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04" r:id="rId2"/>
  </p:sldMasterIdLst>
  <p:notesMasterIdLst>
    <p:notesMasterId r:id="rId24"/>
  </p:notesMasterIdLst>
  <p:handoutMasterIdLst>
    <p:handoutMasterId r:id="rId25"/>
  </p:handoutMasterIdLst>
  <p:sldIdLst>
    <p:sldId id="349" r:id="rId3"/>
    <p:sldId id="348" r:id="rId4"/>
    <p:sldId id="301" r:id="rId5"/>
    <p:sldId id="314" r:id="rId6"/>
    <p:sldId id="327" r:id="rId7"/>
    <p:sldId id="305" r:id="rId8"/>
    <p:sldId id="306" r:id="rId9"/>
    <p:sldId id="328" r:id="rId10"/>
    <p:sldId id="329" r:id="rId11"/>
    <p:sldId id="335" r:id="rId12"/>
    <p:sldId id="336" r:id="rId13"/>
    <p:sldId id="313" r:id="rId14"/>
    <p:sldId id="351" r:id="rId15"/>
    <p:sldId id="352" r:id="rId16"/>
    <p:sldId id="318" r:id="rId17"/>
    <p:sldId id="319" r:id="rId18"/>
    <p:sldId id="320" r:id="rId19"/>
    <p:sldId id="326" r:id="rId20"/>
    <p:sldId id="312" r:id="rId21"/>
    <p:sldId id="330" r:id="rId22"/>
    <p:sldId id="333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4" userDrawn="1">
          <p15:clr>
            <a:srgbClr val="A4A3A4"/>
          </p15:clr>
        </p15:guide>
        <p15:guide id="2" pos="1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McMillan" initials="AM" lastIdx="2" clrIdx="0"/>
  <p:cmAuthor id="1" name="Kerry Stenke" initials="KS" lastIdx="6" clrIdx="1">
    <p:extLst/>
  </p:cmAuthor>
  <p:cmAuthor id="2" name="Kerry Stenke" initials="KS [2]" lastIdx="1" clrIdx="2">
    <p:extLst/>
  </p:cmAuthor>
  <p:cmAuthor id="3" name="Kerry Stenke" initials="KS [3]" lastIdx="1" clrIdx="3">
    <p:extLst/>
  </p:cmAuthor>
  <p:cmAuthor id="4" name="Kerry Stenke" initials="KS [4]" lastIdx="1" clrIdx="4">
    <p:extLst/>
  </p:cmAuthor>
  <p:cmAuthor id="5" name="Renato Lopes, M.D." initials="RLM" lastIdx="127" clrIdx="5">
    <p:extLst/>
  </p:cmAuthor>
  <p:cmAuthor id="6" name="Elizabeth Cook" initials="EC" lastIdx="2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58"/>
    <a:srgbClr val="FFFD78"/>
    <a:srgbClr val="344C6B"/>
    <a:srgbClr val="5091CA"/>
    <a:srgbClr val="CE2B89"/>
    <a:srgbClr val="8DCB5A"/>
    <a:srgbClr val="EB8619"/>
    <a:srgbClr val="8AC857"/>
    <a:srgbClr val="CE1D30"/>
    <a:srgbClr val="CDE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0"/>
    <p:restoredTop sz="79100" autoAdjust="0"/>
  </p:normalViewPr>
  <p:slideViewPr>
    <p:cSldViewPr>
      <p:cViewPr varScale="1">
        <p:scale>
          <a:sx n="115" d="100"/>
          <a:sy n="115" d="100"/>
        </p:scale>
        <p:origin x="432" y="77"/>
      </p:cViewPr>
      <p:guideLst>
        <p:guide orient="horz" pos="3074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424"/>
    </p:cViewPr>
  </p:sorterViewPr>
  <p:notesViewPr>
    <p:cSldViewPr>
      <p:cViewPr varScale="1">
        <p:scale>
          <a:sx n="94" d="100"/>
          <a:sy n="94" d="100"/>
        </p:scale>
        <p:origin x="19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DD20B-DD3A-A947-BF94-7109F47712B7}" type="datetimeFigureOut">
              <a:t>3/18/2017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36DA4-BD2C-704D-8928-A87DD3CBC71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24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228311B0-F97E-774F-AB58-0DBF945EB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5F6B-E4D1-4F89-9898-A66CB76D6A6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2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311B0-F97E-774F-AB58-0DBF945EB4B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7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4C354-4C1F-4690-866B-E6B4AE22B328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1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311B0-F97E-774F-AB58-0DBF945EB4B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06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311B0-F97E-774F-AB58-0DBF945EB4B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9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311B0-F97E-774F-AB58-0DBF945EB4B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9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311B0-F97E-774F-AB58-0DBF945EB4B4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2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311B0-F97E-774F-AB58-0DBF945EB4B4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17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311B0-F97E-774F-AB58-0DBF945EB4B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6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20776" y="2725371"/>
            <a:ext cx="6913563" cy="492443"/>
          </a:xfrm>
        </p:spPr>
        <p:txBody>
          <a:bodyPr anchor="b"/>
          <a:lstStyle>
            <a:lvl1pPr>
              <a:defRPr sz="3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7" name="Picture 6" descr="Aristotle_logo-for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7150"/>
            <a:ext cx="5172367" cy="1371600"/>
          </a:xfrm>
          <a:prstGeom prst="rect">
            <a:avLst/>
          </a:prstGeom>
        </p:spPr>
      </p:pic>
      <p:pic>
        <p:nvPicPr>
          <p:cNvPr id="8" name="Picture 7" descr="UCR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63951"/>
            <a:ext cx="812800" cy="325501"/>
          </a:xfrm>
          <a:prstGeom prst="rect">
            <a:avLst/>
          </a:prstGeom>
        </p:spPr>
      </p:pic>
      <p:pic>
        <p:nvPicPr>
          <p:cNvPr id="9" name="Picture 8" descr="clinical_research_institute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" y="4306073"/>
            <a:ext cx="3073400" cy="8374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20775" y="3333750"/>
            <a:ext cx="6956425" cy="609600"/>
          </a:xfrm>
        </p:spPr>
        <p:txBody>
          <a:bodyPr/>
          <a:lstStyle>
            <a:lvl1pPr marL="0" indent="0">
              <a:buNone/>
              <a:defRPr/>
            </a:lvl1pPr>
            <a:lvl2pPr marL="213123" indent="0">
              <a:buNone/>
              <a:defRPr/>
            </a:lvl2pPr>
            <a:lvl3pPr marL="407194" indent="0">
              <a:buNone/>
              <a:defRPr/>
            </a:lvl3pPr>
            <a:lvl4pPr marL="608410" indent="0">
              <a:buNone/>
              <a:defRPr/>
            </a:lvl4pPr>
            <a:lvl5pPr marL="81200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22997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94672"/>
            <a:ext cx="5486400" cy="23083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84891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95236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66927" y="114300"/>
            <a:ext cx="276999" cy="44172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6" y="114300"/>
            <a:ext cx="5891213" cy="44172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85326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20776" y="2848482"/>
            <a:ext cx="6913563" cy="369332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7" name="Picture 6" descr="Aristotle_logo-for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14350"/>
            <a:ext cx="5172367" cy="1371600"/>
          </a:xfrm>
          <a:prstGeom prst="rect">
            <a:avLst/>
          </a:prstGeom>
        </p:spPr>
      </p:pic>
      <p:pic>
        <p:nvPicPr>
          <p:cNvPr id="8" name="Picture 7" descr="UCR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63951"/>
            <a:ext cx="812800" cy="325501"/>
          </a:xfrm>
          <a:prstGeom prst="rect">
            <a:avLst/>
          </a:prstGeom>
        </p:spPr>
      </p:pic>
      <p:pic>
        <p:nvPicPr>
          <p:cNvPr id="9" name="Picture 8" descr="clinical_research_institute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" y="4306073"/>
            <a:ext cx="3073400" cy="8374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20775" y="3333750"/>
            <a:ext cx="6956425" cy="609600"/>
          </a:xfrm>
        </p:spPr>
        <p:txBody>
          <a:bodyPr/>
          <a:lstStyle>
            <a:lvl1pPr marL="0" indent="0">
              <a:buNone/>
              <a:defRPr/>
            </a:lvl1pPr>
            <a:lvl2pPr marL="213123" indent="0">
              <a:buNone/>
              <a:defRPr/>
            </a:lvl2pPr>
            <a:lvl3pPr marL="407194" indent="0">
              <a:buNone/>
              <a:defRPr/>
            </a:lvl3pPr>
            <a:lvl4pPr marL="608410" indent="0">
              <a:buNone/>
              <a:defRPr/>
            </a:lvl4pPr>
            <a:lvl5pPr marL="81200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88829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1721 ACC17 Slide Template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3"/>
          <a:stretch/>
        </p:blipFill>
        <p:spPr>
          <a:xfrm>
            <a:off x="3935896" y="0"/>
            <a:ext cx="520810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042" y="910828"/>
            <a:ext cx="5097116" cy="17907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lang="en-US" cap="all" baseline="0" dirty="0">
                <a:solidFill>
                  <a:srgbClr val="B87011"/>
                </a:solidFill>
                <a:latin typeface="Arial Narrow"/>
                <a:cs typeface="Arial Narrow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042" y="3189758"/>
            <a:ext cx="5097116" cy="753591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lang="en-US" sz="1600" dirty="0">
                <a:solidFill>
                  <a:srgbClr val="B87011"/>
                </a:solidFill>
                <a:latin typeface="Arial Narrow" charset="0"/>
                <a:cs typeface="Arial Narrow" charset="0"/>
              </a:defRPr>
            </a:lvl1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5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28650" y="1182030"/>
            <a:ext cx="7886700" cy="3349034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0" r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80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0" r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37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t="1494" b="4354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0" r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883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11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895350"/>
            <a:ext cx="6403890" cy="3445668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defRPr/>
            </a:lvl1pPr>
            <a:lvl2pPr>
              <a:spcBef>
                <a:spcPts val="200"/>
              </a:spcBef>
              <a:spcAft>
                <a:spcPts val="400"/>
              </a:spcAft>
              <a:defRPr/>
            </a:lvl2pPr>
            <a:lvl3pPr>
              <a:spcBef>
                <a:spcPts val="200"/>
              </a:spcBef>
              <a:spcAft>
                <a:spcPts val="400"/>
              </a:spcAft>
              <a:defRPr/>
            </a:lvl3pPr>
            <a:lvl4pPr>
              <a:spcBef>
                <a:spcPts val="200"/>
              </a:spcBef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48267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858691"/>
            <a:ext cx="7123113" cy="1354217"/>
          </a:xfrm>
        </p:spPr>
        <p:txBody>
          <a:bodyPr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1733550"/>
            <a:ext cx="7123113" cy="1125140"/>
          </a:xfrm>
        </p:spPr>
        <p:txBody>
          <a:bodyPr anchor="b"/>
          <a:lstStyle>
            <a:lvl1pPr marL="0" indent="0">
              <a:buNone/>
              <a:defRPr sz="24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ristotle_logo-for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14350"/>
            <a:ext cx="3481389" cy="923189"/>
          </a:xfrm>
          <a:prstGeom prst="rect">
            <a:avLst/>
          </a:prstGeom>
        </p:spPr>
      </p:pic>
      <p:pic>
        <p:nvPicPr>
          <p:cNvPr id="5" name="Picture 4" descr="UCR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84" y="4650302"/>
            <a:ext cx="691695" cy="277002"/>
          </a:xfrm>
          <a:prstGeom prst="rect">
            <a:avLst/>
          </a:prstGeom>
        </p:spPr>
      </p:pic>
      <p:pic>
        <p:nvPicPr>
          <p:cNvPr id="6" name="Picture 5" descr="clinical_research_institute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30847"/>
            <a:ext cx="2615472" cy="7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6882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6" y="754856"/>
            <a:ext cx="3952875" cy="37766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1" y="754856"/>
            <a:ext cx="3952875" cy="37766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835772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68964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0594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ristotle_logo-for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65" y="67627"/>
            <a:ext cx="1971966" cy="5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5717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89431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45493"/>
            <a:ext cx="3008313" cy="23083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40516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800100"/>
            <a:ext cx="8058150" cy="373141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37351"/>
            <a:ext cx="6584865" cy="3323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9" descr="Aristotle_logo-forslides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65" y="67627"/>
            <a:ext cx="1971966" cy="522923"/>
          </a:xfrm>
          <a:prstGeom prst="rect">
            <a:avLst/>
          </a:prstGeom>
        </p:spPr>
      </p:pic>
      <p:pic>
        <p:nvPicPr>
          <p:cNvPr id="11" name="Picture 10" descr="UCR_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84" y="4650302"/>
            <a:ext cx="691695" cy="277002"/>
          </a:xfrm>
          <a:prstGeom prst="rect">
            <a:avLst/>
          </a:prstGeom>
        </p:spPr>
      </p:pic>
      <p:pic>
        <p:nvPicPr>
          <p:cNvPr id="12" name="Picture 11" descr="clinical_research_institute_white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30847"/>
            <a:ext cx="2615472" cy="7126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5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3" r:id="rId13"/>
  </p:sldLayoutIdLst>
  <p:transition>
    <p:wipe dir="r"/>
  </p:transition>
  <p:txStyles>
    <p:titleStyle>
      <a:lvl1pPr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42900" algn="l" rtl="0" fontAlgn="base">
        <a:spcBef>
          <a:spcPct val="5000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685800" algn="l" rtl="0" fontAlgn="base">
        <a:spcBef>
          <a:spcPct val="5000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028700" algn="l" rtl="0" fontAlgn="base">
        <a:spcBef>
          <a:spcPct val="5000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371600" algn="l" rtl="0" fontAlgn="base">
        <a:spcBef>
          <a:spcPct val="5000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171450" indent="-171450" algn="l" rtl="0" eaLnBrk="0" fontAlgn="base" hangingPunct="0">
        <a:lnSpc>
          <a:spcPts val="1969"/>
        </a:lnSpc>
        <a:spcBef>
          <a:spcPts val="450"/>
        </a:spcBef>
        <a:spcAft>
          <a:spcPct val="20000"/>
        </a:spcAft>
        <a:buClr>
          <a:schemeClr val="tx2"/>
        </a:buClr>
        <a:buSzPct val="110000"/>
        <a:buChar char="•"/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406004" indent="-192881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–"/>
        <a:defRPr sz="2200">
          <a:solidFill>
            <a:schemeClr val="bg1"/>
          </a:solidFill>
          <a:latin typeface="+mn-lt"/>
          <a:ea typeface="Arial" charset="0"/>
          <a:cs typeface="+mn-cs"/>
        </a:defRPr>
      </a:lvl2pPr>
      <a:lvl3pPr marL="607219" indent="-20002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2200">
          <a:solidFill>
            <a:schemeClr val="bg1"/>
          </a:solidFill>
          <a:latin typeface="+mn-lt"/>
          <a:ea typeface="Arial" charset="0"/>
          <a:cs typeface="+mn-cs"/>
        </a:defRPr>
      </a:lvl3pPr>
      <a:lvl4pPr marL="810816" indent="-202406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2200">
          <a:solidFill>
            <a:schemeClr val="bg1"/>
          </a:solidFill>
          <a:latin typeface="+mn-lt"/>
          <a:ea typeface="Arial" charset="0"/>
          <a:cs typeface="+mn-cs"/>
        </a:defRPr>
      </a:lvl4pPr>
      <a:lvl5pPr marL="1014413" indent="-202406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2200">
          <a:solidFill>
            <a:schemeClr val="bg1"/>
          </a:solidFill>
          <a:latin typeface="+mn-lt"/>
          <a:ea typeface="Arial" charset="0"/>
          <a:cs typeface="+mn-cs"/>
        </a:defRPr>
      </a:lvl5pPr>
      <a:lvl6pPr marL="1357313" indent="-202406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900">
          <a:solidFill>
            <a:schemeClr val="bg1"/>
          </a:solidFill>
          <a:latin typeface="+mn-lt"/>
          <a:ea typeface="Arial" charset="0"/>
          <a:cs typeface="+mn-cs"/>
        </a:defRPr>
      </a:lvl6pPr>
      <a:lvl7pPr marL="1700213" indent="-202406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900">
          <a:solidFill>
            <a:schemeClr val="bg1"/>
          </a:solidFill>
          <a:latin typeface="+mn-lt"/>
          <a:ea typeface="Arial" charset="0"/>
          <a:cs typeface="+mn-cs"/>
        </a:defRPr>
      </a:lvl7pPr>
      <a:lvl8pPr marL="2043113" indent="-202406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900">
          <a:solidFill>
            <a:schemeClr val="bg1"/>
          </a:solidFill>
          <a:latin typeface="+mn-lt"/>
          <a:ea typeface="Arial" charset="0"/>
          <a:cs typeface="+mn-cs"/>
        </a:defRPr>
      </a:lvl8pPr>
      <a:lvl9pPr marL="2386013" indent="-202406" algn="l" rtl="0" fontAlgn="base">
        <a:spcBef>
          <a:spcPct val="0"/>
        </a:spcBef>
        <a:spcAft>
          <a:spcPct val="20000"/>
        </a:spcAft>
        <a:buClr>
          <a:schemeClr val="bg1"/>
        </a:buClr>
        <a:buFont typeface="Times" charset="0"/>
        <a:buChar char="•"/>
        <a:defRPr sz="9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alphaModFix amt="25000"/>
          </a:blip>
          <a:srcRect t="1494" b="4354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LEVO_CTS_LOGO_RGB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2" y="4393246"/>
            <a:ext cx="1932570" cy="64419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2822"/>
            <a:ext cx="7886700" cy="3349034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300"/>
              </a:spcBef>
            </a:pPr>
            <a:r>
              <a:rPr lang="en-US"/>
              <a:t>Third level</a:t>
            </a:r>
          </a:p>
          <a:p>
            <a:pPr lvl="3">
              <a:spcBef>
                <a:spcPts val="300"/>
              </a:spcBef>
            </a:pPr>
            <a:r>
              <a:rPr lang="en-US"/>
              <a:t>Fourth level</a:t>
            </a:r>
          </a:p>
          <a:p>
            <a:pPr lvl="4">
              <a:spcBef>
                <a:spcPts val="300"/>
              </a:spcBef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6840" y="282851"/>
            <a:ext cx="8430322" cy="756721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75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sldNum="0"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lang="en-US" sz="3000" b="0" kern="1200" dirty="0">
          <a:solidFill>
            <a:schemeClr val="accent5"/>
          </a:solidFill>
          <a:latin typeface="+mj-lt"/>
          <a:ea typeface="Calibri" charset="0"/>
          <a:cs typeface="Calibri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kumimoji="0" lang="en-US" sz="2000" b="0" i="0" u="none" strike="noStrike" kern="1200" cap="none" spc="0" normalizeH="0" baseline="0" smtClean="0">
          <a:ln>
            <a:noFill/>
          </a:ln>
          <a:solidFill>
            <a:sysClr val="windowText" lastClr="000000"/>
          </a:solidFill>
          <a:effectLst/>
          <a:uLnTx/>
          <a:uFillTx/>
          <a:latin typeface="+mj-lt"/>
          <a:ea typeface="Calibri" charset="0"/>
          <a:cs typeface="Calibri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en-US" sz="2000" b="0" i="0" u="none" strike="noStrike" kern="1200" cap="none" spc="0" normalizeH="0" baseline="0" smtClean="0">
          <a:ln>
            <a:noFill/>
          </a:ln>
          <a:solidFill>
            <a:sysClr val="windowText" lastClr="000000"/>
          </a:solidFill>
          <a:effectLst/>
          <a:uLnTx/>
          <a:uFillTx/>
          <a:latin typeface="+mj-lt"/>
          <a:ea typeface="Calibri" charset="0"/>
          <a:cs typeface="Calibri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en-US" sz="1800" b="0" i="0" u="none" strike="noStrike" kern="1200" cap="none" spc="0" normalizeH="0" baseline="0" smtClean="0">
          <a:ln>
            <a:noFill/>
          </a:ln>
          <a:solidFill>
            <a:sysClr val="windowText" lastClr="000000"/>
          </a:solidFill>
          <a:effectLst/>
          <a:uLnTx/>
          <a:uFillTx/>
          <a:latin typeface="+mj-lt"/>
          <a:ea typeface="Calibri" charset="0"/>
          <a:cs typeface="Calibri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en-US" sz="1800" b="0" i="0" u="none" strike="noStrike" kern="1200" cap="none" spc="0" normalizeH="0" baseline="0" smtClean="0">
          <a:ln>
            <a:noFill/>
          </a:ln>
          <a:solidFill>
            <a:sysClr val="windowText" lastClr="000000"/>
          </a:solidFill>
          <a:effectLst/>
          <a:uLnTx/>
          <a:uFillTx/>
          <a:latin typeface="+mj-lt"/>
          <a:ea typeface="Calibri" charset="0"/>
          <a:cs typeface="Calibri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en-US" sz="1800" b="0" i="0" u="none" strike="noStrike" kern="1200" cap="none" spc="0" normalizeH="0" baseline="0" dirty="0">
          <a:ln>
            <a:noFill/>
          </a:ln>
          <a:solidFill>
            <a:sysClr val="windowText" lastClr="000000"/>
          </a:solidFill>
          <a:effectLst/>
          <a:uLnTx/>
          <a:uFillTx/>
          <a:latin typeface="+mj-lt"/>
          <a:ea typeface="Calibri" charset="0"/>
          <a:cs typeface="Calibri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97042" y="1581150"/>
            <a:ext cx="5622758" cy="1790700"/>
          </a:xfrm>
        </p:spPr>
        <p:txBody>
          <a:bodyPr/>
          <a:lstStyle/>
          <a:p>
            <a:r>
              <a:rPr lang="en-US" b="1" cap="none" dirty="0">
                <a:solidFill>
                  <a:srgbClr val="344C6B"/>
                </a:solidFill>
              </a:rPr>
              <a:t>Digoxin And Mortality in Patients With Atrial Fibrillation With and Without Heart Failure: Does Serum Digoxin Concentration Matter?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042" y="3564480"/>
            <a:ext cx="5097116" cy="75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344C6B"/>
                </a:solidFill>
              </a:rPr>
              <a:t>Renato D. Lopes, MD, PhD, FACC</a:t>
            </a:r>
            <a:br>
              <a:rPr lang="en-US" sz="1800" dirty="0">
                <a:solidFill>
                  <a:srgbClr val="344C6B"/>
                </a:solidFill>
              </a:rPr>
            </a:br>
            <a:r>
              <a:rPr lang="en-US" sz="1800" dirty="0">
                <a:solidFill>
                  <a:srgbClr val="344C6B"/>
                </a:solidFill>
              </a:rPr>
              <a:t>on behalf of the ARISTOTLE Investigators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55587" y="3472373"/>
            <a:ext cx="6383253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5083"/>
            <a:ext cx="3699310" cy="1311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7" y="4620313"/>
            <a:ext cx="2668613" cy="295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7" b="31967"/>
          <a:stretch/>
        </p:blipFill>
        <p:spPr>
          <a:xfrm>
            <a:off x="3750702" y="4546445"/>
            <a:ext cx="959522" cy="4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0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Digoxin and Mortality</a:t>
            </a:r>
          </a:p>
        </p:txBody>
      </p:sp>
    </p:spTree>
    <p:extLst>
      <p:ext uri="{BB962C8B-B14F-4D97-AF65-F5344CB8AC3E}">
        <p14:creationId xmlns:p14="http://schemas.microsoft.com/office/powerpoint/2010/main" val="1065133802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" y="935190"/>
            <a:ext cx="7271648" cy="3998760"/>
            <a:chOff x="228600" y="819151"/>
            <a:chExt cx="7482662" cy="4114799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" y="819151"/>
              <a:ext cx="7482662" cy="4114799"/>
              <a:chOff x="228600" y="742950"/>
              <a:chExt cx="7482662" cy="411479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6" r="24994" b="8051"/>
              <a:stretch/>
            </p:blipFill>
            <p:spPr>
              <a:xfrm>
                <a:off x="228600" y="742950"/>
                <a:ext cx="7482662" cy="4114799"/>
              </a:xfrm>
              <a:prstGeom prst="rect">
                <a:avLst/>
              </a:prstGeom>
            </p:spPr>
          </p:pic>
          <p:sp>
            <p:nvSpPr>
              <p:cNvPr id="10" name="Segnaposto testo 5"/>
              <p:cNvSpPr txBox="1">
                <a:spLocks/>
              </p:cNvSpPr>
              <p:nvPr/>
            </p:nvSpPr>
            <p:spPr>
              <a:xfrm>
                <a:off x="2619770" y="3266947"/>
                <a:ext cx="3741914" cy="852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Adj. </a:t>
                </a:r>
                <a:r>
                  <a:rPr lang="hr-HR" sz="1800" dirty="0">
                    <a:solidFill>
                      <a:schemeClr val="bg1"/>
                    </a:solidFill>
                  </a:rPr>
                  <a:t>HR (95% CI): </a:t>
                </a:r>
                <a:br>
                  <a:rPr lang="hr-HR" sz="1800" dirty="0">
                    <a:solidFill>
                      <a:schemeClr val="bg1"/>
                    </a:solidFill>
                  </a:rPr>
                </a:br>
                <a:r>
                  <a:rPr lang="fi-FI" sz="1800" dirty="0">
                    <a:solidFill>
                      <a:schemeClr val="bg1"/>
                    </a:solidFill>
                  </a:rPr>
                  <a:t>1.09 (0.96–1.23)</a:t>
                </a:r>
                <a:endParaRPr lang="hr-HR" sz="1800" dirty="0">
                  <a:solidFill>
                    <a:schemeClr val="bg1"/>
                  </a:solidFill>
                </a:endParaRPr>
              </a:p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hr-HR" sz="1800" dirty="0">
                    <a:solidFill>
                      <a:schemeClr val="bg1"/>
                    </a:solidFill>
                  </a:rPr>
                  <a:t>P=0.191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1007165" y="858079"/>
              <a:ext cx="5486400" cy="3525962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7351"/>
            <a:ext cx="6584865" cy="332399"/>
          </a:xfrm>
        </p:spPr>
        <p:txBody>
          <a:bodyPr/>
          <a:lstStyle/>
          <a:p>
            <a:r>
              <a:rPr lang="en-US"/>
              <a:t>Baseline Digoxin and Adjusted Mortality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4800" y="237351"/>
            <a:ext cx="6584865" cy="697839"/>
          </a:xfrm>
          <a:prstGeom prst="rect">
            <a:avLst/>
          </a:prstGeom>
          <a:solidFill>
            <a:srgbClr val="000A5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342900" algn="l" rtl="0" fontAlgn="base">
              <a:spcBef>
                <a:spcPct val="5000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685800" algn="l" rtl="0" fontAlgn="base">
              <a:spcBef>
                <a:spcPct val="5000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028700" algn="l" rtl="0" fontAlgn="base">
              <a:spcBef>
                <a:spcPct val="5000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371600" algn="l" rtl="0" fontAlgn="base">
              <a:spcBef>
                <a:spcPct val="5000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/>
              <a:t>Baseline Serum Digoxin Concentration and Adjusted Mortality</a:t>
            </a:r>
            <a:endParaRPr lang="en-GB" kern="0" dirty="0"/>
          </a:p>
        </p:txBody>
      </p:sp>
      <p:sp>
        <p:nvSpPr>
          <p:cNvPr id="6" name="Segnaposto testo 5"/>
          <p:cNvSpPr txBox="1">
            <a:spLocks/>
          </p:cNvSpPr>
          <p:nvPr/>
        </p:nvSpPr>
        <p:spPr>
          <a:xfrm>
            <a:off x="990600" y="1041282"/>
            <a:ext cx="1817873" cy="137806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500" b="1" dirty="0">
                <a:solidFill>
                  <a:schemeClr val="accent2"/>
                </a:solidFill>
              </a:rPr>
              <a:t>&lt;0.9 </a:t>
            </a:r>
            <a:r>
              <a:rPr lang="en-US" sz="1500" dirty="0">
                <a:solidFill>
                  <a:schemeClr val="accent2"/>
                </a:solidFill>
              </a:rPr>
              <a:t>ng/mL</a:t>
            </a:r>
            <a:br>
              <a:rPr lang="en-US" sz="1500" dirty="0">
                <a:solidFill>
                  <a:schemeClr val="accent2"/>
                </a:solidFill>
              </a:rPr>
            </a:br>
            <a:r>
              <a:rPr lang="en-US" sz="1300" dirty="0">
                <a:solidFill>
                  <a:schemeClr val="accent2"/>
                </a:solidFill>
              </a:rPr>
              <a:t>N=3373 (76%)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Adj. HR (95% CI):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1.00 (0.85–1.16)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P=0.956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7" name="Segnaposto testo 5"/>
          <p:cNvSpPr txBox="1">
            <a:spLocks/>
          </p:cNvSpPr>
          <p:nvPr/>
        </p:nvSpPr>
        <p:spPr>
          <a:xfrm>
            <a:off x="2683608" y="1041282"/>
            <a:ext cx="1940944" cy="137806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500" b="1" dirty="0">
                <a:solidFill>
                  <a:schemeClr val="accent2"/>
                </a:solidFill>
              </a:rPr>
              <a:t>≥0.9 to &lt;1.2 </a:t>
            </a:r>
            <a:r>
              <a:rPr lang="en-US" sz="1500" dirty="0">
                <a:solidFill>
                  <a:schemeClr val="accent2"/>
                </a:solidFill>
              </a:rPr>
              <a:t>ng/mL</a:t>
            </a:r>
            <a:br>
              <a:rPr lang="en-US" sz="1500" dirty="0">
                <a:solidFill>
                  <a:schemeClr val="accent2"/>
                </a:solidFill>
              </a:rPr>
            </a:br>
            <a:r>
              <a:rPr lang="en-US" sz="1300" dirty="0">
                <a:solidFill>
                  <a:schemeClr val="accent2"/>
                </a:solidFill>
              </a:rPr>
              <a:t>N=559 (12.6%)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Adj. HR (95% CI):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1.16 (0.87–1.55)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P=0.322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8" name="Segnaposto testo 5"/>
          <p:cNvSpPr txBox="1">
            <a:spLocks/>
          </p:cNvSpPr>
          <p:nvPr/>
        </p:nvSpPr>
        <p:spPr>
          <a:xfrm>
            <a:off x="4495800" y="1041282"/>
            <a:ext cx="1827862" cy="137806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500" b="1" dirty="0">
                <a:solidFill>
                  <a:schemeClr val="accent2"/>
                </a:solidFill>
              </a:rPr>
              <a:t>≥1.2 </a:t>
            </a:r>
            <a:r>
              <a:rPr lang="en-US" sz="1500" dirty="0">
                <a:solidFill>
                  <a:schemeClr val="accent2"/>
                </a:solidFill>
              </a:rPr>
              <a:t>ng/mL</a:t>
            </a:r>
            <a:br>
              <a:rPr lang="en-US" sz="1500" dirty="0">
                <a:solidFill>
                  <a:schemeClr val="accent2"/>
                </a:solidFill>
              </a:rPr>
            </a:br>
            <a:r>
              <a:rPr lang="en-US" sz="1300" dirty="0">
                <a:solidFill>
                  <a:schemeClr val="accent2"/>
                </a:solidFill>
              </a:rPr>
              <a:t>N=499 (11.4%)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Adj. HR (95% CI):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1.56 (1.20–2.04)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P=0.001</a:t>
            </a:r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781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Mortality by Digoxin Concentration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2" y="797410"/>
            <a:ext cx="5887278" cy="3995666"/>
          </a:xfrm>
          <a:prstGeom prst="rect">
            <a:avLst/>
          </a:prstGeom>
        </p:spPr>
      </p:pic>
      <p:sp>
        <p:nvSpPr>
          <p:cNvPr id="4" name="Segnaposto testo 5"/>
          <p:cNvSpPr txBox="1">
            <a:spLocks/>
          </p:cNvSpPr>
          <p:nvPr/>
        </p:nvSpPr>
        <p:spPr>
          <a:xfrm>
            <a:off x="865360" y="1007764"/>
            <a:ext cx="340184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Adj. </a:t>
            </a:r>
            <a:r>
              <a:rPr lang="hr-HR" sz="1800" dirty="0">
                <a:solidFill>
                  <a:schemeClr val="bg1"/>
                </a:solidFill>
              </a:rPr>
              <a:t>HR (95% CI): </a:t>
            </a:r>
            <a:br>
              <a:rPr lang="hr-HR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1.19 (1.07–1.32)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P=0.001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for each 0.5 ng/mL increase in baseline digoxin concentrations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5861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7351"/>
            <a:ext cx="6584865" cy="738664"/>
          </a:xfrm>
        </p:spPr>
        <p:txBody>
          <a:bodyPr/>
          <a:lstStyle/>
          <a:p>
            <a:r>
              <a:rPr lang="en-US" dirty="0"/>
              <a:t>Characteristics of New Digoxin </a:t>
            </a:r>
            <a:br>
              <a:rPr lang="en-US" dirty="0"/>
            </a:br>
            <a:r>
              <a:rPr lang="en-US" dirty="0"/>
              <a:t>Users and Matched Controls</a:t>
            </a:r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9205206"/>
              </p:ext>
            </p:extLst>
          </p:nvPr>
        </p:nvGraphicFramePr>
        <p:xfrm>
          <a:off x="304800" y="895350"/>
          <a:ext cx="7696200" cy="368198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9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1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Characteristic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27432" marB="27432" anchor="b" horzOverflow="overflow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Digoxin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(N=781)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27432" marB="27432" anchor="b" horzOverflow="overflow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8DCB5A"/>
                          </a:solidFill>
                          <a:effectLst/>
                          <a:latin typeface="+mj-lt"/>
                        </a:rPr>
                        <a:t>Matched 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DCB5A"/>
                          </a:solidFill>
                          <a:effectLst/>
                          <a:latin typeface="+mj-lt"/>
                        </a:rPr>
                        <a:t>(N=2,343)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DCB5A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27432" marB="27432" anchor="b" horzOverflow="overflow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1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Age, median (25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, 75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), yrs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54864" marB="54864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70 (63, 76)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70 (63, 76)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1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Female sex 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54864" marB="54864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40.3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40.5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1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Prior stroke, TIA, or SE (%)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54864" marB="54864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23.9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23.0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22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395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Heart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failure/Left ventricular dysfunction 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8100" marR="38100"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2395" algn="l"/>
                        </a:tabLs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42.9</a:t>
                      </a:r>
                    </a:p>
                  </a:txBody>
                  <a:tcPr marL="38100" marR="38100"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42.9</a:t>
                      </a:r>
                    </a:p>
                  </a:txBody>
                  <a:tcPr marL="38100" marR="38100"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1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LVEF,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median (25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, 75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), </a:t>
                      </a:r>
                      <a:r>
                        <a:rPr lang="it-IT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54864" marB="54864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55 (47, 64)</a:t>
                      </a: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56 (45, 63)</a:t>
                      </a: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51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39875" algn="l"/>
                        </a:tabLst>
                        <a:defRPr/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NYHA class (%): 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39875" algn="l"/>
                        </a:tabLst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</a:t>
                      </a:r>
                    </a:p>
                  </a:txBody>
                  <a:tcPr marL="0"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46.3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50.5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10">
                <a:tc>
                  <a:txBody>
                    <a:bodyPr/>
                    <a:lstStyle/>
                    <a:p>
                      <a:pPr marL="15875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1097280"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3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II</a:t>
                      </a:r>
                    </a:p>
                  </a:txBody>
                  <a:tcPr marL="0"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42.1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39.4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510">
                <a:tc>
                  <a:txBody>
                    <a:bodyPr/>
                    <a:lstStyle/>
                    <a:p>
                      <a:pPr marL="15875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1097280"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3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III</a:t>
                      </a:r>
                    </a:p>
                  </a:txBody>
                  <a:tcPr marL="0"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11.4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9.7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510">
                <a:tc>
                  <a:txBody>
                    <a:bodyPr/>
                    <a:lstStyle/>
                    <a:p>
                      <a:pPr marL="15875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1097280"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3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IV</a:t>
                      </a:r>
                    </a:p>
                  </a:txBody>
                  <a:tcPr marL="0"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0.8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0.3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510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Type of AF (%):  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3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it-IT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Paroxysmal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0"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15.9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14.5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510">
                <a:tc>
                  <a:txBody>
                    <a:bodyPr/>
                    <a:lstStyle/>
                    <a:p>
                      <a:pPr marL="15875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   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1005840"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3" marR="0" inden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it-IT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Persistent /</a:t>
                      </a:r>
                      <a:r>
                        <a:rPr lang="it-IT" sz="16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it-IT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Permanent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0"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84.1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85.5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858904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Biomarkers and Antiarrhythmic Medications in New Digoxin Users and Matched Controls</a:t>
            </a:r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04800" y="1123950"/>
          <a:ext cx="8392297" cy="3383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10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Characteristic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27432" marB="27432" anchor="b" horzOverflow="overflow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Digoxin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(N=781)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27432" marB="27432" anchor="ctr" horzOverflow="overflow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8DCB5A"/>
                          </a:solidFill>
                          <a:effectLst/>
                          <a:latin typeface="+mj-lt"/>
                        </a:rPr>
                        <a:t>Matched 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3A4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DCB5A"/>
                          </a:solidFill>
                          <a:effectLst/>
                          <a:latin typeface="+mj-lt"/>
                        </a:rPr>
                        <a:t>(N=2,343)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DCB5A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27432" marB="27432" anchor="ctr" horzOverflow="overflow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Creatinine clearance, median (25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, 75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), mL/min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69.8 (52.9, 90.4)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69.8 (52.7, 91.7)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NT-proBNP, median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(25</a:t>
                      </a:r>
                      <a:r>
                        <a:rPr lang="en-US" sz="160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 75</a:t>
                      </a:r>
                      <a:r>
                        <a:rPr lang="en-US" sz="160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)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, ng/L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838 (413, 1492)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834 (414, 1520)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Troponin I, median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(25</a:t>
                      </a:r>
                      <a:r>
                        <a:rPr lang="en-US" sz="160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 75</a:t>
                      </a:r>
                      <a:r>
                        <a:rPr lang="en-US" sz="160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)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, ng/L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5.4 (3.2, 10.4)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5.4 (3.1, 11.0)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Troponin T, median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(25</a:t>
                      </a:r>
                      <a:r>
                        <a:rPr lang="en-US" sz="160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 75</a:t>
                      </a:r>
                      <a:r>
                        <a:rPr lang="en-US" sz="160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)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, ng/L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10.8 (7.3, 16.4)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10.6 (7.3, 16.6)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GDF-15, median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(25</a:t>
                      </a:r>
                      <a:r>
                        <a:rPr lang="en-US" sz="160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 75</a:t>
                      </a:r>
                      <a:r>
                        <a:rPr lang="en-US" sz="160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th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)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, pg/mL</a:t>
                      </a: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1466 (987, 2196)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1447 (981, 2138)</a:t>
                      </a:r>
                      <a:endParaRPr lang="en-US" sz="1600" dirty="0">
                        <a:solidFill>
                          <a:srgbClr val="8DCB5A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Class I antiarrhythmic drugs (%)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5.4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5.3</a:t>
                      </a:r>
                      <a:endParaRPr lang="en-US" sz="1400" dirty="0">
                        <a:solidFill>
                          <a:srgbClr val="8DCB5A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Beta blockers (%)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74.0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73.6</a:t>
                      </a:r>
                      <a:endParaRPr lang="en-US" sz="1400" dirty="0">
                        <a:solidFill>
                          <a:srgbClr val="8DCB5A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Sotalol (%)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3.6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3.5</a:t>
                      </a:r>
                      <a:endParaRPr lang="en-US" sz="1400" dirty="0">
                        <a:solidFill>
                          <a:srgbClr val="8DCB5A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Amiodarone (%)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13.6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342900" rtl="0" eaLnBrk="1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8DCB5A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13.8</a:t>
                      </a: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Calcium channel blockers (%)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12700" cmpd="sng">
                      <a:noFill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32.1</a:t>
                      </a:r>
                      <a:endParaRPr lang="en-US" sz="14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8DCB5A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30.6</a:t>
                      </a:r>
                      <a:endParaRPr lang="en-US" sz="1400" dirty="0">
                        <a:solidFill>
                          <a:srgbClr val="8DCB5A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T="27432" marB="27432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494592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7351"/>
            <a:ext cx="6584865" cy="664797"/>
          </a:xfrm>
        </p:spPr>
        <p:txBody>
          <a:bodyPr/>
          <a:lstStyle/>
          <a:p>
            <a:r>
              <a:rPr lang="en-GB" dirty="0"/>
              <a:t>Adjusted Mortality in New Digoxin Users  versus Matched Controls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4"/>
          <a:stretch/>
        </p:blipFill>
        <p:spPr>
          <a:xfrm>
            <a:off x="175592" y="1108832"/>
            <a:ext cx="8282608" cy="3825118"/>
          </a:xfrm>
          <a:prstGeom prst="rect">
            <a:avLst/>
          </a:prstGeom>
        </p:spPr>
      </p:pic>
      <p:sp>
        <p:nvSpPr>
          <p:cNvPr id="5" name="Segnaposto testo 5"/>
          <p:cNvSpPr txBox="1">
            <a:spLocks/>
          </p:cNvSpPr>
          <p:nvPr/>
        </p:nvSpPr>
        <p:spPr>
          <a:xfrm>
            <a:off x="1339703" y="1108832"/>
            <a:ext cx="4680098" cy="822952"/>
          </a:xfrm>
          <a:prstGeom prst="rect">
            <a:avLst/>
          </a:prstGeom>
          <a:noFill/>
          <a:ln>
            <a:noFill/>
          </a:ln>
        </p:spPr>
        <p:txBody>
          <a:bodyPr lIns="182880" tIns="18288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Adj. </a:t>
            </a:r>
            <a:r>
              <a:rPr lang="hr-HR" sz="1800" dirty="0">
                <a:solidFill>
                  <a:schemeClr val="bg1"/>
                </a:solidFill>
              </a:rPr>
              <a:t>HR (95% CI): </a:t>
            </a:r>
            <a:br>
              <a:rPr lang="hr-HR" sz="1800" dirty="0">
                <a:solidFill>
                  <a:schemeClr val="bg1"/>
                </a:solidFill>
              </a:rPr>
            </a:br>
            <a:r>
              <a:rPr lang="hr-HR" sz="1800" dirty="0">
                <a:solidFill>
                  <a:schemeClr val="bg1"/>
                </a:solidFill>
              </a:rPr>
              <a:t>1.78 (1.37–2.31)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800" dirty="0">
                <a:solidFill>
                  <a:schemeClr val="bg1"/>
                </a:solidFill>
              </a:rPr>
              <a:t>P&lt;0.001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8300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7351"/>
            <a:ext cx="6827343" cy="553998"/>
          </a:xfrm>
        </p:spPr>
        <p:txBody>
          <a:bodyPr/>
          <a:lstStyle/>
          <a:p>
            <a:r>
              <a:rPr lang="en-GB" sz="2000" dirty="0"/>
              <a:t>Adjusted Mortality in New Digoxin Users versus Matched Controls With and Without Heart Failure</a:t>
            </a:r>
            <a:r>
              <a:rPr lang="en-US" sz="20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0" y="895350"/>
            <a:ext cx="8427110" cy="3933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5" y="2024007"/>
            <a:ext cx="8864925" cy="2929738"/>
          </a:xfrm>
          <a:prstGeom prst="rect">
            <a:avLst/>
          </a:prstGeom>
        </p:spPr>
      </p:pic>
      <p:sp>
        <p:nvSpPr>
          <p:cNvPr id="8" name="Segnaposto testo 5"/>
          <p:cNvSpPr txBox="1">
            <a:spLocks/>
          </p:cNvSpPr>
          <p:nvPr/>
        </p:nvSpPr>
        <p:spPr>
          <a:xfrm>
            <a:off x="6195713" y="3257550"/>
            <a:ext cx="2988861" cy="1405601"/>
          </a:xfrm>
          <a:prstGeom prst="rect">
            <a:avLst/>
          </a:prstGeom>
          <a:noFill/>
          <a:ln>
            <a:noFill/>
          </a:ln>
        </p:spPr>
        <p:txBody>
          <a:bodyPr lIns="182880" tIns="182880">
            <a:noAutofit/>
          </a:bodyPr>
          <a:lstStyle>
            <a:defPPr>
              <a:defRPr lang="en-US"/>
            </a:defPPr>
            <a:lvl1pPr marL="0" indent="0" defTabSz="457200" eaLnBrk="1" latinLnBrk="0" hangingPunct="1">
              <a:spcBef>
                <a:spcPts val="0"/>
              </a:spcBef>
              <a:buFont typeface="Arial"/>
              <a:buNone/>
              <a:defRPr sz="2000">
                <a:solidFill>
                  <a:srgbClr val="FFFD78"/>
                </a:solidFill>
                <a:latin typeface="+mn-lt"/>
                <a:ea typeface="+mn-ea"/>
                <a:cs typeface="+mn-cs"/>
              </a:defRPr>
            </a:lvl1pPr>
            <a:lvl2pPr marL="742950" indent="-285750" defTabSz="457200" eaLnBrk="1" latinLnBrk="0" hangingPunct="1">
              <a:spcBef>
                <a:spcPct val="20000"/>
              </a:spcBef>
              <a:buFont typeface="Arial"/>
              <a:buChar char="–"/>
              <a:defRPr sz="2800">
                <a:latin typeface="+mn-lt"/>
                <a:ea typeface="+mn-ea"/>
                <a:cs typeface="+mn-cs"/>
              </a:defRPr>
            </a:lvl2pPr>
            <a:lvl3pPr marL="1143000" indent="-228600" defTabSz="457200" eaLnBrk="1" latinLnBrk="0" hangingPunct="1">
              <a:spcBef>
                <a:spcPct val="20000"/>
              </a:spcBef>
              <a:buFont typeface="Arial"/>
              <a:buChar char="•"/>
              <a:defRPr>
                <a:latin typeface="+mn-lt"/>
                <a:ea typeface="+mn-ea"/>
                <a:cs typeface="+mn-cs"/>
              </a:defRPr>
            </a:lvl3pPr>
            <a:lvl4pPr marL="1600200" indent="-228600" defTabSz="457200" eaLnBrk="1" latinLnBrk="0" hangingPunct="1">
              <a:spcBef>
                <a:spcPct val="20000"/>
              </a:spcBef>
              <a:buFont typeface="Arial"/>
              <a:buChar char="–"/>
              <a:defRPr sz="2000">
                <a:latin typeface="+mn-lt"/>
                <a:ea typeface="+mn-ea"/>
                <a:cs typeface="+mn-cs"/>
              </a:defRPr>
            </a:lvl4pPr>
            <a:lvl5pPr marL="2057400" indent="-228600" defTabSz="457200" eaLnBrk="1" latinLnBrk="0" hangingPunct="1">
              <a:spcBef>
                <a:spcPct val="20000"/>
              </a:spcBef>
              <a:buFont typeface="Arial"/>
              <a:buChar char="»"/>
              <a:defRPr sz="2000">
                <a:latin typeface="+mn-lt"/>
                <a:ea typeface="+mn-ea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dirty="0"/>
              <a:t>Non-HF: </a:t>
            </a:r>
            <a:br>
              <a:rPr lang="hr-HR" sz="1800" dirty="0"/>
            </a:br>
            <a:r>
              <a:rPr lang="en-US" sz="1800" dirty="0">
                <a:solidFill>
                  <a:schemeClr val="bg1"/>
                </a:solidFill>
              </a:rPr>
              <a:t>Adj. </a:t>
            </a:r>
            <a:r>
              <a:rPr lang="hr-HR" sz="1800" dirty="0">
                <a:solidFill>
                  <a:schemeClr val="bg1"/>
                </a:solidFill>
              </a:rPr>
              <a:t>HR (95% CI): </a:t>
            </a:r>
            <a:br>
              <a:rPr lang="hr-HR" sz="1800" dirty="0">
                <a:solidFill>
                  <a:schemeClr val="bg1"/>
                </a:solidFill>
              </a:rPr>
            </a:br>
            <a:r>
              <a:rPr lang="is-IS" sz="1800" dirty="0">
                <a:solidFill>
                  <a:schemeClr val="bg1"/>
                </a:solidFill>
              </a:rPr>
              <a:t>2.07 (1.39-3.08)</a:t>
            </a:r>
            <a:endParaRPr lang="hr-HR" sz="1800" dirty="0">
              <a:solidFill>
                <a:schemeClr val="bg1"/>
              </a:solidFill>
            </a:endParaRPr>
          </a:p>
          <a:p>
            <a:r>
              <a:rPr lang="hr-HR" sz="1800" dirty="0">
                <a:solidFill>
                  <a:schemeClr val="bg1"/>
                </a:solidFill>
              </a:rPr>
              <a:t>P=</a:t>
            </a:r>
            <a:r>
              <a:rPr lang="is-IS" sz="1800" dirty="0">
                <a:solidFill>
                  <a:schemeClr val="bg1"/>
                </a:solidFill>
              </a:rPr>
              <a:t>0.0003</a:t>
            </a:r>
          </a:p>
        </p:txBody>
      </p:sp>
      <p:sp>
        <p:nvSpPr>
          <p:cNvPr id="9" name="Segnaposto testo 5"/>
          <p:cNvSpPr txBox="1">
            <a:spLocks/>
          </p:cNvSpPr>
          <p:nvPr/>
        </p:nvSpPr>
        <p:spPr>
          <a:xfrm>
            <a:off x="1603918" y="909843"/>
            <a:ext cx="2824648" cy="1038472"/>
          </a:xfrm>
          <a:prstGeom prst="rect">
            <a:avLst/>
          </a:prstGeom>
          <a:noFill/>
          <a:ln>
            <a:noFill/>
          </a:ln>
        </p:spPr>
        <p:txBody>
          <a:bodyPr lIns="182880" tIns="182880">
            <a:noAutofit/>
          </a:bodyPr>
          <a:lstStyle>
            <a:defPPr>
              <a:defRPr lang="en-US"/>
            </a:defPPr>
            <a:lvl1pPr marL="0" indent="0" defTabSz="457200" eaLnBrk="1" latinLnBrk="0" hangingPunct="1">
              <a:spcBef>
                <a:spcPts val="0"/>
              </a:spcBef>
              <a:buFont typeface="Arial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defTabSz="457200" eaLnBrk="1" latinLnBrk="0" hangingPunct="1">
              <a:spcBef>
                <a:spcPct val="20000"/>
              </a:spcBef>
              <a:buFont typeface="Arial"/>
              <a:buChar char="–"/>
              <a:defRPr sz="2800">
                <a:latin typeface="+mn-lt"/>
                <a:ea typeface="+mn-ea"/>
                <a:cs typeface="+mn-cs"/>
              </a:defRPr>
            </a:lvl2pPr>
            <a:lvl3pPr marL="1143000" indent="-228600" defTabSz="457200" eaLnBrk="1" latinLnBrk="0" hangingPunct="1">
              <a:spcBef>
                <a:spcPct val="20000"/>
              </a:spcBef>
              <a:buFont typeface="Arial"/>
              <a:buChar char="•"/>
              <a:defRPr>
                <a:latin typeface="+mn-lt"/>
                <a:ea typeface="+mn-ea"/>
                <a:cs typeface="+mn-cs"/>
              </a:defRPr>
            </a:lvl3pPr>
            <a:lvl4pPr marL="1600200" indent="-228600" defTabSz="457200" eaLnBrk="1" latinLnBrk="0" hangingPunct="1">
              <a:spcBef>
                <a:spcPct val="20000"/>
              </a:spcBef>
              <a:buFont typeface="Arial"/>
              <a:buChar char="–"/>
              <a:defRPr sz="2000">
                <a:latin typeface="+mn-lt"/>
                <a:ea typeface="+mn-ea"/>
                <a:cs typeface="+mn-cs"/>
              </a:defRPr>
            </a:lvl4pPr>
            <a:lvl5pPr marL="2057400" indent="-228600" defTabSz="457200" eaLnBrk="1" latinLnBrk="0" hangingPunct="1">
              <a:spcBef>
                <a:spcPct val="20000"/>
              </a:spcBef>
              <a:buFont typeface="Arial"/>
              <a:buChar char="»"/>
              <a:defRPr sz="2000">
                <a:latin typeface="+mn-lt"/>
                <a:ea typeface="+mn-ea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dirty="0">
                <a:solidFill>
                  <a:srgbClr val="FFFD78"/>
                </a:solidFill>
              </a:rPr>
              <a:t>HF:</a:t>
            </a:r>
            <a:r>
              <a:rPr lang="hr-HR" sz="1800" dirty="0">
                <a:solidFill>
                  <a:srgbClr val="FFFD78"/>
                </a:solidFill>
              </a:rPr>
              <a:t> </a:t>
            </a:r>
            <a:br>
              <a:rPr lang="hr-HR" sz="1800" dirty="0"/>
            </a:br>
            <a:r>
              <a:rPr lang="en-US" sz="1800" dirty="0"/>
              <a:t>Adj. </a:t>
            </a:r>
            <a:r>
              <a:rPr lang="hr-HR" sz="1800" dirty="0"/>
              <a:t>HR (95% CI):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1</a:t>
            </a:r>
            <a:r>
              <a:rPr lang="is-IS" sz="1800" dirty="0"/>
              <a:t>.58 (1.12-2.24)</a:t>
            </a:r>
            <a:br>
              <a:rPr lang="is-IS" sz="1800" dirty="0"/>
            </a:br>
            <a:r>
              <a:rPr lang="hr-HR" sz="1800" dirty="0"/>
              <a:t>P=</a:t>
            </a:r>
            <a:r>
              <a:rPr lang="is-IS" sz="1800" dirty="0"/>
              <a:t>0.01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587104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7351"/>
            <a:ext cx="6705600" cy="664797"/>
          </a:xfrm>
        </p:spPr>
        <p:txBody>
          <a:bodyPr/>
          <a:lstStyle/>
          <a:p>
            <a:r>
              <a:rPr lang="en-GB" dirty="0"/>
              <a:t>Adjusted Sudden Death in New Digoxin Users versus Matched Controls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1"/>
          <a:stretch/>
        </p:blipFill>
        <p:spPr>
          <a:xfrm>
            <a:off x="228600" y="1075368"/>
            <a:ext cx="7852296" cy="3841577"/>
          </a:xfrm>
          <a:prstGeom prst="rect">
            <a:avLst/>
          </a:prstGeom>
        </p:spPr>
      </p:pic>
      <p:sp>
        <p:nvSpPr>
          <p:cNvPr id="4" name="Segnaposto testo 5"/>
          <p:cNvSpPr txBox="1">
            <a:spLocks/>
          </p:cNvSpPr>
          <p:nvPr/>
        </p:nvSpPr>
        <p:spPr>
          <a:xfrm>
            <a:off x="1371600" y="1075368"/>
            <a:ext cx="2743200" cy="1191582"/>
          </a:xfrm>
          <a:prstGeom prst="rect">
            <a:avLst/>
          </a:prstGeom>
          <a:noFill/>
          <a:ln>
            <a:noFill/>
          </a:ln>
        </p:spPr>
        <p:txBody>
          <a:bodyPr lIns="182880" tIns="182880">
            <a:noAutofit/>
          </a:bodyPr>
          <a:lstStyle>
            <a:defPPr>
              <a:defRPr lang="en-US"/>
            </a:defPPr>
            <a:lvl1pPr marL="0" indent="0" defTabSz="457200" eaLnBrk="1" latinLnBrk="0" hangingPunct="1">
              <a:spcBef>
                <a:spcPts val="0"/>
              </a:spcBef>
              <a:buFont typeface="Arial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defTabSz="457200" eaLnBrk="1" latinLnBrk="0" hangingPunct="1">
              <a:spcBef>
                <a:spcPct val="20000"/>
              </a:spcBef>
              <a:buFont typeface="Arial"/>
              <a:buChar char="–"/>
              <a:defRPr sz="2800">
                <a:latin typeface="+mn-lt"/>
                <a:ea typeface="+mn-ea"/>
                <a:cs typeface="+mn-cs"/>
              </a:defRPr>
            </a:lvl2pPr>
            <a:lvl3pPr marL="1143000" indent="-228600" defTabSz="457200" eaLnBrk="1" latinLnBrk="0" hangingPunct="1">
              <a:spcBef>
                <a:spcPct val="20000"/>
              </a:spcBef>
              <a:buFont typeface="Arial"/>
              <a:buChar char="•"/>
              <a:defRPr>
                <a:latin typeface="+mn-lt"/>
                <a:ea typeface="+mn-ea"/>
                <a:cs typeface="+mn-cs"/>
              </a:defRPr>
            </a:lvl3pPr>
            <a:lvl4pPr marL="1600200" indent="-228600" defTabSz="457200" eaLnBrk="1" latinLnBrk="0" hangingPunct="1">
              <a:spcBef>
                <a:spcPct val="20000"/>
              </a:spcBef>
              <a:buFont typeface="Arial"/>
              <a:buChar char="–"/>
              <a:defRPr sz="2000">
                <a:latin typeface="+mn-lt"/>
                <a:ea typeface="+mn-ea"/>
                <a:cs typeface="+mn-cs"/>
              </a:defRPr>
            </a:lvl4pPr>
            <a:lvl5pPr marL="2057400" indent="-228600" defTabSz="457200" eaLnBrk="1" latinLnBrk="0" hangingPunct="1">
              <a:spcBef>
                <a:spcPct val="20000"/>
              </a:spcBef>
              <a:buFont typeface="Arial"/>
              <a:buChar char="»"/>
              <a:defRPr sz="2000">
                <a:latin typeface="+mn-lt"/>
                <a:ea typeface="+mn-ea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Adj. </a:t>
            </a:r>
            <a:r>
              <a:rPr lang="hr-HR" sz="1800" dirty="0"/>
              <a:t>HR (95% CI): </a:t>
            </a:r>
            <a:br>
              <a:rPr lang="hr-HR" sz="1800" dirty="0"/>
            </a:br>
            <a:r>
              <a:rPr lang="nb-NO" sz="1800" dirty="0"/>
              <a:t>4.01 (1.90–8.47)</a:t>
            </a:r>
            <a:br>
              <a:rPr lang="nb-NO" sz="1800" dirty="0"/>
            </a:br>
            <a:r>
              <a:rPr lang="nb-NO" sz="1800" dirty="0"/>
              <a:t>P&lt;0.001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23941213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04800" y="3102964"/>
            <a:ext cx="8534400" cy="746376"/>
          </a:xfrm>
          <a:prstGeom prst="rect">
            <a:avLst/>
          </a:prstGeom>
          <a:solidFill>
            <a:schemeClr val="accent5">
              <a:lumMod val="60000"/>
              <a:lumOff val="40000"/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1584603"/>
            <a:ext cx="8534400" cy="723882"/>
          </a:xfrm>
          <a:prstGeom prst="rect">
            <a:avLst/>
          </a:prstGeom>
          <a:solidFill>
            <a:schemeClr val="accent5">
              <a:lumMod val="60000"/>
              <a:lumOff val="40000"/>
              <a:alpha val="1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7351"/>
            <a:ext cx="6584865" cy="615553"/>
          </a:xfrm>
        </p:spPr>
        <p:txBody>
          <a:bodyPr/>
          <a:lstStyle/>
          <a:p>
            <a:r>
              <a:rPr lang="en-US" dirty="0"/>
              <a:t>Apixaban versus Warfarin </a:t>
            </a:r>
            <a:r>
              <a:rPr lang="en-GB" dirty="0"/>
              <a:t>in Patients Using Digoxin and Not Using Digoxin at Baseline</a:t>
            </a:r>
            <a:r>
              <a:rPr lang="en-US" dirty="0"/>
              <a:t> </a:t>
            </a:r>
          </a:p>
        </p:txBody>
      </p:sp>
      <p:sp>
        <p:nvSpPr>
          <p:cNvPr id="7" name="CasellaDiTesto 5"/>
          <p:cNvSpPr txBox="1"/>
          <p:nvPr/>
        </p:nvSpPr>
        <p:spPr>
          <a:xfrm>
            <a:off x="304800" y="4433872"/>
            <a:ext cx="2362200" cy="41549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0" tIns="0" rIns="0" bIns="0" rtlCol="0">
            <a:spAutoFit/>
          </a:bodyPr>
          <a:lstStyle/>
          <a:p>
            <a:pPr marL="7938">
              <a:spcBef>
                <a:spcPts val="600"/>
              </a:spcBef>
            </a:pPr>
            <a:r>
              <a:rPr lang="es-ES_tradnl" sz="900" baseline="30000" dirty="0">
                <a:solidFill>
                  <a:schemeClr val="bg1"/>
                </a:solidFill>
              </a:rPr>
              <a:t>1</a:t>
            </a:r>
            <a:r>
              <a:rPr lang="es-ES_tradnl" sz="900" dirty="0">
                <a:solidFill>
                  <a:schemeClr val="bg2"/>
                </a:solidFill>
              </a:rPr>
              <a:t>Rate per 100 patient-years of follow-up.</a:t>
            </a:r>
            <a:br>
              <a:rPr lang="es-ES_tradnl" sz="900" dirty="0">
                <a:solidFill>
                  <a:schemeClr val="bg2"/>
                </a:solidFill>
              </a:rPr>
            </a:br>
            <a:r>
              <a:rPr lang="es-ES_tradnl" sz="900" dirty="0">
                <a:solidFill>
                  <a:schemeClr val="bg2"/>
                </a:solidFill>
              </a:rPr>
              <a:t>* Apixaban (n=8963), Warfarin (n=8944).</a:t>
            </a:r>
            <a:br>
              <a:rPr lang="es-ES_tradnl" sz="900" dirty="0">
                <a:solidFill>
                  <a:schemeClr val="bg2"/>
                </a:solidFill>
              </a:rPr>
            </a:br>
            <a:r>
              <a:rPr lang="es-ES_tradnl" sz="900" dirty="0">
                <a:solidFill>
                  <a:schemeClr val="bg2"/>
                </a:solidFill>
              </a:rPr>
              <a:t>**Apixaban (n=8934), Warfarin (n=8919).</a:t>
            </a:r>
            <a:endParaRPr lang="it-IT" sz="9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047750"/>
            <a:ext cx="8382002" cy="3080102"/>
          </a:xfrm>
          <a:prstGeom prst="rect">
            <a:avLst/>
          </a:prstGeom>
        </p:spPr>
      </p:pic>
      <p:sp>
        <p:nvSpPr>
          <p:cNvPr id="8" name="CasellaDiTesto 5"/>
          <p:cNvSpPr txBox="1"/>
          <p:nvPr/>
        </p:nvSpPr>
        <p:spPr>
          <a:xfrm>
            <a:off x="6760029" y="4203040"/>
            <a:ext cx="838200" cy="332399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s-ES_tradnl" sz="1200" b="1" dirty="0">
                <a:solidFill>
                  <a:schemeClr val="bg1"/>
                </a:solidFill>
              </a:rPr>
              <a:t>Apixaban Better</a:t>
            </a:r>
            <a:endParaRPr lang="it-IT" sz="1200" b="1" dirty="0">
              <a:solidFill>
                <a:schemeClr val="bg2"/>
              </a:solidFill>
            </a:endParaRPr>
          </a:p>
        </p:txBody>
      </p:sp>
      <p:sp>
        <p:nvSpPr>
          <p:cNvPr id="9" name="CasellaDiTesto 5"/>
          <p:cNvSpPr txBox="1"/>
          <p:nvPr/>
        </p:nvSpPr>
        <p:spPr>
          <a:xfrm>
            <a:off x="7772400" y="4203040"/>
            <a:ext cx="838200" cy="332399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ES_tradnl" sz="1200" b="1" dirty="0">
                <a:solidFill>
                  <a:schemeClr val="bg1"/>
                </a:solidFill>
              </a:rPr>
              <a:t>Warfarin Better</a:t>
            </a:r>
            <a:endParaRPr lang="it-IT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4530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5774" y="895350"/>
            <a:ext cx="6753225" cy="3445668"/>
          </a:xfrm>
        </p:spPr>
        <p:txBody>
          <a:bodyPr/>
          <a:lstStyle/>
          <a:p>
            <a:r>
              <a:rPr lang="en-GB" dirty="0"/>
              <a:t>In patients with AF currently taking digoxin, the risk of death is independently related to digoxin serum concentration and is highest in patients with concentrations ≥1.2 ng/mL.</a:t>
            </a:r>
          </a:p>
          <a:p>
            <a:r>
              <a:rPr lang="en-GB" dirty="0"/>
              <a:t>Initiating digoxin is independently associated with higher mortality in patients with AF, regardless of HF. </a:t>
            </a:r>
          </a:p>
          <a:p>
            <a:r>
              <a:rPr lang="en-GB" dirty="0"/>
              <a:t>The benefits of apixaban over warfarin are consistent in digoxin users and non-users.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2511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5775" y="895350"/>
            <a:ext cx="6905625" cy="3445668"/>
          </a:xfrm>
        </p:spPr>
        <p:txBody>
          <a:bodyPr/>
          <a:lstStyle/>
          <a:p>
            <a:r>
              <a:rPr lang="en-US" dirty="0"/>
              <a:t>The ARISTOTLE trial was sponsored by Bristol-Myers Squibb and Pfizer.</a:t>
            </a:r>
          </a:p>
          <a:p>
            <a:r>
              <a:rPr lang="en-US" dirty="0"/>
              <a:t>The present analysis was sponsored by the </a:t>
            </a:r>
            <a:br>
              <a:rPr lang="en-US" dirty="0"/>
            </a:br>
            <a:r>
              <a:rPr lang="en-US" dirty="0"/>
              <a:t>Duke Clinical Research Institute.</a:t>
            </a:r>
          </a:p>
          <a:p>
            <a:r>
              <a:rPr lang="en-US" dirty="0"/>
              <a:t>The serum digoxin measurements were performed in blood samples stored in the Uppsala </a:t>
            </a:r>
            <a:r>
              <a:rPr lang="en-US" dirty="0" err="1"/>
              <a:t>Biobank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(UCR, Uppsala).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88090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Implication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5774" y="895350"/>
            <a:ext cx="6981825" cy="3445668"/>
          </a:xfrm>
        </p:spPr>
        <p:txBody>
          <a:bodyPr/>
          <a:lstStyle/>
          <a:p>
            <a:r>
              <a:rPr lang="en-GB" dirty="0"/>
              <a:t>In the absence of randomized trial data showing its safety and efficacy, digoxin</a:t>
            </a:r>
            <a:r>
              <a:rPr lang="it-IT" dirty="0"/>
              <a:t> </a:t>
            </a:r>
            <a:r>
              <a:rPr lang="en-GB" dirty="0"/>
              <a:t>should not be prescribed for patients with AF, particularly if symptoms can be alleviated with other treatments. </a:t>
            </a:r>
          </a:p>
          <a:p>
            <a:r>
              <a:rPr lang="en-GB" dirty="0"/>
              <a:t>In patients with AF already taking digoxin, monitoring its serum concentration may be important, targeting blood levels &lt;1.2 ng/mL.</a:t>
            </a:r>
          </a:p>
        </p:txBody>
      </p:sp>
    </p:spTree>
    <p:extLst>
      <p:ext uri="{BB962C8B-B14F-4D97-AF65-F5344CB8AC3E}">
        <p14:creationId xmlns:p14="http://schemas.microsoft.com/office/powerpoint/2010/main" val="403017300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02" y="1962150"/>
            <a:ext cx="7123113" cy="1717393"/>
          </a:xfrm>
        </p:spPr>
        <p:txBody>
          <a:bodyPr/>
          <a:lstStyle/>
          <a:p>
            <a:r>
              <a:rPr lang="en-US" sz="3000" b="0" cap="none" dirty="0"/>
              <a:t>THANKS TO ALL</a:t>
            </a:r>
            <a:r>
              <a:rPr lang="en-US" cap="none" dirty="0"/>
              <a:t> </a:t>
            </a:r>
            <a:br>
              <a:rPr lang="en-US" cap="none" dirty="0"/>
            </a:br>
            <a:r>
              <a:rPr lang="en-US" sz="4000" cap="none" dirty="0"/>
              <a:t>ARISTOTLE Investigators and Patients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40013436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Background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85774" y="895350"/>
            <a:ext cx="6905625" cy="3445668"/>
          </a:xfrm>
        </p:spPr>
        <p:txBody>
          <a:bodyPr/>
          <a:lstStyle/>
          <a:p>
            <a:r>
              <a:rPr lang="en-GB" dirty="0"/>
              <a:t>Digoxin is used in ≈ 30% of patients with atrial fibrillation (AF) worldwide, despite the lack of randomized clinical trials to assess its efficacy and safety in this setting.</a:t>
            </a:r>
            <a:r>
              <a:rPr lang="en-GB" baseline="30000" dirty="0"/>
              <a:t>1–3</a:t>
            </a:r>
          </a:p>
          <a:p>
            <a:r>
              <a:rPr lang="en-GB" dirty="0"/>
              <a:t>Current AF guidelines recommend digoxin for rate control in patients with AF with and without heart failure (HF).</a:t>
            </a:r>
            <a:r>
              <a:rPr lang="en-GB" baseline="30000" dirty="0"/>
              <a:t>4,5</a:t>
            </a:r>
          </a:p>
          <a:p>
            <a:r>
              <a:rPr lang="en-GB" dirty="0"/>
              <a:t>There are no specific recommendations about serum digoxin concentration monitoring in the AF guidelines.</a:t>
            </a:r>
          </a:p>
        </p:txBody>
      </p:sp>
      <p:sp>
        <p:nvSpPr>
          <p:cNvPr id="6" name="CasellaDiTesto 4"/>
          <p:cNvSpPr txBox="1"/>
          <p:nvPr/>
        </p:nvSpPr>
        <p:spPr>
          <a:xfrm>
            <a:off x="304800" y="4476750"/>
            <a:ext cx="4724400" cy="457200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0" tIns="0" rIns="0" bIns="0" numCol="1" rtlCol="0">
            <a:noAutofit/>
          </a:bodyPr>
          <a:lstStyle>
            <a:defPPr>
              <a:defRPr lang="en-US"/>
            </a:defPPr>
            <a:lvl1pPr>
              <a:defRPr sz="1200" baseline="30000">
                <a:solidFill>
                  <a:schemeClr val="bg2"/>
                </a:solidFill>
              </a:defRPr>
            </a:lvl1pPr>
          </a:lstStyle>
          <a:p>
            <a:pPr marL="57150" indent="-57150"/>
            <a:r>
              <a:rPr lang="it-IT" sz="900" dirty="0"/>
              <a:t>1</a:t>
            </a:r>
            <a:r>
              <a:rPr lang="it-IT" sz="900" baseline="0" dirty="0"/>
              <a:t>Allen LA, et al. J Am Coll Cardiol 2015;65:2691-8. </a:t>
            </a:r>
            <a:r>
              <a:rPr lang="it-IT" sz="900" dirty="0"/>
              <a:t>2</a:t>
            </a:r>
            <a:r>
              <a:rPr lang="it-IT" sz="900" baseline="0" dirty="0"/>
              <a:t>Washam JB, et al. Lancet 2015;385:2363-70. </a:t>
            </a:r>
            <a:r>
              <a:rPr lang="it-IT" sz="900" dirty="0"/>
              <a:t>3</a:t>
            </a:r>
            <a:r>
              <a:rPr lang="it-IT" sz="900" baseline="0" dirty="0"/>
              <a:t>Granger CB, et al. N Engl J Med 2011;365:981-92. </a:t>
            </a:r>
            <a:r>
              <a:rPr lang="it-IT" sz="900" dirty="0"/>
              <a:t>4</a:t>
            </a:r>
            <a:r>
              <a:rPr lang="it-IT" sz="900" baseline="0" dirty="0"/>
              <a:t>January CT, et al. Circulation 2014;130:2071-104. </a:t>
            </a:r>
            <a:r>
              <a:rPr lang="it-IT" sz="900" dirty="0"/>
              <a:t>5</a:t>
            </a:r>
            <a:r>
              <a:rPr lang="it-IT" sz="900" baseline="0" dirty="0"/>
              <a:t>Kirchof P, et al. Eur Heart J 2016;37:2893-962.</a:t>
            </a:r>
          </a:p>
        </p:txBody>
      </p:sp>
    </p:spTree>
    <p:extLst>
      <p:ext uri="{BB962C8B-B14F-4D97-AF65-F5344CB8AC3E}">
        <p14:creationId xmlns:p14="http://schemas.microsoft.com/office/powerpoint/2010/main" val="73252839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1549" y="1134996"/>
            <a:ext cx="4194252" cy="1676544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>
            <a:outerShdw blurRad="76200" dist="38100" dir="16200000" rotWithShape="0">
              <a:prstClr val="black">
                <a:alpha val="30000"/>
              </a:prstClr>
            </a:outerShdw>
          </a:effectLst>
        </p:spPr>
      </p:pic>
      <p:pic>
        <p:nvPicPr>
          <p:cNvPr id="1034" name="Picture 10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/>
          <a:stretch/>
        </p:blipFill>
        <p:spPr bwMode="auto">
          <a:xfrm>
            <a:off x="4659293" y="307015"/>
            <a:ext cx="4183476" cy="1370524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>
            <a:outerShdw blurRad="76200" dist="38100" dir="16200000" rotWithShape="0">
              <a:prstClr val="black">
                <a:alpha val="30000"/>
              </a:prstClr>
            </a:outerShdw>
          </a:effectLst>
        </p:spPr>
      </p:pic>
      <p:pic>
        <p:nvPicPr>
          <p:cNvPr id="1032" name="Picture 8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 b="2057"/>
          <a:stretch/>
        </p:blipFill>
        <p:spPr bwMode="auto">
          <a:xfrm>
            <a:off x="4660025" y="1029625"/>
            <a:ext cx="4182742" cy="156339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>
            <a:outerShdw blurRad="76200" dist="38100" dir="16200000" rotWithShape="0">
              <a:prstClr val="black">
                <a:alpha val="30000"/>
              </a:prstClr>
            </a:outerShdw>
          </a:effec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752" y="2428024"/>
            <a:ext cx="4195109" cy="131651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76200" dist="38100" dir="16200000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237351"/>
            <a:ext cx="3886199" cy="615553"/>
          </a:xfrm>
        </p:spPr>
        <p:txBody>
          <a:bodyPr/>
          <a:lstStyle/>
          <a:p>
            <a:r>
              <a:rPr lang="it-IT" dirty="0"/>
              <a:t>Research Context: </a:t>
            </a:r>
            <a:br>
              <a:rPr lang="it-IT" dirty="0"/>
            </a:br>
            <a:r>
              <a:rPr lang="it-IT" dirty="0"/>
              <a:t>‘’A Controversial Topic’’</a:t>
            </a: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" r="49"/>
          <a:stretch/>
        </p:blipFill>
        <p:spPr bwMode="auto">
          <a:xfrm>
            <a:off x="4659291" y="2205849"/>
            <a:ext cx="4183476" cy="975501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>
            <a:outerShdw blurRad="76200" dist="38100" dir="16200000" rotWithShape="0">
              <a:prstClr val="black">
                <a:alpha val="30000"/>
              </a:prstClr>
            </a:outerShdw>
          </a:effectLst>
        </p:spPr>
      </p:pic>
      <p:pic>
        <p:nvPicPr>
          <p:cNvPr id="6" name="Picture 5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255" r="-166"/>
          <a:stretch/>
        </p:blipFill>
        <p:spPr bwMode="auto">
          <a:xfrm>
            <a:off x="4659291" y="2939018"/>
            <a:ext cx="4183475" cy="88240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>
            <a:outerShdw blurRad="76200" dist="38100" dir="16200000" rotWithShape="0">
              <a:prstClr val="black">
                <a:alpha val="30000"/>
              </a:prstClr>
            </a:outerShdw>
          </a:effectLst>
        </p:spPr>
      </p:pic>
      <p:pic>
        <p:nvPicPr>
          <p:cNvPr id="1030" name="Picture 6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9199" b="9542"/>
          <a:stretch/>
        </p:blipFill>
        <p:spPr bwMode="auto">
          <a:xfrm>
            <a:off x="4659290" y="3632984"/>
            <a:ext cx="4183478" cy="121821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>
            <a:outerShdw blurRad="76200" dist="38100" dir="16200000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4"/>
          <p:cNvPicPr>
            <a:picLocks noChangeAspect="1"/>
          </p:cNvPicPr>
          <p:nvPr/>
        </p:nvPicPr>
        <p:blipFill rotWithShape="1">
          <a:blip r:embed="rId10"/>
          <a:srcRect t="8127"/>
          <a:stretch/>
        </p:blipFill>
        <p:spPr>
          <a:xfrm>
            <a:off x="300752" y="3287771"/>
            <a:ext cx="4195109" cy="1563427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>
            <a:outerShdw blurRad="76200" dist="38100" dir="16200000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232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4" name="Rectangle 4"/>
          <p:cNvSpPr>
            <a:spLocks noChangeArrowheads="1"/>
          </p:cNvSpPr>
          <p:nvPr/>
        </p:nvSpPr>
        <p:spPr bwMode="auto">
          <a:xfrm>
            <a:off x="3676650" y="2548844"/>
            <a:ext cx="3028950" cy="577081"/>
          </a:xfrm>
          <a:prstGeom prst="rect">
            <a:avLst/>
          </a:prstGeom>
          <a:noFill/>
          <a:ln w="19050">
            <a:solidFill>
              <a:srgbClr val="E97C2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68580" bIns="6858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Arial"/>
              </a:rPr>
              <a:t>Warfarin </a:t>
            </a:r>
          </a:p>
          <a:p>
            <a:pPr algn="ctr" eaLnBrk="0" hangingPunct="0"/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Arial"/>
              </a:rPr>
              <a:t>(target INR 2–3)</a:t>
            </a:r>
          </a:p>
        </p:txBody>
      </p:sp>
      <p:sp>
        <p:nvSpPr>
          <p:cNvPr id="1054725" name="Rectangle 5"/>
          <p:cNvSpPr>
            <a:spLocks noChangeArrowheads="1"/>
          </p:cNvSpPr>
          <p:nvPr/>
        </p:nvSpPr>
        <p:spPr bwMode="auto">
          <a:xfrm>
            <a:off x="304800" y="2548845"/>
            <a:ext cx="3028950" cy="577081"/>
          </a:xfrm>
          <a:prstGeom prst="rect">
            <a:avLst/>
          </a:prstGeom>
          <a:noFill/>
          <a:ln w="19050">
            <a:solidFill>
              <a:srgbClr val="C0D83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68580" bIns="68580" anchor="ctr" anchorCtr="1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Arial"/>
              </a:rPr>
              <a:t>Apixaban 5 mg oral twice daily</a:t>
            </a:r>
          </a:p>
          <a:p>
            <a:pPr algn="ctr" eaLnBrk="0" hangingPunct="0"/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Arial"/>
              </a:rPr>
              <a:t>(2.5 mg BID in selected patients)</a:t>
            </a:r>
          </a:p>
        </p:txBody>
      </p:sp>
      <p:sp>
        <p:nvSpPr>
          <p:cNvPr id="1054726" name="Rectangle 6"/>
          <p:cNvSpPr>
            <a:spLocks noChangeArrowheads="1"/>
          </p:cNvSpPr>
          <p:nvPr/>
        </p:nvSpPr>
        <p:spPr bwMode="auto">
          <a:xfrm>
            <a:off x="304800" y="3970407"/>
            <a:ext cx="6400799" cy="353943"/>
          </a:xfrm>
          <a:prstGeom prst="rect">
            <a:avLst/>
          </a:prstGeom>
          <a:noFill/>
          <a:ln w="190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68580" bIns="68580" anchor="ctr" anchorCtr="1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Arial"/>
              </a:rPr>
              <a:t>Primary outcome: stroke or systemic embolism</a:t>
            </a:r>
          </a:p>
        </p:txBody>
      </p:sp>
      <p:sp>
        <p:nvSpPr>
          <p:cNvPr id="1054729" name="Rectangle 9"/>
          <p:cNvSpPr>
            <a:spLocks noChangeArrowheads="1"/>
          </p:cNvSpPr>
          <p:nvPr/>
        </p:nvSpPr>
        <p:spPr bwMode="auto">
          <a:xfrm>
            <a:off x="2647950" y="948644"/>
            <a:ext cx="1657350" cy="92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865" tIns="33338" rIns="67865" bIns="33338">
            <a:spAutoFit/>
          </a:bodyPr>
          <a:lstStyle/>
          <a:p>
            <a:pPr algn="ctr" eaLnBrk="0" hangingPunct="0"/>
            <a:r>
              <a:rPr 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Arial"/>
              </a:rPr>
              <a:t>Randomize</a:t>
            </a:r>
            <a:endParaRPr lang="en-US" sz="14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/>
              <a:cs typeface="Arial"/>
            </a:endParaRPr>
          </a:p>
          <a:p>
            <a:pPr algn="ctr" eaLnBrk="0" hangingPunct="0"/>
            <a:r>
              <a:rPr lang="en-US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Arial"/>
              </a:rPr>
              <a:t>double blind, double dummy</a:t>
            </a:r>
          </a:p>
          <a:p>
            <a:pPr algn="ctr" eaLnBrk="0" hangingPunct="0"/>
            <a:r>
              <a:rPr lang="en-US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Arial"/>
              </a:rPr>
              <a:t>(n = 18,201)</a:t>
            </a:r>
          </a:p>
        </p:txBody>
      </p:sp>
      <p:sp>
        <p:nvSpPr>
          <p:cNvPr id="1054733" name="Text Box 13"/>
          <p:cNvSpPr txBox="1">
            <a:spLocks noChangeArrowheads="1"/>
          </p:cNvSpPr>
          <p:nvPr/>
        </p:nvSpPr>
        <p:spPr bwMode="auto">
          <a:xfrm>
            <a:off x="304800" y="971550"/>
            <a:ext cx="2343150" cy="1200329"/>
          </a:xfrm>
          <a:prstGeom prst="rect">
            <a:avLst/>
          </a:prstGeom>
          <a:noFill/>
          <a:ln w="19050">
            <a:solidFill>
              <a:srgbClr val="43CAF8"/>
            </a:solidFill>
            <a:miter lim="800000"/>
            <a:headEnd type="none" w="sm" len="sm"/>
            <a:tailEnd type="none" w="med" len="lg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E9C09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968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938" lvl="2" indent="0" eaLnBrk="0" hangingPunct="0">
              <a:buClr>
                <a:srgbClr val="FF3300"/>
              </a:buClr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Inclusion risk factors</a:t>
            </a:r>
          </a:p>
          <a:p>
            <a:pPr marL="176213" lvl="2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Age ≥ 75 years </a:t>
            </a:r>
          </a:p>
          <a:p>
            <a:pPr marL="176213" lvl="2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Prior stroke, TIA, or SE</a:t>
            </a:r>
          </a:p>
          <a:p>
            <a:pPr marL="176213" lvl="2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HF or LVEF ≤ 40%</a:t>
            </a:r>
          </a:p>
          <a:p>
            <a:pPr marL="176213" lvl="2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Diabetes mellitus</a:t>
            </a:r>
          </a:p>
          <a:p>
            <a:pPr marL="176213" lvl="2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Hypertension</a:t>
            </a:r>
          </a:p>
        </p:txBody>
      </p:sp>
      <p:sp>
        <p:nvSpPr>
          <p:cNvPr id="1054734" name="Rectangle 14"/>
          <p:cNvSpPr>
            <a:spLocks noChangeArrowheads="1"/>
          </p:cNvSpPr>
          <p:nvPr/>
        </p:nvSpPr>
        <p:spPr bwMode="auto">
          <a:xfrm>
            <a:off x="1272920" y="3221563"/>
            <a:ext cx="443717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68580" bIns="68580" anchor="ctr" anchorCtr="1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FFFFFF"/>
                </a:solidFill>
                <a:ea typeface="ＭＳ Ｐゴシック"/>
                <a:cs typeface="Arial"/>
              </a:rPr>
              <a:t>Warfarin/warfarin placebo adjusted by INR/sham INR </a:t>
            </a:r>
          </a:p>
          <a:p>
            <a:pPr algn="ctr" eaLnBrk="0" hangingPunct="0"/>
            <a:r>
              <a:rPr lang="en-US" sz="1400" dirty="0">
                <a:solidFill>
                  <a:srgbClr val="FFFFFF"/>
                </a:solidFill>
                <a:ea typeface="ＭＳ Ｐゴシック"/>
                <a:cs typeface="Arial"/>
              </a:rPr>
              <a:t>based on encrypted point-of-care testing device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305300" y="961874"/>
            <a:ext cx="2400300" cy="1015663"/>
          </a:xfrm>
          <a:prstGeom prst="rect">
            <a:avLst/>
          </a:prstGeom>
          <a:noFill/>
          <a:ln w="19050">
            <a:solidFill>
              <a:srgbClr val="43CAF8"/>
            </a:solidFill>
            <a:miter lim="800000"/>
            <a:headEnd type="none" w="sm" len="sm"/>
            <a:tailEnd type="none" w="med" len="lg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E9C09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968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938" lvl="2" indent="0" eaLnBrk="0" hangingPunct="0">
              <a:buClr>
                <a:srgbClr val="FF3300"/>
              </a:buClr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Exclusion</a:t>
            </a:r>
          </a:p>
          <a:p>
            <a:pPr marL="141288" lvl="2" indent="-141288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Mechanical prosthetic valve</a:t>
            </a:r>
          </a:p>
          <a:p>
            <a:pPr marL="141288" lvl="2" indent="-141288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Severe renal insufficiency</a:t>
            </a:r>
          </a:p>
          <a:p>
            <a:pPr marL="141288" lvl="2" indent="-141288" eaLnBrk="0" hangingPunct="0"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Need for aspirin plus thienopyridine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2933700" y="1919035"/>
            <a:ext cx="542925" cy="6095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D832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456782" y="1898884"/>
            <a:ext cx="559594" cy="6201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97C25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237351"/>
            <a:ext cx="5334002" cy="553998"/>
          </a:xfrm>
        </p:spPr>
        <p:txBody>
          <a:bodyPr/>
          <a:lstStyle/>
          <a:p>
            <a:pPr algn="ctr"/>
            <a:r>
              <a:rPr lang="en-US" sz="2000" dirty="0"/>
              <a:t>Atrial Fibrillation with at Least One Additional Risk Factor for Stroke</a:t>
            </a:r>
          </a:p>
        </p:txBody>
      </p:sp>
      <p:sp>
        <p:nvSpPr>
          <p:cNvPr id="16" name="CasellaDiTesto 5"/>
          <p:cNvSpPr txBox="1"/>
          <p:nvPr/>
        </p:nvSpPr>
        <p:spPr>
          <a:xfrm>
            <a:off x="324897" y="4524399"/>
            <a:ext cx="4953000" cy="314445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0" tIns="0" rIns="0" bIns="0" rtlCol="0">
            <a:spAutoFit/>
          </a:bodyPr>
          <a:lstStyle/>
          <a:p>
            <a:pPr marL="7938">
              <a:lnSpc>
                <a:spcPct val="95000"/>
              </a:lnSpc>
              <a:spcBef>
                <a:spcPts val="400"/>
              </a:spcBef>
            </a:pPr>
            <a:r>
              <a:rPr lang="it-IT" sz="900" dirty="0">
                <a:solidFill>
                  <a:schemeClr val="bg2"/>
                </a:solidFill>
              </a:rPr>
              <a:t>Lopes RD, et al. Am Heart J 2010;159:331–9. </a:t>
            </a:r>
          </a:p>
          <a:p>
            <a:pPr marL="7938">
              <a:lnSpc>
                <a:spcPct val="95000"/>
              </a:lnSpc>
              <a:spcBef>
                <a:spcPts val="400"/>
              </a:spcBef>
            </a:pPr>
            <a:r>
              <a:rPr lang="it-IT" sz="900" dirty="0">
                <a:solidFill>
                  <a:schemeClr val="bg2"/>
                </a:solidFill>
              </a:rPr>
              <a:t>Granger CB, et al. N Engl J Med 2011;365:981–92.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048500" y="1937552"/>
            <a:ext cx="2095499" cy="1421564"/>
          </a:xfrm>
          <a:prstGeom prst="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68580" bIns="68580" anchor="ctr" anchorCtr="0">
            <a:noAutofit/>
          </a:bodyPr>
          <a:lstStyle/>
          <a:p>
            <a:pPr eaLnBrk="0" hangingPunct="0">
              <a:spcBef>
                <a:spcPts val="600"/>
              </a:spcBef>
            </a:pPr>
            <a:r>
              <a:rPr lang="en-US" sz="1400" b="1" dirty="0">
                <a:solidFill>
                  <a:srgbClr val="FFFFFF"/>
                </a:solidFill>
                <a:ea typeface="ＭＳ Ｐゴシック"/>
                <a:cs typeface="Arial"/>
              </a:rPr>
              <a:t>Biomarker substudy</a:t>
            </a:r>
            <a:r>
              <a:rPr lang="en-US" sz="1200" b="1" dirty="0">
                <a:solidFill>
                  <a:srgbClr val="FFFFFF"/>
                </a:solidFill>
                <a:ea typeface="ＭＳ Ｐゴシック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ea typeface="ＭＳ Ｐゴシック"/>
                <a:cs typeface="Arial"/>
              </a:rPr>
              <a:t>(n=14,892)</a:t>
            </a:r>
            <a:endParaRPr lang="en-US" sz="1200" b="1" dirty="0">
              <a:solidFill>
                <a:srgbClr val="FFFFFF"/>
              </a:solidFill>
              <a:ea typeface="ＭＳ Ｐゴシック"/>
              <a:cs typeface="Arial"/>
            </a:endParaRPr>
          </a:p>
          <a:p>
            <a:pPr marL="114300" indent="-11430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1200" dirty="0">
                <a:solidFill>
                  <a:srgbClr val="FFFFFF"/>
                </a:solidFill>
                <a:ea typeface="ＭＳ Ｐゴシック"/>
                <a:cs typeface="Arial"/>
              </a:rPr>
              <a:t>Blood samples at baseline</a:t>
            </a:r>
          </a:p>
          <a:p>
            <a:pPr marL="114300" indent="-11430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1200" dirty="0">
                <a:solidFill>
                  <a:srgbClr val="FFFFFF"/>
                </a:solidFill>
                <a:ea typeface="ＭＳ Ｐゴシック"/>
                <a:cs typeface="Arial"/>
              </a:rPr>
              <a:t>Plasma aliquots </a:t>
            </a:r>
            <a:br>
              <a:rPr lang="en-US" sz="1200" dirty="0">
                <a:solidFill>
                  <a:srgbClr val="FFFFFF"/>
                </a:solidFill>
                <a:ea typeface="ＭＳ Ｐゴシック"/>
                <a:cs typeface="Arial"/>
              </a:rPr>
            </a:br>
            <a:r>
              <a:rPr lang="en-US" sz="1200" dirty="0">
                <a:solidFill>
                  <a:srgbClr val="FFFFFF"/>
                </a:solidFill>
                <a:ea typeface="ＭＳ Ｐゴシック"/>
                <a:cs typeface="Arial"/>
              </a:rPr>
              <a:t>stored at -70ºC</a:t>
            </a:r>
          </a:p>
        </p:txBody>
      </p:sp>
    </p:spTree>
    <p:extLst>
      <p:ext uri="{BB962C8B-B14F-4D97-AF65-F5344CB8AC3E}">
        <p14:creationId xmlns:p14="http://schemas.microsoft.com/office/powerpoint/2010/main" val="11611845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Objectives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774" y="895350"/>
            <a:ext cx="7515226" cy="3445668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Using data from the ARISTOTLE trial, we aimed to:</a:t>
            </a:r>
          </a:p>
          <a:p>
            <a:r>
              <a:rPr lang="en-GB" dirty="0"/>
              <a:t>Explore the association between digoxin use and mortality</a:t>
            </a:r>
          </a:p>
          <a:p>
            <a:pPr lvl="1"/>
            <a:r>
              <a:rPr lang="en-GB" dirty="0"/>
              <a:t>According to serum digoxin concentration</a:t>
            </a:r>
          </a:p>
          <a:p>
            <a:pPr lvl="1"/>
            <a:r>
              <a:rPr lang="en-GB" dirty="0"/>
              <a:t>In patients with and without HF</a:t>
            </a:r>
          </a:p>
          <a:p>
            <a:r>
              <a:rPr lang="en-GB" dirty="0"/>
              <a:t>Assess the efficacy and safety of apixaban versus warfarin in patients taking and not taking digoxin.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0955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Features of Our Study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5774" y="1031082"/>
            <a:ext cx="7134225" cy="3445668"/>
          </a:xfrm>
        </p:spPr>
        <p:txBody>
          <a:bodyPr/>
          <a:lstStyle/>
          <a:p>
            <a:r>
              <a:rPr lang="en-US" dirty="0"/>
              <a:t>Detailed serial assessment of concomitant medications, including digoxin.</a:t>
            </a:r>
          </a:p>
          <a:p>
            <a:r>
              <a:rPr lang="en-US" dirty="0"/>
              <a:t>Two types of analyses: prevalence (baseline digoxin) and incidence (new digoxin users).</a:t>
            </a:r>
          </a:p>
          <a:p>
            <a:r>
              <a:rPr lang="en-US" dirty="0"/>
              <a:t>Measurement of serum digoxin concentration at baseline.</a:t>
            </a:r>
          </a:p>
          <a:p>
            <a:r>
              <a:rPr lang="en-US" dirty="0"/>
              <a:t>Comprehensive covariate adjustment, including for biomarker levels (NT-proBNP, troponin, GDF-15).</a:t>
            </a:r>
          </a:p>
        </p:txBody>
      </p:sp>
    </p:spTree>
    <p:extLst>
      <p:ext uri="{BB962C8B-B14F-4D97-AF65-F5344CB8AC3E}">
        <p14:creationId xmlns:p14="http://schemas.microsoft.com/office/powerpoint/2010/main" val="39758077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4800" y="237351"/>
            <a:ext cx="6584865" cy="664797"/>
          </a:xfrm>
        </p:spPr>
        <p:txBody>
          <a:bodyPr/>
          <a:lstStyle/>
          <a:p>
            <a:r>
              <a:rPr lang="en-US" dirty="0"/>
              <a:t>Digoxin Use at Baseline </a:t>
            </a:r>
            <a:br>
              <a:rPr lang="en-US" dirty="0"/>
            </a:br>
            <a:r>
              <a:rPr lang="en-US" b="0" dirty="0"/>
              <a:t>(Prevalence analysis)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85774" y="1031082"/>
            <a:ext cx="7439025" cy="3445668"/>
          </a:xfrm>
        </p:spPr>
        <p:txBody>
          <a:bodyPr/>
          <a:lstStyle/>
          <a:p>
            <a:r>
              <a:rPr lang="en-US" dirty="0"/>
              <a:t>Mortality in patients taking or not taking digoxin at </a:t>
            </a:r>
            <a:br>
              <a:rPr lang="en-US" dirty="0"/>
            </a:br>
            <a:r>
              <a:rPr lang="en-US" dirty="0"/>
              <a:t>baseline was compared using a Cox model with propensity weighting.</a:t>
            </a:r>
          </a:p>
          <a:p>
            <a:r>
              <a:rPr lang="en-US" dirty="0"/>
              <a:t>The propensity model included sociodemographic characteristics, medical history, vital signs, AF characteristics, concomitant medications, labs, and biomarkers.</a:t>
            </a:r>
          </a:p>
          <a:p>
            <a:r>
              <a:rPr lang="en-US" dirty="0"/>
              <a:t>The association between baseline digoxin concentration and mortality after multivariable adjustment was explored.</a:t>
            </a:r>
          </a:p>
        </p:txBody>
      </p:sp>
    </p:spTree>
    <p:extLst>
      <p:ext uri="{BB962C8B-B14F-4D97-AF65-F5344CB8AC3E}">
        <p14:creationId xmlns:p14="http://schemas.microsoft.com/office/powerpoint/2010/main" val="74507637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37351"/>
            <a:ext cx="6584865" cy="664797"/>
          </a:xfrm>
        </p:spPr>
        <p:txBody>
          <a:bodyPr/>
          <a:lstStyle/>
          <a:p>
            <a:r>
              <a:rPr lang="en-US" dirty="0"/>
              <a:t>Digoxin Started During the Study</a:t>
            </a:r>
            <a:br>
              <a:rPr lang="en-US" dirty="0"/>
            </a:br>
            <a:r>
              <a:rPr lang="en-US" b="0" dirty="0"/>
              <a:t>(Incidence analysis: “new digoxin users”)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85774" y="1031082"/>
            <a:ext cx="6981825" cy="3445668"/>
          </a:xfrm>
        </p:spPr>
        <p:txBody>
          <a:bodyPr/>
          <a:lstStyle/>
          <a:p>
            <a:r>
              <a:rPr lang="en-US" dirty="0"/>
              <a:t>Risk-set matching was used to identify controls for each patient who started digoxin (3:1).</a:t>
            </a:r>
          </a:p>
          <a:p>
            <a:r>
              <a:rPr lang="en-US" dirty="0"/>
              <a:t>Matches were based on a time-dependent propensity score including baseline and post-baseline covariates measured prior to the time of matching.</a:t>
            </a:r>
          </a:p>
          <a:p>
            <a:r>
              <a:rPr lang="en-US" dirty="0"/>
              <a:t>Baseline covariates were updated during follow-up.</a:t>
            </a:r>
          </a:p>
          <a:p>
            <a:r>
              <a:rPr lang="en-US" dirty="0"/>
              <a:t>Matching was performed within region, clinical setting, and HF status.</a:t>
            </a:r>
          </a:p>
        </p:txBody>
      </p:sp>
    </p:spTree>
    <p:extLst>
      <p:ext uri="{BB962C8B-B14F-4D97-AF65-F5344CB8AC3E}">
        <p14:creationId xmlns:p14="http://schemas.microsoft.com/office/powerpoint/2010/main" val="104043783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_Default Design">
  <a:themeElements>
    <a:clrScheme name="Custom 26">
      <a:dk1>
        <a:srgbClr val="292929"/>
      </a:dk1>
      <a:lt1>
        <a:srgbClr val="FFFFFF"/>
      </a:lt1>
      <a:dk2>
        <a:srgbClr val="AFCC36"/>
      </a:dk2>
      <a:lt2>
        <a:srgbClr val="C0C0C0"/>
      </a:lt2>
      <a:accent1>
        <a:srgbClr val="440D69"/>
      </a:accent1>
      <a:accent2>
        <a:srgbClr val="FFB00A"/>
      </a:accent2>
      <a:accent3>
        <a:srgbClr val="FFFFFF"/>
      </a:accent3>
      <a:accent4>
        <a:srgbClr val="212121"/>
      </a:accent4>
      <a:accent5>
        <a:srgbClr val="54BDC9"/>
      </a:accent5>
      <a:accent6>
        <a:srgbClr val="C3860C"/>
      </a:accent6>
      <a:hlink>
        <a:srgbClr val="FF4B0D"/>
      </a:hlink>
      <a:folHlink>
        <a:srgbClr val="008AAB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Custom 7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8DC3"/>
      </a:accent1>
      <a:accent2>
        <a:srgbClr val="F79646"/>
      </a:accent2>
      <a:accent3>
        <a:srgbClr val="4A4C4C"/>
      </a:accent3>
      <a:accent4>
        <a:srgbClr val="D63146"/>
      </a:accent4>
      <a:accent5>
        <a:srgbClr val="223982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6045</TotalTime>
  <Words>962</Words>
  <Application>Microsoft Office PowerPoint</Application>
  <PresentationFormat>On-screen Show (16:9)</PresentationFormat>
  <Paragraphs>184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Times</vt:lpstr>
      <vt:lpstr>Times New Roman</vt:lpstr>
      <vt:lpstr>Wingdings</vt:lpstr>
      <vt:lpstr>2_Default Design</vt:lpstr>
      <vt:lpstr>3_Office Theme</vt:lpstr>
      <vt:lpstr>Digoxin And Mortality in Patients With Atrial Fibrillation With and Without Heart Failure: Does Serum Digoxin Concentration Matter?</vt:lpstr>
      <vt:lpstr>Disclosures</vt:lpstr>
      <vt:lpstr>Background</vt:lpstr>
      <vt:lpstr>Research Context:  ‘’A Controversial Topic’’</vt:lpstr>
      <vt:lpstr>Atrial Fibrillation with at Least One Additional Risk Factor for Stroke</vt:lpstr>
      <vt:lpstr>Objectives</vt:lpstr>
      <vt:lpstr>Unique Features of Our Study </vt:lpstr>
      <vt:lpstr>Digoxin Use at Baseline  (Prevalence analysis)</vt:lpstr>
      <vt:lpstr>Digoxin Started During the Study (Incidence analysis: “new digoxin users”)</vt:lpstr>
      <vt:lpstr>Main Results</vt:lpstr>
      <vt:lpstr>Baseline Digoxin and Adjusted Mortality</vt:lpstr>
      <vt:lpstr>Adjusted Mortality by Digoxin Concentration</vt:lpstr>
      <vt:lpstr>Characteristics of New Digoxin  Users and Matched Controls</vt:lpstr>
      <vt:lpstr>Biomarkers and Antiarrhythmic Medications in New Digoxin Users and Matched Controls</vt:lpstr>
      <vt:lpstr>Adjusted Mortality in New Digoxin Users  versus Matched Controls </vt:lpstr>
      <vt:lpstr>Adjusted Mortality in New Digoxin Users versus Matched Controls With and Without Heart Failure </vt:lpstr>
      <vt:lpstr>Adjusted Sudden Death in New Digoxin Users versus Matched Controls </vt:lpstr>
      <vt:lpstr>Apixaban versus Warfarin in Patients Using Digoxin and Not Using Digoxin at Baseline </vt:lpstr>
      <vt:lpstr>Conclusions</vt:lpstr>
      <vt:lpstr>Clinical Implication</vt:lpstr>
      <vt:lpstr>THANKS TO ALL  ARISTOTLE Investigators and Patients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Cook</dc:creator>
  <cp:lastModifiedBy>Kristen Green</cp:lastModifiedBy>
  <cp:revision>547</cp:revision>
  <cp:lastPrinted>2009-04-22T19:24:48Z</cp:lastPrinted>
  <dcterms:created xsi:type="dcterms:W3CDTF">2009-04-22T19:24:48Z</dcterms:created>
  <dcterms:modified xsi:type="dcterms:W3CDTF">2017-03-18T12:37:24Z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