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59" r:id="rId4"/>
    <p:sldId id="304" r:id="rId5"/>
    <p:sldId id="260" r:id="rId6"/>
    <p:sldId id="264" r:id="rId7"/>
    <p:sldId id="279" r:id="rId8"/>
    <p:sldId id="280" r:id="rId9"/>
    <p:sldId id="284" r:id="rId10"/>
    <p:sldId id="289" r:id="rId11"/>
    <p:sldId id="261" r:id="rId12"/>
    <p:sldId id="286" r:id="rId13"/>
    <p:sldId id="301" r:id="rId14"/>
    <p:sldId id="287" r:id="rId15"/>
    <p:sldId id="290" r:id="rId16"/>
    <p:sldId id="292" r:id="rId17"/>
    <p:sldId id="294" r:id="rId18"/>
    <p:sldId id="285" r:id="rId19"/>
    <p:sldId id="302" r:id="rId20"/>
    <p:sldId id="300" r:id="rId21"/>
    <p:sldId id="291" r:id="rId22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ry Stenke" initials="K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8FC"/>
    <a:srgbClr val="E6EFFC"/>
    <a:srgbClr val="E0F0C5"/>
    <a:srgbClr val="AAE1E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80" autoAdjust="0"/>
    <p:restoredTop sz="95252"/>
  </p:normalViewPr>
  <p:slideViewPr>
    <p:cSldViewPr snapToGrid="0" snapToObjects="1">
      <p:cViewPr varScale="1">
        <p:scale>
          <a:sx n="115" d="100"/>
          <a:sy n="115" d="100"/>
        </p:scale>
        <p:origin x="1051" y="77"/>
      </p:cViewPr>
      <p:guideLst>
        <p:guide orient="horz" pos="6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896"/>
    </p:cViewPr>
  </p:sorterViewPr>
  <p:notesViewPr>
    <p:cSldViewPr snapToGrid="0" snapToObjects="1">
      <p:cViewPr varScale="1">
        <p:scale>
          <a:sx n="88" d="100"/>
          <a:sy n="88" d="100"/>
        </p:scale>
        <p:origin x="30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41900-5DD7-0A4D-8AF3-068F606C6FFD}" type="datetimeFigureOut"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86225-765D-EF42-9C72-FD1FE9072BF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41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5FBFF-8885-B242-BD69-427581CD85BC}" type="datetimeFigureOut"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B4908-A6B5-8E47-A1D3-57386F3553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4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B4908-A6B5-8E47-A1D3-57386F355392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7456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/>
            </a:lvl1pPr>
          </a:lstStyle>
          <a:p>
            <a:pPr marL="0" marR="0" lvl="0" indent="0" algn="l" defTabSz="914400" eaLnBrk="0" fontAlgn="base" hangingPunct="0">
              <a:lnSpc>
                <a:spcPct val="9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774613"/>
          </a:xfrm>
          <a:noFill/>
          <a:ln>
            <a:noFill/>
          </a:ln>
        </p:spPr>
        <p:txBody>
          <a:bodyPr wrap="square" lIns="0" tIns="50685" rIns="0" bIns="50685">
            <a:spAutoFit/>
          </a:bodyPr>
          <a:lstStyle>
            <a:lvl1pPr marL="295275" indent="-295275">
              <a:lnSpc>
                <a:spcPct val="100000"/>
              </a:lnSpc>
              <a:spcBef>
                <a:spcPts val="1200"/>
              </a:spcBef>
              <a:buClr>
                <a:srgbClr val="00B050"/>
              </a:buClr>
              <a:tabLst/>
              <a:defRPr lang="fr-FR" smtClean="0"/>
            </a:lvl1pPr>
            <a:lvl2pPr>
              <a:lnSpc>
                <a:spcPct val="100000"/>
              </a:lnSpc>
              <a:defRPr lang="fr-FR" smtClean="0"/>
            </a:lvl2pPr>
            <a:lvl3pPr>
              <a:lnSpc>
                <a:spcPct val="100000"/>
              </a:lnSpc>
              <a:defRPr lang="fr-FR" smtClean="0"/>
            </a:lvl3pPr>
            <a:lvl4pPr>
              <a:lnSpc>
                <a:spcPct val="100000"/>
              </a:lnSpc>
              <a:defRPr lang="fr-FR" smtClean="0"/>
            </a:lvl4pPr>
            <a:lvl5pPr>
              <a:lnSpc>
                <a:spcPct val="100000"/>
              </a:lnSpc>
              <a:defRPr lang="fr-FR"/>
            </a:lvl5pPr>
          </a:lstStyle>
          <a:p>
            <a:pPr marL="336550" marR="0" lvl="0" indent="-336550" defTabSz="91440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charset="2"/>
              <a:buChar char="§"/>
            </a:pPr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345056"/>
            <a:ext cx="6361978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219915"/>
            <a:ext cx="6361978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/>
            </a:lvl1pPr>
          </a:lstStyle>
          <a:p>
            <a:pPr marL="0" marR="0" lvl="0" indent="0" algn="l" defTabSz="914400" eaLnBrk="0" fontAlgn="base" hangingPunct="0">
              <a:lnSpc>
                <a:spcPct val="9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343999"/>
          </a:xfrm>
          <a:noFill/>
          <a:ln>
            <a:noFill/>
          </a:ln>
        </p:spPr>
        <p:txBody>
          <a:bodyPr wrap="square" lIns="0" tIns="50685" rIns="0" bIns="50685">
            <a:spAutoFit/>
          </a:bodyPr>
          <a:lstStyle>
            <a:lvl1pPr marL="295275" indent="-295275">
              <a:tabLst/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336550" marR="0" lvl="0" indent="-336550" defTabSz="91440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charset="2"/>
              <a:buChar char="§"/>
            </a:pPr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343999"/>
          </a:xfrm>
          <a:noFill/>
          <a:ln>
            <a:noFill/>
          </a:ln>
        </p:spPr>
        <p:txBody>
          <a:bodyPr wrap="square" lIns="0" tIns="50685" rIns="0" bIns="50685">
            <a:sp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336550" marR="0" lvl="0" indent="-336550" defTabSz="91440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charset="2"/>
              <a:buChar char="§"/>
            </a:pPr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/>
            </a:lvl1pPr>
          </a:lstStyle>
          <a:p>
            <a:pPr marL="0" marR="0" lvl="0" indent="0" algn="l" defTabSz="914400" eaLnBrk="0" fontAlgn="base" hangingPunct="0">
              <a:lnSpc>
                <a:spcPct val="9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/>
            </a:lvl1pPr>
          </a:lstStyle>
          <a:p>
            <a:pPr marL="0" marR="0" lvl="0" indent="0" algn="l" defTabSz="914400" eaLnBrk="0" fontAlgn="base" hangingPunct="0">
              <a:lnSpc>
                <a:spcPct val="9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fr-FR"/>
              <a:t>Cliquez et modifiez le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627091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hangingPunct="0">
              <a:lnSpc>
                <a:spcPct val="9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1713057"/>
          </a:xfrm>
          <a:prstGeom prst="rect">
            <a:avLst/>
          </a:prstGeom>
          <a:noFill/>
          <a:ln>
            <a:noFill/>
          </a:ln>
        </p:spPr>
        <p:txBody>
          <a:bodyPr wrap="square" lIns="0" tIns="50685" rIns="0" bIns="50685">
            <a:spAutoFit/>
          </a:bodyPr>
          <a:lstStyle/>
          <a:p>
            <a:pPr marL="336550" marR="0" lvl="0" indent="-336550" defTabSz="91440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charset="2"/>
              <a:buChar char="§"/>
              <a:tabLst/>
            </a:pPr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9" y="205979"/>
            <a:ext cx="1687779" cy="46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kumimoji="0" lang="fr-FR" sz="2800" b="1" i="0" u="none" strike="noStrike" kern="0" cap="none" spc="0" normalizeH="0" baseline="0">
          <a:ln>
            <a:noFill/>
          </a:ln>
          <a:solidFill>
            <a:schemeClr val="accent2"/>
          </a:solidFill>
          <a:effectLst/>
          <a:uLnTx/>
          <a:uFillTx/>
          <a:latin typeface="Arial"/>
          <a:ea typeface="MS PGothic" panose="020B0600070205080204" pitchFamily="34" charset="-128"/>
          <a:cs typeface="MS PGothic" charset="0"/>
        </a:defRPr>
      </a:lvl1pPr>
    </p:titleStyle>
    <p:bodyStyle>
      <a:lvl1pPr marL="233363" indent="-233363" algn="l" defTabSz="457200" rtl="0" eaLnBrk="1" latinLnBrk="0" hangingPunct="1">
        <a:lnSpc>
          <a:spcPct val="95000"/>
        </a:lnSpc>
        <a:spcBef>
          <a:spcPts val="1200"/>
        </a:spcBef>
        <a:buClr>
          <a:srgbClr val="00B050"/>
        </a:buClr>
        <a:buFont typeface="Arial"/>
        <a:buChar char="•"/>
        <a:tabLst/>
        <a:defRPr kumimoji="0" lang="fr-FR" sz="2200" b="0" i="0" u="none" strike="noStrike" kern="0" cap="none" spc="0" normalizeH="0" baseline="0" smtClean="0">
          <a:ln>
            <a:noFill/>
          </a:ln>
          <a:solidFill>
            <a:schemeClr val="tx2"/>
          </a:solidFill>
          <a:effectLst/>
          <a:uLnTx/>
          <a:uFillTx/>
          <a:latin typeface="Arial" charset="0"/>
          <a:ea typeface="ＭＳ Ｐゴシック" charset="-128"/>
          <a:cs typeface="+mn-cs"/>
        </a:defRPr>
      </a:lvl1pPr>
      <a:lvl2pPr marL="742950" indent="-285750" algn="l" defTabSz="457200" rtl="0" eaLnBrk="1" latinLnBrk="0" hangingPunct="1">
        <a:lnSpc>
          <a:spcPct val="95000"/>
        </a:lnSpc>
        <a:spcBef>
          <a:spcPts val="600"/>
        </a:spcBef>
        <a:buFont typeface="Arial"/>
        <a:buChar char="–"/>
        <a:defRPr lang="fr-FR" sz="2000" kern="1200" smtClean="0">
          <a:solidFill>
            <a:schemeClr val="tx2"/>
          </a:solidFill>
          <a:latin typeface="Arial" charset="0"/>
          <a:ea typeface="ＭＳ Ｐゴシック" charset="-128"/>
          <a:cs typeface="+mn-cs"/>
        </a:defRPr>
      </a:lvl2pPr>
      <a:lvl3pPr marL="1143000" indent="-228600" algn="l" defTabSz="457200" rtl="0" eaLnBrk="1" latinLnBrk="0" hangingPunct="1">
        <a:lnSpc>
          <a:spcPct val="95000"/>
        </a:lnSpc>
        <a:spcBef>
          <a:spcPts val="200"/>
        </a:spcBef>
        <a:buFont typeface="Arial"/>
        <a:buChar char="•"/>
        <a:defRPr lang="fr-FR" sz="2000" kern="1200" smtClean="0">
          <a:solidFill>
            <a:schemeClr val="tx2"/>
          </a:solidFill>
          <a:latin typeface="Arial" charset="0"/>
          <a:ea typeface="ＭＳ Ｐゴシック" charset="-128"/>
          <a:cs typeface="+mn-cs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0"/>
        </a:spcBef>
        <a:buFont typeface="Arial"/>
        <a:buChar char="–"/>
        <a:defRPr lang="fr-FR" sz="2000" kern="1200" smtClean="0">
          <a:solidFill>
            <a:schemeClr val="tx2"/>
          </a:solidFill>
          <a:latin typeface="Arial" charset="0"/>
          <a:ea typeface="ＭＳ Ｐゴシック" charset="-128"/>
          <a:cs typeface="+mn-cs"/>
        </a:defRPr>
      </a:lvl4pPr>
      <a:lvl5pPr marL="2057400" indent="-228600" algn="l" defTabSz="457200" rtl="0" eaLnBrk="1" latinLnBrk="0" hangingPunct="1">
        <a:lnSpc>
          <a:spcPct val="95000"/>
        </a:lnSpc>
        <a:spcBef>
          <a:spcPts val="0"/>
        </a:spcBef>
        <a:buFont typeface="Arial"/>
        <a:buChar char="»"/>
        <a:defRPr lang="fr-FR" sz="2000" kern="1200">
          <a:solidFill>
            <a:schemeClr val="tx2"/>
          </a:solidFill>
          <a:latin typeface="Arial" charset="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41108"/>
            <a:ext cx="7772400" cy="1102519"/>
          </a:xfrm>
        </p:spPr>
        <p:txBody>
          <a:bodyPr/>
          <a:lstStyle/>
          <a:p>
            <a:r>
              <a:rPr lang="en-US" dirty="0"/>
              <a:t>An International Cluster Randomized Trial of a Multifaceted Intervention to Improve Treatment with Oral Anticoagulants in Atrial Fibrillation: The IMPACT-AF trial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174142"/>
            <a:ext cx="7772400" cy="870262"/>
          </a:xfrm>
        </p:spPr>
        <p:txBody>
          <a:bodyPr/>
          <a:lstStyle/>
          <a:p>
            <a:r>
              <a:rPr lang="fr-FR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Christopher B. Granger, MD</a:t>
            </a:r>
          </a:p>
          <a:p>
            <a:r>
              <a:rPr lang="fr-FR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On behalf of the IMPACT-AF </a:t>
            </a:r>
            <a:r>
              <a:rPr lang="en-US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Steering</a:t>
            </a:r>
            <a:r>
              <a:rPr lang="fr-FR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Committee and Investigators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638" y="138113"/>
            <a:ext cx="3546541" cy="89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altLang="en-US" dirty="0"/>
              <a:t>Baseline Anticoagulation, and Follow-up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329178"/>
            <a:ext cx="7599405" cy="3010848"/>
          </a:xfrm>
        </p:spPr>
        <p:txBody>
          <a:bodyPr/>
          <a:lstStyle/>
          <a:p>
            <a:pPr lvl="0">
              <a:spcBef>
                <a:spcPts val="1800"/>
              </a:spcBef>
              <a:buFont typeface="Wingdings" charset="2"/>
              <a:buChar char="§"/>
            </a:pPr>
            <a:r>
              <a:rPr lang="en-US" sz="1800" dirty="0"/>
              <a:t>34% of patients were not on an oral anticoagulant at baseline (ranging from 62% in China to 9% in Brazil)</a:t>
            </a:r>
          </a:p>
          <a:p>
            <a:pPr lvl="0">
              <a:spcBef>
                <a:spcPts val="1800"/>
              </a:spcBef>
              <a:buFont typeface="Wingdings" charset="2"/>
              <a:buChar char="§"/>
            </a:pPr>
            <a:r>
              <a:rPr lang="en-US" sz="1800" dirty="0"/>
              <a:t>78% of those not on anticoagulants were on antiplatelet agents</a:t>
            </a:r>
          </a:p>
          <a:p>
            <a:pPr lvl="0">
              <a:spcBef>
                <a:spcPts val="1800"/>
              </a:spcBef>
              <a:buFont typeface="Wingdings" charset="2"/>
              <a:buChar char="§"/>
            </a:pPr>
            <a:r>
              <a:rPr lang="en-US" sz="1800" dirty="0"/>
              <a:t>The three main reasons for not being on baseline anticoagulants were patient preference or refusal (26%), risks outweigh benefits, as assessed by physician (15%), and concomitant antiplatelet therapy (13%)</a:t>
            </a:r>
            <a:r>
              <a:rPr lang="en-US" sz="1800" baseline="30000" dirty="0"/>
              <a:t>1</a:t>
            </a:r>
          </a:p>
          <a:p>
            <a:pPr lvl="0">
              <a:spcBef>
                <a:spcPts val="1800"/>
              </a:spcBef>
              <a:buFont typeface="Wingdings" charset="2"/>
              <a:buChar char="§"/>
            </a:pPr>
            <a:r>
              <a:rPr lang="en-US" sz="1800" dirty="0"/>
              <a:t>5 patients (&lt;1%) lost to follow-up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55260" y="4587611"/>
            <a:ext cx="3664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 </a:t>
            </a:r>
            <a:r>
              <a:rPr lang="en-US" sz="1200" dirty="0" err="1"/>
              <a:t>Vinereanu</a:t>
            </a:r>
            <a:r>
              <a:rPr lang="en-US" sz="1200" dirty="0"/>
              <a:t> D et al, </a:t>
            </a:r>
            <a:r>
              <a:rPr lang="en-US" sz="1200" i="1" dirty="0"/>
              <a:t>Am Heart J </a:t>
            </a:r>
            <a:r>
              <a:rPr lang="en-US" sz="1200" dirty="0"/>
              <a:t>2017; 192: 38–47.</a:t>
            </a:r>
          </a:p>
        </p:txBody>
      </p:sp>
    </p:spTree>
    <p:extLst>
      <p:ext uri="{BB962C8B-B14F-4D97-AF65-F5344CB8AC3E}">
        <p14:creationId xmlns:p14="http://schemas.microsoft.com/office/powerpoint/2010/main" val="217220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results</a:t>
            </a:r>
          </a:p>
        </p:txBody>
      </p:sp>
    </p:spTree>
    <p:extLst>
      <p:ext uri="{BB962C8B-B14F-4D97-AF65-F5344CB8AC3E}">
        <p14:creationId xmlns:p14="http://schemas.microsoft.com/office/powerpoint/2010/main" val="217549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53" y="1168418"/>
            <a:ext cx="6203160" cy="261094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05123" y="1325412"/>
            <a:ext cx="7572757" cy="2919924"/>
            <a:chOff x="805123" y="1325412"/>
            <a:chExt cx="7572757" cy="29199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0144" y="1325412"/>
              <a:ext cx="4072311" cy="1878856"/>
            </a:xfrm>
            <a:prstGeom prst="rect">
              <a:avLst/>
            </a:prstGeom>
          </p:spPr>
        </p:pic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805123" y="3968337"/>
              <a:ext cx="75727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800"/>
                </a:spcBef>
                <a:tabLst>
                  <a:tab pos="2046288" algn="ctr"/>
                  <a:tab pos="4105275" algn="ctr"/>
                  <a:tab pos="6102350" algn="ctr"/>
                </a:tabLst>
              </a:pPr>
              <a:r>
                <a:rPr lang="en-US" alt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Intervention group</a:t>
              </a:r>
              <a:r>
                <a:rPr lang="en-US" altLang="en-US" sz="1200" dirty="0">
                  <a:solidFill>
                    <a:schemeClr val="accent5">
                      <a:lumMod val="75000"/>
                    </a:schemeClr>
                  </a:solidFill>
                </a:rPr>
                <a:t>	68%	79%	80%</a:t>
              </a:r>
              <a:endParaRPr lang="en-US" altLang="en-US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altLang="en-US" dirty="0"/>
              <a:t>Primary Results </a:t>
            </a:r>
            <a:br>
              <a:rPr lang="en-US" altLang="en-US" dirty="0"/>
            </a:br>
            <a:r>
              <a:rPr lang="en-US" altLang="en-US" sz="1600" b="0" dirty="0"/>
              <a:t>(anticoagulation status over one year)</a:t>
            </a:r>
            <a:endParaRPr lang="en-US" sz="2000" b="0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390078" y="1252208"/>
            <a:ext cx="2695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dirty="0">
                <a:solidFill>
                  <a:schemeClr val="tx2"/>
                </a:solidFill>
              </a:rPr>
              <a:t>1-year adjusted OR (95% CI): </a:t>
            </a:r>
            <a:br>
              <a:rPr lang="en-US" altLang="en-US" sz="1400" dirty="0">
                <a:solidFill>
                  <a:schemeClr val="tx2"/>
                </a:solidFill>
              </a:rPr>
            </a:br>
            <a:r>
              <a:rPr lang="en-US" altLang="en-US" sz="1400" dirty="0">
                <a:solidFill>
                  <a:schemeClr val="tx2"/>
                </a:solidFill>
              </a:rPr>
              <a:t>3.28 (1.67, 6.44); P=0.0002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05123" y="3693796"/>
            <a:ext cx="75727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046288" algn="ctr"/>
                <a:tab pos="4105275" algn="ctr"/>
                <a:tab pos="6102350" algn="ctr"/>
              </a:tabLst>
            </a:pPr>
            <a:r>
              <a:rPr lang="en-US" altLang="en-US" sz="1400" dirty="0">
                <a:solidFill>
                  <a:schemeClr val="tx2"/>
                </a:solidFill>
              </a:rPr>
              <a:t>	</a:t>
            </a:r>
            <a:r>
              <a:rPr lang="en-US" altLang="en-US" sz="1400" b="1" dirty="0">
                <a:solidFill>
                  <a:schemeClr val="tx2"/>
                </a:solidFill>
              </a:rPr>
              <a:t>Baseline	6 months	12 months</a:t>
            </a:r>
            <a:endParaRPr lang="en-US" altLang="en-US" sz="1100" dirty="0">
              <a:solidFill>
                <a:schemeClr val="tx2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05123" y="2718955"/>
            <a:ext cx="7572757" cy="1727158"/>
            <a:chOff x="805123" y="2718955"/>
            <a:chExt cx="7572757" cy="17271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6483" y="2718955"/>
              <a:ext cx="4090660" cy="616671"/>
            </a:xfrm>
            <a:prstGeom prst="rect">
              <a:avLst/>
            </a:prstGeom>
          </p:spPr>
        </p:pic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805123" y="4169114"/>
              <a:ext cx="75727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tabLst>
                  <a:tab pos="2046288" algn="ctr"/>
                  <a:tab pos="4105275" algn="ctr"/>
                  <a:tab pos="6102350" algn="ctr"/>
                </a:tabLst>
              </a:pPr>
              <a:r>
                <a:rPr lang="en-US" altLang="en-US" sz="1200" b="1" dirty="0">
                  <a:solidFill>
                    <a:schemeClr val="accent1"/>
                  </a:solidFill>
                </a:rPr>
                <a:t>Control group</a:t>
              </a:r>
              <a:r>
                <a:rPr lang="en-US" altLang="en-US" sz="1200" dirty="0">
                  <a:solidFill>
                    <a:schemeClr val="accent1"/>
                  </a:solidFill>
                </a:rPr>
                <a:t>	64%	67%	67%</a:t>
              </a:r>
              <a:endParaRPr lang="en-US" alt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156728" y="1713067"/>
            <a:ext cx="1323119" cy="1245565"/>
            <a:chOff x="7156728" y="1694405"/>
            <a:chExt cx="1323119" cy="1245565"/>
          </a:xfrm>
        </p:grpSpPr>
        <p:sp>
          <p:nvSpPr>
            <p:cNvPr id="22" name="TextBox 4"/>
            <p:cNvSpPr txBox="1">
              <a:spLocks noChangeArrowheads="1"/>
            </p:cNvSpPr>
            <p:nvPr/>
          </p:nvSpPr>
          <p:spPr bwMode="auto">
            <a:xfrm>
              <a:off x="7156728" y="1933517"/>
              <a:ext cx="1323119" cy="720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tabLst>
                  <a:tab pos="854075" algn="l"/>
                </a:tabLst>
              </a:pPr>
              <a:r>
                <a:rPr lang="en-US" altLang="en-US" dirty="0">
                  <a:solidFill>
                    <a:srgbClr val="7030A0"/>
                  </a:solidFill>
                </a:rPr>
                <a:t>Δ</a:t>
              </a:r>
              <a:r>
                <a:rPr lang="en-US" altLang="en-US" baseline="-25000" dirty="0">
                  <a:solidFill>
                    <a:srgbClr val="7030A0"/>
                  </a:solidFill>
                </a:rPr>
                <a:t>12-month</a:t>
              </a:r>
              <a:endParaRPr lang="en-US" altLang="en-US" dirty="0">
                <a:solidFill>
                  <a:srgbClr val="7030A0"/>
                </a:solidFill>
              </a:endParaRPr>
            </a:p>
            <a:p>
              <a:pPr algn="ctr">
                <a:lnSpc>
                  <a:spcPct val="120000"/>
                </a:lnSpc>
                <a:tabLst>
                  <a:tab pos="854075" algn="l"/>
                </a:tabLst>
              </a:pPr>
              <a:r>
                <a:rPr lang="it-IT" altLang="en-US" sz="1600" dirty="0">
                  <a:solidFill>
                    <a:srgbClr val="7030A0"/>
                  </a:solidFill>
                </a:rPr>
                <a:t>= 9.1%</a:t>
              </a:r>
              <a:endParaRPr lang="en-US" altLang="en-US" sz="1600" dirty="0">
                <a:solidFill>
                  <a:srgbClr val="7030A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217715" y="1694405"/>
              <a:ext cx="0" cy="1245565"/>
            </a:xfrm>
            <a:prstGeom prst="line">
              <a:avLst/>
            </a:prstGeom>
            <a:ln w="12700">
              <a:solidFill>
                <a:srgbClr val="7030A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308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altLang="en-US" sz="2400" dirty="0"/>
              <a:t>Primary Results </a:t>
            </a:r>
            <a:r>
              <a:rPr lang="en-US" altLang="en-US" sz="1600" b="0" dirty="0"/>
              <a:t>(subgroups) </a:t>
            </a:r>
            <a:endParaRPr lang="en-US" altLang="en-US" sz="2000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448716"/>
              </p:ext>
            </p:extLst>
          </p:nvPr>
        </p:nvGraphicFramePr>
        <p:xfrm>
          <a:off x="457198" y="664675"/>
          <a:ext cx="8258538" cy="33792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7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90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94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7636">
                <a:tc>
                  <a:txBody>
                    <a:bodyPr/>
                    <a:lstStyle/>
                    <a:p>
                      <a:pPr algn="l" fontAlgn="t"/>
                      <a:br>
                        <a:rPr lang="en-US" sz="90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Group</a:t>
                      </a:r>
                      <a:endParaRPr lang="en-US" sz="90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27432" marR="11189" marT="1118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11189" marR="11189" marT="1118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No. of </a:t>
                      </a:r>
                      <a:b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Patients</a:t>
                      </a:r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11189" marR="11189" marT="1118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Intervention </a:t>
                      </a:r>
                      <a:b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(%)</a:t>
                      </a:r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11189" marR="11189" marT="1118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Control </a:t>
                      </a:r>
                      <a:b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(%)</a:t>
                      </a:r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11189" marR="11189" marT="1118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tabLst/>
                      </a:pPr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Odds Ratio </a:t>
                      </a:r>
                      <a:b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(95% CI)</a:t>
                      </a:r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11189" marR="731520" marT="1118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11189" marR="11189" marT="1118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Interaction </a:t>
                      </a:r>
                      <a:b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p-value</a:t>
                      </a:r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11189" marR="11189" marT="1118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4"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Overall</a:t>
                      </a:r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27432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sk-SK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b="1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2276</a:t>
                      </a:r>
                      <a:endParaRPr lang="is-IS" sz="900" b="1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b="1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79.6%</a:t>
                      </a:r>
                      <a:endParaRPr lang="is-IS" sz="900" b="1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b="1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67.0%</a:t>
                      </a:r>
                      <a:endParaRPr lang="is-IS" sz="900" b="1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90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sk-SK" sz="90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b="1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3.28 (1.67, 6.44)</a:t>
                      </a:r>
                      <a:endParaRPr lang="is-IS" sz="900" b="1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90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sk-SK" sz="90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Age</a:t>
                      </a:r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27432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≥65y</a:t>
                      </a:r>
                      <a:endParaRPr lang="en-US" sz="105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1615</a:t>
                      </a:r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77.2%</a:t>
                      </a:r>
                      <a:endParaRPr lang="pt-BR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66.7%</a:t>
                      </a:r>
                      <a:endParaRPr lang="pt-BR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2.50 (1.41, 4.41)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0.48</a:t>
                      </a:r>
                      <a:endParaRPr lang="nb-NO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27432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05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&lt;65y</a:t>
                      </a:r>
                      <a:endParaRPr lang="hr-HR" sz="105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661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85.6%</a:t>
                      </a:r>
                      <a:endParaRPr lang="pt-BR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67.8%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3.40 (1.61, 7.21)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Sex</a:t>
                      </a:r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27432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Female</a:t>
                      </a:r>
                      <a:endParaRPr lang="en-US" sz="105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1075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79.4%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65.0%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2.91 (1.44, 5.85)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0.98</a:t>
                      </a:r>
                      <a:endParaRPr lang="nb-NO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27432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Male</a:t>
                      </a:r>
                      <a:endParaRPr lang="en-US" sz="105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1201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79.8%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68.8%</a:t>
                      </a:r>
                      <a:endParaRPr lang="pt-BR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2.89 (1.62, 5.15)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New or recent AF</a:t>
                      </a:r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27432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05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703</a:t>
                      </a:r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75.8%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52.4%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2.94 (1.57, 5.51)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0.23</a:t>
                      </a:r>
                      <a:endParaRPr lang="hr-HR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27432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05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1553</a:t>
                      </a:r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81.1%</a:t>
                      </a:r>
                      <a:endParaRPr lang="pt-BR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73.8%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2.62 (1.38, 4.99)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On aspirin</a:t>
                      </a:r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27432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05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678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61.9%</a:t>
                      </a:r>
                      <a:endParaRPr lang="pt-BR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36.0%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5.07 (2.09, 12.28)</a:t>
                      </a:r>
                      <a:endParaRPr lang="cs-CZ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nb-NO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27432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05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1598</a:t>
                      </a:r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86.5%</a:t>
                      </a:r>
                      <a:endParaRPr lang="pt-BR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81.7%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1.83 (1.12, 2.98)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CHA2DS2 VASc</a:t>
                      </a:r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27432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&gt;3</a:t>
                      </a:r>
                      <a:endParaRPr lang="en-US" sz="105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1108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76.5%</a:t>
                      </a:r>
                      <a:endParaRPr lang="pt-BR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66.6%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2.23 (1.21, 4.11)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0.71</a:t>
                      </a:r>
                      <a:endParaRPr lang="nb-NO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27432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≤3</a:t>
                      </a:r>
                      <a:endParaRPr lang="en-US" sz="105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1168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82.3%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67.5%</a:t>
                      </a:r>
                      <a:endParaRPr lang="pt-BR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3.32 (1.66, 6.63)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Prior MI</a:t>
                      </a:r>
                      <a:endParaRPr lang="en-US" sz="105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27432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05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555</a:t>
                      </a:r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70.0%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65.9%</a:t>
                      </a:r>
                      <a:endParaRPr lang="pt-BR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1.92 (0.99, 3.72)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0.92</a:t>
                      </a:r>
                      <a:endParaRPr lang="nb-NO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27432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05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1708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82.0%</a:t>
                      </a:r>
                      <a:endParaRPr lang="pt-BR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67.6%</a:t>
                      </a:r>
                      <a:endParaRPr lang="pt-BR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u="none" strike="noStrike" baseline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2.94 (1.64, 5.27)</a:t>
                      </a:r>
                      <a:endParaRPr lang="is-IS" sz="900" b="0" i="0" u="none" strike="noStrike" baseline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58" y="1062183"/>
            <a:ext cx="2791409" cy="35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84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altLang="en-US" dirty="0"/>
              <a:t>Results</a:t>
            </a:r>
            <a:br>
              <a:rPr lang="en-US" altLang="en-US" dirty="0"/>
            </a:br>
            <a:r>
              <a:rPr lang="en-US" altLang="en-US" sz="1600" b="0" dirty="0"/>
              <a:t>Persistence and new treatment</a:t>
            </a:r>
            <a:endParaRPr lang="en-US" sz="1600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262277"/>
              </p:ext>
            </p:extLst>
          </p:nvPr>
        </p:nvGraphicFramePr>
        <p:xfrm>
          <a:off x="457201" y="1209520"/>
          <a:ext cx="8270110" cy="26548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17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75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Intervention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group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(n=1184)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Control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group</a:t>
                      </a:r>
                      <a:br>
                        <a:rPr lang="en-US" sz="16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(n=1092)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Adjusted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odds ratio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(95% CI)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br>
                        <a:rPr lang="en-US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5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Patients who were 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on oral anticoagulation at baseline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, and were on oral anticoagulation at 1 year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761/804</a:t>
                      </a:r>
                      <a:br>
                        <a:rPr lang="en-US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(95%)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661/703</a:t>
                      </a:r>
                      <a:br>
                        <a:rPr lang="en-US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(94%)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1.68</a:t>
                      </a:r>
                      <a:br>
                        <a:rPr lang="en-US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(0.90, 3.12)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75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Patients who were 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not on oral anticoagulation at baseline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, but were on oral anticoagulation at 1 year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182/380</a:t>
                      </a:r>
                      <a:br>
                        <a:rPr lang="en-US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(48%)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71/389</a:t>
                      </a:r>
                      <a:br>
                        <a:rPr lang="en-US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(18%)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4.60</a:t>
                      </a:r>
                      <a:br>
                        <a:rPr lang="en-US" sz="1600" baseline="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(2.20, 9.63)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&lt;0.0001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43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</a:t>
            </a:r>
            <a:br>
              <a:rPr lang="en-US" dirty="0"/>
            </a:br>
            <a:r>
              <a:rPr lang="en-US" dirty="0"/>
              <a:t>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229354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9168"/>
              </p:ext>
            </p:extLst>
          </p:nvPr>
        </p:nvGraphicFramePr>
        <p:xfrm>
          <a:off x="457201" y="1063229"/>
          <a:ext cx="8270110" cy="30612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5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4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757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Outcome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Intervention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Control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HR/OR (95% CI)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 value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57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Death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62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(5%)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56 (5%)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1.03 (0.72–1.48)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0.88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757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Stroke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11 (1%)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21 (2%)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0.48 (0.23–0.99)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0.043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757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Major bleeding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 (1%)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7 (1%)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1.22 (0.45–3.27)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0.69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128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Clinically relevant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en-US" sz="1600" baseline="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non-major bleeding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40 (3.5%)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31 (3%)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1.21 (0.75–1.95)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0.43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12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</a:rPr>
                        <a:t>Composite </a:t>
                      </a:r>
                      <a:br>
                        <a:rPr lang="en-US" sz="1600" kern="120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600" kern="1200" dirty="0">
                          <a:solidFill>
                            <a:schemeClr val="tx2"/>
                          </a:solidFill>
                        </a:rPr>
                        <a:t>(stroke, SE, major bleeding)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22 (2%)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29 (3%)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0.70 (0.40–1.22)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0.21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altLang="en-US" dirty="0"/>
              <a:t>Clinical outcomes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928813"/>
            <a:ext cx="8270111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11583" y="3404424"/>
            <a:ext cx="7572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tabLst>
                <a:tab pos="1708150" algn="ctr"/>
                <a:tab pos="3081338" algn="ctr"/>
                <a:tab pos="4456113" algn="ctr"/>
                <a:tab pos="5818188" algn="ctr"/>
                <a:tab pos="7191375" algn="ctr"/>
              </a:tabLst>
            </a:pPr>
            <a:r>
              <a:rPr lang="en-US" altLang="en-US" sz="1400" dirty="0">
                <a:solidFill>
                  <a:schemeClr val="tx2"/>
                </a:solidFill>
              </a:rPr>
              <a:t>	0	3	6	9	12</a:t>
            </a:r>
          </a:p>
          <a:p>
            <a:pPr>
              <a:tabLst>
                <a:tab pos="1708150" algn="ctr"/>
                <a:tab pos="3081338" algn="ctr"/>
                <a:tab pos="4456113" algn="ctr"/>
                <a:tab pos="5818188" algn="ctr"/>
                <a:tab pos="7191375" algn="ctr"/>
              </a:tabLst>
            </a:pPr>
            <a:r>
              <a:rPr lang="en-US" altLang="en-US" sz="1200" dirty="0">
                <a:solidFill>
                  <a:srgbClr val="000000"/>
                </a:solidFill>
              </a:rPr>
              <a:t>Number at risk:</a:t>
            </a:r>
            <a:r>
              <a:rPr lang="en-US" altLang="en-US" sz="1400" b="1" dirty="0">
                <a:solidFill>
                  <a:schemeClr val="tx2"/>
                </a:solidFill>
              </a:rPr>
              <a:t>			Months from baseline visit</a:t>
            </a:r>
            <a:endParaRPr lang="en-US" altLang="en-US" sz="1100" dirty="0">
              <a:solidFill>
                <a:schemeClr val="tx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79" y="752352"/>
            <a:ext cx="6364654" cy="277236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11583" y="2101042"/>
            <a:ext cx="8334405" cy="2092336"/>
            <a:chOff x="805123" y="2355689"/>
            <a:chExt cx="8334405" cy="209233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574" y="2355689"/>
              <a:ext cx="6562954" cy="1314298"/>
            </a:xfrm>
            <a:prstGeom prst="rect">
              <a:avLst/>
            </a:prstGeom>
          </p:spPr>
        </p:pic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805123" y="4171026"/>
              <a:ext cx="75727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800"/>
                </a:spcBef>
                <a:tabLst>
                  <a:tab pos="1708150" algn="ctr"/>
                  <a:tab pos="3081338" algn="ctr"/>
                  <a:tab pos="4456113" algn="ctr"/>
                  <a:tab pos="5818188" algn="ctr"/>
                  <a:tab pos="7191375" algn="ctr"/>
                </a:tabLst>
              </a:pPr>
              <a:r>
                <a:rPr lang="en-US" alt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Intervention group</a:t>
              </a:r>
              <a:r>
                <a:rPr lang="en-US" altLang="en-US" sz="1200" dirty="0">
                  <a:solidFill>
                    <a:schemeClr val="accent5">
                      <a:lumMod val="75000"/>
                    </a:schemeClr>
                  </a:solidFill>
                </a:rPr>
                <a:t>	1176	1156	1124	1019	653</a:t>
              </a:r>
              <a:endParaRPr lang="en-US" alt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1583" y="1044754"/>
            <a:ext cx="7967422" cy="3344907"/>
            <a:chOff x="805123" y="1299401"/>
            <a:chExt cx="7967422" cy="334490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639" y="1299401"/>
              <a:ext cx="6178906" cy="2383231"/>
            </a:xfrm>
            <a:prstGeom prst="rect">
              <a:avLst/>
            </a:prstGeom>
          </p:spPr>
        </p:pic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805123" y="4367309"/>
              <a:ext cx="75727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tabLst>
                  <a:tab pos="1708150" algn="ctr"/>
                  <a:tab pos="3081338" algn="ctr"/>
                  <a:tab pos="4456113" algn="ctr"/>
                  <a:tab pos="5818188" algn="ctr"/>
                  <a:tab pos="7191375" algn="ctr"/>
                </a:tabLst>
              </a:pPr>
              <a:r>
                <a:rPr lang="en-US" altLang="en-US" sz="1200" b="1" dirty="0">
                  <a:solidFill>
                    <a:schemeClr val="accent1"/>
                  </a:solidFill>
                </a:rPr>
                <a:t>Control group</a:t>
              </a:r>
              <a:r>
                <a:rPr lang="en-US" altLang="en-US" sz="1200" dirty="0">
                  <a:solidFill>
                    <a:schemeClr val="accent1"/>
                  </a:solidFill>
                </a:rPr>
                <a:t>	1090	1071	1044	976	615</a:t>
              </a:r>
              <a:endParaRPr lang="en-US" altLang="en-US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424802" y="950723"/>
            <a:ext cx="2695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dirty="0">
                <a:solidFill>
                  <a:schemeClr val="tx2"/>
                </a:solidFill>
              </a:rPr>
              <a:t>HR (95% CI): 0.48 (0.23,0.99)</a:t>
            </a:r>
            <a:br>
              <a:rPr lang="en-US" altLang="en-US" sz="1400" dirty="0">
                <a:solidFill>
                  <a:schemeClr val="tx2"/>
                </a:solidFill>
              </a:rPr>
            </a:br>
            <a:r>
              <a:rPr lang="en-US" altLang="en-US" sz="1400" dirty="0">
                <a:solidFill>
                  <a:schemeClr val="tx2"/>
                </a:solidFill>
              </a:rPr>
              <a:t>log-rank p=0.043</a:t>
            </a: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457200" y="147364"/>
            <a:ext cx="6627091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0" lang="fr-FR" sz="28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algn="l"/>
            <a:r>
              <a:rPr lang="en-US" altLang="en-US" dirty="0"/>
              <a:t>Stroke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3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altLang="en-US" dirty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70632"/>
            <a:ext cx="8118389" cy="3426347"/>
          </a:xfrm>
          <a:noFill/>
          <a:ln>
            <a:noFill/>
          </a:ln>
        </p:spPr>
        <p:txBody>
          <a:bodyPr wrap="square" lIns="0" tIns="50685" rIns="0" bIns="50685">
            <a:spAutoFit/>
          </a:bodyPr>
          <a:lstStyle/>
          <a:p>
            <a:pPr>
              <a:spcBef>
                <a:spcPts val="1800"/>
              </a:spcBef>
              <a:buFont typeface="Wingdings" charset="2"/>
              <a:buChar char="§"/>
            </a:pPr>
            <a:r>
              <a:rPr lang="en-US" sz="2000" dirty="0"/>
              <a:t>A customized, multifaceted, and multilevel intervention involving education of patients with atrial fibrillation and their providers, with regular monitoring and feedback, resulted in a significant increase in the proportion of patients treated with anticoagulation. </a:t>
            </a:r>
          </a:p>
          <a:p>
            <a:pPr>
              <a:spcBef>
                <a:spcPts val="1800"/>
              </a:spcBef>
              <a:buFont typeface="Wingdings" charset="2"/>
              <a:buChar char="§"/>
            </a:pPr>
            <a:r>
              <a:rPr lang="en-US" sz="2000" dirty="0"/>
              <a:t>In this trial, in the intervention group, about half of patients not on anticoagulants at baseline were treated at one year.</a:t>
            </a:r>
          </a:p>
          <a:p>
            <a:pPr>
              <a:spcBef>
                <a:spcPts val="1800"/>
              </a:spcBef>
              <a:buFont typeface="Wingdings" charset="2"/>
              <a:buChar char="§"/>
            </a:pPr>
            <a:r>
              <a:rPr lang="en-US" sz="2000" dirty="0"/>
              <a:t>The nominally significant reduction in stroke underscores the potential impact of such an intervention to improve the use of anticoagulants for stroke prevention around the world.</a:t>
            </a:r>
          </a:p>
        </p:txBody>
      </p:sp>
    </p:spTree>
    <p:extLst>
      <p:ext uri="{BB962C8B-B14F-4D97-AF65-F5344CB8AC3E}">
        <p14:creationId xmlns:p14="http://schemas.microsoft.com/office/powerpoint/2010/main" val="369818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157107" y="807268"/>
            <a:ext cx="5567794" cy="1848711"/>
          </a:xfrm>
          <a:prstGeom prst="rect">
            <a:avLst/>
          </a:prstGeom>
          <a:solidFill>
            <a:srgbClr val="E6EFFC"/>
          </a:solidFill>
          <a:ln>
            <a:noFill/>
          </a:ln>
        </p:spPr>
        <p:txBody>
          <a:bodyPr wrap="square" lIns="54864" tIns="36576" rIns="54864" bIns="36576" numCol="4" spcCol="0">
            <a:spAutoFit/>
          </a:bodyPr>
          <a:lstStyle>
            <a:lvl1pPr marL="295275" indent="-295275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00B050"/>
              </a:buClr>
              <a:buFont typeface="Arial"/>
              <a:buChar char="•"/>
              <a:tabLst/>
              <a:defRPr kumimoji="0" lang="fr-FR" sz="2200" b="0" i="0" u="none" strike="noStrike" kern="0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lang="fr-FR" sz="2000" kern="120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</a:pPr>
            <a:r>
              <a:rPr lang="en-US" sz="600" b="1" dirty="0"/>
              <a:t>BRAZIL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Renato D. Lopes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Pedro Gabriel </a:t>
            </a:r>
            <a:r>
              <a:rPr lang="en-US" sz="600" dirty="0" err="1"/>
              <a:t>Melo</a:t>
            </a:r>
            <a:r>
              <a:rPr lang="en-US" sz="600" dirty="0"/>
              <a:t> de Barros e Silva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Otavio</a:t>
            </a:r>
            <a:r>
              <a:rPr lang="en-US" sz="600"/>
              <a:t> Berwanger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Flávia Egydio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 err="1"/>
              <a:t>Elissa</a:t>
            </a:r>
            <a:r>
              <a:rPr lang="pt-BR" sz="600"/>
              <a:t> Restelli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Anelise </a:t>
            </a:r>
            <a:r>
              <a:rPr lang="pt-BR" sz="600" dirty="0" err="1"/>
              <a:t>Kawakami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Tamara </a:t>
            </a:r>
            <a:r>
              <a:rPr lang="pt-BR" sz="600" dirty="0" err="1"/>
              <a:t>Colaiácovo</a:t>
            </a:r>
            <a:r>
              <a:rPr lang="pt-BR" sz="600" dirty="0"/>
              <a:t> Soares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Mayara </a:t>
            </a:r>
            <a:r>
              <a:rPr lang="pt-BR" sz="600" dirty="0" err="1"/>
              <a:t>Vioto</a:t>
            </a:r>
            <a:r>
              <a:rPr lang="pt-BR" sz="600" dirty="0"/>
              <a:t> </a:t>
            </a:r>
            <a:r>
              <a:rPr lang="pt-BR" sz="600" dirty="0" err="1"/>
              <a:t>Valois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Tauane</a:t>
            </a:r>
            <a:r>
              <a:rPr lang="en-US" sz="600"/>
              <a:t> Bello Duarte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Lilian </a:t>
            </a:r>
            <a:r>
              <a:rPr lang="en-US" sz="600" dirty="0" err="1"/>
              <a:t>Mazza</a:t>
            </a:r>
            <a:r>
              <a:rPr lang="en-US" sz="600" dirty="0"/>
              <a:t> Barbosa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 err="1"/>
              <a:t>Angelo</a:t>
            </a:r>
            <a:r>
              <a:rPr lang="pt-BR" sz="600"/>
              <a:t> Amato Vicenzo de Paola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Thiago </a:t>
            </a:r>
            <a:r>
              <a:rPr lang="pt-BR" sz="600" dirty="0" err="1"/>
              <a:t>Librelon</a:t>
            </a:r>
            <a:r>
              <a:rPr lang="pt-BR" sz="600" dirty="0"/>
              <a:t> Pimenta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Gabriela Dal Moro Jeronimo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Bruna S. Fernandes da Costa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 err="1"/>
              <a:t>Enia</a:t>
            </a:r>
            <a:r>
              <a:rPr lang="pt-BR" sz="600"/>
              <a:t> Lucia Coutinho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Andressa Zulmira A. Guerrero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endParaRPr lang="pt-BR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Lilia Nigro Maia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Marcelo Arruda </a:t>
            </a:r>
            <a:r>
              <a:rPr lang="pt-BR" sz="600" dirty="0" err="1"/>
              <a:t>Nakazone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Maria </a:t>
            </a:r>
            <a:r>
              <a:rPr lang="pt-BR" sz="600" dirty="0" err="1"/>
              <a:t>Angelica</a:t>
            </a:r>
            <a:r>
              <a:rPr lang="pt-BR" sz="600" dirty="0"/>
              <a:t> Teixeira Lemos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 err="1"/>
              <a:t>Osana</a:t>
            </a:r>
            <a:r>
              <a:rPr lang="pt-BR" sz="600"/>
              <a:t> Maria Coelho Costa</a:t>
            </a:r>
            <a:endParaRPr lang="pt-BR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Ana Paula Demore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Roberta Parra Brito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Camila Dal Bon Melo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 err="1"/>
              <a:t>Nadielly</a:t>
            </a:r>
            <a:r>
              <a:rPr lang="pt-BR" sz="600"/>
              <a:t> Codonho Góes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Osvaldo </a:t>
            </a:r>
            <a:r>
              <a:rPr lang="pt-BR" sz="600" dirty="0" err="1"/>
              <a:t>Lorenço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Luiz Otavio Maia Gonçalves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Kátia </a:t>
            </a:r>
            <a:r>
              <a:rPr lang="pt-BR" sz="600" dirty="0" err="1"/>
              <a:t>Nishiama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Tiago Aparecido </a:t>
            </a:r>
            <a:r>
              <a:rPr lang="pt-BR" sz="600" dirty="0" err="1"/>
              <a:t>Maschio</a:t>
            </a:r>
            <a:r>
              <a:rPr lang="pt-BR" sz="600" dirty="0"/>
              <a:t> de Lima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Luciano Marcelo </a:t>
            </a:r>
            <a:r>
              <a:rPr lang="pt-BR" sz="600" dirty="0" err="1"/>
              <a:t>Backes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 err="1"/>
              <a:t>Keyla</a:t>
            </a:r>
            <a:r>
              <a:rPr lang="pt-BR" sz="600"/>
              <a:t> Liliana Alves de Lima Deucher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Milena </a:t>
            </a:r>
            <a:r>
              <a:rPr lang="pt-BR" sz="600" dirty="0" err="1"/>
              <a:t>Pozzatto</a:t>
            </a:r>
            <a:r>
              <a:rPr lang="pt-BR" sz="600" dirty="0"/>
              <a:t> Rodrigues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 err="1"/>
              <a:t>Dunnia</a:t>
            </a:r>
            <a:r>
              <a:rPr lang="pt-BR" sz="600"/>
              <a:t> Monisa Baldissera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endParaRPr lang="pt-BR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José </a:t>
            </a:r>
            <a:r>
              <a:rPr lang="pt-BR" sz="600" dirty="0" err="1"/>
              <a:t>Basileu</a:t>
            </a:r>
            <a:r>
              <a:rPr lang="pt-BR" sz="600" dirty="0"/>
              <a:t> Caos </a:t>
            </a:r>
            <a:r>
              <a:rPr lang="pt-BR" sz="600" dirty="0" err="1"/>
              <a:t>Reolão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Tais Alves dos Santos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Fernanda Michel </a:t>
            </a:r>
            <a:r>
              <a:rPr lang="pt-BR" sz="600" dirty="0" err="1"/>
              <a:t>Birck</a:t>
            </a:r>
            <a:r>
              <a:rPr lang="pt-BR" sz="600" dirty="0"/>
              <a:t> </a:t>
            </a:r>
            <a:r>
              <a:rPr lang="pt-BR" sz="600" dirty="0" err="1"/>
              <a:t>Freisleben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 err="1"/>
              <a:t>Níncia</a:t>
            </a:r>
            <a:r>
              <a:rPr lang="pt-BR" sz="600"/>
              <a:t> Lucca da Silveira Kaross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 err="1"/>
              <a:t>Jéssika</a:t>
            </a:r>
            <a:r>
              <a:rPr lang="pt-BR" sz="600"/>
              <a:t> Tzervieczenski Montovani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 err="1"/>
              <a:t>Maiara</a:t>
            </a:r>
            <a:r>
              <a:rPr lang="pt-BR" sz="600"/>
              <a:t> Cantarelli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Aline </a:t>
            </a:r>
            <a:r>
              <a:rPr lang="pt-BR" sz="600" dirty="0" err="1"/>
              <a:t>Lucion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Luciano do Amarante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Priscila </a:t>
            </a:r>
            <a:r>
              <a:rPr lang="pt-BR" sz="600" dirty="0" err="1"/>
              <a:t>Foscarini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Claudia de Mello Perez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Fernanda Ribeiro França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Lisa Fialho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Helena </a:t>
            </a:r>
            <a:r>
              <a:rPr lang="pt-BR" sz="600" dirty="0" err="1"/>
              <a:t>Cramer</a:t>
            </a:r>
            <a:r>
              <a:rPr lang="pt-BR" sz="600" dirty="0"/>
              <a:t> Veiga Rey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 err="1"/>
              <a:t>Epotamenides</a:t>
            </a:r>
            <a:r>
              <a:rPr lang="pt-BR" sz="600"/>
              <a:t> Maria Good God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Estêvão</a:t>
            </a:r>
            <a:r>
              <a:rPr lang="en-US" sz="600"/>
              <a:t> Lanna Figueiredo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Gustavo Fonseca Werner</a:t>
            </a:r>
          </a:p>
          <a:p>
            <a:pPr marL="0" indent="0">
              <a:spcBef>
                <a:spcPts val="100"/>
              </a:spcBef>
              <a:buNone/>
            </a:pP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Jose Carlos de </a:t>
            </a:r>
            <a:r>
              <a:rPr lang="en-US" sz="600" dirty="0" err="1"/>
              <a:t>Faria</a:t>
            </a:r>
            <a:r>
              <a:rPr lang="en-US" sz="600" dirty="0"/>
              <a:t> Garcia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Bruna</a:t>
            </a:r>
            <a:r>
              <a:rPr lang="en-US" sz="600"/>
              <a:t> Azevedo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Luiz Carlos Vianna Barbosa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 err="1"/>
              <a:t>Ernaldo</a:t>
            </a:r>
            <a:r>
              <a:rPr lang="pt-BR" sz="600"/>
              <a:t> Pardi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Márcia Domingos Oliveira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 err="1"/>
              <a:t>Toshie</a:t>
            </a:r>
            <a:r>
              <a:rPr lang="pt-BR" sz="600"/>
              <a:t> Martinelli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Roseli Gomes </a:t>
            </a:r>
            <a:r>
              <a:rPr lang="pt-BR" sz="600" dirty="0" err="1"/>
              <a:t>Cavalini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Michele Santos </a:t>
            </a:r>
            <a:r>
              <a:rPr lang="pt-BR" sz="600" dirty="0" err="1"/>
              <a:t>Montoni</a:t>
            </a:r>
            <a:r>
              <a:rPr lang="pt-BR" sz="600" dirty="0"/>
              <a:t> de Moraes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Adalberto Menezes </a:t>
            </a:r>
            <a:r>
              <a:rPr lang="pt-BR" sz="600" dirty="0" err="1"/>
              <a:t>Lorga</a:t>
            </a:r>
            <a:r>
              <a:rPr lang="pt-BR" sz="600" dirty="0"/>
              <a:t> Filho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Eduardo </a:t>
            </a:r>
            <a:r>
              <a:rPr lang="pt-BR" sz="600" dirty="0" err="1"/>
              <a:t>Palmegiani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/>
              <a:t>Thiago </a:t>
            </a:r>
            <a:r>
              <a:rPr lang="pt-BR" sz="600" dirty="0" err="1"/>
              <a:t>Baccilli</a:t>
            </a:r>
            <a:r>
              <a:rPr lang="pt-BR" sz="600" dirty="0"/>
              <a:t> Cury </a:t>
            </a:r>
            <a:r>
              <a:rPr lang="pt-BR" sz="600" dirty="0" err="1"/>
              <a:t>Megid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 err="1"/>
              <a:t>Clotildes</a:t>
            </a:r>
            <a:r>
              <a:rPr lang="pt-BR" sz="600"/>
              <a:t> S. </a:t>
            </a:r>
            <a:r>
              <a:rPr lang="pt-BR" sz="600" dirty="0"/>
              <a:t>P. </a:t>
            </a:r>
            <a:r>
              <a:rPr lang="pt-BR" sz="600" dirty="0" err="1"/>
              <a:t>Queirantes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pt-BR" sz="600" dirty="0" err="1"/>
              <a:t>Thamyres</a:t>
            </a:r>
            <a:r>
              <a:rPr lang="pt-BR" sz="600"/>
              <a:t> Santini Arroyo Cruz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dirty="0"/>
              <a:t>IMPACT-AF Investigators and Coordinators: </a:t>
            </a:r>
            <a:br>
              <a:rPr lang="en-US" sz="1800" dirty="0"/>
            </a:br>
            <a:r>
              <a:rPr lang="en-US" sz="1800" dirty="0"/>
              <a:t>Argentina, Brazil, China, India, and Romania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07268"/>
            <a:ext cx="2573338" cy="2254463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54864" tIns="36576" rIns="54864" bIns="36576" numCol="2" spcCol="0">
            <a:sp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600" b="1" dirty="0"/>
              <a:t>ARGENTINA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Justo </a:t>
            </a:r>
            <a:r>
              <a:rPr lang="en-US" sz="600" dirty="0" err="1"/>
              <a:t>Carbajales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Javier </a:t>
            </a:r>
            <a:r>
              <a:rPr lang="en-US" sz="600" dirty="0" err="1"/>
              <a:t>Neri</a:t>
            </a:r>
            <a:r>
              <a:rPr lang="en-US" sz="600" dirty="0"/>
              <a:t> </a:t>
            </a:r>
            <a:r>
              <a:rPr lang="en-US" sz="600" dirty="0" err="1"/>
              <a:t>Ceferino</a:t>
            </a:r>
            <a:r>
              <a:rPr lang="en-US" sz="600" dirty="0"/>
              <a:t> Gómez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Mario Bruno </a:t>
            </a:r>
            <a:r>
              <a:rPr lang="en-US" sz="600" dirty="0" err="1"/>
              <a:t>Principato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María</a:t>
            </a:r>
            <a:r>
              <a:rPr lang="en-US" sz="600"/>
              <a:t> Alejandra Von Wulffen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Jorge </a:t>
            </a:r>
            <a:r>
              <a:rPr lang="en-US" sz="600" dirty="0" err="1"/>
              <a:t>Galperín</a:t>
            </a:r>
            <a:r>
              <a:rPr lang="en-US" sz="6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Rafael Salvador </a:t>
            </a:r>
            <a:r>
              <a:rPr lang="en-US" sz="600" dirty="0" err="1"/>
              <a:t>Acunzo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Ricardo Renato </a:t>
            </a:r>
            <a:r>
              <a:rPr lang="en-US" sz="600" dirty="0" err="1"/>
              <a:t>Bonato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Natalia </a:t>
            </a:r>
            <a:r>
              <a:rPr lang="en-US" sz="600" dirty="0" err="1"/>
              <a:t>Ciampi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Alberto </a:t>
            </a:r>
            <a:r>
              <a:rPr lang="en-US" sz="600" dirty="0" err="1"/>
              <a:t>Babil</a:t>
            </a:r>
            <a:r>
              <a:rPr lang="en-US" sz="600" dirty="0"/>
              <a:t> </a:t>
            </a:r>
            <a:r>
              <a:rPr lang="en-US" sz="600" dirty="0" err="1"/>
              <a:t>Marani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Cristian Gustavo </a:t>
            </a:r>
            <a:r>
              <a:rPr lang="en-US" sz="600" dirty="0" err="1"/>
              <a:t>Panigadi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Silvia Gabriela </a:t>
            </a:r>
            <a:r>
              <a:rPr lang="en-US" sz="600" dirty="0" err="1"/>
              <a:t>Pastura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Leonardo Martín </a:t>
            </a:r>
            <a:r>
              <a:rPr lang="en-US" sz="600" dirty="0" err="1"/>
              <a:t>Onetto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Cecilia Rafaela Moya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Nadia </a:t>
            </a:r>
            <a:r>
              <a:rPr lang="en-US" sz="600" dirty="0" err="1"/>
              <a:t>Budassi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Marisol Valle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Daniel </a:t>
            </a:r>
            <a:r>
              <a:rPr lang="en-US" sz="600" dirty="0" err="1"/>
              <a:t>Camerini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Enrique </a:t>
            </a:r>
            <a:r>
              <a:rPr lang="en-US" sz="600" dirty="0" err="1"/>
              <a:t>Monjes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Federico </a:t>
            </a:r>
            <a:r>
              <a:rPr lang="en-US" sz="600" dirty="0" err="1"/>
              <a:t>Zabala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Juan Pablo </a:t>
            </a:r>
            <a:r>
              <a:rPr lang="en-US" sz="600" dirty="0" err="1"/>
              <a:t>Ricart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Luis </a:t>
            </a:r>
            <a:r>
              <a:rPr lang="en-US" sz="600" dirty="0" err="1"/>
              <a:t>Medesani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Eduardo </a:t>
            </a:r>
            <a:r>
              <a:rPr lang="en-US" sz="600" dirty="0" err="1"/>
              <a:t>Noe</a:t>
            </a:r>
            <a:r>
              <a:rPr lang="en-US" sz="600" dirty="0"/>
              <a:t> </a:t>
            </a:r>
            <a:r>
              <a:rPr lang="en-US" sz="600" dirty="0" err="1"/>
              <a:t>Ortuño</a:t>
            </a:r>
            <a:r>
              <a:rPr lang="en-US" sz="600" dirty="0"/>
              <a:t> Campos</a:t>
            </a:r>
            <a:endParaRPr lang="en-US" sz="600" dirty="0" err="1"/>
          </a:p>
          <a:p>
            <a:pPr marL="0" indent="0">
              <a:spcBef>
                <a:spcPts val="100"/>
              </a:spcBef>
              <a:buNone/>
            </a:pPr>
            <a:endParaRPr lang="en-US" sz="600" dirty="0" err="1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Fabián</a:t>
            </a:r>
            <a:r>
              <a:rPr lang="en-US" sz="600"/>
              <a:t> Ferroni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Mariana </a:t>
            </a:r>
            <a:r>
              <a:rPr lang="en-US" sz="600" dirty="0" err="1"/>
              <a:t>Foa</a:t>
            </a:r>
            <a:r>
              <a:rPr lang="en-US" sz="600" dirty="0"/>
              <a:t> Torres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Daniel Omar </a:t>
            </a:r>
            <a:r>
              <a:rPr lang="en-US" sz="600" dirty="0" err="1"/>
              <a:t>Fassi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Fernando Javier </a:t>
            </a:r>
            <a:r>
              <a:rPr lang="en-US" sz="600" dirty="0" err="1"/>
              <a:t>Díaz</a:t>
            </a:r>
            <a:r>
              <a:rPr lang="en-US" sz="600" dirty="0"/>
              <a:t> </a:t>
            </a:r>
            <a:r>
              <a:rPr lang="en-US" sz="600" dirty="0" err="1"/>
              <a:t>Bosio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Gabriel Edgardo Pérez </a:t>
            </a:r>
            <a:r>
              <a:rPr lang="en-US" sz="600" dirty="0" err="1"/>
              <a:t>Baztarrica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Teresa </a:t>
            </a:r>
            <a:r>
              <a:rPr lang="en-US" sz="600" dirty="0" err="1"/>
              <a:t>Zúñiga</a:t>
            </a:r>
            <a:r>
              <a:rPr lang="en-US" sz="600" dirty="0"/>
              <a:t> </a:t>
            </a:r>
            <a:r>
              <a:rPr lang="en-US" sz="600" dirty="0" err="1"/>
              <a:t>Infantas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Daniela </a:t>
            </a:r>
            <a:r>
              <a:rPr lang="en-US" sz="600" dirty="0" err="1"/>
              <a:t>Perlo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Celso</a:t>
            </a:r>
            <a:r>
              <a:rPr lang="en-US" sz="600"/>
              <a:t> Fernando García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Rubén </a:t>
            </a:r>
            <a:r>
              <a:rPr lang="en-US" sz="600" dirty="0" err="1"/>
              <a:t>García</a:t>
            </a:r>
            <a:r>
              <a:rPr lang="en-US" sz="600" dirty="0"/>
              <a:t> </a:t>
            </a:r>
            <a:r>
              <a:rPr lang="en-US" sz="600" dirty="0" err="1"/>
              <a:t>Durán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Luisina</a:t>
            </a:r>
            <a:r>
              <a:rPr lang="en-US" sz="600"/>
              <a:t> García Durán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Cecilia Alejandra </a:t>
            </a:r>
            <a:r>
              <a:rPr lang="en-US" sz="600" dirty="0" err="1"/>
              <a:t>Pettinari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Marisa Liliana </a:t>
            </a:r>
            <a:r>
              <a:rPr lang="en-US" sz="600" dirty="0" err="1"/>
              <a:t>Vico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Paulina Virginia </a:t>
            </a:r>
            <a:r>
              <a:rPr lang="en-US" sz="600" dirty="0" err="1"/>
              <a:t>Lanchiotti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Mariela Soledad Gómez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Carlos Alberto </a:t>
            </a:r>
            <a:r>
              <a:rPr lang="en-US" sz="600" dirty="0" err="1"/>
              <a:t>Poy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Franco </a:t>
            </a:r>
            <a:r>
              <a:rPr lang="en-US" sz="600" dirty="0" err="1"/>
              <a:t>Sebastián</a:t>
            </a:r>
            <a:r>
              <a:rPr lang="en-US" sz="600" dirty="0"/>
              <a:t> </a:t>
            </a:r>
            <a:r>
              <a:rPr lang="en-US" sz="600" dirty="0" err="1"/>
              <a:t>Grazziani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Marcela </a:t>
            </a:r>
            <a:r>
              <a:rPr lang="en-US" sz="600" dirty="0" err="1"/>
              <a:t>Julieta</a:t>
            </a:r>
            <a:r>
              <a:rPr lang="en-US" sz="600" dirty="0"/>
              <a:t> </a:t>
            </a:r>
            <a:r>
              <a:rPr lang="en-US" sz="600" dirty="0" err="1"/>
              <a:t>Laspina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María</a:t>
            </a:r>
            <a:r>
              <a:rPr lang="en-US" sz="600"/>
              <a:t> Laura Poy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María</a:t>
            </a:r>
            <a:r>
              <a:rPr lang="en-US" sz="600"/>
              <a:t> Cecilia Bahit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Carlos </a:t>
            </a:r>
            <a:r>
              <a:rPr lang="en-US" sz="600" dirty="0" err="1"/>
              <a:t>Tajer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Marilia </a:t>
            </a:r>
            <a:r>
              <a:rPr lang="en-US" sz="600" dirty="0" err="1"/>
              <a:t>García</a:t>
            </a:r>
            <a:endParaRPr lang="en-US" sz="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167006"/>
            <a:ext cx="2573338" cy="1112612"/>
          </a:xfrm>
          <a:prstGeom prst="rect">
            <a:avLst/>
          </a:prstGeom>
          <a:solidFill>
            <a:srgbClr val="D9E8FC"/>
          </a:solidFill>
          <a:ln>
            <a:noFill/>
          </a:ln>
        </p:spPr>
        <p:txBody>
          <a:bodyPr wrap="square" lIns="54864" tIns="36576" rIns="54864" bIns="36576" numCol="3" spcCol="0">
            <a:spAutoFit/>
          </a:bodyPr>
          <a:lstStyle>
            <a:lvl1pPr marL="295275" indent="-295275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00B050"/>
              </a:buClr>
              <a:buFont typeface="Arial"/>
              <a:buChar char="•"/>
              <a:tabLst/>
              <a:defRPr kumimoji="0" lang="fr-FR" sz="2200" b="0" i="0" u="none" strike="noStrike" kern="0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lang="fr-FR" sz="2000" kern="120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</a:pPr>
            <a:r>
              <a:rPr lang="en-US" sz="600" b="1" dirty="0" err="1"/>
              <a:t>CHINA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Pengkang</a:t>
            </a:r>
            <a:r>
              <a:rPr lang="en-US" sz="600"/>
              <a:t> He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Xiaolan</a:t>
            </a:r>
            <a:r>
              <a:rPr lang="en-US" sz="600"/>
              <a:t> Zhou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Na Zhou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Mingzhong</a:t>
            </a:r>
            <a:r>
              <a:rPr lang="en-US" sz="600"/>
              <a:t> Zhao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Juan Yu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Yong Cheng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Lijun</a:t>
            </a:r>
            <a:r>
              <a:rPr lang="en-US" sz="600"/>
              <a:t> Wang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Lili</a:t>
            </a:r>
            <a:r>
              <a:rPr lang="en-US" sz="600"/>
              <a:t> Liu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Shuwang</a:t>
            </a:r>
            <a:r>
              <a:rPr lang="en-US" sz="600"/>
              <a:t> Liu</a:t>
            </a:r>
          </a:p>
          <a:p>
            <a:pPr marL="0" indent="0">
              <a:spcBef>
                <a:spcPts val="100"/>
              </a:spcBef>
              <a:buNone/>
            </a:pP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Lei Li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Aihua</a:t>
            </a:r>
            <a:r>
              <a:rPr lang="en-US" sz="600"/>
              <a:t> Li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Xiaochen</a:t>
            </a:r>
            <a:r>
              <a:rPr lang="en-US" sz="600"/>
              <a:t> Yuan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Guangwei</a:t>
            </a:r>
            <a:r>
              <a:rPr lang="en-US" sz="600"/>
              <a:t> Xia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Zhirong</a:t>
            </a:r>
            <a:r>
              <a:rPr lang="en-US" sz="600"/>
              <a:t> Wang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Chengzong</a:t>
            </a:r>
            <a:r>
              <a:rPr lang="en-US" sz="600"/>
              <a:t> Li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Wensu</a:t>
            </a:r>
            <a:r>
              <a:rPr lang="en-US" sz="600"/>
              <a:t> Chen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Qiang</a:t>
            </a:r>
            <a:r>
              <a:rPr lang="en-US" sz="600"/>
              <a:t> Tang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Qunzhong</a:t>
            </a:r>
            <a:r>
              <a:rPr lang="en-US" sz="600"/>
              <a:t> Tang</a:t>
            </a:r>
          </a:p>
          <a:p>
            <a:pPr marL="0" indent="0">
              <a:spcBef>
                <a:spcPts val="100"/>
              </a:spcBef>
              <a:buNone/>
            </a:pPr>
            <a:endParaRPr lang="en-US" sz="600" dirty="0" err="1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Weiting</a:t>
            </a:r>
            <a:r>
              <a:rPr lang="en-US" sz="600"/>
              <a:t> Xu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Xinyi</a:t>
            </a:r>
            <a:r>
              <a:rPr lang="en-US" sz="600"/>
              <a:t> Zhu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Bin </a:t>
            </a:r>
            <a:r>
              <a:rPr lang="en-US" sz="600" dirty="0" err="1"/>
              <a:t>Hou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Wenjian</a:t>
            </a:r>
            <a:r>
              <a:rPr lang="en-US" sz="600"/>
              <a:t> Ma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Chongquan</a:t>
            </a:r>
            <a:r>
              <a:rPr lang="en-US" sz="600"/>
              <a:t> Wang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Qiaoyun</a:t>
            </a:r>
            <a:r>
              <a:rPr lang="en-US" sz="600"/>
              <a:t> Jin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Jianan</a:t>
            </a:r>
            <a:r>
              <a:rPr lang="en-US" sz="600"/>
              <a:t> Wang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Xiaojie</a:t>
            </a:r>
            <a:r>
              <a:rPr lang="en-US" sz="600"/>
              <a:t> Xie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38506" y="2764664"/>
            <a:ext cx="1986395" cy="1428083"/>
          </a:xfrm>
          <a:prstGeom prst="rect">
            <a:avLst/>
          </a:prstGeom>
          <a:solidFill>
            <a:srgbClr val="E0F0C5"/>
          </a:solidFill>
          <a:ln>
            <a:noFill/>
          </a:ln>
        </p:spPr>
        <p:txBody>
          <a:bodyPr wrap="square" lIns="54864" tIns="36576" rIns="54864" bIns="36576" numCol="2" spcCol="0">
            <a:spAutoFit/>
          </a:bodyPr>
          <a:lstStyle>
            <a:lvl1pPr marL="295275" indent="-295275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00B050"/>
              </a:buClr>
              <a:buFont typeface="Arial"/>
              <a:buChar char="•"/>
              <a:tabLst/>
              <a:defRPr kumimoji="0" lang="fr-FR" sz="2200" b="0" i="0" u="none" strike="noStrike" kern="0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lang="fr-FR" sz="2000" kern="120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</a:pPr>
            <a:r>
              <a:rPr lang="en-US" sz="600" b="1" dirty="0" err="1"/>
              <a:t>ROMANIA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Ovidiu</a:t>
            </a:r>
            <a:r>
              <a:rPr lang="en-US" sz="600"/>
              <a:t> Chioncel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Adriana </a:t>
            </a:r>
            <a:r>
              <a:rPr lang="en-US" sz="600" dirty="0" err="1"/>
              <a:t>Balan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Nicolae</a:t>
            </a:r>
            <a:r>
              <a:rPr lang="en-US" sz="600"/>
              <a:t> Carstea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Gabriel </a:t>
            </a:r>
            <a:r>
              <a:rPr lang="en-US" sz="600" dirty="0" err="1"/>
              <a:t>Tatu</a:t>
            </a:r>
            <a:r>
              <a:rPr lang="en-US" sz="600" dirty="0"/>
              <a:t> </a:t>
            </a:r>
            <a:r>
              <a:rPr lang="en-US" sz="600" dirty="0" err="1"/>
              <a:t>Chitoiu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Stelian</a:t>
            </a:r>
            <a:r>
              <a:rPr lang="en-US" sz="600"/>
              <a:t> Cornaciu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Mircea</a:t>
            </a:r>
            <a:r>
              <a:rPr lang="en-US" sz="600"/>
              <a:t> Cinteza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Roxana C. </a:t>
            </a:r>
            <a:r>
              <a:rPr lang="en-US" sz="600" dirty="0" err="1"/>
              <a:t>Rimbas</a:t>
            </a:r>
            <a:endParaRPr lang="en-US" sz="60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Doina</a:t>
            </a:r>
            <a:r>
              <a:rPr lang="en-US" sz="600"/>
              <a:t> Dimulescu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Luminita</a:t>
            </a:r>
            <a:r>
              <a:rPr lang="en-US" sz="600"/>
              <a:t> Ionescu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Ana </a:t>
            </a:r>
            <a:r>
              <a:rPr lang="en-US" sz="600" dirty="0" err="1"/>
              <a:t>Fruntelata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Nicoleta</a:t>
            </a:r>
            <a:r>
              <a:rPr lang="en-US" sz="600"/>
              <a:t> Dumitru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Dan </a:t>
            </a:r>
            <a:r>
              <a:rPr lang="en-US" sz="600" dirty="0" err="1"/>
              <a:t>Gaita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Roxana </a:t>
            </a:r>
            <a:r>
              <a:rPr lang="en-US" sz="600" dirty="0" err="1"/>
              <a:t>Pleava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Adriana </a:t>
            </a:r>
            <a:r>
              <a:rPr lang="en-US" sz="600" dirty="0" err="1"/>
              <a:t>Iliesiu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Gabriela </a:t>
            </a:r>
            <a:r>
              <a:rPr lang="en-US" sz="600" dirty="0" err="1"/>
              <a:t>Uscoiu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Daniel </a:t>
            </a:r>
            <a:r>
              <a:rPr lang="en-US" sz="600" dirty="0" err="1"/>
              <a:t>Lighezan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Roxana </a:t>
            </a:r>
            <a:r>
              <a:rPr lang="en-US" sz="600" dirty="0" err="1"/>
              <a:t>Buzas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Crina</a:t>
            </a:r>
            <a:r>
              <a:rPr lang="en-US" sz="600"/>
              <a:t> J. </a:t>
            </a:r>
            <a:r>
              <a:rPr lang="en-US" sz="600" dirty="0" err="1"/>
              <a:t>Sinescu</a:t>
            </a:r>
            <a:endParaRPr lang="en-US" sz="60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Ana-Maria </a:t>
            </a:r>
            <a:r>
              <a:rPr lang="en-US" sz="600" dirty="0" err="1"/>
              <a:t>Avram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Sorina</a:t>
            </a:r>
            <a:r>
              <a:rPr lang="en-US" sz="600"/>
              <a:t> Baldea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Ruxandra</a:t>
            </a:r>
            <a:r>
              <a:rPr lang="en-US" sz="600"/>
              <a:t> Dragoi Galrinho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Stefania</a:t>
            </a:r>
            <a:r>
              <a:rPr lang="en-US" sz="600"/>
              <a:t> L. </a:t>
            </a:r>
            <a:r>
              <a:rPr lang="en-US" sz="600" dirty="0"/>
              <a:t>Magda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Lavinia</a:t>
            </a:r>
            <a:r>
              <a:rPr lang="en-US" sz="600"/>
              <a:t> Mate</a:t>
            </a:r>
            <a:endParaRPr lang="en-US" sz="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57106" y="2764664"/>
            <a:ext cx="3472294" cy="1743554"/>
          </a:xfrm>
          <a:prstGeom prst="rect">
            <a:avLst/>
          </a:prstGeom>
          <a:solidFill>
            <a:srgbClr val="AAE1E1"/>
          </a:solidFill>
          <a:ln>
            <a:noFill/>
          </a:ln>
        </p:spPr>
        <p:txBody>
          <a:bodyPr wrap="square" lIns="54864" tIns="36576" rIns="54864" bIns="36576" numCol="3" spcCol="0">
            <a:spAutoFit/>
          </a:bodyPr>
          <a:lstStyle>
            <a:lvl1pPr marL="295275" indent="-295275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00B050"/>
              </a:buClr>
              <a:buFont typeface="Arial"/>
              <a:buChar char="•"/>
              <a:tabLst/>
              <a:defRPr kumimoji="0" lang="fr-FR" sz="2200" b="0" i="0" u="none" strike="noStrike" kern="0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lang="fr-FR" sz="2000" kern="120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</a:pPr>
            <a:r>
              <a:rPr lang="en-US" sz="600" b="1" dirty="0" err="1"/>
              <a:t>INDIA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Johny</a:t>
            </a:r>
            <a:r>
              <a:rPr lang="en-US" sz="600"/>
              <a:t> Joseph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Deepak Davidson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Joby</a:t>
            </a:r>
            <a:r>
              <a:rPr lang="en-US" sz="600"/>
              <a:t> K. </a:t>
            </a:r>
            <a:r>
              <a:rPr lang="en-US" sz="600" dirty="0"/>
              <a:t>Thomas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Tony V. </a:t>
            </a:r>
            <a:r>
              <a:rPr lang="en-US" sz="600" dirty="0" err="1"/>
              <a:t>Kunjumon</a:t>
            </a:r>
            <a:endParaRPr lang="en-US" sz="60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Tibin</a:t>
            </a:r>
            <a:r>
              <a:rPr lang="en-US" sz="600"/>
              <a:t> Stephen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Kamlesh</a:t>
            </a:r>
            <a:r>
              <a:rPr lang="en-US" sz="600"/>
              <a:t> Fatania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Gaurav </a:t>
            </a:r>
            <a:r>
              <a:rPr lang="en-US" sz="600" dirty="0" err="1"/>
              <a:t>Rathi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Kinjal</a:t>
            </a:r>
            <a:r>
              <a:rPr lang="en-US" sz="600"/>
              <a:t> Garala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Dhruval</a:t>
            </a:r>
            <a:r>
              <a:rPr lang="en-US" sz="600"/>
              <a:t> Doshi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Kiron</a:t>
            </a:r>
            <a:r>
              <a:rPr lang="en-US" sz="600"/>
              <a:t> Varghese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Srilakshmi</a:t>
            </a:r>
            <a:r>
              <a:rPr lang="en-US" sz="600"/>
              <a:t> M 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Lumin</a:t>
            </a:r>
            <a:r>
              <a:rPr lang="en-US" sz="600"/>
              <a:t> Sheeba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Shantha</a:t>
            </a:r>
            <a:r>
              <a:rPr lang="en-US" sz="600"/>
              <a:t> Kumar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Malipeddi</a:t>
            </a:r>
            <a:r>
              <a:rPr lang="en-US" sz="600"/>
              <a:t> Bhaskara Rao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Kodem</a:t>
            </a:r>
            <a:r>
              <a:rPr lang="en-US" sz="600"/>
              <a:t> Damodara Rao</a:t>
            </a:r>
          </a:p>
          <a:p>
            <a:pPr marL="0" indent="0">
              <a:spcBef>
                <a:spcPts val="100"/>
              </a:spcBef>
              <a:buNone/>
            </a:pPr>
            <a:endParaRPr lang="en-US" sz="600" dirty="0" err="1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Anjan</a:t>
            </a:r>
            <a:r>
              <a:rPr lang="en-US" sz="600"/>
              <a:t> Kumar Vuriya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Mandula</a:t>
            </a:r>
            <a:r>
              <a:rPr lang="en-US" sz="600"/>
              <a:t> Padma Kumari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Bidita</a:t>
            </a:r>
            <a:r>
              <a:rPr lang="en-US" sz="600"/>
              <a:t> Khandelwal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Mona </a:t>
            </a:r>
            <a:r>
              <a:rPr lang="en-US" sz="600" dirty="0" err="1"/>
              <a:t>Dhakal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Nitin Srivastava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Dheeraj</a:t>
            </a:r>
            <a:r>
              <a:rPr lang="en-US" sz="600"/>
              <a:t> Khatri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Shova</a:t>
            </a:r>
            <a:r>
              <a:rPr lang="en-US" sz="600"/>
              <a:t> Moktan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Rajeev Gupta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Sanjeeb</a:t>
            </a:r>
            <a:r>
              <a:rPr lang="en-US" sz="600"/>
              <a:t> Roy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Kapil</a:t>
            </a:r>
            <a:r>
              <a:rPr lang="en-US" sz="600"/>
              <a:t> Kumawat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Mukesh</a:t>
            </a:r>
            <a:r>
              <a:rPr lang="en-US" sz="600"/>
              <a:t> Sharma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K.K. Sharma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Narendra</a:t>
            </a:r>
            <a:r>
              <a:rPr lang="en-US" sz="600"/>
              <a:t> Jathappa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Lokesh</a:t>
            </a:r>
            <a:r>
              <a:rPr lang="en-US" sz="600"/>
              <a:t> B.H.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Shilpa</a:t>
            </a:r>
            <a:r>
              <a:rPr lang="en-US" sz="600"/>
              <a:t> Kariyappa</a:t>
            </a:r>
          </a:p>
          <a:p>
            <a:pPr marL="0" indent="0">
              <a:spcBef>
                <a:spcPts val="100"/>
              </a:spcBef>
              <a:buNone/>
            </a:pPr>
            <a:endParaRPr lang="en-US" sz="600" dirty="0" err="1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Leela</a:t>
            </a:r>
            <a:r>
              <a:rPr lang="en-US" sz="600"/>
              <a:t> A.C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Someshwara</a:t>
            </a:r>
            <a:r>
              <a:rPr lang="en-US" sz="600"/>
              <a:t> K.C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Soaham</a:t>
            </a:r>
            <a:r>
              <a:rPr lang="en-US" sz="600"/>
              <a:t> Desai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Devangi</a:t>
            </a:r>
            <a:r>
              <a:rPr lang="en-US" sz="600"/>
              <a:t> Desai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Kunj</a:t>
            </a:r>
            <a:r>
              <a:rPr lang="en-US" sz="600"/>
              <a:t> Patel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Sujal</a:t>
            </a:r>
            <a:r>
              <a:rPr lang="en-US" sz="600"/>
              <a:t> Patel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Maulik</a:t>
            </a:r>
            <a:r>
              <a:rPr lang="en-US" sz="600"/>
              <a:t> Bhartiya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Bhupendra</a:t>
            </a:r>
            <a:r>
              <a:rPr lang="en-US" sz="600"/>
              <a:t> Narayan Mahanta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Dibya</a:t>
            </a:r>
            <a:r>
              <a:rPr lang="en-US" sz="600"/>
              <a:t> Jyoti Dutta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Ghanashyam</a:t>
            </a:r>
            <a:r>
              <a:rPr lang="en-US" sz="600"/>
              <a:t> Rajkonwer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Sandeep Kumar Gupta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Ashok Kumar Mishra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Akansha</a:t>
            </a:r>
            <a:r>
              <a:rPr lang="en-US" sz="600"/>
              <a:t> Singh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/>
              <a:t>Naveen </a:t>
            </a:r>
            <a:r>
              <a:rPr lang="en-US" sz="600" dirty="0" err="1"/>
              <a:t>Kesarwani</a:t>
            </a: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600" dirty="0" err="1"/>
              <a:t>Shivendra</a:t>
            </a:r>
            <a:r>
              <a:rPr lang="en-US" sz="600"/>
              <a:t> Kumar​</a:t>
            </a:r>
          </a:p>
        </p:txBody>
      </p:sp>
    </p:spTree>
    <p:extLst>
      <p:ext uri="{BB962C8B-B14F-4D97-AF65-F5344CB8AC3E}">
        <p14:creationId xmlns:p14="http://schemas.microsoft.com/office/powerpoint/2010/main" val="48906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altLang="en-US" dirty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3060"/>
            <a:ext cx="8229600" cy="2872349"/>
          </a:xfrm>
          <a:noFill/>
          <a:ln>
            <a:noFill/>
          </a:ln>
        </p:spPr>
        <p:txBody>
          <a:bodyPr wrap="square" lIns="101370" tIns="50685" rIns="101370" bIns="50685">
            <a:spAutoFit/>
          </a:bodyPr>
          <a:lstStyle/>
          <a:p>
            <a:pPr defTabSz="914400" fontAlgn="base">
              <a:lnSpc>
                <a:spcPct val="100000"/>
              </a:lnSpc>
              <a:spcAft>
                <a:spcPct val="0"/>
              </a:spcAft>
              <a:buFont typeface="Wingdings" charset="2"/>
              <a:buChar char="§"/>
            </a:pPr>
            <a:r>
              <a:rPr lang="en-US" sz="2000" dirty="0"/>
              <a:t>AF is common (34 million people worldwide)</a:t>
            </a:r>
          </a:p>
          <a:p>
            <a:pPr defTabSz="914400" fontAlgn="base">
              <a:lnSpc>
                <a:spcPct val="100000"/>
              </a:lnSpc>
              <a:spcAft>
                <a:spcPct val="0"/>
              </a:spcAft>
              <a:buFont typeface="Wingdings" charset="2"/>
              <a:buChar char="§"/>
            </a:pPr>
            <a:r>
              <a:rPr lang="en-US" sz="2000" dirty="0"/>
              <a:t>AF is associated with a 5-fold increased risk of stroke</a:t>
            </a:r>
          </a:p>
          <a:p>
            <a:pPr defTabSz="914400" fontAlgn="base">
              <a:lnSpc>
                <a:spcPct val="100000"/>
              </a:lnSpc>
              <a:spcAft>
                <a:spcPct val="0"/>
              </a:spcAft>
              <a:buFont typeface="Wingdings" charset="2"/>
              <a:buChar char="§"/>
            </a:pPr>
            <a:r>
              <a:rPr lang="en-US" sz="2000" dirty="0"/>
              <a:t>2/3rds of those strokes can be prevented with oral anticoagulation</a:t>
            </a:r>
          </a:p>
          <a:p>
            <a:pPr defTabSz="914400" fontAlgn="base">
              <a:lnSpc>
                <a:spcPct val="100000"/>
              </a:lnSpc>
              <a:spcAft>
                <a:spcPct val="0"/>
              </a:spcAft>
              <a:buFont typeface="Wingdings" charset="2"/>
              <a:buChar char="§"/>
            </a:pPr>
            <a:r>
              <a:rPr lang="en-US" sz="2000" dirty="0"/>
              <a:t>About half of patients with AF and risk factors for stroke </a:t>
            </a:r>
            <a:r>
              <a:rPr lang="en-US" sz="2000"/>
              <a:t>are treated </a:t>
            </a:r>
            <a:r>
              <a:rPr lang="en-US" sz="2000" dirty="0"/>
              <a:t>with anticoagulants</a:t>
            </a:r>
          </a:p>
          <a:p>
            <a:pPr defTabSz="914400" fontAlgn="base">
              <a:lnSpc>
                <a:spcPct val="100000"/>
              </a:lnSpc>
              <a:spcAft>
                <a:spcPct val="0"/>
              </a:spcAft>
              <a:buFont typeface="Wingdings" charset="2"/>
              <a:buChar char="§"/>
            </a:pPr>
            <a:r>
              <a:rPr lang="en-US" sz="2000" dirty="0"/>
              <a:t>There is a need to develop interventions proven to improve the proportion of patients treated with anticoagulants</a:t>
            </a:r>
          </a:p>
        </p:txBody>
      </p:sp>
    </p:spTree>
    <p:extLst>
      <p:ext uri="{BB962C8B-B14F-4D97-AF65-F5344CB8AC3E}">
        <p14:creationId xmlns:p14="http://schemas.microsoft.com/office/powerpoint/2010/main" val="571689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Acknowledgement and appreciation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58465"/>
            <a:ext cx="7668228" cy="3380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0" lang="fr-FR" sz="28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algn="l"/>
            <a:r>
              <a:rPr lang="en-US" sz="2000" dirty="0">
                <a:solidFill>
                  <a:schemeClr val="bg1"/>
                </a:solidFill>
              </a:rPr>
              <a:t>Grant Support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673194"/>
            <a:ext cx="5758405" cy="814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0" lang="fr-FR" sz="28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algn="l"/>
            <a:r>
              <a:rPr lang="en-US" sz="2000" i="1" dirty="0">
                <a:solidFill>
                  <a:schemeClr val="accent5"/>
                </a:solidFill>
              </a:rPr>
              <a:t>Thank you to the patients whose engagement was essential to the success of the trial!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50388"/>
            <a:ext cx="7251539" cy="656358"/>
          </a:xfrm>
          <a:prstGeom prst="rect">
            <a:avLst/>
          </a:prstGeom>
          <a:noFill/>
          <a:ln>
            <a:noFill/>
          </a:ln>
        </p:spPr>
        <p:txBody>
          <a:bodyPr wrap="square" lIns="0" tIns="50685" rIns="0" bIns="50685">
            <a:spAutoFit/>
          </a:bodyPr>
          <a:lstStyle>
            <a:lvl1pPr marL="295275" indent="-295275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00B050"/>
              </a:buClr>
              <a:buFont typeface="Arial"/>
              <a:buChar char="•"/>
              <a:tabLst/>
              <a:defRPr kumimoji="0" lang="fr-FR" sz="2200" b="0" i="0" u="none" strike="noStrike" kern="0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lang="fr-FR" sz="2000" kern="120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This study was supported by educational and research grants from Boehringer Ingelheim Pharmaceuticals Inc., Boehringer Ingelheim SA Argentina, Daiichi Sankyo, Bristol-Myers Squibb, Pfizer, and Bayer Pharmaceuticals.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829071"/>
            <a:ext cx="7668228" cy="3380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0" lang="fr-FR" sz="28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algn="l"/>
            <a:r>
              <a:rPr lang="en-US" sz="2000" dirty="0">
                <a:solidFill>
                  <a:schemeClr val="bg1"/>
                </a:solidFill>
              </a:rPr>
              <a:t>Data Monitoring Committee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115476"/>
            <a:ext cx="7668228" cy="287026"/>
          </a:xfrm>
          <a:prstGeom prst="rect">
            <a:avLst/>
          </a:prstGeom>
          <a:noFill/>
          <a:ln>
            <a:noFill/>
          </a:ln>
        </p:spPr>
        <p:txBody>
          <a:bodyPr wrap="square" lIns="0" tIns="50685" rIns="0" bIns="50685">
            <a:spAutoFit/>
          </a:bodyPr>
          <a:lstStyle>
            <a:lvl1pPr marL="295275" indent="-295275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00B050"/>
              </a:buClr>
              <a:buFont typeface="Arial"/>
              <a:buChar char="•"/>
              <a:tabLst/>
              <a:defRPr kumimoji="0" lang="fr-FR" sz="2200" b="0" i="0" u="none" strike="noStrike" kern="0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lang="fr-FR" sz="2000" kern="120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lang="fr-FR" sz="2000" kern="120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dirty="0"/>
              <a:t>Bernard J. Gersh and Jeff Healey</a:t>
            </a:r>
          </a:p>
        </p:txBody>
      </p:sp>
    </p:spTree>
    <p:extLst>
      <p:ext uri="{BB962C8B-B14F-4D97-AF65-F5344CB8AC3E}">
        <p14:creationId xmlns:p14="http://schemas.microsoft.com/office/powerpoint/2010/main" val="70333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09" y="1063461"/>
            <a:ext cx="8813982" cy="193068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029200" y="3370375"/>
            <a:ext cx="3935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2"/>
                </a:solidFill>
              </a:rPr>
              <a:t>The Lancet</a:t>
            </a:r>
            <a:r>
              <a:rPr lang="en-US" sz="1400" dirty="0">
                <a:solidFill>
                  <a:schemeClr val="tx2"/>
                </a:solidFill>
              </a:rPr>
              <a:t>, published online, August 28, 2017</a:t>
            </a:r>
          </a:p>
        </p:txBody>
      </p:sp>
    </p:spTree>
    <p:extLst>
      <p:ext uri="{BB962C8B-B14F-4D97-AF65-F5344CB8AC3E}">
        <p14:creationId xmlns:p14="http://schemas.microsoft.com/office/powerpoint/2010/main" val="293142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93801" y="2668538"/>
            <a:ext cx="2142676" cy="48165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  <a:extLst/>
        </p:spPr>
        <p:txBody>
          <a:bodyPr wrap="square" lIns="101340" tIns="101340" rIns="101340" bIns="10134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atin typeface="Arial" charset="0"/>
                <a:ea typeface="ＭＳ Ｐゴシック" charset="-128"/>
              </a:rPr>
              <a:t>Control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19881" y="2699062"/>
            <a:ext cx="2137084" cy="481658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/>
          <a:extLst/>
        </p:spPr>
        <p:txBody>
          <a:bodyPr wrap="square" lIns="101340" tIns="101340" rIns="101340" bIns="101340" anchor="ctr" anchorCtr="1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atin typeface="Arial" charset="0"/>
                <a:ea typeface="ＭＳ Ｐゴシック" charset="-128"/>
              </a:rPr>
              <a:t>Intervention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1325" y="3336586"/>
            <a:ext cx="8243253" cy="697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 lIns="101340" tIns="101340" rIns="101340" bIns="101340" anchor="ctr" anchorCtr="1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Primary outcome:</a:t>
            </a:r>
            <a:r>
              <a:rPr kumimoji="0" lang="en-US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kern="0" dirty="0">
                <a:solidFill>
                  <a:schemeClr val="tx2"/>
                </a:solidFill>
              </a:rPr>
              <a:t>change in the proportion of patients treated with oral anticoagulation, from baseline to one year</a:t>
            </a:r>
            <a:endParaRPr kumimoji="0" lang="en-US" altLang="en-US" sz="16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41325" y="4110426"/>
            <a:ext cx="8283575" cy="4508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1340" tIns="101340" rIns="101340" bIns="101340" anchor="ctr" anchorCtr="1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kern="0" noProof="0" dirty="0">
                <a:solidFill>
                  <a:schemeClr val="tx2"/>
                </a:solidFill>
              </a:rPr>
              <a:t>Secondary clinical outcomes of death, stroke, bleeding</a:t>
            </a:r>
            <a:endParaRPr kumimoji="0" lang="en-US" altLang="en-US" sz="160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45656" y="1162031"/>
            <a:ext cx="2452688" cy="9304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0284" tIns="49262" rIns="100284" bIns="49262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Randomize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48 centers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57200" y="1155399"/>
            <a:ext cx="2888455" cy="139499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340" tIns="50670" rIns="101340" bIns="50670">
            <a:spAutoFit/>
          </a:bodyPr>
          <a:lstStyle>
            <a:lvl1pPr marL="342900" indent="-3429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252413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4625" marR="0" lvl="2" indent="-17462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Patients (plan 40–70 per center)</a:t>
            </a:r>
          </a:p>
          <a:p>
            <a:pPr marL="174625" marR="0" lvl="2" indent="-17462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AF </a:t>
            </a:r>
          </a:p>
          <a:p>
            <a:pPr marL="174625" marR="0" lvl="2" indent="-17462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CHADS-VASc ≥ 2</a:t>
            </a:r>
          </a:p>
          <a:p>
            <a:pPr marL="174625" marR="0" lvl="2" indent="-17462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No absolute</a:t>
            </a:r>
            <a:r>
              <a:rPr kumimoji="0" lang="en-US" altLang="en-US" sz="1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c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ontraindication to oral anticoagulation</a:t>
            </a:r>
          </a:p>
          <a:p>
            <a:pPr marL="174625" marR="0" lvl="2" indent="-17462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Able to give consent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908300" y="2578878"/>
            <a:ext cx="1327401" cy="69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40" tIns="101340" rIns="101340" bIns="101340" anchor="ctr" anchorCtr="1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One-year follow-up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023161" y="1155399"/>
            <a:ext cx="2661417" cy="96410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 type="none" w="sm" len="sm"/>
            <a:tailEnd type="none" w="med" len="lg"/>
          </a:ln>
          <a:effectLst/>
          <a:extLst/>
        </p:spPr>
        <p:txBody>
          <a:bodyPr wrap="square" lIns="101340" tIns="50670" rIns="101340" bIns="5067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96875" indent="-168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lvl="2" indent="-2286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tx2"/>
                </a:solidFill>
                <a:latin typeface="Arial"/>
                <a:ea typeface="MS PGothic" panose="020B0600070205080204" pitchFamily="34" charset="-128"/>
              </a:rPr>
              <a:t>Cluster randomized design</a:t>
            </a:r>
          </a:p>
          <a:p>
            <a:pPr marL="228600" lvl="2" indent="-2286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tx2"/>
                </a:solidFill>
                <a:latin typeface="Arial"/>
                <a:ea typeface="MS PGothic" panose="020B0600070205080204" pitchFamily="34" charset="-128"/>
              </a:rPr>
              <a:t>Multifaceted patient and provider education with data monitoring and feedback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767931" y="1865870"/>
            <a:ext cx="1608138" cy="734138"/>
            <a:chOff x="3771900" y="1685608"/>
            <a:chExt cx="1608138" cy="914400"/>
          </a:xfrm>
        </p:grpSpPr>
        <p:cxnSp>
          <p:nvCxnSpPr>
            <p:cNvPr id="13" name="Straight Arrow Connector 2"/>
            <p:cNvCxnSpPr>
              <a:cxnSpLocks noChangeShapeType="1"/>
            </p:cNvCxnSpPr>
            <p:nvPr/>
          </p:nvCxnSpPr>
          <p:spPr bwMode="auto">
            <a:xfrm flipH="1">
              <a:off x="3771900" y="1701483"/>
              <a:ext cx="803275" cy="898525"/>
            </a:xfrm>
            <a:prstGeom prst="straightConnector1">
              <a:avLst/>
            </a:prstGeom>
            <a:noFill/>
            <a:ln w="57150">
              <a:solidFill>
                <a:schemeClr val="accent5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>
              <a:off x="4551363" y="1685608"/>
              <a:ext cx="828675" cy="91440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Rectangle 15"/>
          <p:cNvSpPr/>
          <p:nvPr/>
        </p:nvSpPr>
        <p:spPr>
          <a:xfrm>
            <a:off x="6046021" y="4596530"/>
            <a:ext cx="30499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ClinicalTrials.gov Identifier: NCT02082548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dirty="0"/>
              <a:t>Cluster Randomized Trial</a:t>
            </a:r>
            <a:br>
              <a:rPr lang="en-US" dirty="0"/>
            </a:br>
            <a:r>
              <a:rPr lang="en-US" sz="2400" b="0" dirty="0"/>
              <a:t>Argentina, Brazil, China, India, Romania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1325" y="4046045"/>
            <a:ext cx="824325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30667" y="4605775"/>
            <a:ext cx="3104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Rao M et al. </a:t>
            </a:r>
            <a:r>
              <a:rPr lang="en-US" sz="1200" i="1" dirty="0"/>
              <a:t>Am Heart J. </a:t>
            </a:r>
            <a:r>
              <a:rPr lang="en-US" sz="1200" dirty="0"/>
              <a:t>2016;176:107-13.</a:t>
            </a:r>
          </a:p>
        </p:txBody>
      </p:sp>
    </p:spTree>
    <p:extLst>
      <p:ext uri="{BB962C8B-B14F-4D97-AF65-F5344CB8AC3E}">
        <p14:creationId xmlns:p14="http://schemas.microsoft.com/office/powerpoint/2010/main" val="364526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" y="997764"/>
            <a:ext cx="7058043" cy="3508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2000" dirty="0"/>
              <a:t>2,281 patients from 48 sites in </a:t>
            </a:r>
            <a:br>
              <a:rPr lang="it-IT" sz="2000" dirty="0"/>
            </a:br>
            <a:r>
              <a:rPr lang="it-IT" sz="2000" dirty="0"/>
              <a:t>Argentina, Brazil, China, India, Romania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7517" y="749214"/>
            <a:ext cx="1812787" cy="391878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200" b="1" dirty="0"/>
              <a:t>Argentina</a:t>
            </a:r>
            <a:br>
              <a:rPr lang="en-US" sz="1200" dirty="0"/>
            </a:br>
            <a:r>
              <a:rPr lang="en-US" sz="1200" dirty="0"/>
              <a:t>Cecilia Bahit</a:t>
            </a:r>
            <a:br>
              <a:rPr lang="en-US" sz="1200" dirty="0"/>
            </a:br>
            <a:r>
              <a:rPr lang="en-US" sz="1200" dirty="0"/>
              <a:t>Argentine Clinical Research Group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b="1" dirty="0"/>
              <a:t>Brazil</a:t>
            </a:r>
            <a:br>
              <a:rPr lang="en-US" sz="1200" b="1" dirty="0"/>
            </a:br>
            <a:r>
              <a:rPr lang="en-US" sz="1200" dirty="0"/>
              <a:t>Renato Lopes</a:t>
            </a:r>
            <a:br>
              <a:rPr lang="en-US" sz="1200" dirty="0"/>
            </a:br>
            <a:r>
              <a:rPr lang="en-US" sz="1200" dirty="0"/>
              <a:t>Federal University, </a:t>
            </a:r>
            <a:br>
              <a:rPr lang="en-US" sz="1200" dirty="0"/>
            </a:br>
            <a:r>
              <a:rPr lang="en-US" sz="1200" dirty="0"/>
              <a:t>Sao Paulo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b="1" dirty="0"/>
              <a:t>India</a:t>
            </a:r>
            <a:br>
              <a:rPr lang="en-US" sz="1200" dirty="0"/>
            </a:br>
            <a:r>
              <a:rPr lang="en-US" sz="1200" dirty="0"/>
              <a:t>Denis Xavier</a:t>
            </a:r>
            <a:br>
              <a:rPr lang="en-US" sz="1200" dirty="0"/>
            </a:br>
            <a:r>
              <a:rPr lang="en-US" sz="1200" dirty="0"/>
              <a:t>St. John’s, Bangalore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b="1" dirty="0"/>
              <a:t>China</a:t>
            </a:r>
            <a:br>
              <a:rPr lang="en-US" sz="1200" b="1" dirty="0"/>
            </a:br>
            <a:r>
              <a:rPr lang="en-US" sz="1200" dirty="0"/>
              <a:t>Huo Yong</a:t>
            </a:r>
            <a:br>
              <a:rPr lang="en-US" sz="1200" dirty="0"/>
            </a:br>
            <a:r>
              <a:rPr lang="en-US" sz="1200" dirty="0"/>
              <a:t>Peking University, </a:t>
            </a:r>
            <a:br>
              <a:rPr lang="en-US" sz="1200" dirty="0"/>
            </a:br>
            <a:r>
              <a:rPr lang="en-US" sz="1200" dirty="0"/>
              <a:t>Beijing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b="1" dirty="0"/>
              <a:t>Romania</a:t>
            </a:r>
            <a:br>
              <a:rPr lang="en-US" sz="1200" dirty="0"/>
            </a:br>
            <a:r>
              <a:rPr lang="en-US" sz="1200" dirty="0"/>
              <a:t>Dragos Vinereanu</a:t>
            </a:r>
            <a:br>
              <a:rPr lang="en-US" sz="1200" dirty="0"/>
            </a:br>
            <a:r>
              <a:rPr lang="en-US" sz="1200" dirty="0"/>
              <a:t>Carol Davila University, Bucharest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3803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altLang="en-US" dirty="0"/>
              <a:t>Patient Eligibility Criteria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891233"/>
            <a:ext cx="3768811" cy="3416088"/>
          </a:xfrm>
          <a:noFill/>
          <a:ln>
            <a:noFill/>
          </a:ln>
        </p:spPr>
        <p:txBody>
          <a:bodyPr wrap="square" lIns="101370" tIns="50685" rIns="101370" bIns="50685">
            <a:spAutoFit/>
          </a:bodyPr>
          <a:lstStyle/>
          <a:p>
            <a:pPr marL="0" indent="0" defTabSz="91440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8000"/>
              </a:buClr>
              <a:buNone/>
            </a:pPr>
            <a:r>
              <a:rPr lang="en-US" sz="2000" b="1" dirty="0">
                <a:solidFill>
                  <a:srgbClr val="00B050"/>
                </a:solidFill>
              </a:rPr>
              <a:t>Inclusion Criteria:</a:t>
            </a:r>
            <a:endParaRPr lang="en-US" sz="1800" b="1" dirty="0">
              <a:solidFill>
                <a:srgbClr val="00B050"/>
              </a:solidFill>
            </a:endParaRPr>
          </a:p>
          <a:p>
            <a:pPr marL="233363" indent="-233363" defTabSz="91440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800" dirty="0"/>
              <a:t>Age greater than 18</a:t>
            </a:r>
          </a:p>
          <a:p>
            <a:pPr marL="233363" indent="-233363" defTabSz="91440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800" dirty="0"/>
              <a:t>Atrial fibrillation not due to reversible cause</a:t>
            </a:r>
          </a:p>
          <a:p>
            <a:pPr marL="233363" indent="-233363" defTabSz="91440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800" dirty="0"/>
              <a:t>CHA</a:t>
            </a:r>
            <a:r>
              <a:rPr lang="en-US" sz="1800" baseline="-25000" dirty="0"/>
              <a:t>2</a:t>
            </a:r>
            <a:r>
              <a:rPr lang="en-US" sz="1800" dirty="0"/>
              <a:t>DS</a:t>
            </a:r>
            <a:r>
              <a:rPr lang="en-US" sz="1800" baseline="-25000" dirty="0"/>
              <a:t>2</a:t>
            </a:r>
            <a:r>
              <a:rPr lang="en-US" sz="1800" dirty="0"/>
              <a:t>-VASc ≥ 2 (or rheumatic valvular disease)</a:t>
            </a:r>
          </a:p>
          <a:p>
            <a:pPr marL="233363" indent="-233363" defTabSz="91440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800" dirty="0"/>
              <a:t>12-lead EKG or rhythm strip at enrolment, or 2 EKGs or rhythm strips showing AF, at least 2 weeks apart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891233"/>
            <a:ext cx="4038600" cy="3395569"/>
          </a:xfrm>
          <a:noFill/>
          <a:ln>
            <a:noFill/>
          </a:ln>
        </p:spPr>
        <p:txBody>
          <a:bodyPr wrap="square" lIns="101370" tIns="50685" rIns="101370" bIns="50685">
            <a:spAutoFit/>
          </a:bodyPr>
          <a:lstStyle/>
          <a:p>
            <a:pPr marL="0" indent="0" defTabSz="91440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8000"/>
              </a:buClr>
              <a:buNone/>
            </a:pPr>
            <a:r>
              <a:rPr lang="en-US" sz="2000" b="1" dirty="0">
                <a:solidFill>
                  <a:schemeClr val="accent1"/>
                </a:solidFill>
              </a:rPr>
              <a:t>Exclusion Criteria:</a:t>
            </a:r>
            <a:endParaRPr lang="en-US" sz="1800" b="1" dirty="0">
              <a:solidFill>
                <a:schemeClr val="accent1"/>
              </a:solidFill>
            </a:endParaRPr>
          </a:p>
          <a:p>
            <a:pPr defTabSz="91440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1800" dirty="0"/>
              <a:t>Mechanical prosthetic valve </a:t>
            </a:r>
          </a:p>
          <a:p>
            <a:pPr defTabSz="91440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1800" dirty="0"/>
              <a:t>Clinically unstable</a:t>
            </a:r>
          </a:p>
          <a:p>
            <a:pPr defTabSz="91440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1800" dirty="0"/>
              <a:t>Life expectancy less than </a:t>
            </a:r>
            <a:br>
              <a:rPr lang="en-US" sz="1800" dirty="0"/>
            </a:br>
            <a:r>
              <a:rPr lang="en-US" sz="1800" dirty="0"/>
              <a:t>6 months</a:t>
            </a:r>
          </a:p>
          <a:p>
            <a:pPr defTabSz="91440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1800" dirty="0"/>
              <a:t>Significant cognitive dysfunction</a:t>
            </a:r>
          </a:p>
          <a:p>
            <a:pPr defTabSz="91440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1800" dirty="0"/>
              <a:t>Unable to have one-year follow-up</a:t>
            </a:r>
          </a:p>
          <a:p>
            <a:pPr defTabSz="91440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1800" dirty="0"/>
              <a:t>Absolute contraindication </a:t>
            </a:r>
            <a:br>
              <a:rPr lang="en-US" sz="1800" dirty="0"/>
            </a:br>
            <a:r>
              <a:rPr lang="en-US" sz="1800" dirty="0"/>
              <a:t>(e.g., ongoing active bleeding)</a:t>
            </a:r>
          </a:p>
        </p:txBody>
      </p:sp>
    </p:spTree>
    <p:extLst>
      <p:ext uri="{BB962C8B-B14F-4D97-AF65-F5344CB8AC3E}">
        <p14:creationId xmlns:p14="http://schemas.microsoft.com/office/powerpoint/2010/main" val="140996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 bwMode="auto">
          <a:xfrm>
            <a:off x="241300" y="2767330"/>
            <a:ext cx="2922750" cy="506597"/>
          </a:xfrm>
          <a:prstGeom prst="homePlate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 lIns="101370" tIns="50685" rIns="101370" bIns="50685">
            <a:no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Monotype Sorts" pitchFamily="2" charset="2"/>
              <a:buNone/>
              <a:defRPr/>
            </a:pPr>
            <a:endParaRPr kumimoji="1" lang="es-ES_tradnl" sz="29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Cheurón 6"/>
          <p:cNvSpPr/>
          <p:nvPr/>
        </p:nvSpPr>
        <p:spPr bwMode="auto">
          <a:xfrm>
            <a:off x="3044191" y="2771458"/>
            <a:ext cx="5782309" cy="502469"/>
          </a:xfrm>
          <a:prstGeom prst="chevron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 lIns="101370" tIns="50685" rIns="101370" bIns="50685">
            <a:no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R="0" lvl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charset="2"/>
              <a:buNone/>
              <a:tabLst>
                <a:tab pos="228600" algn="ctr"/>
                <a:tab pos="914400" algn="ctr"/>
                <a:tab pos="1828800" algn="ctr"/>
                <a:tab pos="2743200" algn="ctr"/>
                <a:tab pos="3657600" algn="ctr"/>
                <a:tab pos="4572000" algn="ctr"/>
              </a:tabLst>
              <a:defRPr/>
            </a:pPr>
            <a:r>
              <a:rPr kumimoji="1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	B	1mo	3mo	6mo	9mo	12mo</a:t>
            </a:r>
          </a:p>
        </p:txBody>
      </p:sp>
      <p:cxnSp>
        <p:nvCxnSpPr>
          <p:cNvPr id="9" name="Conector recto de flecha 14"/>
          <p:cNvCxnSpPr/>
          <p:nvPr/>
        </p:nvCxnSpPr>
        <p:spPr bwMode="auto">
          <a:xfrm flipV="1">
            <a:off x="564184" y="3316678"/>
            <a:ext cx="0" cy="985821"/>
          </a:xfrm>
          <a:prstGeom prst="straightConnector1">
            <a:avLst/>
          </a:prstGeom>
          <a:solidFill>
            <a:srgbClr val="000000"/>
          </a:solidFill>
          <a:ln w="25400">
            <a:solidFill>
              <a:schemeClr val="bg1"/>
            </a:solidFill>
            <a:tailEnd type="arrow"/>
          </a:ln>
          <a:effectLst/>
          <a:extLst/>
        </p:spPr>
      </p:cxnSp>
      <p:sp>
        <p:nvSpPr>
          <p:cNvPr id="11" name="CuadroTexto 17"/>
          <p:cNvSpPr txBox="1">
            <a:spLocks noChangeArrowheads="1"/>
          </p:cNvSpPr>
          <p:nvPr/>
        </p:nvSpPr>
        <p:spPr bwMode="auto">
          <a:xfrm>
            <a:off x="538825" y="3649629"/>
            <a:ext cx="1647884" cy="7256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370" tIns="50685" rIns="101370" bIns="50685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Patient screening; </a:t>
            </a:r>
            <a:br>
              <a:rPr kumimoji="0" lang="es-ES_tradnl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kumimoji="0" lang="es-ES_tradnl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Site matching</a:t>
            </a:r>
          </a:p>
        </p:txBody>
      </p:sp>
      <p:sp>
        <p:nvSpPr>
          <p:cNvPr id="13" name="CuadroTexto 24"/>
          <p:cNvSpPr txBox="1">
            <a:spLocks noChangeArrowheads="1"/>
          </p:cNvSpPr>
          <p:nvPr/>
        </p:nvSpPr>
        <p:spPr bwMode="auto">
          <a:xfrm>
            <a:off x="849263" y="2810193"/>
            <a:ext cx="3698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4" name="Anillo 25"/>
          <p:cNvSpPr/>
          <p:nvPr/>
        </p:nvSpPr>
        <p:spPr bwMode="auto">
          <a:xfrm>
            <a:off x="622727" y="2632392"/>
            <a:ext cx="822960" cy="822960"/>
          </a:xfrm>
          <a:prstGeom prst="donut">
            <a:avLst/>
          </a:prstGeom>
          <a:solidFill>
            <a:srgbClr val="FFFFFF"/>
          </a:solidFill>
          <a:ln w="19050">
            <a:solidFill>
              <a:srgbClr val="00B050"/>
            </a:solidFill>
          </a:ln>
          <a:effectLst/>
          <a:extLst/>
        </p:spPr>
        <p:txBody>
          <a:bodyPr lIns="101370" tIns="50685" rIns="101370" bIns="50685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1" lang="es-ES_tradnl" sz="2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CuadroTexto 26"/>
          <p:cNvSpPr txBox="1">
            <a:spLocks noChangeArrowheads="1"/>
          </p:cNvSpPr>
          <p:nvPr/>
        </p:nvSpPr>
        <p:spPr bwMode="auto">
          <a:xfrm>
            <a:off x="1285858" y="2877715"/>
            <a:ext cx="1937546" cy="31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370" tIns="50685" rIns="101370" bIns="50685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Patient</a:t>
            </a:r>
            <a:r>
              <a:rPr kumimoji="0" lang="es-ES_tradnl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kumimoji="0" lang="es-ES_tradnl" alt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Inclusion</a:t>
            </a:r>
            <a:endParaRPr kumimoji="0" lang="es-ES_tradnl" altLang="en-US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" name="Cheurón 29"/>
          <p:cNvSpPr/>
          <p:nvPr/>
        </p:nvSpPr>
        <p:spPr bwMode="auto">
          <a:xfrm>
            <a:off x="3044191" y="3632518"/>
            <a:ext cx="5782310" cy="410137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101370" tIns="50685" rIns="101370" bIns="50685">
            <a:no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charset="2"/>
              <a:buNone/>
              <a:tabLst/>
              <a:defRPr/>
            </a:pPr>
            <a:r>
              <a:rPr kumimoji="1" lang="es-ES_tradnl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CONTROL SITES</a:t>
            </a:r>
          </a:p>
        </p:txBody>
      </p:sp>
      <p:sp>
        <p:nvSpPr>
          <p:cNvPr id="18" name="Cheurón 30"/>
          <p:cNvSpPr/>
          <p:nvPr/>
        </p:nvSpPr>
        <p:spPr bwMode="auto">
          <a:xfrm>
            <a:off x="3044191" y="1969516"/>
            <a:ext cx="5782310" cy="410137"/>
          </a:xfrm>
          <a:prstGeom prst="chevron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1370" tIns="50685" rIns="101370" bIns="50685">
            <a:no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charset="2"/>
              <a:buNone/>
              <a:tabLst/>
              <a:defRPr/>
            </a:pPr>
            <a:r>
              <a:rPr kumimoji="1" lang="es-ES_tradnl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INTERVENTION SITES</a:t>
            </a:r>
          </a:p>
        </p:txBody>
      </p:sp>
      <p:sp>
        <p:nvSpPr>
          <p:cNvPr id="19" name="CuadroTexto 15"/>
          <p:cNvSpPr txBox="1">
            <a:spLocks noChangeArrowheads="1"/>
          </p:cNvSpPr>
          <p:nvPr/>
        </p:nvSpPr>
        <p:spPr bwMode="auto">
          <a:xfrm>
            <a:off x="3376640" y="2307908"/>
            <a:ext cx="512496" cy="47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Zapf Dingbats" charset="2"/>
                <a:ea typeface="MS PGothic" panose="020B0600070205080204" pitchFamily="34" charset="-128"/>
              </a:rPr>
              <a:t>✔</a:t>
            </a:r>
            <a:endParaRPr kumimoji="0" lang="es-ES_tradnl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MS PGothic" panose="020B0600070205080204" pitchFamily="34" charset="-128"/>
            </a:endParaRPr>
          </a:p>
        </p:txBody>
      </p:sp>
      <p:sp>
        <p:nvSpPr>
          <p:cNvPr id="20" name="CuadroTexto 16"/>
          <p:cNvSpPr txBox="1">
            <a:spLocks noChangeArrowheads="1"/>
          </p:cNvSpPr>
          <p:nvPr/>
        </p:nvSpPr>
        <p:spPr bwMode="auto">
          <a:xfrm>
            <a:off x="4943475" y="2307908"/>
            <a:ext cx="512496" cy="47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Zapf Dingbats" charset="2"/>
                <a:ea typeface="MS PGothic" panose="020B0600070205080204" pitchFamily="34" charset="-128"/>
              </a:rPr>
              <a:t>✔</a:t>
            </a:r>
            <a:endParaRPr kumimoji="0" lang="es-ES_tradnl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MS PGothic" panose="020B0600070205080204" pitchFamily="34" charset="-128"/>
            </a:endParaRPr>
          </a:p>
        </p:txBody>
      </p:sp>
      <p:sp>
        <p:nvSpPr>
          <p:cNvPr id="21" name="CuadroTexto 17"/>
          <p:cNvSpPr txBox="1">
            <a:spLocks noChangeArrowheads="1"/>
          </p:cNvSpPr>
          <p:nvPr/>
        </p:nvSpPr>
        <p:spPr bwMode="auto">
          <a:xfrm>
            <a:off x="5917751" y="2307908"/>
            <a:ext cx="512496" cy="47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Zapf Dingbats" charset="2"/>
                <a:ea typeface="MS PGothic" panose="020B0600070205080204" pitchFamily="34" charset="-128"/>
              </a:rPr>
              <a:t>✔</a:t>
            </a:r>
            <a:endParaRPr kumimoji="0" lang="es-ES_tradnl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MS PGothic" panose="020B0600070205080204" pitchFamily="34" charset="-128"/>
            </a:endParaRPr>
          </a:p>
        </p:txBody>
      </p:sp>
      <p:sp>
        <p:nvSpPr>
          <p:cNvPr id="22" name="CuadroTexto 19"/>
          <p:cNvSpPr txBox="1">
            <a:spLocks noChangeArrowheads="1"/>
          </p:cNvSpPr>
          <p:nvPr/>
        </p:nvSpPr>
        <p:spPr bwMode="auto">
          <a:xfrm>
            <a:off x="6758305" y="2307908"/>
            <a:ext cx="512496" cy="47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Zapf Dingbats" charset="2"/>
                <a:ea typeface="MS PGothic" panose="020B0600070205080204" pitchFamily="34" charset="-128"/>
              </a:rPr>
              <a:t>✔</a:t>
            </a:r>
            <a:endParaRPr kumimoji="0" lang="es-ES_tradnl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MS PGothic" panose="020B0600070205080204" pitchFamily="34" charset="-128"/>
            </a:endParaRPr>
          </a:p>
        </p:txBody>
      </p:sp>
      <p:sp>
        <p:nvSpPr>
          <p:cNvPr id="23" name="CuadroTexto 20"/>
          <p:cNvSpPr txBox="1">
            <a:spLocks noChangeArrowheads="1"/>
          </p:cNvSpPr>
          <p:nvPr/>
        </p:nvSpPr>
        <p:spPr bwMode="auto">
          <a:xfrm>
            <a:off x="7727818" y="2307908"/>
            <a:ext cx="512496" cy="47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Zapf Dingbats" charset="2"/>
                <a:ea typeface="MS PGothic" panose="020B0600070205080204" pitchFamily="34" charset="-128"/>
              </a:rPr>
              <a:t>✔</a:t>
            </a:r>
            <a:endParaRPr kumimoji="0" lang="es-ES_tradnl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MS PGothic" panose="020B0600070205080204" pitchFamily="34" charset="-128"/>
            </a:endParaRPr>
          </a:p>
        </p:txBody>
      </p:sp>
      <p:sp>
        <p:nvSpPr>
          <p:cNvPr id="24" name="CuadroTexto 21"/>
          <p:cNvSpPr txBox="1">
            <a:spLocks noChangeArrowheads="1"/>
          </p:cNvSpPr>
          <p:nvPr/>
        </p:nvSpPr>
        <p:spPr bwMode="auto">
          <a:xfrm>
            <a:off x="3376640" y="3201988"/>
            <a:ext cx="512496" cy="47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Zapf Dingbats" charset="2"/>
                <a:ea typeface="MS PGothic" panose="020B0600070205080204" pitchFamily="34" charset="-128"/>
              </a:rPr>
              <a:t>✔</a:t>
            </a:r>
            <a:endParaRPr kumimoji="0" lang="es-ES_tradnl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MS PGothic" panose="020B0600070205080204" pitchFamily="34" charset="-128"/>
            </a:endParaRPr>
          </a:p>
        </p:txBody>
      </p:sp>
      <p:sp>
        <p:nvSpPr>
          <p:cNvPr id="25" name="CuadroTexto 22"/>
          <p:cNvSpPr txBox="1">
            <a:spLocks noChangeArrowheads="1"/>
          </p:cNvSpPr>
          <p:nvPr/>
        </p:nvSpPr>
        <p:spPr bwMode="auto">
          <a:xfrm>
            <a:off x="5917751" y="3201988"/>
            <a:ext cx="512496" cy="47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Zapf Dingbats" charset="2"/>
                <a:ea typeface="MS PGothic" panose="020B0600070205080204" pitchFamily="34" charset="-128"/>
              </a:rPr>
              <a:t>✔</a:t>
            </a:r>
            <a:endParaRPr kumimoji="0" lang="es-ES_tradnl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MS PGothic" panose="020B0600070205080204" pitchFamily="34" charset="-128"/>
            </a:endParaRPr>
          </a:p>
        </p:txBody>
      </p:sp>
      <p:sp>
        <p:nvSpPr>
          <p:cNvPr id="26" name="CuadroTexto 23"/>
          <p:cNvSpPr txBox="1">
            <a:spLocks noChangeArrowheads="1"/>
          </p:cNvSpPr>
          <p:nvPr/>
        </p:nvSpPr>
        <p:spPr bwMode="auto">
          <a:xfrm>
            <a:off x="7727818" y="3201988"/>
            <a:ext cx="512496" cy="47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Zapf Dingbats" charset="2"/>
                <a:ea typeface="MS PGothic" panose="020B0600070205080204" pitchFamily="34" charset="-128"/>
              </a:rPr>
              <a:t>✔</a:t>
            </a:r>
            <a:endParaRPr kumimoji="0" lang="es-ES_tradnl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MS PGothic" panose="020B0600070205080204" pitchFamily="34" charset="-128"/>
            </a:endParaRPr>
          </a:p>
        </p:txBody>
      </p:sp>
      <p:sp>
        <p:nvSpPr>
          <p:cNvPr id="29" name="Rectángulo redondeado 28"/>
          <p:cNvSpPr/>
          <p:nvPr/>
        </p:nvSpPr>
        <p:spPr bwMode="auto">
          <a:xfrm>
            <a:off x="3164050" y="862647"/>
            <a:ext cx="5421150" cy="987247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  <a:effectLst/>
          <a:extLst/>
        </p:spPr>
        <p:txBody>
          <a:bodyPr wrap="square" lIns="101370" tIns="50685" rIns="101370" bIns="50685">
            <a:spAutoFit/>
          </a:bodyPr>
          <a:lstStyle/>
          <a:p>
            <a:pPr marL="185738" lvl="0" indent="-185738" defTabSz="914400" fontAlgn="base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sz="1600" kern="0" dirty="0">
                <a:solidFill>
                  <a:schemeClr val="tx2"/>
                </a:solidFill>
                <a:ea typeface="MS PGothic" panose="020B0600070205080204" pitchFamily="34" charset="-128"/>
              </a:rPr>
              <a:t>6- and 12-month visits: clinical event assessment</a:t>
            </a:r>
          </a:p>
          <a:p>
            <a:pPr marL="185738" lvl="0" indent="-185738" defTabSz="914400" fontAlgn="base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ES_tradnl" altLang="en-US" sz="1600" kern="0" dirty="0">
                <a:solidFill>
                  <a:schemeClr val="tx2"/>
                </a:solidFill>
                <a:ea typeface="MS PGothic" panose="020B0600070205080204" pitchFamily="34" charset="-128"/>
              </a:rPr>
              <a:t>1, 3, 6, 9, and 12-month </a:t>
            </a:r>
            <a:r>
              <a:rPr lang="es-ES_tradnl" altLang="en-US" sz="1600" kern="0" dirty="0" err="1">
                <a:solidFill>
                  <a:schemeClr val="tx2"/>
                </a:solidFill>
                <a:ea typeface="MS PGothic" panose="020B0600070205080204" pitchFamily="34" charset="-128"/>
              </a:rPr>
              <a:t>telephone</a:t>
            </a:r>
            <a:r>
              <a:rPr lang="es-ES_tradnl" altLang="en-US" sz="1600" kern="0" dirty="0">
                <a:solidFill>
                  <a:schemeClr val="tx2"/>
                </a:solidFill>
                <a:ea typeface="MS PGothic" panose="020B0600070205080204" pitchFamily="34" charset="-128"/>
              </a:rPr>
              <a:t> </a:t>
            </a:r>
            <a:r>
              <a:rPr lang="es-ES_tradnl" altLang="en-US" sz="1600" kern="0" dirty="0" err="1">
                <a:solidFill>
                  <a:schemeClr val="tx2"/>
                </a:solidFill>
                <a:ea typeface="MS PGothic" panose="020B0600070205080204" pitchFamily="34" charset="-128"/>
              </a:rPr>
              <a:t>calls</a:t>
            </a:r>
            <a:r>
              <a:rPr lang="es-ES_tradnl" altLang="en-US" sz="1600" kern="0" dirty="0">
                <a:solidFill>
                  <a:schemeClr val="tx2"/>
                </a:solidFill>
                <a:ea typeface="MS PGothic" panose="020B0600070205080204" pitchFamily="34" charset="-128"/>
              </a:rPr>
              <a:t> </a:t>
            </a:r>
            <a:r>
              <a:rPr lang="es-ES_tradnl" altLang="en-US" sz="1600" kern="0" dirty="0" err="1">
                <a:solidFill>
                  <a:schemeClr val="tx2"/>
                </a:solidFill>
                <a:ea typeface="MS PGothic" panose="020B0600070205080204" pitchFamily="34" charset="-128"/>
              </a:rPr>
              <a:t>or</a:t>
            </a:r>
            <a:r>
              <a:rPr lang="es-ES_tradnl" altLang="en-US" sz="1600" kern="0" dirty="0">
                <a:solidFill>
                  <a:schemeClr val="tx2"/>
                </a:solidFill>
                <a:ea typeface="MS PGothic" panose="020B0600070205080204" pitchFamily="34" charset="-128"/>
              </a:rPr>
              <a:t> </a:t>
            </a:r>
            <a:r>
              <a:rPr lang="es-ES_tradnl" altLang="en-US" sz="1600" kern="0" dirty="0" err="1">
                <a:solidFill>
                  <a:schemeClr val="tx2"/>
                </a:solidFill>
                <a:ea typeface="MS PGothic" panose="020B0600070205080204" pitchFamily="34" charset="-128"/>
              </a:rPr>
              <a:t>visits</a:t>
            </a:r>
            <a:r>
              <a:rPr lang="es-ES_tradnl" altLang="en-US" sz="1600" kern="0" dirty="0">
                <a:solidFill>
                  <a:schemeClr val="tx2"/>
                </a:solidFill>
                <a:ea typeface="MS PGothic" panose="020B0600070205080204" pitchFamily="34" charset="-128"/>
              </a:rPr>
              <a:t>: assessment of </a:t>
            </a:r>
            <a:r>
              <a:rPr lang="es-ES_tradnl" altLang="en-US" sz="1600" kern="0" dirty="0" err="1">
                <a:solidFill>
                  <a:schemeClr val="tx2"/>
                </a:solidFill>
                <a:ea typeface="MS PGothic" panose="020B0600070205080204" pitchFamily="34" charset="-128"/>
              </a:rPr>
              <a:t>anticoagulant</a:t>
            </a:r>
            <a:r>
              <a:rPr lang="es-ES_tradnl" altLang="en-US" sz="1600" kern="0" dirty="0">
                <a:solidFill>
                  <a:schemeClr val="tx2"/>
                </a:solidFill>
                <a:ea typeface="MS PGothic" panose="020B0600070205080204" pitchFamily="34" charset="-128"/>
              </a:rPr>
              <a:t> use and </a:t>
            </a:r>
            <a:r>
              <a:rPr lang="es-ES_tradnl" altLang="en-US" sz="1600" kern="0" dirty="0" err="1">
                <a:solidFill>
                  <a:schemeClr val="tx2"/>
                </a:solidFill>
                <a:ea typeface="MS PGothic" panose="020B0600070205080204" pitchFamily="34" charset="-128"/>
              </a:rPr>
              <a:t>continuation</a:t>
            </a:r>
            <a:endParaRPr lang="es-ES_tradnl" altLang="en-US" sz="1600" kern="0" dirty="0">
              <a:solidFill>
                <a:schemeClr val="tx2"/>
              </a:solidFill>
              <a:ea typeface="MS PGothic" panose="020B0600070205080204" pitchFamily="34" charset="-128"/>
            </a:endParaRPr>
          </a:p>
        </p:txBody>
      </p:sp>
      <p:sp>
        <p:nvSpPr>
          <p:cNvPr id="30" name="Rectángulo redondeado 31"/>
          <p:cNvSpPr/>
          <p:nvPr/>
        </p:nvSpPr>
        <p:spPr bwMode="auto">
          <a:xfrm>
            <a:off x="3164049" y="4108635"/>
            <a:ext cx="5421151" cy="385664"/>
          </a:xfrm>
          <a:prstGeom prst="roundRect">
            <a:avLst/>
          </a:prstGeom>
          <a:noFill/>
          <a:ln w="19050">
            <a:solidFill>
              <a:srgbClr val="FF5050"/>
            </a:solidFill>
          </a:ln>
          <a:effectLst/>
          <a:extLst/>
        </p:spPr>
        <p:txBody>
          <a:bodyPr wrap="square" lIns="101370" tIns="50685" rIns="101370" bIns="50685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kern="0" dirty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6- and 12-month visits: Clinical event assessment</a:t>
            </a:r>
          </a:p>
        </p:txBody>
      </p:sp>
      <p:sp>
        <p:nvSpPr>
          <p:cNvPr id="32" name="CuadroTexto 33"/>
          <p:cNvSpPr txBox="1">
            <a:spLocks noChangeArrowheads="1"/>
          </p:cNvSpPr>
          <p:nvPr/>
        </p:nvSpPr>
        <p:spPr bwMode="auto">
          <a:xfrm>
            <a:off x="62866" y="1176609"/>
            <a:ext cx="1942682" cy="7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370" tIns="50685" rIns="101370" bIns="50685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Site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randomization</a:t>
            </a:r>
          </a:p>
        </p:txBody>
      </p:sp>
      <p:sp>
        <p:nvSpPr>
          <p:cNvPr id="33" name="Flecha abajo 34"/>
          <p:cNvSpPr/>
          <p:nvPr/>
        </p:nvSpPr>
        <p:spPr bwMode="auto">
          <a:xfrm>
            <a:off x="794495" y="1899761"/>
            <a:ext cx="479425" cy="665162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lIns="101370" tIns="50685" rIns="101370" bIns="50685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Monotype Sorts" pitchFamily="2" charset="2"/>
              <a:buNone/>
              <a:defRPr/>
            </a:pPr>
            <a:endParaRPr kumimoji="1" lang="es-ES_tradnl" sz="29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05979"/>
            <a:ext cx="6627091" cy="521414"/>
          </a:xfrm>
        </p:spPr>
        <p:txBody>
          <a:bodyPr/>
          <a:lstStyle/>
          <a:p>
            <a:pPr lvl="0" algn="l"/>
            <a:r>
              <a:rPr lang="en-US" altLang="en-US" dirty="0"/>
              <a:t>Study Timeline and Methods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12" y="2248634"/>
            <a:ext cx="67671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1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altLang="en-US" dirty="0"/>
              <a:t>Intervention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792378"/>
            <a:ext cx="4038600" cy="3364792"/>
          </a:xfrm>
          <a:noFill/>
          <a:ln>
            <a:noFill/>
          </a:ln>
        </p:spPr>
        <p:txBody>
          <a:bodyPr wrap="square" lIns="101370" tIns="50685" rIns="101370" bIns="50685">
            <a:spAutoFit/>
          </a:bodyPr>
          <a:lstStyle/>
          <a:p>
            <a:pPr marL="0" indent="0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None/>
            </a:pPr>
            <a:r>
              <a:rPr lang="en-US" sz="2000" b="1" dirty="0">
                <a:solidFill>
                  <a:srgbClr val="00B050"/>
                </a:solidFill>
              </a:rPr>
              <a:t>Education </a:t>
            </a:r>
            <a:r>
              <a:rPr lang="en-US" sz="2000" dirty="0">
                <a:solidFill>
                  <a:srgbClr val="00B050"/>
                </a:solidFill>
              </a:rPr>
              <a:t>(patient and provider)</a:t>
            </a:r>
          </a:p>
          <a:p>
            <a:pPr marL="233363" indent="-233363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800" dirty="0"/>
              <a:t>Clinical monograph</a:t>
            </a:r>
          </a:p>
          <a:p>
            <a:pPr marL="233363" indent="-233363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800" dirty="0"/>
              <a:t>3 background webinars</a:t>
            </a:r>
          </a:p>
          <a:p>
            <a:pPr marL="233363" indent="-233363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800" dirty="0"/>
              <a:t>Monthly site calls with national coordinating center</a:t>
            </a:r>
          </a:p>
          <a:p>
            <a:pPr marL="233363" indent="-233363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800" dirty="0"/>
              <a:t>Focus on common reasons for withholding anticoagulation</a:t>
            </a:r>
          </a:p>
          <a:p>
            <a:pPr marL="233363" indent="-233363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800" dirty="0"/>
              <a:t>Also promoted adherence for patients on treatment</a:t>
            </a:r>
          </a:p>
          <a:p>
            <a:pPr marL="233363" indent="-233363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800" dirty="0"/>
              <a:t>Customized in each country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792378"/>
            <a:ext cx="4038600" cy="2856960"/>
          </a:xfrm>
          <a:noFill/>
          <a:ln>
            <a:noFill/>
          </a:ln>
        </p:spPr>
        <p:txBody>
          <a:bodyPr wrap="square" lIns="101370" tIns="50685" rIns="101370" bIns="50685">
            <a:spAutoFit/>
          </a:bodyPr>
          <a:lstStyle/>
          <a:p>
            <a:pPr marL="0" indent="0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None/>
            </a:pPr>
            <a:r>
              <a:rPr lang="en-US" sz="2000" b="1" dirty="0">
                <a:solidFill>
                  <a:srgbClr val="00B050"/>
                </a:solidFill>
              </a:rPr>
              <a:t>Measurement and feedback</a:t>
            </a:r>
          </a:p>
          <a:p>
            <a:pPr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800" dirty="0"/>
              <a:t>Reasons for non-treatment collected</a:t>
            </a:r>
          </a:p>
          <a:p>
            <a:pPr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800" dirty="0"/>
              <a:t>National coordinating center reviewed data on treatment each month</a:t>
            </a:r>
          </a:p>
          <a:p>
            <a:pPr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800" dirty="0"/>
              <a:t>Each patient reviewed by site and questions reviewed with national coordinating center</a:t>
            </a:r>
          </a:p>
        </p:txBody>
      </p:sp>
    </p:spTree>
    <p:extLst>
      <p:ext uri="{BB962C8B-B14F-4D97-AF65-F5344CB8AC3E}">
        <p14:creationId xmlns:p14="http://schemas.microsoft.com/office/powerpoint/2010/main" val="375943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altLang="en-US" dirty="0"/>
              <a:t>Methods: Statistics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17092"/>
            <a:ext cx="7154561" cy="3287847"/>
          </a:xfrm>
        </p:spPr>
        <p:txBody>
          <a:bodyPr/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700" b="1" dirty="0">
                <a:solidFill>
                  <a:srgbClr val="00B050"/>
                </a:solidFill>
              </a:rPr>
              <a:t>For primary outcome:</a:t>
            </a:r>
          </a:p>
          <a:p>
            <a:pPr lvl="0">
              <a:spcBef>
                <a:spcPts val="600"/>
              </a:spcBef>
              <a:buFont typeface="Wingdings" charset="2"/>
              <a:buChar char="§"/>
            </a:pPr>
            <a:r>
              <a:rPr lang="en-US" sz="1700" dirty="0"/>
              <a:t>Logistic regression model using generalized estimating equation to control for clustering nature of the study design</a:t>
            </a:r>
          </a:p>
          <a:p>
            <a:pPr lvl="0">
              <a:spcBef>
                <a:spcPts val="600"/>
              </a:spcBef>
              <a:buFont typeface="Wingdings" charset="2"/>
              <a:buChar char="§"/>
            </a:pPr>
            <a:r>
              <a:rPr lang="en-US" sz="1700" dirty="0"/>
              <a:t>Model was adjusted for baseline OAC status, country, and baseline risk factors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800" dirty="0"/>
              <a:t>≥ 88% power given baseline oral anticoagulant use 60%, 10% absolute improvement, intra-cluster correlation of 0.02</a:t>
            </a:r>
            <a:endParaRPr lang="en-US" sz="1700" dirty="0"/>
          </a:p>
          <a:p>
            <a:pPr marL="0" lvl="0" indent="0">
              <a:spcBef>
                <a:spcPts val="1800"/>
              </a:spcBef>
              <a:buNone/>
            </a:pPr>
            <a:r>
              <a:rPr lang="en-US" sz="1700" b="1" dirty="0">
                <a:solidFill>
                  <a:srgbClr val="00B050"/>
                </a:solidFill>
              </a:rPr>
              <a:t>For major clinical outcomes (stroke, death, major bleeding):</a:t>
            </a:r>
          </a:p>
          <a:p>
            <a:pPr lvl="0">
              <a:spcBef>
                <a:spcPts val="600"/>
              </a:spcBef>
              <a:buFont typeface="Wingdings" charset="2"/>
              <a:buChar char="§"/>
            </a:pPr>
            <a:r>
              <a:rPr lang="en-US" sz="1700" dirty="0"/>
              <a:t>Time-to-event outcomes were analyzed using Kaplan-Meier estimates and Cox proportional hazards model</a:t>
            </a:r>
          </a:p>
        </p:txBody>
      </p:sp>
    </p:spTree>
    <p:extLst>
      <p:ext uri="{BB962C8B-B14F-4D97-AF65-F5344CB8AC3E}">
        <p14:creationId xmlns:p14="http://schemas.microsoft.com/office/powerpoint/2010/main" val="225353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47845"/>
              </p:ext>
            </p:extLst>
          </p:nvPr>
        </p:nvGraphicFramePr>
        <p:xfrm>
          <a:off x="457200" y="727761"/>
          <a:ext cx="6456784" cy="37473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1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333">
                <a:tc>
                  <a:txBody>
                    <a:bodyPr/>
                    <a:lstStyle/>
                    <a:p>
                      <a:br>
                        <a:rPr lang="en-US" sz="13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Characteristic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Intervention group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(n=1187)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Control group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(n=1094)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FF0000"/>
                          </a:solidFill>
                        </a:rPr>
                        <a:t>Age (years; median, IQR)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0000"/>
                          </a:solidFill>
                        </a:rPr>
                        <a:t>70</a:t>
                      </a:r>
                      <a:r>
                        <a:rPr lang="en-US" sz="1300" b="1" baseline="0" dirty="0">
                          <a:solidFill>
                            <a:srgbClr val="FF0000"/>
                          </a:solidFill>
                        </a:rPr>
                        <a:t> (63, 77)</a:t>
                      </a:r>
                      <a:endParaRPr 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0000"/>
                          </a:solidFill>
                        </a:rPr>
                        <a:t>70 (62, 78)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FF0000"/>
                          </a:solidFill>
                        </a:rPr>
                        <a:t>Sex</a:t>
                      </a:r>
                      <a:r>
                        <a:rPr lang="en-US" sz="1300" b="1" baseline="0" dirty="0">
                          <a:solidFill>
                            <a:srgbClr val="FF0000"/>
                          </a:solidFill>
                        </a:rPr>
                        <a:t> (female)</a:t>
                      </a:r>
                      <a:endParaRPr 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0000"/>
                          </a:solidFill>
                        </a:rPr>
                        <a:t>48%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0000"/>
                          </a:solidFill>
                        </a:rPr>
                        <a:t>46%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FF0000"/>
                          </a:solidFill>
                        </a:rPr>
                        <a:t>AF</a:t>
                      </a:r>
                      <a:r>
                        <a:rPr lang="en-US" sz="1300" b="1" baseline="0" dirty="0">
                          <a:solidFill>
                            <a:srgbClr val="FF0000"/>
                          </a:solidFill>
                        </a:rPr>
                        <a:t> &lt; 3 months duration</a:t>
                      </a:r>
                      <a:endParaRPr 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0000"/>
                          </a:solidFill>
                        </a:rPr>
                        <a:t>32%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Paroxysmal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</a:rPr>
                        <a:t> AF</a:t>
                      </a:r>
                      <a:endParaRPr lang="en-US" sz="13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19%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19%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FF0000"/>
                          </a:solidFill>
                        </a:rPr>
                        <a:t>Rheumatic valvular heart disease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0000"/>
                          </a:solidFill>
                        </a:rPr>
                        <a:t>8%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0000"/>
                          </a:solidFill>
                        </a:rPr>
                        <a:t>12%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CHADS-VASc (mean, SD)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3.6 (1.5)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3.7 (1.6)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Prior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</a:rPr>
                        <a:t> stroke</a:t>
                      </a:r>
                      <a:endParaRPr lang="en-US" sz="13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18%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16%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Hypertension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77%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78%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Diabetes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25%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29%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Heart failure or LVEF ≤ 40%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29%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35%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FF0000"/>
                          </a:solidFill>
                        </a:rPr>
                        <a:t>Of those on </a:t>
                      </a:r>
                      <a:r>
                        <a:rPr lang="en-US" sz="1300" b="1" baseline="0" dirty="0">
                          <a:solidFill>
                            <a:srgbClr val="FF0000"/>
                          </a:solidFill>
                        </a:rPr>
                        <a:t>anticoagulant, use of VKA</a:t>
                      </a:r>
                      <a:endParaRPr 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0000"/>
                          </a:solidFill>
                        </a:rPr>
                        <a:t>87%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0000"/>
                          </a:solidFill>
                        </a:rPr>
                        <a:t>78%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altLang="en-US" dirty="0"/>
              <a:t>Baseline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360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83">
      <a:dk1>
        <a:srgbClr val="FFFFFF"/>
      </a:dk1>
      <a:lt1>
        <a:srgbClr val="063E89"/>
      </a:lt1>
      <a:dk2>
        <a:srgbClr val="000000"/>
      </a:dk2>
      <a:lt2>
        <a:srgbClr val="EAEAEA"/>
      </a:lt2>
      <a:accent1>
        <a:srgbClr val="EA3E31"/>
      </a:accent1>
      <a:accent2>
        <a:srgbClr val="F1792C"/>
      </a:accent2>
      <a:accent3>
        <a:srgbClr val="FECD60"/>
      </a:accent3>
      <a:accent4>
        <a:srgbClr val="92B700"/>
      </a:accent4>
      <a:accent5>
        <a:srgbClr val="1EA1C7"/>
      </a:accent5>
      <a:accent6>
        <a:srgbClr val="511A69"/>
      </a:accent6>
      <a:hlink>
        <a:srgbClr val="063E89"/>
      </a:hlink>
      <a:folHlink>
        <a:srgbClr val="BABA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1709</Words>
  <Application>Microsoft Office PowerPoint</Application>
  <PresentationFormat>On-screen Show (16:9)</PresentationFormat>
  <Paragraphs>501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Monotype Sorts</vt:lpstr>
      <vt:lpstr>Wingdings</vt:lpstr>
      <vt:lpstr>Zapf Dingbats</vt:lpstr>
      <vt:lpstr>Thème Office</vt:lpstr>
      <vt:lpstr>An International Cluster Randomized Trial of a Multifaceted Intervention to Improve Treatment with Oral Anticoagulants in Atrial Fibrillation: The IMPACT-AF trial</vt:lpstr>
      <vt:lpstr>Background</vt:lpstr>
      <vt:lpstr>Cluster Randomized Trial Argentina, Brazil, China, India, Romania</vt:lpstr>
      <vt:lpstr>2,281 patients from 48 sites in  Argentina, Brazil, China, India, Romania</vt:lpstr>
      <vt:lpstr>Patient Eligibility Criteria</vt:lpstr>
      <vt:lpstr>Study Timeline and Methods</vt:lpstr>
      <vt:lpstr>Intervention</vt:lpstr>
      <vt:lpstr>Methods: Statistics</vt:lpstr>
      <vt:lpstr>Baseline Characteristics</vt:lpstr>
      <vt:lpstr>Baseline Anticoagulation, and Follow-up</vt:lpstr>
      <vt:lpstr>Primary results</vt:lpstr>
      <vt:lpstr>Primary Results  (anticoagulation status over one year)</vt:lpstr>
      <vt:lpstr>Primary Results (subgroups) </vt:lpstr>
      <vt:lpstr>Results Persistence and new treatment</vt:lpstr>
      <vt:lpstr>Secondary  clinical outcomes</vt:lpstr>
      <vt:lpstr>Clinical outcomes</vt:lpstr>
      <vt:lpstr>PowerPoint Presentation</vt:lpstr>
      <vt:lpstr>Conclusions</vt:lpstr>
      <vt:lpstr>IMPACT-AF Investigators and Coordinators:  Argentina, Brazil, China, India, and Romania</vt:lpstr>
      <vt:lpstr>Acknowledgement and appreciation</vt:lpstr>
      <vt:lpstr>PowerPoint Presentation</vt:lpstr>
    </vt:vector>
  </TitlesOfParts>
  <Company>Hobby 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 Boutin</dc:creator>
  <cp:lastModifiedBy>Kristen Green</cp:lastModifiedBy>
  <cp:revision>198</cp:revision>
  <dcterms:created xsi:type="dcterms:W3CDTF">2016-06-21T13:15:12Z</dcterms:created>
  <dcterms:modified xsi:type="dcterms:W3CDTF">2017-08-29T13:19:17Z</dcterms:modified>
</cp:coreProperties>
</file>