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81" r:id="rId3"/>
    <p:sldId id="282" r:id="rId4"/>
    <p:sldId id="283" r:id="rId5"/>
    <p:sldId id="269" r:id="rId6"/>
    <p:sldId id="270" r:id="rId7"/>
    <p:sldId id="310" r:id="rId8"/>
    <p:sldId id="293" r:id="rId9"/>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Greenwood" initials="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91" autoAdjust="0"/>
  </p:normalViewPr>
  <p:slideViewPr>
    <p:cSldViewPr snapToGrid="0" snapToObjects="1">
      <p:cViewPr varScale="1">
        <p:scale>
          <a:sx n="115" d="100"/>
          <a:sy n="115" d="100"/>
        </p:scale>
        <p:origin x="514" y="7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8-25T12:52:43.182" idx="1">
    <p:pos x="5922" y="664"/>
    <p:text>is it worth using teh cropped at 10yr KM graph?</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DB22A9-AEB4-BC4D-A5A5-F558CCDBD051}" type="datetimeFigureOut">
              <a:rPr lang="en-US" smtClean="0"/>
              <a:t>8/28/2017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DE371-E56F-084D-AB87-F74D520F515D}" type="slidenum">
              <a:rPr lang="en-US" smtClean="0"/>
              <a:t>‹#›</a:t>
            </a:fld>
            <a:endParaRPr lang="en-US"/>
          </a:p>
        </p:txBody>
      </p:sp>
    </p:spTree>
    <p:extLst>
      <p:ext uri="{BB962C8B-B14F-4D97-AF65-F5344CB8AC3E}">
        <p14:creationId xmlns:p14="http://schemas.microsoft.com/office/powerpoint/2010/main" val="9759420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50DE371-E56F-084D-AB87-F74D520F515D}" type="slidenum">
              <a:rPr lang="en-US" smtClean="0"/>
              <a:t>1</a:t>
            </a:fld>
            <a:endParaRPr lang="en-US"/>
          </a:p>
        </p:txBody>
      </p:sp>
    </p:spTree>
    <p:extLst>
      <p:ext uri="{BB962C8B-B14F-4D97-AF65-F5344CB8AC3E}">
        <p14:creationId xmlns:p14="http://schemas.microsoft.com/office/powerpoint/2010/main" val="104724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DE371-E56F-084D-AB87-F74D520F515D}" type="slidenum">
              <a:rPr lang="en-US" smtClean="0"/>
              <a:t>2</a:t>
            </a:fld>
            <a:endParaRPr lang="en-US"/>
          </a:p>
        </p:txBody>
      </p:sp>
    </p:spTree>
    <p:extLst>
      <p:ext uri="{BB962C8B-B14F-4D97-AF65-F5344CB8AC3E}">
        <p14:creationId xmlns:p14="http://schemas.microsoft.com/office/powerpoint/2010/main" val="389811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DE371-E56F-084D-AB87-F74D520F515D}" type="slidenum">
              <a:rPr lang="en-US" smtClean="0"/>
              <a:t>3</a:t>
            </a:fld>
            <a:endParaRPr lang="en-US"/>
          </a:p>
        </p:txBody>
      </p:sp>
    </p:spTree>
    <p:extLst>
      <p:ext uri="{BB962C8B-B14F-4D97-AF65-F5344CB8AC3E}">
        <p14:creationId xmlns:p14="http://schemas.microsoft.com/office/powerpoint/2010/main" val="3898117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DE371-E56F-084D-AB87-F74D520F515D}" type="slidenum">
              <a:rPr lang="en-US" smtClean="0"/>
              <a:t>4</a:t>
            </a:fld>
            <a:endParaRPr lang="en-US"/>
          </a:p>
        </p:txBody>
      </p:sp>
    </p:spTree>
    <p:extLst>
      <p:ext uri="{BB962C8B-B14F-4D97-AF65-F5344CB8AC3E}">
        <p14:creationId xmlns:p14="http://schemas.microsoft.com/office/powerpoint/2010/main" val="3898117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aim of this study was to determine pre-operative factors associated with late mortality in patients with severe AS on conventional management pathways, which could potentially be used to time surgery better in the future.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longitudinal study of the prognostic valve of imaging parameters in patients with severe AS at six UK centres who had been both scheduled for aortic valve intervention and who had been prospectively recruited, consented and completed a research pre-intervention CMR scan”</a:t>
            </a:r>
          </a:p>
          <a:p>
            <a:endParaRPr lang="en-US" dirty="0"/>
          </a:p>
        </p:txBody>
      </p:sp>
      <p:sp>
        <p:nvSpPr>
          <p:cNvPr id="4" name="Slide Number Placeholder 3"/>
          <p:cNvSpPr>
            <a:spLocks noGrp="1"/>
          </p:cNvSpPr>
          <p:nvPr>
            <p:ph type="sldNum" sz="quarter" idx="10"/>
          </p:nvPr>
        </p:nvSpPr>
        <p:spPr/>
        <p:txBody>
          <a:bodyPr/>
          <a:lstStyle/>
          <a:p>
            <a:fld id="{250DE371-E56F-084D-AB87-F74D520F515D}" type="slidenum">
              <a:rPr lang="en-US" smtClean="0"/>
              <a:t>5</a:t>
            </a:fld>
            <a:endParaRPr lang="en-US"/>
          </a:p>
        </p:txBody>
      </p:sp>
    </p:spTree>
    <p:extLst>
      <p:ext uri="{BB962C8B-B14F-4D97-AF65-F5344CB8AC3E}">
        <p14:creationId xmlns:p14="http://schemas.microsoft.com/office/powerpoint/2010/main" val="2882078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longitudinal, observational outcome study in patients with severe AS referred to six UK cardiothoracic surgical </a:t>
            </a:r>
            <a:r>
              <a:rPr lang="en-US" dirty="0" err="1"/>
              <a:t>centres</a:t>
            </a:r>
            <a:r>
              <a:rPr lang="en-US" dirty="0"/>
              <a:t> and listed for valve intervention</a:t>
            </a:r>
          </a:p>
          <a:p>
            <a:r>
              <a:rPr lang="en-US" dirty="0"/>
              <a:t> (</a:t>
            </a:r>
            <a:r>
              <a:rPr lang="en-US" dirty="0" err="1"/>
              <a:t>Brompton</a:t>
            </a:r>
            <a:r>
              <a:rPr lang="en-US" dirty="0"/>
              <a:t> Hospital and </a:t>
            </a:r>
            <a:r>
              <a:rPr lang="en-US" dirty="0" err="1"/>
              <a:t>Barts</a:t>
            </a:r>
            <a:r>
              <a:rPr lang="en-US" dirty="0"/>
              <a:t> Heart Centre in London; Edinburgh Heart Centre; </a:t>
            </a:r>
            <a:r>
              <a:rPr lang="en-US" dirty="0" err="1"/>
              <a:t>Glenfield</a:t>
            </a:r>
            <a:r>
              <a:rPr lang="en-US" dirty="0"/>
              <a:t> Hospital in Leicester; Leeds Teaching Hospitals NHS Trust; John Radcliffe Hospital in Oxford). </a:t>
            </a:r>
          </a:p>
          <a:p>
            <a:r>
              <a:rPr lang="en-US" dirty="0"/>
              <a:t>Between January 2003 and May 2015, patients were prospectively recruited after evaluation by the multi-disciplinary heart team. </a:t>
            </a:r>
          </a:p>
        </p:txBody>
      </p:sp>
      <p:sp>
        <p:nvSpPr>
          <p:cNvPr id="4" name="Slide Number Placeholder 3"/>
          <p:cNvSpPr>
            <a:spLocks noGrp="1"/>
          </p:cNvSpPr>
          <p:nvPr>
            <p:ph type="sldNum" sz="quarter" idx="10"/>
          </p:nvPr>
        </p:nvSpPr>
        <p:spPr/>
        <p:txBody>
          <a:bodyPr/>
          <a:lstStyle/>
          <a:p>
            <a:fld id="{250DE371-E56F-084D-AB87-F74D520F515D}" type="slidenum">
              <a:rPr lang="en-US" smtClean="0"/>
              <a:t>6</a:t>
            </a:fld>
            <a:endParaRPr lang="en-US"/>
          </a:p>
        </p:txBody>
      </p:sp>
    </p:spTree>
    <p:extLst>
      <p:ext uri="{BB962C8B-B14F-4D97-AF65-F5344CB8AC3E}">
        <p14:creationId xmlns:p14="http://schemas.microsoft.com/office/powerpoint/2010/main" val="420517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SLIDE</a:t>
            </a:r>
          </a:p>
        </p:txBody>
      </p:sp>
      <p:sp>
        <p:nvSpPr>
          <p:cNvPr id="4" name="Slide Number Placeholder 3"/>
          <p:cNvSpPr>
            <a:spLocks noGrp="1"/>
          </p:cNvSpPr>
          <p:nvPr>
            <p:ph type="sldNum" sz="quarter" idx="10"/>
          </p:nvPr>
        </p:nvSpPr>
        <p:spPr/>
        <p:txBody>
          <a:bodyPr/>
          <a:lstStyle/>
          <a:p>
            <a:fld id="{250DE371-E56F-084D-AB87-F74D520F515D}" type="slidenum">
              <a:rPr lang="en-US" smtClean="0"/>
              <a:t>7</a:t>
            </a:fld>
            <a:endParaRPr lang="en-US"/>
          </a:p>
        </p:txBody>
      </p:sp>
    </p:spTree>
    <p:extLst>
      <p:ext uri="{BB962C8B-B14F-4D97-AF65-F5344CB8AC3E}">
        <p14:creationId xmlns:p14="http://schemas.microsoft.com/office/powerpoint/2010/main" val="1550924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0DE371-E56F-084D-AB87-F74D520F515D}" type="slidenum">
              <a:rPr lang="en-US" smtClean="0"/>
              <a:t>8</a:t>
            </a:fld>
            <a:endParaRPr lang="en-US"/>
          </a:p>
        </p:txBody>
      </p:sp>
    </p:spTree>
    <p:extLst>
      <p:ext uri="{BB962C8B-B14F-4D97-AF65-F5344CB8AC3E}">
        <p14:creationId xmlns:p14="http://schemas.microsoft.com/office/powerpoint/2010/main" val="335942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Cliquez et modifiez le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B2A23C5-C748-A348-BDA4-8FA2FE2144DD}" type="datetimeFigureOut">
              <a:rPr lang="fr-FR" smtClean="0"/>
              <a:t>28/08/2017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62C451-6E66-F94C-BF6B-69D21E5EA907}"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B2A23C5-C748-A348-BDA4-8FA2FE2144DD}" type="datetimeFigureOut">
              <a:rPr lang="fr-FR" smtClean="0"/>
              <a:t>28/08/2017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62C451-6E66-F94C-BF6B-69D21E5EA907}"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B2A23C5-C748-A348-BDA4-8FA2FE2144DD}" type="datetimeFigureOut">
              <a:rPr lang="fr-FR" smtClean="0"/>
              <a:t>28/08/2017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62C451-6E66-F94C-BF6B-69D21E5EA907}"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B2A23C5-C748-A348-BDA4-8FA2FE2144DD}" type="datetimeFigureOut">
              <a:rPr lang="fr-FR" smtClean="0"/>
              <a:t>28/08/2017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62C451-6E66-F94C-BF6B-69D21E5EA907}"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B2A23C5-C748-A348-BDA4-8FA2FE2144DD}" type="datetimeFigureOut">
              <a:rPr lang="fr-FR" smtClean="0"/>
              <a:t>28/08/2017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62C451-6E66-F94C-BF6B-69D21E5EA907}"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B2A23C5-C748-A348-BDA4-8FA2FE2144DD}" type="datetimeFigureOut">
              <a:rPr lang="fr-FR" smtClean="0"/>
              <a:t>28/08/2017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62C451-6E66-F94C-BF6B-69D21E5EA907}"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B2A23C5-C748-A348-BDA4-8FA2FE2144DD}" type="datetimeFigureOut">
              <a:rPr lang="fr-FR" smtClean="0"/>
              <a:t>28/08/2017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062C451-6E66-F94C-BF6B-69D21E5EA907}"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EB2A23C5-C748-A348-BDA4-8FA2FE2144DD}" type="datetimeFigureOut">
              <a:rPr lang="fr-FR" smtClean="0"/>
              <a:t>28/08/2017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062C451-6E66-F94C-BF6B-69D21E5EA907}"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B2A23C5-C748-A348-BDA4-8FA2FE2144DD}" type="datetimeFigureOut">
              <a:rPr lang="fr-FR" smtClean="0"/>
              <a:t>28/08/2017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62C451-6E66-F94C-BF6B-69D21E5EA907}"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B2A23C5-C748-A348-BDA4-8FA2FE2144DD}" type="datetimeFigureOut">
              <a:rPr lang="fr-FR" smtClean="0"/>
              <a:t>28/08/2017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62C451-6E66-F94C-BF6B-69D21E5EA907}"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B2A23C5-C748-A348-BDA4-8FA2FE2144DD}" type="datetimeFigureOut">
              <a:rPr lang="fr-FR" smtClean="0"/>
              <a:t>28/08/2017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62C451-6E66-F94C-BF6B-69D21E5EA907}"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B2A23C5-C748-A348-BDA4-8FA2FE2144DD}" type="datetimeFigureOut">
              <a:rPr lang="fr-FR" smtClean="0"/>
              <a:t>28/08/2017</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062C451-6E66-F94C-BF6B-69D21E5EA907}"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972609" y="2260600"/>
            <a:ext cx="1462991" cy="789970"/>
          </a:xfrm>
          <a:prstGeom prst="rect">
            <a:avLst/>
          </a:prstGeom>
        </p:spPr>
      </p:pic>
      <p:sp>
        <p:nvSpPr>
          <p:cNvPr id="2" name="Titre 1"/>
          <p:cNvSpPr>
            <a:spLocks noGrp="1"/>
          </p:cNvSpPr>
          <p:nvPr>
            <p:ph type="ctrTitle"/>
          </p:nvPr>
        </p:nvSpPr>
        <p:spPr>
          <a:xfrm>
            <a:off x="685800" y="949415"/>
            <a:ext cx="8045450" cy="1102519"/>
          </a:xfrm>
        </p:spPr>
        <p:txBody>
          <a:bodyPr>
            <a:noAutofit/>
          </a:bodyPr>
          <a:lstStyle/>
          <a:p>
            <a:r>
              <a:rPr lang="en-US" sz="3200" b="1" dirty="0"/>
              <a:t>Myocardial Scar Predicts Mortality </a:t>
            </a:r>
            <a:br>
              <a:rPr lang="en-US" sz="3200" b="1" dirty="0"/>
            </a:br>
            <a:r>
              <a:rPr lang="en-US" sz="3200" b="1" dirty="0"/>
              <a:t>in Severe Aortic Stenosis:</a:t>
            </a:r>
            <a:br>
              <a:rPr lang="en-US" sz="3200" b="1" dirty="0"/>
            </a:br>
            <a:r>
              <a:rPr lang="en-US" sz="2400" b="1" dirty="0"/>
              <a:t> Data from the BSCMR Valve Consortium</a:t>
            </a:r>
            <a:endParaRPr lang="fr-FR" sz="2400" b="1" dirty="0"/>
          </a:p>
        </p:txBody>
      </p:sp>
      <p:sp>
        <p:nvSpPr>
          <p:cNvPr id="3" name="Sous-titre 2"/>
          <p:cNvSpPr>
            <a:spLocks noGrp="1"/>
          </p:cNvSpPr>
          <p:nvPr>
            <p:ph type="subTitle" idx="1"/>
          </p:nvPr>
        </p:nvSpPr>
        <p:spPr>
          <a:xfrm>
            <a:off x="269873" y="3050570"/>
            <a:ext cx="8810626" cy="1314450"/>
          </a:xfrm>
        </p:spPr>
        <p:txBody>
          <a:bodyPr>
            <a:normAutofit/>
          </a:bodyPr>
          <a:lstStyle/>
          <a:p>
            <a:r>
              <a:rPr lang="en-US" sz="2000" dirty="0"/>
              <a:t>British Society of Cardiovascular Magnetic Resonance </a:t>
            </a:r>
          </a:p>
        </p:txBody>
      </p:sp>
      <p:sp>
        <p:nvSpPr>
          <p:cNvPr id="4" name="Rectangle 3"/>
          <p:cNvSpPr/>
          <p:nvPr/>
        </p:nvSpPr>
        <p:spPr>
          <a:xfrm>
            <a:off x="5721816" y="26085"/>
            <a:ext cx="3422184" cy="523220"/>
          </a:xfrm>
          <a:prstGeom prst="rect">
            <a:avLst/>
          </a:prstGeom>
        </p:spPr>
        <p:txBody>
          <a:bodyPr wrap="square">
            <a:spAutoFit/>
          </a:bodyPr>
          <a:lstStyle/>
          <a:p>
            <a:pPr algn="r"/>
            <a:r>
              <a:rPr lang="en-US" sz="1400" b="1" dirty="0">
                <a:solidFill>
                  <a:srgbClr val="660066"/>
                </a:solidFill>
              </a:rPr>
              <a:t>BSCMR AS700</a:t>
            </a:r>
          </a:p>
          <a:p>
            <a:pPr algn="r"/>
            <a:r>
              <a:rPr lang="en-US" sz="1400" b="1" dirty="0">
                <a:solidFill>
                  <a:srgbClr val="660066"/>
                </a:solidFill>
              </a:rPr>
              <a:t>Scar Predicts Mortality in Aortic Stenosis</a:t>
            </a:r>
          </a:p>
        </p:txBody>
      </p:sp>
      <p:sp>
        <p:nvSpPr>
          <p:cNvPr id="5" name="Rectangle 4"/>
          <p:cNvSpPr/>
          <p:nvPr/>
        </p:nvSpPr>
        <p:spPr>
          <a:xfrm>
            <a:off x="0" y="26085"/>
            <a:ext cx="2710999" cy="523220"/>
          </a:xfrm>
          <a:prstGeom prst="rect">
            <a:avLst/>
          </a:prstGeom>
        </p:spPr>
        <p:txBody>
          <a:bodyPr wrap="none">
            <a:spAutoFit/>
          </a:bodyPr>
          <a:lstStyle/>
          <a:p>
            <a:r>
              <a:rPr lang="en-US" sz="1400" b="1" dirty="0">
                <a:solidFill>
                  <a:srgbClr val="660066"/>
                </a:solidFill>
              </a:rPr>
              <a:t>Late-Breaking Registry Results </a:t>
            </a:r>
          </a:p>
          <a:p>
            <a:r>
              <a:rPr lang="en-US" sz="1400" b="1" dirty="0">
                <a:solidFill>
                  <a:srgbClr val="660066"/>
                </a:solidFill>
              </a:rPr>
              <a:t>03.01 - Aortic valve disease - 3144</a:t>
            </a:r>
          </a:p>
        </p:txBody>
      </p:sp>
      <p:sp>
        <p:nvSpPr>
          <p:cNvPr id="6" name="Rectangle 5"/>
          <p:cNvSpPr/>
          <p:nvPr/>
        </p:nvSpPr>
        <p:spPr>
          <a:xfrm>
            <a:off x="685801" y="3707795"/>
            <a:ext cx="8045450" cy="738664"/>
          </a:xfrm>
          <a:prstGeom prst="rect">
            <a:avLst/>
          </a:prstGeom>
        </p:spPr>
        <p:txBody>
          <a:bodyPr wrap="square">
            <a:spAutoFit/>
          </a:bodyPr>
          <a:lstStyle/>
          <a:p>
            <a:pPr algn="just"/>
            <a:r>
              <a:rPr lang="en-US" sz="1400" b="1" u="sng" dirty="0"/>
              <a:t>Thomas Treibel</a:t>
            </a:r>
            <a:r>
              <a:rPr lang="en-US" sz="1400" b="1" dirty="0"/>
              <a:t>, </a:t>
            </a:r>
            <a:r>
              <a:rPr lang="en-US" sz="1400" b="1" dirty="0" err="1"/>
              <a:t>Tarique</a:t>
            </a:r>
            <a:r>
              <a:rPr lang="en-US" sz="1400" b="1" dirty="0"/>
              <a:t> Musa, Vass </a:t>
            </a:r>
            <a:r>
              <a:rPr lang="en-US" sz="1400" b="1" dirty="0" err="1"/>
              <a:t>Vassiliou</a:t>
            </a:r>
            <a:r>
              <a:rPr lang="en-US" sz="1400" b="1" dirty="0"/>
              <a:t>, Gabriella </a:t>
            </a:r>
            <a:r>
              <a:rPr lang="en-US" sz="1400" b="1" dirty="0" err="1"/>
              <a:t>Captur</a:t>
            </a:r>
            <a:r>
              <a:rPr lang="en-US" sz="1400" b="1" dirty="0"/>
              <a:t>, </a:t>
            </a:r>
            <a:r>
              <a:rPr lang="en-US" sz="1400" b="1" dirty="0" err="1"/>
              <a:t>Anvesha</a:t>
            </a:r>
            <a:r>
              <a:rPr lang="en-US" sz="1400" b="1" dirty="0"/>
              <a:t> Singh, Calvin Chin, Margaret Loudon, Marcia </a:t>
            </a:r>
            <a:r>
              <a:rPr lang="en-US" sz="1400" b="1" dirty="0" err="1"/>
              <a:t>Rigolli</a:t>
            </a:r>
            <a:r>
              <a:rPr lang="en-US" sz="1400" b="1" dirty="0"/>
              <a:t>, Laura Dobson, Silvia Pica, </a:t>
            </a:r>
            <a:r>
              <a:rPr lang="en-US" sz="1400" b="1" dirty="0" err="1"/>
              <a:t>Tamir</a:t>
            </a:r>
            <a:r>
              <a:rPr lang="en-US" sz="1400" b="1" dirty="0"/>
              <a:t> </a:t>
            </a:r>
            <a:r>
              <a:rPr lang="en-US" sz="1400" b="1" dirty="0" err="1"/>
              <a:t>Malley</a:t>
            </a:r>
            <a:r>
              <a:rPr lang="en-US" sz="1400" b="1" dirty="0"/>
              <a:t>, James Foley, Petra </a:t>
            </a:r>
            <a:r>
              <a:rPr lang="en-US" sz="1400" b="1" dirty="0" err="1"/>
              <a:t>Bjisterveld</a:t>
            </a:r>
            <a:r>
              <a:rPr lang="en-US" sz="1400" b="1" dirty="0"/>
              <a:t>, Graham Law, Mark Dweck, Saul Myerson, Gerry McCann, Sanjay </a:t>
            </a:r>
            <a:r>
              <a:rPr lang="en-US" sz="1400" b="1" dirty="0" err="1"/>
              <a:t>Prassad</a:t>
            </a:r>
            <a:r>
              <a:rPr lang="en-US" sz="1400" b="1" dirty="0"/>
              <a:t>, James Moon, </a:t>
            </a:r>
            <a:r>
              <a:rPr lang="en-US" sz="1400" b="1" u="sng" dirty="0"/>
              <a:t>John Greenwood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89"/>
            <a:ext cx="8229600" cy="857250"/>
          </a:xfrm>
        </p:spPr>
        <p:txBody>
          <a:bodyPr>
            <a:noAutofit/>
          </a:bodyPr>
          <a:lstStyle/>
          <a:p>
            <a:pPr algn="l"/>
            <a:r>
              <a:rPr lang="en-US" sz="4000" b="1" dirty="0">
                <a:solidFill>
                  <a:srgbClr val="660066"/>
                </a:solidFill>
              </a:rPr>
              <a:t>Background </a:t>
            </a:r>
            <a:r>
              <a:rPr lang="en-US" sz="2800" b="1" dirty="0">
                <a:solidFill>
                  <a:srgbClr val="660066"/>
                </a:solidFill>
              </a:rPr>
              <a:t>– Aortic Stenosis</a:t>
            </a:r>
          </a:p>
        </p:txBody>
      </p:sp>
      <p:sp>
        <p:nvSpPr>
          <p:cNvPr id="3" name="Content Placeholder 2"/>
          <p:cNvSpPr>
            <a:spLocks noGrp="1"/>
          </p:cNvSpPr>
          <p:nvPr>
            <p:ph idx="1"/>
          </p:nvPr>
        </p:nvSpPr>
        <p:spPr>
          <a:xfrm>
            <a:off x="457199" y="1375343"/>
            <a:ext cx="8568000" cy="2772000"/>
          </a:xfrm>
        </p:spPr>
        <p:txBody>
          <a:bodyPr>
            <a:normAutofit fontScale="62500" lnSpcReduction="20000"/>
          </a:bodyPr>
          <a:lstStyle/>
          <a:p>
            <a:pPr algn="just"/>
            <a:r>
              <a:rPr lang="en-GB" dirty="0"/>
              <a:t>Most common cardiovascular disease after atherosclerosis and hypertension</a:t>
            </a:r>
          </a:p>
          <a:p>
            <a:pPr algn="just"/>
            <a:endParaRPr lang="en-GB" dirty="0"/>
          </a:p>
          <a:p>
            <a:pPr algn="just"/>
            <a:r>
              <a:rPr lang="en-US" dirty="0"/>
              <a:t>Intervention improves survival </a:t>
            </a:r>
            <a:r>
              <a:rPr lang="en-US" sz="2600" baseline="30000" dirty="0"/>
              <a:t>1,2</a:t>
            </a:r>
          </a:p>
          <a:p>
            <a:pPr algn="just"/>
            <a:endParaRPr lang="en-US" dirty="0"/>
          </a:p>
          <a:p>
            <a:pPr marL="342900" lvl="1" indent="-342900" algn="just">
              <a:buFont typeface="Arial"/>
              <a:buChar char="•"/>
            </a:pPr>
            <a:r>
              <a:rPr lang="en-US" sz="3200" dirty="0"/>
              <a:t>Risk stratification and timing of intervention is primarily based on </a:t>
            </a:r>
            <a:r>
              <a:rPr lang="en-US" sz="2200" baseline="30000" dirty="0"/>
              <a:t>1,2</a:t>
            </a:r>
            <a:endParaRPr lang="en-US" dirty="0"/>
          </a:p>
          <a:p>
            <a:pPr lvl="1" algn="just"/>
            <a:r>
              <a:rPr lang="en-US" dirty="0"/>
              <a:t>severity of the stenosis</a:t>
            </a:r>
          </a:p>
          <a:p>
            <a:pPr lvl="1" algn="just"/>
            <a:r>
              <a:rPr lang="en-US" dirty="0"/>
              <a:t>symptom onset</a:t>
            </a:r>
          </a:p>
          <a:p>
            <a:pPr lvl="1" algn="just"/>
            <a:r>
              <a:rPr lang="en-US" dirty="0"/>
              <a:t>impaired LV function</a:t>
            </a:r>
          </a:p>
          <a:p>
            <a:pPr algn="just"/>
            <a:endParaRPr lang="en-US" dirty="0"/>
          </a:p>
        </p:txBody>
      </p:sp>
      <p:sp>
        <p:nvSpPr>
          <p:cNvPr id="4" name="TextBox 3"/>
          <p:cNvSpPr txBox="1"/>
          <p:nvPr/>
        </p:nvSpPr>
        <p:spPr>
          <a:xfrm>
            <a:off x="5324111" y="4091632"/>
            <a:ext cx="3819889" cy="461665"/>
          </a:xfrm>
          <a:prstGeom prst="rect">
            <a:avLst/>
          </a:prstGeom>
          <a:noFill/>
        </p:spPr>
        <p:txBody>
          <a:bodyPr wrap="square" rtlCol="0">
            <a:spAutoFit/>
          </a:bodyPr>
          <a:lstStyle/>
          <a:p>
            <a:r>
              <a:rPr lang="en-US" sz="1200" baseline="30000" dirty="0"/>
              <a:t>1</a:t>
            </a:r>
            <a:r>
              <a:rPr lang="nb-NO" sz="1200" dirty="0"/>
              <a:t>Vahanian A, et al. EHJ 2012; 33(19): 2451-96.</a:t>
            </a:r>
            <a:r>
              <a:rPr lang="en-US" sz="1200" dirty="0"/>
              <a:t> </a:t>
            </a:r>
          </a:p>
          <a:p>
            <a:r>
              <a:rPr lang="en-US" sz="1200" baseline="30000" dirty="0"/>
              <a:t>2</a:t>
            </a:r>
            <a:r>
              <a:rPr lang="nb-NO" sz="1200" dirty="0" err="1"/>
              <a:t>Nishimura</a:t>
            </a:r>
            <a:r>
              <a:rPr lang="nb-NO" sz="1200" dirty="0"/>
              <a:t> RA et al. JACC 2017 Jul 11;70(2):252-289.</a:t>
            </a:r>
            <a:endParaRPr lang="en-US" sz="1200" dirty="0"/>
          </a:p>
        </p:txBody>
      </p:sp>
    </p:spTree>
    <p:extLst>
      <p:ext uri="{BB962C8B-B14F-4D97-AF65-F5344CB8AC3E}">
        <p14:creationId xmlns:p14="http://schemas.microsoft.com/office/powerpoint/2010/main" val="398774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57250"/>
          </a:xfrm>
        </p:spPr>
        <p:txBody>
          <a:bodyPr>
            <a:noAutofit/>
          </a:bodyPr>
          <a:lstStyle/>
          <a:p>
            <a:pPr algn="l"/>
            <a:r>
              <a:rPr lang="en-US" sz="4000" b="1" dirty="0">
                <a:solidFill>
                  <a:srgbClr val="660066"/>
                </a:solidFill>
              </a:rPr>
              <a:t>Background </a:t>
            </a:r>
            <a:r>
              <a:rPr lang="en-US" sz="2800" b="1" dirty="0">
                <a:solidFill>
                  <a:srgbClr val="660066"/>
                </a:solidFill>
              </a:rPr>
              <a:t>– Challenges </a:t>
            </a:r>
          </a:p>
        </p:txBody>
      </p:sp>
      <p:sp>
        <p:nvSpPr>
          <p:cNvPr id="3" name="Content Placeholder 2"/>
          <p:cNvSpPr>
            <a:spLocks noGrp="1"/>
          </p:cNvSpPr>
          <p:nvPr>
            <p:ph idx="1"/>
          </p:nvPr>
        </p:nvSpPr>
        <p:spPr>
          <a:xfrm>
            <a:off x="457199" y="1234246"/>
            <a:ext cx="8279474" cy="2690719"/>
          </a:xfrm>
        </p:spPr>
        <p:txBody>
          <a:bodyPr>
            <a:normAutofit fontScale="62500" lnSpcReduction="20000"/>
          </a:bodyPr>
          <a:lstStyle/>
          <a:p>
            <a:pPr algn="just"/>
            <a:r>
              <a:rPr lang="en-US" dirty="0"/>
              <a:t>Symptoms can be difficult to elucidate</a:t>
            </a:r>
          </a:p>
          <a:p>
            <a:pPr algn="just"/>
            <a:r>
              <a:rPr lang="en-US" dirty="0"/>
              <a:t>LV systolic dysfunction occurs late</a:t>
            </a:r>
          </a:p>
          <a:p>
            <a:pPr algn="just"/>
            <a:endParaRPr lang="en-US" dirty="0"/>
          </a:p>
          <a:p>
            <a:pPr algn="just"/>
            <a:r>
              <a:rPr lang="en-GB" dirty="0"/>
              <a:t>Risk: 					      - Awaiting intervention		</a:t>
            </a:r>
          </a:p>
          <a:p>
            <a:pPr marL="0" indent="0" algn="just">
              <a:buNone/>
            </a:pPr>
            <a:r>
              <a:rPr lang="en-GB" dirty="0"/>
              <a:t>						      - Residual, post intervention </a:t>
            </a:r>
            <a:r>
              <a:rPr lang="en-GB" sz="2900" dirty="0"/>
              <a:t>(irreversible changes)</a:t>
            </a:r>
          </a:p>
          <a:p>
            <a:pPr algn="just"/>
            <a:endParaRPr lang="en-GB" dirty="0"/>
          </a:p>
          <a:p>
            <a:pPr algn="just"/>
            <a:endParaRPr lang="en-GB" dirty="0"/>
          </a:p>
          <a:p>
            <a:pPr algn="just"/>
            <a:r>
              <a:rPr lang="en-GB" dirty="0"/>
              <a:t>Objective and early markers of cardiac decompensation needed </a:t>
            </a:r>
            <a:endParaRPr lang="en-US" dirty="0"/>
          </a:p>
        </p:txBody>
      </p:sp>
      <p:sp>
        <p:nvSpPr>
          <p:cNvPr id="5" name="Rectangle 4"/>
          <p:cNvSpPr/>
          <p:nvPr/>
        </p:nvSpPr>
        <p:spPr>
          <a:xfrm>
            <a:off x="916102" y="2127545"/>
            <a:ext cx="2998349" cy="923330"/>
          </a:xfrm>
          <a:prstGeom prst="rect">
            <a:avLst/>
          </a:prstGeom>
        </p:spPr>
        <p:txBody>
          <a:bodyPr wrap="square">
            <a:spAutoFit/>
          </a:bodyPr>
          <a:lstStyle/>
          <a:p>
            <a:pPr marL="742950" lvl="1" indent="-285750" algn="just">
              <a:buFont typeface="Wingdings" charset="2"/>
              <a:buChar char="Ø"/>
            </a:pPr>
            <a:r>
              <a:rPr lang="en-GB" i="1" dirty="0"/>
              <a:t>Heart failure</a:t>
            </a:r>
          </a:p>
          <a:p>
            <a:pPr marL="742950" lvl="1" indent="-285750" algn="just">
              <a:buFont typeface="Wingdings" charset="2"/>
              <a:buChar char="Ø"/>
            </a:pPr>
            <a:r>
              <a:rPr lang="en-GB" i="1" dirty="0"/>
              <a:t>Arrhythmia</a:t>
            </a:r>
          </a:p>
          <a:p>
            <a:pPr marL="742950" lvl="1" indent="-285750" algn="just">
              <a:buFont typeface="Wingdings" charset="2"/>
              <a:buChar char="Ø"/>
            </a:pPr>
            <a:r>
              <a:rPr lang="en-GB" i="1" dirty="0"/>
              <a:t>Death</a:t>
            </a:r>
          </a:p>
        </p:txBody>
      </p:sp>
    </p:spTree>
    <p:extLst>
      <p:ext uri="{BB962C8B-B14F-4D97-AF65-F5344CB8AC3E}">
        <p14:creationId xmlns:p14="http://schemas.microsoft.com/office/powerpoint/2010/main" val="389443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79"/>
            <a:ext cx="8229600" cy="857250"/>
          </a:xfrm>
        </p:spPr>
        <p:txBody>
          <a:bodyPr>
            <a:noAutofit/>
          </a:bodyPr>
          <a:lstStyle/>
          <a:p>
            <a:pPr algn="l"/>
            <a:r>
              <a:rPr lang="en-US" sz="4000" b="1" dirty="0">
                <a:solidFill>
                  <a:srgbClr val="660066"/>
                </a:solidFill>
              </a:rPr>
              <a:t>Background </a:t>
            </a:r>
            <a:r>
              <a:rPr lang="en-US" sz="2800" b="1" dirty="0">
                <a:solidFill>
                  <a:srgbClr val="660066"/>
                </a:solidFill>
              </a:rPr>
              <a:t>– Myocardial Scar </a:t>
            </a:r>
          </a:p>
        </p:txBody>
      </p:sp>
      <p:sp>
        <p:nvSpPr>
          <p:cNvPr id="3" name="Content Placeholder 2"/>
          <p:cNvSpPr>
            <a:spLocks noGrp="1"/>
          </p:cNvSpPr>
          <p:nvPr>
            <p:ph idx="1"/>
          </p:nvPr>
        </p:nvSpPr>
        <p:spPr>
          <a:xfrm>
            <a:off x="317500" y="1222050"/>
            <a:ext cx="8743697" cy="2485457"/>
          </a:xfrm>
        </p:spPr>
        <p:txBody>
          <a:bodyPr>
            <a:normAutofit/>
          </a:bodyPr>
          <a:lstStyle/>
          <a:p>
            <a:pPr algn="just"/>
            <a:r>
              <a:rPr lang="en-GB" sz="2000" dirty="0"/>
              <a:t>Key to transition from hypertrophy to heart failure </a:t>
            </a:r>
            <a:r>
              <a:rPr lang="en-US" sz="1600" baseline="30000" dirty="0"/>
              <a:t>1</a:t>
            </a:r>
            <a:r>
              <a:rPr lang="en-GB" sz="2000" dirty="0"/>
              <a:t> </a:t>
            </a:r>
          </a:p>
          <a:p>
            <a:pPr algn="just"/>
            <a:endParaRPr lang="en-GB" sz="2000" dirty="0"/>
          </a:p>
          <a:p>
            <a:pPr algn="just"/>
            <a:r>
              <a:rPr lang="en-GB" sz="2000" dirty="0"/>
              <a:t>CMR detects fibrosis using late gadolinium enhancement (LGE) </a:t>
            </a:r>
            <a:r>
              <a:rPr lang="en-US" sz="2000" baseline="30000" dirty="0"/>
              <a:t> </a:t>
            </a:r>
          </a:p>
          <a:p>
            <a:pPr algn="just"/>
            <a:endParaRPr lang="en-GB" sz="2000" dirty="0"/>
          </a:p>
          <a:p>
            <a:pPr algn="just"/>
            <a:r>
              <a:rPr lang="en-GB" sz="2000" dirty="0"/>
              <a:t>Single-centre studies: </a:t>
            </a:r>
          </a:p>
          <a:p>
            <a:pPr marL="0" indent="0" algn="just">
              <a:buNone/>
            </a:pPr>
            <a:r>
              <a:rPr lang="en-GB" sz="2000" dirty="0"/>
              <a:t>	Fibrosis associated with LV decompensation and adverse clinical outcomes</a:t>
            </a:r>
            <a:r>
              <a:rPr lang="en-GB" sz="1600" dirty="0"/>
              <a:t> </a:t>
            </a:r>
            <a:r>
              <a:rPr lang="en-US" sz="1600" baseline="30000" dirty="0"/>
              <a:t>2,3,4</a:t>
            </a:r>
            <a:endParaRPr lang="en-GB" sz="1600" dirty="0"/>
          </a:p>
          <a:p>
            <a:pPr marL="0" indent="0" algn="just">
              <a:buNone/>
            </a:pPr>
            <a:endParaRPr lang="en-GB" sz="2000" dirty="0"/>
          </a:p>
          <a:p>
            <a:pPr algn="just"/>
            <a:endParaRPr lang="en-US" sz="2000" dirty="0"/>
          </a:p>
        </p:txBody>
      </p:sp>
      <p:sp>
        <p:nvSpPr>
          <p:cNvPr id="4" name="TextBox 3"/>
          <p:cNvSpPr txBox="1"/>
          <p:nvPr/>
        </p:nvSpPr>
        <p:spPr>
          <a:xfrm>
            <a:off x="5683328" y="3690676"/>
            <a:ext cx="3901514" cy="830997"/>
          </a:xfrm>
          <a:prstGeom prst="rect">
            <a:avLst/>
          </a:prstGeom>
          <a:noFill/>
        </p:spPr>
        <p:txBody>
          <a:bodyPr wrap="square" rtlCol="0">
            <a:spAutoFit/>
          </a:bodyPr>
          <a:lstStyle/>
          <a:p>
            <a:r>
              <a:rPr lang="en-US" sz="1200" i="1" baseline="30000" dirty="0"/>
              <a:t>1</a:t>
            </a:r>
            <a:r>
              <a:rPr lang="en-US" sz="1200" i="1" dirty="0"/>
              <a:t>Weidemann et. al. Circulation 2009; 120(7): 577-84.</a:t>
            </a:r>
          </a:p>
          <a:p>
            <a:r>
              <a:rPr lang="en-US" sz="1200" i="1" baseline="30000" dirty="0"/>
              <a:t>2</a:t>
            </a:r>
            <a:r>
              <a:rPr lang="en-US" sz="1200" i="1" dirty="0"/>
              <a:t>Azevedo et. al. JACC 2010; 56(4): 278-87.</a:t>
            </a:r>
          </a:p>
          <a:p>
            <a:r>
              <a:rPr lang="en-US" sz="1200" i="1" baseline="30000" dirty="0"/>
              <a:t>3</a:t>
            </a:r>
            <a:r>
              <a:rPr lang="en-US" sz="1200" i="1" dirty="0"/>
              <a:t>Dweck et. al. JACC 2011; 58(12): 1271-9.</a:t>
            </a:r>
          </a:p>
          <a:p>
            <a:r>
              <a:rPr lang="en-US" sz="1200" i="1" baseline="30000" dirty="0"/>
              <a:t>4</a:t>
            </a:r>
            <a:r>
              <a:rPr lang="en-US" sz="1200" i="1" dirty="0"/>
              <a:t>Barone-Rochette et. al.  JACC 2014; 64(2): 144-54.</a:t>
            </a:r>
          </a:p>
        </p:txBody>
      </p:sp>
    </p:spTree>
    <p:extLst>
      <p:ext uri="{BB962C8B-B14F-4D97-AF65-F5344CB8AC3E}">
        <p14:creationId xmlns:p14="http://schemas.microsoft.com/office/powerpoint/2010/main" val="295014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909"/>
            <a:ext cx="8229600" cy="857250"/>
          </a:xfrm>
        </p:spPr>
        <p:txBody>
          <a:bodyPr>
            <a:normAutofit/>
          </a:bodyPr>
          <a:lstStyle/>
          <a:p>
            <a:pPr algn="l"/>
            <a:r>
              <a:rPr lang="en-US" sz="4000" b="1" dirty="0">
                <a:solidFill>
                  <a:srgbClr val="660066"/>
                </a:solidFill>
              </a:rPr>
              <a:t>Hypothesis</a:t>
            </a:r>
          </a:p>
        </p:txBody>
      </p:sp>
      <p:sp>
        <p:nvSpPr>
          <p:cNvPr id="3" name="Content Placeholder 2"/>
          <p:cNvSpPr>
            <a:spLocks noGrp="1"/>
          </p:cNvSpPr>
          <p:nvPr>
            <p:ph idx="1"/>
          </p:nvPr>
        </p:nvSpPr>
        <p:spPr>
          <a:xfrm>
            <a:off x="1070267" y="1261561"/>
            <a:ext cx="8229600" cy="3636764"/>
          </a:xfrm>
        </p:spPr>
        <p:txBody>
          <a:bodyPr>
            <a:normAutofit/>
          </a:bodyPr>
          <a:lstStyle/>
          <a:p>
            <a:pPr marL="0" indent="0">
              <a:lnSpc>
                <a:spcPct val="160000"/>
              </a:lnSpc>
              <a:buNone/>
            </a:pPr>
            <a:r>
              <a:rPr lang="en-US" sz="2400" dirty="0"/>
              <a:t>Parameters of </a:t>
            </a:r>
            <a:r>
              <a:rPr lang="en-US" sz="2400" b="1" dirty="0"/>
              <a:t>left ventricular adaptation</a:t>
            </a:r>
            <a:r>
              <a:rPr lang="en-US" sz="2400" dirty="0"/>
              <a:t> </a:t>
            </a:r>
          </a:p>
          <a:p>
            <a:pPr marL="0" indent="0">
              <a:lnSpc>
                <a:spcPct val="160000"/>
              </a:lnSpc>
              <a:buNone/>
            </a:pPr>
            <a:r>
              <a:rPr lang="en-US" sz="2400" dirty="0"/>
              <a:t>are incremental </a:t>
            </a:r>
            <a:r>
              <a:rPr lang="en-US" sz="2400" b="1" dirty="0"/>
              <a:t>predictors of mortality </a:t>
            </a:r>
          </a:p>
          <a:p>
            <a:pPr marL="0" indent="0">
              <a:lnSpc>
                <a:spcPct val="160000"/>
              </a:lnSpc>
              <a:buNone/>
            </a:pPr>
            <a:r>
              <a:rPr lang="en-US" sz="2400" dirty="0"/>
              <a:t>after valve intervention </a:t>
            </a:r>
            <a:r>
              <a:rPr lang="en-US" sz="2400" b="1" dirty="0"/>
              <a:t>in aortic stenosis </a:t>
            </a:r>
          </a:p>
          <a:p>
            <a:pPr marL="0" indent="0">
              <a:lnSpc>
                <a:spcPct val="160000"/>
              </a:lnSpc>
              <a:buNone/>
            </a:pPr>
            <a:endParaRPr lang="en-US" sz="2400" dirty="0"/>
          </a:p>
        </p:txBody>
      </p:sp>
      <p:sp>
        <p:nvSpPr>
          <p:cNvPr id="4" name="Rectangle 3"/>
          <p:cNvSpPr/>
          <p:nvPr/>
        </p:nvSpPr>
        <p:spPr>
          <a:xfrm>
            <a:off x="6799058" y="1076895"/>
            <a:ext cx="1863927" cy="1200329"/>
          </a:xfrm>
          <a:prstGeom prst="rect">
            <a:avLst/>
          </a:prstGeom>
        </p:spPr>
        <p:txBody>
          <a:bodyPr wrap="square">
            <a:spAutoFit/>
          </a:bodyPr>
          <a:lstStyle/>
          <a:p>
            <a:r>
              <a:rPr lang="en-US" dirty="0"/>
              <a:t>Hypertrophy</a:t>
            </a:r>
          </a:p>
          <a:p>
            <a:r>
              <a:rPr lang="en-US" dirty="0"/>
              <a:t>Dilatation</a:t>
            </a:r>
          </a:p>
          <a:p>
            <a:r>
              <a:rPr lang="en-US" dirty="0"/>
              <a:t>Impairment</a:t>
            </a:r>
          </a:p>
          <a:p>
            <a:r>
              <a:rPr lang="en-US" dirty="0"/>
              <a:t>Scar </a:t>
            </a:r>
          </a:p>
        </p:txBody>
      </p:sp>
      <p:sp>
        <p:nvSpPr>
          <p:cNvPr id="5" name="Left Brace 4"/>
          <p:cNvSpPr/>
          <p:nvPr/>
        </p:nvSpPr>
        <p:spPr>
          <a:xfrm>
            <a:off x="6478224" y="1261561"/>
            <a:ext cx="320842" cy="810544"/>
          </a:xfrm>
          <a:prstGeom prst="leftBrac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8122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57250"/>
          </a:xfrm>
        </p:spPr>
        <p:txBody>
          <a:bodyPr>
            <a:normAutofit/>
          </a:bodyPr>
          <a:lstStyle/>
          <a:p>
            <a:pPr algn="l"/>
            <a:r>
              <a:rPr lang="en-US" sz="4000" b="1" dirty="0">
                <a:solidFill>
                  <a:srgbClr val="660066"/>
                </a:solidFill>
              </a:rPr>
              <a:t>Study Design</a:t>
            </a:r>
          </a:p>
        </p:txBody>
      </p:sp>
      <p:sp>
        <p:nvSpPr>
          <p:cNvPr id="3" name="Content Placeholder 2"/>
          <p:cNvSpPr>
            <a:spLocks noGrp="1"/>
          </p:cNvSpPr>
          <p:nvPr>
            <p:ph idx="1"/>
          </p:nvPr>
        </p:nvSpPr>
        <p:spPr>
          <a:xfrm>
            <a:off x="273672" y="965893"/>
            <a:ext cx="6417907" cy="3373077"/>
          </a:xfrm>
        </p:spPr>
        <p:txBody>
          <a:bodyPr>
            <a:normAutofit fontScale="55000" lnSpcReduction="20000"/>
          </a:bodyPr>
          <a:lstStyle/>
          <a:p>
            <a:r>
              <a:rPr lang="en-US" dirty="0"/>
              <a:t>Longitudinal, observational outcome study </a:t>
            </a:r>
          </a:p>
          <a:p>
            <a:endParaRPr lang="en-GB" dirty="0"/>
          </a:p>
          <a:p>
            <a:r>
              <a:rPr lang="en-GB" dirty="0"/>
              <a:t>Patients with severe AS </a:t>
            </a:r>
            <a:r>
              <a:rPr lang="en-GB" sz="2500" baseline="30000" dirty="0"/>
              <a:t>1</a:t>
            </a:r>
            <a:r>
              <a:rPr lang="en-GB" baseline="30000" dirty="0"/>
              <a:t> </a:t>
            </a:r>
          </a:p>
          <a:p>
            <a:pPr lvl="1"/>
            <a:r>
              <a:rPr lang="en-GB" dirty="0"/>
              <a:t>Listed for valve intervention (SAVR or TAVI)</a:t>
            </a:r>
            <a:r>
              <a:rPr lang="en-GB" sz="2500" baseline="30000" dirty="0"/>
              <a:t>2</a:t>
            </a:r>
            <a:r>
              <a:rPr lang="en-GB" dirty="0"/>
              <a:t> </a:t>
            </a:r>
          </a:p>
          <a:p>
            <a:pPr lvl="1"/>
            <a:r>
              <a:rPr lang="en-US" dirty="0"/>
              <a:t>Prospectively recruited after Heart Team evaluation</a:t>
            </a:r>
            <a:endParaRPr lang="en-GB" dirty="0"/>
          </a:p>
          <a:p>
            <a:pPr lvl="1"/>
            <a:r>
              <a:rPr lang="en-GB" dirty="0"/>
              <a:t>Echocardiography and CMR as part of work-up</a:t>
            </a:r>
          </a:p>
          <a:p>
            <a:pPr marL="457200" lvl="1" indent="0">
              <a:buNone/>
            </a:pPr>
            <a:endParaRPr lang="en-US" dirty="0"/>
          </a:p>
          <a:p>
            <a:r>
              <a:rPr lang="en-US" dirty="0"/>
              <a:t>Prognostic value of derived imaging parameters </a:t>
            </a:r>
          </a:p>
          <a:p>
            <a:pPr lvl="1"/>
            <a:r>
              <a:rPr lang="en-US" dirty="0"/>
              <a:t>Primary endpoint: All-cause mortality </a:t>
            </a:r>
          </a:p>
          <a:p>
            <a:pPr lvl="1"/>
            <a:r>
              <a:rPr lang="en-US" dirty="0"/>
              <a:t>Secondary endpoint: Cardiovascular mortality</a:t>
            </a:r>
          </a:p>
          <a:p>
            <a:endParaRPr lang="en-US" dirty="0"/>
          </a:p>
          <a:p>
            <a:r>
              <a:rPr lang="en-US" dirty="0"/>
              <a:t>Six UK surgical </a:t>
            </a:r>
            <a:r>
              <a:rPr lang="en-US" dirty="0" err="1"/>
              <a:t>centres</a:t>
            </a:r>
            <a:r>
              <a:rPr lang="en-US" dirty="0"/>
              <a:t> between January 2003 and May 2015 </a:t>
            </a:r>
          </a:p>
          <a:p>
            <a:endParaRPr lang="en-GB" dirty="0"/>
          </a:p>
        </p:txBody>
      </p:sp>
      <p:sp>
        <p:nvSpPr>
          <p:cNvPr id="10" name="Rectangle 9"/>
          <p:cNvSpPr/>
          <p:nvPr/>
        </p:nvSpPr>
        <p:spPr>
          <a:xfrm>
            <a:off x="1000230" y="4046140"/>
            <a:ext cx="8611237" cy="523220"/>
          </a:xfrm>
          <a:prstGeom prst="rect">
            <a:avLst/>
          </a:prstGeom>
        </p:spPr>
        <p:txBody>
          <a:bodyPr wrap="square">
            <a:spAutoFit/>
          </a:bodyPr>
          <a:lstStyle/>
          <a:p>
            <a:r>
              <a:rPr lang="en-GB" sz="1400" i="1" baseline="30000" dirty="0"/>
              <a:t>2</a:t>
            </a:r>
            <a:r>
              <a:rPr lang="en-GB" sz="1400" i="1" dirty="0"/>
              <a:t>Exclusion criteria: pregnancy/breastfeeding, estimated GFR &lt;30</a:t>
            </a:r>
            <a:r>
              <a:rPr lang="en-GB" sz="1100" i="1" dirty="0"/>
              <a:t>mL/min/1·73m</a:t>
            </a:r>
            <a:r>
              <a:rPr lang="en-GB" sz="1100" i="1" baseline="30000" dirty="0"/>
              <a:t>2</a:t>
            </a:r>
            <a:r>
              <a:rPr lang="en-GB" sz="1400" i="1" dirty="0"/>
              <a:t>, CMR non-conditional devices. </a:t>
            </a:r>
          </a:p>
          <a:p>
            <a:r>
              <a:rPr lang="en-GB" sz="1400" i="1" dirty="0"/>
              <a:t> </a:t>
            </a:r>
            <a:endParaRPr lang="en-US" sz="1400" i="1" dirty="0"/>
          </a:p>
        </p:txBody>
      </p:sp>
      <p:pic>
        <p:nvPicPr>
          <p:cNvPr id="12" name="Picture 11"/>
          <p:cNvPicPr>
            <a:picLocks noChangeAspect="1"/>
          </p:cNvPicPr>
          <p:nvPr/>
        </p:nvPicPr>
        <p:blipFill>
          <a:blip r:embed="rId3"/>
          <a:stretch>
            <a:fillRect/>
          </a:stretch>
        </p:blipFill>
        <p:spPr>
          <a:xfrm>
            <a:off x="7838497" y="67280"/>
            <a:ext cx="1305503" cy="704931"/>
          </a:xfrm>
          <a:prstGeom prst="rect">
            <a:avLst/>
          </a:prstGeom>
        </p:spPr>
      </p:pic>
      <p:grpSp>
        <p:nvGrpSpPr>
          <p:cNvPr id="13" name="Group 12"/>
          <p:cNvGrpSpPr/>
          <p:nvPr/>
        </p:nvGrpSpPr>
        <p:grpSpPr>
          <a:xfrm>
            <a:off x="6691579" y="754878"/>
            <a:ext cx="2807985" cy="2957654"/>
            <a:chOff x="6691579" y="754878"/>
            <a:chExt cx="2807985" cy="2957654"/>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1579" y="754878"/>
              <a:ext cx="2324248" cy="2919674"/>
            </a:xfrm>
            <a:prstGeom prst="rect">
              <a:avLst/>
            </a:prstGeom>
          </p:spPr>
        </p:pic>
        <p:sp>
          <p:nvSpPr>
            <p:cNvPr id="15" name="TextBox 14"/>
            <p:cNvSpPr txBox="1"/>
            <p:nvPr/>
          </p:nvSpPr>
          <p:spPr>
            <a:xfrm>
              <a:off x="7908053" y="1434692"/>
              <a:ext cx="1133540" cy="369332"/>
            </a:xfrm>
            <a:prstGeom prst="rect">
              <a:avLst/>
            </a:prstGeom>
            <a:noFill/>
          </p:spPr>
          <p:txBody>
            <a:bodyPr wrap="square" rtlCol="0">
              <a:spAutoFit/>
            </a:bodyPr>
            <a:lstStyle/>
            <a:p>
              <a:r>
                <a:rPr lang="en-US" dirty="0"/>
                <a:t>Edinburgh</a:t>
              </a:r>
            </a:p>
          </p:txBody>
        </p:sp>
        <p:sp>
          <p:nvSpPr>
            <p:cNvPr id="16" name="TextBox 15"/>
            <p:cNvSpPr txBox="1"/>
            <p:nvPr/>
          </p:nvSpPr>
          <p:spPr>
            <a:xfrm>
              <a:off x="8366024" y="2194038"/>
              <a:ext cx="1133540" cy="369332"/>
            </a:xfrm>
            <a:prstGeom prst="rect">
              <a:avLst/>
            </a:prstGeom>
            <a:noFill/>
          </p:spPr>
          <p:txBody>
            <a:bodyPr wrap="square" rtlCol="0">
              <a:spAutoFit/>
            </a:bodyPr>
            <a:lstStyle/>
            <a:p>
              <a:r>
                <a:rPr lang="en-US" dirty="0"/>
                <a:t>Leeds</a:t>
              </a:r>
            </a:p>
          </p:txBody>
        </p:sp>
        <p:sp>
          <p:nvSpPr>
            <p:cNvPr id="17" name="TextBox 16"/>
            <p:cNvSpPr txBox="1"/>
            <p:nvPr/>
          </p:nvSpPr>
          <p:spPr>
            <a:xfrm>
              <a:off x="7366120" y="2482201"/>
              <a:ext cx="1133540" cy="369332"/>
            </a:xfrm>
            <a:prstGeom prst="rect">
              <a:avLst/>
            </a:prstGeom>
            <a:noFill/>
          </p:spPr>
          <p:txBody>
            <a:bodyPr wrap="square" rtlCol="0">
              <a:spAutoFit/>
            </a:bodyPr>
            <a:lstStyle/>
            <a:p>
              <a:r>
                <a:rPr lang="en-US" dirty="0"/>
                <a:t>Leicester</a:t>
              </a:r>
            </a:p>
          </p:txBody>
        </p:sp>
        <p:sp>
          <p:nvSpPr>
            <p:cNvPr id="18" name="TextBox 17"/>
            <p:cNvSpPr txBox="1"/>
            <p:nvPr/>
          </p:nvSpPr>
          <p:spPr>
            <a:xfrm>
              <a:off x="7525225" y="2885533"/>
              <a:ext cx="985286" cy="369332"/>
            </a:xfrm>
            <a:prstGeom prst="rect">
              <a:avLst/>
            </a:prstGeom>
            <a:noFill/>
          </p:spPr>
          <p:txBody>
            <a:bodyPr wrap="square" rtlCol="0">
              <a:spAutoFit/>
            </a:bodyPr>
            <a:lstStyle/>
            <a:p>
              <a:r>
                <a:rPr lang="en-US" dirty="0"/>
                <a:t>Oxford</a:t>
              </a:r>
            </a:p>
          </p:txBody>
        </p:sp>
        <p:sp>
          <p:nvSpPr>
            <p:cNvPr id="19" name="TextBox 18"/>
            <p:cNvSpPr txBox="1"/>
            <p:nvPr/>
          </p:nvSpPr>
          <p:spPr>
            <a:xfrm>
              <a:off x="7838497" y="3127756"/>
              <a:ext cx="1322386" cy="584776"/>
            </a:xfrm>
            <a:prstGeom prst="rect">
              <a:avLst/>
            </a:prstGeom>
            <a:noFill/>
          </p:spPr>
          <p:txBody>
            <a:bodyPr wrap="square" rtlCol="0">
              <a:spAutoFit/>
            </a:bodyPr>
            <a:lstStyle/>
            <a:p>
              <a:pPr algn="r"/>
              <a:r>
                <a:rPr lang="en-US" dirty="0"/>
                <a:t>London</a:t>
              </a:r>
            </a:p>
            <a:p>
              <a:pPr algn="r"/>
              <a:r>
                <a:rPr lang="en-US" sz="1400" dirty="0"/>
                <a:t>(UCL, Imperial)</a:t>
              </a:r>
            </a:p>
          </p:txBody>
        </p:sp>
        <p:sp>
          <p:nvSpPr>
            <p:cNvPr id="20" name="Oval 19"/>
            <p:cNvSpPr/>
            <p:nvPr/>
          </p:nvSpPr>
          <p:spPr>
            <a:xfrm>
              <a:off x="8314416" y="3066793"/>
              <a:ext cx="49319" cy="4932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1" name="Oval 20"/>
            <p:cNvSpPr/>
            <p:nvPr/>
          </p:nvSpPr>
          <p:spPr>
            <a:xfrm>
              <a:off x="8590345" y="3091455"/>
              <a:ext cx="49319" cy="4932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2" name="Oval 21"/>
            <p:cNvSpPr/>
            <p:nvPr/>
          </p:nvSpPr>
          <p:spPr>
            <a:xfrm>
              <a:off x="8541026" y="3136146"/>
              <a:ext cx="49319" cy="4932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a:off x="8381510" y="2483645"/>
              <a:ext cx="49319" cy="4932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4" name="Oval 23"/>
            <p:cNvSpPr/>
            <p:nvPr/>
          </p:nvSpPr>
          <p:spPr>
            <a:xfrm>
              <a:off x="7954932" y="1804024"/>
              <a:ext cx="49319" cy="4932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5" name="Oval 24"/>
            <p:cNvSpPr/>
            <p:nvPr/>
          </p:nvSpPr>
          <p:spPr>
            <a:xfrm>
              <a:off x="8321865" y="2747961"/>
              <a:ext cx="49319" cy="4932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351803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730" y="998031"/>
            <a:ext cx="5355191" cy="3434289"/>
          </a:xfrm>
        </p:spPr>
        <p:txBody>
          <a:bodyPr>
            <a:normAutofit fontScale="40000" lnSpcReduction="20000"/>
          </a:bodyPr>
          <a:lstStyle/>
          <a:p>
            <a:pPr marL="0" indent="0">
              <a:buNone/>
            </a:pPr>
            <a:r>
              <a:rPr lang="en-US" b="1" dirty="0"/>
              <a:t>Multi-</a:t>
            </a:r>
            <a:r>
              <a:rPr lang="en-US" b="1" dirty="0" err="1"/>
              <a:t>centre</a:t>
            </a:r>
            <a:r>
              <a:rPr lang="en-US" b="1" dirty="0"/>
              <a:t>, multi-modality study in severe aortic stenosis (n=703)</a:t>
            </a:r>
          </a:p>
          <a:p>
            <a:pPr marL="0" indent="0">
              <a:buNone/>
            </a:pPr>
            <a:endParaRPr lang="en-US" sz="2000" b="1" dirty="0"/>
          </a:p>
          <a:p>
            <a:r>
              <a:rPr lang="en-US" sz="3300" b="1" dirty="0"/>
              <a:t>High mortality (24% at median 3.6 years)</a:t>
            </a:r>
          </a:p>
          <a:p>
            <a:endParaRPr lang="en-US" sz="2000" b="1" dirty="0"/>
          </a:p>
          <a:p>
            <a:r>
              <a:rPr lang="en-US" sz="3300" b="1" dirty="0"/>
              <a:t>Scar doubles mortality.</a:t>
            </a:r>
          </a:p>
          <a:p>
            <a:pPr lvl="1">
              <a:spcBef>
                <a:spcPts val="0"/>
              </a:spcBef>
              <a:defRPr/>
            </a:pPr>
            <a:r>
              <a:rPr lang="en-US" sz="3300" b="1" dirty="0"/>
              <a:t>all-cause </a:t>
            </a:r>
            <a:r>
              <a:rPr lang="en-US" sz="3300" dirty="0"/>
              <a:t>(28·7% vs 14·5%; p&lt;0·001) and </a:t>
            </a:r>
          </a:p>
          <a:p>
            <a:pPr lvl="1">
              <a:spcBef>
                <a:spcPts val="0"/>
              </a:spcBef>
              <a:defRPr/>
            </a:pPr>
            <a:r>
              <a:rPr lang="en-US" sz="3300" b="1" dirty="0"/>
              <a:t>cardiovascular mortality </a:t>
            </a:r>
            <a:r>
              <a:rPr lang="en-US" sz="3300" dirty="0"/>
              <a:t>(16·6% vs 6·4%; p&lt;0·001)</a:t>
            </a:r>
          </a:p>
          <a:p>
            <a:pPr lvl="1">
              <a:spcBef>
                <a:spcPts val="0"/>
              </a:spcBef>
              <a:defRPr/>
            </a:pPr>
            <a:endParaRPr lang="en-US" sz="2000" b="1" dirty="0"/>
          </a:p>
          <a:p>
            <a:pPr lvl="1">
              <a:spcBef>
                <a:spcPts val="0"/>
              </a:spcBef>
              <a:defRPr/>
            </a:pPr>
            <a:r>
              <a:rPr lang="en-US" sz="3300" b="1" dirty="0"/>
              <a:t>Regardless of </a:t>
            </a:r>
            <a:r>
              <a:rPr lang="en-US" sz="3300" b="1" dirty="0" err="1"/>
              <a:t>aetiology</a:t>
            </a:r>
            <a:r>
              <a:rPr lang="en-US" sz="3300" b="1" dirty="0"/>
              <a:t> </a:t>
            </a:r>
            <a:r>
              <a:rPr lang="en-US" sz="3300" dirty="0"/>
              <a:t>(infarct or non) </a:t>
            </a:r>
            <a:r>
              <a:rPr lang="en-US" sz="3300" b="1" dirty="0"/>
              <a:t>or intervention </a:t>
            </a:r>
            <a:endParaRPr lang="en-US" sz="3300" dirty="0"/>
          </a:p>
          <a:p>
            <a:endParaRPr lang="en-US" sz="2000" b="1" dirty="0"/>
          </a:p>
          <a:p>
            <a:r>
              <a:rPr lang="en-US" sz="3300" b="1" dirty="0"/>
              <a:t>Sole independent predictors of all-cause mortality: </a:t>
            </a:r>
          </a:p>
          <a:p>
            <a:pPr lvl="1"/>
            <a:r>
              <a:rPr lang="en-US" sz="3300" b="1" dirty="0"/>
              <a:t>Age </a:t>
            </a:r>
            <a:r>
              <a:rPr lang="en-US" sz="3300" dirty="0"/>
              <a:t>(HR 1·07, p&lt;0.001)</a:t>
            </a:r>
          </a:p>
          <a:p>
            <a:pPr lvl="1"/>
            <a:r>
              <a:rPr lang="en-US" sz="3300" b="1" dirty="0"/>
              <a:t>Scar presence </a:t>
            </a:r>
            <a:r>
              <a:rPr lang="en-US" sz="3300" dirty="0"/>
              <a:t>(HR 2·13, p=0·003) </a:t>
            </a:r>
          </a:p>
          <a:p>
            <a:pPr lvl="1"/>
            <a:r>
              <a:rPr lang="en-US" sz="3300" b="1" dirty="0"/>
              <a:t>Female sex </a:t>
            </a:r>
            <a:r>
              <a:rPr lang="en-US" sz="3300" dirty="0"/>
              <a:t>(HR 1·69, p=0.018) </a:t>
            </a:r>
          </a:p>
          <a:p>
            <a:pPr marL="0" indent="0">
              <a:spcBef>
                <a:spcPts val="0"/>
              </a:spcBef>
              <a:buNone/>
              <a:defRPr/>
            </a:pPr>
            <a:endParaRPr lang="en-US" sz="2000" dirty="0"/>
          </a:p>
          <a:p>
            <a:pPr>
              <a:spcBef>
                <a:spcPts val="0"/>
              </a:spcBef>
              <a:defRPr/>
            </a:pPr>
            <a:r>
              <a:rPr lang="en-US" sz="3300" b="1" dirty="0"/>
              <a:t>1% increase scar</a:t>
            </a:r>
            <a:r>
              <a:rPr lang="en-US" sz="3300" dirty="0"/>
              <a:t> burden</a:t>
            </a:r>
          </a:p>
          <a:p>
            <a:pPr lvl="1">
              <a:spcBef>
                <a:spcPts val="0"/>
              </a:spcBef>
              <a:defRPr/>
            </a:pPr>
            <a:r>
              <a:rPr lang="en-US" sz="3300" b="1" dirty="0"/>
              <a:t>10% </a:t>
            </a:r>
            <a:r>
              <a:rPr lang="en-US" sz="3300" dirty="0"/>
              <a:t>increased </a:t>
            </a:r>
            <a:r>
              <a:rPr lang="en-US" sz="3300" b="1" dirty="0"/>
              <a:t>all-cause mortality</a:t>
            </a:r>
            <a:endParaRPr lang="en-US" sz="3300" dirty="0"/>
          </a:p>
          <a:p>
            <a:pPr lvl="1">
              <a:spcBef>
                <a:spcPts val="0"/>
              </a:spcBef>
              <a:defRPr/>
            </a:pPr>
            <a:r>
              <a:rPr lang="en-US" sz="3300" b="1" dirty="0"/>
              <a:t>9% </a:t>
            </a:r>
            <a:r>
              <a:rPr lang="en-US" sz="3300" dirty="0"/>
              <a:t>increased </a:t>
            </a:r>
            <a:r>
              <a:rPr lang="en-US" sz="3300" b="1" dirty="0"/>
              <a:t>cardiovascular mortality</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7368" y="24176"/>
            <a:ext cx="1243803" cy="671615"/>
          </a:xfrm>
          <a:prstGeom prst="rect">
            <a:avLst/>
          </a:prstGeom>
        </p:spPr>
      </p:pic>
      <p:sp>
        <p:nvSpPr>
          <p:cNvPr id="8" name="Title 7"/>
          <p:cNvSpPr>
            <a:spLocks noGrp="1"/>
          </p:cNvSpPr>
          <p:nvPr>
            <p:ph type="title"/>
          </p:nvPr>
        </p:nvSpPr>
        <p:spPr>
          <a:xfrm>
            <a:off x="0" y="-131743"/>
            <a:ext cx="8229600" cy="1039054"/>
          </a:xfrm>
        </p:spPr>
        <p:txBody>
          <a:bodyPr>
            <a:noAutofit/>
          </a:bodyPr>
          <a:lstStyle/>
          <a:p>
            <a:pPr algn="l"/>
            <a:r>
              <a:rPr lang="en-US" sz="2400" b="1" dirty="0">
                <a:solidFill>
                  <a:srgbClr val="660066"/>
                </a:solidFill>
              </a:rPr>
              <a:t>AS700 </a:t>
            </a:r>
            <a:r>
              <a:rPr lang="en-US" sz="2000" b="1" dirty="0">
                <a:solidFill>
                  <a:srgbClr val="000090"/>
                </a:solidFill>
              </a:rPr>
              <a:t>B</a:t>
            </a:r>
            <a:r>
              <a:rPr lang="en-US" sz="1600" b="1" dirty="0">
                <a:solidFill>
                  <a:srgbClr val="000090"/>
                </a:solidFill>
              </a:rPr>
              <a:t>ritish</a:t>
            </a:r>
            <a:r>
              <a:rPr lang="en-US" sz="2000" b="1" dirty="0">
                <a:solidFill>
                  <a:srgbClr val="000090"/>
                </a:solidFill>
              </a:rPr>
              <a:t> S</a:t>
            </a:r>
            <a:r>
              <a:rPr lang="en-US" sz="1600" b="1" dirty="0">
                <a:solidFill>
                  <a:srgbClr val="000090"/>
                </a:solidFill>
              </a:rPr>
              <a:t>ociety</a:t>
            </a:r>
            <a:r>
              <a:rPr lang="en-US" sz="2000" b="1" dirty="0">
                <a:solidFill>
                  <a:srgbClr val="000090"/>
                </a:solidFill>
              </a:rPr>
              <a:t> </a:t>
            </a:r>
            <a:r>
              <a:rPr lang="en-US" sz="1600" b="1" dirty="0">
                <a:solidFill>
                  <a:srgbClr val="000090"/>
                </a:solidFill>
              </a:rPr>
              <a:t>of </a:t>
            </a:r>
            <a:r>
              <a:rPr lang="en-US" sz="2000" b="1" dirty="0">
                <a:solidFill>
                  <a:srgbClr val="000090"/>
                </a:solidFill>
              </a:rPr>
              <a:t>C</a:t>
            </a:r>
            <a:r>
              <a:rPr lang="en-US" sz="1600" b="1" dirty="0">
                <a:solidFill>
                  <a:srgbClr val="000090"/>
                </a:solidFill>
              </a:rPr>
              <a:t>ardiovascular </a:t>
            </a:r>
            <a:r>
              <a:rPr lang="en-US" sz="2000" b="1" dirty="0">
                <a:solidFill>
                  <a:srgbClr val="000090"/>
                </a:solidFill>
              </a:rPr>
              <a:t>M</a:t>
            </a:r>
            <a:r>
              <a:rPr lang="en-US" sz="1600" b="1" dirty="0">
                <a:solidFill>
                  <a:srgbClr val="000090"/>
                </a:solidFill>
              </a:rPr>
              <a:t>agnetic </a:t>
            </a:r>
            <a:r>
              <a:rPr lang="en-US" sz="2000" b="1" dirty="0">
                <a:solidFill>
                  <a:srgbClr val="000090"/>
                </a:solidFill>
              </a:rPr>
              <a:t>R</a:t>
            </a:r>
            <a:r>
              <a:rPr lang="en-US" sz="1600" b="1" dirty="0">
                <a:solidFill>
                  <a:srgbClr val="000090"/>
                </a:solidFill>
              </a:rPr>
              <a:t>esonance</a:t>
            </a:r>
            <a:r>
              <a:rPr lang="en-US" sz="2000" b="1" dirty="0">
                <a:solidFill>
                  <a:srgbClr val="000090"/>
                </a:solidFill>
              </a:rPr>
              <a:t> </a:t>
            </a:r>
            <a:br>
              <a:rPr lang="en-US" sz="2800" b="1" dirty="0">
                <a:solidFill>
                  <a:srgbClr val="660066"/>
                </a:solidFill>
              </a:rPr>
            </a:br>
            <a:r>
              <a:rPr lang="en-US" sz="2800" b="1" dirty="0">
                <a:solidFill>
                  <a:srgbClr val="660066"/>
                </a:solidFill>
              </a:rPr>
              <a:t>Residual Risk after Intervention in Aortic Stenosis</a:t>
            </a:r>
            <a:endParaRPr lang="en-US" sz="2800" dirty="0"/>
          </a:p>
        </p:txBody>
      </p:sp>
      <p:sp>
        <p:nvSpPr>
          <p:cNvPr id="2" name="Rectangle 1"/>
          <p:cNvSpPr/>
          <p:nvPr/>
        </p:nvSpPr>
        <p:spPr>
          <a:xfrm>
            <a:off x="320730" y="4082400"/>
            <a:ext cx="8679402" cy="553998"/>
          </a:xfrm>
          <a:prstGeom prst="rect">
            <a:avLst/>
          </a:prstGeom>
        </p:spPr>
        <p:txBody>
          <a:bodyPr wrap="square">
            <a:spAutoFit/>
          </a:bodyPr>
          <a:lstStyle/>
          <a:p>
            <a:pPr algn="just"/>
            <a:r>
              <a:rPr lang="en-US" sz="1000" b="1" dirty="0">
                <a:solidFill>
                  <a:srgbClr val="660066"/>
                </a:solidFill>
              </a:rPr>
              <a:t>Myocardial Scar Predicts Mortality in Severe Aortic Stenosis: Data from the BSCMR Valve Consortium</a:t>
            </a:r>
            <a:endParaRPr lang="en-US" sz="1000" b="1" u="sng" dirty="0">
              <a:solidFill>
                <a:srgbClr val="660066"/>
              </a:solidFill>
            </a:endParaRPr>
          </a:p>
          <a:p>
            <a:pPr algn="just"/>
            <a:r>
              <a:rPr lang="en-US" sz="1000" u="sng" dirty="0">
                <a:solidFill>
                  <a:srgbClr val="660066"/>
                </a:solidFill>
              </a:rPr>
              <a:t>Thomas Treibel</a:t>
            </a:r>
            <a:r>
              <a:rPr lang="en-US" sz="1000" dirty="0">
                <a:solidFill>
                  <a:srgbClr val="660066"/>
                </a:solidFill>
              </a:rPr>
              <a:t>, </a:t>
            </a:r>
            <a:r>
              <a:rPr lang="en-US" sz="1000" dirty="0" err="1">
                <a:solidFill>
                  <a:srgbClr val="660066"/>
                </a:solidFill>
              </a:rPr>
              <a:t>Tarique</a:t>
            </a:r>
            <a:r>
              <a:rPr lang="en-US" sz="1000" dirty="0">
                <a:solidFill>
                  <a:srgbClr val="660066"/>
                </a:solidFill>
              </a:rPr>
              <a:t> Musa, Vass </a:t>
            </a:r>
            <a:r>
              <a:rPr lang="en-US" sz="1000" dirty="0" err="1">
                <a:solidFill>
                  <a:srgbClr val="660066"/>
                </a:solidFill>
              </a:rPr>
              <a:t>Vassiliou</a:t>
            </a:r>
            <a:r>
              <a:rPr lang="en-US" sz="1000" dirty="0">
                <a:solidFill>
                  <a:srgbClr val="660066"/>
                </a:solidFill>
              </a:rPr>
              <a:t>, Gabriella </a:t>
            </a:r>
            <a:r>
              <a:rPr lang="en-US" sz="1000" dirty="0" err="1">
                <a:solidFill>
                  <a:srgbClr val="660066"/>
                </a:solidFill>
              </a:rPr>
              <a:t>Captur</a:t>
            </a:r>
            <a:r>
              <a:rPr lang="en-US" sz="1000" dirty="0">
                <a:solidFill>
                  <a:srgbClr val="660066"/>
                </a:solidFill>
              </a:rPr>
              <a:t>, </a:t>
            </a:r>
            <a:r>
              <a:rPr lang="en-US" sz="1000" dirty="0" err="1">
                <a:solidFill>
                  <a:srgbClr val="660066"/>
                </a:solidFill>
              </a:rPr>
              <a:t>Anvesha</a:t>
            </a:r>
            <a:r>
              <a:rPr lang="en-US" sz="1000" dirty="0">
                <a:solidFill>
                  <a:srgbClr val="660066"/>
                </a:solidFill>
              </a:rPr>
              <a:t> Singh, Calvin Chin, Margaret Loudon, Marcia </a:t>
            </a:r>
            <a:r>
              <a:rPr lang="en-US" sz="1000" dirty="0" err="1">
                <a:solidFill>
                  <a:srgbClr val="660066"/>
                </a:solidFill>
              </a:rPr>
              <a:t>Rigolli</a:t>
            </a:r>
            <a:r>
              <a:rPr lang="en-US" sz="1000" dirty="0">
                <a:solidFill>
                  <a:srgbClr val="660066"/>
                </a:solidFill>
              </a:rPr>
              <a:t>, Laura Dobson, Silvia Pica, </a:t>
            </a:r>
            <a:r>
              <a:rPr lang="en-US" sz="1000" dirty="0" err="1">
                <a:solidFill>
                  <a:srgbClr val="660066"/>
                </a:solidFill>
              </a:rPr>
              <a:t>Tamir</a:t>
            </a:r>
            <a:r>
              <a:rPr lang="en-US" sz="1000" dirty="0">
                <a:solidFill>
                  <a:srgbClr val="660066"/>
                </a:solidFill>
              </a:rPr>
              <a:t> </a:t>
            </a:r>
            <a:r>
              <a:rPr lang="en-US" sz="1000" dirty="0" err="1">
                <a:solidFill>
                  <a:srgbClr val="660066"/>
                </a:solidFill>
              </a:rPr>
              <a:t>Malley</a:t>
            </a:r>
            <a:r>
              <a:rPr lang="en-US" sz="1000" dirty="0">
                <a:solidFill>
                  <a:srgbClr val="660066"/>
                </a:solidFill>
              </a:rPr>
              <a:t>, James Foley, Petra </a:t>
            </a:r>
            <a:r>
              <a:rPr lang="en-US" sz="1000" dirty="0" err="1">
                <a:solidFill>
                  <a:srgbClr val="660066"/>
                </a:solidFill>
              </a:rPr>
              <a:t>Bjisterveld</a:t>
            </a:r>
            <a:r>
              <a:rPr lang="en-US" sz="1000" dirty="0">
                <a:solidFill>
                  <a:srgbClr val="660066"/>
                </a:solidFill>
              </a:rPr>
              <a:t>, Graham Law, Mark Dweck, Saul Myerson, Gerry McCann, Sanjay </a:t>
            </a:r>
            <a:r>
              <a:rPr lang="en-US" sz="1000" dirty="0" err="1">
                <a:solidFill>
                  <a:srgbClr val="660066"/>
                </a:solidFill>
              </a:rPr>
              <a:t>Prassad</a:t>
            </a:r>
            <a:r>
              <a:rPr lang="en-US" sz="1000" dirty="0">
                <a:solidFill>
                  <a:srgbClr val="660066"/>
                </a:solidFill>
              </a:rPr>
              <a:t>, James Moon, </a:t>
            </a:r>
            <a:r>
              <a:rPr lang="en-US" sz="1000" u="sng" dirty="0">
                <a:solidFill>
                  <a:srgbClr val="660066"/>
                </a:solidFill>
              </a:rPr>
              <a:t>John Greenwood </a:t>
            </a:r>
          </a:p>
        </p:txBody>
      </p:sp>
      <p:pic>
        <p:nvPicPr>
          <p:cNvPr id="15" name="Picture 14" descr="slide3.tif"/>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75921" y="907311"/>
            <a:ext cx="3177793" cy="3297289"/>
          </a:xfrm>
          <a:prstGeom prst="rect">
            <a:avLst/>
          </a:prstGeom>
        </p:spPr>
      </p:pic>
    </p:spTree>
    <p:extLst>
      <p:ext uri="{BB962C8B-B14F-4D97-AF65-F5344CB8AC3E}">
        <p14:creationId xmlns:p14="http://schemas.microsoft.com/office/powerpoint/2010/main" val="78153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57250"/>
          </a:xfrm>
        </p:spPr>
        <p:txBody>
          <a:bodyPr>
            <a:normAutofit/>
          </a:bodyPr>
          <a:lstStyle/>
          <a:p>
            <a:pPr algn="l"/>
            <a:r>
              <a:rPr lang="en-US" sz="4000" b="1" dirty="0">
                <a:solidFill>
                  <a:srgbClr val="660066"/>
                </a:solidFill>
              </a:rPr>
              <a:t>Conclusion </a:t>
            </a:r>
            <a:r>
              <a:rPr lang="en-US" sz="2800" b="1" dirty="0">
                <a:solidFill>
                  <a:srgbClr val="660066"/>
                </a:solidFill>
              </a:rPr>
              <a:t>– in severe Aortic Stenosis</a:t>
            </a:r>
          </a:p>
        </p:txBody>
      </p:sp>
      <p:sp>
        <p:nvSpPr>
          <p:cNvPr id="3" name="Content Placeholder 2"/>
          <p:cNvSpPr>
            <a:spLocks noGrp="1"/>
          </p:cNvSpPr>
          <p:nvPr>
            <p:ph idx="1"/>
          </p:nvPr>
        </p:nvSpPr>
        <p:spPr>
          <a:xfrm>
            <a:off x="640080" y="1004061"/>
            <a:ext cx="8329449" cy="3367055"/>
          </a:xfrm>
        </p:spPr>
        <p:txBody>
          <a:bodyPr>
            <a:normAutofit fontScale="62500" lnSpcReduction="20000"/>
          </a:bodyPr>
          <a:lstStyle/>
          <a:p>
            <a:pPr algn="just"/>
            <a:r>
              <a:rPr lang="en-US" b="1" dirty="0"/>
              <a:t>Significant mortality at 3.6 years  = 24%</a:t>
            </a:r>
          </a:p>
          <a:p>
            <a:pPr algn="just"/>
            <a:endParaRPr lang="en-US" b="1" dirty="0"/>
          </a:p>
          <a:p>
            <a:pPr algn="just"/>
            <a:r>
              <a:rPr lang="en-US" b="1" dirty="0"/>
              <a:t>Myocardial scar is a key outcome predictor</a:t>
            </a:r>
          </a:p>
          <a:p>
            <a:pPr lvl="1" algn="just"/>
            <a:r>
              <a:rPr lang="en-US" dirty="0"/>
              <a:t>Present in 51% </a:t>
            </a:r>
          </a:p>
          <a:p>
            <a:pPr lvl="1" algn="just"/>
            <a:r>
              <a:rPr lang="en-US" dirty="0"/>
              <a:t>Doubles mortality</a:t>
            </a:r>
          </a:p>
          <a:p>
            <a:pPr lvl="1" algn="just"/>
            <a:r>
              <a:rPr lang="en-US" dirty="0"/>
              <a:t>1%</a:t>
            </a:r>
            <a:r>
              <a:rPr lang="en-US" dirty="0">
                <a:latin typeface="Wingdings"/>
                <a:ea typeface="Wingdings"/>
                <a:cs typeface="Wingdings"/>
                <a:sym typeface="Wingdings"/>
              </a:rPr>
              <a:t></a:t>
            </a:r>
            <a:r>
              <a:rPr lang="en-US" dirty="0"/>
              <a:t> in scar = 10%</a:t>
            </a:r>
            <a:r>
              <a:rPr lang="en-US" dirty="0">
                <a:latin typeface="Wingdings"/>
                <a:ea typeface="Wingdings"/>
                <a:cs typeface="Wingdings"/>
                <a:sym typeface="Wingdings"/>
              </a:rPr>
              <a:t></a:t>
            </a:r>
            <a:r>
              <a:rPr lang="en-US" dirty="0"/>
              <a:t> in mortality</a:t>
            </a:r>
          </a:p>
          <a:p>
            <a:pPr algn="just"/>
            <a:r>
              <a:rPr lang="en-US" dirty="0"/>
              <a:t>Strongest independent predictor of all-cause and cardiovascular mortality </a:t>
            </a:r>
          </a:p>
          <a:p>
            <a:pPr marL="0" indent="0" algn="just">
              <a:buNone/>
            </a:pPr>
            <a:endParaRPr lang="en-US" dirty="0"/>
          </a:p>
          <a:p>
            <a:pPr algn="just"/>
            <a:endParaRPr lang="en-US" b="1" dirty="0"/>
          </a:p>
          <a:p>
            <a:pPr algn="just"/>
            <a:r>
              <a:rPr lang="en-US" b="1" dirty="0"/>
              <a:t>Timing valve intervention to pre-empt scar </a:t>
            </a:r>
            <a:r>
              <a:rPr lang="en-US" dirty="0"/>
              <a:t>development or progression now </a:t>
            </a:r>
            <a:r>
              <a:rPr lang="en-US" b="1" dirty="0"/>
              <a:t>warrants clinical trial investigation</a:t>
            </a:r>
            <a:r>
              <a:rPr lang="en-US" dirty="0"/>
              <a:t>.</a:t>
            </a:r>
          </a:p>
          <a:p>
            <a:pPr algn="just"/>
            <a:endParaRPr lang="en-US" dirty="0"/>
          </a:p>
        </p:txBody>
      </p:sp>
    </p:spTree>
    <p:extLst>
      <p:ext uri="{BB962C8B-B14F-4D97-AF65-F5344CB8AC3E}">
        <p14:creationId xmlns:p14="http://schemas.microsoft.com/office/powerpoint/2010/main" val="415518911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10678</TotalTime>
  <Words>757</Words>
  <Application>Microsoft Office PowerPoint</Application>
  <PresentationFormat>On-screen Show (16:9)</PresentationFormat>
  <Paragraphs>116</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Thème Office</vt:lpstr>
      <vt:lpstr>Myocardial Scar Predicts Mortality  in Severe Aortic Stenosis:  Data from the BSCMR Valve Consortium</vt:lpstr>
      <vt:lpstr>Background – Aortic Stenosis</vt:lpstr>
      <vt:lpstr>Background – Challenges </vt:lpstr>
      <vt:lpstr>Background – Myocardial Scar </vt:lpstr>
      <vt:lpstr>Hypothesis</vt:lpstr>
      <vt:lpstr>Study Design</vt:lpstr>
      <vt:lpstr>AS700 British Society of Cardiovascular Magnetic Resonance  Residual Risk after Intervention in Aortic Stenosis</vt:lpstr>
      <vt:lpstr>Conclusion – in severe Aortic Stenosis</vt:lpstr>
    </vt:vector>
  </TitlesOfParts>
  <Company>Hobby 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Olivier Boutin</dc:creator>
  <cp:lastModifiedBy>Kristen Green</cp:lastModifiedBy>
  <cp:revision>256</cp:revision>
  <dcterms:created xsi:type="dcterms:W3CDTF">2016-06-21T13:15:12Z</dcterms:created>
  <dcterms:modified xsi:type="dcterms:W3CDTF">2017-08-28T07:46:41Z</dcterms:modified>
</cp:coreProperties>
</file>