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8" r:id="rId3"/>
    <p:sldId id="516" r:id="rId4"/>
    <p:sldId id="316" r:id="rId5"/>
    <p:sldId id="514" r:id="rId6"/>
    <p:sldId id="529" r:id="rId7"/>
    <p:sldId id="522" r:id="rId8"/>
    <p:sldId id="523" r:id="rId9"/>
    <p:sldId id="543" r:id="rId10"/>
    <p:sldId id="544" r:id="rId11"/>
    <p:sldId id="553" r:id="rId12"/>
    <p:sldId id="549" r:id="rId13"/>
    <p:sldId id="555" r:id="rId14"/>
    <p:sldId id="556" r:id="rId15"/>
    <p:sldId id="550" r:id="rId16"/>
    <p:sldId id="564" r:id="rId17"/>
    <p:sldId id="565" r:id="rId18"/>
    <p:sldId id="527" r:id="rId19"/>
    <p:sldId id="528" r:id="rId20"/>
  </p:sldIdLst>
  <p:sldSz cx="9144000" cy="5143500" type="screen16x9"/>
  <p:notesSz cx="6794500" cy="99187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54"/>
    <a:srgbClr val="990033"/>
    <a:srgbClr val="660033"/>
    <a:srgbClr val="800000"/>
    <a:srgbClr val="FF9429"/>
    <a:srgbClr val="FF860D"/>
    <a:srgbClr val="FF9933"/>
    <a:srgbClr val="FF6600"/>
    <a:srgbClr val="CC3300"/>
    <a:srgbClr val="EF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5662" autoAdjust="0"/>
  </p:normalViewPr>
  <p:slideViewPr>
    <p:cSldViewPr snapToGrid="0" showGuides="1">
      <p:cViewPr varScale="1">
        <p:scale>
          <a:sx n="115" d="100"/>
          <a:sy n="115" d="100"/>
        </p:scale>
        <p:origin x="365" y="77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23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5891-3735-4CB6-9444-A4604345B5F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DEE6A-71E1-4093-B3AF-6FE030AF6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84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8874-9C3E-4134-882A-5F5728598B3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4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Strictly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42A5-8482-4741-A349-0F148CDF6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395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3525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9DC3-6E25-42A5-B6E4-9DF4B06AA9A2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1581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91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89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C-statistic:</a:t>
            </a:r>
            <a:r>
              <a:rPr lang="en-US" baseline="0" dirty="0"/>
              <a:t> Discrimination of </a:t>
            </a:r>
            <a:r>
              <a:rPr lang="en-US" dirty="0"/>
              <a:t>Case vs control – DISCRIMINATION is FAIR</a:t>
            </a:r>
          </a:p>
          <a:p>
            <a:r>
              <a:rPr lang="en-US" dirty="0"/>
              <a:t>Calibration: How well predicts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7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HTN</a:t>
            </a:r>
            <a:r>
              <a:rPr lang="en-US" baseline="0" dirty="0"/>
              <a:t> or</a:t>
            </a:r>
            <a:r>
              <a:rPr lang="en-US" dirty="0"/>
              <a:t> HLD vs. ACM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9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2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14350" y="569059"/>
            <a:ext cx="5829300" cy="1790700"/>
          </a:xfrm>
        </p:spPr>
        <p:txBody>
          <a:bodyPr anchor="b"/>
          <a:lstStyle>
            <a:lvl1pPr algn="l">
              <a:defRPr sz="4500" b="1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14350" y="2493688"/>
            <a:ext cx="5143500" cy="66346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8A00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92676" y="4372897"/>
            <a:ext cx="9323174" cy="854012"/>
          </a:xfrm>
          <a:prstGeom prst="rect">
            <a:avLst/>
          </a:prstGeom>
          <a:gradFill>
            <a:gsLst>
              <a:gs pos="55000">
                <a:srgbClr val="FFCA38"/>
              </a:gs>
              <a:gs pos="100000">
                <a:srgbClr val="92A9D7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54" y="4564662"/>
            <a:ext cx="1447501" cy="4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0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3" y="1162742"/>
            <a:ext cx="7905283" cy="2986538"/>
          </a:xfrm>
        </p:spPr>
        <p:txBody>
          <a:bodyPr/>
          <a:lstStyle>
            <a:lvl1pPr>
              <a:buClr>
                <a:srgbClr val="8A0054"/>
              </a:buClr>
              <a:defRPr/>
            </a:lvl1pPr>
            <a:lvl2pPr>
              <a:buClr>
                <a:srgbClr val="58595B"/>
              </a:buClr>
              <a:defRPr/>
            </a:lvl2pPr>
            <a:lvl3pPr>
              <a:buClr>
                <a:srgbClr val="92A9D7"/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342901" y="1162742"/>
            <a:ext cx="3930593" cy="2986538"/>
          </a:xfrm>
        </p:spPr>
        <p:txBody>
          <a:bodyPr/>
          <a:lstStyle>
            <a:lvl1pPr>
              <a:buClr>
                <a:srgbClr val="8A0054"/>
              </a:buClr>
              <a:defRPr/>
            </a:lvl1pPr>
            <a:lvl2pPr>
              <a:buClr>
                <a:srgbClr val="58595B"/>
              </a:buClr>
              <a:defRPr/>
            </a:lvl2pPr>
            <a:lvl3pPr>
              <a:buClr>
                <a:srgbClr val="92A9D7"/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457701" y="1162742"/>
            <a:ext cx="3930593" cy="2986538"/>
          </a:xfrm>
        </p:spPr>
        <p:txBody>
          <a:bodyPr/>
          <a:lstStyle>
            <a:lvl1pPr>
              <a:buClr>
                <a:srgbClr val="8A0054"/>
              </a:buClr>
              <a:defRPr/>
            </a:lvl1pPr>
            <a:lvl2pPr>
              <a:buClr>
                <a:srgbClr val="58595B"/>
              </a:buClr>
              <a:defRPr/>
            </a:lvl2pPr>
            <a:lvl3pPr>
              <a:buClr>
                <a:srgbClr val="92A9D7"/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808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2677" y="1147993"/>
            <a:ext cx="3567266" cy="3263504"/>
          </a:xfrm>
        </p:spPr>
        <p:txBody>
          <a:bodyPr/>
          <a:lstStyle>
            <a:lvl1pPr marL="0" indent="0">
              <a:buFontTx/>
              <a:buNone/>
              <a:tabLst/>
              <a:defRPr sz="1800" b="1">
                <a:solidFill>
                  <a:srgbClr val="8A0054"/>
                </a:solidFill>
              </a:defRPr>
            </a:lvl1pPr>
            <a:lvl2pPr>
              <a:buClr>
                <a:srgbClr val="8A0054"/>
              </a:buClr>
              <a:defRPr/>
            </a:lvl2pPr>
            <a:lvl3pPr>
              <a:buClr>
                <a:srgbClr val="58595B"/>
              </a:buClr>
              <a:defRPr/>
            </a:lvl3pPr>
            <a:lvl4pPr>
              <a:buClr>
                <a:srgbClr val="92A9D7"/>
              </a:buClr>
              <a:defRPr/>
            </a:lvl4pPr>
            <a:lvl5pPr>
              <a:buClr>
                <a:schemeClr val="bg1">
                  <a:lumMod val="8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299155" y="1147993"/>
            <a:ext cx="3567266" cy="3263504"/>
          </a:xfrm>
        </p:spPr>
        <p:txBody>
          <a:bodyPr/>
          <a:lstStyle>
            <a:lvl1pPr marL="0" indent="0">
              <a:buFontTx/>
              <a:buNone/>
              <a:tabLst/>
              <a:defRPr sz="1800" b="1">
                <a:solidFill>
                  <a:srgbClr val="8A0054"/>
                </a:solidFill>
              </a:defRPr>
            </a:lvl1pPr>
            <a:lvl2pPr>
              <a:buClr>
                <a:srgbClr val="8A0054"/>
              </a:buClr>
              <a:defRPr/>
            </a:lvl2pPr>
            <a:lvl3pPr>
              <a:buClr>
                <a:srgbClr val="58595B"/>
              </a:buClr>
              <a:defRPr/>
            </a:lvl3pPr>
            <a:lvl4pPr>
              <a:buClr>
                <a:srgbClr val="92A9D7"/>
              </a:buClr>
              <a:defRPr/>
            </a:lvl4pPr>
            <a:lvl5pPr>
              <a:buClr>
                <a:schemeClr val="bg1">
                  <a:lumMod val="8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40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6194283"/>
              </p:ext>
            </p:extLst>
          </p:nvPr>
        </p:nvGraphicFramePr>
        <p:xfrm>
          <a:off x="1477662" y="1596253"/>
          <a:ext cx="6096000" cy="24033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0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 baseline="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Table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57350" y="1299901"/>
            <a:ext cx="5829300" cy="17907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5000" b="1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2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10" y="190435"/>
            <a:ext cx="7886700" cy="4363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10" y="1123576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354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4" r:id="rId5"/>
    <p:sldLayoutId id="2147483651" r:id="rId6"/>
    <p:sldLayoutId id="2147483652" r:id="rId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i="0" kern="1200">
          <a:solidFill>
            <a:srgbClr val="8A0054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8A0054"/>
        </a:buClr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58595B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92A9D7"/>
        </a:buClr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bg1">
            <a:lumMod val="75000"/>
          </a:schemeClr>
        </a:buClr>
        <a:buFont typeface="Arial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48" y="-351479"/>
            <a:ext cx="8316667" cy="17907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Effect of </a:t>
            </a:r>
            <a:r>
              <a:rPr lang="en-US" sz="2400" dirty="0" err="1"/>
              <a:t>Exenatide</a:t>
            </a:r>
            <a:r>
              <a:rPr lang="en-US" sz="2400" dirty="0"/>
              <a:t> Once-Weekly on Clinical Outcomes in Patients with Type 2 Diabetes Mellitus and Cardiovascular Disease: Insights from the EXSCEL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48" y="1859071"/>
            <a:ext cx="8249161" cy="663464"/>
          </a:xfrm>
        </p:spPr>
        <p:txBody>
          <a:bodyPr anchor="t">
            <a:noAutofit/>
          </a:bodyPr>
          <a:lstStyle/>
          <a:p>
            <a:pPr algn="ctr"/>
            <a:r>
              <a:rPr lang="en-US" sz="1600" dirty="0"/>
              <a:t>Robert J. Mentz, M. Angelyn Bethel, Peter Merrill, Yuliya Lokhnygina, John B. </a:t>
            </a:r>
            <a:r>
              <a:rPr lang="en-US" sz="1600" dirty="0" err="1"/>
              <a:t>Buse</a:t>
            </a:r>
            <a:r>
              <a:rPr lang="en-US" sz="1600" dirty="0"/>
              <a:t>, Juliana C. Chan, Jasmine Choi, Stephanie M. Gustavson, Nayyar Iqbal, Aldo P. Maggioni, Steven P. Marso, Peter </a:t>
            </a:r>
            <a:r>
              <a:rPr lang="en-US" sz="1600" dirty="0" err="1"/>
              <a:t>Öhman</a:t>
            </a:r>
            <a:r>
              <a:rPr lang="en-US" sz="1600" dirty="0"/>
              <a:t>, Neha J. Pagidipati, Neil Poulter, </a:t>
            </a:r>
            <a:r>
              <a:rPr lang="en-US" sz="1600" dirty="0" err="1"/>
              <a:t>Ambady</a:t>
            </a:r>
            <a:r>
              <a:rPr lang="en-US" sz="1600" dirty="0"/>
              <a:t> Ramachandran, Bernard </a:t>
            </a:r>
            <a:r>
              <a:rPr lang="en-US" sz="1600" dirty="0" err="1"/>
              <a:t>Zinman</a:t>
            </a:r>
            <a:r>
              <a:rPr lang="en-US" sz="1600" dirty="0"/>
              <a:t>, Rury R. Holman and Adrian F. Hernandez</a:t>
            </a:r>
            <a:endParaRPr lang="en-US" sz="1600" i="1" dirty="0"/>
          </a:p>
          <a:p>
            <a:pPr algn="ctr"/>
            <a:r>
              <a:rPr lang="en-US" sz="1600" b="1" i="1" dirty="0"/>
              <a:t>On behalf of the EXSCEL Study Group</a:t>
            </a:r>
          </a:p>
          <a:p>
            <a:pPr algn="ctr"/>
            <a:endParaRPr lang="en-US" sz="1600" dirty="0"/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American Heart Association Session 2017 – Anaheim, CA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Monday, November 13, 2017</a:t>
            </a:r>
          </a:p>
        </p:txBody>
      </p:sp>
    </p:spTree>
    <p:extLst>
      <p:ext uri="{BB962C8B-B14F-4D97-AF65-F5344CB8AC3E}">
        <p14:creationId xmlns:p14="http://schemas.microsoft.com/office/powerpoint/2010/main" val="110971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26" y="167640"/>
            <a:ext cx="7886700" cy="537317"/>
          </a:xfrm>
        </p:spPr>
        <p:txBody>
          <a:bodyPr/>
          <a:lstStyle/>
          <a:p>
            <a:r>
              <a:rPr lang="en-US" dirty="0"/>
              <a:t>Baseline Characteristics by Mortality Status (2/2) 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777747"/>
              </p:ext>
            </p:extLst>
          </p:nvPr>
        </p:nvGraphicFramePr>
        <p:xfrm>
          <a:off x="329023" y="826178"/>
          <a:ext cx="8371844" cy="3172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0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b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kumimoji="0" lang="en-GB" sz="13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kumimoji="0" lang="en-GB" sz="13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Death</a:t>
                      </a:r>
                      <a:b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N=1091</a:t>
                      </a:r>
                      <a:endParaRPr kumimoji="0" lang="en-GB" sz="13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Death</a:t>
                      </a:r>
                      <a:b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n=13661</a:t>
                      </a:r>
                      <a:endParaRPr kumimoji="0" lang="en-GB" sz="1300" b="0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91.2%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83.3%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Cerebrovascular disease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26.1%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17.8%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32.3%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  <a:r>
                        <a:rPr lang="en-U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Respiratory Disease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13.7%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kumimoji="0" lang="en-GB" sz="13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Mass Index</a:t>
                      </a: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(kg/m</a:t>
                      </a:r>
                      <a:r>
                        <a:rPr kumimoji="0" lang="en-GB" sz="1300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32.0 (28.0, 36.8)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31.8 (28.3, 36.1)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Systolic Blood</a:t>
                      </a:r>
                      <a:r>
                        <a:rPr kumimoji="0" lang="en-GB" sz="13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Pressure (mmHg)</a:t>
                      </a:r>
                      <a:endParaRPr kumimoji="0" lang="en-GB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 (123, 146)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 (124, 145)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HbA1c</a:t>
                      </a:r>
                      <a:r>
                        <a:rPr kumimoji="0" lang="en-GB" sz="13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(%)</a:t>
                      </a:r>
                      <a:endParaRPr kumimoji="0" lang="en-GB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8.1 (7.4, 8.9)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8.0 (7.3, 8.9)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(mL/min/1.73 m</a:t>
                      </a:r>
                      <a:r>
                        <a:rPr kumimoji="0" lang="en-US" sz="1300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66.7 (53.0, 85.0)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77.0 (62.0, 92.5)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9023" y="1527770"/>
            <a:ext cx="8371844" cy="1358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023" y="3711841"/>
            <a:ext cx="8371844" cy="285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Model for Mortality</a:t>
            </a:r>
          </a:p>
        </p:txBody>
      </p:sp>
      <p:sp>
        <p:nvSpPr>
          <p:cNvPr id="9" name="Left Brace 8"/>
          <p:cNvSpPr/>
          <p:nvPr/>
        </p:nvSpPr>
        <p:spPr>
          <a:xfrm>
            <a:off x="1737361" y="824717"/>
            <a:ext cx="457200" cy="8032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737361" y="1683757"/>
            <a:ext cx="457200" cy="171363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737361" y="3426443"/>
            <a:ext cx="457200" cy="77662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" y="1048529"/>
            <a:ext cx="1496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5463" y="2385283"/>
            <a:ext cx="1496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PMH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882" y="3636089"/>
            <a:ext cx="1937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Exam and Labs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7266" y="4536250"/>
            <a:ext cx="262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Adjusted OR (95% CI)</a:t>
            </a:r>
          </a:p>
        </p:txBody>
      </p:sp>
      <p:pic>
        <p:nvPicPr>
          <p:cNvPr id="17" name="Content Placeholder 6"/>
          <p:cNvPicPr>
            <a:picLocks noGrp="1" noChangeAspect="1"/>
          </p:cNvPicPr>
          <p:nvPr>
            <p:ph/>
          </p:nvPr>
        </p:nvPicPr>
        <p:blipFill rotWithShape="1">
          <a:blip r:embed="rId3"/>
          <a:srcRect l="13051" t="23741" r="76631" b="24211"/>
          <a:stretch/>
        </p:blipFill>
        <p:spPr>
          <a:xfrm rot="5400000">
            <a:off x="3339103" y="-67258"/>
            <a:ext cx="3806434" cy="54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56553"/>
            <a:ext cx="7886700" cy="537317"/>
          </a:xfrm>
        </p:spPr>
        <p:txBody>
          <a:bodyPr/>
          <a:lstStyle/>
          <a:p>
            <a:r>
              <a:rPr lang="en-US" dirty="0"/>
              <a:t>Mortality Model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4" y="510050"/>
            <a:ext cx="7905283" cy="2986538"/>
          </a:xfrm>
        </p:spPr>
        <p:txBody>
          <a:bodyPr/>
          <a:lstStyle/>
          <a:p>
            <a:r>
              <a:rPr lang="en-US" dirty="0"/>
              <a:t>Uncorrected C-index = 0.74</a:t>
            </a:r>
          </a:p>
          <a:p>
            <a:r>
              <a:rPr lang="en-US" dirty="0"/>
              <a:t>Optimism Corrected C-index = 0.73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745" r="1037" b="1456"/>
          <a:stretch/>
        </p:blipFill>
        <p:spPr bwMode="auto">
          <a:xfrm>
            <a:off x="2263140" y="1257300"/>
            <a:ext cx="4701540" cy="3672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24982" y="1351062"/>
            <a:ext cx="2796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Plot for All-cause Death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3532" y="3093720"/>
            <a:ext cx="20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Predicted probability matches what observed</a:t>
            </a:r>
          </a:p>
        </p:txBody>
      </p:sp>
    </p:spTree>
    <p:extLst>
      <p:ext uri="{BB962C8B-B14F-4D97-AF65-F5344CB8AC3E}">
        <p14:creationId xmlns:p14="http://schemas.microsoft.com/office/powerpoint/2010/main" val="198831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4" y="102355"/>
            <a:ext cx="7886700" cy="537317"/>
          </a:xfrm>
        </p:spPr>
        <p:txBody>
          <a:bodyPr/>
          <a:lstStyle/>
          <a:p>
            <a:r>
              <a:rPr lang="en-US" dirty="0"/>
              <a:t>Multivariable Model for MACE</a:t>
            </a:r>
          </a:p>
        </p:txBody>
      </p:sp>
      <p:sp>
        <p:nvSpPr>
          <p:cNvPr id="5" name="Left Brace 4"/>
          <p:cNvSpPr/>
          <p:nvPr/>
        </p:nvSpPr>
        <p:spPr>
          <a:xfrm>
            <a:off x="1592581" y="824717"/>
            <a:ext cx="457200" cy="82694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592581" y="1665099"/>
            <a:ext cx="457200" cy="16011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592581" y="3292087"/>
            <a:ext cx="457200" cy="85109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" y="1052309"/>
            <a:ext cx="15499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3408" y="2310432"/>
            <a:ext cx="15499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PMH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54" y="3546911"/>
            <a:ext cx="20070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Exam and Labs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0118" y="4541058"/>
            <a:ext cx="262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Adjusted OR (95% CI)</a:t>
            </a:r>
          </a:p>
        </p:txBody>
      </p:sp>
      <p:pic>
        <p:nvPicPr>
          <p:cNvPr id="17" name="Content Placeholder 8"/>
          <p:cNvPicPr>
            <a:picLocks noGrp="1" noChangeAspect="1"/>
          </p:cNvPicPr>
          <p:nvPr>
            <p:ph/>
          </p:nvPr>
        </p:nvPicPr>
        <p:blipFill rotWithShape="1">
          <a:blip r:embed="rId3"/>
          <a:srcRect l="13051" t="23741" r="76455" b="22330"/>
          <a:stretch/>
        </p:blipFill>
        <p:spPr>
          <a:xfrm rot="5400000">
            <a:off x="2929236" y="-107320"/>
            <a:ext cx="3801765" cy="549499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1917394" y="3075449"/>
            <a:ext cx="198120" cy="152400"/>
          </a:xfrm>
          <a:prstGeom prst="leftArrow">
            <a:avLst/>
          </a:prstGeom>
          <a:solidFill>
            <a:srgbClr val="8A0054"/>
          </a:solidFill>
          <a:ln>
            <a:solidFill>
              <a:srgbClr val="8A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2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56553"/>
            <a:ext cx="7886700" cy="537317"/>
          </a:xfrm>
        </p:spPr>
        <p:txBody>
          <a:bodyPr/>
          <a:lstStyle/>
          <a:p>
            <a:r>
              <a:rPr lang="en-US" dirty="0"/>
              <a:t>MACE Model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4" y="510050"/>
            <a:ext cx="7905283" cy="2986538"/>
          </a:xfrm>
        </p:spPr>
        <p:txBody>
          <a:bodyPr/>
          <a:lstStyle/>
          <a:p>
            <a:r>
              <a:rPr lang="en-US" dirty="0"/>
              <a:t>Uncorrected C-index = 0.72</a:t>
            </a:r>
          </a:p>
          <a:p>
            <a:r>
              <a:rPr lang="en-US" dirty="0"/>
              <a:t>Optimism Corrected C-index = 0.71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4982" y="1351062"/>
            <a:ext cx="2080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 Plot for MACE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t="9584" r="1220" b="2083"/>
          <a:stretch/>
        </p:blipFill>
        <p:spPr bwMode="auto">
          <a:xfrm>
            <a:off x="1801884" y="1581150"/>
            <a:ext cx="5139936" cy="33779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046220" y="3093720"/>
            <a:ext cx="20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Overestimates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Observed Risk</a:t>
            </a:r>
          </a:p>
        </p:txBody>
      </p:sp>
    </p:spTree>
    <p:extLst>
      <p:ext uri="{BB962C8B-B14F-4D97-AF65-F5344CB8AC3E}">
        <p14:creationId xmlns:p14="http://schemas.microsoft.com/office/powerpoint/2010/main" val="356355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163233"/>
            <a:ext cx="8753806" cy="537317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Primary Results</a:t>
            </a:r>
            <a:br>
              <a:rPr lang="en-US" sz="2000" dirty="0"/>
            </a:br>
            <a:r>
              <a:rPr lang="en-US" sz="2000" b="0" dirty="0"/>
              <a:t>Interaction Effect between Treatment Assignment and Risk Profile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67196"/>
              </p:ext>
            </p:extLst>
          </p:nvPr>
        </p:nvGraphicFramePr>
        <p:xfrm>
          <a:off x="1547336" y="1383030"/>
          <a:ext cx="571404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</a:t>
                      </a:r>
                    </a:p>
                  </a:txBody>
                  <a:tcPr anchor="ctr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Interaction p-value</a:t>
                      </a:r>
                    </a:p>
                  </a:txBody>
                  <a:tcPr marL="25400" marR="25400" marT="0" marB="0" anchor="ctr">
                    <a:solidFill>
                      <a:srgbClr val="8A0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mortality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440" y="3040380"/>
            <a:ext cx="710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evidence of an interaction between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treatment and hazard profile for either endpoint</a:t>
            </a:r>
          </a:p>
        </p:txBody>
      </p:sp>
    </p:spTree>
    <p:extLst>
      <p:ext uri="{BB962C8B-B14F-4D97-AF65-F5344CB8AC3E}">
        <p14:creationId xmlns:p14="http://schemas.microsoft.com/office/powerpoint/2010/main" val="25119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0"/>
            <a:ext cx="7886700" cy="537317"/>
          </a:xfrm>
        </p:spPr>
        <p:txBody>
          <a:bodyPr/>
          <a:lstStyle/>
          <a:p>
            <a:r>
              <a:rPr lang="en-US" dirty="0"/>
              <a:t>Mortality: Treatment Effect by Risk Score Quintile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661" y="564901"/>
            <a:ext cx="2278380" cy="307777"/>
          </a:xfrm>
          <a:prstGeom prst="rect">
            <a:avLst/>
          </a:prstGeom>
          <a:noFill/>
          <a:ln w="22225">
            <a:solidFill>
              <a:srgbClr val="8A00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Overall: HR 0.86 (0.77, 0.97)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1220" y="4287561"/>
            <a:ext cx="233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Favors Placebo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0970" y="4267632"/>
            <a:ext cx="233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Favors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Exenatide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8280" y="1010787"/>
            <a:ext cx="758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       Events     Rate (per 100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)					               HR              95% CI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59" t="21713" r="11916" b="47786"/>
          <a:stretch/>
        </p:blipFill>
        <p:spPr>
          <a:xfrm>
            <a:off x="60966" y="1314728"/>
            <a:ext cx="9102484" cy="249268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l="56759" t="90602" r="11916" b="2892"/>
          <a:stretch/>
        </p:blipFill>
        <p:spPr>
          <a:xfrm>
            <a:off x="60971" y="3799791"/>
            <a:ext cx="9102479" cy="5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7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0"/>
            <a:ext cx="7886700" cy="537317"/>
          </a:xfrm>
        </p:spPr>
        <p:txBody>
          <a:bodyPr/>
          <a:lstStyle/>
          <a:p>
            <a:r>
              <a:rPr lang="en-US" dirty="0"/>
              <a:t>MACE: Treatment Effect by Risk Score Quintile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6580" y="4287074"/>
            <a:ext cx="233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Favors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Exenatide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7328" y="4287075"/>
            <a:ext cx="233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Favors Placebo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0607" y="496147"/>
            <a:ext cx="2278380" cy="307777"/>
          </a:xfrm>
          <a:prstGeom prst="rect">
            <a:avLst/>
          </a:prstGeom>
          <a:noFill/>
          <a:ln w="22225">
            <a:solidFill>
              <a:srgbClr val="8A00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Overall: HR 0.91 (0.83, 1.00)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9467" y="965248"/>
            <a:ext cx="7767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       Events      Rate (per 100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)					                  HR              95% CI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52" t="60438" r="12109" b="3921"/>
          <a:stretch/>
        </p:blipFill>
        <p:spPr>
          <a:xfrm>
            <a:off x="0" y="1231855"/>
            <a:ext cx="9157027" cy="29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3" y="1162742"/>
            <a:ext cx="8677607" cy="2986538"/>
          </a:xfrm>
        </p:spPr>
        <p:txBody>
          <a:bodyPr>
            <a:normAutofit/>
          </a:bodyPr>
          <a:lstStyle/>
          <a:p>
            <a:r>
              <a:rPr lang="en-US" dirty="0"/>
              <a:t>Independent predictors of risk included demographic features, CV and non-CV comorbidities, exam parameters (BMI, DBP) and laboratories (A1c, </a:t>
            </a:r>
            <a:r>
              <a:rPr lang="en-US" dirty="0" err="1"/>
              <a:t>eGFR</a:t>
            </a:r>
            <a:r>
              <a:rPr lang="en-US" dirty="0"/>
              <a:t>)</a:t>
            </a:r>
          </a:p>
          <a:p>
            <a:r>
              <a:rPr lang="en-US" dirty="0"/>
              <a:t>Risk models with modest discrimination for mortality and MACE</a:t>
            </a:r>
          </a:p>
          <a:p>
            <a:r>
              <a:rPr lang="en-US" dirty="0"/>
              <a:t>There was no evidence of a differential effect of </a:t>
            </a:r>
            <a:r>
              <a:rPr lang="en-US" dirty="0" err="1"/>
              <a:t>exenatide</a:t>
            </a:r>
            <a:r>
              <a:rPr lang="en-US" dirty="0"/>
              <a:t> on clinical outcomes based on baseline risk</a:t>
            </a:r>
          </a:p>
        </p:txBody>
      </p:sp>
    </p:spTree>
    <p:extLst>
      <p:ext uri="{BB962C8B-B14F-4D97-AF65-F5344CB8AC3E}">
        <p14:creationId xmlns:p14="http://schemas.microsoft.com/office/powerpoint/2010/main" val="47073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characteristics including age, prior CV events, comorbidity burden and laboratories provided prognostic value for mortality and MACE in the EXSCEL trial population</a:t>
            </a:r>
          </a:p>
          <a:p>
            <a:endParaRPr lang="en-US" dirty="0"/>
          </a:p>
          <a:p>
            <a:r>
              <a:rPr lang="en-US" dirty="0"/>
              <a:t>The effects of </a:t>
            </a:r>
            <a:r>
              <a:rPr lang="en-US" dirty="0" err="1"/>
              <a:t>exenatide</a:t>
            </a:r>
            <a:r>
              <a:rPr lang="en-US" dirty="0"/>
              <a:t> on mortality and MACE were consistent across the spectrum of baseline risk </a:t>
            </a:r>
          </a:p>
        </p:txBody>
      </p:sp>
    </p:spTree>
    <p:extLst>
      <p:ext uri="{BB962C8B-B14F-4D97-AF65-F5344CB8AC3E}">
        <p14:creationId xmlns:p14="http://schemas.microsoft.com/office/powerpoint/2010/main" val="400488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EXSCEL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4" y="978515"/>
            <a:ext cx="8890966" cy="29865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Large, pragmatic, international trial (N=14,752; 687 sites in 35 countries)</a:t>
            </a:r>
          </a:p>
          <a:p>
            <a:r>
              <a:rPr lang="en-GB" dirty="0"/>
              <a:t>Investigated the effects of once weekly GLP-1 receptor agonist, </a:t>
            </a:r>
            <a:r>
              <a:rPr lang="en-GB" dirty="0" err="1"/>
              <a:t>exenatide</a:t>
            </a:r>
            <a:r>
              <a:rPr lang="en-GB" dirty="0"/>
              <a:t> 2mg injection, on CV-related outcomes in patients with T2DM</a:t>
            </a:r>
          </a:p>
          <a:p>
            <a:r>
              <a:rPr lang="en-GB" dirty="0"/>
              <a:t>Double-blind, placebo-controlled </a:t>
            </a:r>
          </a:p>
          <a:p>
            <a:r>
              <a:rPr lang="en-GB" dirty="0"/>
              <a:t>Academically led by the Diabetes Trials Unit, University of Oxford and the Duke Clinical Research Institute in collaboration with industry sponsorship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75603" y="424301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ClinicalTrials.gov number: NCT01144338</a:t>
            </a:r>
          </a:p>
          <a:p>
            <a:pPr algn="ctr"/>
            <a:r>
              <a:rPr lang="da-DK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Mentz RJ, </a:t>
            </a:r>
            <a:r>
              <a:rPr lang="da-DK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Am Heart J </a:t>
            </a:r>
            <a:r>
              <a:rPr lang="da-DK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2017;187:1-9.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Holman RR, </a:t>
            </a:r>
            <a:r>
              <a:rPr lang="en-US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2017;377:1228-1239. </a:t>
            </a:r>
          </a:p>
          <a:p>
            <a:pPr algn="ctr"/>
            <a:endParaRPr lang="en-US" dirty="0">
              <a:latin typeface="OTNEJMQuadraa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4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EXSCEL: Study Design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68344" y="769605"/>
            <a:ext cx="6374831" cy="1832297"/>
            <a:chOff x="1915987" y="975307"/>
            <a:chExt cx="8499775" cy="2443062"/>
          </a:xfrm>
        </p:grpSpPr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1915987" y="1267488"/>
              <a:ext cx="1624581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~14,000 Patients </a:t>
              </a:r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8503979" y="1290034"/>
              <a:ext cx="1891972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Safety Follow-up</a:t>
              </a:r>
            </a:p>
            <a:p>
              <a:pPr algn="ctr"/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(70-days)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408693" y="990706"/>
              <a:ext cx="6018369" cy="1143001"/>
              <a:chOff x="1308100" y="2784752"/>
              <a:chExt cx="6018369" cy="1143001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308100" y="3715028"/>
                <a:ext cx="2009775" cy="212725"/>
                <a:chOff x="1808" y="1842"/>
                <a:chExt cx="1266" cy="134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1808" y="1842"/>
                  <a:ext cx="0" cy="134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1808" y="1976"/>
                  <a:ext cx="1266" cy="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 flipV="1">
                <a:off x="1308100" y="2784753"/>
                <a:ext cx="2009775" cy="212725"/>
                <a:chOff x="1808" y="1842"/>
                <a:chExt cx="1266" cy="134"/>
              </a:xfrm>
            </p:grpSpPr>
            <p:sp>
              <p:nvSpPr>
                <p:cNvPr id="11" name="Line 33"/>
                <p:cNvSpPr>
                  <a:spLocks noChangeShapeType="1"/>
                </p:cNvSpPr>
                <p:nvPr/>
              </p:nvSpPr>
              <p:spPr bwMode="auto">
                <a:xfrm>
                  <a:off x="1808" y="1842"/>
                  <a:ext cx="0" cy="134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Line 34"/>
                <p:cNvSpPr>
                  <a:spLocks noChangeShapeType="1"/>
                </p:cNvSpPr>
                <p:nvPr/>
              </p:nvSpPr>
              <p:spPr bwMode="auto">
                <a:xfrm>
                  <a:off x="1808" y="1976"/>
                  <a:ext cx="1266" cy="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2600481" y="3470552"/>
                <a:ext cx="4725988" cy="457200"/>
              </a:xfrm>
              <a:prstGeom prst="rect">
                <a:avLst/>
              </a:prstGeom>
              <a:solidFill>
                <a:srgbClr val="9DABE2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Arial" panose="020B0604020202020204" pitchFamily="34" charset="0"/>
                    <a:ea typeface="ＭＳ Ｐゴシック" pitchFamily="-109" charset="-128"/>
                    <a:cs typeface="Arial" panose="020B0604020202020204" pitchFamily="34" charset="0"/>
                  </a:rPr>
                  <a:t>PLACEBO ONCE WEEKLY</a:t>
                </a:r>
              </a:p>
            </p:txBody>
          </p:sp>
          <p:sp>
            <p:nvSpPr>
              <p:cNvPr id="10" name="Text Box 20"/>
              <p:cNvSpPr txBox="1">
                <a:spLocks noChangeArrowheads="1"/>
              </p:cNvSpPr>
              <p:nvPr/>
            </p:nvSpPr>
            <p:spPr bwMode="auto">
              <a:xfrm>
                <a:off x="2600481" y="2784752"/>
                <a:ext cx="4725988" cy="457200"/>
              </a:xfrm>
              <a:prstGeom prst="rect">
                <a:avLst/>
              </a:prstGeom>
              <a:solidFill>
                <a:srgbClr val="83005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itchFamily="-109" charset="-128"/>
                    <a:cs typeface="Arial" panose="020B0604020202020204" pitchFamily="34" charset="0"/>
                  </a:rPr>
                  <a:t>EXENATIDE ONCE WEEKLY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903330" y="2479965"/>
              <a:ext cx="2366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Visits every 6 months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704053" y="2330407"/>
              <a:ext cx="4723009" cy="178759"/>
              <a:chOff x="3379198" y="1344441"/>
              <a:chExt cx="4504368" cy="178759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392980" y="1367196"/>
                <a:ext cx="2490586" cy="8353"/>
              </a:xfrm>
              <a:prstGeom prst="straightConnector1">
                <a:avLst/>
              </a:prstGeom>
              <a:ln w="25400" cap="flat" cmpd="sng" algn="ctr">
                <a:solidFill>
                  <a:srgbClr val="83005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3558497" y="1433027"/>
                <a:ext cx="178759" cy="1588"/>
              </a:xfrm>
              <a:prstGeom prst="line">
                <a:avLst/>
              </a:prstGeom>
              <a:ln w="25400">
                <a:solidFill>
                  <a:srgbClr val="83005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3379198" y="1351372"/>
                <a:ext cx="2013782" cy="1277"/>
              </a:xfrm>
              <a:prstGeom prst="straightConnector1">
                <a:avLst/>
              </a:prstGeom>
              <a:ln w="25400" cap="flat" cmpd="sng" algn="ctr">
                <a:solidFill>
                  <a:srgbClr val="83005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 flipV="1">
              <a:off x="3692916" y="2129043"/>
              <a:ext cx="8157" cy="380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2230544" y="2489021"/>
              <a:ext cx="2003595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Randomization</a:t>
              </a:r>
            </a:p>
            <a:p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(double blind)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70124" y="2479965"/>
              <a:ext cx="305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1w   2m   6m       1y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4347960" y="2442064"/>
              <a:ext cx="178759" cy="1665"/>
            </a:xfrm>
            <a:prstGeom prst="line">
              <a:avLst/>
            </a:prstGeom>
            <a:ln w="25400">
              <a:solidFill>
                <a:srgbClr val="8300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02857" y="2442064"/>
              <a:ext cx="178759" cy="1665"/>
            </a:xfrm>
            <a:prstGeom prst="line">
              <a:avLst/>
            </a:prstGeom>
            <a:ln w="25400">
              <a:solidFill>
                <a:srgbClr val="8300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5456430" y="2440918"/>
              <a:ext cx="178759" cy="1665"/>
            </a:xfrm>
            <a:prstGeom prst="line">
              <a:avLst/>
            </a:prstGeom>
            <a:ln w="25400">
              <a:solidFill>
                <a:srgbClr val="8300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619552" y="3049037"/>
              <a:ext cx="406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1360 primary events</a:t>
              </a:r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10401785" y="1916318"/>
              <a:ext cx="0" cy="21272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>
              <a:off x="8405987" y="2128337"/>
              <a:ext cx="20097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33"/>
            <p:cNvSpPr>
              <a:spLocks noChangeShapeType="1"/>
            </p:cNvSpPr>
            <p:nvPr/>
          </p:nvSpPr>
          <p:spPr bwMode="auto">
            <a:xfrm flipV="1">
              <a:off x="10401785" y="975307"/>
              <a:ext cx="0" cy="21272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 flipV="1">
              <a:off x="8392010" y="986324"/>
              <a:ext cx="20097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8425985" y="2139922"/>
              <a:ext cx="8157" cy="380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7703322" y="2489320"/>
              <a:ext cx="146164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End of Treatment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779" y="2921512"/>
            <a:ext cx="4247536" cy="1887917"/>
            <a:chOff x="255371" y="3537130"/>
            <a:chExt cx="5663381" cy="2517222"/>
          </a:xfrm>
        </p:grpSpPr>
        <p:sp>
          <p:nvSpPr>
            <p:cNvPr id="41" name="Rounded Rectangle 40"/>
            <p:cNvSpPr/>
            <p:nvPr/>
          </p:nvSpPr>
          <p:spPr>
            <a:xfrm>
              <a:off x="255371" y="3537130"/>
              <a:ext cx="5663381" cy="2517222"/>
            </a:xfrm>
            <a:prstGeom prst="roundRect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9406" y="3847307"/>
              <a:ext cx="5485681" cy="1932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Key Inclusion Criteria</a:t>
              </a:r>
            </a:p>
            <a:p>
              <a:pPr marL="214313" indent="-214313">
                <a:spcBef>
                  <a:spcPts val="45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T2DM, HbA1c 6.5-10%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Any level of CV risk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~70% with prior CV event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Prior coronary, cerebrovascular or peripheral vascular event or stenosis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1307" y="2922894"/>
            <a:ext cx="4317913" cy="1887917"/>
            <a:chOff x="6269763" y="3627088"/>
            <a:chExt cx="5757217" cy="2517222"/>
          </a:xfrm>
        </p:grpSpPr>
        <p:sp>
          <p:nvSpPr>
            <p:cNvPr id="71" name="Rounded Rectangle 70"/>
            <p:cNvSpPr/>
            <p:nvPr/>
          </p:nvSpPr>
          <p:spPr>
            <a:xfrm>
              <a:off x="6269763" y="3627088"/>
              <a:ext cx="5663381" cy="251722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64260" y="3960821"/>
              <a:ext cx="5562720" cy="164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Key Exclusion Criteria</a:t>
              </a:r>
            </a:p>
            <a:p>
              <a:pPr marL="214313" indent="-214313">
                <a:spcBef>
                  <a:spcPts val="45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T1DM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≥2 episodes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severe hypoglycemia prior 12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mos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  <a:defRPr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eGFR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&lt;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30mL/min/1.73m</a:t>
              </a:r>
              <a:r>
                <a:rPr lang="en-GB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Prior pancreatitis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6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9" y="-1190"/>
            <a:ext cx="9089086" cy="669167"/>
          </a:xfrm>
        </p:spPr>
        <p:txBody>
          <a:bodyPr>
            <a:normAutofit/>
          </a:bodyPr>
          <a:lstStyle/>
          <a:p>
            <a:r>
              <a:rPr lang="en-GB" dirty="0"/>
              <a:t>Primary Endpoint: CV Death, Non-fatal MI and Non-fatal stroke (MACE)</a:t>
            </a:r>
            <a:endParaRPr lang="en-GB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83614" y="572422"/>
            <a:ext cx="7168677" cy="4375057"/>
            <a:chOff x="900350" y="4259573"/>
            <a:chExt cx="8021784" cy="5619266"/>
          </a:xfrm>
        </p:grpSpPr>
        <p:pic>
          <p:nvPicPr>
            <p:cNvPr id="8" name="Picture 7" descr="slide46_05sep2017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4" b="4978"/>
            <a:stretch/>
          </p:blipFill>
          <p:spPr>
            <a:xfrm>
              <a:off x="900350" y="4259573"/>
              <a:ext cx="8021784" cy="5619266"/>
            </a:xfrm>
            <a:prstGeom prst="rect">
              <a:avLst/>
            </a:prstGeom>
          </p:spPr>
        </p:pic>
        <p:pic>
          <p:nvPicPr>
            <p:cNvPr id="10" name="Picture 9" descr="slide46-inset_05sep201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522" y="5171453"/>
              <a:ext cx="4270512" cy="275940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236" y="4920277"/>
            <a:ext cx="3672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Holman RR,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2017;377(13):1228-1239.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2620" y="708783"/>
            <a:ext cx="2175383" cy="532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6491" y="652540"/>
            <a:ext cx="4276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HR (95% CI)                             0.91 (0.83, 1.00)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 value (non-inferiority)         &lt;.001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 value (superiority)	       0.061</a:t>
            </a:r>
            <a:r>
              <a:rPr lang="en-GB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1555" y="1917090"/>
            <a:ext cx="255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Exenatide</a:t>
            </a:r>
            <a:r>
              <a:rPr lang="en-US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(839/7356; 11.4%)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5678" y="1553165"/>
            <a:ext cx="255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(905/7396; 12.2%)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7602" y="1833386"/>
            <a:ext cx="2125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Follow-up=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(2.2-4.4)</a:t>
            </a:r>
          </a:p>
        </p:txBody>
      </p:sp>
    </p:spTree>
    <p:extLst>
      <p:ext uri="{BB962C8B-B14F-4D97-AF65-F5344CB8AC3E}">
        <p14:creationId xmlns:p14="http://schemas.microsoft.com/office/powerpoint/2010/main" val="242312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"/>
          <a:stretch/>
        </p:blipFill>
        <p:spPr>
          <a:xfrm>
            <a:off x="1217039" y="447472"/>
            <a:ext cx="6214761" cy="4516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8105" y="1182756"/>
            <a:ext cx="1401418" cy="218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3" y="95725"/>
            <a:ext cx="7932098" cy="703493"/>
          </a:xfrm>
        </p:spPr>
        <p:txBody>
          <a:bodyPr>
            <a:normAutofit/>
          </a:bodyPr>
          <a:lstStyle/>
          <a:p>
            <a:r>
              <a:rPr lang="en-GB" dirty="0"/>
              <a:t>All-Cause Mortality</a:t>
            </a:r>
            <a:br>
              <a:rPr lang="en-GB" dirty="0"/>
            </a:b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17236" y="4920277"/>
            <a:ext cx="3672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Holman RR,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2017;377(13):1228-1239.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3180" y="792625"/>
            <a:ext cx="1864008" cy="402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2D5D0-2E2E-4F35-B102-B341A33D2D75}"/>
              </a:ext>
            </a:extLst>
          </p:cNvPr>
          <p:cNvSpPr txBox="1"/>
          <p:nvPr/>
        </p:nvSpPr>
        <p:spPr>
          <a:xfrm>
            <a:off x="3356764" y="659536"/>
            <a:ext cx="38517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HR (95% CI)     		0.86 (0.77, 0.97)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Nominal P value              0.016	</a:t>
            </a:r>
            <a:r>
              <a:rPr lang="en-GB" dirty="0"/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7188" y="1962740"/>
            <a:ext cx="255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Exenatide</a:t>
            </a:r>
            <a:r>
              <a:rPr lang="en-US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(507/7356; 6.9%)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1418" y="1546792"/>
            <a:ext cx="255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(584/7396; 7.9%)</a:t>
            </a:r>
          </a:p>
        </p:txBody>
      </p:sp>
    </p:spTree>
    <p:extLst>
      <p:ext uri="{BB962C8B-B14F-4D97-AF65-F5344CB8AC3E}">
        <p14:creationId xmlns:p14="http://schemas.microsoft.com/office/powerpoint/2010/main" val="385459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Unanswered Question and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3" y="1162742"/>
            <a:ext cx="8855655" cy="2986538"/>
          </a:xfrm>
        </p:spPr>
        <p:txBody>
          <a:bodyPr/>
          <a:lstStyle/>
          <a:p>
            <a:r>
              <a:rPr lang="en-US" b="1" dirty="0"/>
              <a:t>Does the magnitude of the treatment effect depend on a patient’s baseline risk?</a:t>
            </a:r>
          </a:p>
          <a:p>
            <a:endParaRPr lang="en-US" dirty="0"/>
          </a:p>
          <a:p>
            <a:pPr lvl="0"/>
            <a:r>
              <a:rPr lang="en-US" dirty="0"/>
              <a:t>Create a risk score for the endpoints of all-cause mortality and MACE based on baseline characteristics</a:t>
            </a:r>
          </a:p>
          <a:p>
            <a:pPr lvl="0"/>
            <a:r>
              <a:rPr lang="en-US" dirty="0"/>
              <a:t>Evaluate whether the magnitude of the treatment effect depends on a patient’s risk profile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3" y="1162742"/>
            <a:ext cx="8387304" cy="2986538"/>
          </a:xfrm>
        </p:spPr>
        <p:txBody>
          <a:bodyPr/>
          <a:lstStyle/>
          <a:p>
            <a:r>
              <a:rPr lang="en-US"/>
              <a:t>Patients </a:t>
            </a:r>
            <a:r>
              <a:rPr lang="en-US" dirty="0"/>
              <a:t>at increased risk for mortality and MACE experience a comparatively greater treatment benefit with </a:t>
            </a:r>
            <a:r>
              <a:rPr lang="en-US" dirty="0" err="1"/>
              <a:t>exenatide</a:t>
            </a:r>
            <a:r>
              <a:rPr lang="en-US" dirty="0"/>
              <a:t> than those at lower risk.</a:t>
            </a:r>
          </a:p>
        </p:txBody>
      </p:sp>
    </p:spTree>
    <p:extLst>
      <p:ext uri="{BB962C8B-B14F-4D97-AF65-F5344CB8AC3E}">
        <p14:creationId xmlns:p14="http://schemas.microsoft.com/office/powerpoint/2010/main" val="233583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75357"/>
            <a:ext cx="7886700" cy="537317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4" y="819494"/>
            <a:ext cx="8967166" cy="3352108"/>
          </a:xfrm>
        </p:spPr>
        <p:txBody>
          <a:bodyPr>
            <a:noAutofit/>
          </a:bodyPr>
          <a:lstStyle/>
          <a:p>
            <a:r>
              <a:rPr lang="en-US" dirty="0"/>
              <a:t>Predictive model using stepwise selection of baseline characteristics</a:t>
            </a:r>
          </a:p>
          <a:p>
            <a:pPr lvl="1"/>
            <a:r>
              <a:rPr lang="en-US" dirty="0"/>
              <a:t>Wald p-value &lt;0.05 was used for both forward and backward steps</a:t>
            </a:r>
          </a:p>
          <a:p>
            <a:pPr lvl="1"/>
            <a:r>
              <a:rPr lang="en-US" dirty="0"/>
              <a:t>Model validated using an optimism-corrected c-index statistic</a:t>
            </a:r>
          </a:p>
          <a:p>
            <a:pPr lvl="1"/>
            <a:endParaRPr lang="en-US" dirty="0"/>
          </a:p>
          <a:p>
            <a:r>
              <a:rPr lang="en-US" dirty="0"/>
              <a:t>Risk analysis</a:t>
            </a:r>
          </a:p>
          <a:p>
            <a:pPr lvl="1"/>
            <a:r>
              <a:rPr lang="en-US" dirty="0"/>
              <a:t>A risk score was calculate for each patient</a:t>
            </a:r>
          </a:p>
          <a:p>
            <a:pPr lvl="1"/>
            <a:r>
              <a:rPr lang="en-US" dirty="0"/>
              <a:t>A new time to event model for each endpoint was developed including calculated risk score, treatment assignment and their interaction </a:t>
            </a:r>
          </a:p>
          <a:p>
            <a:pPr lvl="1"/>
            <a:r>
              <a:rPr lang="en-US" dirty="0"/>
              <a:t>Interaction p-values reported</a:t>
            </a:r>
          </a:p>
          <a:p>
            <a:pPr lvl="1"/>
            <a:r>
              <a:rPr lang="en-US" dirty="0"/>
              <a:t>HR and 95% CI for treatment as a function of the risk score</a:t>
            </a:r>
          </a:p>
        </p:txBody>
      </p:sp>
    </p:spTree>
    <p:extLst>
      <p:ext uri="{BB962C8B-B14F-4D97-AF65-F5344CB8AC3E}">
        <p14:creationId xmlns:p14="http://schemas.microsoft.com/office/powerpoint/2010/main" val="297755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86" y="34230"/>
            <a:ext cx="7886700" cy="537317"/>
          </a:xfrm>
        </p:spPr>
        <p:txBody>
          <a:bodyPr/>
          <a:lstStyle/>
          <a:p>
            <a:r>
              <a:rPr lang="en-US" dirty="0"/>
              <a:t>Baseline Characteristics by Mortality Status (1/2)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776" y="4453830"/>
            <a:ext cx="8306292" cy="400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br>
              <a:rPr lang="en-US" sz="1100" i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1050" i="1" dirty="0">
                <a:solidFill>
                  <a:schemeClr val="accent1"/>
                </a:solidFill>
                <a:latin typeface="Arial"/>
                <a:cs typeface="Arial"/>
              </a:rPr>
              <a:t>Values are median (IQR) for continuous variables or % for categorical variables.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977188"/>
              </p:ext>
            </p:extLst>
          </p:nvPr>
        </p:nvGraphicFramePr>
        <p:xfrm>
          <a:off x="351883" y="578125"/>
          <a:ext cx="8371844" cy="39589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0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br>
                        <a:rPr kumimoji="0" lang="en-GB" sz="1300" kern="1200" dirty="0">
                          <a:latin typeface="Arial"/>
                          <a:cs typeface="Arial"/>
                        </a:rPr>
                      </a:br>
                      <a:r>
                        <a:rPr kumimoji="0" lang="en-GB" sz="1300" kern="1200" dirty="0">
                          <a:latin typeface="Arial"/>
                          <a:cs typeface="Arial"/>
                        </a:rPr>
                        <a:t>Characteristic</a:t>
                      </a:r>
                      <a:endParaRPr kumimoji="0" lang="en-GB" sz="130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kumimoji="0" lang="en-GB" sz="1300" kern="1200" dirty="0">
                        <a:latin typeface="Arial"/>
                        <a:cs typeface="Arial"/>
                      </a:endParaRPr>
                    </a:p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latin typeface="Arial"/>
                          <a:cs typeface="Arial"/>
                        </a:rPr>
                        <a:t>All-cause Death</a:t>
                      </a:r>
                      <a:br>
                        <a:rPr kumimoji="0" lang="en-GB" sz="1300" kern="1200" dirty="0">
                          <a:latin typeface="Arial"/>
                          <a:cs typeface="Arial"/>
                        </a:rPr>
                      </a:br>
                      <a:r>
                        <a:rPr kumimoji="0" lang="en-GB" sz="1300" kern="1200" dirty="0">
                          <a:latin typeface="Arial"/>
                          <a:cs typeface="Arial"/>
                        </a:rPr>
                        <a:t>N=1091 (7.4%)</a:t>
                      </a:r>
                      <a:endParaRPr kumimoji="0" lang="en-GB" sz="1300" b="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latin typeface="Arial"/>
                          <a:cs typeface="Arial"/>
                        </a:rPr>
                        <a:t>No Death</a:t>
                      </a:r>
                      <a:br>
                        <a:rPr kumimoji="0" lang="en-GB" sz="1300" kern="1200" dirty="0">
                          <a:latin typeface="Arial"/>
                          <a:cs typeface="Arial"/>
                        </a:rPr>
                      </a:br>
                      <a:r>
                        <a:rPr kumimoji="0" lang="en-GB" sz="1300" kern="1200" dirty="0">
                          <a:latin typeface="Arial"/>
                          <a:cs typeface="Arial"/>
                        </a:rPr>
                        <a:t>n=13661 (92.6%)</a:t>
                      </a:r>
                      <a:endParaRPr kumimoji="0" lang="en-GB" sz="1300" b="0" kern="1200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  <a:endParaRPr kumimoji="0" lang="en-GB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(61, 73)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 (56, 68)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kumimoji="0" lang="en-GB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29.4%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38.7%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46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  <a:p>
                      <a:pPr lvl="1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46.7%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32.6%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14.4%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6.2%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46.0%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24.5%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18.8%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10.7%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Duration (years)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(8, 20)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(7, 17)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CV Event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85.0%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72.1%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MI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45.6%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30.6%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coronary revascularization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48.7%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39.3%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Current/Former Smoker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50.4%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07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10341</TotalTime>
  <Words>1045</Words>
  <Application>Microsoft Office PowerPoint</Application>
  <PresentationFormat>On-screen Show (16:9)</PresentationFormat>
  <Paragraphs>214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OTNEJMQuadraat</vt:lpstr>
      <vt:lpstr>Times New Roman</vt:lpstr>
      <vt:lpstr>Office Theme</vt:lpstr>
      <vt:lpstr>Effect of Exenatide Once-Weekly on Clinical Outcomes in Patients with Type 2 Diabetes Mellitus and Cardiovascular Disease: Insights from the EXSCEL Trial</vt:lpstr>
      <vt:lpstr>EXSCEL</vt:lpstr>
      <vt:lpstr>EXSCEL: Study Design</vt:lpstr>
      <vt:lpstr>Primary Endpoint: CV Death, Non-fatal MI and Non-fatal stroke (MACE)</vt:lpstr>
      <vt:lpstr>All-Cause Mortality </vt:lpstr>
      <vt:lpstr>Unanswered Question and Aims</vt:lpstr>
      <vt:lpstr>Hypothesis</vt:lpstr>
      <vt:lpstr>Methods</vt:lpstr>
      <vt:lpstr>Baseline Characteristics by Mortality Status (1/2) </vt:lpstr>
      <vt:lpstr>Baseline Characteristics by Mortality Status (2/2) </vt:lpstr>
      <vt:lpstr>Multivariable Model for Mortality</vt:lpstr>
      <vt:lpstr>Mortality Model Performance</vt:lpstr>
      <vt:lpstr>Multivariable Model for MACE</vt:lpstr>
      <vt:lpstr>MACE Model Performance</vt:lpstr>
      <vt:lpstr>Primary Results Interaction Effect between Treatment Assignment and Risk Profile</vt:lpstr>
      <vt:lpstr>Mortality: Treatment Effect by Risk Score Quintile</vt:lpstr>
      <vt:lpstr>MACE: Treatment Effect by Risk Score Quintile</vt:lpstr>
      <vt:lpstr>Summary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Cook</dc:creator>
  <cp:lastModifiedBy>Kristen Green</cp:lastModifiedBy>
  <cp:revision>2426</cp:revision>
  <cp:lastPrinted>2017-11-08T21:04:59Z</cp:lastPrinted>
  <dcterms:created xsi:type="dcterms:W3CDTF">2017-04-26T15:52:21Z</dcterms:created>
  <dcterms:modified xsi:type="dcterms:W3CDTF">2017-11-10T22:04:05Z</dcterms:modified>
</cp:coreProperties>
</file>