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81" r:id="rId5"/>
    <p:sldMasterId id="2147493467" r:id="rId6"/>
    <p:sldMasterId id="2147493469" r:id="rId7"/>
  </p:sldMasterIdLst>
  <p:notesMasterIdLst>
    <p:notesMasterId r:id="rId23"/>
  </p:notesMasterIdLst>
  <p:sldIdLst>
    <p:sldId id="258" r:id="rId8"/>
    <p:sldId id="263" r:id="rId9"/>
    <p:sldId id="264" r:id="rId10"/>
    <p:sldId id="265" r:id="rId11"/>
    <p:sldId id="270" r:id="rId12"/>
    <p:sldId id="273" r:id="rId13"/>
    <p:sldId id="272" r:id="rId14"/>
    <p:sldId id="267" r:id="rId15"/>
    <p:sldId id="274" r:id="rId16"/>
    <p:sldId id="266" r:id="rId17"/>
    <p:sldId id="275" r:id="rId18"/>
    <p:sldId id="276" r:id="rId19"/>
    <p:sldId id="277" r:id="rId20"/>
    <p:sldId id="278" r:id="rId21"/>
    <p:sldId id="269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569"/>
    <a:srgbClr val="008E8C"/>
    <a:srgbClr val="0432FF"/>
    <a:srgbClr val="011893"/>
    <a:srgbClr val="005493"/>
    <a:srgbClr val="FF7E79"/>
    <a:srgbClr val="245C60"/>
    <a:srgbClr val="6A3D9C"/>
    <a:srgbClr val="B87011"/>
    <a:srgbClr val="36B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712"/>
  </p:normalViewPr>
  <p:slideViewPr>
    <p:cSldViewPr snapToGrid="0" snapToObjects="1">
      <p:cViewPr varScale="1">
        <p:scale>
          <a:sx n="89" d="100"/>
          <a:sy n="89" d="100"/>
        </p:scale>
        <p:origin x="619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589137216433806E-2"/>
          <c:y val="5.1597039953339169E-2"/>
          <c:w val="0.74168785827767747"/>
          <c:h val="0.61833437504435629"/>
        </c:manualLayout>
      </c:layout>
      <c:scatterChart>
        <c:scatterStyle val="lineMarker"/>
        <c:varyColors val="0"/>
        <c:ser>
          <c:idx val="0"/>
          <c:order val="0"/>
          <c:tx>
            <c:v>Matched Control</c:v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D0-6E47-B45E-9A29C1D09B1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D0-6E47-B45E-9A29C1D09B1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D0-6E47-B45E-9A29C1D09B1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D0-6E47-B45E-9A29C1D09B1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D0-6E47-B45E-9A29C1D09B1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D0-6E47-B45E-9A29C1D09B1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D0-6E47-B45E-9A29C1D09B1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D0-6E47-B45E-9A29C1D09B1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D0-6E47-B45E-9A29C1D09B1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D0-6E47-B45E-9A29C1D09B1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7D0-6E47-B45E-9A29C1D09B1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7D0-6E47-B45E-9A29C1D09B1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7D0-6E47-B45E-9A29C1D09B1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7D0-6E47-B45E-9A29C1D09B1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7D0-6E47-B45E-9A29C1D09B1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7D0-6E47-B45E-9A29C1D09B1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7D0-6E47-B45E-9A29C1D09B1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7D0-6E47-B45E-9A29C1D09B1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7D0-6E47-B45E-9A29C1D09B1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7D0-6E47-B45E-9A29C1D09B1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7D0-6E47-B45E-9A29C1D09B1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7D0-6E47-B45E-9A29C1D09B1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7D0-6E47-B45E-9A29C1D09B13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7D0-6E47-B45E-9A29C1D09B13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7D0-6E47-B45E-9A29C1D09B1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7D0-6E47-B45E-9A29C1D09B13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7D0-6E47-B45E-9A29C1D09B13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7D0-6E47-B45E-9A29C1D09B1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7D0-6E47-B45E-9A29C1D09B13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7D0-6E47-B45E-9A29C1D09B13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7D0-6E47-B45E-9A29C1D09B13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7D0-6E47-B45E-9A29C1D09B13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7D0-6E47-B45E-9A29C1D09B13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7D0-6E47-B45E-9A29C1D09B13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7D0-6E47-B45E-9A29C1D09B13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7D0-6E47-B45E-9A29C1D09B13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7D0-6E47-B45E-9A29C1D09B13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7D0-6E47-B45E-9A29C1D09B13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7D0-6E47-B45E-9A29C1D09B13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7D0-6E47-B45E-9A29C1D09B13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7D0-6E47-B45E-9A29C1D09B13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7D0-6E47-B45E-9A29C1D09B13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7D0-6E47-B45E-9A29C1D09B13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C7D0-6E47-B45E-9A29C1D09B13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7D0-6E47-B45E-9A29C1D09B13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C7D0-6E47-B45E-9A29C1D09B13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C7D0-6E47-B45E-9A29C1D09B13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C7D0-6E47-B45E-9A29C1D09B13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7D0-6E47-B45E-9A29C1D09B13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7D0-6E47-B45E-9A29C1D09B13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7D0-6E47-B45E-9A29C1D09B13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7D0-6E47-B45E-9A29C1D09B13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7D0-6E47-B45E-9A29C1D09B13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7D0-6E47-B45E-9A29C1D09B13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7D0-6E47-B45E-9A29C1D09B13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C7D0-6E47-B45E-9A29C1D09B13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C7D0-6E47-B45E-9A29C1D09B13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C7D0-6E47-B45E-9A29C1D09B13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C7D0-6E47-B45E-9A29C1D09B13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C7D0-6E47-B45E-9A29C1D09B13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C7D0-6E47-B45E-9A29C1D09B13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C7D0-6E47-B45E-9A29C1D09B13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C7D0-6E47-B45E-9A29C1D09B13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C7D0-6E47-B45E-9A29C1D09B13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C7D0-6E47-B45E-9A29C1D09B13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C7D0-6E47-B45E-9A29C1D09B13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C7D0-6E47-B45E-9A29C1D09B13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C7D0-6E47-B45E-9A29C1D09B13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C7D0-6E47-B45E-9A29C1D09B13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C7D0-6E47-B45E-9A29C1D09B13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C7D0-6E47-B45E-9A29C1D09B13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C7D0-6E47-B45E-9A29C1D09B13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C7D0-6E47-B45E-9A29C1D09B13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C7D0-6E47-B45E-9A29C1D09B13}"/>
                </c:ext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C7D0-6E47-B45E-9A29C1D09B13}"/>
                </c:ext>
              </c:extLst>
            </c:dLbl>
            <c:dLbl>
              <c:idx val="75"/>
              <c:layout>
                <c:manualLayout>
                  <c:x val="7.5901328273243855E-3"/>
                  <c:y val="3.245436105476673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2.3%</a:t>
                    </a:r>
                    <a:endParaRPr lang="en-US" sz="11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C7D0-6E47-B45E-9A29C1D09B13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C7D0-6E47-B45E-9A29C1D09B13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C7D0-6E47-B45E-9A29C1D09B13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C7D0-6E47-B45E-9A29C1D09B13}"/>
                </c:ext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C7D0-6E47-B45E-9A29C1D09B13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C7D0-6E47-B45E-9A29C1D09B13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C7D0-6E47-B45E-9A29C1D09B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Sheet1!$A$2:$A$83</c:f>
              <c:numCache>
                <c:formatCode>General</c:formatCode>
                <c:ptCount val="8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4">
                  <c:v>14</c:v>
                </c:pt>
                <c:pt idx="5">
                  <c:v>24</c:v>
                </c:pt>
                <c:pt idx="6">
                  <c:v>38</c:v>
                </c:pt>
                <c:pt idx="7">
                  <c:v>39</c:v>
                </c:pt>
                <c:pt idx="8">
                  <c:v>41</c:v>
                </c:pt>
                <c:pt idx="9">
                  <c:v>64</c:v>
                </c:pt>
                <c:pt idx="10">
                  <c:v>67</c:v>
                </c:pt>
                <c:pt idx="11">
                  <c:v>68</c:v>
                </c:pt>
                <c:pt idx="12">
                  <c:v>80</c:v>
                </c:pt>
                <c:pt idx="13">
                  <c:v>84</c:v>
                </c:pt>
                <c:pt idx="14">
                  <c:v>84</c:v>
                </c:pt>
                <c:pt idx="15">
                  <c:v>88</c:v>
                </c:pt>
                <c:pt idx="16">
                  <c:v>93</c:v>
                </c:pt>
                <c:pt idx="17">
                  <c:v>94</c:v>
                </c:pt>
                <c:pt idx="18">
                  <c:v>94</c:v>
                </c:pt>
                <c:pt idx="19">
                  <c:v>95</c:v>
                </c:pt>
                <c:pt idx="20">
                  <c:v>98</c:v>
                </c:pt>
                <c:pt idx="21">
                  <c:v>106</c:v>
                </c:pt>
                <c:pt idx="22">
                  <c:v>108</c:v>
                </c:pt>
                <c:pt idx="23">
                  <c:v>108</c:v>
                </c:pt>
                <c:pt idx="24">
                  <c:v>109</c:v>
                </c:pt>
                <c:pt idx="25">
                  <c:v>109</c:v>
                </c:pt>
                <c:pt idx="26">
                  <c:v>112</c:v>
                </c:pt>
                <c:pt idx="27">
                  <c:v>115</c:v>
                </c:pt>
                <c:pt idx="28">
                  <c:v>118</c:v>
                </c:pt>
                <c:pt idx="29">
                  <c:v>129</c:v>
                </c:pt>
                <c:pt idx="30">
                  <c:v>130</c:v>
                </c:pt>
                <c:pt idx="31">
                  <c:v>134</c:v>
                </c:pt>
                <c:pt idx="32">
                  <c:v>141</c:v>
                </c:pt>
                <c:pt idx="33">
                  <c:v>142</c:v>
                </c:pt>
                <c:pt idx="34">
                  <c:v>147</c:v>
                </c:pt>
                <c:pt idx="35">
                  <c:v>173</c:v>
                </c:pt>
                <c:pt idx="36">
                  <c:v>190</c:v>
                </c:pt>
                <c:pt idx="37">
                  <c:v>198</c:v>
                </c:pt>
                <c:pt idx="38">
                  <c:v>200</c:v>
                </c:pt>
                <c:pt idx="39">
                  <c:v>208</c:v>
                </c:pt>
                <c:pt idx="40">
                  <c:v>211</c:v>
                </c:pt>
                <c:pt idx="41">
                  <c:v>212</c:v>
                </c:pt>
                <c:pt idx="42">
                  <c:v>213</c:v>
                </c:pt>
                <c:pt idx="43">
                  <c:v>235</c:v>
                </c:pt>
                <c:pt idx="44">
                  <c:v>236</c:v>
                </c:pt>
                <c:pt idx="45">
                  <c:v>243</c:v>
                </c:pt>
                <c:pt idx="46">
                  <c:v>248</c:v>
                </c:pt>
                <c:pt idx="47">
                  <c:v>252</c:v>
                </c:pt>
                <c:pt idx="48">
                  <c:v>253</c:v>
                </c:pt>
                <c:pt idx="49">
                  <c:v>253</c:v>
                </c:pt>
                <c:pt idx="50">
                  <c:v>254</c:v>
                </c:pt>
                <c:pt idx="51">
                  <c:v>254</c:v>
                </c:pt>
                <c:pt idx="52">
                  <c:v>257</c:v>
                </c:pt>
                <c:pt idx="53">
                  <c:v>258</c:v>
                </c:pt>
                <c:pt idx="54">
                  <c:v>270</c:v>
                </c:pt>
                <c:pt idx="55">
                  <c:v>270</c:v>
                </c:pt>
                <c:pt idx="56">
                  <c:v>278</c:v>
                </c:pt>
                <c:pt idx="57">
                  <c:v>280</c:v>
                </c:pt>
                <c:pt idx="58">
                  <c:v>286</c:v>
                </c:pt>
                <c:pt idx="59">
                  <c:v>287</c:v>
                </c:pt>
                <c:pt idx="60">
                  <c:v>288</c:v>
                </c:pt>
                <c:pt idx="61">
                  <c:v>288</c:v>
                </c:pt>
                <c:pt idx="62">
                  <c:v>290</c:v>
                </c:pt>
                <c:pt idx="63">
                  <c:v>290</c:v>
                </c:pt>
                <c:pt idx="64">
                  <c:v>296</c:v>
                </c:pt>
                <c:pt idx="65">
                  <c:v>297</c:v>
                </c:pt>
                <c:pt idx="66">
                  <c:v>301</c:v>
                </c:pt>
                <c:pt idx="67">
                  <c:v>301</c:v>
                </c:pt>
                <c:pt idx="68">
                  <c:v>306</c:v>
                </c:pt>
                <c:pt idx="69">
                  <c:v>311</c:v>
                </c:pt>
                <c:pt idx="70">
                  <c:v>315</c:v>
                </c:pt>
                <c:pt idx="71">
                  <c:v>316</c:v>
                </c:pt>
                <c:pt idx="72">
                  <c:v>316</c:v>
                </c:pt>
                <c:pt idx="73">
                  <c:v>323</c:v>
                </c:pt>
                <c:pt idx="74">
                  <c:v>323</c:v>
                </c:pt>
                <c:pt idx="75">
                  <c:v>350</c:v>
                </c:pt>
                <c:pt idx="76">
                  <c:v>353</c:v>
                </c:pt>
                <c:pt idx="77">
                  <c:v>354</c:v>
                </c:pt>
                <c:pt idx="78">
                  <c:v>354</c:v>
                </c:pt>
                <c:pt idx="79">
                  <c:v>361</c:v>
                </c:pt>
                <c:pt idx="80">
                  <c:v>361</c:v>
                </c:pt>
                <c:pt idx="81">
                  <c:v>365</c:v>
                </c:pt>
              </c:numCache>
            </c:numRef>
          </c:xVal>
          <c:yVal>
            <c:numRef>
              <c:f>Sheet1!$B$2:$B$83</c:f>
              <c:numCache>
                <c:formatCode>General</c:formatCode>
                <c:ptCount val="82"/>
                <c:pt idx="0">
                  <c:v>2.8799999999999999E-2</c:v>
                </c:pt>
                <c:pt idx="1">
                  <c:v>5.7599999999999998E-2</c:v>
                </c:pt>
                <c:pt idx="2">
                  <c:v>8.6400000000000005E-2</c:v>
                </c:pt>
                <c:pt idx="3">
                  <c:v>0.1152</c:v>
                </c:pt>
                <c:pt idx="4">
                  <c:v>0.14399999999999999</c:v>
                </c:pt>
                <c:pt idx="5">
                  <c:v>0.17280000000000001</c:v>
                </c:pt>
                <c:pt idx="6">
                  <c:v>0.2016</c:v>
                </c:pt>
                <c:pt idx="7">
                  <c:v>0.23039999999999999</c:v>
                </c:pt>
                <c:pt idx="8">
                  <c:v>0.25919999999999999</c:v>
                </c:pt>
                <c:pt idx="9">
                  <c:v>0.28799999999999998</c:v>
                </c:pt>
                <c:pt idx="10">
                  <c:v>0.31680000000000003</c:v>
                </c:pt>
                <c:pt idx="11">
                  <c:v>0.34560000000000002</c:v>
                </c:pt>
                <c:pt idx="12">
                  <c:v>0.37440000000000001</c:v>
                </c:pt>
                <c:pt idx="13">
                  <c:v>0.4032</c:v>
                </c:pt>
                <c:pt idx="14">
                  <c:v>0.432</c:v>
                </c:pt>
                <c:pt idx="15">
                  <c:v>0.46079999999999999</c:v>
                </c:pt>
                <c:pt idx="16">
                  <c:v>0.48959999999999998</c:v>
                </c:pt>
                <c:pt idx="17">
                  <c:v>0.51839999999999997</c:v>
                </c:pt>
                <c:pt idx="18">
                  <c:v>0.54720000000000002</c:v>
                </c:pt>
                <c:pt idx="19">
                  <c:v>0.57599999999999996</c:v>
                </c:pt>
                <c:pt idx="20">
                  <c:v>0.6048</c:v>
                </c:pt>
                <c:pt idx="21">
                  <c:v>0.63360000000000005</c:v>
                </c:pt>
                <c:pt idx="22">
                  <c:v>0.66239999999999999</c:v>
                </c:pt>
                <c:pt idx="23">
                  <c:v>0.69120000000000004</c:v>
                </c:pt>
                <c:pt idx="24">
                  <c:v>0.72</c:v>
                </c:pt>
                <c:pt idx="25">
                  <c:v>0.74880000000000002</c:v>
                </c:pt>
                <c:pt idx="26">
                  <c:v>0.77759999999999996</c:v>
                </c:pt>
                <c:pt idx="27">
                  <c:v>0.80640000000000001</c:v>
                </c:pt>
                <c:pt idx="28">
                  <c:v>0.83520000000000005</c:v>
                </c:pt>
                <c:pt idx="29">
                  <c:v>0.86399999999999999</c:v>
                </c:pt>
                <c:pt idx="30">
                  <c:v>0.89280000000000004</c:v>
                </c:pt>
                <c:pt idx="31">
                  <c:v>0.92159999999999997</c:v>
                </c:pt>
                <c:pt idx="32">
                  <c:v>0.95040000000000002</c:v>
                </c:pt>
                <c:pt idx="33">
                  <c:v>0.97919999999999996</c:v>
                </c:pt>
                <c:pt idx="34">
                  <c:v>1.008</c:v>
                </c:pt>
                <c:pt idx="35">
                  <c:v>1.0367999999999999</c:v>
                </c:pt>
                <c:pt idx="36">
                  <c:v>1.0656000000000001</c:v>
                </c:pt>
                <c:pt idx="37">
                  <c:v>1.0944</c:v>
                </c:pt>
                <c:pt idx="38">
                  <c:v>1.1232</c:v>
                </c:pt>
                <c:pt idx="39">
                  <c:v>1.1519999999999999</c:v>
                </c:pt>
                <c:pt idx="40">
                  <c:v>1.1808000000000001</c:v>
                </c:pt>
                <c:pt idx="41">
                  <c:v>1.2096</c:v>
                </c:pt>
                <c:pt idx="42">
                  <c:v>1.2383999999999999</c:v>
                </c:pt>
                <c:pt idx="43">
                  <c:v>1.2672000000000001</c:v>
                </c:pt>
                <c:pt idx="44">
                  <c:v>1.296</c:v>
                </c:pt>
                <c:pt idx="45">
                  <c:v>1.3248</c:v>
                </c:pt>
                <c:pt idx="46">
                  <c:v>1.3535999999999999</c:v>
                </c:pt>
                <c:pt idx="47">
                  <c:v>1.3824000000000001</c:v>
                </c:pt>
                <c:pt idx="48">
                  <c:v>1.4112</c:v>
                </c:pt>
                <c:pt idx="49">
                  <c:v>1.44</c:v>
                </c:pt>
                <c:pt idx="50">
                  <c:v>1.4688000000000001</c:v>
                </c:pt>
                <c:pt idx="51">
                  <c:v>1.4976</c:v>
                </c:pt>
                <c:pt idx="52">
                  <c:v>1.5264</c:v>
                </c:pt>
                <c:pt idx="53">
                  <c:v>1.5551999999999999</c:v>
                </c:pt>
                <c:pt idx="54">
                  <c:v>1.5840000000000001</c:v>
                </c:pt>
                <c:pt idx="55">
                  <c:v>1.6128</c:v>
                </c:pt>
                <c:pt idx="56">
                  <c:v>1.6415999999999999</c:v>
                </c:pt>
                <c:pt idx="57">
                  <c:v>1.6704000000000001</c:v>
                </c:pt>
                <c:pt idx="58">
                  <c:v>1.6992</c:v>
                </c:pt>
                <c:pt idx="59">
                  <c:v>1.728</c:v>
                </c:pt>
                <c:pt idx="60">
                  <c:v>1.7567999999999999</c:v>
                </c:pt>
                <c:pt idx="61">
                  <c:v>1.7856000000000001</c:v>
                </c:pt>
                <c:pt idx="62">
                  <c:v>1.8144</c:v>
                </c:pt>
                <c:pt idx="63">
                  <c:v>1.8431999999999999</c:v>
                </c:pt>
                <c:pt idx="64">
                  <c:v>1.8720000000000001</c:v>
                </c:pt>
                <c:pt idx="65">
                  <c:v>1.9008</c:v>
                </c:pt>
                <c:pt idx="66">
                  <c:v>1.9296</c:v>
                </c:pt>
                <c:pt idx="67">
                  <c:v>1.9583999999999999</c:v>
                </c:pt>
                <c:pt idx="68">
                  <c:v>1.9872000000000001</c:v>
                </c:pt>
                <c:pt idx="69">
                  <c:v>2.016</c:v>
                </c:pt>
                <c:pt idx="70">
                  <c:v>2.0448</c:v>
                </c:pt>
                <c:pt idx="71">
                  <c:v>2.0735999999999999</c:v>
                </c:pt>
                <c:pt idx="72">
                  <c:v>2.1023999999999998</c:v>
                </c:pt>
                <c:pt idx="73">
                  <c:v>2.1312000000000002</c:v>
                </c:pt>
                <c:pt idx="74">
                  <c:v>2.16</c:v>
                </c:pt>
                <c:pt idx="75">
                  <c:v>2.1888000000000001</c:v>
                </c:pt>
                <c:pt idx="76">
                  <c:v>2.2176</c:v>
                </c:pt>
                <c:pt idx="77">
                  <c:v>2.2464</c:v>
                </c:pt>
                <c:pt idx="78">
                  <c:v>2.2751999999999999</c:v>
                </c:pt>
                <c:pt idx="79">
                  <c:v>2.3039999999999998</c:v>
                </c:pt>
                <c:pt idx="80">
                  <c:v>2.3328000000000002</c:v>
                </c:pt>
                <c:pt idx="81">
                  <c:v>2.3328000000000002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2-C7D0-6E47-B45E-9A29C1D09B13}"/>
            </c:ext>
          </c:extLst>
        </c:ser>
        <c:ser>
          <c:idx val="1"/>
          <c:order val="1"/>
          <c:tx>
            <c:v>Monitored</c:v>
          </c:tx>
          <c:spPr>
            <a:ln w="50800">
              <a:solidFill>
                <a:srgbClr val="011893"/>
              </a:solidFill>
            </a:ln>
          </c:spPr>
          <c:marker>
            <c:symbol val="none"/>
          </c:marker>
          <c:dLbls>
            <c:dLbl>
              <c:idx val="106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6.3%</a:t>
                    </a:r>
                    <a:endParaRPr lang="en-US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c:rich>
              </c:tx>
              <c:numFmt formatCode="#,##0.0" sourceLinked="0"/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C7D0-6E47-B45E-9A29C1D09B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Sheet1!$A$84:$A$193</c:f>
              <c:numCache>
                <c:formatCode>General</c:formatCode>
                <c:ptCount val="110"/>
                <c:pt idx="0">
                  <c:v>0</c:v>
                </c:pt>
                <c:pt idx="1">
                  <c:v>5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16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20</c:v>
                </c:pt>
                <c:pt idx="12">
                  <c:v>21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26</c:v>
                </c:pt>
                <c:pt idx="18">
                  <c:v>26</c:v>
                </c:pt>
                <c:pt idx="19">
                  <c:v>28</c:v>
                </c:pt>
                <c:pt idx="20">
                  <c:v>30</c:v>
                </c:pt>
                <c:pt idx="21">
                  <c:v>32</c:v>
                </c:pt>
                <c:pt idx="22">
                  <c:v>32</c:v>
                </c:pt>
                <c:pt idx="23">
                  <c:v>33</c:v>
                </c:pt>
                <c:pt idx="24">
                  <c:v>40</c:v>
                </c:pt>
                <c:pt idx="25">
                  <c:v>52</c:v>
                </c:pt>
                <c:pt idx="26">
                  <c:v>55</c:v>
                </c:pt>
                <c:pt idx="27">
                  <c:v>63</c:v>
                </c:pt>
                <c:pt idx="28">
                  <c:v>64</c:v>
                </c:pt>
                <c:pt idx="29">
                  <c:v>69</c:v>
                </c:pt>
                <c:pt idx="30">
                  <c:v>71</c:v>
                </c:pt>
                <c:pt idx="31">
                  <c:v>76</c:v>
                </c:pt>
                <c:pt idx="32">
                  <c:v>83</c:v>
                </c:pt>
                <c:pt idx="33">
                  <c:v>91</c:v>
                </c:pt>
                <c:pt idx="34">
                  <c:v>94</c:v>
                </c:pt>
                <c:pt idx="35">
                  <c:v>97</c:v>
                </c:pt>
                <c:pt idx="36">
                  <c:v>97</c:v>
                </c:pt>
                <c:pt idx="37">
                  <c:v>98</c:v>
                </c:pt>
                <c:pt idx="38">
                  <c:v>98</c:v>
                </c:pt>
                <c:pt idx="39">
                  <c:v>100</c:v>
                </c:pt>
                <c:pt idx="40">
                  <c:v>103</c:v>
                </c:pt>
                <c:pt idx="41">
                  <c:v>104</c:v>
                </c:pt>
                <c:pt idx="42">
                  <c:v>105</c:v>
                </c:pt>
                <c:pt idx="43">
                  <c:v>105</c:v>
                </c:pt>
                <c:pt idx="44">
                  <c:v>108</c:v>
                </c:pt>
                <c:pt idx="45">
                  <c:v>109</c:v>
                </c:pt>
                <c:pt idx="46">
                  <c:v>110</c:v>
                </c:pt>
                <c:pt idx="47">
                  <c:v>112</c:v>
                </c:pt>
                <c:pt idx="48">
                  <c:v>112</c:v>
                </c:pt>
                <c:pt idx="49">
                  <c:v>113</c:v>
                </c:pt>
                <c:pt idx="50">
                  <c:v>113</c:v>
                </c:pt>
                <c:pt idx="51">
                  <c:v>114</c:v>
                </c:pt>
                <c:pt idx="52">
                  <c:v>114</c:v>
                </c:pt>
                <c:pt idx="53">
                  <c:v>119</c:v>
                </c:pt>
                <c:pt idx="54">
                  <c:v>120</c:v>
                </c:pt>
                <c:pt idx="55">
                  <c:v>121</c:v>
                </c:pt>
                <c:pt idx="56">
                  <c:v>123</c:v>
                </c:pt>
                <c:pt idx="57">
                  <c:v>124</c:v>
                </c:pt>
                <c:pt idx="58">
                  <c:v>127</c:v>
                </c:pt>
                <c:pt idx="59">
                  <c:v>130</c:v>
                </c:pt>
                <c:pt idx="60">
                  <c:v>135</c:v>
                </c:pt>
                <c:pt idx="61">
                  <c:v>135</c:v>
                </c:pt>
                <c:pt idx="62">
                  <c:v>136</c:v>
                </c:pt>
                <c:pt idx="63">
                  <c:v>145</c:v>
                </c:pt>
                <c:pt idx="64">
                  <c:v>147</c:v>
                </c:pt>
                <c:pt idx="65">
                  <c:v>155</c:v>
                </c:pt>
                <c:pt idx="66">
                  <c:v>161</c:v>
                </c:pt>
                <c:pt idx="67">
                  <c:v>161</c:v>
                </c:pt>
                <c:pt idx="68">
                  <c:v>175</c:v>
                </c:pt>
                <c:pt idx="69">
                  <c:v>185</c:v>
                </c:pt>
                <c:pt idx="70">
                  <c:v>188</c:v>
                </c:pt>
                <c:pt idx="71">
                  <c:v>191</c:v>
                </c:pt>
                <c:pt idx="72">
                  <c:v>191</c:v>
                </c:pt>
                <c:pt idx="73">
                  <c:v>195</c:v>
                </c:pt>
                <c:pt idx="74">
                  <c:v>205</c:v>
                </c:pt>
                <c:pt idx="75">
                  <c:v>206</c:v>
                </c:pt>
                <c:pt idx="76">
                  <c:v>210</c:v>
                </c:pt>
                <c:pt idx="77">
                  <c:v>221</c:v>
                </c:pt>
                <c:pt idx="78">
                  <c:v>225</c:v>
                </c:pt>
                <c:pt idx="79">
                  <c:v>229</c:v>
                </c:pt>
                <c:pt idx="80">
                  <c:v>232</c:v>
                </c:pt>
                <c:pt idx="81">
                  <c:v>234</c:v>
                </c:pt>
                <c:pt idx="82">
                  <c:v>237</c:v>
                </c:pt>
                <c:pt idx="83">
                  <c:v>237</c:v>
                </c:pt>
                <c:pt idx="84">
                  <c:v>242</c:v>
                </c:pt>
                <c:pt idx="85">
                  <c:v>243</c:v>
                </c:pt>
                <c:pt idx="86">
                  <c:v>243</c:v>
                </c:pt>
                <c:pt idx="87">
                  <c:v>245</c:v>
                </c:pt>
                <c:pt idx="88">
                  <c:v>251</c:v>
                </c:pt>
                <c:pt idx="89">
                  <c:v>257</c:v>
                </c:pt>
                <c:pt idx="90">
                  <c:v>259</c:v>
                </c:pt>
                <c:pt idx="91">
                  <c:v>266</c:v>
                </c:pt>
                <c:pt idx="92">
                  <c:v>271</c:v>
                </c:pt>
                <c:pt idx="93">
                  <c:v>280</c:v>
                </c:pt>
                <c:pt idx="94">
                  <c:v>281</c:v>
                </c:pt>
                <c:pt idx="95">
                  <c:v>297</c:v>
                </c:pt>
                <c:pt idx="96">
                  <c:v>306</c:v>
                </c:pt>
                <c:pt idx="97">
                  <c:v>318</c:v>
                </c:pt>
                <c:pt idx="98">
                  <c:v>319</c:v>
                </c:pt>
                <c:pt idx="99">
                  <c:v>320</c:v>
                </c:pt>
                <c:pt idx="100">
                  <c:v>325</c:v>
                </c:pt>
                <c:pt idx="101">
                  <c:v>327</c:v>
                </c:pt>
                <c:pt idx="102">
                  <c:v>330</c:v>
                </c:pt>
                <c:pt idx="103">
                  <c:v>333</c:v>
                </c:pt>
                <c:pt idx="104">
                  <c:v>344</c:v>
                </c:pt>
                <c:pt idx="105">
                  <c:v>348</c:v>
                </c:pt>
                <c:pt idx="106">
                  <c:v>362</c:v>
                </c:pt>
                <c:pt idx="107">
                  <c:v>363</c:v>
                </c:pt>
                <c:pt idx="108">
                  <c:v>363</c:v>
                </c:pt>
                <c:pt idx="109">
                  <c:v>365</c:v>
                </c:pt>
              </c:numCache>
            </c:numRef>
          </c:xVal>
          <c:yVal>
            <c:numRef>
              <c:f>Sheet1!$C$84:$C$193</c:f>
              <c:numCache>
                <c:formatCode>General</c:formatCode>
                <c:ptCount val="110"/>
                <c:pt idx="0">
                  <c:v>5.7500000000000002E-2</c:v>
                </c:pt>
                <c:pt idx="1">
                  <c:v>0.115</c:v>
                </c:pt>
                <c:pt idx="2">
                  <c:v>0.17249999999999999</c:v>
                </c:pt>
                <c:pt idx="3">
                  <c:v>0.23</c:v>
                </c:pt>
                <c:pt idx="4">
                  <c:v>0.28749999999999998</c:v>
                </c:pt>
                <c:pt idx="5">
                  <c:v>0.34499999999999997</c:v>
                </c:pt>
                <c:pt idx="6">
                  <c:v>0.40250000000000002</c:v>
                </c:pt>
                <c:pt idx="7">
                  <c:v>0.46</c:v>
                </c:pt>
                <c:pt idx="8">
                  <c:v>0.51749999999999996</c:v>
                </c:pt>
                <c:pt idx="9">
                  <c:v>0.57499999999999996</c:v>
                </c:pt>
                <c:pt idx="10">
                  <c:v>0.63249999999999995</c:v>
                </c:pt>
                <c:pt idx="11">
                  <c:v>0.69</c:v>
                </c:pt>
                <c:pt idx="12">
                  <c:v>0.74750000000000005</c:v>
                </c:pt>
                <c:pt idx="13">
                  <c:v>0.80500000000000005</c:v>
                </c:pt>
                <c:pt idx="14">
                  <c:v>0.86250000000000004</c:v>
                </c:pt>
                <c:pt idx="15">
                  <c:v>0.92</c:v>
                </c:pt>
                <c:pt idx="16">
                  <c:v>0.97750000000000004</c:v>
                </c:pt>
                <c:pt idx="17">
                  <c:v>1.0349999999999999</c:v>
                </c:pt>
                <c:pt idx="18">
                  <c:v>1.0925</c:v>
                </c:pt>
                <c:pt idx="19">
                  <c:v>1.1499999999999999</c:v>
                </c:pt>
                <c:pt idx="20">
                  <c:v>1.2075</c:v>
                </c:pt>
                <c:pt idx="21">
                  <c:v>1.2649999999999999</c:v>
                </c:pt>
                <c:pt idx="22">
                  <c:v>1.3225</c:v>
                </c:pt>
                <c:pt idx="23">
                  <c:v>1.38</c:v>
                </c:pt>
                <c:pt idx="24">
                  <c:v>1.4375</c:v>
                </c:pt>
                <c:pt idx="25">
                  <c:v>1.4950000000000001</c:v>
                </c:pt>
                <c:pt idx="26">
                  <c:v>1.5525</c:v>
                </c:pt>
                <c:pt idx="27">
                  <c:v>1.61</c:v>
                </c:pt>
                <c:pt idx="28">
                  <c:v>1.6675</c:v>
                </c:pt>
                <c:pt idx="29">
                  <c:v>1.7250000000000001</c:v>
                </c:pt>
                <c:pt idx="30">
                  <c:v>1.7825</c:v>
                </c:pt>
                <c:pt idx="31">
                  <c:v>1.84</c:v>
                </c:pt>
                <c:pt idx="32">
                  <c:v>1.8975</c:v>
                </c:pt>
                <c:pt idx="33">
                  <c:v>1.9550000000000001</c:v>
                </c:pt>
                <c:pt idx="34">
                  <c:v>2.0125000000000002</c:v>
                </c:pt>
                <c:pt idx="35">
                  <c:v>2.0699999999999998</c:v>
                </c:pt>
                <c:pt idx="36">
                  <c:v>2.1274999999999999</c:v>
                </c:pt>
                <c:pt idx="37">
                  <c:v>2.1850000000000001</c:v>
                </c:pt>
                <c:pt idx="38">
                  <c:v>2.2425000000000002</c:v>
                </c:pt>
                <c:pt idx="39">
                  <c:v>2.2999999999999998</c:v>
                </c:pt>
                <c:pt idx="40">
                  <c:v>2.3574999999999999</c:v>
                </c:pt>
                <c:pt idx="41">
                  <c:v>2.415</c:v>
                </c:pt>
                <c:pt idx="42">
                  <c:v>2.4725000000000001</c:v>
                </c:pt>
                <c:pt idx="43">
                  <c:v>2.5299999999999998</c:v>
                </c:pt>
                <c:pt idx="44">
                  <c:v>2.5874999999999999</c:v>
                </c:pt>
                <c:pt idx="45">
                  <c:v>2.645</c:v>
                </c:pt>
                <c:pt idx="46">
                  <c:v>2.7025000000000001</c:v>
                </c:pt>
                <c:pt idx="47">
                  <c:v>2.76</c:v>
                </c:pt>
                <c:pt idx="48">
                  <c:v>2.8174999999999999</c:v>
                </c:pt>
                <c:pt idx="49">
                  <c:v>2.875</c:v>
                </c:pt>
                <c:pt idx="50">
                  <c:v>2.9325000000000001</c:v>
                </c:pt>
                <c:pt idx="51">
                  <c:v>2.99</c:v>
                </c:pt>
                <c:pt idx="52">
                  <c:v>3.0474999999999999</c:v>
                </c:pt>
                <c:pt idx="53">
                  <c:v>3.105</c:v>
                </c:pt>
                <c:pt idx="54">
                  <c:v>3.1625000000000001</c:v>
                </c:pt>
                <c:pt idx="55">
                  <c:v>3.22</c:v>
                </c:pt>
                <c:pt idx="56">
                  <c:v>3.2774999999999999</c:v>
                </c:pt>
                <c:pt idx="57">
                  <c:v>3.335</c:v>
                </c:pt>
                <c:pt idx="58">
                  <c:v>3.3925000000000001</c:v>
                </c:pt>
                <c:pt idx="59">
                  <c:v>3.45</c:v>
                </c:pt>
                <c:pt idx="60">
                  <c:v>3.5074999999999998</c:v>
                </c:pt>
                <c:pt idx="61">
                  <c:v>3.5649999999999999</c:v>
                </c:pt>
                <c:pt idx="62">
                  <c:v>3.6225000000000001</c:v>
                </c:pt>
                <c:pt idx="63">
                  <c:v>3.68</c:v>
                </c:pt>
                <c:pt idx="64">
                  <c:v>3.7374999999999998</c:v>
                </c:pt>
                <c:pt idx="65">
                  <c:v>3.7949999999999999</c:v>
                </c:pt>
                <c:pt idx="66">
                  <c:v>3.8525</c:v>
                </c:pt>
                <c:pt idx="67">
                  <c:v>3.91</c:v>
                </c:pt>
                <c:pt idx="68">
                  <c:v>3.9674999999999998</c:v>
                </c:pt>
                <c:pt idx="69">
                  <c:v>4.0250000000000004</c:v>
                </c:pt>
                <c:pt idx="70">
                  <c:v>4.0824999999999996</c:v>
                </c:pt>
                <c:pt idx="71">
                  <c:v>4.1399999999999997</c:v>
                </c:pt>
                <c:pt idx="72">
                  <c:v>4.1974999999999998</c:v>
                </c:pt>
                <c:pt idx="73">
                  <c:v>4.2549999999999999</c:v>
                </c:pt>
                <c:pt idx="74">
                  <c:v>4.3125</c:v>
                </c:pt>
                <c:pt idx="75">
                  <c:v>4.37</c:v>
                </c:pt>
                <c:pt idx="76">
                  <c:v>4.4275000000000002</c:v>
                </c:pt>
                <c:pt idx="77">
                  <c:v>4.4850000000000003</c:v>
                </c:pt>
                <c:pt idx="78">
                  <c:v>4.5425000000000004</c:v>
                </c:pt>
                <c:pt idx="79">
                  <c:v>4.5999999999999996</c:v>
                </c:pt>
                <c:pt idx="80">
                  <c:v>4.6574999999999998</c:v>
                </c:pt>
                <c:pt idx="81">
                  <c:v>4.7149999999999999</c:v>
                </c:pt>
                <c:pt idx="82">
                  <c:v>4.7725</c:v>
                </c:pt>
                <c:pt idx="83">
                  <c:v>4.83</c:v>
                </c:pt>
                <c:pt idx="84">
                  <c:v>4.8875000000000002</c:v>
                </c:pt>
                <c:pt idx="85">
                  <c:v>4.9450000000000003</c:v>
                </c:pt>
                <c:pt idx="86">
                  <c:v>5.0025000000000004</c:v>
                </c:pt>
                <c:pt idx="87">
                  <c:v>5.0599999999999996</c:v>
                </c:pt>
                <c:pt idx="88">
                  <c:v>5.1174999999999997</c:v>
                </c:pt>
                <c:pt idx="89">
                  <c:v>5.1749999999999998</c:v>
                </c:pt>
                <c:pt idx="90">
                  <c:v>5.2324999999999999</c:v>
                </c:pt>
                <c:pt idx="91">
                  <c:v>5.29</c:v>
                </c:pt>
                <c:pt idx="92">
                  <c:v>5.3475000000000001</c:v>
                </c:pt>
                <c:pt idx="93">
                  <c:v>5.4050000000000002</c:v>
                </c:pt>
                <c:pt idx="94">
                  <c:v>5.4625000000000004</c:v>
                </c:pt>
                <c:pt idx="95">
                  <c:v>5.52</c:v>
                </c:pt>
                <c:pt idx="96">
                  <c:v>5.5774999999999997</c:v>
                </c:pt>
                <c:pt idx="97">
                  <c:v>5.6349999999999998</c:v>
                </c:pt>
                <c:pt idx="98">
                  <c:v>5.6924999999999999</c:v>
                </c:pt>
                <c:pt idx="99">
                  <c:v>5.75</c:v>
                </c:pt>
                <c:pt idx="100">
                  <c:v>5.8075000000000001</c:v>
                </c:pt>
                <c:pt idx="101">
                  <c:v>5.8650000000000002</c:v>
                </c:pt>
                <c:pt idx="102">
                  <c:v>5.9225000000000003</c:v>
                </c:pt>
                <c:pt idx="103">
                  <c:v>5.98</c:v>
                </c:pt>
                <c:pt idx="104">
                  <c:v>6.0374999999999996</c:v>
                </c:pt>
                <c:pt idx="105">
                  <c:v>6.0949999999999998</c:v>
                </c:pt>
                <c:pt idx="106">
                  <c:v>6.1524999999999999</c:v>
                </c:pt>
                <c:pt idx="107">
                  <c:v>6.21</c:v>
                </c:pt>
                <c:pt idx="108">
                  <c:v>6.2675000000000001</c:v>
                </c:pt>
                <c:pt idx="109">
                  <c:v>6.3250000000000002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4-C7D0-6E47-B45E-9A29C1D09B13}"/>
            </c:ext>
          </c:extLst>
        </c:ser>
        <c:ser>
          <c:idx val="2"/>
          <c:order val="2"/>
          <c:tx>
            <c:v>Monitored: Clinical</c:v>
          </c:tx>
          <c:spPr>
            <a:ln w="50800">
              <a:solidFill>
                <a:srgbClr val="99CCFF"/>
              </a:solidFill>
            </a:ln>
          </c:spPr>
          <c:marker>
            <c:symbol val="none"/>
          </c:marker>
          <c:dLbls>
            <c:dLbl>
              <c:idx val="43"/>
              <c:tx>
                <c:rich>
                  <a:bodyPr/>
                  <a:lstStyle/>
                  <a:p>
                    <a:r>
                      <a:rPr lang="en-US" sz="1400"/>
                      <a:t>2.5%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C7D0-6E47-B45E-9A29C1D09B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99CC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Sheet1!$A$261:$A$305</c:f>
              <c:numCache>
                <c:formatCode>General</c:formatCode>
                <c:ptCount val="45"/>
                <c:pt idx="0">
                  <c:v>0</c:v>
                </c:pt>
                <c:pt idx="1">
                  <c:v>5</c:v>
                </c:pt>
                <c:pt idx="2">
                  <c:v>20</c:v>
                </c:pt>
                <c:pt idx="3">
                  <c:v>32</c:v>
                </c:pt>
                <c:pt idx="4">
                  <c:v>40</c:v>
                </c:pt>
                <c:pt idx="5">
                  <c:v>63</c:v>
                </c:pt>
                <c:pt idx="6">
                  <c:v>64</c:v>
                </c:pt>
                <c:pt idx="7">
                  <c:v>71</c:v>
                </c:pt>
                <c:pt idx="8">
                  <c:v>83</c:v>
                </c:pt>
                <c:pt idx="9">
                  <c:v>109</c:v>
                </c:pt>
                <c:pt idx="10">
                  <c:v>114</c:v>
                </c:pt>
                <c:pt idx="11">
                  <c:v>120</c:v>
                </c:pt>
                <c:pt idx="12">
                  <c:v>124</c:v>
                </c:pt>
                <c:pt idx="13">
                  <c:v>127</c:v>
                </c:pt>
                <c:pt idx="14">
                  <c:v>145</c:v>
                </c:pt>
                <c:pt idx="15">
                  <c:v>161</c:v>
                </c:pt>
                <c:pt idx="16">
                  <c:v>161</c:v>
                </c:pt>
                <c:pt idx="17">
                  <c:v>185</c:v>
                </c:pt>
                <c:pt idx="18">
                  <c:v>188</c:v>
                </c:pt>
                <c:pt idx="19">
                  <c:v>191</c:v>
                </c:pt>
                <c:pt idx="20">
                  <c:v>191</c:v>
                </c:pt>
                <c:pt idx="21">
                  <c:v>229</c:v>
                </c:pt>
                <c:pt idx="22">
                  <c:v>232</c:v>
                </c:pt>
                <c:pt idx="23">
                  <c:v>237</c:v>
                </c:pt>
                <c:pt idx="24">
                  <c:v>237</c:v>
                </c:pt>
                <c:pt idx="25">
                  <c:v>242</c:v>
                </c:pt>
                <c:pt idx="26">
                  <c:v>243</c:v>
                </c:pt>
                <c:pt idx="27">
                  <c:v>259</c:v>
                </c:pt>
                <c:pt idx="28">
                  <c:v>266</c:v>
                </c:pt>
                <c:pt idx="29">
                  <c:v>280</c:v>
                </c:pt>
                <c:pt idx="30">
                  <c:v>281</c:v>
                </c:pt>
                <c:pt idx="31">
                  <c:v>297</c:v>
                </c:pt>
                <c:pt idx="32">
                  <c:v>306</c:v>
                </c:pt>
                <c:pt idx="33">
                  <c:v>318</c:v>
                </c:pt>
                <c:pt idx="34">
                  <c:v>319</c:v>
                </c:pt>
                <c:pt idx="35">
                  <c:v>320</c:v>
                </c:pt>
                <c:pt idx="36">
                  <c:v>325</c:v>
                </c:pt>
                <c:pt idx="37">
                  <c:v>327</c:v>
                </c:pt>
                <c:pt idx="38">
                  <c:v>330</c:v>
                </c:pt>
                <c:pt idx="39">
                  <c:v>344</c:v>
                </c:pt>
                <c:pt idx="40">
                  <c:v>348</c:v>
                </c:pt>
                <c:pt idx="41">
                  <c:v>362</c:v>
                </c:pt>
                <c:pt idx="42">
                  <c:v>363</c:v>
                </c:pt>
                <c:pt idx="43">
                  <c:v>363</c:v>
                </c:pt>
                <c:pt idx="44">
                  <c:v>365</c:v>
                </c:pt>
              </c:numCache>
            </c:numRef>
          </c:xVal>
          <c:yVal>
            <c:numRef>
              <c:f>Sheet1!$E$261:$E$305</c:f>
              <c:numCache>
                <c:formatCode>General</c:formatCode>
                <c:ptCount val="45"/>
                <c:pt idx="0">
                  <c:v>5.7537400000000002E-2</c:v>
                </c:pt>
                <c:pt idx="1">
                  <c:v>0.1150374</c:v>
                </c:pt>
                <c:pt idx="2">
                  <c:v>0.17253740000000001</c:v>
                </c:pt>
                <c:pt idx="3">
                  <c:v>0.2300374</c:v>
                </c:pt>
                <c:pt idx="4">
                  <c:v>0.2875374</c:v>
                </c:pt>
                <c:pt idx="5">
                  <c:v>0.34503739999999999</c:v>
                </c:pt>
                <c:pt idx="6">
                  <c:v>0.40253739999999999</c:v>
                </c:pt>
                <c:pt idx="7">
                  <c:v>0.46003739999999999</c:v>
                </c:pt>
                <c:pt idx="8">
                  <c:v>0.51753740000000004</c:v>
                </c:pt>
                <c:pt idx="9">
                  <c:v>0.57503740000000003</c:v>
                </c:pt>
                <c:pt idx="10">
                  <c:v>0.63253740000000003</c:v>
                </c:pt>
                <c:pt idx="11">
                  <c:v>0.69003740000000002</c:v>
                </c:pt>
                <c:pt idx="12">
                  <c:v>0.74753740000000002</c:v>
                </c:pt>
                <c:pt idx="13">
                  <c:v>0.80503740000000001</c:v>
                </c:pt>
                <c:pt idx="14">
                  <c:v>0.86253740000000001</c:v>
                </c:pt>
                <c:pt idx="15">
                  <c:v>0.92003740000000001</c:v>
                </c:pt>
                <c:pt idx="16">
                  <c:v>0.9775374</c:v>
                </c:pt>
                <c:pt idx="17">
                  <c:v>1.035037</c:v>
                </c:pt>
                <c:pt idx="18">
                  <c:v>1.0925370000000001</c:v>
                </c:pt>
                <c:pt idx="19">
                  <c:v>1.150037</c:v>
                </c:pt>
                <c:pt idx="20">
                  <c:v>1.2075370000000001</c:v>
                </c:pt>
                <c:pt idx="21">
                  <c:v>1.265037</c:v>
                </c:pt>
                <c:pt idx="22">
                  <c:v>1.3225370000000001</c:v>
                </c:pt>
                <c:pt idx="23">
                  <c:v>1.380037</c:v>
                </c:pt>
                <c:pt idx="24">
                  <c:v>1.4375370000000001</c:v>
                </c:pt>
                <c:pt idx="25">
                  <c:v>1.4950369999999999</c:v>
                </c:pt>
                <c:pt idx="26">
                  <c:v>1.5525370000000001</c:v>
                </c:pt>
                <c:pt idx="27">
                  <c:v>1.6100369999999999</c:v>
                </c:pt>
                <c:pt idx="28">
                  <c:v>1.667537</c:v>
                </c:pt>
                <c:pt idx="29">
                  <c:v>1.7250369999999999</c:v>
                </c:pt>
                <c:pt idx="30">
                  <c:v>1.782537</c:v>
                </c:pt>
                <c:pt idx="31">
                  <c:v>1.8400369999999999</c:v>
                </c:pt>
                <c:pt idx="32">
                  <c:v>1.897537</c:v>
                </c:pt>
                <c:pt idx="33">
                  <c:v>1.9550369999999999</c:v>
                </c:pt>
                <c:pt idx="34">
                  <c:v>2.012537</c:v>
                </c:pt>
                <c:pt idx="35">
                  <c:v>2.0700370000000001</c:v>
                </c:pt>
                <c:pt idx="36">
                  <c:v>2.1275369999999998</c:v>
                </c:pt>
                <c:pt idx="37">
                  <c:v>2.1850369999999999</c:v>
                </c:pt>
                <c:pt idx="38">
                  <c:v>2.242537</c:v>
                </c:pt>
                <c:pt idx="39">
                  <c:v>2.3000370000000001</c:v>
                </c:pt>
                <c:pt idx="40">
                  <c:v>2.3575379999999999</c:v>
                </c:pt>
                <c:pt idx="41">
                  <c:v>2.4150369999999999</c:v>
                </c:pt>
                <c:pt idx="42">
                  <c:v>2.4725380000000001</c:v>
                </c:pt>
                <c:pt idx="43">
                  <c:v>2.5300370000000001</c:v>
                </c:pt>
                <c:pt idx="44">
                  <c:v>2.5299999999999998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56-C7D0-6E47-B45E-9A29C1D09B13}"/>
            </c:ext>
          </c:extLst>
        </c:ser>
        <c:ser>
          <c:idx val="3"/>
          <c:order val="3"/>
          <c:tx>
            <c:v>Monitored: Patch</c:v>
          </c:tx>
          <c:spPr>
            <a:ln w="50800">
              <a:solidFill>
                <a:srgbClr val="0066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C7D0-6E47-B45E-9A29C1D09B1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C7D0-6E47-B45E-9A29C1D09B1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C7D0-6E47-B45E-9A29C1D09B1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C7D0-6E47-B45E-9A29C1D09B1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C7D0-6E47-B45E-9A29C1D09B1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C7D0-6E47-B45E-9A29C1D09B1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C7D0-6E47-B45E-9A29C1D09B1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C7D0-6E47-B45E-9A29C1D09B1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C7D0-6E47-B45E-9A29C1D09B1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C7D0-6E47-B45E-9A29C1D09B1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C7D0-6E47-B45E-9A29C1D09B1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C7D0-6E47-B45E-9A29C1D09B1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C7D0-6E47-B45E-9A29C1D09B1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C7D0-6E47-B45E-9A29C1D09B1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C7D0-6E47-B45E-9A29C1D09B1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C7D0-6E47-B45E-9A29C1D09B1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C7D0-6E47-B45E-9A29C1D09B1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C7D0-6E47-B45E-9A29C1D09B1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C7D0-6E47-B45E-9A29C1D09B1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C7D0-6E47-B45E-9A29C1D09B1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C7D0-6E47-B45E-9A29C1D09B1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C7D0-6E47-B45E-9A29C1D09B1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C7D0-6E47-B45E-9A29C1D09B13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C7D0-6E47-B45E-9A29C1D09B13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C7D0-6E47-B45E-9A29C1D09B1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C7D0-6E47-B45E-9A29C1D09B13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C7D0-6E47-B45E-9A29C1D09B13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C7D0-6E47-B45E-9A29C1D09B1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C7D0-6E47-B45E-9A29C1D09B13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C7D0-6E47-B45E-9A29C1D09B13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C7D0-6E47-B45E-9A29C1D09B13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C7D0-6E47-B45E-9A29C1D09B13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C7D0-6E47-B45E-9A29C1D09B13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C7D0-6E47-B45E-9A29C1D09B13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C7D0-6E47-B45E-9A29C1D09B13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C7D0-6E47-B45E-9A29C1D09B13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C7D0-6E47-B45E-9A29C1D09B13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C7D0-6E47-B45E-9A29C1D09B13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C7D0-6E47-B45E-9A29C1D09B13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C7D0-6E47-B45E-9A29C1D09B13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C7D0-6E47-B45E-9A29C1D09B13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C7D0-6E47-B45E-9A29C1D09B13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C7D0-6E47-B45E-9A29C1D09B13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2-C7D0-6E47-B45E-9A29C1D09B13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C7D0-6E47-B45E-9A29C1D09B13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4-C7D0-6E47-B45E-9A29C1D09B13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5-C7D0-6E47-B45E-9A29C1D09B13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6-C7D0-6E47-B45E-9A29C1D09B13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C7D0-6E47-B45E-9A29C1D09B13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8-C7D0-6E47-B45E-9A29C1D09B13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C7D0-6E47-B45E-9A29C1D09B13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A-C7D0-6E47-B45E-9A29C1D09B13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B-C7D0-6E47-B45E-9A29C1D09B13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C-C7D0-6E47-B45E-9A29C1D09B13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D-C7D0-6E47-B45E-9A29C1D09B13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E-C7D0-6E47-B45E-9A29C1D09B13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F-C7D0-6E47-B45E-9A29C1D09B13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0-C7D0-6E47-B45E-9A29C1D09B13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1-C7D0-6E47-B45E-9A29C1D09B13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2-C7D0-6E47-B45E-9A29C1D09B13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3-C7D0-6E47-B45E-9A29C1D09B13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4-C7D0-6E47-B45E-9A29C1D09B13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5-C7D0-6E47-B45E-9A29C1D09B13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6-C7D0-6E47-B45E-9A29C1D09B13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7-C7D0-6E47-B45E-9A29C1D09B13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66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1">
                        <a:solidFill>
                          <a:srgbClr val="0066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3.7%</a:t>
                    </a:r>
                    <a:endParaRPr lang="en-US" b="1">
                      <a:solidFill>
                        <a:srgbClr val="0066FF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8-C7D0-6E47-B45E-9A29C1D09B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Sheet1!$A$195:$A$260</c:f>
              <c:numCache>
                <c:formatCode>General</c:formatCode>
                <c:ptCount val="66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16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21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26</c:v>
                </c:pt>
                <c:pt idx="15">
                  <c:v>26</c:v>
                </c:pt>
                <c:pt idx="16">
                  <c:v>28</c:v>
                </c:pt>
                <c:pt idx="17">
                  <c:v>30</c:v>
                </c:pt>
                <c:pt idx="18">
                  <c:v>32</c:v>
                </c:pt>
                <c:pt idx="19">
                  <c:v>33</c:v>
                </c:pt>
                <c:pt idx="20">
                  <c:v>52</c:v>
                </c:pt>
                <c:pt idx="21">
                  <c:v>55</c:v>
                </c:pt>
                <c:pt idx="22">
                  <c:v>69</c:v>
                </c:pt>
                <c:pt idx="23">
                  <c:v>76</c:v>
                </c:pt>
                <c:pt idx="24">
                  <c:v>91</c:v>
                </c:pt>
                <c:pt idx="25">
                  <c:v>94</c:v>
                </c:pt>
                <c:pt idx="26">
                  <c:v>97</c:v>
                </c:pt>
                <c:pt idx="27">
                  <c:v>97</c:v>
                </c:pt>
                <c:pt idx="28">
                  <c:v>98</c:v>
                </c:pt>
                <c:pt idx="29">
                  <c:v>98</c:v>
                </c:pt>
                <c:pt idx="30">
                  <c:v>100</c:v>
                </c:pt>
                <c:pt idx="31">
                  <c:v>103</c:v>
                </c:pt>
                <c:pt idx="32">
                  <c:v>104</c:v>
                </c:pt>
                <c:pt idx="33">
                  <c:v>105</c:v>
                </c:pt>
                <c:pt idx="34">
                  <c:v>105</c:v>
                </c:pt>
                <c:pt idx="35">
                  <c:v>108</c:v>
                </c:pt>
                <c:pt idx="36">
                  <c:v>110</c:v>
                </c:pt>
                <c:pt idx="37">
                  <c:v>112</c:v>
                </c:pt>
                <c:pt idx="38">
                  <c:v>112</c:v>
                </c:pt>
                <c:pt idx="39">
                  <c:v>113</c:v>
                </c:pt>
                <c:pt idx="40">
                  <c:v>113</c:v>
                </c:pt>
                <c:pt idx="41">
                  <c:v>114</c:v>
                </c:pt>
                <c:pt idx="42">
                  <c:v>119</c:v>
                </c:pt>
                <c:pt idx="43">
                  <c:v>121</c:v>
                </c:pt>
                <c:pt idx="44">
                  <c:v>123</c:v>
                </c:pt>
                <c:pt idx="45">
                  <c:v>130</c:v>
                </c:pt>
                <c:pt idx="46">
                  <c:v>135</c:v>
                </c:pt>
                <c:pt idx="47">
                  <c:v>135</c:v>
                </c:pt>
                <c:pt idx="48">
                  <c:v>136</c:v>
                </c:pt>
                <c:pt idx="49">
                  <c:v>147</c:v>
                </c:pt>
                <c:pt idx="50">
                  <c:v>155</c:v>
                </c:pt>
                <c:pt idx="51">
                  <c:v>175</c:v>
                </c:pt>
                <c:pt idx="52">
                  <c:v>195</c:v>
                </c:pt>
                <c:pt idx="53">
                  <c:v>205</c:v>
                </c:pt>
                <c:pt idx="54">
                  <c:v>206</c:v>
                </c:pt>
                <c:pt idx="55">
                  <c:v>210</c:v>
                </c:pt>
                <c:pt idx="56">
                  <c:v>221</c:v>
                </c:pt>
                <c:pt idx="57">
                  <c:v>225</c:v>
                </c:pt>
                <c:pt idx="58">
                  <c:v>234</c:v>
                </c:pt>
                <c:pt idx="59">
                  <c:v>243</c:v>
                </c:pt>
                <c:pt idx="60">
                  <c:v>245</c:v>
                </c:pt>
                <c:pt idx="61">
                  <c:v>251</c:v>
                </c:pt>
                <c:pt idx="62">
                  <c:v>257</c:v>
                </c:pt>
                <c:pt idx="63">
                  <c:v>271</c:v>
                </c:pt>
                <c:pt idx="64">
                  <c:v>333</c:v>
                </c:pt>
                <c:pt idx="65">
                  <c:v>365</c:v>
                </c:pt>
              </c:numCache>
            </c:numRef>
          </c:xVal>
          <c:yVal>
            <c:numRef>
              <c:f>Sheet1!$D$195:$D$260</c:f>
              <c:numCache>
                <c:formatCode>General</c:formatCode>
                <c:ptCount val="66"/>
                <c:pt idx="0">
                  <c:v>5.7537400000000002E-2</c:v>
                </c:pt>
                <c:pt idx="1">
                  <c:v>0.1150374</c:v>
                </c:pt>
                <c:pt idx="2">
                  <c:v>0.17253740000000001</c:v>
                </c:pt>
                <c:pt idx="3">
                  <c:v>0.2300374</c:v>
                </c:pt>
                <c:pt idx="4">
                  <c:v>0.2875374</c:v>
                </c:pt>
                <c:pt idx="5">
                  <c:v>0.34503739999999999</c:v>
                </c:pt>
                <c:pt idx="6">
                  <c:v>0.40253739999999999</c:v>
                </c:pt>
                <c:pt idx="7">
                  <c:v>0.46003739999999999</c:v>
                </c:pt>
                <c:pt idx="8">
                  <c:v>0.51753740000000004</c:v>
                </c:pt>
                <c:pt idx="9">
                  <c:v>0.57503740000000003</c:v>
                </c:pt>
                <c:pt idx="10">
                  <c:v>0.63253740000000003</c:v>
                </c:pt>
                <c:pt idx="11">
                  <c:v>0.69003740000000002</c:v>
                </c:pt>
                <c:pt idx="12">
                  <c:v>0.74753740000000002</c:v>
                </c:pt>
                <c:pt idx="13">
                  <c:v>0.80503740000000001</c:v>
                </c:pt>
                <c:pt idx="14">
                  <c:v>0.86253740000000001</c:v>
                </c:pt>
                <c:pt idx="15">
                  <c:v>0.92003740000000001</c:v>
                </c:pt>
                <c:pt idx="16">
                  <c:v>0.9775374</c:v>
                </c:pt>
                <c:pt idx="17">
                  <c:v>1.035037</c:v>
                </c:pt>
                <c:pt idx="18">
                  <c:v>1.0925370000000001</c:v>
                </c:pt>
                <c:pt idx="19">
                  <c:v>1.150037</c:v>
                </c:pt>
                <c:pt idx="20">
                  <c:v>1.2075370000000001</c:v>
                </c:pt>
                <c:pt idx="21">
                  <c:v>1.265037</c:v>
                </c:pt>
                <c:pt idx="22">
                  <c:v>1.3225370000000001</c:v>
                </c:pt>
                <c:pt idx="23">
                  <c:v>1.380037</c:v>
                </c:pt>
                <c:pt idx="24">
                  <c:v>1.4375370000000001</c:v>
                </c:pt>
                <c:pt idx="25">
                  <c:v>1.4950369999999999</c:v>
                </c:pt>
                <c:pt idx="26">
                  <c:v>1.5525370000000001</c:v>
                </c:pt>
                <c:pt idx="27">
                  <c:v>1.6100369999999999</c:v>
                </c:pt>
                <c:pt idx="28">
                  <c:v>1.667537</c:v>
                </c:pt>
                <c:pt idx="29">
                  <c:v>1.7250369999999999</c:v>
                </c:pt>
                <c:pt idx="30">
                  <c:v>1.782537</c:v>
                </c:pt>
                <c:pt idx="31">
                  <c:v>1.8400369999999999</c:v>
                </c:pt>
                <c:pt idx="32">
                  <c:v>1.897537</c:v>
                </c:pt>
                <c:pt idx="33">
                  <c:v>1.9550369999999999</c:v>
                </c:pt>
                <c:pt idx="34">
                  <c:v>2.012537</c:v>
                </c:pt>
                <c:pt idx="35">
                  <c:v>2.0700370000000001</c:v>
                </c:pt>
                <c:pt idx="36">
                  <c:v>2.1275369999999998</c:v>
                </c:pt>
                <c:pt idx="37">
                  <c:v>2.1850369999999999</c:v>
                </c:pt>
                <c:pt idx="38">
                  <c:v>2.242537</c:v>
                </c:pt>
                <c:pt idx="39">
                  <c:v>2.3000370000000001</c:v>
                </c:pt>
                <c:pt idx="40">
                  <c:v>2.3575379999999999</c:v>
                </c:pt>
                <c:pt idx="41">
                  <c:v>2.4150369999999999</c:v>
                </c:pt>
                <c:pt idx="42">
                  <c:v>2.4725380000000001</c:v>
                </c:pt>
                <c:pt idx="43">
                  <c:v>2.5300370000000001</c:v>
                </c:pt>
                <c:pt idx="44">
                  <c:v>2.5875370000000002</c:v>
                </c:pt>
                <c:pt idx="45">
                  <c:v>2.6450369999999999</c:v>
                </c:pt>
                <c:pt idx="46">
                  <c:v>2.702537</c:v>
                </c:pt>
                <c:pt idx="47">
                  <c:v>2.7600370000000001</c:v>
                </c:pt>
                <c:pt idx="48">
                  <c:v>2.8175370000000002</c:v>
                </c:pt>
                <c:pt idx="49">
                  <c:v>2.8750369999999998</c:v>
                </c:pt>
                <c:pt idx="50">
                  <c:v>2.9325369999999999</c:v>
                </c:pt>
                <c:pt idx="51">
                  <c:v>2.9900370000000001</c:v>
                </c:pt>
                <c:pt idx="52">
                  <c:v>3.0475370000000002</c:v>
                </c:pt>
                <c:pt idx="53">
                  <c:v>3.1050369999999998</c:v>
                </c:pt>
                <c:pt idx="54">
                  <c:v>3.1625369999999999</c:v>
                </c:pt>
                <c:pt idx="55">
                  <c:v>3.220037</c:v>
                </c:pt>
                <c:pt idx="56">
                  <c:v>3.2775370000000001</c:v>
                </c:pt>
                <c:pt idx="57">
                  <c:v>3.3350369999999998</c:v>
                </c:pt>
                <c:pt idx="58">
                  <c:v>3.3925369999999999</c:v>
                </c:pt>
                <c:pt idx="59">
                  <c:v>3.450037</c:v>
                </c:pt>
                <c:pt idx="60">
                  <c:v>3.5075370000000001</c:v>
                </c:pt>
                <c:pt idx="61">
                  <c:v>3.5650369999999998</c:v>
                </c:pt>
                <c:pt idx="62">
                  <c:v>3.6225369999999999</c:v>
                </c:pt>
                <c:pt idx="63">
                  <c:v>3.680037</c:v>
                </c:pt>
                <c:pt idx="64">
                  <c:v>3.7375370000000001</c:v>
                </c:pt>
                <c:pt idx="65">
                  <c:v>3.7375370000000001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99-C7D0-6E47-B45E-9A29C1D09B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3964800"/>
        <c:axId val="37220352"/>
      </c:scatterChart>
      <c:valAx>
        <c:axId val="33964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b="0">
                    <a:latin typeface="Arial" panose="020B0604020202020204" pitchFamily="34" charset="0"/>
                    <a:cs typeface="Arial" panose="020B0604020202020204" pitchFamily="34" charset="0"/>
                  </a:rPr>
                  <a:t>Days Since Randomization</a:t>
                </a:r>
              </a:p>
            </c:rich>
          </c:tx>
          <c:layout>
            <c:manualLayout>
              <c:xMode val="edge"/>
              <c:yMode val="edge"/>
              <c:x val="0.34178650017232692"/>
              <c:y val="0.743499730802880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7220352"/>
        <c:crosses val="autoZero"/>
        <c:crossBetween val="midCat"/>
      </c:valAx>
      <c:valAx>
        <c:axId val="37220352"/>
        <c:scaling>
          <c:orientation val="minMax"/>
          <c:max val="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b="0">
                    <a:latin typeface="Arial" panose="020B0604020202020204" pitchFamily="34" charset="0"/>
                    <a:cs typeface="Arial" panose="020B0604020202020204" pitchFamily="34" charset="0"/>
                  </a:rPr>
                  <a:t>% Atrial Fibrillation Diagnosis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0.105890930300379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964800"/>
        <c:crosses val="autoZero"/>
        <c:crossBetween val="midCat"/>
        <c:majorUnit val="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2AA3B-F16E-8042-9BD6-5BB808E29AB5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13A8-A861-8645-B07E-D6680F48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4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3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7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46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6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0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0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37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19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09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8444162" cy="781923"/>
          </a:xfrm>
        </p:spPr>
        <p:txBody>
          <a:bodyPr/>
          <a:lstStyle>
            <a:lvl1pPr algn="l">
              <a:defRPr>
                <a:solidFill>
                  <a:srgbClr val="245C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1" y="1338831"/>
            <a:ext cx="8679521" cy="24965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2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700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31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61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68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22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09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17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10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5555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3041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08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60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639"/>
            <a:ext cx="8444162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841" y="1491231"/>
            <a:ext cx="8679521" cy="2869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</p:sldLayoutIdLst>
  <p:txStyles>
    <p:titleStyle>
      <a:lvl1pPr algn="r" defTabSz="457200" rtl="0" eaLnBrk="1" latinLnBrk="0" hangingPunct="1">
        <a:spcBef>
          <a:spcPct val="0"/>
        </a:spcBef>
        <a:buNone/>
        <a:defRPr sz="3600" b="1" i="0" kern="1200">
          <a:solidFill>
            <a:srgbClr val="0B5569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BDECD-7F69-DC4C-A4CE-EE229BC9D2F2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5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2" r:id="rId1"/>
    <p:sldLayoutId id="2147493483" r:id="rId2"/>
    <p:sldLayoutId id="2147493484" r:id="rId3"/>
    <p:sldLayoutId id="2147493485" r:id="rId4"/>
    <p:sldLayoutId id="2147493486" r:id="rId5"/>
    <p:sldLayoutId id="2147493487" r:id="rId6"/>
    <p:sldLayoutId id="2147493488" r:id="rId7"/>
    <p:sldLayoutId id="2147493489" r:id="rId8"/>
    <p:sldLayoutId id="2147493490" r:id="rId9"/>
    <p:sldLayoutId id="2147493491" r:id="rId10"/>
    <p:sldLayoutId id="21474934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8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0" r:id="rId1"/>
    <p:sldLayoutId id="2147493471" r:id="rId2"/>
    <p:sldLayoutId id="2147493472" r:id="rId3"/>
    <p:sldLayoutId id="2147493473" r:id="rId4"/>
    <p:sldLayoutId id="2147493474" r:id="rId5"/>
    <p:sldLayoutId id="2147493475" r:id="rId6"/>
    <p:sldLayoutId id="2147493476" r:id="rId7"/>
    <p:sldLayoutId id="2147493477" r:id="rId8"/>
    <p:sldLayoutId id="2147493478" r:id="rId9"/>
    <p:sldLayoutId id="2147493479" r:id="rId10"/>
    <p:sldLayoutId id="21474934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1745-6215-7-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775754" y="2859559"/>
            <a:ext cx="4190447" cy="1019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300" dirty="0">
                <a:solidFill>
                  <a:srgbClr val="7030A0"/>
                </a:solidFill>
                <a:latin typeface="Arial Narrow" charset="0"/>
                <a:cs typeface="Arial Narrow" charset="0"/>
              </a:rPr>
              <a:t>Steven R. Steinhubl, MD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300" dirty="0">
                <a:solidFill>
                  <a:srgbClr val="7030A0"/>
                </a:solidFill>
                <a:latin typeface="Arial Narrow" charset="0"/>
                <a:cs typeface="Arial Narrow" charset="0"/>
              </a:rPr>
              <a:t>@</a:t>
            </a:r>
            <a:r>
              <a:rPr lang="en-US" sz="1300" dirty="0" err="1">
                <a:solidFill>
                  <a:srgbClr val="7030A0"/>
                </a:solidFill>
                <a:latin typeface="Arial Narrow" charset="0"/>
                <a:cs typeface="Arial Narrow" charset="0"/>
              </a:rPr>
              <a:t>stevesteinhubl</a:t>
            </a:r>
            <a:endParaRPr lang="en-US" sz="1300" dirty="0">
              <a:solidFill>
                <a:srgbClr val="7030A0"/>
              </a:solidFill>
              <a:latin typeface="Arial Narrow" charset="0"/>
              <a:cs typeface="Arial Narro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300" dirty="0">
                <a:solidFill>
                  <a:srgbClr val="7030A0"/>
                </a:solidFill>
                <a:latin typeface="Arial Narrow" charset="0"/>
                <a:cs typeface="Arial Narrow" charset="0"/>
              </a:rPr>
              <a:t>Scripps Translational Science Institute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90054" y="2739988"/>
            <a:ext cx="4076147" cy="0"/>
          </a:xfrm>
          <a:prstGeom prst="line">
            <a:avLst/>
          </a:prstGeom>
          <a:ln w="12700" cmpd="sng">
            <a:solidFill>
              <a:srgbClr val="6A3D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775754" y="331860"/>
            <a:ext cx="4190446" cy="1609419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800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 DIGITAL, END-TO-END, NATIONWIDE, PRAGMATIC TRIAL OF SCREENING FOR UNDIAGNOSED ATRIAL FIBRILLATION: PRIMARY RESULTS OF THE mSToPS TRIAL</a:t>
            </a:r>
          </a:p>
        </p:txBody>
      </p:sp>
    </p:spTree>
    <p:extLst>
      <p:ext uri="{BB962C8B-B14F-4D97-AF65-F5344CB8AC3E}">
        <p14:creationId xmlns:p14="http://schemas.microsoft.com/office/powerpoint/2010/main" val="293914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99198"/>
              </p:ext>
            </p:extLst>
          </p:nvPr>
        </p:nvGraphicFramePr>
        <p:xfrm>
          <a:off x="327259" y="693020"/>
          <a:ext cx="7603958" cy="445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202C79F3-E0C9-6A48-8149-F78A5EDD7C0D}"/>
              </a:ext>
            </a:extLst>
          </p:cNvPr>
          <p:cNvSpPr txBox="1">
            <a:spLocks/>
          </p:cNvSpPr>
          <p:nvPr/>
        </p:nvSpPr>
        <p:spPr>
          <a:xfrm>
            <a:off x="344129" y="138639"/>
            <a:ext cx="8321874" cy="6282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B5569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/>
              <a:t>1-Year New Diagnosis of AF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47BC2-8298-234C-9F04-7DBE2869976C}"/>
              </a:ext>
            </a:extLst>
          </p:cNvPr>
          <p:cNvSpPr txBox="1"/>
          <p:nvPr/>
        </p:nvSpPr>
        <p:spPr>
          <a:xfrm>
            <a:off x="5332606" y="1732547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Actively Monitored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DB955-4B78-EB4A-A700-7AE7E3BD3D34}"/>
              </a:ext>
            </a:extLst>
          </p:cNvPr>
          <p:cNvSpPr txBox="1"/>
          <p:nvPr/>
        </p:nvSpPr>
        <p:spPr>
          <a:xfrm>
            <a:off x="4907490" y="3161024"/>
            <a:ext cx="1986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Observational, Matched Controls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D07FC-A377-0C4A-9F19-27E09D2D49A2}"/>
              </a:ext>
            </a:extLst>
          </p:cNvPr>
          <p:cNvSpPr txBox="1"/>
          <p:nvPr/>
        </p:nvSpPr>
        <p:spPr>
          <a:xfrm>
            <a:off x="6907490" y="1175893"/>
            <a:ext cx="2236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Unadjusted OR 2.8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95%CI 2.1 – 3.7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P&lt;0.0001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7296D-E8EB-C247-89A3-AB6D83D7D33D}"/>
              </a:ext>
            </a:extLst>
          </p:cNvPr>
          <p:cNvSpPr txBox="1"/>
          <p:nvPr/>
        </p:nvSpPr>
        <p:spPr>
          <a:xfrm>
            <a:off x="7010083" y="2679128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Adjusted OR 3.0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95%CI 2.2 – 4.0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P&lt;0.0001</a:t>
            </a:r>
          </a:p>
        </p:txBody>
      </p:sp>
    </p:spTree>
    <p:extLst>
      <p:ext uri="{BB962C8B-B14F-4D97-AF65-F5344CB8AC3E}">
        <p14:creationId xmlns:p14="http://schemas.microsoft.com/office/powerpoint/2010/main" val="297142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EC67-1CB9-D945-AA51-9651A81A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Characteristics of Sensor-Detected AF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B132C7C-84BD-4D46-A0CF-5E2948F4D3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927444"/>
              </p:ext>
            </p:extLst>
          </p:nvPr>
        </p:nvGraphicFramePr>
        <p:xfrm>
          <a:off x="187131" y="710647"/>
          <a:ext cx="3258713" cy="2372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rism 5" r:id="rId3" imgW="3648600" imgH="2656440" progId="Prism5.Document">
                  <p:embed/>
                </p:oleObj>
              </mc:Choice>
              <mc:Fallback>
                <p:oleObj name="Prism 5" r:id="rId3" imgW="3648600" imgH="2656440" progId="Prism5.Document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31" y="710647"/>
                        <a:ext cx="3258713" cy="2372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F3E50A-2B22-BC41-A440-4C65A67FBBB5}"/>
              </a:ext>
            </a:extLst>
          </p:cNvPr>
          <p:cNvSpPr txBox="1"/>
          <p:nvPr/>
        </p:nvSpPr>
        <p:spPr>
          <a:xfrm>
            <a:off x="3509059" y="1153647"/>
            <a:ext cx="535191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Median duration of longest AF episode 185.5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92.8% &gt; 5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37.7% &gt; 6 hours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58C8D-0D1D-3340-A4A6-0038FFE7EB2E}"/>
              </a:ext>
            </a:extLst>
          </p:cNvPr>
          <p:cNvSpPr txBox="1"/>
          <p:nvPr/>
        </p:nvSpPr>
        <p:spPr>
          <a:xfrm>
            <a:off x="187131" y="3131318"/>
            <a:ext cx="46832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Median total AF burden during monitoring was 0.9%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Average patch wear time 11.7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Median time until first AF detection 2 days (IQR 1-5)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656677-6A4B-CC46-A3E0-948C95A02F16}"/>
              </a:ext>
            </a:extLst>
          </p:cNvPr>
          <p:cNvGrpSpPr/>
          <p:nvPr/>
        </p:nvGrpSpPr>
        <p:grpSpPr>
          <a:xfrm>
            <a:off x="4695740" y="2207457"/>
            <a:ext cx="4593735" cy="2400770"/>
            <a:chOff x="-115253" y="762000"/>
            <a:chExt cx="9117721" cy="4002089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2B00A8FC-189C-CE40-B9BE-4CB48A8D2B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5475706"/>
                </p:ext>
              </p:extLst>
            </p:nvPr>
          </p:nvGraphicFramePr>
          <p:xfrm>
            <a:off x="-115253" y="762000"/>
            <a:ext cx="9117721" cy="4002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Prism 5" r:id="rId5" imgW="6084000" imgH="2670120" progId="Prism5.Document">
                    <p:embed/>
                  </p:oleObj>
                </mc:Choice>
                <mc:Fallback>
                  <p:oleObj name="Prism 5" r:id="rId5" imgW="6084000" imgH="2670120" progId="Prism5.Document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-115253" y="762000"/>
                          <a:ext cx="9117721" cy="40020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F0DF48-9E49-3543-BF0F-A718ED5DC6C4}"/>
                </a:ext>
              </a:extLst>
            </p:cNvPr>
            <p:cNvCxnSpPr/>
            <p:nvPr/>
          </p:nvCxnSpPr>
          <p:spPr>
            <a:xfrm flipH="1">
              <a:off x="3810000" y="3733800"/>
              <a:ext cx="76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EDDE48-C2D4-5B48-80FF-EE50F8FDD8E0}"/>
                </a:ext>
              </a:extLst>
            </p:cNvPr>
            <p:cNvCxnSpPr/>
            <p:nvPr/>
          </p:nvCxnSpPr>
          <p:spPr>
            <a:xfrm flipH="1">
              <a:off x="4038600" y="3733800"/>
              <a:ext cx="76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113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227E8-F832-EF4C-B957-552BF20CD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7" y="138639"/>
            <a:ext cx="8905009" cy="7819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Clinical Outcomes &amp; Resource Use of ECG Monitoring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259BA4-4B35-BA44-83CE-0FD5B7367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03228"/>
              </p:ext>
            </p:extLst>
          </p:nvPr>
        </p:nvGraphicFramePr>
        <p:xfrm>
          <a:off x="596767" y="920563"/>
          <a:ext cx="8142973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637">
                  <a:extLst>
                    <a:ext uri="{9D8B030D-6E8A-4147-A177-3AD203B41FA5}">
                      <a16:colId xmlns:a16="http://schemas.microsoft.com/office/drawing/2014/main" val="4063512358"/>
                    </a:ext>
                  </a:extLst>
                </a:gridCol>
                <a:gridCol w="1027557">
                  <a:extLst>
                    <a:ext uri="{9D8B030D-6E8A-4147-A177-3AD203B41FA5}">
                      <a16:colId xmlns:a16="http://schemas.microsoft.com/office/drawing/2014/main" val="3150822417"/>
                    </a:ext>
                  </a:extLst>
                </a:gridCol>
                <a:gridCol w="1100952">
                  <a:extLst>
                    <a:ext uri="{9D8B030D-6E8A-4147-A177-3AD203B41FA5}">
                      <a16:colId xmlns:a16="http://schemas.microsoft.com/office/drawing/2014/main" val="1032195479"/>
                    </a:ext>
                  </a:extLst>
                </a:gridCol>
                <a:gridCol w="954159">
                  <a:extLst>
                    <a:ext uri="{9D8B030D-6E8A-4147-A177-3AD203B41FA5}">
                      <a16:colId xmlns:a16="http://schemas.microsoft.com/office/drawing/2014/main" val="1975809258"/>
                    </a:ext>
                  </a:extLst>
                </a:gridCol>
                <a:gridCol w="1100952">
                  <a:extLst>
                    <a:ext uri="{9D8B030D-6E8A-4147-A177-3AD203B41FA5}">
                      <a16:colId xmlns:a16="http://schemas.microsoft.com/office/drawing/2014/main" val="2837026784"/>
                    </a:ext>
                  </a:extLst>
                </a:gridCol>
                <a:gridCol w="1027557">
                  <a:extLst>
                    <a:ext uri="{9D8B030D-6E8A-4147-A177-3AD203B41FA5}">
                      <a16:colId xmlns:a16="http://schemas.microsoft.com/office/drawing/2014/main" val="2503042642"/>
                    </a:ext>
                  </a:extLst>
                </a:gridCol>
                <a:gridCol w="954159">
                  <a:extLst>
                    <a:ext uri="{9D8B030D-6E8A-4147-A177-3AD203B41FA5}">
                      <a16:colId xmlns:a16="http://schemas.microsoft.com/office/drawing/2014/main" val="3826049088"/>
                    </a:ext>
                  </a:extLst>
                </a:gridCol>
              </a:tblGrid>
              <a:tr h="621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988" marR="379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Actively Monitored (n=1,738)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Matched Controls (n=3,476)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Actively Monitored with AF (n=109)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Matched Controls with AF (n=81)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b"/>
                </a:tc>
                <a:extLst>
                  <a:ext uri="{0D108BD9-81ED-4DB2-BD59-A6C34878D82A}">
                    <a16:rowId xmlns:a16="http://schemas.microsoft.com/office/drawing/2014/main" val="1938970015"/>
                  </a:ext>
                </a:extLst>
              </a:tr>
              <a:tr h="20715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(1.9%)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(2.0%)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(1.8%)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(13.6%)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</a:t>
                      </a:r>
                      <a:endParaRPr lang="en-US" sz="1100" b="1" dirty="0">
                        <a:solidFill>
                          <a:srgbClr val="0432FF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extLst>
                  <a:ext uri="{0D108BD9-81ED-4DB2-BD59-A6C34878D82A}">
                    <a16:rowId xmlns:a16="http://schemas.microsoft.com/office/drawing/2014/main" val="2124082745"/>
                  </a:ext>
                </a:extLst>
              </a:tr>
              <a:tr h="20715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Myocardial Infarction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(1.78%)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(1.84%)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(6.4%)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(18.5%)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1100" b="1" dirty="0">
                        <a:solidFill>
                          <a:srgbClr val="0432FF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extLst>
                  <a:ext uri="{0D108BD9-81ED-4DB2-BD59-A6C34878D82A}">
                    <a16:rowId xmlns:a16="http://schemas.microsoft.com/office/drawing/2014/main" val="3937501524"/>
                  </a:ext>
                </a:extLst>
              </a:tr>
              <a:tr h="251676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Systemic thromboembolism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(0.00%)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(0.03%)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(1.2%)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extLst>
                  <a:ext uri="{0D108BD9-81ED-4DB2-BD59-A6C34878D82A}">
                    <a16:rowId xmlns:a16="http://schemas.microsoft.com/office/drawing/2014/main" val="3512583925"/>
                  </a:ext>
                </a:extLst>
              </a:tr>
              <a:tr h="41431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All-cause Outpatient Office Visit to a PCP, n (%)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1,368 (78.7%)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2,606 (75.0%)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(81.7%)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(85.2%)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extLst>
                  <a:ext uri="{0D108BD9-81ED-4DB2-BD59-A6C34878D82A}">
                    <a16:rowId xmlns:a16="http://schemas.microsoft.com/office/drawing/2014/main" val="2751072945"/>
                  </a:ext>
                </a:extLst>
              </a:tr>
              <a:tr h="41431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All-cause Outpatient Office Visit to a Cardiologist, n (%)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 (31.6%)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819 (23.6%)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(69.7%)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(65.4%)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extLst>
                  <a:ext uri="{0D108BD9-81ED-4DB2-BD59-A6C34878D82A}">
                    <a16:rowId xmlns:a16="http://schemas.microsoft.com/office/drawing/2014/main" val="2470289453"/>
                  </a:ext>
                </a:extLst>
              </a:tr>
              <a:tr h="41431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All-cause ER or inpatient stays, median (Q1-Q3)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 (21.2%)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748 (21.5%)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(34.9%)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(65.4%)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  <a:endParaRPr lang="en-US" sz="1100" b="1" dirty="0">
                        <a:solidFill>
                          <a:srgbClr val="0432FF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extLst>
                  <a:ext uri="{0D108BD9-81ED-4DB2-BD59-A6C34878D82A}">
                    <a16:rowId xmlns:a16="http://schemas.microsoft.com/office/drawing/2014/main" val="3064760581"/>
                  </a:ext>
                </a:extLst>
              </a:tr>
              <a:tr h="62146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Placement of a pacemaker/defibrillator, n (%)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(0.7%)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(5.5%)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extLst>
                  <a:ext uri="{0D108BD9-81ED-4DB2-BD59-A6C34878D82A}">
                    <a16:rowId xmlns:a16="http://schemas.microsoft.com/office/drawing/2014/main" val="3842089785"/>
                  </a:ext>
                </a:extLst>
              </a:tr>
              <a:tr h="41431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Pharmacy fill for an anticoagulant, n (%)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(5.4%)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(3.4%)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(35.8%)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(49.4%)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rgbClr val="008E8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1100" b="1" dirty="0">
                        <a:solidFill>
                          <a:srgbClr val="008E8C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7988" marR="37988" marT="0" marB="0" anchor="ctr"/>
                </a:tc>
                <a:extLst>
                  <a:ext uri="{0D108BD9-81ED-4DB2-BD59-A6C34878D82A}">
                    <a16:rowId xmlns:a16="http://schemas.microsoft.com/office/drawing/2014/main" val="394796491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28DCB7D-6A1C-AD49-9DDA-296EA5F11DD7}"/>
              </a:ext>
            </a:extLst>
          </p:cNvPr>
          <p:cNvSpPr/>
          <p:nvPr/>
        </p:nvSpPr>
        <p:spPr>
          <a:xfrm>
            <a:off x="5659655" y="837398"/>
            <a:ext cx="3241707" cy="3649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088C-D081-A142-BB7F-FF1AAACB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5DA47-14DF-3241-9000-138FFF6B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41" y="1012008"/>
            <a:ext cx="8679521" cy="33625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320"/>
              </a:spcBef>
            </a:pPr>
            <a:r>
              <a:rPr lang="en-US" dirty="0"/>
              <a:t>The clinical significance of ‘short’ episodes of AF, especially in terms of stroke risk, requires greater clarity.</a:t>
            </a:r>
          </a:p>
          <a:p>
            <a:pPr>
              <a:spcBef>
                <a:spcPts val="1320"/>
              </a:spcBef>
            </a:pPr>
            <a:r>
              <a:rPr lang="en-US" dirty="0"/>
              <a:t>Only 5.4% of individuals receiving an email invitation enrolled, although this is </a:t>
            </a:r>
            <a:r>
              <a:rPr lang="en-US"/>
              <a:t>in a population </a:t>
            </a:r>
            <a:r>
              <a:rPr lang="en-US" dirty="0"/>
              <a:t>with an average age of ~74.</a:t>
            </a:r>
          </a:p>
          <a:p>
            <a:pPr>
              <a:spcBef>
                <a:spcPts val="1320"/>
              </a:spcBef>
            </a:pPr>
            <a:r>
              <a:rPr lang="en-US" dirty="0"/>
              <a:t>A substantial proportion (38%) of individuals who initially consented never wore a monitoring patch. </a:t>
            </a:r>
          </a:p>
        </p:txBody>
      </p:sp>
    </p:spTree>
    <p:extLst>
      <p:ext uri="{BB962C8B-B14F-4D97-AF65-F5344CB8AC3E}">
        <p14:creationId xmlns:p14="http://schemas.microsoft.com/office/powerpoint/2010/main" val="298875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088C-D081-A142-BB7F-FF1AAACB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5DA47-14DF-3241-9000-138FFF6B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41" y="1011572"/>
            <a:ext cx="8679521" cy="33679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Through remote digital enrollment and use of participant-generated data, we observed a markedly improved rate of AF diagnosis (~9-fold short term, ~3-fold long-term) relative to routine care.</a:t>
            </a:r>
          </a:p>
          <a:p>
            <a:r>
              <a:rPr lang="en-US" dirty="0"/>
              <a:t>Monitoring was associated with greater initiation of guideline-recommended therapies</a:t>
            </a:r>
          </a:p>
          <a:p>
            <a:r>
              <a:rPr lang="en-US" dirty="0"/>
              <a:t>But also increased healthcare resource utilization at 1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75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6871-F8C3-5C45-8691-EE6DF8AC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3149"/>
            <a:ext cx="7772400" cy="801434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B59A9-1BB2-6846-846E-426D25AA7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661" y="745435"/>
            <a:ext cx="8706678" cy="186855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b="1" dirty="0">
                <a:solidFill>
                  <a:srgbClr val="245C60"/>
                </a:solidFill>
                <a:highlight>
                  <a:srgbClr val="FFFF00"/>
                </a:highlight>
              </a:rPr>
              <a:t>To all of the mSToPS participants </a:t>
            </a:r>
          </a:p>
          <a:p>
            <a:pPr algn="ctr"/>
            <a:r>
              <a:rPr lang="en-US" sz="2600" dirty="0">
                <a:solidFill>
                  <a:srgbClr val="0B5569"/>
                </a:solidFill>
              </a:rPr>
              <a:t>&amp; co-investigators:</a:t>
            </a:r>
          </a:p>
          <a:p>
            <a:pPr algn="ctr"/>
            <a:r>
              <a:rPr lang="en-US" sz="2600" dirty="0">
                <a:solidFill>
                  <a:srgbClr val="0B5569"/>
                </a:solidFill>
              </a:rPr>
              <a:t>Jill </a:t>
            </a:r>
            <a:r>
              <a:rPr lang="en-US" sz="2600" dirty="0" err="1">
                <a:solidFill>
                  <a:srgbClr val="0B5569"/>
                </a:solidFill>
              </a:rPr>
              <a:t>Waalen</a:t>
            </a:r>
            <a:r>
              <a:rPr lang="en-US" sz="2600" dirty="0">
                <a:solidFill>
                  <a:srgbClr val="0B5569"/>
                </a:solidFill>
              </a:rPr>
              <a:t>, Alison M. Edwards, Lauren M. </a:t>
            </a:r>
            <a:r>
              <a:rPr lang="en-US" sz="2600" dirty="0" err="1">
                <a:solidFill>
                  <a:srgbClr val="0B5569"/>
                </a:solidFill>
              </a:rPr>
              <a:t>Ariniello</a:t>
            </a:r>
            <a:r>
              <a:rPr lang="en-US" sz="2600" dirty="0">
                <a:solidFill>
                  <a:srgbClr val="0B5569"/>
                </a:solidFill>
              </a:rPr>
              <a:t>, Rajesh R. Mehta, Gail S. Ebner, Chureen Carter, Katie Baca-Motes, Elsie </a:t>
            </a:r>
            <a:r>
              <a:rPr lang="en-US" sz="2600" dirty="0" err="1">
                <a:solidFill>
                  <a:srgbClr val="0B5569"/>
                </a:solidFill>
              </a:rPr>
              <a:t>Felicione</a:t>
            </a:r>
            <a:r>
              <a:rPr lang="en-US" sz="2600" dirty="0">
                <a:solidFill>
                  <a:srgbClr val="0B5569"/>
                </a:solidFill>
              </a:rPr>
              <a:t>, Troy </a:t>
            </a:r>
            <a:r>
              <a:rPr lang="en-US" sz="2600" dirty="0" err="1">
                <a:solidFill>
                  <a:srgbClr val="0B5569"/>
                </a:solidFill>
              </a:rPr>
              <a:t>Sarich</a:t>
            </a:r>
            <a:r>
              <a:rPr lang="en-US" sz="2600" dirty="0">
                <a:solidFill>
                  <a:srgbClr val="0B5569"/>
                </a:solidFill>
              </a:rPr>
              <a:t>, </a:t>
            </a:r>
          </a:p>
          <a:p>
            <a:pPr algn="ctr"/>
            <a:r>
              <a:rPr lang="en-US" sz="2600" dirty="0">
                <a:solidFill>
                  <a:srgbClr val="0B5569"/>
                </a:solidFill>
              </a:rPr>
              <a:t>Eric J. </a:t>
            </a:r>
            <a:r>
              <a:rPr lang="en-US" sz="2600" dirty="0" err="1">
                <a:solidFill>
                  <a:srgbClr val="0B5569"/>
                </a:solidFill>
              </a:rPr>
              <a:t>Topol</a:t>
            </a:r>
            <a:endParaRPr lang="en-US" sz="2600" dirty="0">
              <a:solidFill>
                <a:srgbClr val="0B556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77299-EFFF-3240-8F2B-8565F349D9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462" y="2512153"/>
            <a:ext cx="2153957" cy="1071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A04F21-CB95-E74C-8FD1-B270DADF3B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492" y="3786430"/>
            <a:ext cx="3025132" cy="756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7ED1A4-4E1E-A644-ABE9-1FF825B606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492" y="2668617"/>
            <a:ext cx="2595203" cy="1117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C9B48-46D0-3A4F-8CDE-F5D961EA81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61" y="2829393"/>
            <a:ext cx="2187065" cy="69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D33-7F4E-A441-8D6D-DD6F27B7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– Atrial Fibrillation (AF)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F8234-6671-674E-B245-B67E5955A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41" y="1070476"/>
            <a:ext cx="8679521" cy="2496569"/>
          </a:xfrm>
        </p:spPr>
        <p:txBody>
          <a:bodyPr>
            <a:normAutofit lnSpcReduction="10000"/>
          </a:bodyPr>
          <a:lstStyle/>
          <a:p>
            <a:r>
              <a:rPr lang="en-US"/>
              <a:t>For adults &gt;55, 37% lifetime risk of developing AF</a:t>
            </a:r>
          </a:p>
          <a:p>
            <a:r>
              <a:rPr lang="en-US"/>
              <a:t>AF is associated with a 2-fold increased risk in mortality &amp; 5-fold increase for stroke.</a:t>
            </a:r>
          </a:p>
          <a:p>
            <a:r>
              <a:rPr lang="en-US"/>
              <a:t>Once recognized, therapeutic anticoagulation can decrease the risk of stroke by 2/3rds, mortality by 30%.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6CE55-9541-B843-9563-3C5D7E26B304}"/>
              </a:ext>
            </a:extLst>
          </p:cNvPr>
          <p:cNvSpPr txBox="1"/>
          <p:nvPr/>
        </p:nvSpPr>
        <p:spPr>
          <a:xfrm>
            <a:off x="119271" y="3992059"/>
            <a:ext cx="790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Weng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L-C. Circulation 2017;CIRCULATIONAHA.117.031431        Lin HJ. Stroke 1995;26:1527-30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Aguilar MI. The Cochrane database of systematic reviews. 2005;3:Cd001927</a:t>
            </a:r>
          </a:p>
        </p:txBody>
      </p:sp>
    </p:spTree>
    <p:extLst>
      <p:ext uri="{BB962C8B-B14F-4D97-AF65-F5344CB8AC3E}">
        <p14:creationId xmlns:p14="http://schemas.microsoft.com/office/powerpoint/2010/main" val="389505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D33-7F4E-A441-8D6D-DD6F27B7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41" y="138639"/>
            <a:ext cx="8444162" cy="781923"/>
          </a:xfrm>
        </p:spPr>
        <p:txBody>
          <a:bodyPr/>
          <a:lstStyle/>
          <a:p>
            <a:r>
              <a:rPr lang="en-US"/>
              <a:t>Background – Transforming Clinical Trials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1DF0BB-98CF-8A4E-B058-626A54789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730" y="1364576"/>
            <a:ext cx="4572069" cy="1977639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1F66F8A-F752-9B4D-A640-EF66AB36112A}"/>
              </a:ext>
            </a:extLst>
          </p:cNvPr>
          <p:cNvSpPr txBox="1"/>
          <p:nvPr/>
        </p:nvSpPr>
        <p:spPr>
          <a:xfrm>
            <a:off x="119271" y="4070715"/>
            <a:ext cx="9024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McDonald AM. Trials 2006;7:9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https://doi.org/10.1186/1745-6215-7-9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   Murthy VH. JAMA 2004;291:2720-2726      Steinhubl SR. Lancet 2017;390:2135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7847453-2067-3341-8A0B-6F5CF0A145BE}"/>
              </a:ext>
            </a:extLst>
          </p:cNvPr>
          <p:cNvSpPr txBox="1">
            <a:spLocks/>
          </p:cNvSpPr>
          <p:nvPr/>
        </p:nvSpPr>
        <p:spPr>
          <a:xfrm>
            <a:off x="221841" y="920562"/>
            <a:ext cx="4081802" cy="32384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1.7% of eligible patients are enrolled in clinical trials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&lt; 1/3 of RCTs meet their original recruitment targets.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88% of US adults use the internet and 77% own a smartphone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9DD6D7A-08F9-D443-A110-83DCF21C9B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581" y="920562"/>
            <a:ext cx="4540218" cy="299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3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8CA6-E971-1E42-8D77-613597B2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32"/>
            <a:ext cx="9144000" cy="781923"/>
          </a:xfrm>
        </p:spPr>
        <p:txBody>
          <a:bodyPr>
            <a:noAutofit/>
          </a:bodyPr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m</a:t>
            </a:r>
            <a:r>
              <a:rPr lang="en-US" sz="3000"/>
              <a:t>Health </a:t>
            </a:r>
            <a:r>
              <a:rPr lang="en-US" sz="3000">
                <a:solidFill>
                  <a:srgbClr val="FF0000"/>
                </a:solidFill>
              </a:rPr>
              <a:t>S</a:t>
            </a:r>
            <a:r>
              <a:rPr lang="en-US" sz="3000"/>
              <a:t>creening </a:t>
            </a:r>
            <a:r>
              <a:rPr lang="en-US" sz="3000">
                <a:solidFill>
                  <a:srgbClr val="FF0000"/>
                </a:solidFill>
              </a:rPr>
              <a:t>To</a:t>
            </a:r>
            <a:r>
              <a:rPr lang="en-US" sz="3000"/>
              <a:t> </a:t>
            </a:r>
            <a:r>
              <a:rPr lang="en-US" sz="3000">
                <a:solidFill>
                  <a:srgbClr val="FF0000"/>
                </a:solidFill>
              </a:rPr>
              <a:t>P</a:t>
            </a:r>
            <a:r>
              <a:rPr lang="en-US" sz="3000"/>
              <a:t>revent </a:t>
            </a:r>
            <a:r>
              <a:rPr lang="en-US" sz="3000">
                <a:solidFill>
                  <a:srgbClr val="FF0000"/>
                </a:solidFill>
              </a:rPr>
              <a:t>S</a:t>
            </a:r>
            <a:r>
              <a:rPr lang="en-US" sz="3000"/>
              <a:t>trokes (</a:t>
            </a:r>
            <a:r>
              <a:rPr lang="en-US" sz="3000">
                <a:solidFill>
                  <a:srgbClr val="FF0000"/>
                </a:solidFill>
              </a:rPr>
              <a:t>mSToPS</a:t>
            </a:r>
            <a:r>
              <a:rPr lang="en-US" sz="3000"/>
              <a:t>)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413B37-2D8D-9348-89B0-AF02157F98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60" y="1079586"/>
            <a:ext cx="2937289" cy="131470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804B6A0-7774-0545-A6C9-5504683C9AD8}"/>
              </a:ext>
            </a:extLst>
          </p:cNvPr>
          <p:cNvGrpSpPr/>
          <p:nvPr/>
        </p:nvGrpSpPr>
        <p:grpSpPr>
          <a:xfrm>
            <a:off x="551699" y="782055"/>
            <a:ext cx="2181210" cy="324854"/>
            <a:chOff x="402964" y="842151"/>
            <a:chExt cx="2482949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B12DCD-B421-A843-BB33-16975212F85F}"/>
                </a:ext>
              </a:extLst>
            </p:cNvPr>
            <p:cNvSpPr txBox="1"/>
            <p:nvPr/>
          </p:nvSpPr>
          <p:spPr>
            <a:xfrm>
              <a:off x="1688149" y="842151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Members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6371FA-CC01-D64B-AB69-1CBF9074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964" y="848590"/>
              <a:ext cx="1285185" cy="31864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B91E548-F8A8-A642-B092-EC0BD0D845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77" y="2848992"/>
            <a:ext cx="1282506" cy="10704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85AD51-7555-D248-A6D2-9BD2203F0571}"/>
              </a:ext>
            </a:extLst>
          </p:cNvPr>
          <p:cNvSpPr/>
          <p:nvPr/>
        </p:nvSpPr>
        <p:spPr>
          <a:xfrm>
            <a:off x="2097829" y="1069647"/>
            <a:ext cx="1013120" cy="13147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A37BE63B-6E5D-1044-8C87-E351DD55C271}"/>
              </a:ext>
            </a:extLst>
          </p:cNvPr>
          <p:cNvSpPr/>
          <p:nvPr/>
        </p:nvSpPr>
        <p:spPr>
          <a:xfrm rot="10314568">
            <a:off x="2539272" y="1326503"/>
            <a:ext cx="1143352" cy="1998803"/>
          </a:xfrm>
          <a:prstGeom prst="arc">
            <a:avLst/>
          </a:prstGeom>
          <a:ln w="381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5F58C5-F8E0-4444-B232-6457F994D6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067" y="2409748"/>
            <a:ext cx="1549574" cy="10255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C910CE-060A-5646-8B43-21909C7B4E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941" y="3474707"/>
            <a:ext cx="1479826" cy="928566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1B15AC-F988-E14E-9A19-34AAF6A86929}"/>
              </a:ext>
            </a:extLst>
          </p:cNvPr>
          <p:cNvCxnSpPr>
            <a:cxnSpLocks/>
          </p:cNvCxnSpPr>
          <p:nvPr/>
        </p:nvCxnSpPr>
        <p:spPr>
          <a:xfrm>
            <a:off x="4990810" y="3931027"/>
            <a:ext cx="60492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52F5D2A-BF18-1547-9FCF-D651AB5838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797" y="1265537"/>
            <a:ext cx="1594640" cy="1532041"/>
          </a:xfrm>
          <a:prstGeom prst="rect">
            <a:avLst/>
          </a:prstGeom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id="{BDB883D4-0873-1247-B27B-660F376D2BCD}"/>
              </a:ext>
            </a:extLst>
          </p:cNvPr>
          <p:cNvSpPr/>
          <p:nvPr/>
        </p:nvSpPr>
        <p:spPr>
          <a:xfrm rot="4268715">
            <a:off x="6991312" y="2230540"/>
            <a:ext cx="1698853" cy="1570011"/>
          </a:xfrm>
          <a:prstGeom prst="arc">
            <a:avLst>
              <a:gd name="adj1" fmla="val 16546426"/>
              <a:gd name="adj2" fmla="val 824102"/>
            </a:avLst>
          </a:prstGeom>
          <a:ln w="381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02F6F0-D19C-EA4F-AE45-C013017D16A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019" y="3309730"/>
            <a:ext cx="2260884" cy="10935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771BC1-C021-C144-9A3A-F1793419BC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240" y="661925"/>
            <a:ext cx="1480142" cy="19232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815BE1B1-8624-7D42-AA9C-DA20CDDA768E}"/>
              </a:ext>
            </a:extLst>
          </p:cNvPr>
          <p:cNvSpPr/>
          <p:nvPr/>
        </p:nvSpPr>
        <p:spPr>
          <a:xfrm>
            <a:off x="5802879" y="1515939"/>
            <a:ext cx="1613917" cy="442070"/>
          </a:xfrm>
          <a:prstGeom prst="arc">
            <a:avLst>
              <a:gd name="adj1" fmla="val 16200000"/>
              <a:gd name="adj2" fmla="val 84518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4112A3D-2C53-4645-B400-F680CC62586E}"/>
              </a:ext>
            </a:extLst>
          </p:cNvPr>
          <p:cNvSpPr/>
          <p:nvPr/>
        </p:nvSpPr>
        <p:spPr>
          <a:xfrm flipH="1">
            <a:off x="3210338" y="1515938"/>
            <a:ext cx="3712397" cy="563620"/>
          </a:xfrm>
          <a:prstGeom prst="arc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6" grpId="0" animBg="1"/>
      <p:bldP spid="28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0BE0-5A09-5F40-BB75-6FFBA4F4A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523" y="138639"/>
            <a:ext cx="5824480" cy="781923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Primary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DC2D3-5B3F-A848-90E2-8C7FF37D4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41" y="1486315"/>
            <a:ext cx="8679521" cy="24310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In the context of a digital clinical trial, determine if participant-generated data available through a wearable ECG patch can improve the identification of AF relative to routine care.</a:t>
            </a:r>
          </a:p>
        </p:txBody>
      </p:sp>
      <p:pic>
        <p:nvPicPr>
          <p:cNvPr id="4" name="Picture 3" descr="Screen Shot 2015-12-03 at 7.56.48 PM.png">
            <a:extLst>
              <a:ext uri="{FF2B5EF4-FFF2-40B4-BE49-F238E27FC236}">
                <a16:creationId xmlns:a16="http://schemas.microsoft.com/office/drawing/2014/main" id="{6A6CCBE9-9637-024C-A6AF-C324765184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52400"/>
            <a:ext cx="2518261" cy="87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3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43851D2-1F07-F942-9E79-68E0D4694F43}"/>
              </a:ext>
            </a:extLst>
          </p:cNvPr>
          <p:cNvCxnSpPr>
            <a:cxnSpLocks/>
          </p:cNvCxnSpPr>
          <p:nvPr/>
        </p:nvCxnSpPr>
        <p:spPr>
          <a:xfrm flipH="1">
            <a:off x="5544362" y="235976"/>
            <a:ext cx="1" cy="396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1D285D5-4DBF-B045-A730-32179ECA8922}"/>
              </a:ext>
            </a:extLst>
          </p:cNvPr>
          <p:cNvCxnSpPr>
            <a:cxnSpLocks/>
          </p:cNvCxnSpPr>
          <p:nvPr/>
        </p:nvCxnSpPr>
        <p:spPr>
          <a:xfrm flipH="1">
            <a:off x="6672783" y="234579"/>
            <a:ext cx="1" cy="396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947025D-065A-694A-9558-1876B7871D61}"/>
              </a:ext>
            </a:extLst>
          </p:cNvPr>
          <p:cNvCxnSpPr>
            <a:cxnSpLocks/>
          </p:cNvCxnSpPr>
          <p:nvPr/>
        </p:nvCxnSpPr>
        <p:spPr>
          <a:xfrm flipH="1">
            <a:off x="6106530" y="900365"/>
            <a:ext cx="1" cy="396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8675" y="199207"/>
            <a:ext cx="219891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359,161 Aetna members meeting eligibility criteria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497782" y="2538916"/>
            <a:ext cx="744107" cy="11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32F9377-85FF-3748-AA4B-049AF13BA7F2}"/>
              </a:ext>
            </a:extLst>
          </p:cNvPr>
          <p:cNvCxnSpPr>
            <a:cxnSpLocks/>
          </p:cNvCxnSpPr>
          <p:nvPr/>
        </p:nvCxnSpPr>
        <p:spPr>
          <a:xfrm flipH="1">
            <a:off x="6654406" y="2076989"/>
            <a:ext cx="101485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4DAA95D-7BF9-564D-9C8B-9A239584C6A0}"/>
              </a:ext>
            </a:extLst>
          </p:cNvPr>
          <p:cNvCxnSpPr>
            <a:cxnSpLocks/>
          </p:cNvCxnSpPr>
          <p:nvPr/>
        </p:nvCxnSpPr>
        <p:spPr>
          <a:xfrm>
            <a:off x="4529503" y="2076989"/>
            <a:ext cx="101485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5947FB14-E746-314F-846C-704FE095B57A}"/>
              </a:ext>
            </a:extLst>
          </p:cNvPr>
          <p:cNvSpPr/>
          <p:nvPr/>
        </p:nvSpPr>
        <p:spPr>
          <a:xfrm>
            <a:off x="5137802" y="1314078"/>
            <a:ext cx="1905254" cy="16661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E11848-85CE-2944-86C8-8E8707414A89}"/>
              </a:ext>
            </a:extLst>
          </p:cNvPr>
          <p:cNvSpPr/>
          <p:nvPr/>
        </p:nvSpPr>
        <p:spPr>
          <a:xfrm>
            <a:off x="5357883" y="616963"/>
            <a:ext cx="1495202" cy="336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2,655 consented &amp; confirmed eligible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CD0D8E-B9AF-DE45-9D16-A5AE395E9AD7}"/>
              </a:ext>
            </a:extLst>
          </p:cNvPr>
          <p:cNvSpPr/>
          <p:nvPr/>
        </p:nvSpPr>
        <p:spPr>
          <a:xfrm>
            <a:off x="4320350" y="148770"/>
            <a:ext cx="1558122" cy="372854"/>
          </a:xfrm>
          <a:prstGeom prst="rect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52,553  invited by email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1C114E-D97A-E248-9D7A-27999A0E5096}"/>
              </a:ext>
            </a:extLst>
          </p:cNvPr>
          <p:cNvSpPr/>
          <p:nvPr/>
        </p:nvSpPr>
        <p:spPr>
          <a:xfrm>
            <a:off x="4444461" y="1385237"/>
            <a:ext cx="1391310" cy="380895"/>
          </a:xfrm>
          <a:prstGeom prst="rect">
            <a:avLst/>
          </a:prstGeom>
          <a:solidFill>
            <a:srgbClr val="8FA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1,364 randomized to immediate monitoring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DBD9D40-9F6F-C842-B54D-0B4D8FA5AD4E}"/>
              </a:ext>
            </a:extLst>
          </p:cNvPr>
          <p:cNvSpPr/>
          <p:nvPr/>
        </p:nvSpPr>
        <p:spPr>
          <a:xfrm>
            <a:off x="3262844" y="1919977"/>
            <a:ext cx="1266659" cy="314025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never wore  a patch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1D38A1F-263A-9541-8D94-4775400FECFC}"/>
              </a:ext>
            </a:extLst>
          </p:cNvPr>
          <p:cNvSpPr/>
          <p:nvPr/>
        </p:nvSpPr>
        <p:spPr>
          <a:xfrm>
            <a:off x="6347060" y="1385237"/>
            <a:ext cx="1391310" cy="380895"/>
          </a:xfrm>
          <a:prstGeom prst="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1,291 randomized to delayed monitoring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2441533-87A0-704A-BB72-17822655AD33}"/>
              </a:ext>
            </a:extLst>
          </p:cNvPr>
          <p:cNvSpPr/>
          <p:nvPr/>
        </p:nvSpPr>
        <p:spPr>
          <a:xfrm>
            <a:off x="7667469" y="1919977"/>
            <a:ext cx="1266659" cy="314025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457 never wore  a patch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04A6830-EACB-594A-AB35-BFB38CD3D916}"/>
              </a:ext>
            </a:extLst>
          </p:cNvPr>
          <p:cNvSpPr/>
          <p:nvPr/>
        </p:nvSpPr>
        <p:spPr>
          <a:xfrm>
            <a:off x="6003877" y="1043620"/>
            <a:ext cx="203214" cy="2122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BBB008B-E94A-1749-9280-7510D1CC13F8}"/>
              </a:ext>
            </a:extLst>
          </p:cNvPr>
          <p:cNvCxnSpPr>
            <a:cxnSpLocks/>
          </p:cNvCxnSpPr>
          <p:nvPr/>
        </p:nvCxnSpPr>
        <p:spPr>
          <a:xfrm rot="16200000">
            <a:off x="4630031" y="3549593"/>
            <a:ext cx="101485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5A242E0-DFEC-5249-A611-B2DD5C9EB3A9}"/>
              </a:ext>
            </a:extLst>
          </p:cNvPr>
          <p:cNvCxnSpPr>
            <a:cxnSpLocks/>
          </p:cNvCxnSpPr>
          <p:nvPr/>
        </p:nvCxnSpPr>
        <p:spPr>
          <a:xfrm rot="16200000">
            <a:off x="6536524" y="3549594"/>
            <a:ext cx="101485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23C42C7-4432-BA4E-A1E9-25DF0A9B4DA2}"/>
              </a:ext>
            </a:extLst>
          </p:cNvPr>
          <p:cNvSpPr/>
          <p:nvPr/>
        </p:nvSpPr>
        <p:spPr>
          <a:xfrm>
            <a:off x="4515184" y="2349033"/>
            <a:ext cx="1266659" cy="341142"/>
          </a:xfrm>
          <a:prstGeom prst="rect">
            <a:avLst/>
          </a:prstGeom>
          <a:solidFill>
            <a:srgbClr val="B4C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908 actively monitored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C381E5A-429B-8F4A-AF03-9CBB786CF399}"/>
              </a:ext>
            </a:extLst>
          </p:cNvPr>
          <p:cNvSpPr/>
          <p:nvPr/>
        </p:nvSpPr>
        <p:spPr>
          <a:xfrm>
            <a:off x="6400810" y="3422414"/>
            <a:ext cx="1266659" cy="382322"/>
          </a:xfrm>
          <a:prstGeom prst="rect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834 actively monitored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437AB8-611B-4243-BBF8-F7228A10F33B}"/>
              </a:ext>
            </a:extLst>
          </p:cNvPr>
          <p:cNvSpPr/>
          <p:nvPr/>
        </p:nvSpPr>
        <p:spPr>
          <a:xfrm>
            <a:off x="4584290" y="4091995"/>
            <a:ext cx="3154080" cy="3490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Study Endpoints</a:t>
            </a:r>
            <a:endParaRPr 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2D1D1D9-3F95-164D-9C3D-C5E80FC79141}"/>
              </a:ext>
            </a:extLst>
          </p:cNvPr>
          <p:cNvSpPr/>
          <p:nvPr/>
        </p:nvSpPr>
        <p:spPr>
          <a:xfrm>
            <a:off x="6484666" y="148770"/>
            <a:ext cx="1558122" cy="372854"/>
          </a:xfrm>
          <a:prstGeom prst="rect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50,000 invited by direct mail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731C3EE2-2779-8E43-9DBD-BF2A4BB96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705366"/>
              </p:ext>
            </p:extLst>
          </p:nvPr>
        </p:nvGraphicFramePr>
        <p:xfrm>
          <a:off x="147443" y="1217974"/>
          <a:ext cx="2801380" cy="3181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0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632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Inclusion Criteria</a:t>
                      </a:r>
                      <a:endParaRPr lang="en-US" sz="12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Exclusion Criteria</a:t>
                      </a:r>
                      <a:endParaRPr lang="en-US" sz="12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37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≥ 75 years old, OR </a:t>
                      </a:r>
                      <a:endParaRPr lang="en-US" sz="10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atrial fibrillation or flutter, or atrial tachycardia</a:t>
                      </a:r>
                      <a:endParaRPr lang="en-US" sz="10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548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Males age &gt;55, females &gt;65 AND</a:t>
                      </a:r>
                      <a:endParaRPr lang="en-US" sz="10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Anticoagulation</a:t>
                      </a:r>
                      <a:endParaRPr lang="en-US" sz="10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75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CVA, OR</a:t>
                      </a:r>
                      <a:endParaRPr lang="en-US" sz="10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Implantable Pacemaker or ICD</a:t>
                      </a:r>
                      <a:endParaRPr lang="en-US" sz="10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48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 Failure Diagnosis, OR</a:t>
                      </a:r>
                      <a:endParaRPr lang="en-US" sz="10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0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758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Diagnosis of Diabetes and HTN, OR</a:t>
                      </a:r>
                      <a:endParaRPr lang="en-US" sz="10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548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Obstructive Sleep Apnea, OR</a:t>
                      </a:r>
                      <a:endParaRPr lang="en-US" sz="10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75EEAB1-9991-F14D-A44E-6D275F75AF0D}"/>
              </a:ext>
            </a:extLst>
          </p:cNvPr>
          <p:cNvSpPr/>
          <p:nvPr/>
        </p:nvSpPr>
        <p:spPr>
          <a:xfrm>
            <a:off x="1573165" y="3068405"/>
            <a:ext cx="1376516" cy="1392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22FFCB7-E282-E24D-B587-AD2FD6EB2718}"/>
              </a:ext>
            </a:extLst>
          </p:cNvPr>
          <p:cNvGrpSpPr/>
          <p:nvPr/>
        </p:nvGrpSpPr>
        <p:grpSpPr>
          <a:xfrm>
            <a:off x="4150716" y="2843788"/>
            <a:ext cx="3879426" cy="354025"/>
            <a:chOff x="1272515" y="2852060"/>
            <a:chExt cx="3879426" cy="354025"/>
          </a:xfrm>
          <a:solidFill>
            <a:srgbClr val="FF0000"/>
          </a:solidFill>
        </p:grpSpPr>
        <p:sp>
          <p:nvSpPr>
            <p:cNvPr id="61" name="Pentagon 60">
              <a:extLst>
                <a:ext uri="{FF2B5EF4-FFF2-40B4-BE49-F238E27FC236}">
                  <a16:creationId xmlns:a16="http://schemas.microsoft.com/office/drawing/2014/main" id="{FD9113CB-87DC-454B-9655-CF7E06465BE7}"/>
                </a:ext>
              </a:extLst>
            </p:cNvPr>
            <p:cNvSpPr/>
            <p:nvPr/>
          </p:nvSpPr>
          <p:spPr>
            <a:xfrm>
              <a:off x="4678297" y="2852060"/>
              <a:ext cx="473644" cy="353256"/>
            </a:xfrm>
            <a:prstGeom prst="homePlate">
              <a:avLst/>
            </a:prstGeom>
            <a:grp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6682009-267F-324A-93FA-E35A5425D6B3}"/>
                </a:ext>
              </a:extLst>
            </p:cNvPr>
            <p:cNvSpPr/>
            <p:nvPr/>
          </p:nvSpPr>
          <p:spPr>
            <a:xfrm>
              <a:off x="1635188" y="2852060"/>
              <a:ext cx="3154080" cy="3540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Endpoint</a:t>
              </a:r>
            </a:p>
            <a:p>
              <a:pPr algn="ctr"/>
              <a:r>
                <a:rPr lang="en-US" sz="1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Diagnosis of AF after 4 months</a:t>
              </a:r>
            </a:p>
          </p:txBody>
        </p:sp>
        <p:sp>
          <p:nvSpPr>
            <p:cNvPr id="63" name="Pentagon 62">
              <a:extLst>
                <a:ext uri="{FF2B5EF4-FFF2-40B4-BE49-F238E27FC236}">
                  <a16:creationId xmlns:a16="http://schemas.microsoft.com/office/drawing/2014/main" id="{6342D759-11F5-FA43-B12B-93E6DA6D88C9}"/>
                </a:ext>
              </a:extLst>
            </p:cNvPr>
            <p:cNvSpPr/>
            <p:nvPr/>
          </p:nvSpPr>
          <p:spPr>
            <a:xfrm rot="10800000">
              <a:off x="1272515" y="2852060"/>
              <a:ext cx="473644" cy="353256"/>
            </a:xfrm>
            <a:prstGeom prst="homePlate">
              <a:avLst/>
            </a:prstGeom>
            <a:grp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45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3" grpId="0" animBg="1"/>
      <p:bldP spid="54" grpId="0" animBg="1"/>
      <p:bldP spid="33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6A7F52-7851-1547-BB21-9C3B1D8488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113" y="1037608"/>
            <a:ext cx="5062887" cy="304775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942E2C-E397-6646-807F-9D6120EC3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721828"/>
              </p:ext>
            </p:extLst>
          </p:nvPr>
        </p:nvGraphicFramePr>
        <p:xfrm>
          <a:off x="176981" y="772600"/>
          <a:ext cx="3904132" cy="35777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9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33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n=1364</a:t>
                      </a: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n=1291</a:t>
                      </a: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i-FI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p-</a:t>
                      </a:r>
                      <a:r>
                        <a:rPr kumimoji="1" lang="fi-FI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value</a:t>
                      </a:r>
                      <a:endParaRPr kumimoji="1" lang="fi-FI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(mean, SD)</a:t>
                      </a: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73.5 (7.3)</a:t>
                      </a:r>
                      <a:endParaRPr kumimoji="1" lang="hr-HR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73.1 (7.1)</a:t>
                      </a:r>
                      <a:endParaRPr kumimoji="1" lang="hr-HR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Female</a:t>
                      </a: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en-US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38.2</a:t>
                      </a:r>
                      <a:endParaRPr kumimoji="1" lang="pt-B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en-US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39.0</a:t>
                      </a:r>
                      <a:endParaRPr kumimoji="1" lang="pt-B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</a:t>
                      </a:r>
                      <a:r>
                        <a:rPr kumimoji="1" lang="en-US" altLang="en-US" sz="1100" b="1" u="none" strike="noStrike" cap="none" normalizeH="0" baseline="-250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1" lang="en-US" altLang="en-US" sz="11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</a:t>
                      </a:r>
                      <a:r>
                        <a:rPr kumimoji="1" lang="en-US" altLang="en-US" sz="1100" b="1" u="none" strike="noStrike" cap="none" normalizeH="0" baseline="-250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1" lang="en-US" altLang="en-US" sz="11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-VASc (median, Q1-Q3))</a:t>
                      </a: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(2-4)</a:t>
                      </a:r>
                      <a:endParaRPr kumimoji="1" lang="hr-H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b-NO" altLang="en-US" sz="11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(2-4)</a:t>
                      </a:r>
                      <a:endParaRPr kumimoji="1" lang="nb-NO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Stroke (%)</a:t>
                      </a: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  <a:endParaRPr kumimoji="1" lang="hr-H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en-US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kumimoji="1" lang="pt-B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en-US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 Failure (%)</a:t>
                      </a:r>
                      <a:endParaRPr kumimoji="1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kumimoji="1" lang="hr-H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  <a:endParaRPr kumimoji="1" lang="hr-H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  <a:r>
                        <a:rPr kumimoji="1" lang="hr-HR" altLang="en-US" sz="11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kumimoji="1" lang="hr-HR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en-US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77.1</a:t>
                      </a:r>
                      <a:endParaRPr kumimoji="1" lang="pt-B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76.8</a:t>
                      </a:r>
                      <a:endParaRPr kumimoji="1" lang="hr-H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0.86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Diabetes</a:t>
                      </a:r>
                      <a:r>
                        <a:rPr kumimoji="1" lang="hr-H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 (%)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38.7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36.5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777196"/>
                  </a:ext>
                </a:extLst>
              </a:tr>
              <a:tr h="27432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Sleep Apnea (%)</a:t>
                      </a:r>
                      <a:endParaRPr kumimoji="1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24.9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29.0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Hx</a:t>
                      </a:r>
                      <a:r>
                        <a:rPr kumimoji="1" lang="en-US" altLang="en-US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MI (%)</a:t>
                      </a:r>
                      <a:endParaRPr kumimoji="1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Obesity (%)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17.3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18.4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9923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Chronic Renal Failure (%)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10.9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9.6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r-H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28534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3061406-2551-F142-9DC6-F6FEDC1C8407}"/>
              </a:ext>
            </a:extLst>
          </p:cNvPr>
          <p:cNvSpPr txBox="1">
            <a:spLocks/>
          </p:cNvSpPr>
          <p:nvPr/>
        </p:nvSpPr>
        <p:spPr>
          <a:xfrm>
            <a:off x="344129" y="138639"/>
            <a:ext cx="8321874" cy="6282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B5569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/>
              <a:t>Baseline Demographics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02BF0-2033-4A49-8B2A-B8692C6C3C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008" y="3414198"/>
            <a:ext cx="734786" cy="8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3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A873E7-0098-BF43-A43F-7A47CD4F55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61" y="1537856"/>
            <a:ext cx="4769368" cy="298219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122B8F-856B-1746-A258-177A01F1984A}"/>
              </a:ext>
            </a:extLst>
          </p:cNvPr>
          <p:cNvSpPr txBox="1">
            <a:spLocks/>
          </p:cNvSpPr>
          <p:nvPr/>
        </p:nvSpPr>
        <p:spPr>
          <a:xfrm>
            <a:off x="344129" y="138639"/>
            <a:ext cx="8321874" cy="6282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B5569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/>
              <a:t>Primary 4-Month Endpoint – New Diagnosis AF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DEFC5C-CBFC-9744-AAF1-2D0B87D39F62}"/>
              </a:ext>
            </a:extLst>
          </p:cNvPr>
          <p:cNvSpPr txBox="1">
            <a:spLocks/>
          </p:cNvSpPr>
          <p:nvPr/>
        </p:nvSpPr>
        <p:spPr>
          <a:xfrm>
            <a:off x="245985" y="684587"/>
            <a:ext cx="8652030" cy="101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Definition of Atrial Fibrillation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&gt; 30 consecutive seconds of AF by ECG. (CEC adjudicated), or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new diagnosis of AF through claims data. (A single new ICD9 or ICD10 code)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6B93B-B4B4-8944-B6E5-C2AA81007DBA}"/>
              </a:ext>
            </a:extLst>
          </p:cNvPr>
          <p:cNvSpPr txBox="1"/>
          <p:nvPr/>
        </p:nvSpPr>
        <p:spPr>
          <a:xfrm>
            <a:off x="6393763" y="2074606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 8.8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95%CI 3.5-22.4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P&lt;0.0001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40E67-9621-BB46-8797-6E2FF40837A6}"/>
              </a:ext>
            </a:extLst>
          </p:cNvPr>
          <p:cNvSpPr txBox="1"/>
          <p:nvPr/>
        </p:nvSpPr>
        <p:spPr>
          <a:xfrm>
            <a:off x="6182166" y="3099532"/>
            <a:ext cx="221086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0B5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ITT population</a:t>
            </a:r>
          </a:p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0B5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9.0   </a:t>
            </a:r>
          </a:p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0B5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95%CI 3.6-22.7</a:t>
            </a:r>
          </a:p>
          <a:p>
            <a:pPr algn="ctr"/>
            <a:r>
              <a:rPr lang="en-US" b="1" dirty="0">
                <a:solidFill>
                  <a:srgbClr val="0B5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P&lt;0.0001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A1BD5-1D91-1C4D-8282-85FB9885EF94}"/>
              </a:ext>
            </a:extLst>
          </p:cNvPr>
          <p:cNvSpPr txBox="1"/>
          <p:nvPr/>
        </p:nvSpPr>
        <p:spPr>
          <a:xfrm>
            <a:off x="2493818" y="29821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8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CF2BFFA-2608-494B-A4F5-0EE93D2D5C0C}"/>
              </a:ext>
            </a:extLst>
          </p:cNvPr>
          <p:cNvCxnSpPr>
            <a:cxnSpLocks/>
          </p:cNvCxnSpPr>
          <p:nvPr/>
        </p:nvCxnSpPr>
        <p:spPr>
          <a:xfrm>
            <a:off x="7603308" y="341242"/>
            <a:ext cx="15445" cy="3696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947025D-065A-694A-9558-1876B7871D61}"/>
              </a:ext>
            </a:extLst>
          </p:cNvPr>
          <p:cNvCxnSpPr>
            <a:cxnSpLocks/>
          </p:cNvCxnSpPr>
          <p:nvPr/>
        </p:nvCxnSpPr>
        <p:spPr>
          <a:xfrm>
            <a:off x="2887123" y="341242"/>
            <a:ext cx="1047" cy="9356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279421" y="2519247"/>
            <a:ext cx="744107" cy="11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32F9377-85FF-3748-AA4B-049AF13BA7F2}"/>
              </a:ext>
            </a:extLst>
          </p:cNvPr>
          <p:cNvCxnSpPr>
            <a:cxnSpLocks/>
          </p:cNvCxnSpPr>
          <p:nvPr/>
        </p:nvCxnSpPr>
        <p:spPr>
          <a:xfrm flipH="1">
            <a:off x="3436045" y="2057320"/>
            <a:ext cx="101485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4DAA95D-7BF9-564D-9C8B-9A239584C6A0}"/>
              </a:ext>
            </a:extLst>
          </p:cNvPr>
          <p:cNvCxnSpPr>
            <a:cxnSpLocks/>
          </p:cNvCxnSpPr>
          <p:nvPr/>
        </p:nvCxnSpPr>
        <p:spPr>
          <a:xfrm>
            <a:off x="1311142" y="2057320"/>
            <a:ext cx="101485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5947FB14-E746-314F-846C-704FE095B57A}"/>
              </a:ext>
            </a:extLst>
          </p:cNvPr>
          <p:cNvSpPr/>
          <p:nvPr/>
        </p:nvSpPr>
        <p:spPr>
          <a:xfrm>
            <a:off x="1919441" y="1294409"/>
            <a:ext cx="1905254" cy="16661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E11848-85CE-2944-86C8-8E8707414A89}"/>
              </a:ext>
            </a:extLst>
          </p:cNvPr>
          <p:cNvSpPr/>
          <p:nvPr/>
        </p:nvSpPr>
        <p:spPr>
          <a:xfrm>
            <a:off x="2139522" y="588253"/>
            <a:ext cx="1495202" cy="336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2,655 consented &amp; confirmed eligible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1C114E-D97A-E248-9D7A-27999A0E5096}"/>
              </a:ext>
            </a:extLst>
          </p:cNvPr>
          <p:cNvSpPr/>
          <p:nvPr/>
        </p:nvSpPr>
        <p:spPr>
          <a:xfrm>
            <a:off x="1226100" y="1365568"/>
            <a:ext cx="1391310" cy="380895"/>
          </a:xfrm>
          <a:prstGeom prst="rect">
            <a:avLst/>
          </a:prstGeom>
          <a:solidFill>
            <a:srgbClr val="8FA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1,364 randomized to immediate monitoring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DBD9D40-9F6F-C842-B54D-0B4D8FA5AD4E}"/>
              </a:ext>
            </a:extLst>
          </p:cNvPr>
          <p:cNvSpPr/>
          <p:nvPr/>
        </p:nvSpPr>
        <p:spPr>
          <a:xfrm>
            <a:off x="44483" y="1900308"/>
            <a:ext cx="1266659" cy="314025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never wore  a patch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1D38A1F-263A-9541-8D94-4775400FECFC}"/>
              </a:ext>
            </a:extLst>
          </p:cNvPr>
          <p:cNvSpPr/>
          <p:nvPr/>
        </p:nvSpPr>
        <p:spPr>
          <a:xfrm>
            <a:off x="3128699" y="1365568"/>
            <a:ext cx="1391310" cy="380895"/>
          </a:xfrm>
          <a:prstGeom prst="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1,291 randomized to delayed monitoring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2441533-87A0-704A-BB72-17822655AD33}"/>
              </a:ext>
            </a:extLst>
          </p:cNvPr>
          <p:cNvSpPr/>
          <p:nvPr/>
        </p:nvSpPr>
        <p:spPr>
          <a:xfrm>
            <a:off x="4449108" y="1900308"/>
            <a:ext cx="1266659" cy="314025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457 never wore  a patch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04A6830-EACB-594A-AB35-BFB38CD3D916}"/>
              </a:ext>
            </a:extLst>
          </p:cNvPr>
          <p:cNvSpPr/>
          <p:nvPr/>
        </p:nvSpPr>
        <p:spPr>
          <a:xfrm>
            <a:off x="2785516" y="1023951"/>
            <a:ext cx="203214" cy="2122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BBB008B-E94A-1749-9280-7510D1CC13F8}"/>
              </a:ext>
            </a:extLst>
          </p:cNvPr>
          <p:cNvCxnSpPr>
            <a:cxnSpLocks/>
          </p:cNvCxnSpPr>
          <p:nvPr/>
        </p:nvCxnSpPr>
        <p:spPr>
          <a:xfrm rot="16200000">
            <a:off x="1411670" y="3529924"/>
            <a:ext cx="101485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5A242E0-DFEC-5249-A611-B2DD5C9EB3A9}"/>
              </a:ext>
            </a:extLst>
          </p:cNvPr>
          <p:cNvCxnSpPr>
            <a:cxnSpLocks/>
          </p:cNvCxnSpPr>
          <p:nvPr/>
        </p:nvCxnSpPr>
        <p:spPr>
          <a:xfrm rot="16200000">
            <a:off x="3318163" y="3529925"/>
            <a:ext cx="101485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23C42C7-4432-BA4E-A1E9-25DF0A9B4DA2}"/>
              </a:ext>
            </a:extLst>
          </p:cNvPr>
          <p:cNvSpPr/>
          <p:nvPr/>
        </p:nvSpPr>
        <p:spPr>
          <a:xfrm>
            <a:off x="1296823" y="2329364"/>
            <a:ext cx="1266659" cy="341142"/>
          </a:xfrm>
          <a:prstGeom prst="rect">
            <a:avLst/>
          </a:prstGeom>
          <a:solidFill>
            <a:srgbClr val="B4C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908 actively monitored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C381E5A-429B-8F4A-AF03-9CBB786CF399}"/>
              </a:ext>
            </a:extLst>
          </p:cNvPr>
          <p:cNvSpPr/>
          <p:nvPr/>
        </p:nvSpPr>
        <p:spPr>
          <a:xfrm>
            <a:off x="3182449" y="3402745"/>
            <a:ext cx="1266659" cy="382322"/>
          </a:xfrm>
          <a:prstGeom prst="rect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834 actively monitored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437AB8-611B-4243-BBF8-F7228A10F33B}"/>
              </a:ext>
            </a:extLst>
          </p:cNvPr>
          <p:cNvSpPr/>
          <p:nvPr/>
        </p:nvSpPr>
        <p:spPr>
          <a:xfrm>
            <a:off x="1365929" y="4062670"/>
            <a:ext cx="3154080" cy="3490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1,738 actively monitored participants with 12 months follow-up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1CA75E-B78F-4A48-9992-E9078F75B304}"/>
              </a:ext>
            </a:extLst>
          </p:cNvPr>
          <p:cNvSpPr txBox="1"/>
          <p:nvPr/>
        </p:nvSpPr>
        <p:spPr>
          <a:xfrm>
            <a:off x="6609456" y="479310"/>
            <a:ext cx="1987704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5,310 observational controls matched for age, sex and CHADS-</a:t>
            </a:r>
            <a:r>
              <a:rPr lang="en-US" sz="1000" b="1" dirty="0" err="1"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VASc</a:t>
            </a:r>
            <a:r>
              <a:rPr lang="en-US" sz="1000" b="1" dirty="0"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 score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EA757-B958-C74D-A9BD-E24E7C26AE8B}"/>
              </a:ext>
            </a:extLst>
          </p:cNvPr>
          <p:cNvSpPr txBox="1"/>
          <p:nvPr/>
        </p:nvSpPr>
        <p:spPr>
          <a:xfrm>
            <a:off x="6105115" y="4037123"/>
            <a:ext cx="299638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3,476 matched observational controls with 12 months follow-up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B69EF7-529A-F74E-A08A-EFB02EA79A5B}"/>
              </a:ext>
            </a:extLst>
          </p:cNvPr>
          <p:cNvGrpSpPr/>
          <p:nvPr/>
        </p:nvGrpSpPr>
        <p:grpSpPr>
          <a:xfrm>
            <a:off x="964506" y="2852060"/>
            <a:ext cx="3879426" cy="354025"/>
            <a:chOff x="1272515" y="2852060"/>
            <a:chExt cx="3879426" cy="354025"/>
          </a:xfrm>
          <a:solidFill>
            <a:srgbClr val="FF0000"/>
          </a:solidFill>
        </p:grpSpPr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30546B41-D12D-1449-B3EF-7F8F90020F9A}"/>
                </a:ext>
              </a:extLst>
            </p:cNvPr>
            <p:cNvSpPr/>
            <p:nvPr/>
          </p:nvSpPr>
          <p:spPr>
            <a:xfrm>
              <a:off x="4678297" y="2852060"/>
              <a:ext cx="473644" cy="353256"/>
            </a:xfrm>
            <a:prstGeom prst="homePlate">
              <a:avLst/>
            </a:prstGeom>
            <a:grp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BC7836D-789F-4640-B03A-5278D6AAACEE}"/>
                </a:ext>
              </a:extLst>
            </p:cNvPr>
            <p:cNvSpPr/>
            <p:nvPr/>
          </p:nvSpPr>
          <p:spPr>
            <a:xfrm>
              <a:off x="1635188" y="2852060"/>
              <a:ext cx="3154080" cy="3540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Endpoint</a:t>
              </a:r>
            </a:p>
            <a:p>
              <a:pPr algn="ctr"/>
              <a:r>
                <a:rPr lang="en-US" sz="1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Diagnosis of AF after 4 months</a:t>
              </a:r>
            </a:p>
          </p:txBody>
        </p:sp>
        <p:sp>
          <p:nvSpPr>
            <p:cNvPr id="32" name="Pentagon 31">
              <a:extLst>
                <a:ext uri="{FF2B5EF4-FFF2-40B4-BE49-F238E27FC236}">
                  <a16:creationId xmlns:a16="http://schemas.microsoft.com/office/drawing/2014/main" id="{FAB0FFF2-7C7E-FB46-A3D3-0ABEA2B3833B}"/>
                </a:ext>
              </a:extLst>
            </p:cNvPr>
            <p:cNvSpPr/>
            <p:nvPr/>
          </p:nvSpPr>
          <p:spPr>
            <a:xfrm rot="10800000">
              <a:off x="1272515" y="2852060"/>
              <a:ext cx="473644" cy="353256"/>
            </a:xfrm>
            <a:prstGeom prst="homePlate">
              <a:avLst/>
            </a:prstGeom>
            <a:grp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5CE9EF-8F83-4D4E-A01E-45423F763D27}"/>
              </a:ext>
            </a:extLst>
          </p:cNvPr>
          <p:cNvGrpSpPr/>
          <p:nvPr/>
        </p:nvGrpSpPr>
        <p:grpSpPr>
          <a:xfrm>
            <a:off x="4596949" y="4060165"/>
            <a:ext cx="1435554" cy="354025"/>
            <a:chOff x="1272515" y="2852060"/>
            <a:chExt cx="3879426" cy="354025"/>
          </a:xfrm>
          <a:solidFill>
            <a:srgbClr val="FF0000"/>
          </a:solidFill>
        </p:grpSpPr>
        <p:sp>
          <p:nvSpPr>
            <p:cNvPr id="37" name="Pentagon 36">
              <a:extLst>
                <a:ext uri="{FF2B5EF4-FFF2-40B4-BE49-F238E27FC236}">
                  <a16:creationId xmlns:a16="http://schemas.microsoft.com/office/drawing/2014/main" id="{D0476F48-5984-A747-8ACE-C8F84FE153AC}"/>
                </a:ext>
              </a:extLst>
            </p:cNvPr>
            <p:cNvSpPr/>
            <p:nvPr/>
          </p:nvSpPr>
          <p:spPr>
            <a:xfrm>
              <a:off x="4678297" y="2852060"/>
              <a:ext cx="473644" cy="353256"/>
            </a:xfrm>
            <a:prstGeom prst="homePlate">
              <a:avLst/>
            </a:prstGeom>
            <a:grp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D975B13-A852-7249-973F-3288E2821886}"/>
                </a:ext>
              </a:extLst>
            </p:cNvPr>
            <p:cNvSpPr/>
            <p:nvPr/>
          </p:nvSpPr>
          <p:spPr>
            <a:xfrm>
              <a:off x="1635188" y="2852060"/>
              <a:ext cx="3154080" cy="3540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Diagnosis of AF 12 months</a:t>
              </a:r>
            </a:p>
          </p:txBody>
        </p:sp>
        <p:sp>
          <p:nvSpPr>
            <p:cNvPr id="42" name="Pentagon 41">
              <a:extLst>
                <a:ext uri="{FF2B5EF4-FFF2-40B4-BE49-F238E27FC236}">
                  <a16:creationId xmlns:a16="http://schemas.microsoft.com/office/drawing/2014/main" id="{C97F6E75-113A-FF43-A123-B17A00641A95}"/>
                </a:ext>
              </a:extLst>
            </p:cNvPr>
            <p:cNvSpPr/>
            <p:nvPr/>
          </p:nvSpPr>
          <p:spPr>
            <a:xfrm rot="10800000">
              <a:off x="1272515" y="2852060"/>
              <a:ext cx="473644" cy="353256"/>
            </a:xfrm>
            <a:prstGeom prst="homePlate">
              <a:avLst/>
            </a:prstGeom>
            <a:grp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F5CCE56-36D6-A646-A998-1588A7C37C90}"/>
              </a:ext>
            </a:extLst>
          </p:cNvPr>
          <p:cNvSpPr txBox="1"/>
          <p:nvPr/>
        </p:nvSpPr>
        <p:spPr>
          <a:xfrm>
            <a:off x="44483" y="64243"/>
            <a:ext cx="1665171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359,161 Aetna members meeting eligibility criteria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E57E4F-1D16-6C4A-9867-9C8795DCA180}"/>
              </a:ext>
            </a:extLst>
          </p:cNvPr>
          <p:cNvCxnSpPr>
            <a:cxnSpLocks/>
          </p:cNvCxnSpPr>
          <p:nvPr/>
        </p:nvCxnSpPr>
        <p:spPr>
          <a:xfrm>
            <a:off x="2904219" y="341242"/>
            <a:ext cx="471453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4714D5-D2F4-D04F-BB5A-16904D2CD4DB}"/>
              </a:ext>
            </a:extLst>
          </p:cNvPr>
          <p:cNvCxnSpPr>
            <a:endCxn id="45" idx="3"/>
          </p:cNvCxnSpPr>
          <p:nvPr/>
        </p:nvCxnSpPr>
        <p:spPr>
          <a:xfrm flipH="1">
            <a:off x="1709654" y="341242"/>
            <a:ext cx="119456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61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8D8B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terms/"/>
    <ds:schemaRef ds:uri="http://schemas.microsoft.com/sharepoint/v3/field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3225</TotalTime>
  <Words>1044</Words>
  <Application>Microsoft Office PowerPoint</Application>
  <PresentationFormat>On-screen Show (16:9)</PresentationFormat>
  <Paragraphs>219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MS Mincho</vt:lpstr>
      <vt:lpstr>MS PGothic</vt:lpstr>
      <vt:lpstr>Arial</vt:lpstr>
      <vt:lpstr>Arial Narrow</vt:lpstr>
      <vt:lpstr>Calibri</vt:lpstr>
      <vt:lpstr>Calibri Light</vt:lpstr>
      <vt:lpstr>Cambria</vt:lpstr>
      <vt:lpstr>Helvetica Neue</vt:lpstr>
      <vt:lpstr>Times New Roman</vt:lpstr>
      <vt:lpstr>Office Theme</vt:lpstr>
      <vt:lpstr>2_Custom Design</vt:lpstr>
      <vt:lpstr>Custom Design</vt:lpstr>
      <vt:lpstr>1_Custom Design</vt:lpstr>
      <vt:lpstr>Prism 5</vt:lpstr>
      <vt:lpstr>PowerPoint Presentation</vt:lpstr>
      <vt:lpstr>Background – Atrial Fibrillation (AF)</vt:lpstr>
      <vt:lpstr>Background – Transforming Clinical Trials</vt:lpstr>
      <vt:lpstr>mHealth Screening To Prevent Strokes (mSToPS) Overview</vt:lpstr>
      <vt:lpstr>Primary 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 of Sensor-Detected AF</vt:lpstr>
      <vt:lpstr>Clinical Outcomes &amp; Resource Use of ECG Monitoring</vt:lpstr>
      <vt:lpstr>Limitations</vt:lpstr>
      <vt:lpstr>Conclusions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Kristen Green</cp:lastModifiedBy>
  <cp:revision>141</cp:revision>
  <dcterms:created xsi:type="dcterms:W3CDTF">2010-04-12T23:12:02Z</dcterms:created>
  <dcterms:modified xsi:type="dcterms:W3CDTF">2018-03-05T20:41:52Z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