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16" r:id="rId2"/>
    <p:sldId id="425" r:id="rId3"/>
    <p:sldId id="474" r:id="rId4"/>
    <p:sldId id="426" r:id="rId5"/>
    <p:sldId id="465" r:id="rId6"/>
    <p:sldId id="451" r:id="rId7"/>
    <p:sldId id="466" r:id="rId8"/>
    <p:sldId id="476" r:id="rId9"/>
    <p:sldId id="443" r:id="rId10"/>
    <p:sldId id="470" r:id="rId11"/>
    <p:sldId id="448" r:id="rId12"/>
    <p:sldId id="452" r:id="rId13"/>
    <p:sldId id="469" r:id="rId14"/>
    <p:sldId id="456" r:id="rId15"/>
    <p:sldId id="457" r:id="rId16"/>
    <p:sldId id="458" r:id="rId17"/>
    <p:sldId id="459" r:id="rId18"/>
    <p:sldId id="461" r:id="rId19"/>
    <p:sldId id="462" r:id="rId20"/>
    <p:sldId id="478" r:id="rId21"/>
  </p:sldIdLst>
  <p:sldSz cx="9144000" cy="6858000" type="screen4x3"/>
  <p:notesSz cx="7086600" cy="93726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5pPr>
    <a:lvl6pPr marL="22860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6pPr>
    <a:lvl7pPr marL="27432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7pPr>
    <a:lvl8pPr marL="32004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8pPr>
    <a:lvl9pPr marL="36576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7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pos="521" userDrawn="1">
          <p15:clr>
            <a:srgbClr val="A4A3A4"/>
          </p15:clr>
        </p15:guide>
        <p15:guide id="4" pos="4989" userDrawn="1">
          <p15:clr>
            <a:srgbClr val="A4A3A4"/>
          </p15:clr>
        </p15:guide>
        <p15:guide id="5" orient="horz" pos="683">
          <p15:clr>
            <a:srgbClr val="A4A3A4"/>
          </p15:clr>
        </p15:guide>
        <p15:guide id="6" orient="horz" pos="4041">
          <p15:clr>
            <a:srgbClr val="A4A3A4"/>
          </p15:clr>
        </p15:guide>
        <p15:guide id="7" pos="2877">
          <p15:clr>
            <a:srgbClr val="A4A3A4"/>
          </p15:clr>
        </p15:guide>
        <p15:guide id="8" pos="57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02E"/>
    <a:srgbClr val="203864"/>
    <a:srgbClr val="FDE25E"/>
    <a:srgbClr val="002060"/>
    <a:srgbClr val="009999"/>
    <a:srgbClr val="315575"/>
    <a:srgbClr val="0A2D74"/>
    <a:srgbClr val="1C1C1C"/>
    <a:srgbClr val="17366C"/>
    <a:srgbClr val="395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00" autoAdjust="0"/>
    <p:restoredTop sz="95274" autoAdjust="0"/>
  </p:normalViewPr>
  <p:slideViewPr>
    <p:cSldViewPr snapToGrid="0">
      <p:cViewPr>
        <p:scale>
          <a:sx n="66" d="100"/>
          <a:sy n="66" d="100"/>
        </p:scale>
        <p:origin x="1699" y="509"/>
      </p:cViewPr>
      <p:guideLst>
        <p:guide orient="horz" pos="867"/>
        <p:guide orient="horz" pos="3974"/>
        <p:guide pos="521"/>
        <p:guide pos="4989"/>
        <p:guide orient="horz" pos="683"/>
        <p:guide orient="horz" pos="4041"/>
        <p:guide pos="2877"/>
        <p:guide pos="57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-1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fld id="{120BD924-28BB-4ACF-9591-266011CB8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96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fld id="{FAE678BB-763C-40DF-B781-F9D40CCA7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626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42A8D0-09EC-42FB-90C5-B1D1E1AB5C3A}" type="slidenum">
              <a:rPr lang="en-US" smtClean="0">
                <a:ea typeface="ヒラギノ角ゴ Pro W3"/>
                <a:cs typeface="ヒラギノ角ゴ Pro W3"/>
              </a:rPr>
              <a:pPr/>
              <a:t>0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9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9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703263"/>
            <a:ext cx="4689475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670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patients caracteristics were welle balanced.</a:t>
            </a:r>
          </a:p>
          <a:p>
            <a:r>
              <a:rPr lang="en-US" altLang="en-US"/>
              <a:t>The mean age was 65 years.</a:t>
            </a:r>
          </a:p>
          <a:p>
            <a:r>
              <a:rPr lang="en-US" altLang="en-US"/>
              <a:t>The proportion of males were 75%</a:t>
            </a:r>
          </a:p>
          <a:p>
            <a:r>
              <a:rPr lang="en-US" altLang="en-US"/>
              <a:t>The proportion with diabetes was low as in other Nordic trials.</a:t>
            </a:r>
          </a:p>
          <a:p>
            <a:r>
              <a:rPr lang="en-US" altLang="en-US"/>
              <a:t>Prior CABG was slightly higher in the Biolimus group.</a:t>
            </a:r>
          </a:p>
        </p:txBody>
      </p:sp>
      <p:sp>
        <p:nvSpPr>
          <p:cNvPr id="5325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A95A2F76-9293-45FE-AD74-8946C7BB80AA}" type="slidenum">
              <a:rPr lang="da-DK" altLang="en-US" smtClean="0">
                <a:solidFill>
                  <a:srgbClr val="000000"/>
                </a:solidFill>
              </a:rPr>
              <a:pPr eaLnBrk="1" hangingPunct="1"/>
              <a:t>10</a:t>
            </a:fld>
            <a:endParaRPr lang="da-DK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91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patients caracteristics were welle balanced.</a:t>
            </a:r>
          </a:p>
          <a:p>
            <a:r>
              <a:rPr lang="en-US" altLang="en-US"/>
              <a:t>The mean age was 65 years.</a:t>
            </a:r>
          </a:p>
          <a:p>
            <a:r>
              <a:rPr lang="en-US" altLang="en-US"/>
              <a:t>The proportion of males were 75%</a:t>
            </a:r>
          </a:p>
          <a:p>
            <a:r>
              <a:rPr lang="en-US" altLang="en-US"/>
              <a:t>The proportion with diabetes was low as in other Nordic trials.</a:t>
            </a:r>
          </a:p>
          <a:p>
            <a:r>
              <a:rPr lang="en-US" altLang="en-US"/>
              <a:t>Prior CABG was slightly higher in the Biolimus group.</a:t>
            </a:r>
          </a:p>
        </p:txBody>
      </p:sp>
      <p:sp>
        <p:nvSpPr>
          <p:cNvPr id="5325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A95A2F76-9293-45FE-AD74-8946C7BB80AA}" type="slidenum">
              <a:rPr lang="da-DK" altLang="en-US" smtClean="0">
                <a:solidFill>
                  <a:srgbClr val="000000"/>
                </a:solidFill>
              </a:rPr>
              <a:pPr eaLnBrk="1" hangingPunct="1"/>
              <a:t>11</a:t>
            </a:fld>
            <a:endParaRPr lang="da-DK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564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12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728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13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48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14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4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15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410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16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88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17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88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234412-96E1-487B-ABC5-CB6F4107C034}" type="slidenum">
              <a:rPr lang="en-US" smtClean="0">
                <a:ea typeface="ヒラギノ角ゴ Pro W3"/>
                <a:cs typeface="ヒラギノ角ゴ Pro W3"/>
              </a:rPr>
              <a:pPr/>
              <a:t>18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eaLnBrk="1" hangingPunct="1"/>
            <a:r>
              <a:rPr lang="en-US"/>
              <a:t>This is the </a:t>
            </a:r>
            <a:r>
              <a:rPr lang="en-US" b="1"/>
              <a:t>Sample Column Chart </a:t>
            </a:r>
            <a:r>
              <a:rPr lang="en-US"/>
              <a:t>slide.</a:t>
            </a:r>
          </a:p>
          <a:p>
            <a:pPr eaLnBrk="1" hangingPunct="1"/>
            <a:r>
              <a:rPr lang="en-US"/>
              <a:t>To create this particular slide, copy and paste the sample in the Slide Sorter view as follows: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Select </a:t>
            </a:r>
            <a:r>
              <a:rPr lang="en-US" b="1"/>
              <a:t>View / Slide Sorter</a:t>
            </a: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Highlight the </a:t>
            </a:r>
            <a:r>
              <a:rPr lang="en-US" b="1"/>
              <a:t>Sample Column Chart</a:t>
            </a:r>
            <a:r>
              <a:rPr lang="en-US"/>
              <a:t> page and select </a:t>
            </a:r>
            <a:r>
              <a:rPr lang="en-US" b="1"/>
              <a:t>Edit / Copy</a:t>
            </a:r>
          </a:p>
          <a:p>
            <a:pPr eaLnBrk="1" hangingPunct="1">
              <a:buFontTx/>
              <a:buAutoNum type="arabicPeriod"/>
            </a:pPr>
            <a:r>
              <a:rPr lang="en-US"/>
              <a:t>Place the courser where you want the new slide to be and select </a:t>
            </a:r>
            <a:r>
              <a:rPr lang="en-US" b="1"/>
              <a:t>Edit / Paste</a:t>
            </a:r>
          </a:p>
          <a:p>
            <a:pPr eaLnBrk="1" hangingPunct="1">
              <a:buFontTx/>
              <a:buAutoNum type="arabicPeriod"/>
            </a:pPr>
            <a:r>
              <a:rPr lang="en-US"/>
              <a:t>Double-click on the pasted-in slide to return to Slide view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To access the column chart, right/click on the chart and select </a:t>
            </a:r>
            <a:r>
              <a:rPr lang="en-US" b="1"/>
              <a:t>chart object / open</a:t>
            </a:r>
            <a:r>
              <a:rPr lang="en-US"/>
              <a:t> from the menu. This will open the chart in Microsoft Graph. You can make any changes to the chart and spreadsheet here.</a:t>
            </a:r>
          </a:p>
          <a:p>
            <a:pPr eaLnBrk="1" hangingPunct="1"/>
            <a:r>
              <a:rPr lang="en-US"/>
              <a:t>When you are finished making your changes, select </a:t>
            </a:r>
            <a:r>
              <a:rPr lang="en-US" b="1"/>
              <a:t>File / Exit and return to…</a:t>
            </a:r>
            <a:r>
              <a:rPr lang="en-US"/>
              <a:t> from the menu bar.</a:t>
            </a:r>
          </a:p>
          <a:p>
            <a:pPr eaLnBrk="1" hangingPunct="1"/>
            <a:r>
              <a:rPr lang="en-US" b="1"/>
              <a:t>THIS METHOD IS PREFERRED TO DOUBLE-CLICKING THE GRAPH AND OPENING IT IN POWERPOINT.</a:t>
            </a:r>
            <a:r>
              <a:rPr lang="en-US"/>
              <a:t> Double-clicking the graph can sometimes reformat the sizes, colors, animations and fonts in your graph.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41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F5A78E-7A75-41F7-A7EA-2038E6AD6DC3}" type="slidenum">
              <a:rPr lang="en-US" smtClean="0">
                <a:ea typeface="ヒラギノ角ゴ Pro W3"/>
                <a:cs typeface="ヒラギノ角ゴ Pro W3"/>
              </a:rPr>
              <a:pPr/>
              <a:t>1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47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2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2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 dirty="0"/>
              <a:t>This is the </a:t>
            </a:r>
            <a:r>
              <a:rPr lang="en-US" b="1" dirty="0"/>
              <a:t>Bulleted List</a:t>
            </a:r>
            <a:r>
              <a:rPr lang="en-US" dirty="0"/>
              <a:t> slide.</a:t>
            </a:r>
          </a:p>
          <a:p>
            <a:pPr marL="228600" indent="-228600" eaLnBrk="1" hangingPunct="1"/>
            <a:r>
              <a:rPr lang="en-US" dirty="0"/>
              <a:t>To create this particular slide, click the </a:t>
            </a:r>
            <a:r>
              <a:rPr lang="en-US" b="1" i="1" dirty="0"/>
              <a:t>NEW SLIDE</a:t>
            </a:r>
            <a:r>
              <a:rPr lang="en-US" dirty="0"/>
              <a:t> button on your toolbar and choose the </a:t>
            </a:r>
            <a:r>
              <a:rPr lang="en-US" b="1" i="1" dirty="0"/>
              <a:t>BULLETED LIST</a:t>
            </a:r>
            <a:r>
              <a:rPr lang="en-US" dirty="0"/>
              <a:t> format. (Top row, second from left)</a:t>
            </a:r>
          </a:p>
          <a:p>
            <a:pPr marL="228600" indent="-228600" eaLnBrk="1" hangingPunct="1"/>
            <a:r>
              <a:rPr lang="en-US" dirty="0"/>
              <a:t>The </a:t>
            </a:r>
            <a:r>
              <a:rPr lang="en-US" b="1" dirty="0"/>
              <a:t>Sub-Heading</a:t>
            </a:r>
            <a:r>
              <a:rPr lang="en-US" dirty="0"/>
              <a:t> and </a:t>
            </a:r>
            <a:r>
              <a:rPr lang="en-US" b="1" dirty="0"/>
              <a:t>footnote</a:t>
            </a:r>
            <a:r>
              <a:rPr lang="en-US" dirty="0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 dirty="0"/>
              <a:t>If you choose not to use a </a:t>
            </a:r>
            <a:r>
              <a:rPr lang="en-US" b="1" dirty="0"/>
              <a:t>Sub-Heading</a:t>
            </a:r>
            <a:r>
              <a:rPr lang="en-US" dirty="0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 dirty="0"/>
              <a:t>Also, be sure to insert the presentation title onto the </a:t>
            </a:r>
            <a:r>
              <a:rPr lang="en-US" b="1" i="1" dirty="0"/>
              <a:t>BULLETED LIST</a:t>
            </a:r>
            <a:r>
              <a:rPr lang="en-US" dirty="0"/>
              <a:t> </a:t>
            </a:r>
            <a:r>
              <a:rPr lang="en-US" b="1" i="1" dirty="0"/>
              <a:t>MASTER</a:t>
            </a:r>
            <a:r>
              <a:rPr lang="en-US" dirty="0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Choose </a:t>
            </a:r>
            <a:r>
              <a:rPr lang="en-US" b="1" i="1" dirty="0"/>
              <a:t>View / Master / Slide Master</a:t>
            </a:r>
            <a:r>
              <a:rPr lang="en-US" dirty="0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Click the </a:t>
            </a:r>
            <a:r>
              <a:rPr lang="en-US" b="1" i="1" dirty="0"/>
              <a:t>SLIDE VIEW</a:t>
            </a:r>
            <a:r>
              <a:rPr lang="en-US" dirty="0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870644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F8A97-AE8E-4E2D-981C-89C7608A1393}" type="slidenum">
              <a:rPr lang="en-US" smtClean="0">
                <a:ea typeface="ヒラギノ角ゴ Pro W3"/>
                <a:cs typeface="ヒラギノ角ゴ Pro W3"/>
              </a:rPr>
              <a:pPr/>
              <a:t>3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84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F8A97-AE8E-4E2D-981C-89C7608A1393}" type="slidenum">
              <a:rPr lang="en-US" smtClean="0">
                <a:ea typeface="ヒラギノ角ゴ Pro W3"/>
                <a:cs typeface="ヒラギノ角ゴ Pro W3"/>
              </a:rPr>
              <a:pPr/>
              <a:t>4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12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F8A97-AE8E-4E2D-981C-89C7608A1393}" type="slidenum">
              <a:rPr lang="en-US" smtClean="0">
                <a:ea typeface="ヒラギノ角ゴ Pro W3"/>
                <a:cs typeface="ヒラギノ角ゴ Pro W3"/>
              </a:rPr>
              <a:pPr/>
              <a:t>5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06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F8A97-AE8E-4E2D-981C-89C7608A1393}" type="slidenum">
              <a:rPr lang="en-US" smtClean="0">
                <a:ea typeface="ヒラギノ角ゴ Pro W3"/>
                <a:cs typeface="ヒラギノ角ゴ Pro W3"/>
              </a:rPr>
              <a:pPr/>
              <a:t>6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58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F8A97-AE8E-4E2D-981C-89C7608A1393}" type="slidenum">
              <a:rPr lang="en-US" smtClean="0">
                <a:ea typeface="ヒラギノ角ゴ Pro W3"/>
                <a:cs typeface="ヒラギノ角ゴ Pro W3"/>
              </a:rPr>
              <a:pPr/>
              <a:t>7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/>
              <a:t>With a sample size of 1,563 patients in each treatment arm, a two-group large-sample normal approximation test of  proportions with a one-sided 0.050 significance level will have 90% power to detect non-inferiority with a predetermined non-inferiority margin of 2.1%</a:t>
            </a:r>
          </a:p>
        </p:txBody>
      </p:sp>
    </p:spTree>
    <p:extLst>
      <p:ext uri="{BB962C8B-B14F-4D97-AF65-F5344CB8AC3E}">
        <p14:creationId xmlns:p14="http://schemas.microsoft.com/office/powerpoint/2010/main" val="1392525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8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8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703263"/>
            <a:ext cx="4689475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6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561975" y="3946525"/>
            <a:ext cx="8185150" cy="946150"/>
          </a:xfrm>
          <a:prstGeom prst="rect">
            <a:avLst/>
          </a:prstGeom>
          <a:noFill/>
          <a:ln>
            <a:noFill/>
          </a:ln>
          <a:effectLst>
            <a:outerShdw dist="45791" dir="8778596" algn="ctr" rotWithShape="0">
              <a:schemeClr val="bg2"/>
            </a:outerShdw>
          </a:effectLst>
          <a:extLst/>
        </p:spPr>
        <p:txBody>
          <a:bodyPr anchor="ctr" anchorCtr="1"/>
          <a:lstStyle/>
          <a:p>
            <a:pPr algn="ctr">
              <a:lnSpc>
                <a:spcPct val="95000"/>
              </a:lnSpc>
              <a:buClr>
                <a:schemeClr val="tx2"/>
              </a:buClr>
              <a:defRPr/>
            </a:pPr>
            <a:endParaRPr lang="en-US" sz="2600">
              <a:solidFill>
                <a:srgbClr val="DDDDDD"/>
              </a:solidFill>
              <a:ea typeface="ヒラギノ角ゴ Pro W3" pitchFamily="-111" charset="-128"/>
              <a:cs typeface="+mn-cs"/>
            </a:endParaRPr>
          </a:p>
          <a:p>
            <a:pPr algn="ctr">
              <a:lnSpc>
                <a:spcPct val="95000"/>
              </a:lnSpc>
              <a:buClr>
                <a:schemeClr val="tx2"/>
              </a:buClr>
              <a:defRPr/>
            </a:pPr>
            <a:endParaRPr lang="en-US" sz="2600">
              <a:solidFill>
                <a:srgbClr val="DDDDDD"/>
              </a:solidFill>
              <a:ea typeface="ヒラギノ角ゴ Pro W3" pitchFamily="-111" charset="-128"/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2163" y="1427163"/>
            <a:ext cx="7589837" cy="609600"/>
          </a:xfrm>
          <a:extLst/>
        </p:spPr>
        <p:txBody>
          <a:bodyPr lIns="0" rIns="0" anchor="ctr">
            <a:spAutoFit/>
          </a:bodyPr>
          <a:lstStyle>
            <a:lvl1pPr>
              <a:lnSpc>
                <a:spcPct val="85000"/>
              </a:lnSpc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224213"/>
            <a:ext cx="8185150" cy="889000"/>
          </a:xfrm>
          <a:extLst/>
        </p:spPr>
        <p:txBody>
          <a:bodyPr anchorCtr="1"/>
          <a:lstStyle>
            <a:lvl1pPr marL="0" indent="0" algn="ctr">
              <a:buSzTx/>
              <a:buFontTx/>
              <a:buNone/>
              <a:defRPr sz="3400" i="1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5" name="Picture 4" descr="TCT18_CRF_pres_slide_4-3_blu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T18_CRF_pres_slide_4-3_blu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CT18_CRF_pres_slide_4-3_blu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795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51" r:id="rId7"/>
    <p:sldLayoutId id="2147483650" r:id="rId8"/>
  </p:sldLayoutIdLst>
  <p:transition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110000"/>
        <a:buChar char="•"/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¡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83100" y="988323"/>
            <a:ext cx="8737156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 Randomized Trial Comparing a Polymer-Free Coronary Drug-Eluting Stent With an Ultra-Thin Strut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Bioresorbable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Polymer-Based Drug-Eluting Stent in an All-Comers Patient Population</a:t>
            </a:r>
          </a:p>
        </p:txBody>
      </p:sp>
      <p:sp>
        <p:nvSpPr>
          <p:cNvPr id="19" name="Tekstboks 6"/>
          <p:cNvSpPr txBox="1"/>
          <p:nvPr/>
        </p:nvSpPr>
        <p:spPr>
          <a:xfrm>
            <a:off x="160504" y="4658525"/>
            <a:ext cx="8798667" cy="116955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Lisette Okkels Jensen, Michael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Maeng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Bent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Raungaard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Johnny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Kahlert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Julia Ellert, Lars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Jakobsen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</a:t>
            </a:r>
            <a:b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</a:b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Anton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Villadsen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Karsten Tange Veien, Steen Dalby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Kristensen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Ole Ahlehoff, Steen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Carstensen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</a:t>
            </a:r>
            <a:b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</a:b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Martin Kirk Christensen, Christian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Juhl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Terkelsen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Thomas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Engstroem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Knud Nørregaard Hansen, </a:t>
            </a:r>
            <a:b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</a:b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Hans Erik Botker, Jens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Aaroee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Troels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Thim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Leif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Thuesen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Philip Freeman, Ahmed Aziz,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Ashkan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Eftekhari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, Anders Junker, Jens Flensted Lassen,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Svend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Eggert Jensen, Henrik Steen Hansen,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Evald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</a:t>
            </a:r>
            <a:r>
              <a:rPr lang="en-US" sz="1400" b="0" i="0" dirty="0" err="1">
                <a:solidFill>
                  <a:prstClr val="white"/>
                </a:solidFill>
                <a:latin typeface="+mn-lt"/>
                <a:ea typeface="+mn-ea"/>
              </a:rPr>
              <a:t>Hoej</a:t>
            </a:r>
            <a:r>
              <a:rPr lang="en-US" sz="1400" b="0" i="0" dirty="0">
                <a:solidFill>
                  <a:prstClr val="white"/>
                </a:solidFill>
                <a:latin typeface="+mn-lt"/>
                <a:ea typeface="+mn-ea"/>
              </a:rPr>
              <a:t> Christiansen </a:t>
            </a:r>
          </a:p>
        </p:txBody>
      </p:sp>
      <p:sp>
        <p:nvSpPr>
          <p:cNvPr id="20" name="Tekstfelt 19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23" name="Tekstboks 6"/>
          <p:cNvSpPr txBox="1"/>
          <p:nvPr/>
        </p:nvSpPr>
        <p:spPr>
          <a:xfrm>
            <a:off x="3326881" y="3726522"/>
            <a:ext cx="2490280" cy="369332"/>
          </a:xfrm>
          <a:prstGeom prst="rect">
            <a:avLst/>
          </a:prstGeom>
          <a:solidFill>
            <a:srgbClr val="1420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solidFill>
                  <a:prstClr val="white"/>
                </a:solidFill>
                <a:latin typeface="+mn-lt"/>
                <a:ea typeface="+mn-ea"/>
              </a:rPr>
              <a:t>Lisette </a:t>
            </a:r>
            <a:r>
              <a:rPr lang="en-US" b="0" dirty="0" err="1">
                <a:solidFill>
                  <a:prstClr val="white"/>
                </a:solidFill>
                <a:latin typeface="+mn-lt"/>
                <a:ea typeface="+mn-ea"/>
              </a:rPr>
              <a:t>Okkels</a:t>
            </a:r>
            <a:r>
              <a:rPr lang="en-US" b="0" dirty="0">
                <a:solidFill>
                  <a:prstClr val="white"/>
                </a:solidFill>
                <a:latin typeface="+mn-lt"/>
                <a:ea typeface="+mn-ea"/>
              </a:rPr>
              <a:t> Jensen</a:t>
            </a:r>
          </a:p>
        </p:txBody>
      </p:sp>
      <p:sp>
        <p:nvSpPr>
          <p:cNvPr id="6" name="Tekstboks 6"/>
          <p:cNvSpPr txBox="1"/>
          <p:nvPr/>
        </p:nvSpPr>
        <p:spPr>
          <a:xfrm>
            <a:off x="166984" y="5968557"/>
            <a:ext cx="8798667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 i="0" dirty="0">
                <a:solidFill>
                  <a:prstClr val="white"/>
                </a:solidFill>
                <a:latin typeface="+mn-lt"/>
                <a:ea typeface="+mn-ea"/>
              </a:rPr>
              <a:t>ODENSE UNIVERSITY HOSPITAL, AARHUS UNIVERSITY HOSPITAL, AALBORG UNIVERSITY HOSPITAL, COPENHAGEN UNIVERSITY HOSPITAL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 i="0" dirty="0">
                <a:solidFill>
                  <a:prstClr val="white"/>
                </a:solidFill>
                <a:latin typeface="+mn-lt"/>
                <a:ea typeface="+mn-ea"/>
              </a:rPr>
              <a:t>DENMARK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0" i="0" kern="0" dirty="0"/>
              <a:t>Study flow 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cxnSp>
        <p:nvCxnSpPr>
          <p:cNvPr id="7" name="Lige forbindelse 6"/>
          <p:cNvCxnSpPr/>
          <p:nvPr/>
        </p:nvCxnSpPr>
        <p:spPr>
          <a:xfrm flipH="1">
            <a:off x="5702617" y="2268750"/>
            <a:ext cx="2381" cy="2626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Lige forbindelse 7"/>
          <p:cNvCxnSpPr>
            <a:stCxn id="16" idx="0"/>
            <a:endCxn id="11" idx="0"/>
          </p:cNvCxnSpPr>
          <p:nvPr/>
        </p:nvCxnSpPr>
        <p:spPr>
          <a:xfrm flipH="1">
            <a:off x="2055813" y="2249700"/>
            <a:ext cx="2381" cy="2626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7599363" y="5074180"/>
            <a:ext cx="1427162" cy="29686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da-DK" altLang="ja-JP" sz="1200" b="0" i="0">
                <a:latin typeface="Arial" pitchFamily="34" charset="0"/>
                <a:cs typeface="Times New Roman" pitchFamily="18" charset="0"/>
              </a:rPr>
              <a:t>Analysis</a:t>
            </a:r>
            <a:endParaRPr lang="da-DK" altLang="ja-JP" sz="1200" b="0" i="0">
              <a:latin typeface="Cambria" pitchFamily="18" charset="0"/>
              <a:cs typeface="Times New Roman" pitchFamily="18" charset="0"/>
            </a:endParaRPr>
          </a:p>
          <a:p>
            <a:pPr algn="ctr" defTabSz="914400"/>
            <a:endParaRPr lang="da-DK" altLang="ja-JP" sz="1200" b="0" i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7599363" y="4002618"/>
            <a:ext cx="1444625" cy="3127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da-DK" altLang="ja-JP" sz="1200" b="0" i="0" dirty="0" err="1">
                <a:latin typeface="Arial" pitchFamily="34" charset="0"/>
                <a:cs typeface="Times New Roman" pitchFamily="18" charset="0"/>
              </a:rPr>
              <a:t>Follow-Up</a:t>
            </a:r>
            <a:endParaRPr lang="da-DK" altLang="ja-JP" sz="1200" b="0" i="0" dirty="0">
              <a:latin typeface="Cambria" pitchFamily="18" charset="0"/>
              <a:cs typeface="Times New Roman" pitchFamily="18" charset="0"/>
            </a:endParaRPr>
          </a:p>
          <a:p>
            <a:pPr algn="ctr" defTabSz="914400"/>
            <a:endParaRPr lang="da-DK" altLang="ja-JP" sz="12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412750" y="4876695"/>
            <a:ext cx="3286125" cy="742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1-year clinical follow-up</a:t>
            </a:r>
          </a:p>
          <a:p>
            <a:pPr algn="ctr" defTabSz="914400" eaLnBrk="1" hangingPunct="1"/>
            <a:r>
              <a:rPr lang="en-CA" altLang="ja-JP" sz="1600" b="0" i="0">
                <a:latin typeface="Arial" pitchFamily="34" charset="0"/>
                <a:ea typeface="MS Mincho" pitchFamily="49" charset="-128"/>
              </a:rPr>
              <a:t>n=1570 patients 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412750" y="3783861"/>
            <a:ext cx="3290888" cy="742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Lost to follow-up </a:t>
            </a:r>
          </a:p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n=2 (emigration) 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 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070985" y="3783861"/>
            <a:ext cx="3286125" cy="742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Lost to follow-up</a:t>
            </a:r>
          </a:p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n=3 (emigration)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070985" y="4876695"/>
            <a:ext cx="3286125" cy="742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1-year clinical follow-up</a:t>
            </a:r>
          </a:p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n=1576 patients 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599363" y="2621810"/>
            <a:ext cx="1444625" cy="3127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da-DK" altLang="ja-JP" sz="1200" b="0" i="0" dirty="0">
                <a:latin typeface="Arial" pitchFamily="34" charset="0"/>
                <a:cs typeface="Times New Roman" pitchFamily="18" charset="0"/>
              </a:rPr>
              <a:t>Index PCI</a:t>
            </a:r>
            <a:endParaRPr lang="da-DK" altLang="ja-JP" sz="1200" b="0" i="0" dirty="0">
              <a:latin typeface="Cambria" pitchFamily="18" charset="0"/>
              <a:cs typeface="Times New Roman" pitchFamily="18" charset="0"/>
            </a:endParaRPr>
          </a:p>
          <a:p>
            <a:pPr algn="ctr" defTabSz="914400"/>
            <a:endParaRPr lang="da-DK" altLang="ja-JP" sz="12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12750" y="2249700"/>
            <a:ext cx="3290888" cy="11842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BIOLIMUS-ELUTING STENT BIOFREEDOM (N=1572)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Study stent not implanted n=47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4070985" y="2249700"/>
            <a:ext cx="3286125" cy="11842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tIns="91440" bIns="9144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SIROLIMUS-ELUTING STENT ORSIRO (N=1579)</a:t>
            </a:r>
          </a:p>
          <a:p>
            <a:pPr algn="ctr" defTabSz="914400"/>
            <a:br>
              <a:rPr lang="en-CA" altLang="ja-JP" sz="1600" b="0" i="0" dirty="0">
                <a:latin typeface="Arial" pitchFamily="34" charset="0"/>
                <a:ea typeface="MS Mincho" pitchFamily="49" charset="-128"/>
              </a:rPr>
            </a:br>
            <a:r>
              <a:rPr lang="en-CA" altLang="ja-JP" sz="1600" b="0" i="0" dirty="0">
                <a:latin typeface="Arial" pitchFamily="34" charset="0"/>
                <a:ea typeface="MS Mincho" pitchFamily="49" charset="-128"/>
              </a:rPr>
              <a:t>Study stent not implanted n=40</a:t>
            </a:r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  <a:p>
            <a:pPr algn="ctr" defTabSz="914400"/>
            <a:endParaRPr lang="en-CA" altLang="ja-JP" sz="1600" b="0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1008853" y="1400785"/>
            <a:ext cx="5401648" cy="49244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tIns="91440" bIns="914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/>
            <a:r>
              <a:rPr lang="en-CA" altLang="ja-JP" sz="2000" i="0" dirty="0">
                <a:latin typeface="Arial" pitchFamily="34" charset="0"/>
                <a:ea typeface="MS Mincho" pitchFamily="49" charset="-128"/>
              </a:rPr>
              <a:t>ENROLLED AND RANDOMIZED (n=3151)</a:t>
            </a:r>
            <a:endParaRPr lang="en-CA" altLang="ja-JP" sz="2000" i="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Lige forbindelse 18"/>
          <p:cNvCxnSpPr>
            <a:endCxn id="16" idx="0"/>
          </p:cNvCxnSpPr>
          <p:nvPr/>
        </p:nvCxnSpPr>
        <p:spPr>
          <a:xfrm flipH="1">
            <a:off x="2058194" y="1899815"/>
            <a:ext cx="1679416" cy="3498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Lige forbindelse 19"/>
          <p:cNvCxnSpPr>
            <a:endCxn id="17" idx="0"/>
          </p:cNvCxnSpPr>
          <p:nvPr/>
        </p:nvCxnSpPr>
        <p:spPr>
          <a:xfrm>
            <a:off x="3718560" y="1903625"/>
            <a:ext cx="1995488" cy="346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115466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202274"/>
              </p:ext>
            </p:extLst>
          </p:nvPr>
        </p:nvGraphicFramePr>
        <p:xfrm>
          <a:off x="153988" y="1121388"/>
          <a:ext cx="8861425" cy="50529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4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494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95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9058">
                <a:tc>
                  <a:txBody>
                    <a:bodyPr/>
                    <a:lstStyle/>
                    <a:p>
                      <a:endParaRPr lang="da-DK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a-DK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BIOFREEDOM </a:t>
                      </a:r>
                      <a:r>
                        <a:rPr lang="da-DK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STENT</a:t>
                      </a:r>
                      <a:endParaRPr lang="da-DK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ORSIRO </a:t>
                      </a:r>
                      <a:r>
                        <a:rPr lang="da-DK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STENT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No.</a:t>
                      </a:r>
                      <a:r>
                        <a:rPr lang="da-DK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of patients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1,572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1,579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Age</a:t>
                      </a:r>
                      <a:r>
                        <a:rPr lang="da-DK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sz="160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years</a:t>
                      </a:r>
                      <a:r>
                        <a:rPr lang="da-DK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)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66.4 ± 10.7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66.1 ± 11.1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0.35</a:t>
                      </a:r>
                      <a:endParaRPr lang="da-DK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Male</a:t>
                      </a:r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baseline="0" dirty="0" err="1">
                          <a:solidFill>
                            <a:schemeClr val="tx1"/>
                          </a:solidFill>
                        </a:rPr>
                        <a:t>gender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77.5 %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77.3 %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0.88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Diabetes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19.3 %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19.2 %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0.92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Current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smoker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29.8 %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29.3 %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0.78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Prior PCI  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20.9 %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20.9 %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0.59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Prior CABG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8.4 %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7.0 %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0.13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Prior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myocardial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infarction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14.7 %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15.2 %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0.53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Body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mass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Index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(kg/m</a:t>
                      </a:r>
                      <a:r>
                        <a:rPr lang="da-DK" sz="16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27.8 ± 7.5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27.6 ± 8.0 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0.47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Indication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 for PCI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0.62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Stable angina pectoris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42.7 %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40.8 %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NSTEMI / </a:t>
                      </a:r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Unstable</a:t>
                      </a:r>
                      <a:r>
                        <a:rPr lang="da-DK" sz="1600" b="0" baseline="0" dirty="0">
                          <a:solidFill>
                            <a:schemeClr val="tx1"/>
                          </a:solidFill>
                        </a:rPr>
                        <a:t> angina pectoris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28.9 %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28.7%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STEMI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23.3</a:t>
                      </a:r>
                      <a:r>
                        <a:rPr lang="da-DK" sz="1600" b="0" baseline="0" dirty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25.1 %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Other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 5.1 %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 5.3 %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213" y="199462"/>
            <a:ext cx="7769225" cy="66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0" i="0" kern="0" dirty="0">
                <a:solidFill>
                  <a:schemeClr val="tx1"/>
                </a:solidFill>
              </a:rPr>
              <a:t>Patient characteristics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64098402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213" y="199462"/>
            <a:ext cx="7769225" cy="66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0" i="0" kern="0" dirty="0">
                <a:solidFill>
                  <a:schemeClr val="tx1"/>
                </a:solidFill>
              </a:rPr>
              <a:t>Lesion characteristics</a:t>
            </a: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253421"/>
              </p:ext>
            </p:extLst>
          </p:nvPr>
        </p:nvGraphicFramePr>
        <p:xfrm>
          <a:off x="154663" y="1138952"/>
          <a:ext cx="8823967" cy="48155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0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4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0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5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730">
                <a:tc gridSpan="2">
                  <a:txBody>
                    <a:bodyPr/>
                    <a:lstStyle/>
                    <a:p>
                      <a:endParaRPr lang="da-DK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BIOFREEDOM</a:t>
                      </a:r>
                      <a:r>
                        <a:rPr lang="da-DK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STENT</a:t>
                      </a:r>
                      <a:endParaRPr lang="da-DK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ORSIRO STENT</a:t>
                      </a:r>
                      <a:endParaRPr lang="da-DK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No.</a:t>
                      </a:r>
                      <a:r>
                        <a:rPr lang="da-DK" sz="1600" b="0" baseline="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da-DK" sz="1600" b="0" baseline="0" dirty="0" err="1">
                          <a:solidFill>
                            <a:schemeClr val="tx1"/>
                          </a:solidFill>
                        </a:rPr>
                        <a:t>lesions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1,966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1,985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No.</a:t>
                      </a:r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da-DK" sz="1600" baseline="0" dirty="0" err="1">
                          <a:solidFill>
                            <a:schemeClr val="tx1"/>
                          </a:solidFill>
                        </a:rPr>
                        <a:t>lesions</a:t>
                      </a:r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 per patient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1.3 </a:t>
                      </a:r>
                      <a:r>
                        <a:rPr lang="da-DK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1.3 </a:t>
                      </a:r>
                      <a:r>
                        <a:rPr lang="da-DK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0.70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Lesion</a:t>
                      </a:r>
                      <a:r>
                        <a:rPr lang="da-DK" sz="1600" b="0" baseline="0" dirty="0">
                          <a:solidFill>
                            <a:schemeClr val="tx1"/>
                          </a:solidFill>
                        </a:rPr>
                        <a:t> type B2/C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60.6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58.1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0.40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Reference </a:t>
                      </a:r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vessel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b="0" dirty="0" err="1">
                          <a:solidFill>
                            <a:schemeClr val="tx1"/>
                          </a:solidFill>
                        </a:rPr>
                        <a:t>size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 (mm)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3.3 </a:t>
                      </a:r>
                      <a:r>
                        <a:rPr lang="da-DK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3.3 </a:t>
                      </a:r>
                      <a:r>
                        <a:rPr lang="da-DK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</a:t>
                      </a:r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="0" dirty="0">
                          <a:solidFill>
                            <a:schemeClr val="tx1"/>
                          </a:solidFill>
                        </a:rPr>
                        <a:t>0.83</a:t>
                      </a:r>
                    </a:p>
                  </a:txBody>
                  <a:tcPr marT="45733" marB="4573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No. of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stents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Per patient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1.6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0.9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1.6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0.9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0.28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Per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lesion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1.3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0.6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>
                          <a:solidFill>
                            <a:schemeClr val="tx1"/>
                          </a:solidFill>
                        </a:rPr>
                        <a:t>1.2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0.6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0.13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Total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stent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length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(mm)</a:t>
                      </a: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Per patient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31.1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21.9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30.6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19.8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0.48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Per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lesion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24.7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16.0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24.3 </a:t>
                      </a:r>
                      <a:r>
                        <a:rPr lang="da-DK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± 13.6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0.32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stenting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8.2 %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baseline="0" dirty="0">
                          <a:solidFill>
                            <a:schemeClr val="tx1"/>
                          </a:solidFill>
                        </a:rPr>
                        <a:t>9.8%</a:t>
                      </a:r>
                      <a:endParaRPr lang="da-DK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0.21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Stent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delivery</a:t>
                      </a:r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sz="1600" dirty="0" err="1">
                          <a:solidFill>
                            <a:schemeClr val="tx1"/>
                          </a:solidFill>
                        </a:rPr>
                        <a:t>failure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2.3%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2.0 %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>
                          <a:solidFill>
                            <a:schemeClr val="tx1"/>
                          </a:solidFill>
                        </a:rPr>
                        <a:t>0.48</a:t>
                      </a:r>
                      <a:endParaRPr lang="da-DK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2" marB="45702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20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Tekstfelt 5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187210077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1º Endpoint: </a:t>
            </a:r>
            <a:r>
              <a:rPr lang="en-US" b="0" dirty="0">
                <a:solidFill>
                  <a:srgbClr val="FFFFFF"/>
                </a:solidFill>
              </a:rPr>
              <a:t>Target Lesion Failure</a:t>
            </a:r>
            <a:endParaRPr lang="en-US" dirty="0"/>
          </a:p>
        </p:txBody>
      </p:sp>
      <p:sp>
        <p:nvSpPr>
          <p:cNvPr id="11279" name="Rectangle 4"/>
          <p:cNvSpPr>
            <a:spLocks noChangeArrowheads="1"/>
          </p:cNvSpPr>
          <p:nvPr/>
        </p:nvSpPr>
        <p:spPr bwMode="auto">
          <a:xfrm>
            <a:off x="0" y="704725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lvl="0" algn="ctr">
              <a:defRPr/>
            </a:pPr>
            <a:r>
              <a:rPr lang="en-US" sz="1600" b="0" i="0" kern="0" dirty="0">
                <a:solidFill>
                  <a:schemeClr val="tx2"/>
                </a:solidFill>
                <a:latin typeface="Arial"/>
                <a:ea typeface="+mn-ea"/>
              </a:rPr>
              <a:t>(Cardiac death, myocardial </a:t>
            </a:r>
            <a:r>
              <a:rPr lang="en-US" sz="1600" b="0" i="0" kern="0" dirty="0" err="1">
                <a:solidFill>
                  <a:schemeClr val="tx2"/>
                </a:solidFill>
                <a:latin typeface="Arial"/>
                <a:ea typeface="+mn-ea"/>
              </a:rPr>
              <a:t>infarction</a:t>
            </a:r>
            <a:r>
              <a:rPr lang="en-US" sz="1600" b="0" i="0" kern="0" baseline="-25000" dirty="0" err="1">
                <a:solidFill>
                  <a:schemeClr val="tx2"/>
                </a:solidFill>
                <a:latin typeface="Arial"/>
                <a:ea typeface="+mn-ea"/>
              </a:rPr>
              <a:t>index</a:t>
            </a:r>
            <a:r>
              <a:rPr lang="en-US" sz="1600" b="0" i="0" kern="0" baseline="-25000" dirty="0">
                <a:solidFill>
                  <a:schemeClr val="tx2"/>
                </a:solidFill>
                <a:latin typeface="Arial"/>
                <a:ea typeface="+mn-ea"/>
              </a:rPr>
              <a:t> lesion related</a:t>
            </a:r>
            <a:r>
              <a:rPr lang="en-US" sz="1600" b="0" i="0" kern="0" dirty="0">
                <a:solidFill>
                  <a:schemeClr val="tx2"/>
                </a:solidFill>
                <a:latin typeface="Arial"/>
                <a:ea typeface="+mn-ea"/>
              </a:rPr>
              <a:t>, target lesion revascularization)</a:t>
            </a:r>
          </a:p>
        </p:txBody>
      </p:sp>
      <p:sp>
        <p:nvSpPr>
          <p:cNvPr id="6" name="Tekstfelt 5"/>
          <p:cNvSpPr txBox="1"/>
          <p:nvPr/>
        </p:nvSpPr>
        <p:spPr>
          <a:xfrm flipH="1">
            <a:off x="7272873" y="3177862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5.3%</a:t>
            </a:r>
          </a:p>
        </p:txBody>
      </p:sp>
      <p:sp>
        <p:nvSpPr>
          <p:cNvPr id="53" name="Tekstfelt 52"/>
          <p:cNvSpPr txBox="1"/>
          <p:nvPr/>
        </p:nvSpPr>
        <p:spPr>
          <a:xfrm flipH="1">
            <a:off x="7272873" y="3758528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4.0%</a:t>
            </a: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81443"/>
            <a:ext cx="6495240" cy="5017983"/>
          </a:xfrm>
          <a:prstGeom prst="rect">
            <a:avLst/>
          </a:prstGeom>
        </p:spPr>
      </p:pic>
      <p:sp>
        <p:nvSpPr>
          <p:cNvPr id="3" name="Tekstboks 2"/>
          <p:cNvSpPr txBox="1"/>
          <p:nvPr/>
        </p:nvSpPr>
        <p:spPr>
          <a:xfrm>
            <a:off x="5019462" y="3323783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5019462" y="4199127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  <p:sp>
        <p:nvSpPr>
          <p:cNvPr id="11" name="Tekstboks 16"/>
          <p:cNvSpPr txBox="1"/>
          <p:nvPr/>
        </p:nvSpPr>
        <p:spPr>
          <a:xfrm>
            <a:off x="1946980" y="1514017"/>
            <a:ext cx="6499136" cy="353943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1Y: BIOFREEDOM 5.3% vs. ORSIRO 4.0% </a:t>
            </a:r>
            <a:r>
              <a:rPr kumimoji="0" lang="da-DK" sz="17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</a:t>
            </a:r>
            <a:r>
              <a:rPr kumimoji="0" lang="da-DK" sz="1700" b="0" i="0" u="none" strike="noStrike" kern="0" cap="none" spc="0" normalizeH="0" baseline="-2500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non-inferiority</a:t>
            </a:r>
            <a:r>
              <a:rPr kumimoji="0" lang="da-DK" sz="1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0.010</a:t>
            </a:r>
          </a:p>
        </p:txBody>
      </p:sp>
    </p:spTree>
    <p:extLst>
      <p:ext uri="{BB962C8B-B14F-4D97-AF65-F5344CB8AC3E}">
        <p14:creationId xmlns:p14="http://schemas.microsoft.com/office/powerpoint/2010/main" val="3810337078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90650"/>
            <a:ext cx="6490526" cy="5014341"/>
          </a:xfrm>
          <a:prstGeom prst="rect">
            <a:avLst/>
          </a:prstGeom>
        </p:spPr>
      </p:pic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Cardiac death</a:t>
            </a:r>
            <a:endParaRPr lang="en-US" dirty="0"/>
          </a:p>
        </p:txBody>
      </p:sp>
      <p:sp>
        <p:nvSpPr>
          <p:cNvPr id="11" name="Tekstfelt 10"/>
          <p:cNvSpPr txBox="1"/>
          <p:nvPr/>
        </p:nvSpPr>
        <p:spPr>
          <a:xfrm>
            <a:off x="2423302" y="1537034"/>
            <a:ext cx="438613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Ratio 0.57 95% CI 0.33-1.01; p=0.055</a:t>
            </a:r>
            <a:endParaRPr lang="da-DK" sz="17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9" name="Tekstfelt 5"/>
          <p:cNvSpPr txBox="1"/>
          <p:nvPr/>
        </p:nvSpPr>
        <p:spPr>
          <a:xfrm flipH="1">
            <a:off x="7272873" y="3771270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2.1%</a:t>
            </a:r>
          </a:p>
        </p:txBody>
      </p:sp>
      <p:sp>
        <p:nvSpPr>
          <p:cNvPr id="10" name="Tekstfelt 52"/>
          <p:cNvSpPr txBox="1"/>
          <p:nvPr/>
        </p:nvSpPr>
        <p:spPr>
          <a:xfrm flipH="1">
            <a:off x="7272873" y="4351936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1.2%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5019462" y="4675975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  <p:sp>
        <p:nvSpPr>
          <p:cNvPr id="13" name="Tekstboks 12"/>
          <p:cNvSpPr txBox="1"/>
          <p:nvPr/>
        </p:nvSpPr>
        <p:spPr>
          <a:xfrm>
            <a:off x="5019462" y="3858647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</p:spTree>
    <p:extLst>
      <p:ext uri="{BB962C8B-B14F-4D97-AF65-F5344CB8AC3E}">
        <p14:creationId xmlns:p14="http://schemas.microsoft.com/office/powerpoint/2010/main" val="3660707414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90650"/>
            <a:ext cx="6490526" cy="5014341"/>
          </a:xfrm>
          <a:prstGeom prst="rect">
            <a:avLst/>
          </a:prstGeom>
        </p:spPr>
      </p:pic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Myocardial infarction</a:t>
            </a:r>
            <a:endParaRPr lang="en-US" dirty="0"/>
          </a:p>
        </p:txBody>
      </p:sp>
      <p:sp>
        <p:nvSpPr>
          <p:cNvPr id="11" name="Tekstfelt 10"/>
          <p:cNvSpPr txBox="1"/>
          <p:nvPr/>
        </p:nvSpPr>
        <p:spPr>
          <a:xfrm>
            <a:off x="2422800" y="1537200"/>
            <a:ext cx="426430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Ratio 0.95 95% CI 0.60-1.49; p=0.81</a:t>
            </a:r>
            <a:endParaRPr lang="da-DK" sz="17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9" name="Tekstfelt 5"/>
          <p:cNvSpPr txBox="1"/>
          <p:nvPr/>
        </p:nvSpPr>
        <p:spPr>
          <a:xfrm flipH="1">
            <a:off x="7272873" y="3294598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2.5%</a:t>
            </a:r>
          </a:p>
        </p:txBody>
      </p:sp>
      <p:sp>
        <p:nvSpPr>
          <p:cNvPr id="10" name="Tekstfelt 52"/>
          <p:cNvSpPr txBox="1"/>
          <p:nvPr/>
        </p:nvSpPr>
        <p:spPr>
          <a:xfrm flipH="1">
            <a:off x="7272873" y="3602880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2.4%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5019462" y="4043655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  <p:sp>
        <p:nvSpPr>
          <p:cNvPr id="13" name="Tekstboks 12"/>
          <p:cNvSpPr txBox="1"/>
          <p:nvPr/>
        </p:nvSpPr>
        <p:spPr>
          <a:xfrm>
            <a:off x="5019462" y="3488983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</p:spTree>
    <p:extLst>
      <p:ext uri="{BB962C8B-B14F-4D97-AF65-F5344CB8AC3E}">
        <p14:creationId xmlns:p14="http://schemas.microsoft.com/office/powerpoint/2010/main" val="143853760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90650"/>
            <a:ext cx="6490526" cy="5014341"/>
          </a:xfrm>
          <a:prstGeom prst="rect">
            <a:avLst/>
          </a:prstGeom>
        </p:spPr>
      </p:pic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Definite stent thrombosis</a:t>
            </a:r>
            <a:endParaRPr lang="en-US" dirty="0"/>
          </a:p>
        </p:txBody>
      </p:sp>
      <p:sp>
        <p:nvSpPr>
          <p:cNvPr id="11" name="Tekstfelt 10"/>
          <p:cNvSpPr txBox="1"/>
          <p:nvPr/>
        </p:nvSpPr>
        <p:spPr>
          <a:xfrm>
            <a:off x="2422800" y="1537200"/>
            <a:ext cx="426430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Ratio 1.00 95% CI 0.43-2.30; p=0.99</a:t>
            </a:r>
            <a:endParaRPr lang="da-DK" sz="17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8" name="Tekstfelt 5"/>
          <p:cNvSpPr txBox="1"/>
          <p:nvPr/>
        </p:nvSpPr>
        <p:spPr>
          <a:xfrm flipH="1">
            <a:off x="7272873" y="4685702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0.7%</a:t>
            </a:r>
          </a:p>
        </p:txBody>
      </p:sp>
      <p:sp>
        <p:nvSpPr>
          <p:cNvPr id="9" name="Tekstfelt 52"/>
          <p:cNvSpPr txBox="1"/>
          <p:nvPr/>
        </p:nvSpPr>
        <p:spPr>
          <a:xfrm flipH="1">
            <a:off x="7272873" y="4993984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0.7%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5019462" y="5133191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  <p:sp>
        <p:nvSpPr>
          <p:cNvPr id="13" name="Tekstboks 12"/>
          <p:cNvSpPr txBox="1"/>
          <p:nvPr/>
        </p:nvSpPr>
        <p:spPr>
          <a:xfrm>
            <a:off x="5019462" y="4617431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</p:spTree>
    <p:extLst>
      <p:ext uri="{BB962C8B-B14F-4D97-AF65-F5344CB8AC3E}">
        <p14:creationId xmlns:p14="http://schemas.microsoft.com/office/powerpoint/2010/main" val="3986312650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90650"/>
            <a:ext cx="6490526" cy="5014341"/>
          </a:xfrm>
          <a:prstGeom prst="rect">
            <a:avLst/>
          </a:prstGeom>
        </p:spPr>
      </p:pic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>
          <a:xfrm>
            <a:off x="150471" y="155575"/>
            <a:ext cx="8854633" cy="755650"/>
          </a:xfrm>
        </p:spPr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Definite/Probable stent thrombosis</a:t>
            </a:r>
            <a:endParaRPr lang="en-US" dirty="0"/>
          </a:p>
        </p:txBody>
      </p:sp>
      <p:sp>
        <p:nvSpPr>
          <p:cNvPr id="11" name="Tekstfelt 10"/>
          <p:cNvSpPr txBox="1"/>
          <p:nvPr/>
        </p:nvSpPr>
        <p:spPr>
          <a:xfrm>
            <a:off x="2422800" y="1537200"/>
            <a:ext cx="426430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Ratio 0.89 95% CI 0.45-1.74; p=0.73</a:t>
            </a:r>
            <a:endParaRPr lang="da-DK" sz="17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12" name="Tekstfelt 5"/>
          <p:cNvSpPr txBox="1"/>
          <p:nvPr/>
        </p:nvSpPr>
        <p:spPr>
          <a:xfrm flipH="1">
            <a:off x="7272873" y="4364678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1.1%</a:t>
            </a:r>
          </a:p>
        </p:txBody>
      </p:sp>
      <p:sp>
        <p:nvSpPr>
          <p:cNvPr id="13" name="Tekstfelt 52"/>
          <p:cNvSpPr txBox="1"/>
          <p:nvPr/>
        </p:nvSpPr>
        <p:spPr>
          <a:xfrm flipH="1">
            <a:off x="7272873" y="4672960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1.0%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5019462" y="4801409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  <p:sp>
        <p:nvSpPr>
          <p:cNvPr id="15" name="Tekstboks 14"/>
          <p:cNvSpPr txBox="1"/>
          <p:nvPr/>
        </p:nvSpPr>
        <p:spPr>
          <a:xfrm>
            <a:off x="5019462" y="4169943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</p:spTree>
    <p:extLst>
      <p:ext uri="{BB962C8B-B14F-4D97-AF65-F5344CB8AC3E}">
        <p14:creationId xmlns:p14="http://schemas.microsoft.com/office/powerpoint/2010/main" val="180079609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1" y="1390650"/>
            <a:ext cx="6490526" cy="5014341"/>
          </a:xfrm>
          <a:prstGeom prst="rect">
            <a:avLst/>
          </a:prstGeom>
        </p:spPr>
      </p:pic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>
          <a:xfrm>
            <a:off x="499014" y="155575"/>
            <a:ext cx="8158845" cy="755650"/>
          </a:xfrm>
        </p:spPr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Target lesion revascularization</a:t>
            </a:r>
            <a:endParaRPr lang="en-US" dirty="0"/>
          </a:p>
        </p:txBody>
      </p:sp>
      <p:sp>
        <p:nvSpPr>
          <p:cNvPr id="11" name="Tekstfelt 10"/>
          <p:cNvSpPr txBox="1"/>
          <p:nvPr/>
        </p:nvSpPr>
        <p:spPr>
          <a:xfrm>
            <a:off x="2422800" y="1537200"/>
            <a:ext cx="450796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b="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Ratio 2.77 95% CI 1.66-4.62; p&lt;0.0001</a:t>
            </a:r>
            <a:endParaRPr lang="da-DK" sz="17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8" name="Tekstfelt 5"/>
          <p:cNvSpPr txBox="1"/>
          <p:nvPr/>
        </p:nvSpPr>
        <p:spPr>
          <a:xfrm flipH="1">
            <a:off x="7272873" y="3995014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3.5%</a:t>
            </a:r>
          </a:p>
        </p:txBody>
      </p:sp>
      <p:sp>
        <p:nvSpPr>
          <p:cNvPr id="9" name="Tekstfelt 52"/>
          <p:cNvSpPr txBox="1"/>
          <p:nvPr/>
        </p:nvSpPr>
        <p:spPr>
          <a:xfrm flipH="1">
            <a:off x="7272873" y="4877248"/>
            <a:ext cx="799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1.3%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5019462" y="3995015"/>
            <a:ext cx="1563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BIOFREEDOM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5019462" y="5064919"/>
            <a:ext cx="994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b="0" i="0" dirty="0">
                <a:solidFill>
                  <a:schemeClr val="tx1"/>
                </a:solidFill>
              </a:rPr>
              <a:t>ORSIRO</a:t>
            </a:r>
          </a:p>
        </p:txBody>
      </p:sp>
    </p:spTree>
    <p:extLst>
      <p:ext uri="{BB962C8B-B14F-4D97-AF65-F5344CB8AC3E}">
        <p14:creationId xmlns:p14="http://schemas.microsoft.com/office/powerpoint/2010/main" val="1813741011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6" name="Rectangle 4"/>
          <p:cNvSpPr>
            <a:spLocks noGrp="1" noChangeArrowheads="1"/>
          </p:cNvSpPr>
          <p:nvPr>
            <p:ph type="title"/>
          </p:nvPr>
        </p:nvSpPr>
        <p:spPr>
          <a:xfrm>
            <a:off x="499014" y="155575"/>
            <a:ext cx="8158845" cy="755650"/>
          </a:xfrm>
        </p:spPr>
        <p:txBody>
          <a:bodyPr/>
          <a:lstStyle/>
          <a:p>
            <a:pPr eaLnBrk="1" hangingPunct="1"/>
            <a:r>
              <a:rPr lang="en-US" sz="4400" b="0" dirty="0">
                <a:solidFill>
                  <a:srgbClr val="FFFFFF"/>
                </a:solidFill>
              </a:rPr>
              <a:t>Target lesion failure</a:t>
            </a:r>
            <a:endParaRPr lang="en-US" dirty="0"/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2"/>
          <a:stretch/>
        </p:blipFill>
        <p:spPr>
          <a:xfrm>
            <a:off x="710112" y="963035"/>
            <a:ext cx="7684899" cy="534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538543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>
            <a:spLocks noChangeArrowheads="1"/>
          </p:cNvSpPr>
          <p:nvPr/>
        </p:nvSpPr>
        <p:spPr bwMode="auto">
          <a:xfrm>
            <a:off x="1066800" y="1944688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400" b="0" i="0">
              <a:solidFill>
                <a:schemeClr val="tx1"/>
              </a:solidFill>
              <a:ea typeface="MS PGothic" pitchFamily="34" charset="-128"/>
              <a:cs typeface="ヒラギノ角ゴ Pro W3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159637"/>
            <a:ext cx="7769225" cy="755650"/>
          </a:xfrm>
        </p:spPr>
        <p:txBody>
          <a:bodyPr/>
          <a:lstStyle/>
          <a:p>
            <a:pPr eaLnBrk="1" hangingPunct="1"/>
            <a:r>
              <a:rPr lang="en-US" sz="3200" b="0" dirty="0"/>
              <a:t>Disclosure Statement of Financial Interest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65760" y="1582738"/>
            <a:ext cx="8364354" cy="4439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12800" indent="-812800" defTabSz="457200" fontAlgn="auto">
              <a:spcBef>
                <a:spcPct val="20000"/>
              </a:spcBef>
              <a:spcAft>
                <a:spcPts val="0"/>
              </a:spcAft>
              <a:buClr>
                <a:srgbClr val="7D177A"/>
              </a:buClr>
              <a:buFont typeface="Arial" charset="0"/>
              <a:buNone/>
            </a:pPr>
            <a:r>
              <a:rPr lang="en-US" sz="2000" i="0" dirty="0">
                <a:solidFill>
                  <a:srgbClr val="FFFFFF"/>
                </a:solidFill>
                <a:latin typeface="+mn-lt"/>
                <a:ea typeface="+mn-ea"/>
              </a:rPr>
              <a:t>Speaker's name: Lisette </a:t>
            </a:r>
            <a:r>
              <a:rPr lang="en-US" sz="2000" i="0" dirty="0" err="1">
                <a:solidFill>
                  <a:srgbClr val="FFFFFF"/>
                </a:solidFill>
                <a:latin typeface="+mn-lt"/>
                <a:ea typeface="+mn-ea"/>
              </a:rPr>
              <a:t>Okkels</a:t>
            </a:r>
            <a:r>
              <a:rPr lang="en-US" sz="2000" i="0" dirty="0">
                <a:solidFill>
                  <a:srgbClr val="FFFFFF"/>
                </a:solidFill>
                <a:latin typeface="+mn-lt"/>
                <a:ea typeface="+mn-ea"/>
              </a:rPr>
              <a:t> Jensen, professor MD </a:t>
            </a:r>
            <a:r>
              <a:rPr lang="en-US" sz="2000" i="0" dirty="0" err="1">
                <a:solidFill>
                  <a:srgbClr val="FFFFFF"/>
                </a:solidFill>
                <a:latin typeface="+mn-lt"/>
                <a:ea typeface="+mn-ea"/>
              </a:rPr>
              <a:t>DMSci</a:t>
            </a:r>
            <a:r>
              <a:rPr lang="en-US" sz="2000" i="0" dirty="0">
                <a:solidFill>
                  <a:srgbClr val="FFFFFF"/>
                </a:solidFill>
                <a:latin typeface="+mn-lt"/>
                <a:ea typeface="+mn-ea"/>
              </a:rPr>
              <a:t> PhD</a:t>
            </a:r>
          </a:p>
          <a:p>
            <a:pPr marL="812800" indent="-812800" defTabSz="457200" fontAlgn="auto">
              <a:spcBef>
                <a:spcPct val="20000"/>
              </a:spcBef>
              <a:spcAft>
                <a:spcPts val="0"/>
              </a:spcAft>
              <a:buClr>
                <a:srgbClr val="7D177A"/>
              </a:buClr>
              <a:buFont typeface="Arial" charset="0"/>
              <a:buNone/>
            </a:pPr>
            <a:endParaRPr lang="en-US" sz="2000" i="0" dirty="0">
              <a:solidFill>
                <a:srgbClr val="FFFFFF"/>
              </a:solidFill>
              <a:latin typeface="+mn-lt"/>
              <a:ea typeface="+mn-ea"/>
            </a:endParaRPr>
          </a:p>
          <a:p>
            <a:pPr indent="-180000" defTabSz="4572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"/>
            </a:pPr>
            <a:r>
              <a:rPr lang="en-US" sz="2000" i="0" dirty="0">
                <a:solidFill>
                  <a:srgbClr val="FFFFFF"/>
                </a:solidFill>
                <a:latin typeface="+mn-lt"/>
                <a:ea typeface="+mn-ea"/>
              </a:rPr>
              <a:t> I have the following potential conflicts of interest to report:</a:t>
            </a:r>
          </a:p>
          <a:p>
            <a:pPr indent="-180000" defTabSz="4572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"/>
            </a:pPr>
            <a:endParaRPr lang="en-US" sz="2000" i="0" dirty="0">
              <a:solidFill>
                <a:srgbClr val="FFFFFF"/>
              </a:solidFill>
              <a:latin typeface="+mn-lt"/>
              <a:ea typeface="+mn-ea"/>
            </a:endParaRP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     Honorarium: </a:t>
            </a:r>
          </a:p>
          <a:p>
            <a:pPr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     BIOTRONIK 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     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     Institutional grant/research support: 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     BIOSENSORS INTERNATIONAL, BIOTRONIK, TERUMO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 	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</a:pPr>
            <a:r>
              <a:rPr lang="en-US" sz="2000" b="0" i="0" dirty="0">
                <a:solidFill>
                  <a:srgbClr val="FFFFFF"/>
                </a:solidFill>
                <a:latin typeface="+mn-lt"/>
                <a:ea typeface="+mn-ea"/>
                <a:sym typeface="Monotype Sorts" charset="0"/>
              </a:rPr>
              <a:t>	</a:t>
            </a: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  <a:buFont typeface="Arial" charset="0"/>
              <a:buNone/>
            </a:pPr>
            <a:endParaRPr lang="en-US" sz="2000" b="0" i="0" dirty="0">
              <a:solidFill>
                <a:srgbClr val="FFFFFF"/>
              </a:solidFill>
              <a:latin typeface="+mn-lt"/>
              <a:ea typeface="+mn-ea"/>
              <a:sym typeface="Monotype Sorts" charset="0"/>
            </a:endParaRPr>
          </a:p>
          <a:p>
            <a:pPr marL="812800" indent="-812800" defTabSz="457200" fontAlgn="auto">
              <a:spcBef>
                <a:spcPts val="300"/>
              </a:spcBef>
              <a:spcAft>
                <a:spcPts val="0"/>
              </a:spcAft>
              <a:buClr>
                <a:srgbClr val="7D177A"/>
              </a:buClr>
              <a:buFont typeface="Arial" charset="0"/>
              <a:buNone/>
            </a:pPr>
            <a:endParaRPr lang="en-US" sz="1600" b="0" i="0" dirty="0">
              <a:solidFill>
                <a:srgbClr val="FFFFFF"/>
              </a:solidFill>
              <a:latin typeface="+mn-lt"/>
              <a:ea typeface="+mn-ea"/>
            </a:endParaRPr>
          </a:p>
        </p:txBody>
      </p:sp>
      <p:sp>
        <p:nvSpPr>
          <p:cNvPr id="6" name="Tekstfelt 5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390" y="1479549"/>
            <a:ext cx="8546598" cy="473605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b="0" dirty="0"/>
              <a:t>The polymer free </a:t>
            </a:r>
            <a:r>
              <a:rPr lang="en-US" sz="2800" b="0" dirty="0" err="1"/>
              <a:t>biolimus</a:t>
            </a:r>
            <a:r>
              <a:rPr lang="en-US" sz="2800" b="0" dirty="0"/>
              <a:t> A9-coated </a:t>
            </a:r>
            <a:r>
              <a:rPr lang="en-US" sz="2800" b="0" dirty="0" err="1"/>
              <a:t>BioFreedom</a:t>
            </a:r>
            <a:r>
              <a:rPr lang="en-US" sz="2800" b="0" dirty="0"/>
              <a:t> stent  was non-inferior to the thin strut, biodegradable polymer </a:t>
            </a:r>
            <a:r>
              <a:rPr lang="en-US" sz="2800" b="0" dirty="0" err="1"/>
              <a:t>sirolimus</a:t>
            </a:r>
            <a:r>
              <a:rPr lang="en-US" sz="2800" b="0" dirty="0"/>
              <a:t>-eluting </a:t>
            </a:r>
            <a:r>
              <a:rPr lang="en-US" sz="2800" b="0" dirty="0" err="1"/>
              <a:t>Orsiro</a:t>
            </a:r>
            <a:r>
              <a:rPr lang="en-US" sz="2800" b="0" dirty="0"/>
              <a:t> stent in an all-comer population </a:t>
            </a:r>
            <a:br>
              <a:rPr lang="en-US" sz="2800" b="0" dirty="0"/>
            </a:br>
            <a:endParaRPr lang="en-US" sz="2800" b="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dirty="0"/>
              <a:t>The </a:t>
            </a:r>
            <a:r>
              <a:rPr lang="en-US" sz="2800" b="0" dirty="0" err="1"/>
              <a:t>BioFreedom</a:t>
            </a:r>
            <a:r>
              <a:rPr lang="en-US" sz="2800" b="0" dirty="0"/>
              <a:t> stent had similar safety and risk of definite stent thrombosis as the </a:t>
            </a:r>
            <a:r>
              <a:rPr lang="en-US" sz="2800" b="0" dirty="0" err="1"/>
              <a:t>Orsiro</a:t>
            </a:r>
            <a:r>
              <a:rPr lang="en-US" sz="2800" b="0" dirty="0"/>
              <a:t> stent</a:t>
            </a:r>
            <a:br>
              <a:rPr lang="en-US" sz="2800" b="0" dirty="0"/>
            </a:br>
            <a:endParaRPr lang="en-US" sz="2800" b="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dirty="0"/>
              <a:t>Efficacy was lower in the </a:t>
            </a:r>
            <a:r>
              <a:rPr lang="en-US" sz="2800" b="0" dirty="0" err="1"/>
              <a:t>BioFreedom</a:t>
            </a:r>
            <a:r>
              <a:rPr lang="en-US" sz="2800" b="0" dirty="0"/>
              <a:t> stent compared to the </a:t>
            </a:r>
            <a:r>
              <a:rPr lang="en-US" sz="2800" b="0" dirty="0" err="1"/>
              <a:t>Orsiro</a:t>
            </a:r>
            <a:r>
              <a:rPr lang="en-US" sz="2800" b="0" dirty="0"/>
              <a:t> 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182801054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155575"/>
            <a:ext cx="7769225" cy="755650"/>
          </a:xfrm>
        </p:spPr>
        <p:txBody>
          <a:bodyPr/>
          <a:lstStyle/>
          <a:p>
            <a:pPr eaLnBrk="1" hangingPunct="1"/>
            <a:r>
              <a:rPr lang="en-US" sz="4400" b="0" dirty="0"/>
              <a:t>Background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32292" y="1433249"/>
            <a:ext cx="8464550" cy="4747631"/>
          </a:xfrm>
        </p:spPr>
        <p:txBody>
          <a:bodyPr/>
          <a:lstStyle/>
          <a:p>
            <a:pPr lvl="0" defTabSz="4572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Persistence of polymer material on first and second generation drug-eluting stent after completion of drug release has been suggested to be a trigger of a chronic inflammatory response</a:t>
            </a:r>
            <a:b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0" kern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Drug-eluting stents with biodegradable polymers have been designed to improve safety and efficacy</a:t>
            </a:r>
            <a:b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0" kern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patients with increased bleeding risk during dual antiplatelet therapy, the </a:t>
            </a:r>
            <a:r>
              <a:rPr lang="en-US" sz="2400" b="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biolimus</a:t>
            </a:r>
            <a: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A9-coated </a:t>
            </a:r>
            <a:r>
              <a:rPr lang="en-US" sz="2400" b="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BioFreedom</a:t>
            </a:r>
            <a:r>
              <a:rPr lang="en-US" sz="2400" b="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stent devoid of polymer, has shown superiority compared to a bare metal stent</a:t>
            </a:r>
            <a:endParaRPr lang="da-DK" sz="2400" b="0" kern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felt 4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352689923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/>
              <a:t>Design</a:t>
            </a:r>
          </a:p>
        </p:txBody>
      </p:sp>
      <p:sp>
        <p:nvSpPr>
          <p:cNvPr id="20530" name="Rectangle 79"/>
          <p:cNvSpPr>
            <a:spLocks noGrp="1" noChangeArrowheads="1"/>
          </p:cNvSpPr>
          <p:nvPr>
            <p:ph idx="1"/>
          </p:nvPr>
        </p:nvSpPr>
        <p:spPr>
          <a:xfrm>
            <a:off x="312514" y="1139899"/>
            <a:ext cx="8511874" cy="5272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SORT OUT IX is a randomized, multicenter, single-blind, all-comers, two-arm, non-inferiority trial comparing the polymer free </a:t>
            </a:r>
            <a:r>
              <a:rPr lang="en-US" sz="2400" b="0" dirty="0" err="1"/>
              <a:t>biolimus</a:t>
            </a:r>
            <a:r>
              <a:rPr lang="en-US" sz="2400" b="0" dirty="0"/>
              <a:t> A9-coated </a:t>
            </a:r>
            <a:r>
              <a:rPr lang="en-US" sz="2400" b="0" dirty="0" err="1"/>
              <a:t>BioFreedom</a:t>
            </a:r>
            <a:r>
              <a:rPr lang="en-US" sz="2400" b="0" dirty="0"/>
              <a:t> stent to the biodegradable polymer cobalt-chromium </a:t>
            </a:r>
            <a:r>
              <a:rPr lang="en-US" sz="2400" b="0" dirty="0" err="1"/>
              <a:t>sirolimus</a:t>
            </a:r>
            <a:r>
              <a:rPr lang="en-US" sz="2400" b="0" dirty="0"/>
              <a:t>-eluting </a:t>
            </a:r>
            <a:r>
              <a:rPr lang="en-US" sz="2400" b="0" dirty="0" err="1"/>
              <a:t>Orsiro</a:t>
            </a:r>
            <a:r>
              <a:rPr lang="en-US" sz="2400" b="0" dirty="0"/>
              <a:t> stent in patients treated with PCI at 4 hospitals in Denmark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sz="1000" b="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Enrollment December 2015 to April 2017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sz="1000" b="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Clinically driven event detection based on Danish registries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sz="1000" b="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Dual antiplatelet treatment:</a:t>
            </a:r>
          </a:p>
          <a:p>
            <a:pPr marL="0" indent="0" eaLnBrk="1" hangingPunct="1">
              <a:buNone/>
            </a:pPr>
            <a:r>
              <a:rPr lang="en-US" sz="2400" b="0" dirty="0"/>
              <a:t>	Stable angina pectoris 6 months </a:t>
            </a:r>
            <a:r>
              <a:rPr lang="en-US" sz="1400" b="0" dirty="0"/>
              <a:t>(aspirin + </a:t>
            </a:r>
            <a:r>
              <a:rPr lang="en-US" sz="1400" b="0" dirty="0" err="1"/>
              <a:t>clopidogrel</a:t>
            </a:r>
            <a:r>
              <a:rPr lang="en-US" sz="1400" b="0" dirty="0"/>
              <a:t>)</a:t>
            </a:r>
          </a:p>
          <a:p>
            <a:pPr marL="0" indent="0" eaLnBrk="1" hangingPunct="1">
              <a:buNone/>
            </a:pPr>
            <a:r>
              <a:rPr lang="en-US" sz="1400" b="0" dirty="0"/>
              <a:t>	</a:t>
            </a:r>
            <a:r>
              <a:rPr lang="en-US" sz="2400" b="0" dirty="0"/>
              <a:t>Acute coronary </a:t>
            </a:r>
            <a:r>
              <a:rPr lang="en-US" sz="2400" b="0" dirty="0" err="1"/>
              <a:t>syndroms</a:t>
            </a:r>
            <a:r>
              <a:rPr lang="en-US" sz="2400" b="0" dirty="0"/>
              <a:t> 12 months </a:t>
            </a:r>
            <a:r>
              <a:rPr lang="en-US" sz="1400" b="0" dirty="0"/>
              <a:t>(aspirin + </a:t>
            </a:r>
            <a:r>
              <a:rPr lang="en-US" sz="1400" b="0" dirty="0" err="1"/>
              <a:t>ticagrelor</a:t>
            </a:r>
            <a:r>
              <a:rPr lang="en-US" sz="1400" b="0" dirty="0"/>
              <a:t>/</a:t>
            </a:r>
            <a:r>
              <a:rPr lang="en-US" sz="1400" b="0" dirty="0" err="1"/>
              <a:t>prasugrel</a:t>
            </a:r>
            <a:r>
              <a:rPr lang="en-US" sz="1400" b="0" dirty="0"/>
              <a:t>)</a:t>
            </a:r>
          </a:p>
          <a:p>
            <a:pPr marL="0" indent="0" eaLnBrk="1" hangingPunct="1">
              <a:buNone/>
            </a:pP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>
          <a:xfrm>
            <a:off x="389117" y="155575"/>
            <a:ext cx="8356161" cy="755650"/>
          </a:xfrm>
        </p:spPr>
        <p:txBody>
          <a:bodyPr/>
          <a:lstStyle/>
          <a:p>
            <a:pPr eaLnBrk="1" hangingPunct="1"/>
            <a:r>
              <a:rPr lang="en-US" sz="4400" b="0" dirty="0"/>
              <a:t>Clinically driven event detection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  <p:sp>
        <p:nvSpPr>
          <p:cNvPr id="2" name="Tekstboks 1"/>
          <p:cNvSpPr txBox="1"/>
          <p:nvPr/>
        </p:nvSpPr>
        <p:spPr>
          <a:xfrm>
            <a:off x="2966683" y="1089325"/>
            <a:ext cx="31968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Enrollment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2966683" y="1697774"/>
            <a:ext cx="3196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Primary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r>
              <a:rPr lang="da-DK" sz="1200" b="0" i="0" dirty="0" err="1">
                <a:solidFill>
                  <a:schemeClr val="tx1"/>
                </a:solidFill>
              </a:rPr>
              <a:t>Endpoint</a:t>
            </a:r>
            <a:r>
              <a:rPr lang="da-DK" sz="1200" b="0" i="0" dirty="0">
                <a:solidFill>
                  <a:schemeClr val="tx1"/>
                </a:solidFill>
              </a:rPr>
              <a:t>: 12 </a:t>
            </a:r>
            <a:r>
              <a:rPr lang="da-DK" sz="1200" b="0" i="0" dirty="0" err="1">
                <a:solidFill>
                  <a:schemeClr val="tx1"/>
                </a:solidFill>
              </a:rPr>
              <a:t>months</a:t>
            </a:r>
            <a:endParaRPr lang="da-DK" sz="1200" b="0" i="0" dirty="0">
              <a:solidFill>
                <a:schemeClr val="tx1"/>
              </a:solidFill>
            </a:endParaRPr>
          </a:p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Yearly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r>
              <a:rPr lang="da-DK" sz="1200" b="0" i="0" dirty="0" err="1">
                <a:solidFill>
                  <a:schemeClr val="tx1"/>
                </a:solidFill>
              </a:rPr>
              <a:t>follow-up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r>
              <a:rPr lang="da-DK" sz="1200" b="0" i="0" dirty="0" err="1">
                <a:solidFill>
                  <a:schemeClr val="tx1"/>
                </a:solidFill>
              </a:rPr>
              <a:t>through</a:t>
            </a:r>
            <a:r>
              <a:rPr lang="da-DK" sz="1200" b="0" i="0" dirty="0">
                <a:solidFill>
                  <a:schemeClr val="tx1"/>
                </a:solidFill>
              </a:rPr>
              <a:t> 5 </a:t>
            </a:r>
            <a:r>
              <a:rPr lang="da-DK" sz="1200" b="0" i="0" dirty="0" err="1">
                <a:solidFill>
                  <a:schemeClr val="tx1"/>
                </a:solidFill>
              </a:rPr>
              <a:t>years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7" name="Tekstboks 6"/>
          <p:cNvSpPr txBox="1"/>
          <p:nvPr/>
        </p:nvSpPr>
        <p:spPr>
          <a:xfrm>
            <a:off x="2966683" y="2307088"/>
            <a:ext cx="3195875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i="0" dirty="0">
                <a:solidFill>
                  <a:schemeClr val="tx1"/>
                </a:solidFill>
              </a:rPr>
              <a:t>CLINICALLY DRIVEN EVENT DETECTION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2966683" y="2915537"/>
            <a:ext cx="3196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da-DK" sz="1200" b="0" i="0" dirty="0">
                <a:solidFill>
                  <a:schemeClr val="tx1"/>
                </a:solidFill>
              </a:rPr>
              <a:t>Danish </a:t>
            </a:r>
            <a:r>
              <a:rPr lang="da-DK" sz="1200" b="0" i="0" dirty="0" err="1">
                <a:solidFill>
                  <a:schemeClr val="tx1"/>
                </a:solidFill>
              </a:rPr>
              <a:t>Civial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r>
              <a:rPr lang="da-DK" sz="1200" b="0" i="0" dirty="0" err="1">
                <a:solidFill>
                  <a:schemeClr val="tx1"/>
                </a:solidFill>
              </a:rPr>
              <a:t>Registration</a:t>
            </a:r>
            <a:r>
              <a:rPr lang="da-DK" sz="1200" b="0" i="0" dirty="0">
                <a:solidFill>
                  <a:schemeClr val="tx1"/>
                </a:solidFill>
              </a:rPr>
              <a:t> System</a:t>
            </a:r>
          </a:p>
          <a:p>
            <a:r>
              <a:rPr lang="da-DK" sz="1200" b="0" i="0" dirty="0">
                <a:solidFill>
                  <a:schemeClr val="tx1"/>
                </a:solidFill>
              </a:rPr>
              <a:t>National Patient  Registry</a:t>
            </a:r>
          </a:p>
          <a:p>
            <a:r>
              <a:rPr lang="da-DK" sz="1200" b="0" i="0" dirty="0">
                <a:solidFill>
                  <a:schemeClr val="tx1"/>
                </a:solidFill>
              </a:rPr>
              <a:t>Danish Heart Registry</a:t>
            </a:r>
          </a:p>
          <a:p>
            <a:r>
              <a:rPr lang="da-DK" sz="1200" b="0" i="0" dirty="0">
                <a:solidFill>
                  <a:schemeClr val="tx1"/>
                </a:solidFill>
              </a:rPr>
              <a:t>Western Denmark Heart Registry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3473744" y="3894183"/>
            <a:ext cx="2160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Hospital admission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958104" y="3894183"/>
            <a:ext cx="2160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Death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2" name="Tekstboks 11"/>
          <p:cNvSpPr txBox="1"/>
          <p:nvPr/>
        </p:nvSpPr>
        <p:spPr>
          <a:xfrm>
            <a:off x="5993689" y="3894183"/>
            <a:ext cx="2160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Revascularization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838453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Cardiac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4" name="Tekstboks 13"/>
          <p:cNvSpPr txBox="1"/>
          <p:nvPr/>
        </p:nvSpPr>
        <p:spPr>
          <a:xfrm>
            <a:off x="2075924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Non-</a:t>
            </a:r>
            <a:r>
              <a:rPr lang="da-DK" sz="1200" b="0" i="0" dirty="0" err="1">
                <a:solidFill>
                  <a:schemeClr val="tx1"/>
                </a:solidFill>
              </a:rPr>
              <a:t>cardiac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5" name="Tekstboks 14"/>
          <p:cNvSpPr txBox="1"/>
          <p:nvPr/>
        </p:nvSpPr>
        <p:spPr>
          <a:xfrm>
            <a:off x="3368100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Cardiac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4605571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Non-</a:t>
            </a:r>
            <a:r>
              <a:rPr lang="da-DK" sz="1200" b="0" i="0" dirty="0" err="1">
                <a:solidFill>
                  <a:schemeClr val="tx1"/>
                </a:solidFill>
              </a:rPr>
              <a:t>cardiac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7" name="Tekstboks 16"/>
          <p:cNvSpPr txBox="1"/>
          <p:nvPr/>
        </p:nvSpPr>
        <p:spPr>
          <a:xfrm>
            <a:off x="5889932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Non-</a:t>
            </a:r>
            <a:r>
              <a:rPr lang="da-DK" sz="1200" b="0" i="0" dirty="0" err="1">
                <a:solidFill>
                  <a:schemeClr val="tx1"/>
                </a:solidFill>
              </a:rPr>
              <a:t>target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br>
              <a:rPr lang="da-DK" sz="1200" b="0" i="0" dirty="0">
                <a:solidFill>
                  <a:schemeClr val="tx1"/>
                </a:solidFill>
              </a:rPr>
            </a:br>
            <a:r>
              <a:rPr lang="da-DK" sz="1200" b="0" i="0" dirty="0" err="1">
                <a:solidFill>
                  <a:schemeClr val="tx1"/>
                </a:solidFill>
              </a:rPr>
              <a:t>vessel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8" name="Tekstboks 17"/>
          <p:cNvSpPr txBox="1"/>
          <p:nvPr/>
        </p:nvSpPr>
        <p:spPr>
          <a:xfrm>
            <a:off x="7127402" y="4502632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Target </a:t>
            </a:r>
            <a:r>
              <a:rPr lang="da-DK" sz="1200" b="0" i="0" dirty="0" err="1">
                <a:solidFill>
                  <a:schemeClr val="tx1"/>
                </a:solidFill>
              </a:rPr>
              <a:t>vessel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2131843" y="5111081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Myocardial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infarction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20" name="Tekstboks 19"/>
          <p:cNvSpPr txBox="1"/>
          <p:nvPr/>
        </p:nvSpPr>
        <p:spPr>
          <a:xfrm>
            <a:off x="3369314" y="5111081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Unstable</a:t>
            </a:r>
            <a:r>
              <a:rPr lang="da-DK" sz="1200" b="0" i="0" dirty="0">
                <a:solidFill>
                  <a:schemeClr val="tx1"/>
                </a:solidFill>
              </a:rPr>
              <a:t> angina</a:t>
            </a:r>
          </a:p>
        </p:txBody>
      </p:sp>
      <p:sp>
        <p:nvSpPr>
          <p:cNvPr id="21" name="Tekstboks 20"/>
          <p:cNvSpPr txBox="1"/>
          <p:nvPr/>
        </p:nvSpPr>
        <p:spPr>
          <a:xfrm>
            <a:off x="4606785" y="5111081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Stable angina</a:t>
            </a:r>
          </a:p>
        </p:txBody>
      </p:sp>
      <p:sp>
        <p:nvSpPr>
          <p:cNvPr id="22" name="Tekstboks 21"/>
          <p:cNvSpPr txBox="1"/>
          <p:nvPr/>
        </p:nvSpPr>
        <p:spPr>
          <a:xfrm>
            <a:off x="6514859" y="5719529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In-</a:t>
            </a:r>
            <a:r>
              <a:rPr lang="da-DK" sz="1200" b="0" i="0" dirty="0" err="1">
                <a:solidFill>
                  <a:schemeClr val="tx1"/>
                </a:solidFill>
              </a:rPr>
              <a:t>stent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br>
              <a:rPr lang="da-DK" sz="1200" b="0" i="0" dirty="0">
                <a:solidFill>
                  <a:schemeClr val="tx1"/>
                </a:solidFill>
              </a:rPr>
            </a:br>
            <a:r>
              <a:rPr lang="da-DK" sz="1200" b="0" i="0" dirty="0" err="1">
                <a:solidFill>
                  <a:schemeClr val="tx1"/>
                </a:solidFill>
              </a:rPr>
              <a:t>restenosis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23" name="Tekstboks 22"/>
          <p:cNvSpPr txBox="1"/>
          <p:nvPr/>
        </p:nvSpPr>
        <p:spPr>
          <a:xfrm>
            <a:off x="7752330" y="5719529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 err="1">
                <a:solidFill>
                  <a:schemeClr val="tx1"/>
                </a:solidFill>
              </a:rPr>
              <a:t>Stent</a:t>
            </a:r>
            <a:r>
              <a:rPr lang="da-DK" sz="1200" b="0" i="0" dirty="0">
                <a:solidFill>
                  <a:schemeClr val="tx1"/>
                </a:solidFill>
              </a:rPr>
              <a:t> </a:t>
            </a:r>
            <a:br>
              <a:rPr lang="da-DK" sz="1200" b="0" i="0" dirty="0">
                <a:solidFill>
                  <a:schemeClr val="tx1"/>
                </a:solidFill>
              </a:rPr>
            </a:br>
            <a:r>
              <a:rPr lang="da-DK" sz="1200" b="0" i="0" dirty="0" err="1">
                <a:solidFill>
                  <a:schemeClr val="tx1"/>
                </a:solidFill>
              </a:rPr>
              <a:t>thrombosis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sp>
        <p:nvSpPr>
          <p:cNvPr id="25" name="Tekstboks 24"/>
          <p:cNvSpPr txBox="1"/>
          <p:nvPr/>
        </p:nvSpPr>
        <p:spPr>
          <a:xfrm>
            <a:off x="7127402" y="5111081"/>
            <a:ext cx="1152000" cy="46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da-DK" sz="1200" b="0" i="0" dirty="0">
                <a:solidFill>
                  <a:schemeClr val="tx1"/>
                </a:solidFill>
              </a:rPr>
              <a:t>Target </a:t>
            </a:r>
            <a:r>
              <a:rPr lang="da-DK" sz="1200" b="0" i="0" dirty="0" err="1">
                <a:solidFill>
                  <a:schemeClr val="tx1"/>
                </a:solidFill>
              </a:rPr>
              <a:t>lesion</a:t>
            </a:r>
            <a:endParaRPr lang="da-DK" sz="1200" b="0" i="0" dirty="0">
              <a:solidFill>
                <a:schemeClr val="tx1"/>
              </a:solidFill>
            </a:endParaRPr>
          </a:p>
        </p:txBody>
      </p:sp>
      <p:cxnSp>
        <p:nvCxnSpPr>
          <p:cNvPr id="20481" name="Lige forbindelse 20480"/>
          <p:cNvCxnSpPr>
            <a:endCxn id="11" idx="0"/>
          </p:cNvCxnSpPr>
          <p:nvPr/>
        </p:nvCxnSpPr>
        <p:spPr bwMode="auto">
          <a:xfrm flipH="1">
            <a:off x="2038104" y="3746534"/>
            <a:ext cx="928579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84" name="Lige forbindelse 20483"/>
          <p:cNvCxnSpPr>
            <a:endCxn id="12" idx="0"/>
          </p:cNvCxnSpPr>
          <p:nvPr/>
        </p:nvCxnSpPr>
        <p:spPr bwMode="auto">
          <a:xfrm>
            <a:off x="6163483" y="3746534"/>
            <a:ext cx="910206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86" name="Lige forbindelse 20485"/>
          <p:cNvCxnSpPr>
            <a:stCxn id="11" idx="2"/>
            <a:endCxn id="13" idx="0"/>
          </p:cNvCxnSpPr>
          <p:nvPr/>
        </p:nvCxnSpPr>
        <p:spPr bwMode="auto">
          <a:xfrm flipH="1">
            <a:off x="1414453" y="4354983"/>
            <a:ext cx="62365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88" name="Lige forbindelse 20487"/>
          <p:cNvCxnSpPr>
            <a:stCxn id="11" idx="2"/>
            <a:endCxn id="14" idx="0"/>
          </p:cNvCxnSpPr>
          <p:nvPr/>
        </p:nvCxnSpPr>
        <p:spPr bwMode="auto">
          <a:xfrm>
            <a:off x="2038104" y="4354983"/>
            <a:ext cx="613820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Lige forbindelse 40"/>
          <p:cNvCxnSpPr/>
          <p:nvPr/>
        </p:nvCxnSpPr>
        <p:spPr bwMode="auto">
          <a:xfrm flipH="1">
            <a:off x="3941753" y="4354983"/>
            <a:ext cx="62365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Lige forbindelse 41"/>
          <p:cNvCxnSpPr/>
          <p:nvPr/>
        </p:nvCxnSpPr>
        <p:spPr bwMode="auto">
          <a:xfrm>
            <a:off x="4565404" y="4354983"/>
            <a:ext cx="613820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Lige forbindelse 42"/>
          <p:cNvCxnSpPr/>
          <p:nvPr/>
        </p:nvCxnSpPr>
        <p:spPr bwMode="auto">
          <a:xfrm flipH="1">
            <a:off x="6456353" y="4354983"/>
            <a:ext cx="62365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Lige forbindelse 43"/>
          <p:cNvCxnSpPr/>
          <p:nvPr/>
        </p:nvCxnSpPr>
        <p:spPr bwMode="auto">
          <a:xfrm>
            <a:off x="7080004" y="4354983"/>
            <a:ext cx="613820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Lige forbindelse 44"/>
          <p:cNvCxnSpPr/>
          <p:nvPr/>
        </p:nvCxnSpPr>
        <p:spPr bwMode="auto">
          <a:xfrm flipH="1">
            <a:off x="7078653" y="5567833"/>
            <a:ext cx="62365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Lige forbindelse 45"/>
          <p:cNvCxnSpPr/>
          <p:nvPr/>
        </p:nvCxnSpPr>
        <p:spPr bwMode="auto">
          <a:xfrm>
            <a:off x="7702304" y="5567833"/>
            <a:ext cx="613820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0" name="Lige forbindelse 20489"/>
          <p:cNvCxnSpPr>
            <a:endCxn id="19" idx="0"/>
          </p:cNvCxnSpPr>
          <p:nvPr/>
        </p:nvCxnSpPr>
        <p:spPr bwMode="auto">
          <a:xfrm flipH="1">
            <a:off x="2707843" y="4963432"/>
            <a:ext cx="66147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2" name="Lige forbindelse 20491"/>
          <p:cNvCxnSpPr>
            <a:endCxn id="21" idx="0"/>
          </p:cNvCxnSpPr>
          <p:nvPr/>
        </p:nvCxnSpPr>
        <p:spPr bwMode="auto">
          <a:xfrm>
            <a:off x="4521314" y="4963432"/>
            <a:ext cx="661471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4" name="Lige forbindelse 20493"/>
          <p:cNvCxnSpPr/>
          <p:nvPr/>
        </p:nvCxnSpPr>
        <p:spPr bwMode="auto">
          <a:xfrm>
            <a:off x="4926571" y="2986963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Lige forbindelse 52"/>
          <p:cNvCxnSpPr/>
          <p:nvPr/>
        </p:nvCxnSpPr>
        <p:spPr bwMode="auto">
          <a:xfrm>
            <a:off x="4562240" y="3748963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Lige forbindelse 53"/>
          <p:cNvCxnSpPr/>
          <p:nvPr/>
        </p:nvCxnSpPr>
        <p:spPr bwMode="auto">
          <a:xfrm>
            <a:off x="3947460" y="4963432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Lige forbindelse 54"/>
          <p:cNvCxnSpPr/>
          <p:nvPr/>
        </p:nvCxnSpPr>
        <p:spPr bwMode="auto">
          <a:xfrm>
            <a:off x="7707418" y="4963432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Lige forbindelse 55"/>
          <p:cNvCxnSpPr/>
          <p:nvPr/>
        </p:nvCxnSpPr>
        <p:spPr bwMode="auto">
          <a:xfrm>
            <a:off x="4562240" y="2161463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Lige forbindelse 56"/>
          <p:cNvCxnSpPr/>
          <p:nvPr/>
        </p:nvCxnSpPr>
        <p:spPr bwMode="auto">
          <a:xfrm>
            <a:off x="4562240" y="1550125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Lige forbindelse 57"/>
          <p:cNvCxnSpPr/>
          <p:nvPr/>
        </p:nvCxnSpPr>
        <p:spPr bwMode="auto">
          <a:xfrm>
            <a:off x="4562240" y="2767975"/>
            <a:ext cx="462" cy="147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8795059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/>
              <a:t>Objective</a:t>
            </a:r>
          </a:p>
        </p:txBody>
      </p:sp>
      <p:sp>
        <p:nvSpPr>
          <p:cNvPr id="20530" name="Rectangle 79"/>
          <p:cNvSpPr>
            <a:spLocks noGrp="1" noChangeArrowheads="1"/>
          </p:cNvSpPr>
          <p:nvPr>
            <p:ph idx="1"/>
          </p:nvPr>
        </p:nvSpPr>
        <p:spPr>
          <a:xfrm>
            <a:off x="312514" y="1139899"/>
            <a:ext cx="8511874" cy="5272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Arial" pitchFamily="34" charset="0"/>
              </a:rPr>
              <a:t>Objective:</a:t>
            </a:r>
            <a:br>
              <a:rPr lang="en-US" altLang="en-US" sz="2400" b="0" dirty="0">
                <a:latin typeface="Arial" pitchFamily="34" charset="0"/>
              </a:rPr>
            </a:br>
            <a:r>
              <a:rPr lang="en-US" sz="2400" b="0" dirty="0"/>
              <a:t>To compare the safety and efficacy of the polymer free </a:t>
            </a:r>
            <a:r>
              <a:rPr lang="en-US" sz="2400" b="0" dirty="0" err="1"/>
              <a:t>biolimus</a:t>
            </a:r>
            <a:r>
              <a:rPr lang="en-US" sz="2400" b="0" dirty="0"/>
              <a:t> A9-coated </a:t>
            </a:r>
            <a:r>
              <a:rPr lang="en-US" sz="2400" b="0" dirty="0" err="1"/>
              <a:t>BioFreedom</a:t>
            </a:r>
            <a:r>
              <a:rPr lang="en-US" sz="2400" b="0" dirty="0"/>
              <a:t> stent  and the thin strut biodegradable polymer </a:t>
            </a:r>
            <a:r>
              <a:rPr lang="en-US" sz="2400" b="0" dirty="0" err="1"/>
              <a:t>sirolimus</a:t>
            </a:r>
            <a:r>
              <a:rPr lang="en-US" sz="2400" b="0" dirty="0"/>
              <a:t>-eluting </a:t>
            </a:r>
            <a:r>
              <a:rPr lang="en-US" sz="2400" b="0" dirty="0" err="1"/>
              <a:t>Orsiro</a:t>
            </a:r>
            <a:r>
              <a:rPr lang="en-US" sz="2400" b="0" dirty="0"/>
              <a:t> stent in an all-comer population</a:t>
            </a:r>
            <a:br>
              <a:rPr lang="en-US" altLang="en-US" sz="2400" b="0" dirty="0">
                <a:latin typeface="Arial" pitchFamily="34" charset="0"/>
              </a:rPr>
            </a:br>
            <a:endParaRPr lang="en-US" altLang="en-US" sz="2400" b="0" dirty="0">
              <a:latin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Arial" pitchFamily="34" charset="0"/>
              </a:rPr>
              <a:t>Primary Endpoint:</a:t>
            </a:r>
            <a:br>
              <a:rPr lang="en-US" altLang="en-US" sz="2400" b="0" dirty="0">
                <a:latin typeface="Arial" pitchFamily="34" charset="0"/>
              </a:rPr>
            </a:br>
            <a:r>
              <a:rPr lang="en-US" altLang="en-US" sz="2400" b="0" dirty="0">
                <a:latin typeface="Arial" pitchFamily="34" charset="0"/>
              </a:rPr>
              <a:t>Target lesion failure: a composite of </a:t>
            </a:r>
            <a:r>
              <a:rPr lang="en-US" altLang="en-US" sz="2400" b="0" u="sng" dirty="0">
                <a:latin typeface="Arial" pitchFamily="34" charset="0"/>
              </a:rPr>
              <a:t>cardiac death</a:t>
            </a:r>
            <a:r>
              <a:rPr lang="en-US" altLang="en-US" sz="2400" b="0" dirty="0">
                <a:latin typeface="Arial" pitchFamily="34" charset="0"/>
              </a:rPr>
              <a:t>, </a:t>
            </a:r>
            <a:r>
              <a:rPr lang="en-US" altLang="en-US" sz="2400" b="0" u="sng" dirty="0">
                <a:latin typeface="Arial" pitchFamily="34" charset="0"/>
              </a:rPr>
              <a:t>myocardial infarction </a:t>
            </a:r>
            <a:r>
              <a:rPr lang="en-US" altLang="en-US" sz="2400" b="0" dirty="0">
                <a:latin typeface="Arial" pitchFamily="34" charset="0"/>
              </a:rPr>
              <a:t>(not related to other than index lesion) or </a:t>
            </a:r>
            <a:r>
              <a:rPr lang="en-US" altLang="en-US" sz="2400" b="0" u="sng" dirty="0">
                <a:latin typeface="Arial" pitchFamily="34" charset="0"/>
              </a:rPr>
              <a:t>target lesion revascularization </a:t>
            </a:r>
            <a:r>
              <a:rPr lang="en-US" altLang="en-US" sz="2400" b="0" dirty="0">
                <a:latin typeface="Arial" pitchFamily="34" charset="0"/>
              </a:rPr>
              <a:t>within 1 year</a:t>
            </a:r>
            <a:br>
              <a:rPr lang="en-US" altLang="en-US" sz="2400" b="0" dirty="0">
                <a:latin typeface="Arial" pitchFamily="34" charset="0"/>
              </a:rPr>
            </a:b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  <a:p>
            <a:pPr marL="0" indent="0" eaLnBrk="1" hangingPunct="1">
              <a:buNone/>
            </a:pPr>
            <a:endParaRPr lang="en-US" sz="2400" b="0" dirty="0"/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407282654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/>
              <a:t>Patient population</a:t>
            </a:r>
          </a:p>
        </p:txBody>
      </p:sp>
      <p:sp>
        <p:nvSpPr>
          <p:cNvPr id="6" name="Rektangel 5"/>
          <p:cNvSpPr/>
          <p:nvPr/>
        </p:nvSpPr>
        <p:spPr>
          <a:xfrm>
            <a:off x="240029" y="1226716"/>
            <a:ext cx="8669973" cy="4881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defRPr/>
            </a:pPr>
            <a:r>
              <a:rPr lang="en-US" sz="2400" b="0" i="0" dirty="0">
                <a:solidFill>
                  <a:schemeClr val="tx1"/>
                </a:solidFill>
              </a:rPr>
              <a:t>Criteria of inclusion 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18 years of age or older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Chronic stable coronary artery disease or acute coronary syndromes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endParaRPr lang="en-US" sz="2000" b="0" i="0" dirty="0">
              <a:solidFill>
                <a:schemeClr val="tx1"/>
              </a:solidFill>
            </a:endParaRP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defRPr/>
            </a:pPr>
            <a:r>
              <a:rPr lang="en-US" sz="2400" b="0" i="0" dirty="0">
                <a:solidFill>
                  <a:schemeClr val="tx1"/>
                </a:solidFill>
              </a:rPr>
              <a:t>Criteria of exclusion 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Life expectancy less than one year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Allergy to aspirin, </a:t>
            </a:r>
            <a:r>
              <a:rPr lang="en-US" sz="2000" b="0" i="0" dirty="0" err="1">
                <a:solidFill>
                  <a:schemeClr val="tx1"/>
                </a:solidFill>
              </a:rPr>
              <a:t>clopidogrel</a:t>
            </a:r>
            <a:r>
              <a:rPr lang="en-US" sz="2000" b="0" i="0" dirty="0">
                <a:solidFill>
                  <a:schemeClr val="tx1"/>
                </a:solidFill>
              </a:rPr>
              <a:t>, </a:t>
            </a:r>
            <a:r>
              <a:rPr lang="en-US" sz="2000" b="0" i="0" dirty="0" err="1">
                <a:solidFill>
                  <a:schemeClr val="tx1"/>
                </a:solidFill>
              </a:rPr>
              <a:t>ticagrelor</a:t>
            </a:r>
            <a:r>
              <a:rPr lang="en-US" sz="2000" b="0" i="0" dirty="0">
                <a:solidFill>
                  <a:schemeClr val="tx1"/>
                </a:solidFill>
              </a:rPr>
              <a:t>, </a:t>
            </a:r>
            <a:r>
              <a:rPr lang="en-US" sz="2000" b="0" i="0" dirty="0" err="1">
                <a:solidFill>
                  <a:schemeClr val="tx1"/>
                </a:solidFill>
              </a:rPr>
              <a:t>sirolimus</a:t>
            </a:r>
            <a:r>
              <a:rPr lang="en-US" sz="2000" b="0" i="0" dirty="0">
                <a:solidFill>
                  <a:schemeClr val="tx1"/>
                </a:solidFill>
              </a:rPr>
              <a:t>, or </a:t>
            </a:r>
            <a:r>
              <a:rPr lang="en-US" sz="2000" b="0" i="0" dirty="0" err="1">
                <a:solidFill>
                  <a:schemeClr val="tx1"/>
                </a:solidFill>
              </a:rPr>
              <a:t>biolimus</a:t>
            </a:r>
            <a:endParaRPr lang="en-US" sz="2000" b="0" i="0" dirty="0">
              <a:solidFill>
                <a:schemeClr val="tx1"/>
              </a:solidFill>
            </a:endParaRP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Participation in another randomized trial </a:t>
            </a:r>
          </a:p>
          <a:p>
            <a:pPr marL="723900" indent="-368300" eaLnBrk="0" hangingPunct="0">
              <a:spcBef>
                <a:spcPct val="30000"/>
              </a:spcBef>
              <a:buClr>
                <a:srgbClr val="FFFF0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000" b="0" i="0" dirty="0">
                <a:solidFill>
                  <a:schemeClr val="tx1"/>
                </a:solidFill>
              </a:rPr>
              <a:t>Unable to provide written informed consent </a:t>
            </a:r>
          </a:p>
          <a:p>
            <a:pPr marL="355600" eaLnBrk="0" hangingPunct="0">
              <a:spcBef>
                <a:spcPct val="30000"/>
              </a:spcBef>
              <a:buClr>
                <a:srgbClr val="FFFF00"/>
              </a:buClr>
              <a:buSzPct val="110000"/>
              <a:defRPr/>
            </a:pPr>
            <a:br>
              <a:rPr lang="en-US" sz="2000" b="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restrictions were placed on number of treated lesions, treated vessels or lesion length</a:t>
            </a:r>
          </a:p>
        </p:txBody>
      </p:sp>
      <p:sp>
        <p:nvSpPr>
          <p:cNvPr id="7" name="Tekstfelt 6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53319639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/>
              <a:t>Sample size</a:t>
            </a:r>
          </a:p>
        </p:txBody>
      </p:sp>
      <p:sp>
        <p:nvSpPr>
          <p:cNvPr id="20530" name="Rectangle 79"/>
          <p:cNvSpPr>
            <a:spLocks noGrp="1" noChangeArrowheads="1"/>
          </p:cNvSpPr>
          <p:nvPr>
            <p:ph idx="1"/>
          </p:nvPr>
        </p:nvSpPr>
        <p:spPr>
          <a:xfrm>
            <a:off x="185187" y="1267225"/>
            <a:ext cx="8743375" cy="49720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The trial is powered for assessing non-inferiority of the </a:t>
            </a:r>
            <a:r>
              <a:rPr lang="en-US" sz="2400" i="1" dirty="0">
                <a:solidFill>
                  <a:schemeClr val="tx2"/>
                </a:solidFill>
              </a:rPr>
              <a:t>polymer free </a:t>
            </a:r>
            <a:r>
              <a:rPr lang="en-US" sz="2400" i="1" dirty="0" err="1">
                <a:solidFill>
                  <a:schemeClr val="tx2"/>
                </a:solidFill>
              </a:rPr>
              <a:t>biolimus</a:t>
            </a:r>
            <a:r>
              <a:rPr lang="en-US" sz="2400" i="1" dirty="0">
                <a:solidFill>
                  <a:schemeClr val="tx2"/>
                </a:solidFill>
              </a:rPr>
              <a:t> A9-coated </a:t>
            </a:r>
            <a:r>
              <a:rPr lang="en-US" sz="2400" i="1" dirty="0" err="1">
                <a:solidFill>
                  <a:schemeClr val="tx2"/>
                </a:solidFill>
              </a:rPr>
              <a:t>BioFreedom</a:t>
            </a:r>
            <a:r>
              <a:rPr lang="en-US" sz="2400" i="1" dirty="0">
                <a:solidFill>
                  <a:schemeClr val="tx2"/>
                </a:solidFill>
              </a:rPr>
              <a:t> </a:t>
            </a:r>
            <a:r>
              <a:rPr lang="en-US" sz="2400" b="0" dirty="0"/>
              <a:t>stent to the thin strut </a:t>
            </a:r>
            <a:r>
              <a:rPr lang="en-US" sz="2400" i="1" dirty="0">
                <a:solidFill>
                  <a:schemeClr val="tx2"/>
                </a:solidFill>
              </a:rPr>
              <a:t>biodegradable polymer cobalt-chromium </a:t>
            </a:r>
            <a:r>
              <a:rPr lang="en-US" sz="2400" i="1" dirty="0" err="1">
                <a:solidFill>
                  <a:schemeClr val="tx2"/>
                </a:solidFill>
              </a:rPr>
              <a:t>sirolimus</a:t>
            </a:r>
            <a:r>
              <a:rPr lang="en-US" sz="2400" i="1" dirty="0">
                <a:solidFill>
                  <a:schemeClr val="tx2"/>
                </a:solidFill>
              </a:rPr>
              <a:t>-eluting </a:t>
            </a:r>
            <a:r>
              <a:rPr lang="en-US" sz="2400" i="1" dirty="0" err="1">
                <a:solidFill>
                  <a:schemeClr val="tx2"/>
                </a:solidFill>
              </a:rPr>
              <a:t>Orsiro</a:t>
            </a:r>
            <a:r>
              <a:rPr lang="en-US" sz="2400" i="1" dirty="0">
                <a:solidFill>
                  <a:schemeClr val="tx2"/>
                </a:solidFill>
              </a:rPr>
              <a:t> </a:t>
            </a:r>
            <a:r>
              <a:rPr lang="en-US" sz="2400" b="0" dirty="0"/>
              <a:t>stent with respect to the primary endpoint at 12 months</a:t>
            </a:r>
            <a:br>
              <a:rPr lang="en-US" sz="2400" b="0" dirty="0"/>
            </a:br>
            <a:endParaRPr lang="en-US" sz="2400" b="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An event rate of 4.2% was assumed in each stent group</a:t>
            </a:r>
            <a:br>
              <a:rPr lang="en-US" sz="2400" b="0" dirty="0"/>
            </a:br>
            <a:endParaRPr lang="en-US" sz="2400" b="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2400" b="0" dirty="0"/>
              <a:t>With a sample size of 1,563 patients in each treatment arm, a two-group large-sample normal approximation test of  proportions with a one-sided 0.050 significance level will have 90% power to detect non-inferiority with a non-inferiority margin of 2.1%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3321548006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ladsholder til indhol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620739"/>
              </p:ext>
            </p:extLst>
          </p:nvPr>
        </p:nvGraphicFramePr>
        <p:xfrm>
          <a:off x="791207" y="1160711"/>
          <a:ext cx="7613480" cy="49730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126">
                <a:tc>
                  <a:txBody>
                    <a:bodyPr/>
                    <a:lstStyle/>
                    <a:p>
                      <a:r>
                        <a:rPr lang="da-DK" sz="2400" b="1" dirty="0">
                          <a:solidFill>
                            <a:schemeClr val="tx2"/>
                          </a:solidFill>
                        </a:rPr>
                        <a:t>ORSIRO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b="1" dirty="0">
                          <a:solidFill>
                            <a:schemeClr val="tx2"/>
                          </a:solidFill>
                        </a:rPr>
                        <a:t>BIOFREEDOM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 err="1"/>
                        <a:t>Cobalt-Chromium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800" b="1" dirty="0" err="1">
                          <a:solidFill>
                            <a:schemeClr val="tx2"/>
                          </a:solidFill>
                        </a:rPr>
                        <a:t>Stent</a:t>
                      </a:r>
                      <a:r>
                        <a:rPr lang="da-DK" sz="1800" b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da-DK" sz="1800" b="1" dirty="0" err="1">
                          <a:solidFill>
                            <a:schemeClr val="tx2"/>
                          </a:solidFill>
                        </a:rPr>
                        <a:t>material</a:t>
                      </a:r>
                      <a:endParaRPr lang="da-DK" sz="1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Stainless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steel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/>
                        <a:t>60 µm (2.25-3.0 mm </a:t>
                      </a:r>
                      <a:r>
                        <a:rPr lang="da-DK" dirty="0" err="1"/>
                        <a:t>stents</a:t>
                      </a:r>
                      <a:r>
                        <a:rPr lang="da-DK" dirty="0"/>
                        <a:t>) 80 µm (&gt;3.0 mm </a:t>
                      </a:r>
                      <a:r>
                        <a:rPr lang="da-DK" baseline="0" dirty="0" err="1"/>
                        <a:t>stents</a:t>
                      </a:r>
                      <a:r>
                        <a:rPr lang="da-DK" baseline="0" dirty="0"/>
                        <a:t>)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chemeClr val="tx2"/>
                          </a:solidFill>
                        </a:rPr>
                        <a:t>Strut </a:t>
                      </a:r>
                      <a:r>
                        <a:rPr lang="da-DK" b="1" dirty="0" err="1">
                          <a:solidFill>
                            <a:schemeClr val="tx2"/>
                          </a:solidFill>
                        </a:rPr>
                        <a:t>thickness</a:t>
                      </a:r>
                      <a:endParaRPr lang="da-DK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120µm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 err="1"/>
                        <a:t>Poly</a:t>
                      </a:r>
                      <a:r>
                        <a:rPr lang="da-DK" dirty="0"/>
                        <a:t>-L-</a:t>
                      </a:r>
                      <a:r>
                        <a:rPr lang="da-DK" dirty="0" err="1"/>
                        <a:t>lactic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acid</a:t>
                      </a:r>
                      <a:r>
                        <a:rPr lang="da-DK" dirty="0"/>
                        <a:t> (PLLA)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chemeClr val="tx2"/>
                          </a:solidFill>
                        </a:rPr>
                        <a:t>Polymer </a:t>
                      </a:r>
                      <a:r>
                        <a:rPr lang="da-DK" b="1" dirty="0" err="1">
                          <a:solidFill>
                            <a:schemeClr val="tx2"/>
                          </a:solidFill>
                        </a:rPr>
                        <a:t>material</a:t>
                      </a:r>
                      <a:endParaRPr lang="da-DK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 err="1"/>
                        <a:t>Bioresorbable</a:t>
                      </a:r>
                      <a:r>
                        <a:rPr lang="da-DK" dirty="0"/>
                        <a:t>,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circumferential</a:t>
                      </a:r>
                      <a:r>
                        <a:rPr lang="da-DK" baseline="0" dirty="0"/>
                        <a:t> coating, </a:t>
                      </a:r>
                      <a:r>
                        <a:rPr lang="da-DK" baseline="0" dirty="0" err="1"/>
                        <a:t>completely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degraded</a:t>
                      </a:r>
                      <a:r>
                        <a:rPr lang="da-DK" baseline="0" dirty="0"/>
                        <a:t> in 12-24 </a:t>
                      </a:r>
                      <a:r>
                        <a:rPr lang="da-DK" baseline="0" dirty="0" err="1"/>
                        <a:t>months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chemeClr val="tx2"/>
                          </a:solidFill>
                        </a:rPr>
                        <a:t>Polymer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Polymer- and </a:t>
                      </a:r>
                      <a:r>
                        <a:rPr lang="da-DK" sz="1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carrier-free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 err="1"/>
                        <a:t>Amourphous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silicon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carbide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chemeClr val="tx2"/>
                          </a:solidFill>
                        </a:rPr>
                        <a:t>Passive coating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126">
                <a:tc>
                  <a:txBody>
                    <a:bodyPr/>
                    <a:lstStyle/>
                    <a:p>
                      <a:r>
                        <a:rPr lang="da-DK" dirty="0" err="1"/>
                        <a:t>Sirolimus</a:t>
                      </a:r>
                      <a:r>
                        <a:rPr lang="da-DK" baseline="0" dirty="0"/>
                        <a:t> (1.4</a:t>
                      </a:r>
                      <a:r>
                        <a:rPr lang="da-DK" dirty="0"/>
                        <a:t>µg/mm</a:t>
                      </a:r>
                      <a:r>
                        <a:rPr lang="da-DK" baseline="30000" dirty="0"/>
                        <a:t>2</a:t>
                      </a:r>
                      <a:r>
                        <a:rPr lang="da-DK" dirty="0"/>
                        <a:t>)</a:t>
                      </a:r>
                    </a:p>
                    <a:p>
                      <a:r>
                        <a:rPr lang="da-DK" dirty="0"/>
                        <a:t>3 </a:t>
                      </a:r>
                      <a:r>
                        <a:rPr lang="da-DK" dirty="0" err="1"/>
                        <a:t>months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 err="1">
                          <a:solidFill>
                            <a:schemeClr val="tx2"/>
                          </a:solidFill>
                        </a:rPr>
                        <a:t>Antiproliferative</a:t>
                      </a:r>
                      <a:r>
                        <a:rPr lang="da-DK" b="1" dirty="0">
                          <a:solidFill>
                            <a:schemeClr val="tx2"/>
                          </a:solidFill>
                        </a:rPr>
                        <a:t> drug </a:t>
                      </a:r>
                      <a:r>
                        <a:rPr lang="da-DK" b="1" dirty="0" err="1">
                          <a:solidFill>
                            <a:schemeClr val="tx2"/>
                          </a:solidFill>
                        </a:rPr>
                        <a:t>relase</a:t>
                      </a:r>
                      <a:endParaRPr lang="da-DK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Biolimus</a:t>
                      </a:r>
                      <a:r>
                        <a:rPr lang="da-DK" dirty="0"/>
                        <a:t> (A9)</a:t>
                      </a:r>
                      <a:r>
                        <a:rPr lang="da-DK" baseline="0" dirty="0"/>
                        <a:t> (15.6</a:t>
                      </a:r>
                      <a:r>
                        <a:rPr lang="da-DK" dirty="0"/>
                        <a:t>µg/mm</a:t>
                      </a:r>
                      <a:r>
                        <a:rPr lang="da-DK" baseline="30000" dirty="0"/>
                        <a:t>2</a:t>
                      </a:r>
                      <a:r>
                        <a:rPr lang="da-DK" baseline="0" dirty="0"/>
                        <a:t>) </a:t>
                      </a:r>
                      <a:r>
                        <a:rPr lang="da-DK" sz="1800" dirty="0"/>
                        <a:t>98%</a:t>
                      </a:r>
                      <a:r>
                        <a:rPr lang="da-DK" sz="1800" baseline="0" dirty="0"/>
                        <a:t> </a:t>
                      </a:r>
                      <a:r>
                        <a:rPr lang="da-DK" sz="1800" baseline="0" dirty="0" err="1"/>
                        <a:t>released</a:t>
                      </a:r>
                      <a:r>
                        <a:rPr lang="da-DK" sz="1800" baseline="0" dirty="0"/>
                        <a:t> </a:t>
                      </a:r>
                      <a:r>
                        <a:rPr lang="da-DK" sz="1800" baseline="0" dirty="0" err="1"/>
                        <a:t>after</a:t>
                      </a:r>
                      <a:r>
                        <a:rPr lang="da-DK" sz="1800" baseline="0" dirty="0"/>
                        <a:t> 28 </a:t>
                      </a:r>
                      <a:r>
                        <a:rPr lang="da-DK" sz="1800" baseline="0" dirty="0" err="1"/>
                        <a:t>days</a:t>
                      </a:r>
                      <a:endParaRPr lang="da-DK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0" i="0" kern="0" dirty="0"/>
              <a:t>Study stents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3740320" y="643036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rgbClr val="FDE25E"/>
                </a:solidFill>
                <a:effectLst/>
                <a:uLnTx/>
                <a:uFillTx/>
              </a:rPr>
              <a:t>SORT OUT IX</a:t>
            </a:r>
          </a:p>
        </p:txBody>
      </p:sp>
    </p:spTree>
    <p:extLst>
      <p:ext uri="{BB962C8B-B14F-4D97-AF65-F5344CB8AC3E}">
        <p14:creationId xmlns:p14="http://schemas.microsoft.com/office/powerpoint/2010/main" val="1554110525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RF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6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7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8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10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11 - &amp;quot;Photo&amp;quot;&quot;/&gt;&lt;property id=&quot;20307&quot; value=&quot;411&quot;/&gt;&lt;/object&gt;&lt;object type=&quot;3&quot; unique_id=&quot;17581&quot;&gt;&lt;property id=&quot;20148&quot; value=&quot;5&quot;/&gt;&lt;property id=&quot;20300&quot; value=&quot;Slide 5&quot;/&gt;&lt;property id=&quot;20307&quot; value=&quot;414&quot;/&gt;&lt;/object&gt;&lt;object type=&quot;3&quot; unique_id=&quot;17582&quot;&gt;&lt;property id=&quot;20148&quot; value=&quot;5&quot;/&gt;&lt;property id=&quot;20300&quot; value=&quot;Slide 9 - &amp;quot;Sample Line Chart&amp;quot;&quot;/&gt;&lt;property id=&quot;20307&quot; value=&quot;413&quot;/&gt;&lt;/object&gt;&lt;/object&gt;&lt;/object&gt;&lt;/database&gt;"/>
</p:tagLst>
</file>

<file path=ppt/theme/theme1.xml><?xml version="1.0" encoding="utf-8"?>
<a:theme xmlns:a="http://schemas.openxmlformats.org/drawingml/2006/main" name="CRF_2006_background">
  <a:themeElements>
    <a:clrScheme name="">
      <a:dk1>
        <a:srgbClr val="000000"/>
      </a:dk1>
      <a:lt1>
        <a:srgbClr val="FFFFFF"/>
      </a:lt1>
      <a:dk2>
        <a:srgbClr val="002E4B"/>
      </a:dk2>
      <a:lt2>
        <a:srgbClr val="FDE25E"/>
      </a:lt2>
      <a:accent1>
        <a:srgbClr val="FF3300"/>
      </a:accent1>
      <a:accent2>
        <a:srgbClr val="6699FF"/>
      </a:accent2>
      <a:accent3>
        <a:srgbClr val="AAADB1"/>
      </a:accent3>
      <a:accent4>
        <a:srgbClr val="DADADA"/>
      </a:accent4>
      <a:accent5>
        <a:srgbClr val="FFADAA"/>
      </a:accent5>
      <a:accent6>
        <a:srgbClr val="5C8AE7"/>
      </a:accent6>
      <a:hlink>
        <a:srgbClr val="FFCC00"/>
      </a:hlink>
      <a:folHlink>
        <a:srgbClr val="969696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i="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4677</TotalTime>
  <Words>2418</Words>
  <Application>Microsoft Office PowerPoint</Application>
  <PresentationFormat>On-screen Show (4:3)</PresentationFormat>
  <Paragraphs>389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MS Mincho</vt:lpstr>
      <vt:lpstr>MS PGothic</vt:lpstr>
      <vt:lpstr>Arial</vt:lpstr>
      <vt:lpstr>Calibri</vt:lpstr>
      <vt:lpstr>Cambria</vt:lpstr>
      <vt:lpstr>Monotype Sorts</vt:lpstr>
      <vt:lpstr>Times New Roman</vt:lpstr>
      <vt:lpstr>Wingdings</vt:lpstr>
      <vt:lpstr>Wingdings 2</vt:lpstr>
      <vt:lpstr>ヒラギノ角ゴ Pro W3</vt:lpstr>
      <vt:lpstr>CRF_2006_background</vt:lpstr>
      <vt:lpstr>PowerPoint Presentation</vt:lpstr>
      <vt:lpstr>Disclosure Statement of Financial Interest</vt:lpstr>
      <vt:lpstr>Background</vt:lpstr>
      <vt:lpstr>Design</vt:lpstr>
      <vt:lpstr>Clinically driven event detection</vt:lpstr>
      <vt:lpstr>Objective</vt:lpstr>
      <vt:lpstr>Patient population</vt:lpstr>
      <vt:lpstr>Sample size</vt:lpstr>
      <vt:lpstr>PowerPoint Presentation</vt:lpstr>
      <vt:lpstr>PowerPoint Presentation</vt:lpstr>
      <vt:lpstr>PowerPoint Presentation</vt:lpstr>
      <vt:lpstr>PowerPoint Presentation</vt:lpstr>
      <vt:lpstr>1º Endpoint: Target Lesion Failure</vt:lpstr>
      <vt:lpstr>Cardiac death</vt:lpstr>
      <vt:lpstr>Myocardial infarction</vt:lpstr>
      <vt:lpstr>Definite stent thrombosis</vt:lpstr>
      <vt:lpstr>Definite/Probable stent thrombosis</vt:lpstr>
      <vt:lpstr>Target lesion revascularization</vt:lpstr>
      <vt:lpstr>Target lesion failure</vt:lpstr>
      <vt:lpstr>Conclusion</vt:lpstr>
    </vt:vector>
  </TitlesOfParts>
  <Company>CRF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Detrimental Impact of Chronic Renal Insufficiency</dc:title>
  <dc:creator>jzuccardy</dc:creator>
  <cp:lastModifiedBy>Kristen Green</cp:lastModifiedBy>
  <cp:revision>271</cp:revision>
  <dcterms:created xsi:type="dcterms:W3CDTF">2015-03-17T14:58:49Z</dcterms:created>
  <dcterms:modified xsi:type="dcterms:W3CDTF">2018-09-22T18:13:14Z</dcterms:modified>
</cp:coreProperties>
</file>