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91" r:id="rId1"/>
    <p:sldMasterId id="2147487033" r:id="rId2"/>
    <p:sldMasterId id="2147487715" r:id="rId3"/>
    <p:sldMasterId id="2147487741" r:id="rId4"/>
    <p:sldMasterId id="2147487832" r:id="rId5"/>
  </p:sldMasterIdLst>
  <p:notesMasterIdLst>
    <p:notesMasterId r:id="rId31"/>
  </p:notesMasterIdLst>
  <p:handoutMasterIdLst>
    <p:handoutMasterId r:id="rId32"/>
  </p:handoutMasterIdLst>
  <p:sldIdLst>
    <p:sldId id="1468" r:id="rId6"/>
    <p:sldId id="1470" r:id="rId7"/>
    <p:sldId id="1463" r:id="rId8"/>
    <p:sldId id="1458" r:id="rId9"/>
    <p:sldId id="1466" r:id="rId10"/>
    <p:sldId id="1467" r:id="rId11"/>
    <p:sldId id="1462" r:id="rId12"/>
    <p:sldId id="1429" r:id="rId13"/>
    <p:sldId id="1396" r:id="rId14"/>
    <p:sldId id="1416" r:id="rId15"/>
    <p:sldId id="1431" r:id="rId16"/>
    <p:sldId id="1433" r:id="rId17"/>
    <p:sldId id="1384" r:id="rId18"/>
    <p:sldId id="1435" r:id="rId19"/>
    <p:sldId id="1436" r:id="rId20"/>
    <p:sldId id="1437" r:id="rId21"/>
    <p:sldId id="1438" r:id="rId22"/>
    <p:sldId id="1439" r:id="rId23"/>
    <p:sldId id="1440" r:id="rId24"/>
    <p:sldId id="1442" r:id="rId25"/>
    <p:sldId id="1445" r:id="rId26"/>
    <p:sldId id="1403" r:id="rId27"/>
    <p:sldId id="1402" r:id="rId28"/>
    <p:sldId id="1428" r:id="rId29"/>
    <p:sldId id="1469" r:id="rId30"/>
  </p:sldIdLst>
  <p:sldSz cx="10440988" cy="6840538"/>
  <p:notesSz cx="6858000" cy="9144000"/>
  <p:custDataLst>
    <p:tags r:id="rId33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vin Kapur" initials="" lastIdx="10" clrIdx="0"/>
  <p:cmAuthor id="2" name="Navin Kapur" initials="NK" lastIdx="1" clrIdx="1">
    <p:extLst>
      <p:ext uri="{19B8F6BF-5375-455C-9EA6-DF929625EA0E}">
        <p15:presenceInfo xmlns:p15="http://schemas.microsoft.com/office/powerpoint/2012/main" userId="Navin Kap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3333FF"/>
    <a:srgbClr val="0000CC"/>
    <a:srgbClr val="EC6633"/>
    <a:srgbClr val="093258"/>
    <a:srgbClr val="E9488D"/>
    <a:srgbClr val="E84137"/>
    <a:srgbClr val="0F477F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2" autoAdjust="0"/>
    <p:restoredTop sz="95214" autoAdjust="0"/>
  </p:normalViewPr>
  <p:slideViewPr>
    <p:cSldViewPr>
      <p:cViewPr varScale="1">
        <p:scale>
          <a:sx n="86" d="100"/>
          <a:sy n="86" d="100"/>
        </p:scale>
        <p:origin x="1210" y="58"/>
      </p:cViewPr>
      <p:guideLst>
        <p:guide orient="horz" pos="2155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vin%20Kapur\Desktop\DTU%20LBS%20PPT%20Fi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Sheet1!$N$4</c:f>
              <c:strCache>
                <c:ptCount val="1"/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Sheet1!$O$5:$O$6</c:f>
                <c:numCache>
                  <c:formatCode>General</c:formatCode>
                  <c:ptCount val="2"/>
                  <c:pt idx="0">
                    <c:v>11</c:v>
                  </c:pt>
                  <c:pt idx="1">
                    <c:v>11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strRef>
              <c:f>Sheet1!$F$5:$F$6</c:f>
              <c:strCache>
                <c:ptCount val="2"/>
                <c:pt idx="0">
                  <c:v>U-IR</c:v>
                </c:pt>
                <c:pt idx="1">
                  <c:v>U-DR</c:v>
                </c:pt>
              </c:strCache>
            </c:strRef>
          </c:cat>
          <c:val>
            <c:numRef>
              <c:f>Sheet1!$N$5:$N$6</c:f>
              <c:numCache>
                <c:formatCode>General</c:formatCode>
                <c:ptCount val="2"/>
                <c:pt idx="0">
                  <c:v>15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5-46A5-915C-8BA043B23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2067488"/>
        <c:axId val="482067816"/>
      </c:barChart>
      <c:catAx>
        <c:axId val="4820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067816"/>
        <c:crosses val="autoZero"/>
        <c:auto val="1"/>
        <c:lblAlgn val="ctr"/>
        <c:lblOffset val="100"/>
        <c:noMultiLvlLbl val="0"/>
      </c:catAx>
      <c:valAx>
        <c:axId val="482067816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06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30 Day IS/LV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82-4BB8-9D5A-F4A9DD2F051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82-4BB8-9D5A-F4A9DD2F051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82-4BB8-9D5A-F4A9DD2F051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82-4BB8-9D5A-F4A9DD2F0515}"/>
              </c:ext>
            </c:extLst>
          </c:dPt>
          <c:errBars>
            <c:errBarType val="plus"/>
            <c:errValType val="cust"/>
            <c:noEndCap val="0"/>
            <c:plus>
              <c:numRef>
                <c:f>Sheet1!$H$5:$H$7</c:f>
                <c:numCache>
                  <c:formatCode>General</c:formatCode>
                  <c:ptCount val="3"/>
                  <c:pt idx="0">
                    <c:v>14</c:v>
                  </c:pt>
                  <c:pt idx="1">
                    <c:v>13.3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cat>
            <c:strRef>
              <c:f>Sheet1!$F$5:$F$7</c:f>
              <c:strCache>
                <c:ptCount val="3"/>
                <c:pt idx="0">
                  <c:v>U-IR</c:v>
                </c:pt>
                <c:pt idx="1">
                  <c:v>U-DR</c:v>
                </c:pt>
                <c:pt idx="2">
                  <c:v>CRISP-AMI</c:v>
                </c:pt>
              </c:strCache>
            </c:strRef>
          </c:cat>
          <c:val>
            <c:numRef>
              <c:f>Sheet1!$G$5:$G$7</c:f>
              <c:numCache>
                <c:formatCode>General</c:formatCode>
                <c:ptCount val="3"/>
                <c:pt idx="0">
                  <c:v>19</c:v>
                </c:pt>
                <c:pt idx="1">
                  <c:v>16.7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82-4BB8-9D5A-F4A9DD2F0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482067488"/>
        <c:axId val="482067816"/>
      </c:barChart>
      <c:catAx>
        <c:axId val="4820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067816"/>
        <c:crosses val="autoZero"/>
        <c:auto val="1"/>
        <c:lblAlgn val="ctr"/>
        <c:lblOffset val="100"/>
        <c:noMultiLvlLbl val="0"/>
      </c:catAx>
      <c:valAx>
        <c:axId val="482067816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06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7233621486309"/>
          <c:y val="3.8384938000667918E-2"/>
          <c:w val="0.81970832106093683"/>
          <c:h val="0.70203520018042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Sheet1!$J$4</c:f>
              <c:strCache>
                <c:ptCount val="1"/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C-4EC0-A0BB-9FF29EC61E5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14C-4EC0-A0BB-9FF29EC61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C-4EC0-A0BB-9FF29EC61E5E}"/>
              </c:ext>
            </c:extLst>
          </c:dPt>
          <c:errBars>
            <c:errBarType val="plus"/>
            <c:errValType val="cust"/>
            <c:noEndCap val="0"/>
            <c:plus>
              <c:numRef>
                <c:f>Sheet1!$K$5:$K$7</c:f>
                <c:numCache>
                  <c:formatCode>General</c:formatCode>
                  <c:ptCount val="3"/>
                  <c:pt idx="0">
                    <c:v>23.6</c:v>
                  </c:pt>
                  <c:pt idx="1">
                    <c:v>18.899999999999999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cat>
            <c:strRef>
              <c:f>Sheet1!$F$5:$F$7</c:f>
              <c:strCache>
                <c:ptCount val="3"/>
                <c:pt idx="0">
                  <c:v>U-IR</c:v>
                </c:pt>
                <c:pt idx="1">
                  <c:v>U-DR</c:v>
                </c:pt>
                <c:pt idx="2">
                  <c:v>CRISP-AMI</c:v>
                </c:pt>
              </c:strCache>
            </c:strRef>
          </c:cat>
          <c:val>
            <c:numRef>
              <c:f>Sheet1!$J$5:$J$7</c:f>
              <c:numCache>
                <c:formatCode>General</c:formatCode>
                <c:ptCount val="3"/>
                <c:pt idx="0">
                  <c:v>48.4</c:v>
                </c:pt>
                <c:pt idx="1">
                  <c:v>55.8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4C-4EC0-A0BB-9FF29EC61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2067488"/>
        <c:axId val="482067816"/>
      </c:barChart>
      <c:catAx>
        <c:axId val="4820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067816"/>
        <c:crosses val="autoZero"/>
        <c:auto val="1"/>
        <c:lblAlgn val="ctr"/>
        <c:lblOffset val="100"/>
        <c:noMultiLvlLbl val="0"/>
      </c:catAx>
      <c:valAx>
        <c:axId val="482067816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06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Sheet1!$S$4</c:f>
              <c:strCache>
                <c:ptCount val="1"/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1A-4C7A-B043-0CCBD2FD9A8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C1A-4C7A-B043-0CCBD2FD9A8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1A-4C7A-B043-0CCBD2FD9A83}"/>
              </c:ext>
            </c:extLst>
          </c:dPt>
          <c:errBars>
            <c:errBarType val="plus"/>
            <c:errValType val="cust"/>
            <c:noEndCap val="0"/>
            <c:plus>
              <c:numRef>
                <c:f>Sheet1!$T$5:$T$7</c:f>
                <c:numCache>
                  <c:formatCode>General</c:formatCode>
                  <c:ptCount val="3"/>
                  <c:pt idx="0">
                    <c:v>4.4000000000000004</c:v>
                  </c:pt>
                  <c:pt idx="1">
                    <c:v>2.7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rgbClr val="00B0F0"/>
                </a:solidFill>
                <a:round/>
              </a:ln>
              <a:effectLst/>
            </c:spPr>
          </c:errBars>
          <c:cat>
            <c:strRef>
              <c:f>Sheet1!$F$5:$F$7</c:f>
              <c:strCache>
                <c:ptCount val="3"/>
                <c:pt idx="0">
                  <c:v>U-IR</c:v>
                </c:pt>
                <c:pt idx="1">
                  <c:v>U-DR</c:v>
                </c:pt>
                <c:pt idx="2">
                  <c:v>CRISP-AMI</c:v>
                </c:pt>
              </c:strCache>
            </c:strRef>
          </c:cat>
          <c:val>
            <c:numRef>
              <c:f>Sheet1!$S$5:$S$7</c:f>
              <c:numCache>
                <c:formatCode>General</c:formatCode>
                <c:ptCount val="3"/>
                <c:pt idx="0">
                  <c:v>2.7</c:v>
                </c:pt>
                <c:pt idx="1">
                  <c:v>1.3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1A-4C7A-B043-0CCBD2FD9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2067488"/>
        <c:axId val="482067816"/>
      </c:barChart>
      <c:catAx>
        <c:axId val="4820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067816"/>
        <c:crosses val="autoZero"/>
        <c:auto val="1"/>
        <c:lblAlgn val="ctr"/>
        <c:lblOffset val="100"/>
        <c:noMultiLvlLbl val="0"/>
      </c:catAx>
      <c:valAx>
        <c:axId val="482067816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206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8BD61F-EF27-4EB7-B00E-41ACC5211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4499A-3935-4836-B406-EDDB5ED98F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fld id="{55D96155-DDB6-4E8B-B6C4-495C522B9E4B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594D0-F888-4B31-84C9-82EBCAA0C1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4A5DB-FB01-41CA-8338-92D2449D1C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MS PGothic" charset="-128"/>
                <a:cs typeface="+mn-cs"/>
              </a:defRPr>
            </a:lvl1pPr>
          </a:lstStyle>
          <a:p>
            <a:pPr>
              <a:defRPr/>
            </a:pPr>
            <a:fld id="{FB02158B-968B-456E-8555-067D2172B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A423059-3093-4623-BE38-A7D68663AB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2E97A9-2534-46DF-8395-A31E0B867F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A56DB5B-0A35-4DEB-B63C-F6FD8B3C7007}" type="datetimeFigureOut">
              <a:rPr lang="fr-FR" altLang="en-US"/>
              <a:pPr>
                <a:defRPr/>
              </a:pPr>
              <a:t>09/11/2018</a:t>
            </a:fld>
            <a:endParaRPr lang="fr-FR" altLang="en-US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BD51CBC4-68D5-4963-A557-2521E76526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12800" y="685800"/>
            <a:ext cx="5232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19CFC413-8FE5-48A4-8AE9-548FD28C6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/>
              <a:t>Modifiez les styles du texte du masque</a:t>
            </a:r>
          </a:p>
          <a:p>
            <a:pPr lvl="1"/>
            <a:r>
              <a:rPr lang="fr-FR" altLang="en-US" noProof="0"/>
              <a:t>Deuxième niveau</a:t>
            </a:r>
          </a:p>
          <a:p>
            <a:pPr lvl="2"/>
            <a:r>
              <a:rPr lang="fr-FR" altLang="en-US" noProof="0"/>
              <a:t>Troisième niveau</a:t>
            </a:r>
          </a:p>
          <a:p>
            <a:pPr lvl="3"/>
            <a:r>
              <a:rPr lang="fr-FR" altLang="en-US" noProof="0"/>
              <a:t>Quatrième niveau</a:t>
            </a:r>
          </a:p>
          <a:p>
            <a:pPr lvl="4"/>
            <a:r>
              <a:rPr lang="fr-FR" altLang="en-US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8EE389-4380-4FF6-AEFC-0F320B4F9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92755B-1FB4-4FDA-93EF-97158AECE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C40F121-570C-4008-BA2D-D2D5701854B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03411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9E87917-97E7-4D28-9E76-72DF230C0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1A5A9032-C16D-4778-BC4B-6DD95F38CFEE}"/>
              </a:ext>
            </a:extLst>
          </p:cNvPr>
          <p:cNvSpPr txBox="1">
            <a:spLocks noGrp="1"/>
          </p:cNvSpPr>
          <p:nvPr/>
        </p:nvSpPr>
        <p:spPr bwMode="auto">
          <a:xfrm>
            <a:off x="3978275" y="8921750"/>
            <a:ext cx="31353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8" tIns="45584" rIns="91168" bIns="45584" anchor="b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A66549-674B-4162-9605-072088EF17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6" name="Notes Placeholder 1">
            <a:extLst>
              <a:ext uri="{FF2B5EF4-FFF2-40B4-BE49-F238E27FC236}">
                <a16:creationId xmlns:a16="http://schemas.microsoft.com/office/drawing/2014/main" id="{9CE51170-FE8A-4418-A877-2D0F4301F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50" lvl="1" indent="-2349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9445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378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7063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2969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20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72421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0F121-570C-4008-BA2D-D2D5701854B9}" type="slidenum">
              <a:rPr lang="fr-FR" altLang="en-US" smtClean="0"/>
              <a:pPr>
                <a:defRPr/>
              </a:pPr>
              <a:t>21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40966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9E87917-97E7-4D28-9E76-72DF230C0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1A5A9032-C16D-4778-BC4B-6DD95F38CFEE}"/>
              </a:ext>
            </a:extLst>
          </p:cNvPr>
          <p:cNvSpPr txBox="1">
            <a:spLocks noGrp="1"/>
          </p:cNvSpPr>
          <p:nvPr/>
        </p:nvSpPr>
        <p:spPr bwMode="auto">
          <a:xfrm>
            <a:off x="3978275" y="8921750"/>
            <a:ext cx="31353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8" tIns="45584" rIns="91168" bIns="45584" anchor="b"/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A66549-674B-4162-9605-072088EF17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676" name="Notes Placeholder 1">
            <a:extLst>
              <a:ext uri="{FF2B5EF4-FFF2-40B4-BE49-F238E27FC236}">
                <a16:creationId xmlns:a16="http://schemas.microsoft.com/office/drawing/2014/main" id="{9CE51170-FE8A-4418-A877-2D0F4301F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50" lvl="1" indent="-2349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/>
              <a:t>Moderated panel questions &amp; discussion after each of the three key parts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65723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A8E61-BB80-1A4E-96CA-14970DD29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124" y="1118977"/>
            <a:ext cx="7830741" cy="2381521"/>
          </a:xfrm>
        </p:spPr>
        <p:txBody>
          <a:bodyPr/>
          <a:lstStyle>
            <a:lvl1pPr algn="ctr">
              <a:defRPr sz="685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8FE508-F482-5B43-9361-24A65B3D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124" y="3593394"/>
            <a:ext cx="7830741" cy="1651019"/>
          </a:xfrm>
        </p:spPr>
        <p:txBody>
          <a:bodyPr/>
          <a:lstStyle>
            <a:lvl1pPr marL="0" indent="0" algn="ctr">
              <a:buNone/>
              <a:defRPr sz="2740"/>
            </a:lvl1pPr>
            <a:lvl2pPr marL="522031" indent="0" algn="ctr">
              <a:buNone/>
              <a:defRPr sz="2284"/>
            </a:lvl2pPr>
            <a:lvl3pPr marL="1044062" indent="0" algn="ctr">
              <a:buNone/>
              <a:defRPr sz="2055"/>
            </a:lvl3pPr>
            <a:lvl4pPr marL="1566093" indent="0" algn="ctr">
              <a:buNone/>
              <a:defRPr sz="1827"/>
            </a:lvl4pPr>
            <a:lvl5pPr marL="2088124" indent="0" algn="ctr">
              <a:buNone/>
              <a:defRPr sz="1827"/>
            </a:lvl5pPr>
            <a:lvl6pPr marL="2610155" indent="0" algn="ctr">
              <a:buNone/>
              <a:defRPr sz="1827"/>
            </a:lvl6pPr>
            <a:lvl7pPr marL="3132186" indent="0" algn="ctr">
              <a:buNone/>
              <a:defRPr sz="1827"/>
            </a:lvl7pPr>
            <a:lvl8pPr marL="3654217" indent="0" algn="ctr">
              <a:buNone/>
              <a:defRPr sz="1827"/>
            </a:lvl8pPr>
            <a:lvl9pPr marL="4176248" indent="0" algn="ctr">
              <a:buNone/>
              <a:defRPr sz="1827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4633E5-7296-484F-9466-A9DE9C86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5D26-480C-4156-8F00-B7F6E1CE50FB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3B148D-356E-46FE-B996-61382608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ADECB8-F94F-4222-A285-1A706359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6AAE-41B0-423A-990C-8D1334C23E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8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BED18-D150-8043-BD9A-0B8BCB45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61A2A9-94E2-7A4E-9715-71F923FEA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22D538-5553-48E2-BC00-5B210AFB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7CA0-DD34-45E8-B5CD-556B607D8936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1EB227-A6C3-414B-BD8E-DFFB8950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838FA7-E03E-48D1-9B02-627733E7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13EE-8EAF-4C5E-8D32-7529744BF2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71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DE1F46-B2DE-CE45-BB7A-A03039A3F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1833" y="365252"/>
            <a:ext cx="2251338" cy="579545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E041B6-1A28-4942-AB1F-BE7CA897B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7818" y="365252"/>
            <a:ext cx="6579998" cy="579545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27DD67-32C1-49C3-B56C-1FED31AA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4572-B04B-4C03-A459-25B570FA9FFC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DD8CAF-0E73-4A81-AEE6-E5B1A604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78A740-1E0E-444F-9D69-96480A00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E0D7-28F7-41A9-BADC-2D5CA62D9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43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A8E61-BB80-1A4E-96CA-14970DD29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124" y="1118977"/>
            <a:ext cx="7830741" cy="2381521"/>
          </a:xfrm>
        </p:spPr>
        <p:txBody>
          <a:bodyPr/>
          <a:lstStyle>
            <a:lvl1pPr algn="ctr">
              <a:defRPr sz="685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8FE508-F482-5B43-9361-24A65B3D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124" y="3593394"/>
            <a:ext cx="7830741" cy="1651019"/>
          </a:xfrm>
        </p:spPr>
        <p:txBody>
          <a:bodyPr/>
          <a:lstStyle>
            <a:lvl1pPr marL="0" indent="0" algn="ctr">
              <a:buNone/>
              <a:defRPr sz="2740"/>
            </a:lvl1pPr>
            <a:lvl2pPr marL="522031" indent="0" algn="ctr">
              <a:buNone/>
              <a:defRPr sz="2284"/>
            </a:lvl2pPr>
            <a:lvl3pPr marL="1044062" indent="0" algn="ctr">
              <a:buNone/>
              <a:defRPr sz="2055"/>
            </a:lvl3pPr>
            <a:lvl4pPr marL="1566093" indent="0" algn="ctr">
              <a:buNone/>
              <a:defRPr sz="1827"/>
            </a:lvl4pPr>
            <a:lvl5pPr marL="2088124" indent="0" algn="ctr">
              <a:buNone/>
              <a:defRPr sz="1827"/>
            </a:lvl5pPr>
            <a:lvl6pPr marL="2610155" indent="0" algn="ctr">
              <a:buNone/>
              <a:defRPr sz="1827"/>
            </a:lvl6pPr>
            <a:lvl7pPr marL="3132186" indent="0" algn="ctr">
              <a:buNone/>
              <a:defRPr sz="1827"/>
            </a:lvl7pPr>
            <a:lvl8pPr marL="3654217" indent="0" algn="ctr">
              <a:buNone/>
              <a:defRPr sz="1827"/>
            </a:lvl8pPr>
            <a:lvl9pPr marL="4176248" indent="0" algn="ctr">
              <a:buNone/>
              <a:defRPr sz="1827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CA744-24E0-4E71-B76A-D34A82B7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0A9F8-C115-4BB9-88A6-42BDAA8AEE1F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6E1FFF-05DA-4408-BFAE-D779613A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8D840B-DDC0-47AE-909B-B9DABDC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39490-C7C3-4F0C-9985-C5AEE5B393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63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B5DAC-3473-9041-994F-892A86A2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E58D6-7F48-FD48-AB8F-76815606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278B2-2FC4-402E-BCCB-42554815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9825-4425-4A79-9665-6983D1490FFF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02E33B-1339-4E86-A576-4019D3AF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5A52EC-97C2-4E55-BE7F-11BBB609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4F15-8EC6-4348-B5D3-2B5E9663DB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72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06DB8-F449-884A-B8D2-E0722F23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1705912"/>
            <a:ext cx="9005352" cy="2846002"/>
          </a:xfrm>
        </p:spPr>
        <p:txBody>
          <a:bodyPr/>
          <a:lstStyle>
            <a:lvl1pPr>
              <a:defRPr sz="685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4EE26D-A782-B941-B899-CD6057786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81" y="4577249"/>
            <a:ext cx="9005352" cy="1496896"/>
          </a:xfrm>
        </p:spPr>
        <p:txBody>
          <a:bodyPr/>
          <a:lstStyle>
            <a:lvl1pPr marL="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1pPr>
            <a:lvl2pPr marL="522031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2pPr>
            <a:lvl3pPr marL="1044062" indent="0">
              <a:buNone/>
              <a:defRPr sz="2055">
                <a:solidFill>
                  <a:schemeClr val="tx1">
                    <a:tint val="75000"/>
                  </a:schemeClr>
                </a:solidFill>
              </a:defRPr>
            </a:lvl3pPr>
            <a:lvl4pPr marL="1566093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4pPr>
            <a:lvl5pPr marL="2088124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5pPr>
            <a:lvl6pPr marL="2610155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6pPr>
            <a:lvl7pPr marL="3132186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7pPr>
            <a:lvl8pPr marL="3654217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8pPr>
            <a:lvl9pPr marL="4176248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7C52A-F911-4719-941E-9684AB71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C901-DB3A-40A2-92D6-9AA020102FD6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3CB06-267F-476B-8810-EB36FFB0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D7E9C1-F754-428F-BADE-2C6D86DD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DB35-A6F6-4BC9-98C0-3DA090755F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577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438A1-B57C-4E47-A44D-1C73328C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EE8F7-ACB8-3A46-ABA0-52F6482C3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818" y="1822033"/>
            <a:ext cx="4415668" cy="433867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2D507-C03B-024E-B463-84566BD7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7502" y="1822033"/>
            <a:ext cx="4415668" cy="433867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4EEAE81-25BF-45C9-AD54-742701DA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2DA2-45DB-4CB6-9B2A-7DAB3B69193C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E66C438-4F91-44A7-977F-4EE53D4A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E6E4AA7-AEED-4A9A-B4A5-C36DD0DE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124F-99AE-4D46-9FAD-BDBCABCCCE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80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7F727-E4B7-934B-B1CA-42F08076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1" y="365252"/>
            <a:ext cx="9005352" cy="132166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2CECEB-4D67-B84C-A5B6-31CAB62C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632" y="1676355"/>
            <a:ext cx="4417480" cy="823398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2031" indent="0">
              <a:buNone/>
              <a:defRPr sz="2284" b="1"/>
            </a:lvl2pPr>
            <a:lvl3pPr marL="1044062" indent="0">
              <a:buNone/>
              <a:defRPr sz="2055" b="1"/>
            </a:lvl3pPr>
            <a:lvl4pPr marL="1566093" indent="0">
              <a:buNone/>
              <a:defRPr sz="1827" b="1"/>
            </a:lvl4pPr>
            <a:lvl5pPr marL="2088124" indent="0">
              <a:buNone/>
              <a:defRPr sz="1827" b="1"/>
            </a:lvl5pPr>
            <a:lvl6pPr marL="2610155" indent="0">
              <a:buNone/>
              <a:defRPr sz="1827" b="1"/>
            </a:lvl6pPr>
            <a:lvl7pPr marL="3132186" indent="0">
              <a:buNone/>
              <a:defRPr sz="1827" b="1"/>
            </a:lvl7pPr>
            <a:lvl8pPr marL="3654217" indent="0">
              <a:buNone/>
              <a:defRPr sz="1827" b="1"/>
            </a:lvl8pPr>
            <a:lvl9pPr marL="4176248" indent="0">
              <a:buNone/>
              <a:defRPr sz="182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0FD192-97DF-0141-A83F-D536C37FE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632" y="2499752"/>
            <a:ext cx="4417480" cy="3673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172F9A-7BA2-9844-893F-4CC1EAED6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5750" y="1676355"/>
            <a:ext cx="4439233" cy="823398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2031" indent="0">
              <a:buNone/>
              <a:defRPr sz="2284" b="1"/>
            </a:lvl2pPr>
            <a:lvl3pPr marL="1044062" indent="0">
              <a:buNone/>
              <a:defRPr sz="2055" b="1"/>
            </a:lvl3pPr>
            <a:lvl4pPr marL="1566093" indent="0">
              <a:buNone/>
              <a:defRPr sz="1827" b="1"/>
            </a:lvl4pPr>
            <a:lvl5pPr marL="2088124" indent="0">
              <a:buNone/>
              <a:defRPr sz="1827" b="1"/>
            </a:lvl5pPr>
            <a:lvl6pPr marL="2610155" indent="0">
              <a:buNone/>
              <a:defRPr sz="1827" b="1"/>
            </a:lvl6pPr>
            <a:lvl7pPr marL="3132186" indent="0">
              <a:buNone/>
              <a:defRPr sz="1827" b="1"/>
            </a:lvl7pPr>
            <a:lvl8pPr marL="3654217" indent="0">
              <a:buNone/>
              <a:defRPr sz="1827" b="1"/>
            </a:lvl8pPr>
            <a:lvl9pPr marL="4176248" indent="0">
              <a:buNone/>
              <a:defRPr sz="182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48A569-079F-2743-A7FA-358C39281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5750" y="2499752"/>
            <a:ext cx="4439233" cy="3673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3501013-D86A-4F17-8C01-6F216597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BA5A-FA38-4A9A-AA56-D1E42851BADF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0171C5C-0498-4CD0-AE90-FAA6B06B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82EF35E-BE7C-4189-9AC1-1CCF2497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ECFF-5D48-47C1-AA6F-C666C92FEC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58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35199-82D0-7F41-8257-B563446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4360594-7942-4816-8211-D0C609FA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57D3-0F79-48F1-8812-32874E4EC785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99B193D-A5CE-4775-A2DB-AF6762C6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CCE4C21-4A72-4CFC-8DB2-072EBE90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E402-4442-4238-9870-EFBA660D18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43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BE8EF3D-EBC9-4696-8B0A-A71C3BE2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046FF-E732-42EC-8A26-BEC59AF11B6C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11D3FA5-DA72-4FD8-AEE4-12998D47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5130443-1E18-44D5-9606-798EBE56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973E-31B6-4C36-ABFB-2397138948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84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18A24-F99F-9343-893D-73D33BC6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" y="456036"/>
            <a:ext cx="3367944" cy="1596126"/>
          </a:xfrm>
        </p:spPr>
        <p:txBody>
          <a:bodyPr/>
          <a:lstStyle>
            <a:lvl1pPr>
              <a:defRPr sz="36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85EE0-6E05-3B44-9678-64EB90B1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233" y="985968"/>
            <a:ext cx="5285750" cy="4860160"/>
          </a:xfrm>
        </p:spPr>
        <p:txBody>
          <a:bodyPr/>
          <a:lstStyle>
            <a:lvl1pPr>
              <a:defRPr sz="3654"/>
            </a:lvl1pPr>
            <a:lvl2pPr>
              <a:defRPr sz="3197"/>
            </a:lvl2pPr>
            <a:lvl3pPr>
              <a:defRPr sz="2740"/>
            </a:lvl3pPr>
            <a:lvl4pPr>
              <a:defRPr sz="2284"/>
            </a:lvl4pPr>
            <a:lvl5pPr>
              <a:defRPr sz="2284"/>
            </a:lvl5pPr>
            <a:lvl6pPr>
              <a:defRPr sz="2284"/>
            </a:lvl6pPr>
            <a:lvl7pPr>
              <a:defRPr sz="2284"/>
            </a:lvl7pPr>
            <a:lvl8pPr>
              <a:defRPr sz="2284"/>
            </a:lvl8pPr>
            <a:lvl9pPr>
              <a:defRPr sz="228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80266-62E4-1742-BE7F-43B87429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632" y="2052161"/>
            <a:ext cx="3367944" cy="3802411"/>
          </a:xfrm>
        </p:spPr>
        <p:txBody>
          <a:bodyPr/>
          <a:lstStyle>
            <a:lvl1pPr marL="0" indent="0">
              <a:buNone/>
              <a:defRPr sz="1827"/>
            </a:lvl1pPr>
            <a:lvl2pPr marL="522031" indent="0">
              <a:buNone/>
              <a:defRPr sz="1599"/>
            </a:lvl2pPr>
            <a:lvl3pPr marL="1044062" indent="0">
              <a:buNone/>
              <a:defRPr sz="1370"/>
            </a:lvl3pPr>
            <a:lvl4pPr marL="1566093" indent="0">
              <a:buNone/>
              <a:defRPr sz="1142"/>
            </a:lvl4pPr>
            <a:lvl5pPr marL="2088124" indent="0">
              <a:buNone/>
              <a:defRPr sz="1142"/>
            </a:lvl5pPr>
            <a:lvl6pPr marL="2610155" indent="0">
              <a:buNone/>
              <a:defRPr sz="1142"/>
            </a:lvl6pPr>
            <a:lvl7pPr marL="3132186" indent="0">
              <a:buNone/>
              <a:defRPr sz="1142"/>
            </a:lvl7pPr>
            <a:lvl8pPr marL="3654217" indent="0">
              <a:buNone/>
              <a:defRPr sz="1142"/>
            </a:lvl8pPr>
            <a:lvl9pPr marL="4176248" indent="0">
              <a:buNone/>
              <a:defRPr sz="114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997A500-9F05-4241-9AF9-15317EFA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4721-1755-4F9E-A0E7-18BE6FFBF16D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F4741C8-4293-4549-A0B4-BC7AEEF6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939F327-B385-46C3-B1E1-4876DD06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667E-9135-4D8B-9AE2-E95C4C2D73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3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B5DAC-3473-9041-994F-892A86A2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E58D6-7F48-FD48-AB8F-76815606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9A503-226A-442E-A725-840D6983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AB76-97BE-401B-82C6-93E02C560A83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42CB84-A98C-458B-A6C6-DA309A62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A1C23B-03DF-4FA5-B2B2-AF12EA05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A669-745D-497C-A072-C79444C3D2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5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1D576-9FA0-4B4E-B1B1-9AD32C4D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" y="456036"/>
            <a:ext cx="3367944" cy="1596126"/>
          </a:xfrm>
        </p:spPr>
        <p:txBody>
          <a:bodyPr/>
          <a:lstStyle>
            <a:lvl1pPr>
              <a:defRPr sz="36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2E3D1117-297D-1045-BF06-94BC4FCD1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9233" y="985968"/>
            <a:ext cx="5285750" cy="4860160"/>
          </a:xfrm>
        </p:spPr>
        <p:txBody>
          <a:bodyPr rtlCol="0">
            <a:normAutofit/>
          </a:bodyPr>
          <a:lstStyle>
            <a:lvl1pPr marL="0" indent="0">
              <a:buNone/>
              <a:defRPr sz="3654"/>
            </a:lvl1pPr>
            <a:lvl2pPr marL="522031" indent="0">
              <a:buNone/>
              <a:defRPr sz="3197"/>
            </a:lvl2pPr>
            <a:lvl3pPr marL="1044062" indent="0">
              <a:buNone/>
              <a:defRPr sz="2740"/>
            </a:lvl3pPr>
            <a:lvl4pPr marL="1566093" indent="0">
              <a:buNone/>
              <a:defRPr sz="2284"/>
            </a:lvl4pPr>
            <a:lvl5pPr marL="2088124" indent="0">
              <a:buNone/>
              <a:defRPr sz="2284"/>
            </a:lvl5pPr>
            <a:lvl6pPr marL="2610155" indent="0">
              <a:buNone/>
              <a:defRPr sz="2284"/>
            </a:lvl6pPr>
            <a:lvl7pPr marL="3132186" indent="0">
              <a:buNone/>
              <a:defRPr sz="2284"/>
            </a:lvl7pPr>
            <a:lvl8pPr marL="3654217" indent="0">
              <a:buNone/>
              <a:defRPr sz="2284"/>
            </a:lvl8pPr>
            <a:lvl9pPr marL="4176248" indent="0">
              <a:buNone/>
              <a:defRPr sz="2284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7ABFB6-D5EF-B243-B5E0-88674127D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632" y="2052161"/>
            <a:ext cx="3367944" cy="3802411"/>
          </a:xfrm>
        </p:spPr>
        <p:txBody>
          <a:bodyPr/>
          <a:lstStyle>
            <a:lvl1pPr marL="0" indent="0">
              <a:buNone/>
              <a:defRPr sz="1827"/>
            </a:lvl1pPr>
            <a:lvl2pPr marL="522031" indent="0">
              <a:buNone/>
              <a:defRPr sz="1599"/>
            </a:lvl2pPr>
            <a:lvl3pPr marL="1044062" indent="0">
              <a:buNone/>
              <a:defRPr sz="1370"/>
            </a:lvl3pPr>
            <a:lvl4pPr marL="1566093" indent="0">
              <a:buNone/>
              <a:defRPr sz="1142"/>
            </a:lvl4pPr>
            <a:lvl5pPr marL="2088124" indent="0">
              <a:buNone/>
              <a:defRPr sz="1142"/>
            </a:lvl5pPr>
            <a:lvl6pPr marL="2610155" indent="0">
              <a:buNone/>
              <a:defRPr sz="1142"/>
            </a:lvl6pPr>
            <a:lvl7pPr marL="3132186" indent="0">
              <a:buNone/>
              <a:defRPr sz="1142"/>
            </a:lvl7pPr>
            <a:lvl8pPr marL="3654217" indent="0">
              <a:buNone/>
              <a:defRPr sz="1142"/>
            </a:lvl8pPr>
            <a:lvl9pPr marL="4176248" indent="0">
              <a:buNone/>
              <a:defRPr sz="114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AB7C677-5346-4470-B438-8837A68B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F3F7-E166-4DC2-8874-7562B6024A34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35EBCD9-E148-4D26-A6C4-8B7442D5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8FBF2EA-602E-4EE9-9C0B-21C48E54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4DDB-1EB4-4F3E-8123-9EFCDBCF69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644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BED18-D150-8043-BD9A-0B8BCB45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61A2A9-94E2-7A4E-9715-71F923FEA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05A232-20B4-4DED-85C9-0618266F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8CD6-C108-4984-840B-773683A88E46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38B43-964D-4E38-9AEA-C6CA350C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1BCB99-30F0-4322-93E9-67147206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A5E9-424A-4695-9F16-C6AE1C3F1D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499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DE1F46-B2DE-CE45-BB7A-A03039A3F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1833" y="365252"/>
            <a:ext cx="2251338" cy="579545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E041B6-1A28-4942-AB1F-BE7CA897B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7818" y="365252"/>
            <a:ext cx="6579998" cy="579545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74A198-0A47-4094-A173-49E6757A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156-8C92-4688-834D-0B92FFEA5CF0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EFC56C-F71E-4A86-A519-20EC0B0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41B84E-AD88-4A2A-92A0-71C893B8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21F1-216E-4C87-93C4-C5726155AC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0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74" y="2125001"/>
            <a:ext cx="8874840" cy="14662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03503-C272-4336-A559-5A2F0D89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AC9E-4149-4AAD-B978-2A46E5743F64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968C6-1087-4722-8E28-963A23DB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0198-50E8-40CF-A82E-56222828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5AD2214-74B4-43B2-9311-204C67A9D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6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8BFF-AEBE-47C7-A77D-6373E37B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C931-D3DA-4878-A39A-35F7A5B2446B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FBDCF-802C-46E0-9ABF-B828D4CB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42E2A-EAB9-404D-A1A1-EBFA4D35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8EC6CC5-3DAE-4B6B-A46F-424614879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74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66" y="4395679"/>
            <a:ext cx="8874840" cy="1358607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766" y="2899312"/>
            <a:ext cx="8874840" cy="149636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114C8-1838-4029-999C-DE93CF22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C616-0387-4863-B534-6516431F12F8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4649-1E70-432E-8415-CB99B2CE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97D4A-994D-4BBA-B54B-FBE8883C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FDCA707-5CDE-47A7-9D45-B4737399E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2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50" y="1596126"/>
            <a:ext cx="4611436" cy="4514439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502" y="1596126"/>
            <a:ext cx="4611436" cy="4514439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E06372-548A-45AB-BEF6-E65B6E02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D1FC-E246-475E-846F-2F671E4198BE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85293F-B7D2-423B-8FB1-9C457B93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0F71AB-B709-403A-B4F0-FF5E76C8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D995E2A-92F1-44E7-88A1-2F3E332B4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26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49" y="1531204"/>
            <a:ext cx="4613250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49" y="2169337"/>
            <a:ext cx="4613250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877" y="1531204"/>
            <a:ext cx="4615062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7" y="2169337"/>
            <a:ext cx="4615062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EBB244-E67F-4ED0-8E3F-469A3C1D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8199-A533-4373-AEFB-B904AEBE49D3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4F8C1F-BBDD-4BF6-BBCC-4733463C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B06942-1C9E-4D71-8FAA-59A22523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6FB15AB-EF09-430C-A5A8-FC760EEE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7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196D99-F9BB-4FC9-B004-B287C4EE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B981-6F4C-4DF2-953C-6478D08963DE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159847-581E-444E-9A0A-540C20A5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402043-37BC-4EFF-A992-F886922B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5B3E399-CD70-4F0B-80E7-614AFF630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10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687B00-4B66-45E9-BB1D-A8FFFD7D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2029-81D6-43B2-9852-E94FB6FEB139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3ECC0A-BA78-42A2-9C45-DA7FCF45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B4418-C772-456B-8F9E-71665B42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7608C30-40F0-4D75-8818-B2CCE1593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06DB8-F449-884A-B8D2-E0722F23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1705912"/>
            <a:ext cx="9005352" cy="2846002"/>
          </a:xfrm>
        </p:spPr>
        <p:txBody>
          <a:bodyPr/>
          <a:lstStyle>
            <a:lvl1pPr>
              <a:defRPr sz="685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4EE26D-A782-B941-B899-CD6057786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81" y="4577249"/>
            <a:ext cx="9005352" cy="1496896"/>
          </a:xfrm>
        </p:spPr>
        <p:txBody>
          <a:bodyPr/>
          <a:lstStyle>
            <a:lvl1pPr marL="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1pPr>
            <a:lvl2pPr marL="522031" indent="0">
              <a:buNone/>
              <a:defRPr sz="2284">
                <a:solidFill>
                  <a:schemeClr val="tx1">
                    <a:tint val="75000"/>
                  </a:schemeClr>
                </a:solidFill>
              </a:defRPr>
            </a:lvl2pPr>
            <a:lvl3pPr marL="1044062" indent="0">
              <a:buNone/>
              <a:defRPr sz="2055">
                <a:solidFill>
                  <a:schemeClr val="tx1">
                    <a:tint val="75000"/>
                  </a:schemeClr>
                </a:solidFill>
              </a:defRPr>
            </a:lvl3pPr>
            <a:lvl4pPr marL="1566093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4pPr>
            <a:lvl5pPr marL="2088124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5pPr>
            <a:lvl6pPr marL="2610155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6pPr>
            <a:lvl7pPr marL="3132186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7pPr>
            <a:lvl8pPr marL="3654217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8pPr>
            <a:lvl9pPr marL="4176248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753703-5C1E-4538-A7E4-E2C612C8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E632F-46D8-45CB-A3F7-43C4876A8E25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06A2A6-B5D1-4041-BC31-AC84472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A3F08B-5D54-4F70-8119-92C671FD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2ACC-9BB9-4BBB-B6C5-5734BA5056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808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72355"/>
            <a:ext cx="3435013" cy="1159091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6" y="272355"/>
            <a:ext cx="5836802" cy="583821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50" y="1431446"/>
            <a:ext cx="3435013" cy="4679119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9ED67F-3EC1-4D2D-B667-767F2836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25BA-3C5C-40BB-A285-4F5A61194D9D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6866CE-CBEF-4A7B-8F9E-755206BE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CEFD4B-F1BA-40E9-AACF-01447A32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F6EED14-D9BE-4551-A316-BD442E38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8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07" y="4788377"/>
            <a:ext cx="6264593" cy="565295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507" y="611215"/>
            <a:ext cx="6264593" cy="4104323"/>
          </a:xfrm>
        </p:spPr>
        <p:txBody>
          <a:bodyPr rtlCol="0">
            <a:normAutofit/>
          </a:bodyPr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07" y="5353671"/>
            <a:ext cx="6264593" cy="80281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634D3A-D35E-4662-9F01-5500C870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FFC9-D69B-42CE-9B33-8544B0211511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323F93-2245-46CE-B038-299FFBCB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3C18AC-AF18-4AA2-89BD-C9EEE4CF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EA6E64B-03DA-4D25-8D09-8E93769FB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64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A533B-20F2-47BE-B9AB-B25BD429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CF6E-0B70-432F-BC6C-ED3B85600EED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9D979-C08B-4F63-8EBD-31B5AC86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9B10A-9892-4867-9125-9A96E1C1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6E415D1-F1C7-48F1-8B71-45940D5F0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2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9716" y="273939"/>
            <a:ext cx="2349222" cy="5836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050" y="273939"/>
            <a:ext cx="6873650" cy="5836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CDD2-C939-4238-921B-58E3C326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0F36-C333-405D-918E-61E0762A1968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C8A6-8C7B-4F4E-9697-1E438084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D760F-3C35-49B2-81B7-8D778498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28DE57A-6B7B-41E5-BFFB-2E3F181A9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71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21427" y="4824797"/>
            <a:ext cx="5249497" cy="154387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6057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94" dirty="0">
                <a:latin typeface="Arial"/>
                <a:cs typeface="Arial"/>
              </a:rPr>
              <a:t>Daniel H Steinberg, MD</a:t>
            </a:r>
          </a:p>
          <a:p>
            <a:pPr defTabSz="456057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94" dirty="0">
                <a:latin typeface="Arial"/>
                <a:cs typeface="Arial"/>
              </a:rPr>
              <a:t>Assistant Professor of Medicine</a:t>
            </a:r>
          </a:p>
          <a:p>
            <a:pPr defTabSz="456057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94" dirty="0">
                <a:latin typeface="Arial"/>
                <a:cs typeface="Arial"/>
              </a:rPr>
              <a:t>Interventional Cardiology</a:t>
            </a:r>
          </a:p>
          <a:p>
            <a:pPr defTabSz="456057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94" dirty="0">
                <a:latin typeface="Arial"/>
                <a:cs typeface="Arial"/>
              </a:rPr>
              <a:t>Medical University of South Carolina</a:t>
            </a:r>
          </a:p>
          <a:p>
            <a:pPr defTabSz="456057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394" dirty="0">
                <a:latin typeface="Arial"/>
                <a:cs typeface="Arial"/>
              </a:rPr>
              <a:t>Charleston, SC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74" y="837138"/>
            <a:ext cx="8874840" cy="14662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148" y="2765363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rgbClr val="FFCC00"/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DFC3-32CC-435F-8755-E9852F2CC665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4483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662" y="6377428"/>
            <a:ext cx="4002379" cy="36419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96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A8BDE-3308-4DE5-B10A-6D751E4C1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164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66" y="4395679"/>
            <a:ext cx="8874840" cy="1358607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766" y="2899312"/>
            <a:ext cx="8874840" cy="149636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B51D-AF99-44F5-B9D8-248531F62EBC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BC0E2-6E6A-4ED1-8212-036F03849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3598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50" y="1199004"/>
            <a:ext cx="4611436" cy="4911561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502" y="1199004"/>
            <a:ext cx="4611436" cy="4911561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D210-56DC-4807-B110-4BF27BE301F9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446B-EA71-4B00-BF55-FE99E903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250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49" y="1531204"/>
            <a:ext cx="4613250" cy="638133"/>
          </a:xfrm>
        </p:spPr>
        <p:txBody>
          <a:bodyPr anchor="b"/>
          <a:lstStyle>
            <a:lvl1pPr marL="0" indent="0">
              <a:buNone/>
              <a:defRPr sz="2394" b="0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49" y="2169337"/>
            <a:ext cx="4613250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877" y="1531204"/>
            <a:ext cx="4615062" cy="638133"/>
          </a:xfrm>
        </p:spPr>
        <p:txBody>
          <a:bodyPr anchor="b"/>
          <a:lstStyle>
            <a:lvl1pPr marL="0" indent="0">
              <a:buNone/>
              <a:defRPr sz="2394" b="0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7" y="2169337"/>
            <a:ext cx="4615062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F9FC-A4DB-4181-821A-4EEC29700CA2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265C-F46D-4F83-9EDF-4A0F12352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817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4183-7E43-425F-B673-C35EF8E858C2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7BCB-392D-4CD9-B5B8-3E50A3E02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274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438A1-B57C-4E47-A44D-1C73328C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EE8F7-ACB8-3A46-ABA0-52F6482C3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818" y="1822033"/>
            <a:ext cx="4415668" cy="433867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2D507-C03B-024E-B463-84566BD7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7502" y="1822033"/>
            <a:ext cx="4415668" cy="433867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3AD7680-3C48-4697-9E27-719729FF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A40C-5FF2-46E4-8604-9B2AE69D0129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D453A90-C777-457D-9976-13EEA0F3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3924E0C-EAA3-4C46-9286-39FC7CF4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AA55-5340-430D-B957-A7D70D6EE3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49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3EE-5AA0-48A6-A39E-325073729F97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87046-77AD-4474-B0A8-EC98E8C2B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786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72355"/>
            <a:ext cx="3435013" cy="1159091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6" y="272355"/>
            <a:ext cx="5836802" cy="583821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50" y="1431446"/>
            <a:ext cx="3435013" cy="4679119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E8F6-D770-4D6E-86E6-AADA999BC49B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4849-081F-4E79-ACEA-18EFEAAD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986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07" y="4788377"/>
            <a:ext cx="6264593" cy="565295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507" y="611215"/>
            <a:ext cx="6264593" cy="4104323"/>
          </a:xfrm>
        </p:spPr>
        <p:txBody>
          <a:bodyPr rtlCol="0">
            <a:normAutofit/>
          </a:bodyPr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07" y="5353671"/>
            <a:ext cx="6264593" cy="80281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53EF-B624-4115-8912-E5A0BF14CC7B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BD7AB-9EFE-4843-BF4C-1E4C135C5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8119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88442-A1F3-4781-8103-38B08304516F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088C-37C5-45B5-BED5-673298D6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2205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9716" y="273939"/>
            <a:ext cx="2349222" cy="5836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050" y="273939"/>
            <a:ext cx="6873650" cy="5836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CC5C-B4FC-4130-9010-CDFC568AA927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B391-B9B9-4151-8A89-03A36CBFB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029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9" y="-25335"/>
            <a:ext cx="10440988" cy="1140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8458" y="1342777"/>
            <a:ext cx="9396889" cy="451443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8637552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9" y="-25335"/>
            <a:ext cx="10440988" cy="1140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8458" y="1342777"/>
            <a:ext cx="4611436" cy="451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93911" y="1342777"/>
            <a:ext cx="4611436" cy="451443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18802794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25" y="152012"/>
            <a:ext cx="10179963" cy="912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22050" y="1444114"/>
            <a:ext cx="9396889" cy="466645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4017" y="6232490"/>
            <a:ext cx="4263403" cy="4813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4861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8048"/>
            <a:ext cx="10440988" cy="1140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3074" y="1976157"/>
            <a:ext cx="8874840" cy="1976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3074" y="4104323"/>
            <a:ext cx="8874840" cy="1976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3074" y="6232490"/>
            <a:ext cx="2175206" cy="45603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30FE4-B1FE-4360-8620-7C45DBC37B0C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67338" y="6232490"/>
            <a:ext cx="6545557" cy="45603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2708" y="6232490"/>
            <a:ext cx="2175206" cy="456036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fld id="{309A7427-509B-4F7A-A668-823CD9A7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292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DD36-BE7E-4057-808D-A0151DB9B2E4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DD9C-8475-4CF4-B75D-BEF163161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7F727-E4B7-934B-B1CA-42F08076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1" y="365252"/>
            <a:ext cx="9005352" cy="132166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2CECEB-4D67-B84C-A5B6-31CAB62C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632" y="1676355"/>
            <a:ext cx="4417480" cy="823398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2031" indent="0">
              <a:buNone/>
              <a:defRPr sz="2284" b="1"/>
            </a:lvl2pPr>
            <a:lvl3pPr marL="1044062" indent="0">
              <a:buNone/>
              <a:defRPr sz="2055" b="1"/>
            </a:lvl3pPr>
            <a:lvl4pPr marL="1566093" indent="0">
              <a:buNone/>
              <a:defRPr sz="1827" b="1"/>
            </a:lvl4pPr>
            <a:lvl5pPr marL="2088124" indent="0">
              <a:buNone/>
              <a:defRPr sz="1827" b="1"/>
            </a:lvl5pPr>
            <a:lvl6pPr marL="2610155" indent="0">
              <a:buNone/>
              <a:defRPr sz="1827" b="1"/>
            </a:lvl6pPr>
            <a:lvl7pPr marL="3132186" indent="0">
              <a:buNone/>
              <a:defRPr sz="1827" b="1"/>
            </a:lvl7pPr>
            <a:lvl8pPr marL="3654217" indent="0">
              <a:buNone/>
              <a:defRPr sz="1827" b="1"/>
            </a:lvl8pPr>
            <a:lvl9pPr marL="4176248" indent="0">
              <a:buNone/>
              <a:defRPr sz="182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0FD192-97DF-0141-A83F-D536C37FE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632" y="2499752"/>
            <a:ext cx="4417480" cy="3673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172F9A-7BA2-9844-893F-4CC1EAED6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5750" y="1676355"/>
            <a:ext cx="4439233" cy="823398"/>
          </a:xfrm>
        </p:spPr>
        <p:txBody>
          <a:bodyPr anchor="b"/>
          <a:lstStyle>
            <a:lvl1pPr marL="0" indent="0">
              <a:buNone/>
              <a:defRPr sz="2740" b="1"/>
            </a:lvl1pPr>
            <a:lvl2pPr marL="522031" indent="0">
              <a:buNone/>
              <a:defRPr sz="2284" b="1"/>
            </a:lvl2pPr>
            <a:lvl3pPr marL="1044062" indent="0">
              <a:buNone/>
              <a:defRPr sz="2055" b="1"/>
            </a:lvl3pPr>
            <a:lvl4pPr marL="1566093" indent="0">
              <a:buNone/>
              <a:defRPr sz="1827" b="1"/>
            </a:lvl4pPr>
            <a:lvl5pPr marL="2088124" indent="0">
              <a:buNone/>
              <a:defRPr sz="1827" b="1"/>
            </a:lvl5pPr>
            <a:lvl6pPr marL="2610155" indent="0">
              <a:buNone/>
              <a:defRPr sz="1827" b="1"/>
            </a:lvl6pPr>
            <a:lvl7pPr marL="3132186" indent="0">
              <a:buNone/>
              <a:defRPr sz="1827" b="1"/>
            </a:lvl7pPr>
            <a:lvl8pPr marL="3654217" indent="0">
              <a:buNone/>
              <a:defRPr sz="1827" b="1"/>
            </a:lvl8pPr>
            <a:lvl9pPr marL="4176248" indent="0">
              <a:buNone/>
              <a:defRPr sz="182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48A569-079F-2743-A7FA-358C39281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5750" y="2499752"/>
            <a:ext cx="4439233" cy="3673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991D1F1-C4D7-433A-94B8-25F10F1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6778-8A70-47F5-A24D-D5BF5B091BE5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19B4F82-4A8E-4378-BCD8-E84075CD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B90F4E8-CB00-4CAB-A588-6BB7EB41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299A-98B8-4E2C-B54E-B48E9AA330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087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575" y="2143258"/>
            <a:ext cx="8068036" cy="12937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60" y="3688525"/>
            <a:ext cx="6644265" cy="15424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5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4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AED7D7-BB18-4DDB-B399-9F9D4C1BE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8EEDC0-C70D-4EE3-A196-B52C96AC5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06640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DB6B2-C30E-42D6-8C4C-3D1F22B4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920" y="5594357"/>
            <a:ext cx="2215085" cy="321441"/>
          </a:xfrm>
          <a:prstGeom prst="rect">
            <a:avLst/>
          </a:prstGeom>
        </p:spPr>
        <p:txBody>
          <a:bodyPr lIns="82058" tIns="41029" rIns="82058" bIns="41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4A0B9-3DDC-49AA-A778-C923C987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2871" y="5594357"/>
            <a:ext cx="3005409" cy="321441"/>
          </a:xfrm>
          <a:prstGeom prst="rect">
            <a:avLst/>
          </a:prstGeom>
        </p:spPr>
        <p:txBody>
          <a:bodyPr lIns="82058" tIns="41029" rIns="82058" bIns="41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E1B83-5EB9-4F0D-A072-F4902F43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483AB-4295-4052-9557-EE90DD908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669541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87" y="3878542"/>
            <a:ext cx="8068036" cy="1198771"/>
          </a:xfrm>
        </p:spPr>
        <p:txBody>
          <a:bodyPr anchor="t"/>
          <a:lstStyle>
            <a:lvl1pPr algn="l">
              <a:defRPr sz="35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787" y="2558216"/>
            <a:ext cx="8068036" cy="1320324"/>
          </a:xfrm>
        </p:spPr>
        <p:txBody>
          <a:bodyPr anchor="b"/>
          <a:lstStyle>
            <a:lvl1pPr marL="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1pPr>
            <a:lvl2pPr marL="40926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2pPr>
            <a:lvl3pPr marL="81853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3pPr>
            <a:lvl4pPr marL="1227797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4pPr>
            <a:lvl5pPr marL="1637062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5pPr>
            <a:lvl6pPr marL="2046327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6pPr>
            <a:lvl7pPr marL="2455594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7pPr>
            <a:lvl8pPr marL="2864859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8pPr>
            <a:lvl9pPr marL="3274124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06D207-C042-4124-A7A5-7D47A186F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5146B-67E8-466D-904F-1BAB2E468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996099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0083" y="2052441"/>
            <a:ext cx="4192215" cy="3983329"/>
          </a:xfrm>
        </p:spPr>
        <p:txBody>
          <a:bodyPr/>
          <a:lstStyle>
            <a:lvl1pPr>
              <a:defRPr sz="2494"/>
            </a:lvl1pPr>
            <a:lvl2pPr>
              <a:defRPr sz="21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495" y="2052441"/>
            <a:ext cx="4192215" cy="3983329"/>
          </a:xfrm>
        </p:spPr>
        <p:txBody>
          <a:bodyPr/>
          <a:lstStyle>
            <a:lvl1pPr>
              <a:defRPr sz="2494"/>
            </a:lvl1pPr>
            <a:lvl2pPr>
              <a:defRPr sz="21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DEC1B0-F522-4008-9992-7781C7B88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BB2BDE-F124-42AA-A76A-504E5B4F2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054595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FFFEFDC-7E72-4FEC-9F37-7A88A0723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6EAFA-5369-4D53-B2C2-68D83E4DE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275192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79F6ED2-CE54-4C8F-BD16-C7C723E6C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D079A7-DA69-4F59-82C4-7CC607728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7690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76" y="1140090"/>
            <a:ext cx="3122739" cy="1022727"/>
          </a:xfrm>
        </p:spPr>
        <p:txBody>
          <a:bodyPr anchor="b"/>
          <a:lstStyle>
            <a:lvl1pPr algn="l">
              <a:defRPr sz="17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019" y="1140091"/>
            <a:ext cx="5306183" cy="5151361"/>
          </a:xfrm>
        </p:spPr>
        <p:txBody>
          <a:bodyPr/>
          <a:lstStyle>
            <a:lvl1pPr>
              <a:defRPr sz="2893"/>
            </a:lvl1pPr>
            <a:lvl2pPr>
              <a:defRPr sz="2494"/>
            </a:lvl2pPr>
            <a:lvl3pPr>
              <a:defRPr sz="21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576" y="2162818"/>
            <a:ext cx="3122739" cy="4128634"/>
          </a:xfrm>
        </p:spPr>
        <p:txBody>
          <a:bodyPr/>
          <a:lstStyle>
            <a:lvl1pPr marL="0" indent="0">
              <a:buNone/>
              <a:defRPr sz="1297"/>
            </a:lvl1pPr>
            <a:lvl2pPr marL="409265" indent="0">
              <a:buNone/>
              <a:defRPr sz="1097"/>
            </a:lvl2pPr>
            <a:lvl3pPr marL="818532" indent="0">
              <a:buNone/>
              <a:defRPr sz="898"/>
            </a:lvl3pPr>
            <a:lvl4pPr marL="1227797" indent="0">
              <a:buNone/>
              <a:defRPr sz="798"/>
            </a:lvl4pPr>
            <a:lvl5pPr marL="1637062" indent="0">
              <a:buNone/>
              <a:defRPr sz="798"/>
            </a:lvl5pPr>
            <a:lvl6pPr marL="2046327" indent="0">
              <a:buNone/>
              <a:defRPr sz="798"/>
            </a:lvl6pPr>
            <a:lvl7pPr marL="2455594" indent="0">
              <a:buNone/>
              <a:defRPr sz="798"/>
            </a:lvl7pPr>
            <a:lvl8pPr marL="2864859" indent="0">
              <a:buNone/>
              <a:defRPr sz="798"/>
            </a:lvl8pPr>
            <a:lvl9pPr marL="3274124" indent="0">
              <a:buNone/>
              <a:defRPr sz="7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B06689-DE35-4357-9CFE-F77E8105C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D29C32-DB47-407F-8DA5-277E736D6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385366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76" y="5027014"/>
            <a:ext cx="5695084" cy="498790"/>
          </a:xfrm>
        </p:spPr>
        <p:txBody>
          <a:bodyPr anchor="b"/>
          <a:lstStyle>
            <a:lvl1pPr algn="l">
              <a:defRPr sz="17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6476" y="1341282"/>
            <a:ext cx="5695084" cy="3621461"/>
          </a:xfrm>
        </p:spPr>
        <p:txBody>
          <a:bodyPr rtlCol="0">
            <a:normAutofit/>
          </a:bodyPr>
          <a:lstStyle>
            <a:lvl1pPr marL="0" indent="0">
              <a:buNone/>
              <a:defRPr sz="2893"/>
            </a:lvl1pPr>
            <a:lvl2pPr marL="409265" indent="0">
              <a:buNone/>
              <a:defRPr sz="2494"/>
            </a:lvl2pPr>
            <a:lvl3pPr marL="818532" indent="0">
              <a:buNone/>
              <a:defRPr sz="2195"/>
            </a:lvl3pPr>
            <a:lvl4pPr marL="1227797" indent="0">
              <a:buNone/>
              <a:defRPr sz="1795"/>
            </a:lvl4pPr>
            <a:lvl5pPr marL="1637062" indent="0">
              <a:buNone/>
              <a:defRPr sz="1795"/>
            </a:lvl5pPr>
            <a:lvl6pPr marL="2046327" indent="0">
              <a:buNone/>
              <a:defRPr sz="1795"/>
            </a:lvl6pPr>
            <a:lvl7pPr marL="2455594" indent="0">
              <a:buNone/>
              <a:defRPr sz="1795"/>
            </a:lvl7pPr>
            <a:lvl8pPr marL="2864859" indent="0">
              <a:buNone/>
              <a:defRPr sz="1795"/>
            </a:lvl8pPr>
            <a:lvl9pPr marL="3274124" indent="0">
              <a:buNone/>
              <a:defRPr sz="179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6476" y="5525803"/>
            <a:ext cx="5695084" cy="708364"/>
          </a:xfrm>
        </p:spPr>
        <p:txBody>
          <a:bodyPr/>
          <a:lstStyle>
            <a:lvl1pPr marL="0" indent="0">
              <a:buNone/>
              <a:defRPr sz="1297"/>
            </a:lvl1pPr>
            <a:lvl2pPr marL="409265" indent="0">
              <a:buNone/>
              <a:defRPr sz="1097"/>
            </a:lvl2pPr>
            <a:lvl3pPr marL="818532" indent="0">
              <a:buNone/>
              <a:defRPr sz="898"/>
            </a:lvl3pPr>
            <a:lvl4pPr marL="1227797" indent="0">
              <a:buNone/>
              <a:defRPr sz="798"/>
            </a:lvl4pPr>
            <a:lvl5pPr marL="1637062" indent="0">
              <a:buNone/>
              <a:defRPr sz="798"/>
            </a:lvl5pPr>
            <a:lvl6pPr marL="2046327" indent="0">
              <a:buNone/>
              <a:defRPr sz="798"/>
            </a:lvl6pPr>
            <a:lvl7pPr marL="2455594" indent="0">
              <a:buNone/>
              <a:defRPr sz="798"/>
            </a:lvl7pPr>
            <a:lvl8pPr marL="2864859" indent="0">
              <a:buNone/>
              <a:defRPr sz="798"/>
            </a:lvl8pPr>
            <a:lvl9pPr marL="3274124" indent="0">
              <a:buNone/>
              <a:defRPr sz="7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EEB8EC-738C-4796-8A09-D3704564F6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02AFA2-9313-4737-BD3E-01C73FE5C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12866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35199-82D0-7F41-8257-B563446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DCC1F10-CC3C-40FE-B1A7-9326F362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3E8C-BF01-496F-AD1F-D00131CD0759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2D3C0AE-68F5-48BF-B4C2-61DA4BC5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61EF14E-BEE6-4DB0-B9B8-BE56F342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0A1C-DB40-4966-803E-4F7A8867EA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06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82F3F41-7400-4E56-898A-36573402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D947-C980-4BA8-8783-D327BEBE38C7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C21EC3B-4C39-4942-AB78-A5EDA913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DF2BE16-9B55-40BF-82E3-DF76109D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E295-FA06-4F1A-ADF1-ACB0594CA0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99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18A24-F99F-9343-893D-73D33BC6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" y="456036"/>
            <a:ext cx="3367944" cy="1596126"/>
          </a:xfrm>
        </p:spPr>
        <p:txBody>
          <a:bodyPr/>
          <a:lstStyle>
            <a:lvl1pPr>
              <a:defRPr sz="36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85EE0-6E05-3B44-9678-64EB90B1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233" y="985968"/>
            <a:ext cx="5285750" cy="4860160"/>
          </a:xfrm>
        </p:spPr>
        <p:txBody>
          <a:bodyPr/>
          <a:lstStyle>
            <a:lvl1pPr>
              <a:defRPr sz="3654"/>
            </a:lvl1pPr>
            <a:lvl2pPr>
              <a:defRPr sz="3197"/>
            </a:lvl2pPr>
            <a:lvl3pPr>
              <a:defRPr sz="2740"/>
            </a:lvl3pPr>
            <a:lvl4pPr>
              <a:defRPr sz="2284"/>
            </a:lvl4pPr>
            <a:lvl5pPr>
              <a:defRPr sz="2284"/>
            </a:lvl5pPr>
            <a:lvl6pPr>
              <a:defRPr sz="2284"/>
            </a:lvl6pPr>
            <a:lvl7pPr>
              <a:defRPr sz="2284"/>
            </a:lvl7pPr>
            <a:lvl8pPr>
              <a:defRPr sz="2284"/>
            </a:lvl8pPr>
            <a:lvl9pPr>
              <a:defRPr sz="228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80266-62E4-1742-BE7F-43B87429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632" y="2052161"/>
            <a:ext cx="3367944" cy="3802411"/>
          </a:xfrm>
        </p:spPr>
        <p:txBody>
          <a:bodyPr/>
          <a:lstStyle>
            <a:lvl1pPr marL="0" indent="0">
              <a:buNone/>
              <a:defRPr sz="1827"/>
            </a:lvl1pPr>
            <a:lvl2pPr marL="522031" indent="0">
              <a:buNone/>
              <a:defRPr sz="1599"/>
            </a:lvl2pPr>
            <a:lvl3pPr marL="1044062" indent="0">
              <a:buNone/>
              <a:defRPr sz="1370"/>
            </a:lvl3pPr>
            <a:lvl4pPr marL="1566093" indent="0">
              <a:buNone/>
              <a:defRPr sz="1142"/>
            </a:lvl4pPr>
            <a:lvl5pPr marL="2088124" indent="0">
              <a:buNone/>
              <a:defRPr sz="1142"/>
            </a:lvl5pPr>
            <a:lvl6pPr marL="2610155" indent="0">
              <a:buNone/>
              <a:defRPr sz="1142"/>
            </a:lvl6pPr>
            <a:lvl7pPr marL="3132186" indent="0">
              <a:buNone/>
              <a:defRPr sz="1142"/>
            </a:lvl7pPr>
            <a:lvl8pPr marL="3654217" indent="0">
              <a:buNone/>
              <a:defRPr sz="1142"/>
            </a:lvl8pPr>
            <a:lvl9pPr marL="4176248" indent="0">
              <a:buNone/>
              <a:defRPr sz="114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6FEC958-4C43-47ED-93ED-19DD1FE6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13B0-390E-49FE-91FF-CBAF3D5F1FAE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76F6082-43CE-41C7-9D99-6BDD9D26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C5D5836-01B8-4221-B210-7D66F151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8D59-4D66-4EE3-9797-E8AFAB0601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71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1D576-9FA0-4B4E-B1B1-9AD32C4D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" y="456036"/>
            <a:ext cx="3367944" cy="1596126"/>
          </a:xfrm>
        </p:spPr>
        <p:txBody>
          <a:bodyPr/>
          <a:lstStyle>
            <a:lvl1pPr>
              <a:defRPr sz="365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2E3D1117-297D-1045-BF06-94BC4FCD1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9233" y="985968"/>
            <a:ext cx="5285750" cy="4860160"/>
          </a:xfrm>
        </p:spPr>
        <p:txBody>
          <a:bodyPr rtlCol="0">
            <a:normAutofit/>
          </a:bodyPr>
          <a:lstStyle>
            <a:lvl1pPr marL="0" indent="0">
              <a:buNone/>
              <a:defRPr sz="3654"/>
            </a:lvl1pPr>
            <a:lvl2pPr marL="522031" indent="0">
              <a:buNone/>
              <a:defRPr sz="3197"/>
            </a:lvl2pPr>
            <a:lvl3pPr marL="1044062" indent="0">
              <a:buNone/>
              <a:defRPr sz="2740"/>
            </a:lvl3pPr>
            <a:lvl4pPr marL="1566093" indent="0">
              <a:buNone/>
              <a:defRPr sz="2284"/>
            </a:lvl4pPr>
            <a:lvl5pPr marL="2088124" indent="0">
              <a:buNone/>
              <a:defRPr sz="2284"/>
            </a:lvl5pPr>
            <a:lvl6pPr marL="2610155" indent="0">
              <a:buNone/>
              <a:defRPr sz="2284"/>
            </a:lvl6pPr>
            <a:lvl7pPr marL="3132186" indent="0">
              <a:buNone/>
              <a:defRPr sz="2284"/>
            </a:lvl7pPr>
            <a:lvl8pPr marL="3654217" indent="0">
              <a:buNone/>
              <a:defRPr sz="2284"/>
            </a:lvl8pPr>
            <a:lvl9pPr marL="4176248" indent="0">
              <a:buNone/>
              <a:defRPr sz="2284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7ABFB6-D5EF-B243-B5E0-88674127D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632" y="2052161"/>
            <a:ext cx="3367944" cy="3802411"/>
          </a:xfrm>
        </p:spPr>
        <p:txBody>
          <a:bodyPr/>
          <a:lstStyle>
            <a:lvl1pPr marL="0" indent="0">
              <a:buNone/>
              <a:defRPr sz="1827"/>
            </a:lvl1pPr>
            <a:lvl2pPr marL="522031" indent="0">
              <a:buNone/>
              <a:defRPr sz="1599"/>
            </a:lvl2pPr>
            <a:lvl3pPr marL="1044062" indent="0">
              <a:buNone/>
              <a:defRPr sz="1370"/>
            </a:lvl3pPr>
            <a:lvl4pPr marL="1566093" indent="0">
              <a:buNone/>
              <a:defRPr sz="1142"/>
            </a:lvl4pPr>
            <a:lvl5pPr marL="2088124" indent="0">
              <a:buNone/>
              <a:defRPr sz="1142"/>
            </a:lvl5pPr>
            <a:lvl6pPr marL="2610155" indent="0">
              <a:buNone/>
              <a:defRPr sz="1142"/>
            </a:lvl6pPr>
            <a:lvl7pPr marL="3132186" indent="0">
              <a:buNone/>
              <a:defRPr sz="1142"/>
            </a:lvl7pPr>
            <a:lvl8pPr marL="3654217" indent="0">
              <a:buNone/>
              <a:defRPr sz="1142"/>
            </a:lvl8pPr>
            <a:lvl9pPr marL="4176248" indent="0">
              <a:buNone/>
              <a:defRPr sz="114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FCD68E1-8259-4D6D-8B8E-4F6406E5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CD09-7ABC-4E55-8F0E-3E2DFFD40E62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3AF4C32-45FD-4620-8A43-27F80188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D19665F-6F4B-4CAF-90B1-EB1E0B82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BF49-310B-40C9-8A3D-B8D218129D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79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0066"/>
            </a:gs>
            <a:gs pos="0">
              <a:srgbClr val="000066"/>
            </a:gs>
            <a:gs pos="0">
              <a:srgbClr val="000066"/>
            </a:gs>
            <a:gs pos="53000">
              <a:srgbClr val="33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>
            <a:extLst>
              <a:ext uri="{FF2B5EF4-FFF2-40B4-BE49-F238E27FC236}">
                <a16:creationId xmlns:a16="http://schemas.microsoft.com/office/drawing/2014/main" id="{8F583768-160D-453F-96AB-81308493F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0"/>
            <a:ext cx="900588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</a:p>
        </p:txBody>
      </p:sp>
      <p:sp>
        <p:nvSpPr>
          <p:cNvPr id="6147" name="Espace réservé du texte 2">
            <a:extLst>
              <a:ext uri="{FF2B5EF4-FFF2-40B4-BE49-F238E27FC236}">
                <a16:creationId xmlns:a16="http://schemas.microsoft.com/office/drawing/2014/main" id="{4ACE6B88-C75B-4137-86FE-12ECB52F1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1474788"/>
            <a:ext cx="9005888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EB9B7-90D0-8642-BF39-27BE4F7A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550" y="6340475"/>
            <a:ext cx="234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192482-FA40-4770-8AEE-682D9E08D73A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01EA14-6090-A34E-9E23-976401832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9163" y="6340475"/>
            <a:ext cx="3522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BC91C3-676B-BA4F-9D3A-0BAB9231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3938" y="6340475"/>
            <a:ext cx="234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2394CF-4374-4ED7-BBB1-C4AEE3E562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84" r:id="rId1"/>
    <p:sldLayoutId id="2147487485" r:id="rId2"/>
    <p:sldLayoutId id="2147487486" r:id="rId3"/>
    <p:sldLayoutId id="2147487487" r:id="rId4"/>
    <p:sldLayoutId id="2147487488" r:id="rId5"/>
    <p:sldLayoutId id="2147487489" r:id="rId6"/>
    <p:sldLayoutId id="2147487490" r:id="rId7"/>
    <p:sldLayoutId id="2147487491" r:id="rId8"/>
    <p:sldLayoutId id="2147487492" r:id="rId9"/>
    <p:sldLayoutId id="2147487493" r:id="rId10"/>
    <p:sldLayoutId id="2147487494" r:id="rId11"/>
  </p:sldLayoutIdLst>
  <p:txStyles>
    <p:titleStyle>
      <a:lvl1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bg1"/>
          </a:solidFill>
          <a:latin typeface="DINOT-Medium" panose="020B0504020101020102" pitchFamily="34" charset="77"/>
          <a:ea typeface="+mj-ea"/>
          <a:cs typeface="+mj-cs"/>
        </a:defRPr>
      </a:lvl1pPr>
      <a:lvl2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2pPr>
      <a:lvl3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3pPr>
      <a:lvl4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4pPr>
      <a:lvl5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5pPr>
      <a:lvl6pPr marL="4572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6pPr>
      <a:lvl7pPr marL="9144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7pPr>
      <a:lvl8pPr marL="13716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8pPr>
      <a:lvl9pPr marL="18288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9pPr>
    </p:titleStyle>
    <p:bodyStyle>
      <a:lvl1pPr marL="260350" indent="-260350" algn="l" defTabSz="1042988" rtl="0" eaLnBrk="0" fontAlgn="base" hangingPunct="0">
        <a:lnSpc>
          <a:spcPct val="90000"/>
        </a:lnSpc>
        <a:spcBef>
          <a:spcPts val="1138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1pPr>
      <a:lvl2pPr marL="782638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2pPr>
      <a:lvl3pPr marL="1304925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3pPr>
      <a:lvl4pPr marL="1825625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4pPr>
      <a:lvl5pPr marL="2347913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5pPr>
      <a:lvl6pPr marL="2871170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393201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915232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437263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1pPr>
      <a:lvl2pPr marL="522031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1044062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3pPr>
      <a:lvl4pPr marL="1566093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4pPr>
      <a:lvl5pPr marL="2088124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5pPr>
      <a:lvl6pPr marL="2610155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132186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654217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176248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0066"/>
            </a:gs>
            <a:gs pos="0">
              <a:srgbClr val="000066"/>
            </a:gs>
            <a:gs pos="0">
              <a:srgbClr val="000066"/>
            </a:gs>
            <a:gs pos="53000">
              <a:srgbClr val="33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titre 1">
            <a:extLst>
              <a:ext uri="{FF2B5EF4-FFF2-40B4-BE49-F238E27FC236}">
                <a16:creationId xmlns:a16="http://schemas.microsoft.com/office/drawing/2014/main" id="{B95C9DC3-9867-40BF-94EE-06DB15E94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0"/>
            <a:ext cx="900588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</a:p>
        </p:txBody>
      </p:sp>
      <p:sp>
        <p:nvSpPr>
          <p:cNvPr id="10243" name="Espace réservé du texte 2">
            <a:extLst>
              <a:ext uri="{FF2B5EF4-FFF2-40B4-BE49-F238E27FC236}">
                <a16:creationId xmlns:a16="http://schemas.microsoft.com/office/drawing/2014/main" id="{2469A9A5-7B20-4261-A42B-40C91DF64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1474788"/>
            <a:ext cx="9005888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EB9B7-90D0-8642-BF39-27BE4F7A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550" y="6340475"/>
            <a:ext cx="234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BD617B-8B88-4406-B7F7-971CEDAD47F2}" type="datetimeFigureOut">
              <a:rPr lang="fr-FR"/>
              <a:pPr>
                <a:defRPr/>
              </a:pPr>
              <a:t>09/11/2018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01EA14-6090-A34E-9E23-976401832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9163" y="6340475"/>
            <a:ext cx="3522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BC91C3-676B-BA4F-9D3A-0BAB9231D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3938" y="6340475"/>
            <a:ext cx="234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C28DF8-5742-415F-83C7-5F60C30066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95" r:id="rId1"/>
    <p:sldLayoutId id="2147487496" r:id="rId2"/>
    <p:sldLayoutId id="2147487497" r:id="rId3"/>
    <p:sldLayoutId id="2147487498" r:id="rId4"/>
    <p:sldLayoutId id="2147487499" r:id="rId5"/>
    <p:sldLayoutId id="2147487500" r:id="rId6"/>
    <p:sldLayoutId id="2147487501" r:id="rId7"/>
    <p:sldLayoutId id="2147487502" r:id="rId8"/>
    <p:sldLayoutId id="2147487503" r:id="rId9"/>
    <p:sldLayoutId id="2147487504" r:id="rId10"/>
    <p:sldLayoutId id="2147487505" r:id="rId11"/>
  </p:sldLayoutIdLst>
  <p:txStyles>
    <p:titleStyle>
      <a:lvl1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bg1"/>
          </a:solidFill>
          <a:latin typeface="DINOT-Medium" panose="020B0504020101020102" pitchFamily="34" charset="77"/>
          <a:ea typeface="+mj-ea"/>
          <a:cs typeface="+mj-cs"/>
        </a:defRPr>
      </a:lvl1pPr>
      <a:lvl2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2pPr>
      <a:lvl3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3pPr>
      <a:lvl4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4pPr>
      <a:lvl5pPr algn="r" defTabSz="1042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5pPr>
      <a:lvl6pPr marL="4572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6pPr>
      <a:lvl7pPr marL="9144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7pPr>
      <a:lvl8pPr marL="13716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8pPr>
      <a:lvl9pPr marL="1828800" algn="r" defTabSz="1042988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DINOT-Medium"/>
        </a:defRPr>
      </a:lvl9pPr>
    </p:titleStyle>
    <p:bodyStyle>
      <a:lvl1pPr marL="260350" indent="-260350" algn="l" defTabSz="1042988" rtl="0" eaLnBrk="0" fontAlgn="base" hangingPunct="0">
        <a:lnSpc>
          <a:spcPct val="90000"/>
        </a:lnSpc>
        <a:spcBef>
          <a:spcPts val="1138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1pPr>
      <a:lvl2pPr marL="782638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2pPr>
      <a:lvl3pPr marL="1304925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3pPr>
      <a:lvl4pPr marL="1825625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4pPr>
      <a:lvl5pPr marL="2347913" indent="-260350" algn="l" defTabSz="1042988" rtl="0" eaLnBrk="0" fontAlgn="base" hangingPunct="0">
        <a:lnSpc>
          <a:spcPct val="90000"/>
        </a:lnSpc>
        <a:spcBef>
          <a:spcPts val="5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OT" panose="020B0504020101020102" pitchFamily="34" charset="77"/>
          <a:ea typeface="+mn-ea"/>
          <a:cs typeface="+mn-cs"/>
        </a:defRPr>
      </a:lvl5pPr>
      <a:lvl6pPr marL="2871170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393201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915232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437263" indent="-261015" algn="l" defTabSz="1044062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1pPr>
      <a:lvl2pPr marL="522031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1044062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3pPr>
      <a:lvl4pPr marL="1566093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4pPr>
      <a:lvl5pPr marL="2088124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5pPr>
      <a:lvl6pPr marL="2610155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6pPr>
      <a:lvl7pPr marL="3132186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7pPr>
      <a:lvl8pPr marL="3654217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8pPr>
      <a:lvl9pPr marL="4176248" algn="l" defTabSz="1044062" rtl="0" eaLnBrk="1" latinLnBrk="0" hangingPunct="1">
        <a:defRPr sz="20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0066"/>
            </a:gs>
            <a:gs pos="0">
              <a:srgbClr val="000066"/>
            </a:gs>
            <a:gs pos="0">
              <a:srgbClr val="000066"/>
            </a:gs>
            <a:gs pos="53000">
              <a:srgbClr val="33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96D9FB6-2B8C-4D51-BE5B-3F05AF53F1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2050" y="273939"/>
            <a:ext cx="9396889" cy="11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6992AB9-A3DF-4A7F-BF6F-73827D314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2050" y="1596126"/>
            <a:ext cx="9396889" cy="451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4FFF5-4F82-408F-A9FF-C9A5CA4C4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049" y="6340166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75074B-F85F-4E4D-BA97-B18636AC1D81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157BC-4A75-4EB7-8CD9-7EB7EFBBE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7338" y="6340166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79A32-A928-476A-A821-9DEF5F440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97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37AC8A-A4D6-4452-B0B7-85EB4D05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6" r:id="rId1"/>
    <p:sldLayoutId id="2147487717" r:id="rId2"/>
    <p:sldLayoutId id="2147487718" r:id="rId3"/>
    <p:sldLayoutId id="2147487719" r:id="rId4"/>
    <p:sldLayoutId id="2147487720" r:id="rId5"/>
    <p:sldLayoutId id="2147487721" r:id="rId6"/>
    <p:sldLayoutId id="2147487722" r:id="rId7"/>
    <p:sldLayoutId id="2147487723" r:id="rId8"/>
    <p:sldLayoutId id="2147487724" r:id="rId9"/>
    <p:sldLayoutId id="2147487725" r:id="rId10"/>
    <p:sldLayoutId id="2147487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0066"/>
            </a:gs>
            <a:gs pos="0">
              <a:srgbClr val="000066"/>
            </a:gs>
            <a:gs pos="0">
              <a:srgbClr val="000066"/>
            </a:gs>
            <a:gs pos="53000">
              <a:srgbClr val="33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522050" y="273939"/>
            <a:ext cx="9396889" cy="6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2050" y="1140090"/>
            <a:ext cx="9396889" cy="49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267" y="6340166"/>
            <a:ext cx="27770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6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291D050D-1BE1-4CB8-AF88-1F30F52D4AC4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8" y="6340166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6">
                <a:solidFill>
                  <a:schemeClr val="tx1">
                    <a:tint val="75000"/>
                  </a:schemeClr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198" name="Picture 8" descr="Snapshot 2008-02-24 11-01-49.tif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73" y="6232491"/>
            <a:ext cx="1000595" cy="47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75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2" r:id="rId1"/>
    <p:sldLayoutId id="2147487743" r:id="rId2"/>
    <p:sldLayoutId id="2147487744" r:id="rId3"/>
    <p:sldLayoutId id="2147487745" r:id="rId4"/>
    <p:sldLayoutId id="2147487746" r:id="rId5"/>
    <p:sldLayoutId id="2147487747" r:id="rId6"/>
    <p:sldLayoutId id="2147487748" r:id="rId7"/>
    <p:sldLayoutId id="2147487749" r:id="rId8"/>
    <p:sldLayoutId id="2147487750" r:id="rId9"/>
    <p:sldLayoutId id="2147487751" r:id="rId10"/>
    <p:sldLayoutId id="2147487752" r:id="rId11"/>
    <p:sldLayoutId id="2147487753" r:id="rId12"/>
    <p:sldLayoutId id="2147487754" r:id="rId13"/>
    <p:sldLayoutId id="2147487755" r:id="rId14"/>
    <p:sldLayoutId id="2147487756" r:id="rId15"/>
    <p:sldLayoutId id="2147487757" r:id="rId16"/>
  </p:sldLayoutIdLst>
  <p:transition/>
  <p:txStyles>
    <p:titleStyle>
      <a:lvl1pPr algn="ctr" defTabSz="456057" rtl="0" eaLnBrk="0" fontAlgn="base" hangingPunct="0">
        <a:spcBef>
          <a:spcPct val="0"/>
        </a:spcBef>
        <a:spcAft>
          <a:spcPct val="0"/>
        </a:spcAft>
        <a:defRPr sz="3591" kern="1200">
          <a:solidFill>
            <a:srgbClr val="FFCC00"/>
          </a:solidFill>
          <a:latin typeface="+mn-lt"/>
          <a:ea typeface="+mj-ea"/>
          <a:cs typeface="Arial"/>
        </a:defRPr>
      </a:lvl1pPr>
      <a:lvl2pPr algn="ctr" defTabSz="456057" rtl="0" eaLnBrk="0" fontAlgn="base" hangingPunct="0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defTabSz="456057" rtl="0" eaLnBrk="0" fontAlgn="base" hangingPunct="0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defTabSz="456057" rtl="0" eaLnBrk="0" fontAlgn="base" hangingPunct="0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defTabSz="456057" rtl="0" eaLnBrk="0" fontAlgn="base" hangingPunct="0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6057" algn="ctr" defTabSz="456057" rtl="0" fontAlgn="base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2114" algn="ctr" defTabSz="456057" rtl="0" fontAlgn="base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68171" algn="ctr" defTabSz="456057" rtl="0" fontAlgn="base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4228" algn="ctr" defTabSz="456057" rtl="0" fontAlgn="base">
        <a:spcBef>
          <a:spcPct val="0"/>
        </a:spcBef>
        <a:spcAft>
          <a:spcPct val="0"/>
        </a:spcAft>
        <a:defRPr sz="3591">
          <a:solidFill>
            <a:srgbClr val="FFCC00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043" indent="-342043" algn="l" defTabSz="4560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2" kern="1200">
          <a:solidFill>
            <a:srgbClr val="FFCC00"/>
          </a:solidFill>
          <a:latin typeface="+mn-lt"/>
          <a:ea typeface="+mn-ea"/>
          <a:cs typeface="Arial"/>
        </a:defRPr>
      </a:lvl1pPr>
      <a:lvl2pPr marL="741093" indent="-285036" algn="l" defTabSz="4560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3" kern="1200">
          <a:solidFill>
            <a:schemeClr val="bg1"/>
          </a:solidFill>
          <a:latin typeface="+mn-lt"/>
          <a:ea typeface="+mn-ea"/>
          <a:cs typeface="Arial"/>
        </a:defRPr>
      </a:lvl2pPr>
      <a:lvl3pPr marL="1140143" indent="-228029" algn="l" defTabSz="4560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bg1"/>
          </a:solidFill>
          <a:latin typeface="+mn-lt"/>
          <a:ea typeface="+mn-ea"/>
          <a:cs typeface="Arial"/>
        </a:defRPr>
      </a:lvl3pPr>
      <a:lvl4pPr marL="1596200" indent="-228029" algn="l" defTabSz="4560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bg1"/>
          </a:solidFill>
          <a:latin typeface="+mn-lt"/>
          <a:ea typeface="+mn-ea"/>
          <a:cs typeface="Arial"/>
        </a:defRPr>
      </a:lvl4pPr>
      <a:lvl5pPr marL="2052257" indent="-228029" algn="l" defTabSz="4560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95" kern="1200">
          <a:solidFill>
            <a:schemeClr val="bg1"/>
          </a:solidFill>
          <a:latin typeface="+mn-lt"/>
          <a:ea typeface="+mn-ea"/>
          <a:cs typeface="Arial"/>
        </a:defRPr>
      </a:lvl5pPr>
      <a:lvl6pPr marL="2508314" indent="-228029" algn="l" defTabSz="456057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456057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456057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456057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82361963-81B8-4077-8FB9-ABC661683A9D}"/>
              </a:ext>
            </a:extLst>
          </p:cNvPr>
          <p:cNvSpPr/>
          <p:nvPr/>
        </p:nvSpPr>
        <p:spPr>
          <a:xfrm>
            <a:off x="290028" y="212183"/>
            <a:ext cx="9924377" cy="6455758"/>
          </a:xfrm>
          <a:custGeom>
            <a:avLst/>
            <a:gdLst>
              <a:gd name="connsiteX0" fmla="*/ 165100 w 9559925"/>
              <a:gd name="connsiteY0" fmla="*/ 12700 h 7334250"/>
              <a:gd name="connsiteX1" fmla="*/ 12700 w 9559925"/>
              <a:gd name="connsiteY1" fmla="*/ 165100 h 7334250"/>
              <a:gd name="connsiteX2" fmla="*/ 12700 w 9559925"/>
              <a:gd name="connsiteY2" fmla="*/ 7169150 h 7334250"/>
              <a:gd name="connsiteX3" fmla="*/ 165100 w 9559925"/>
              <a:gd name="connsiteY3" fmla="*/ 7321550 h 7334250"/>
              <a:gd name="connsiteX4" fmla="*/ 9394825 w 9559925"/>
              <a:gd name="connsiteY4" fmla="*/ 7321550 h 7334250"/>
              <a:gd name="connsiteX5" fmla="*/ 9547225 w 9559925"/>
              <a:gd name="connsiteY5" fmla="*/ 7169150 h 7334250"/>
              <a:gd name="connsiteX6" fmla="*/ 9547225 w 9559925"/>
              <a:gd name="connsiteY6" fmla="*/ 165100 h 7334250"/>
              <a:gd name="connsiteX7" fmla="*/ 9394825 w 9559925"/>
              <a:gd name="connsiteY7" fmla="*/ 12700 h 7334250"/>
              <a:gd name="connsiteX8" fmla="*/ 165100 w 9559925"/>
              <a:gd name="connsiteY8" fmla="*/ 12700 h 7334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559925" h="7334250">
                <a:moveTo>
                  <a:pt x="165100" y="12700"/>
                </a:moveTo>
                <a:cubicBezTo>
                  <a:pt x="165100" y="12700"/>
                  <a:pt x="12700" y="12700"/>
                  <a:pt x="12700" y="165100"/>
                </a:cubicBezTo>
                <a:lnTo>
                  <a:pt x="12700" y="7169150"/>
                </a:lnTo>
                <a:cubicBezTo>
                  <a:pt x="12700" y="7169150"/>
                  <a:pt x="12700" y="7321550"/>
                  <a:pt x="165100" y="7321550"/>
                </a:cubicBezTo>
                <a:lnTo>
                  <a:pt x="9394825" y="7321550"/>
                </a:lnTo>
                <a:cubicBezTo>
                  <a:pt x="9394825" y="7321550"/>
                  <a:pt x="9547225" y="7321550"/>
                  <a:pt x="9547225" y="7169150"/>
                </a:cubicBezTo>
                <a:lnTo>
                  <a:pt x="9547225" y="165100"/>
                </a:lnTo>
                <a:cubicBezTo>
                  <a:pt x="9547225" y="165100"/>
                  <a:pt x="9547225" y="12700"/>
                  <a:pt x="9394825" y="12700"/>
                </a:cubicBezTo>
                <a:lnTo>
                  <a:pt x="165100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C6C5C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49" tIns="40925" rIns="81849" bIns="409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818295B-0B47-4C46-9086-4EE91CD8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1" y="167846"/>
            <a:ext cx="10111082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6B99AA5B-3C58-4385-97C5-D5F116F227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4920" y="938991"/>
            <a:ext cx="8543121" cy="100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131E39E9-AB17-4DF2-A48E-C091681D69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22948" y="1944486"/>
            <a:ext cx="8543120" cy="398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006D4-B697-4EC5-AA6B-FE7B3363E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8444" y="6317998"/>
            <a:ext cx="2215085" cy="321442"/>
          </a:xfrm>
          <a:prstGeom prst="rect">
            <a:avLst/>
          </a:prstGeom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r">
              <a:defRPr sz="1097">
                <a:solidFill>
                  <a:srgbClr val="898989"/>
                </a:solidFill>
              </a:defRPr>
            </a:lvl1pPr>
          </a:lstStyle>
          <a:p>
            <a:fld id="{1CAD7B52-9FEA-439F-BCE7-CA75F24BA95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9" descr="AHA_ASA_spot_b+r.jpg">
            <a:extLst>
              <a:ext uri="{FF2B5EF4-FFF2-40B4-BE49-F238E27FC236}">
                <a16:creationId xmlns:a16="http://schemas.microsoft.com/office/drawing/2014/main" id="{3A160502-8746-4406-8B93-6960AF9920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84" y="335693"/>
            <a:ext cx="1107542" cy="4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33" r:id="rId1"/>
    <p:sldLayoutId id="2147487834" r:id="rId2"/>
    <p:sldLayoutId id="2147487835" r:id="rId3"/>
    <p:sldLayoutId id="2147487836" r:id="rId4"/>
    <p:sldLayoutId id="2147487837" r:id="rId5"/>
    <p:sldLayoutId id="2147487838" r:id="rId6"/>
    <p:sldLayoutId id="2147487839" r:id="rId7"/>
    <p:sldLayoutId id="2147487840" r:id="rId8"/>
  </p:sldLayoutIdLst>
  <p:transition spd="med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90" kern="1200">
          <a:solidFill>
            <a:srgbClr val="A6A6A6"/>
          </a:solidFill>
          <a:latin typeface="+mj-lt"/>
          <a:ea typeface="MS PGothic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MS PGothic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MS PGothic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MS PGothic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MS PGothic" pitchFamily="34" charset="-128"/>
          <a:cs typeface="ＭＳ Ｐゴシック"/>
        </a:defRPr>
      </a:lvl5pPr>
      <a:lvl6pPr marL="409265" algn="ctr" rtl="0" eaLnBrk="1" fontAlgn="base" hangingPunct="1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ＭＳ Ｐゴシック" charset="-128"/>
        </a:defRPr>
      </a:lvl6pPr>
      <a:lvl7pPr marL="818532" algn="ctr" rtl="0" eaLnBrk="1" fontAlgn="base" hangingPunct="1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ＭＳ Ｐゴシック" charset="-128"/>
        </a:defRPr>
      </a:lvl7pPr>
      <a:lvl8pPr marL="1227797" algn="ctr" rtl="0" eaLnBrk="1" fontAlgn="base" hangingPunct="1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ＭＳ Ｐゴシック" charset="-128"/>
        </a:defRPr>
      </a:lvl8pPr>
      <a:lvl9pPr marL="1637062" algn="ctr" rtl="0" eaLnBrk="1" fontAlgn="base" hangingPunct="1">
        <a:spcBef>
          <a:spcPct val="0"/>
        </a:spcBef>
        <a:spcAft>
          <a:spcPct val="0"/>
        </a:spcAft>
        <a:defRPr sz="3890">
          <a:solidFill>
            <a:srgbClr val="A6A6A6"/>
          </a:solidFill>
          <a:latin typeface="Calibri" pitchFamily="34" charset="0"/>
          <a:ea typeface="ＭＳ Ｐゴシック" charset="-128"/>
        </a:defRPr>
      </a:lvl9pPr>
    </p:titleStyle>
    <p:bodyStyle>
      <a:lvl1pPr marL="305622" indent="-30562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93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663500" indent="-25494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94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022961" indent="-2042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431512" indent="-2042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841647" indent="-2042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250960" indent="-204633" algn="l" defTabSz="818532" rtl="0" eaLnBrk="1" latinLnBrk="0" hangingPunct="1">
        <a:spcBef>
          <a:spcPct val="200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660226" indent="-204633" algn="l" defTabSz="818532" rtl="0" eaLnBrk="1" latinLnBrk="0" hangingPunct="1">
        <a:spcBef>
          <a:spcPct val="200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069492" indent="-204633" algn="l" defTabSz="818532" rtl="0" eaLnBrk="1" latinLnBrk="0" hangingPunct="1">
        <a:spcBef>
          <a:spcPct val="200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478757" indent="-204633" algn="l" defTabSz="818532" rtl="0" eaLnBrk="1" latinLnBrk="0" hangingPunct="1">
        <a:spcBef>
          <a:spcPct val="200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1pPr>
      <a:lvl2pPr marL="409265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2pPr>
      <a:lvl3pPr marL="818532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3pPr>
      <a:lvl4pPr marL="1227797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4pPr>
      <a:lvl5pPr marL="1637062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5pPr>
      <a:lvl6pPr marL="2046327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6pPr>
      <a:lvl7pPr marL="2455594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7pPr>
      <a:lvl8pPr marL="2864859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8pPr>
      <a:lvl9pPr marL="3274124" algn="l" defTabSz="818532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>
            <a:extLst>
              <a:ext uri="{FF2B5EF4-FFF2-40B4-BE49-F238E27FC236}">
                <a16:creationId xmlns:a16="http://schemas.microsoft.com/office/drawing/2014/main" id="{B8FA49BF-D135-4AD6-8FC7-31C9EE1B7B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598" y="2412157"/>
            <a:ext cx="10009112" cy="809146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0066"/>
                </a:solidFill>
              </a:rPr>
              <a:t>The Door to Unload (DTU) STEMI Safety &amp; Feasibility Pilot Trial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BC8CA-C2F0-4CFA-8652-CD3D970704EF}"/>
              </a:ext>
            </a:extLst>
          </p:cNvPr>
          <p:cNvSpPr/>
          <p:nvPr/>
        </p:nvSpPr>
        <p:spPr>
          <a:xfrm>
            <a:off x="1150832" y="3790045"/>
            <a:ext cx="8208645" cy="11517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0847" lvl="1" algn="ctr" defTabSz="912114" eaLnBrk="1" hangingPunct="1">
              <a:spcBef>
                <a:spcPts val="5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66"/>
                </a:solidFill>
                <a:latin typeface="Calibri"/>
                <a:ea typeface="+mn-ea"/>
                <a:cs typeface="Arial" panose="020B0604020202020204" pitchFamily="34" charset="0"/>
              </a:rPr>
              <a:t>Navin K. Kapur, MD FAHA, FACC, FSCAI</a:t>
            </a:r>
          </a:p>
          <a:p>
            <a:pPr marL="110847" lvl="1" algn="ctr" defTabSz="912114" eaLnBrk="1" hangingPunct="1">
              <a:spcBef>
                <a:spcPts val="599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66"/>
                </a:solidFill>
                <a:latin typeface="Calibri"/>
                <a:ea typeface="+mn-ea"/>
                <a:cs typeface="Arial" panose="020B0604020202020204" pitchFamily="34" charset="0"/>
              </a:rPr>
              <a:t>On Behalf of the DTU-STEMI Investigators</a:t>
            </a:r>
          </a:p>
        </p:txBody>
      </p:sp>
      <p:pic>
        <p:nvPicPr>
          <p:cNvPr id="5" name="Picture 400">
            <a:extLst>
              <a:ext uri="{FF2B5EF4-FFF2-40B4-BE49-F238E27FC236}">
                <a16:creationId xmlns:a16="http://schemas.microsoft.com/office/drawing/2014/main" id="{BFED7D1A-8ED2-424B-810A-C0ABCC9D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6" y="5436595"/>
            <a:ext cx="3327206" cy="10900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188AE-9FE5-40DD-8E45-EEE4DDCA5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7143" r="28333" b="77381"/>
          <a:stretch/>
        </p:blipFill>
        <p:spPr>
          <a:xfrm>
            <a:off x="7179892" y="5276554"/>
            <a:ext cx="2735960" cy="1303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ABD45-C914-432F-859D-7564B4EAA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2"/>
          <a:stretch/>
        </p:blipFill>
        <p:spPr>
          <a:xfrm>
            <a:off x="4029962" y="5296373"/>
            <a:ext cx="2990732" cy="12458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054BE6-6261-46B0-B126-1CD83F2BAC8F}"/>
              </a:ext>
            </a:extLst>
          </p:cNvPr>
          <p:cNvSpPr txBox="1">
            <a:spLocks/>
          </p:cNvSpPr>
          <p:nvPr/>
        </p:nvSpPr>
        <p:spPr bwMode="auto">
          <a:xfrm>
            <a:off x="215936" y="1030793"/>
            <a:ext cx="10009112" cy="8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90" kern="1200">
                <a:solidFill>
                  <a:srgbClr val="A6A6A6"/>
                </a:solidFill>
                <a:latin typeface="+mj-lt"/>
                <a:ea typeface="MS PGothic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5pPr>
            <a:lvl6pPr marL="409265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6pPr>
            <a:lvl7pPr marL="818532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7pPr>
            <a:lvl8pPr marL="1227797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8pPr>
            <a:lvl9pPr marL="1637062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2018 American Heart Association </a:t>
            </a:r>
          </a:p>
          <a:p>
            <a:r>
              <a:rPr lang="en-US" altLang="en-US" sz="3600" b="1" dirty="0">
                <a:solidFill>
                  <a:srgbClr val="C00000"/>
                </a:solidFill>
              </a:rPr>
              <a:t>Late Breaking Clinical Science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183C79-AE42-426D-A9B5-110A87B630F0}"/>
              </a:ext>
            </a:extLst>
          </p:cNvPr>
          <p:cNvSpPr txBox="1"/>
          <p:nvPr/>
        </p:nvSpPr>
        <p:spPr>
          <a:xfrm>
            <a:off x="323950" y="3464098"/>
            <a:ext cx="990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CONFIDENTIAL DRAFT </a:t>
            </a: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806AAB3-0F36-4DCE-88EC-7723D17822B4}"/>
              </a:ext>
            </a:extLst>
          </p:cNvPr>
          <p:cNvSpPr txBox="1"/>
          <p:nvPr/>
        </p:nvSpPr>
        <p:spPr>
          <a:xfrm>
            <a:off x="909564" y="3745446"/>
            <a:ext cx="8703418" cy="1258999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3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Safety and Early Efficacy Outcome:</a:t>
            </a:r>
            <a:endParaRPr lang="en-US" sz="2793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difference in Infarct size normalized as a percent of total LV mass at 30 days between groups</a:t>
            </a:r>
            <a:endParaRPr lang="en-US" sz="2394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89AD3-937E-4516-BB70-267E74A3AAE9}"/>
              </a:ext>
            </a:extLst>
          </p:cNvPr>
          <p:cNvSpPr txBox="1"/>
          <p:nvPr/>
        </p:nvSpPr>
        <p:spPr>
          <a:xfrm>
            <a:off x="909564" y="1216771"/>
            <a:ext cx="8703418" cy="1995867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3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 Safety Outcome:</a:t>
            </a:r>
            <a:r>
              <a:rPr lang="en-US" sz="2793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difference in  a composite of Major Adverse Cardiovascular and Cerebrovascular Events (MACCE) including cardiovascular mortality, reinfarction, stroke, and major vascular events at 30 days between groups</a:t>
            </a:r>
            <a:endParaRPr lang="en-US" sz="2394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741809-1709-42B2-A2CE-3CB84D887C34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Outcomes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706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806AAB3-0F36-4DCE-88EC-7723D17822B4}"/>
              </a:ext>
            </a:extLst>
          </p:cNvPr>
          <p:cNvSpPr txBox="1"/>
          <p:nvPr/>
        </p:nvSpPr>
        <p:spPr>
          <a:xfrm>
            <a:off x="467966" y="1291778"/>
            <a:ext cx="9505056" cy="1995867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3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Inclusion</a:t>
            </a:r>
            <a:r>
              <a:rPr lang="en-US" sz="2394" b="1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Criteria: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 18-75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Anterior STEMI [sum ST-segment elevation (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∑STE) </a:t>
            </a:r>
            <a:r>
              <a:rPr lang="en-US" sz="2394" u="sng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4mm]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Chest pain onset &gt; 1 hour and &lt; 6 hours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Eligible for Primary PCI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194662-5BE1-4F1B-AE6F-3FEFE6C35AD6}"/>
              </a:ext>
            </a:extLst>
          </p:cNvPr>
          <p:cNvSpPr txBox="1"/>
          <p:nvPr/>
        </p:nvSpPr>
        <p:spPr>
          <a:xfrm>
            <a:off x="467966" y="3564285"/>
            <a:ext cx="9505056" cy="1995867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3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Exclusion Criteria: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Cardiogenic shock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Out of hospital cardiac arrest requiring cardiopulmonary resuscitation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 myocardial infarction or pre-existing heart failure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Unable to undergo Cardiac MRI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A4534-42F4-467D-A8C4-CEB7146C3EA6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Inclusion/Exclusion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51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51B33A-65EE-4C8E-AE27-E5312AC9D279}"/>
              </a:ext>
            </a:extLst>
          </p:cNvPr>
          <p:cNvSpPr txBox="1"/>
          <p:nvPr/>
        </p:nvSpPr>
        <p:spPr>
          <a:xfrm>
            <a:off x="1293730" y="920317"/>
            <a:ext cx="7853527" cy="5221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 patients enrolled randomized and Unloaded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6A023-033A-4975-9BE3-538C9145C822}"/>
              </a:ext>
            </a:extLst>
          </p:cNvPr>
          <p:cNvSpPr txBox="1"/>
          <p:nvPr/>
        </p:nvSpPr>
        <p:spPr>
          <a:xfrm>
            <a:off x="1293730" y="1741993"/>
            <a:ext cx="3533047" cy="5221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93" kern="0" dirty="0">
                <a:solidFill>
                  <a:srgbClr val="FFFFFF"/>
                </a:solidFill>
                <a:latin typeface="Calibri" panose="020F0502020204030204" pitchFamily="34" charset="0"/>
              </a:rPr>
              <a:t>U-IR (n=25)</a:t>
            </a:r>
            <a:endParaRPr kumimoji="0" lang="en-US" sz="279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CB0EC-F545-48E6-9A03-03653726E22B}"/>
              </a:ext>
            </a:extLst>
          </p:cNvPr>
          <p:cNvSpPr txBox="1"/>
          <p:nvPr/>
        </p:nvSpPr>
        <p:spPr>
          <a:xfrm>
            <a:off x="5614210" y="1741992"/>
            <a:ext cx="3533047" cy="5221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93" kern="0" dirty="0">
                <a:solidFill>
                  <a:srgbClr val="FFFFFF"/>
                </a:solidFill>
                <a:latin typeface="Calibri" panose="020F0502020204030204" pitchFamily="34" charset="0"/>
              </a:rPr>
              <a:t>U-DR (n=25)</a:t>
            </a:r>
            <a:endParaRPr kumimoji="0" lang="en-US" sz="279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F632C5-23BE-48B6-ADE0-CB4C5573DA1F}"/>
              </a:ext>
            </a:extLst>
          </p:cNvPr>
          <p:cNvCxnSpPr/>
          <p:nvPr/>
        </p:nvCxnSpPr>
        <p:spPr>
          <a:xfrm>
            <a:off x="5219580" y="1476721"/>
            <a:ext cx="394630" cy="2652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0B07F1-8939-45DC-8400-514B664EC5A3}"/>
              </a:ext>
            </a:extLst>
          </p:cNvPr>
          <p:cNvCxnSpPr>
            <a:cxnSpLocks/>
          </p:cNvCxnSpPr>
          <p:nvPr/>
        </p:nvCxnSpPr>
        <p:spPr>
          <a:xfrm flipH="1">
            <a:off x="4825864" y="1472515"/>
            <a:ext cx="393716" cy="26947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B491B6-D812-4816-A5E7-A3E16BC1BA5C}"/>
              </a:ext>
            </a:extLst>
          </p:cNvPr>
          <p:cNvCxnSpPr>
            <a:cxnSpLocks/>
          </p:cNvCxnSpPr>
          <p:nvPr/>
        </p:nvCxnSpPr>
        <p:spPr>
          <a:xfrm>
            <a:off x="7419065" y="2264123"/>
            <a:ext cx="0" cy="329180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C7EA3D-F9D5-473E-B1DF-ACB464CDFEA7}"/>
              </a:ext>
            </a:extLst>
          </p:cNvPr>
          <p:cNvCxnSpPr>
            <a:cxnSpLocks/>
          </p:cNvCxnSpPr>
          <p:nvPr/>
        </p:nvCxnSpPr>
        <p:spPr>
          <a:xfrm>
            <a:off x="3098585" y="2264123"/>
            <a:ext cx="0" cy="329180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3C9D76B-A54F-4A31-A3B1-8071E74ECF27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 Disposition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648D77-1EC7-492A-9E93-2DE3473BE46A}"/>
              </a:ext>
            </a:extLst>
          </p:cNvPr>
          <p:cNvSpPr txBox="1"/>
          <p:nvPr/>
        </p:nvSpPr>
        <p:spPr>
          <a:xfrm>
            <a:off x="263290" y="2423162"/>
            <a:ext cx="2733882" cy="1631216"/>
          </a:xfrm>
          <a:prstGeom prst="rect">
            <a:avLst/>
          </a:prstGeom>
          <a:solidFill>
            <a:srgbClr val="000066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No CMR Completed (n=5)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1 expired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1 metallic prosthesis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large body mass index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outside time window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37D54620-7E7B-4439-B172-C941CC203F7C}"/>
              </a:ext>
            </a:extLst>
          </p:cNvPr>
          <p:cNvSpPr txBox="1"/>
          <p:nvPr/>
        </p:nvSpPr>
        <p:spPr>
          <a:xfrm>
            <a:off x="1976896" y="4140349"/>
            <a:ext cx="6485368" cy="522131"/>
          </a:xfrm>
          <a:prstGeom prst="rect">
            <a:avLst/>
          </a:prstGeom>
          <a:solidFill>
            <a:srgbClr val="000066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3-5 Day CMR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3A10EACE-89A4-4863-9653-971C5090A727}"/>
              </a:ext>
            </a:extLst>
          </p:cNvPr>
          <p:cNvSpPr txBox="1"/>
          <p:nvPr/>
        </p:nvSpPr>
        <p:spPr>
          <a:xfrm>
            <a:off x="1976896" y="5555928"/>
            <a:ext cx="6485368" cy="5221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Day CMR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751B6E8B-2C21-41D8-ABD8-861A5CD47D6A}"/>
              </a:ext>
            </a:extLst>
          </p:cNvPr>
          <p:cNvSpPr txBox="1"/>
          <p:nvPr/>
        </p:nvSpPr>
        <p:spPr>
          <a:xfrm>
            <a:off x="1976896" y="6161421"/>
            <a:ext cx="6485368" cy="5221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Day MACCE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3AACF7-DA75-4E64-8797-64EF3FF59B81}"/>
              </a:ext>
            </a:extLst>
          </p:cNvPr>
          <p:cNvSpPr/>
          <p:nvPr/>
        </p:nvSpPr>
        <p:spPr>
          <a:xfrm>
            <a:off x="6788891" y="4183295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(n=21)</a:t>
            </a:r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ADEA02-14AB-48E4-9B3B-8E1F4EDD3E95}"/>
              </a:ext>
            </a:extLst>
          </p:cNvPr>
          <p:cNvSpPr/>
          <p:nvPr/>
        </p:nvSpPr>
        <p:spPr>
          <a:xfrm>
            <a:off x="6788891" y="5597013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(n=21)</a:t>
            </a:r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7715B-C007-4D18-82F5-24996D8FEBE5}"/>
              </a:ext>
            </a:extLst>
          </p:cNvPr>
          <p:cNvSpPr/>
          <p:nvPr/>
        </p:nvSpPr>
        <p:spPr>
          <a:xfrm>
            <a:off x="6788891" y="6183238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(n=25)</a:t>
            </a:r>
            <a:endParaRPr lang="en-US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729032-AE9D-448A-B9D8-B6189A58AFDA}"/>
              </a:ext>
            </a:extLst>
          </p:cNvPr>
          <p:cNvSpPr/>
          <p:nvPr/>
        </p:nvSpPr>
        <p:spPr>
          <a:xfrm>
            <a:off x="2457291" y="4151988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(n=20)</a:t>
            </a: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EE8C19-11B3-4A08-BEE2-BE04A277A739}"/>
              </a:ext>
            </a:extLst>
          </p:cNvPr>
          <p:cNvSpPr/>
          <p:nvPr/>
        </p:nvSpPr>
        <p:spPr>
          <a:xfrm>
            <a:off x="2457291" y="5565706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(n=19)</a:t>
            </a:r>
            <a:endParaRPr lang="en-US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D7AB9D-612E-4FB2-8DF2-CE6D8B40723D}"/>
              </a:ext>
            </a:extLst>
          </p:cNvPr>
          <p:cNvSpPr/>
          <p:nvPr/>
        </p:nvSpPr>
        <p:spPr>
          <a:xfrm>
            <a:off x="2457291" y="6151931"/>
            <a:ext cx="99738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(n=25)</a:t>
            </a:r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5E66AF-1C87-43E8-AB00-CD9D9B4CD052}"/>
              </a:ext>
            </a:extLst>
          </p:cNvPr>
          <p:cNvSpPr txBox="1"/>
          <p:nvPr/>
        </p:nvSpPr>
        <p:spPr>
          <a:xfrm>
            <a:off x="7617261" y="2458429"/>
            <a:ext cx="2733882" cy="1323439"/>
          </a:xfrm>
          <a:prstGeom prst="rect">
            <a:avLst/>
          </a:prstGeom>
          <a:solidFill>
            <a:srgbClr val="000066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No CMR Completed (n=4)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1 expired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2 claustrophobic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1 chronic kidney disease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4AEB57-C6F8-4802-8AEA-A239FE4EC24F}"/>
              </a:ext>
            </a:extLst>
          </p:cNvPr>
          <p:cNvSpPr txBox="1"/>
          <p:nvPr/>
        </p:nvSpPr>
        <p:spPr>
          <a:xfrm>
            <a:off x="263290" y="4736352"/>
            <a:ext cx="2733882" cy="707886"/>
          </a:xfrm>
          <a:prstGeom prst="rect">
            <a:avLst/>
          </a:prstGeom>
          <a:solidFill>
            <a:srgbClr val="000066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No CMR Completed (n=1)</a:t>
            </a:r>
          </a:p>
          <a:p>
            <a:pPr marL="0" marR="0" lvl="0" indent="0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outside time window</a:t>
            </a:r>
          </a:p>
        </p:txBody>
      </p:sp>
    </p:spTree>
    <p:extLst>
      <p:ext uri="{BB962C8B-B14F-4D97-AF65-F5344CB8AC3E}">
        <p14:creationId xmlns:p14="http://schemas.microsoft.com/office/powerpoint/2010/main" val="372553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01C374-4547-4F24-BE8C-898B92E4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44050"/>
              </p:ext>
            </p:extLst>
          </p:nvPr>
        </p:nvGraphicFramePr>
        <p:xfrm>
          <a:off x="395958" y="971997"/>
          <a:ext cx="9721080" cy="5443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4028181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028416720"/>
                    </a:ext>
                  </a:extLst>
                </a:gridCol>
                <a:gridCol w="2038540">
                  <a:extLst>
                    <a:ext uri="{9D8B030D-6E8A-4147-A177-3AD203B41FA5}">
                      <a16:colId xmlns:a16="http://schemas.microsoft.com/office/drawing/2014/main" val="687013417"/>
                    </a:ext>
                  </a:extLst>
                </a:gridCol>
                <a:gridCol w="1201820">
                  <a:extLst>
                    <a:ext uri="{9D8B030D-6E8A-4147-A177-3AD203B41FA5}">
                      <a16:colId xmlns:a16="http://schemas.microsoft.com/office/drawing/2014/main" val="4197852954"/>
                    </a:ext>
                  </a:extLst>
                </a:gridCol>
              </a:tblGrid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Variable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U-IR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797884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59±11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61±11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71424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(68%)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(84%)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217776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White/Caucasian Race,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(64)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(72)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18897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kg/m</a:t>
                      </a:r>
                      <a:r>
                        <a:rPr lang="en-US" sz="2000" b="0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30±10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30±6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01128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(48)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(56)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494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Dyslipidemia,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(56)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9810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 Insufficiency,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3679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9208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Stroke,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730427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nicotine use,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(32)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01085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F0B8A15-3395-4386-B407-5E810DBAD791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Results: Pre-Randomization Patient Characteristics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454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01C374-4547-4F24-BE8C-898B92E4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67295"/>
              </p:ext>
            </p:extLst>
          </p:nvPr>
        </p:nvGraphicFramePr>
        <p:xfrm>
          <a:off x="619183" y="1002940"/>
          <a:ext cx="9202619" cy="3958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3239">
                  <a:extLst>
                    <a:ext uri="{9D8B030D-6E8A-4147-A177-3AD203B41FA5}">
                      <a16:colId xmlns:a16="http://schemas.microsoft.com/office/drawing/2014/main" val="34028181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02841672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687013417"/>
                    </a:ext>
                  </a:extLst>
                </a:gridCol>
                <a:gridCol w="1144924">
                  <a:extLst>
                    <a:ext uri="{9D8B030D-6E8A-4147-A177-3AD203B41FA5}">
                      <a16:colId xmlns:a16="http://schemas.microsoft.com/office/drawing/2014/main" val="1994214387"/>
                    </a:ext>
                  </a:extLst>
                </a:gridCol>
              </a:tblGrid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Variable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U-IR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797884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Anterior ∑STE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mm,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(84)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(96)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71424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Anterior ∑STE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6 mm,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(76)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(80)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217776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Anterior ∑STE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4-6 mm,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18897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LVEF, %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42±12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33±13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494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LVEDP, mmHg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24±8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25±10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9810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MAP, mmHg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116±20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108±20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3679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rate, BPM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77±14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88±20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92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BF4FEF9-A64C-4C4B-9D18-D5487AEF84FE}"/>
              </a:ext>
            </a:extLst>
          </p:cNvPr>
          <p:cNvSpPr/>
          <p:nvPr/>
        </p:nvSpPr>
        <p:spPr>
          <a:xfrm>
            <a:off x="4860454" y="5699997"/>
            <a:ext cx="545348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Anterior ∑STE = ST-segment Elevation Sum in Leads V1-V4 (mm)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LVEF = LV Ejection Fraction (ventriculography)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LVEDP = LV End-diastolic pressure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MAP = Mean arterial pressure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BPM = beats per minute</a:t>
            </a:r>
          </a:p>
          <a:p>
            <a:pPr algn="r"/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D7FFE-AC6B-4615-B3E3-5627B8DC8E2D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Results: Pre-Randomization Patient Characteristics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1112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01C374-4547-4F24-BE8C-898B92E4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6335"/>
              </p:ext>
            </p:extLst>
          </p:nvPr>
        </p:nvGraphicFramePr>
        <p:xfrm>
          <a:off x="395958" y="964704"/>
          <a:ext cx="9598466" cy="494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3402818102"/>
                    </a:ext>
                  </a:extLst>
                </a:gridCol>
                <a:gridCol w="1576103">
                  <a:extLst>
                    <a:ext uri="{9D8B030D-6E8A-4147-A177-3AD203B41FA5}">
                      <a16:colId xmlns:a16="http://schemas.microsoft.com/office/drawing/2014/main" val="3471986626"/>
                    </a:ext>
                  </a:extLst>
                </a:gridCol>
                <a:gridCol w="440121">
                  <a:extLst>
                    <a:ext uri="{9D8B030D-6E8A-4147-A177-3AD203B41FA5}">
                      <a16:colId xmlns:a16="http://schemas.microsoft.com/office/drawing/2014/main" val="687013417"/>
                    </a:ext>
                  </a:extLst>
                </a:gridCol>
                <a:gridCol w="2078198">
                  <a:extLst>
                    <a:ext uri="{9D8B030D-6E8A-4147-A177-3AD203B41FA5}">
                      <a16:colId xmlns:a16="http://schemas.microsoft.com/office/drawing/2014/main" val="1776518861"/>
                    </a:ext>
                  </a:extLst>
                </a:gridCol>
                <a:gridCol w="1111556">
                  <a:extLst>
                    <a:ext uri="{9D8B030D-6E8A-4147-A177-3AD203B41FA5}">
                      <a16:colId xmlns:a16="http://schemas.microsoft.com/office/drawing/2014/main" val="1612612651"/>
                    </a:ext>
                  </a:extLst>
                </a:gridCol>
              </a:tblGrid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Variable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U-IR (n=25)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(n=25)*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797884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 Culprit,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(100)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(100)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71424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Proximal LAD Lesion Location, n (%)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(68)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(76)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(76)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217776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LAD Lesion Location, n (%)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(32)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(21)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18897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Impella CP Implant,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058047"/>
                  </a:ext>
                </a:extLst>
              </a:tr>
              <a:tr h="494844">
                <a:tc gridSpan="4"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Pre-PCI TIMI Flow (After Impella CP Activation)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470219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Pre-Intervention TIMI Flow 0-1, n (%)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(64)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(40)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01128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Pre-Intervention TIMI Flow 2-3, n (%)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(36)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(60)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(60)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49491"/>
                  </a:ext>
                </a:extLst>
              </a:tr>
              <a:tr h="4948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Post-Intervention TIMI Flow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3679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Post-Intervention TIMI Flow 3,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(100)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92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BF4FEF9-A64C-4C4B-9D18-D5487AEF84FE}"/>
              </a:ext>
            </a:extLst>
          </p:cNvPr>
          <p:cNvSpPr/>
          <p:nvPr/>
        </p:nvSpPr>
        <p:spPr>
          <a:xfrm>
            <a:off x="6660654" y="6204170"/>
            <a:ext cx="3647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LAD = Left anterior descending artery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TIMI = Thrombolysis In Myocardial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Infaction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1C102-D4C6-4706-A388-D75B09C44D44}"/>
              </a:ext>
            </a:extLst>
          </p:cNvPr>
          <p:cNvSpPr/>
          <p:nvPr/>
        </p:nvSpPr>
        <p:spPr>
          <a:xfrm>
            <a:off x="446564" y="6035520"/>
            <a:ext cx="420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*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1 patient had no coronary obstruction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6A35B-97D3-4C94-ACA7-48AEC04304D3}"/>
              </a:ext>
            </a:extLst>
          </p:cNvPr>
          <p:cNvSpPr/>
          <p:nvPr/>
        </p:nvSpPr>
        <p:spPr>
          <a:xfrm>
            <a:off x="0" y="107901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Results: Procedural Characteristics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631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01C374-4547-4F24-BE8C-898B92E4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83111"/>
              </p:ext>
            </p:extLst>
          </p:nvPr>
        </p:nvGraphicFramePr>
        <p:xfrm>
          <a:off x="251940" y="1068157"/>
          <a:ext cx="9937105" cy="3463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4">
                  <a:extLst>
                    <a:ext uri="{9D8B030D-6E8A-4147-A177-3AD203B41FA5}">
                      <a16:colId xmlns:a16="http://schemas.microsoft.com/office/drawing/2014/main" val="3402818102"/>
                    </a:ext>
                  </a:extLst>
                </a:gridCol>
                <a:gridCol w="1872206">
                  <a:extLst>
                    <a:ext uri="{9D8B030D-6E8A-4147-A177-3AD203B41FA5}">
                      <a16:colId xmlns:a16="http://schemas.microsoft.com/office/drawing/2014/main" val="102841672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687013417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3603549298"/>
                    </a:ext>
                  </a:extLst>
                </a:gridCol>
              </a:tblGrid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Variable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U-IR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797884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to Balloon Time, Min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mean_SD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73±24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97±26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71424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to Unload Time, Min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mean_SD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62±24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65±26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543549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 to Unload Time, Min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mean_SD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200±152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176±73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217776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Arrival to Unload Time, Min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mean_SD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16±9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15±8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18897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Unload to First PTCA Time, Min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mean_SD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11±7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34±3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01128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Impella Support Time,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mean_SD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5±4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8±8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4949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818EC54-3726-4DF2-9265-8A76D61637CC}"/>
              </a:ext>
            </a:extLst>
          </p:cNvPr>
          <p:cNvSpPr/>
          <p:nvPr/>
        </p:nvSpPr>
        <p:spPr>
          <a:xfrm>
            <a:off x="251940" y="4532065"/>
            <a:ext cx="420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*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1 patient had no coronary obstruction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52B272-FAE7-42BB-97D2-0845268ED5B7}"/>
              </a:ext>
            </a:extLst>
          </p:cNvPr>
          <p:cNvSpPr/>
          <p:nvPr/>
        </p:nvSpPr>
        <p:spPr>
          <a:xfrm>
            <a:off x="6211777" y="5988726"/>
            <a:ext cx="41198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Min = minutes</a:t>
            </a:r>
          </a:p>
          <a:p>
            <a:pPr algn="r"/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Hrs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= hours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PTCA = Percutaneous trans-coronary angioplasty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DE52D5-9254-4F1E-B656-C75285469B78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Results: Procedural Characteristics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934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A37BD2B-6466-47BC-A156-F169B2B26592}"/>
              </a:ext>
            </a:extLst>
          </p:cNvPr>
          <p:cNvGrpSpPr/>
          <p:nvPr/>
        </p:nvGrpSpPr>
        <p:grpSpPr>
          <a:xfrm>
            <a:off x="1425386" y="1428738"/>
            <a:ext cx="7344816" cy="4675291"/>
            <a:chOff x="1146768" y="1024456"/>
            <a:chExt cx="4796832" cy="39848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735CA3-46ED-481B-A60D-C7E95C66C724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12907" r="51325" b="13516"/>
            <a:stretch/>
          </p:blipFill>
          <p:spPr>
            <a:xfrm>
              <a:off x="1146768" y="1024456"/>
              <a:ext cx="4796832" cy="3984896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1BF2D-1E66-4B7A-8B77-2444C806476A}"/>
                </a:ext>
              </a:extLst>
            </p:cNvPr>
            <p:cNvCxnSpPr/>
            <p:nvPr/>
          </p:nvCxnSpPr>
          <p:spPr>
            <a:xfrm>
              <a:off x="1222131" y="2417885"/>
              <a:ext cx="46247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6C861C-9223-4265-AC78-78B000D920BF}"/>
              </a:ext>
            </a:extLst>
          </p:cNvPr>
          <p:cNvSpPr txBox="1"/>
          <p:nvPr/>
        </p:nvSpPr>
        <p:spPr>
          <a:xfrm rot="16200000">
            <a:off x="-1605364" y="3523205"/>
            <a:ext cx="469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Unload to Balloon Time (Minutes)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BBB1E-F66F-4271-9420-842B09852EA3}"/>
              </a:ext>
            </a:extLst>
          </p:cNvPr>
          <p:cNvSpPr txBox="1"/>
          <p:nvPr/>
        </p:nvSpPr>
        <p:spPr>
          <a:xfrm>
            <a:off x="1177464" y="57176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F8CD3-7EC5-4B1B-915F-7DAAED4EA271}"/>
              </a:ext>
            </a:extLst>
          </p:cNvPr>
          <p:cNvSpPr txBox="1"/>
          <p:nvPr/>
        </p:nvSpPr>
        <p:spPr>
          <a:xfrm>
            <a:off x="1177464" y="52450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D38CAA-3313-4352-AC57-0032F27CD0C9}"/>
              </a:ext>
            </a:extLst>
          </p:cNvPr>
          <p:cNvSpPr txBox="1"/>
          <p:nvPr/>
        </p:nvSpPr>
        <p:spPr>
          <a:xfrm>
            <a:off x="1008434" y="47624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BA6EA2-D196-4D81-91C8-F339FAF6ED65}"/>
              </a:ext>
            </a:extLst>
          </p:cNvPr>
          <p:cNvSpPr txBox="1"/>
          <p:nvPr/>
        </p:nvSpPr>
        <p:spPr>
          <a:xfrm>
            <a:off x="1024146" y="43009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ACA717-946C-4943-A5C7-EC7F3685204A}"/>
              </a:ext>
            </a:extLst>
          </p:cNvPr>
          <p:cNvSpPr txBox="1"/>
          <p:nvPr/>
        </p:nvSpPr>
        <p:spPr>
          <a:xfrm>
            <a:off x="1032853" y="38172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431810-6E34-47AB-9C31-DD2E65D9BF1C}"/>
              </a:ext>
            </a:extLst>
          </p:cNvPr>
          <p:cNvSpPr txBox="1"/>
          <p:nvPr/>
        </p:nvSpPr>
        <p:spPr>
          <a:xfrm>
            <a:off x="1022425" y="333342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BF7901-279C-4141-BD17-3EEB09473007}"/>
              </a:ext>
            </a:extLst>
          </p:cNvPr>
          <p:cNvSpPr txBox="1"/>
          <p:nvPr/>
        </p:nvSpPr>
        <p:spPr>
          <a:xfrm>
            <a:off x="1032853" y="283756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70AF08-B0A7-41E5-91AF-0C42BF8D556F}"/>
              </a:ext>
            </a:extLst>
          </p:cNvPr>
          <p:cNvSpPr txBox="1"/>
          <p:nvPr/>
        </p:nvSpPr>
        <p:spPr>
          <a:xfrm>
            <a:off x="1032853" y="23547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5B1D20-F126-42A3-B34F-1BC2097A995A}"/>
              </a:ext>
            </a:extLst>
          </p:cNvPr>
          <p:cNvSpPr txBox="1"/>
          <p:nvPr/>
        </p:nvSpPr>
        <p:spPr>
          <a:xfrm>
            <a:off x="1032853" y="18674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110B0-473E-417F-AC16-9D7D844ACBB0}"/>
              </a:ext>
            </a:extLst>
          </p:cNvPr>
          <p:cNvSpPr txBox="1"/>
          <p:nvPr/>
        </p:nvSpPr>
        <p:spPr>
          <a:xfrm>
            <a:off x="1024483" y="141409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84D5F1-FAF9-4783-B144-06EE346123D3}"/>
              </a:ext>
            </a:extLst>
          </p:cNvPr>
          <p:cNvGrpSpPr/>
          <p:nvPr/>
        </p:nvGrpSpPr>
        <p:grpSpPr>
          <a:xfrm>
            <a:off x="8770202" y="1606451"/>
            <a:ext cx="1376636" cy="963608"/>
            <a:chOff x="8734460" y="1463227"/>
            <a:chExt cx="1376636" cy="96360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8CB30A9-A83A-4B87-920D-A80DB1F0547E}"/>
                </a:ext>
              </a:extLst>
            </p:cNvPr>
            <p:cNvSpPr/>
            <p:nvPr/>
          </p:nvSpPr>
          <p:spPr>
            <a:xfrm>
              <a:off x="8734460" y="1511793"/>
              <a:ext cx="360040" cy="36004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72B1E8A-C2BF-4AAD-9AB5-8F892F347FB7}"/>
                </a:ext>
              </a:extLst>
            </p:cNvPr>
            <p:cNvSpPr/>
            <p:nvPr/>
          </p:nvSpPr>
          <p:spPr>
            <a:xfrm>
              <a:off x="8734460" y="2015983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5603305-0CBC-4831-AFB5-104A31A66883}"/>
                </a:ext>
              </a:extLst>
            </p:cNvPr>
            <p:cNvSpPr txBox="1"/>
            <p:nvPr/>
          </p:nvSpPr>
          <p:spPr>
            <a:xfrm>
              <a:off x="9155385" y="1463227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U-DR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53B8B3-7777-467D-B71A-101F93E161BE}"/>
                </a:ext>
              </a:extLst>
            </p:cNvPr>
            <p:cNvSpPr txBox="1"/>
            <p:nvPr/>
          </p:nvSpPr>
          <p:spPr>
            <a:xfrm>
              <a:off x="9135363" y="196517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U-IR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C2941A9-C257-4033-8150-7FDE334A78D7}"/>
              </a:ext>
            </a:extLst>
          </p:cNvPr>
          <p:cNvSpPr txBox="1"/>
          <p:nvPr/>
        </p:nvSpPr>
        <p:spPr>
          <a:xfrm>
            <a:off x="1533652" y="5980972"/>
            <a:ext cx="708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Enrolled Patients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017B58-E00D-4744-8D4A-9D88A2381B49}"/>
              </a:ext>
            </a:extLst>
          </p:cNvPr>
          <p:cNvSpPr txBox="1"/>
          <p:nvPr/>
        </p:nvSpPr>
        <p:spPr>
          <a:xfrm>
            <a:off x="8681004" y="2726666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30 minutes of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LV Unloading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83A725-1FF4-41D6-B499-DC225A7FDA25}"/>
              </a:ext>
            </a:extLst>
          </p:cNvPr>
          <p:cNvSpPr/>
          <p:nvPr/>
        </p:nvSpPr>
        <p:spPr>
          <a:xfrm>
            <a:off x="0" y="102536"/>
            <a:ext cx="10473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Results: Successful enrollment &amp; protocol completion Zero Bailout PCI in the U-DR Group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19662B1-2722-4B6C-BB0B-D63315DC908A}"/>
              </a:ext>
            </a:extLst>
          </p:cNvPr>
          <p:cNvSpPr/>
          <p:nvPr/>
        </p:nvSpPr>
        <p:spPr>
          <a:xfrm>
            <a:off x="1896057" y="5355547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935024-C08B-4FFF-A8E9-6FDAB89B5191}"/>
              </a:ext>
            </a:extLst>
          </p:cNvPr>
          <p:cNvSpPr/>
          <p:nvPr/>
        </p:nvSpPr>
        <p:spPr>
          <a:xfrm>
            <a:off x="1648135" y="5338301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F3435E9-D10C-47DD-93EB-84F3E25E043F}"/>
              </a:ext>
            </a:extLst>
          </p:cNvPr>
          <p:cNvSpPr/>
          <p:nvPr/>
        </p:nvSpPr>
        <p:spPr>
          <a:xfrm>
            <a:off x="2115523" y="4957209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F98ABCB-20EF-45D4-A98E-19895B8B9709}"/>
              </a:ext>
            </a:extLst>
          </p:cNvPr>
          <p:cNvSpPr/>
          <p:nvPr/>
        </p:nvSpPr>
        <p:spPr>
          <a:xfrm>
            <a:off x="2628206" y="4683147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2828AF6-700F-49E6-BD30-2F472F87C2F8}"/>
              </a:ext>
            </a:extLst>
          </p:cNvPr>
          <p:cNvSpPr/>
          <p:nvPr/>
        </p:nvSpPr>
        <p:spPr>
          <a:xfrm>
            <a:off x="2857430" y="4695453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F82B456-789A-4CE2-9F24-6077475843F5}"/>
              </a:ext>
            </a:extLst>
          </p:cNvPr>
          <p:cNvSpPr/>
          <p:nvPr/>
        </p:nvSpPr>
        <p:spPr>
          <a:xfrm>
            <a:off x="2352892" y="4108940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53FA8CC-36D6-4815-9245-DD6347CD4A87}"/>
              </a:ext>
            </a:extLst>
          </p:cNvPr>
          <p:cNvSpPr/>
          <p:nvPr/>
        </p:nvSpPr>
        <p:spPr>
          <a:xfrm>
            <a:off x="4258009" y="3983666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0180FA1-285C-4CA7-8284-BCD87747A183}"/>
              </a:ext>
            </a:extLst>
          </p:cNvPr>
          <p:cNvSpPr/>
          <p:nvPr/>
        </p:nvSpPr>
        <p:spPr>
          <a:xfrm>
            <a:off x="3526820" y="475649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DB7B7CE-8584-4095-AE19-6714281C5A80}"/>
              </a:ext>
            </a:extLst>
          </p:cNvPr>
          <p:cNvSpPr/>
          <p:nvPr/>
        </p:nvSpPr>
        <p:spPr>
          <a:xfrm>
            <a:off x="3801635" y="4775648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A383038-A015-4E20-AF7B-FB6989AE9AF2}"/>
              </a:ext>
            </a:extLst>
          </p:cNvPr>
          <p:cNvSpPr/>
          <p:nvPr/>
        </p:nvSpPr>
        <p:spPr>
          <a:xfrm>
            <a:off x="3062559" y="536873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64D8F3D-C3BB-4EAD-BC13-E27607973E8B}"/>
              </a:ext>
            </a:extLst>
          </p:cNvPr>
          <p:cNvSpPr/>
          <p:nvPr/>
        </p:nvSpPr>
        <p:spPr>
          <a:xfrm>
            <a:off x="3337346" y="536873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7A43B1D-8BA8-40A1-B859-F71707BF8ACB}"/>
              </a:ext>
            </a:extLst>
          </p:cNvPr>
          <p:cNvSpPr/>
          <p:nvPr/>
        </p:nvSpPr>
        <p:spPr>
          <a:xfrm>
            <a:off x="4030614" y="536873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B8AB95F-A013-4222-B736-68A57F3F893D}"/>
              </a:ext>
            </a:extLst>
          </p:cNvPr>
          <p:cNvSpPr/>
          <p:nvPr/>
        </p:nvSpPr>
        <p:spPr>
          <a:xfrm>
            <a:off x="4718651" y="4853873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C99E3E3-FF39-49EE-965E-419A9ACD47D7}"/>
              </a:ext>
            </a:extLst>
          </p:cNvPr>
          <p:cNvSpPr/>
          <p:nvPr/>
        </p:nvSpPr>
        <p:spPr>
          <a:xfrm>
            <a:off x="4968150" y="4683147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A672BA-926A-40BD-8471-8D73232C2450}"/>
              </a:ext>
            </a:extLst>
          </p:cNvPr>
          <p:cNvSpPr/>
          <p:nvPr/>
        </p:nvSpPr>
        <p:spPr>
          <a:xfrm>
            <a:off x="5221686" y="4782329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6986B11-E83A-4F85-B424-25FF0FAC9D54}"/>
              </a:ext>
            </a:extLst>
          </p:cNvPr>
          <p:cNvSpPr/>
          <p:nvPr/>
        </p:nvSpPr>
        <p:spPr>
          <a:xfrm>
            <a:off x="5432353" y="516039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E9CCBBD-1B58-40B8-8D80-4E6DF99F25E4}"/>
              </a:ext>
            </a:extLst>
          </p:cNvPr>
          <p:cNvSpPr/>
          <p:nvPr/>
        </p:nvSpPr>
        <p:spPr>
          <a:xfrm>
            <a:off x="5652654" y="4289317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8E7DA7D-8CB5-48A2-A000-1041E9CA96D7}"/>
              </a:ext>
            </a:extLst>
          </p:cNvPr>
          <p:cNvSpPr/>
          <p:nvPr/>
        </p:nvSpPr>
        <p:spPr>
          <a:xfrm>
            <a:off x="5931638" y="5454042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9B12B3A-DF30-4257-85BC-624F5D39A5C0}"/>
              </a:ext>
            </a:extLst>
          </p:cNvPr>
          <p:cNvSpPr/>
          <p:nvPr/>
        </p:nvSpPr>
        <p:spPr>
          <a:xfrm>
            <a:off x="6151104" y="5325596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A79EFE0-355B-4980-8E78-A3947C0C29DD}"/>
              </a:ext>
            </a:extLst>
          </p:cNvPr>
          <p:cNvSpPr/>
          <p:nvPr/>
        </p:nvSpPr>
        <p:spPr>
          <a:xfrm>
            <a:off x="6381562" y="5546406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BA79D29-371F-442F-AE71-4C6809845E28}"/>
              </a:ext>
            </a:extLst>
          </p:cNvPr>
          <p:cNvSpPr/>
          <p:nvPr/>
        </p:nvSpPr>
        <p:spPr>
          <a:xfrm>
            <a:off x="6657921" y="5249864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9806216-F19E-4DA6-9539-A0E57499C617}"/>
              </a:ext>
            </a:extLst>
          </p:cNvPr>
          <p:cNvSpPr/>
          <p:nvPr/>
        </p:nvSpPr>
        <p:spPr>
          <a:xfrm>
            <a:off x="6861099" y="4888719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EBC9E89-5DAA-406B-B287-F023669BDB63}"/>
              </a:ext>
            </a:extLst>
          </p:cNvPr>
          <p:cNvSpPr/>
          <p:nvPr/>
        </p:nvSpPr>
        <p:spPr>
          <a:xfrm>
            <a:off x="7333377" y="5068704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F37EA40-0CCE-4D7E-B867-2E41E612149F}"/>
              </a:ext>
            </a:extLst>
          </p:cNvPr>
          <p:cNvSpPr/>
          <p:nvPr/>
        </p:nvSpPr>
        <p:spPr>
          <a:xfrm>
            <a:off x="7113205" y="3701834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E9CA0FC-0A13-48D5-A257-47B70D1B7170}"/>
              </a:ext>
            </a:extLst>
          </p:cNvPr>
          <p:cNvSpPr/>
          <p:nvPr/>
        </p:nvSpPr>
        <p:spPr>
          <a:xfrm>
            <a:off x="4477475" y="2748887"/>
            <a:ext cx="219466" cy="256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F62722B-580B-43B6-B5EA-748C5C04F26F}"/>
              </a:ext>
            </a:extLst>
          </p:cNvPr>
          <p:cNvSpPr/>
          <p:nvPr/>
        </p:nvSpPr>
        <p:spPr>
          <a:xfrm>
            <a:off x="1667104" y="2187591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9ABAB3C-B729-4042-AE75-FBB5C1934FDB}"/>
              </a:ext>
            </a:extLst>
          </p:cNvPr>
          <p:cNvSpPr/>
          <p:nvPr/>
        </p:nvSpPr>
        <p:spPr>
          <a:xfrm>
            <a:off x="1896057" y="2656076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D597DAA-7DAC-4F19-90ED-DADD4145D753}"/>
              </a:ext>
            </a:extLst>
          </p:cNvPr>
          <p:cNvSpPr/>
          <p:nvPr/>
        </p:nvSpPr>
        <p:spPr>
          <a:xfrm>
            <a:off x="2115523" y="2493416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97C4CE4-575D-482D-82B9-ACB81DD7F209}"/>
              </a:ext>
            </a:extLst>
          </p:cNvPr>
          <p:cNvSpPr/>
          <p:nvPr/>
        </p:nvSpPr>
        <p:spPr>
          <a:xfrm>
            <a:off x="2380404" y="2209159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F8A5B44-93F7-45BE-8F2B-CF8485F3BAD9}"/>
              </a:ext>
            </a:extLst>
          </p:cNvPr>
          <p:cNvSpPr/>
          <p:nvPr/>
        </p:nvSpPr>
        <p:spPr>
          <a:xfrm>
            <a:off x="2607787" y="2569478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FC70223-97E1-4610-B765-B7FDED0A465A}"/>
              </a:ext>
            </a:extLst>
          </p:cNvPr>
          <p:cNvSpPr/>
          <p:nvPr/>
        </p:nvSpPr>
        <p:spPr>
          <a:xfrm>
            <a:off x="2808238" y="2726968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0600D74-8D53-4B91-9F01-9B22D52A7DCA}"/>
              </a:ext>
            </a:extLst>
          </p:cNvPr>
          <p:cNvSpPr/>
          <p:nvPr/>
        </p:nvSpPr>
        <p:spPr>
          <a:xfrm>
            <a:off x="3084548" y="2748887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DA71672-D787-4B52-8458-E08E4D6360E7}"/>
              </a:ext>
            </a:extLst>
          </p:cNvPr>
          <p:cNvSpPr/>
          <p:nvPr/>
        </p:nvSpPr>
        <p:spPr>
          <a:xfrm>
            <a:off x="3338008" y="2678245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B7E011E-1A2E-4DAF-BA0E-4B5C872D5BED}"/>
              </a:ext>
            </a:extLst>
          </p:cNvPr>
          <p:cNvSpPr/>
          <p:nvPr/>
        </p:nvSpPr>
        <p:spPr>
          <a:xfrm>
            <a:off x="3548470" y="2451343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D87B061-9B90-4A92-B1F0-96299FFCBB95}"/>
              </a:ext>
            </a:extLst>
          </p:cNvPr>
          <p:cNvSpPr/>
          <p:nvPr/>
        </p:nvSpPr>
        <p:spPr>
          <a:xfrm>
            <a:off x="3810534" y="2592169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1940E84-0A5C-4859-A584-E354D9D21054}"/>
              </a:ext>
            </a:extLst>
          </p:cNvPr>
          <p:cNvSpPr/>
          <p:nvPr/>
        </p:nvSpPr>
        <p:spPr>
          <a:xfrm>
            <a:off x="4009178" y="2768649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E602323-62B7-46E0-9B55-6D37EED69400}"/>
              </a:ext>
            </a:extLst>
          </p:cNvPr>
          <p:cNvSpPr/>
          <p:nvPr/>
        </p:nvSpPr>
        <p:spPr>
          <a:xfrm>
            <a:off x="4243326" y="2768649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4BC1009-04A9-48CC-A2CC-966D7EAF40AB}"/>
              </a:ext>
            </a:extLst>
          </p:cNvPr>
          <p:cNvSpPr/>
          <p:nvPr/>
        </p:nvSpPr>
        <p:spPr>
          <a:xfrm>
            <a:off x="4485624" y="2473573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D6ED1C3-3527-40DC-8261-752075019F61}"/>
              </a:ext>
            </a:extLst>
          </p:cNvPr>
          <p:cNvSpPr/>
          <p:nvPr/>
        </p:nvSpPr>
        <p:spPr>
          <a:xfrm>
            <a:off x="4748921" y="2270945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6220ED5-D376-4AAB-8D2F-660E92BDA426}"/>
              </a:ext>
            </a:extLst>
          </p:cNvPr>
          <p:cNvSpPr/>
          <p:nvPr/>
        </p:nvSpPr>
        <p:spPr>
          <a:xfrm>
            <a:off x="4968150" y="2555189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9E97D27-5A61-411D-9A99-0BB69162261C}"/>
              </a:ext>
            </a:extLst>
          </p:cNvPr>
          <p:cNvSpPr/>
          <p:nvPr/>
        </p:nvSpPr>
        <p:spPr>
          <a:xfrm>
            <a:off x="5221686" y="2668352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18B4199-52EC-4D62-8766-8181E680145D}"/>
              </a:ext>
            </a:extLst>
          </p:cNvPr>
          <p:cNvSpPr/>
          <p:nvPr/>
        </p:nvSpPr>
        <p:spPr>
          <a:xfrm>
            <a:off x="5455717" y="2759190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058F115-A0F2-451A-AE67-4328A746E3AD}"/>
              </a:ext>
            </a:extLst>
          </p:cNvPr>
          <p:cNvSpPr/>
          <p:nvPr/>
        </p:nvSpPr>
        <p:spPr>
          <a:xfrm>
            <a:off x="5712172" y="1875026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59F0BCE-773E-4A91-AB52-EB4B77B392E9}"/>
              </a:ext>
            </a:extLst>
          </p:cNvPr>
          <p:cNvSpPr/>
          <p:nvPr/>
        </p:nvSpPr>
        <p:spPr>
          <a:xfrm>
            <a:off x="6149227" y="2800118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594C37E-12A4-41B4-98AC-0C0A45B092F0}"/>
              </a:ext>
            </a:extLst>
          </p:cNvPr>
          <p:cNvSpPr/>
          <p:nvPr/>
        </p:nvSpPr>
        <p:spPr>
          <a:xfrm>
            <a:off x="7333377" y="2823717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BFDE27A-AD5E-4EFA-8B55-C882BDCFD4A4}"/>
              </a:ext>
            </a:extLst>
          </p:cNvPr>
          <p:cNvSpPr/>
          <p:nvPr/>
        </p:nvSpPr>
        <p:spPr>
          <a:xfrm>
            <a:off x="6642997" y="2569478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00C9DEC-3E2B-4997-9353-3BAC37A6CA03}"/>
              </a:ext>
            </a:extLst>
          </p:cNvPr>
          <p:cNvSpPr/>
          <p:nvPr/>
        </p:nvSpPr>
        <p:spPr>
          <a:xfrm>
            <a:off x="6377365" y="2389011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95B79AE-9D3C-4EB9-9302-CA633D32A06D}"/>
              </a:ext>
            </a:extLst>
          </p:cNvPr>
          <p:cNvSpPr/>
          <p:nvPr/>
        </p:nvSpPr>
        <p:spPr>
          <a:xfrm>
            <a:off x="6855494" y="2368111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CEC2324-C03B-411D-AAB3-DFC328D242FA}"/>
              </a:ext>
            </a:extLst>
          </p:cNvPr>
          <p:cNvSpPr/>
          <p:nvPr/>
        </p:nvSpPr>
        <p:spPr>
          <a:xfrm>
            <a:off x="5712172" y="1891625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42EDBD4-702B-49C6-9A34-7AE057BAE39A}"/>
              </a:ext>
            </a:extLst>
          </p:cNvPr>
          <p:cNvCxnSpPr>
            <a:cxnSpLocks/>
          </p:cNvCxnSpPr>
          <p:nvPr/>
        </p:nvCxnSpPr>
        <p:spPr>
          <a:xfrm>
            <a:off x="1525998" y="3116957"/>
            <a:ext cx="7120442" cy="152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49477DC9-72E6-4173-A2CF-96D7C0B9C5C9}"/>
              </a:ext>
            </a:extLst>
          </p:cNvPr>
          <p:cNvSpPr/>
          <p:nvPr/>
        </p:nvSpPr>
        <p:spPr>
          <a:xfrm>
            <a:off x="7097921" y="2849637"/>
            <a:ext cx="219466" cy="25689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6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4B08E7-B8C5-4453-95D7-C21BDB20E30C}"/>
              </a:ext>
            </a:extLst>
          </p:cNvPr>
          <p:cNvSpPr/>
          <p:nvPr/>
        </p:nvSpPr>
        <p:spPr>
          <a:xfrm>
            <a:off x="1" y="113148"/>
            <a:ext cx="10440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DTU-STEMI Results: Primary Safety Outcome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01C374-4547-4F24-BE8C-898B92E4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77742"/>
              </p:ext>
            </p:extLst>
          </p:nvPr>
        </p:nvGraphicFramePr>
        <p:xfrm>
          <a:off x="251942" y="899989"/>
          <a:ext cx="9937105" cy="3586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8427">
                  <a:extLst>
                    <a:ext uri="{9D8B030D-6E8A-4147-A177-3AD203B41FA5}">
                      <a16:colId xmlns:a16="http://schemas.microsoft.com/office/drawing/2014/main" val="3402818102"/>
                    </a:ext>
                  </a:extLst>
                </a:gridCol>
                <a:gridCol w="2454301">
                  <a:extLst>
                    <a:ext uri="{9D8B030D-6E8A-4147-A177-3AD203B41FA5}">
                      <a16:colId xmlns:a16="http://schemas.microsoft.com/office/drawing/2014/main" val="102841672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87013417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435185584"/>
                    </a:ext>
                  </a:extLst>
                </a:gridCol>
              </a:tblGrid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Variable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U-IR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U-DR (n=25)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797884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mortality,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217776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Reinfarction,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188970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or TIA,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01128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Traditional 30-Day MACCE,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776399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marL="0" marR="0" lvl="0" indent="0" algn="ctr" defTabSz="9121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Vascular Events,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49491"/>
                  </a:ext>
                </a:extLst>
              </a:tr>
              <a:tr h="494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Composite 30-Day MACCE, n (%)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5568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A52B272-FAE7-42BB-97D2-0845268ED5B7}"/>
              </a:ext>
            </a:extLst>
          </p:cNvPr>
          <p:cNvSpPr/>
          <p:nvPr/>
        </p:nvSpPr>
        <p:spPr>
          <a:xfrm>
            <a:off x="4706918" y="6314049"/>
            <a:ext cx="57340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TIA = transient ischemic attack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MACCE = Major Adverse Cardiovascular and Cerebrovascular Events</a:t>
            </a:r>
          </a:p>
          <a:p>
            <a:pPr algn="r"/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428AFB-0820-41C8-B970-C7FDBDE6FEB4}"/>
              </a:ext>
            </a:extLst>
          </p:cNvPr>
          <p:cNvSpPr/>
          <p:nvPr/>
        </p:nvSpPr>
        <p:spPr>
          <a:xfrm>
            <a:off x="251942" y="4504407"/>
            <a:ext cx="100811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cs typeface="Arial" panose="020B0604020202020204" pitchFamily="34" charset="0"/>
              </a:rPr>
              <a:t>CV Mortality:</a:t>
            </a:r>
          </a:p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1 mortality on day 28 due to chronic lung disease and 1 on day 1 due to shock on admission</a:t>
            </a:r>
          </a:p>
          <a:p>
            <a:endParaRPr lang="en-US" sz="1000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sz="1000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u="sng" dirty="0">
                <a:solidFill>
                  <a:schemeClr val="bg1"/>
                </a:solidFill>
                <a:cs typeface="Arial" panose="020B0604020202020204" pitchFamily="34" charset="0"/>
              </a:rPr>
              <a:t>Major Vascular Events:</a:t>
            </a:r>
          </a:p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2 iliofemoral dissections at the time of device removal</a:t>
            </a:r>
          </a:p>
        </p:txBody>
      </p:sp>
    </p:spTree>
    <p:extLst>
      <p:ext uri="{BB962C8B-B14F-4D97-AF65-F5344CB8AC3E}">
        <p14:creationId xmlns:p14="http://schemas.microsoft.com/office/powerpoint/2010/main" val="388449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B52BC5A-C72A-4D6E-80D9-96F0610B7A19}"/>
              </a:ext>
            </a:extLst>
          </p:cNvPr>
          <p:cNvSpPr/>
          <p:nvPr/>
        </p:nvSpPr>
        <p:spPr>
          <a:xfrm>
            <a:off x="1" y="113148"/>
            <a:ext cx="10440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DTU-STEMI Results: Primary Efficacy Outcome</a:t>
            </a:r>
          </a:p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30-day Infarct Size (CMR)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3AF87E-F716-40E8-AE23-C62D4DAA9FB9}"/>
              </a:ext>
            </a:extLst>
          </p:cNvPr>
          <p:cNvGrpSpPr/>
          <p:nvPr/>
        </p:nvGrpSpPr>
        <p:grpSpPr>
          <a:xfrm>
            <a:off x="1661299" y="1139135"/>
            <a:ext cx="6655537" cy="4657398"/>
            <a:chOff x="1229253" y="1247679"/>
            <a:chExt cx="6655537" cy="4746318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8FEDBD96-7276-4172-B0F5-185CE5049BB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09529939"/>
                </p:ext>
              </p:extLst>
            </p:nvPr>
          </p:nvGraphicFramePr>
          <p:xfrm>
            <a:off x="1908126" y="1313477"/>
            <a:ext cx="5976664" cy="4680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38DC68-AC92-46D9-A5D6-E0E71771A8F4}"/>
                </a:ext>
              </a:extLst>
            </p:cNvPr>
            <p:cNvSpPr txBox="1"/>
            <p:nvPr/>
          </p:nvSpPr>
          <p:spPr>
            <a:xfrm rot="16200000">
              <a:off x="-644071" y="3121003"/>
              <a:ext cx="4269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% Infarct / Total LV Mass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84179C-6054-4A9B-A80C-A57BE5896C3F}"/>
                </a:ext>
              </a:extLst>
            </p:cNvPr>
            <p:cNvCxnSpPr>
              <a:cxnSpLocks/>
            </p:cNvCxnSpPr>
            <p:nvPr/>
          </p:nvCxnSpPr>
          <p:spPr>
            <a:xfrm>
              <a:off x="3852342" y="3121002"/>
              <a:ext cx="25202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E1609-8BE6-4867-A9DC-BF101457E275}"/>
                </a:ext>
              </a:extLst>
            </p:cNvPr>
            <p:cNvSpPr txBox="1"/>
            <p:nvPr/>
          </p:nvSpPr>
          <p:spPr>
            <a:xfrm>
              <a:off x="4711524" y="2859392"/>
              <a:ext cx="801915" cy="523220"/>
            </a:xfrm>
            <a:prstGeom prst="rect">
              <a:avLst/>
            </a:prstGeom>
            <a:solidFill>
              <a:srgbClr val="0000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NS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D25C9B-89B7-4FCA-AF23-631E108EDFAF}"/>
              </a:ext>
            </a:extLst>
          </p:cNvPr>
          <p:cNvSpPr txBox="1"/>
          <p:nvPr/>
        </p:nvSpPr>
        <p:spPr>
          <a:xfrm>
            <a:off x="3578639" y="4518949"/>
            <a:ext cx="147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15±11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1526C7-3B6A-4C80-A3BD-416A5F8294BC}"/>
              </a:ext>
            </a:extLst>
          </p:cNvPr>
          <p:cNvSpPr txBox="1"/>
          <p:nvPr/>
        </p:nvSpPr>
        <p:spPr>
          <a:xfrm>
            <a:off x="6235462" y="4549429"/>
            <a:ext cx="133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13±11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98ADE-093C-4DCF-86BC-9CE44ABA21C5}"/>
              </a:ext>
            </a:extLst>
          </p:cNvPr>
          <p:cNvSpPr/>
          <p:nvPr/>
        </p:nvSpPr>
        <p:spPr>
          <a:xfrm>
            <a:off x="21688" y="5637131"/>
            <a:ext cx="10440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 to U-IR, unloading first then delaying reperfusion for 30 minutes did </a:t>
            </a:r>
            <a:r>
              <a:rPr lang="en-US" sz="3600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increase infarct size</a:t>
            </a:r>
          </a:p>
        </p:txBody>
      </p:sp>
    </p:spTree>
    <p:extLst>
      <p:ext uri="{BB962C8B-B14F-4D97-AF65-F5344CB8AC3E}">
        <p14:creationId xmlns:p14="http://schemas.microsoft.com/office/powerpoint/2010/main" val="189768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4B08E7-B8C5-4453-95D7-C21BDB20E30C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Background: From Heart Attack to Heart Failure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06AAB3-0F36-4DCE-88EC-7723D17822B4}"/>
              </a:ext>
            </a:extLst>
          </p:cNvPr>
          <p:cNvSpPr txBox="1"/>
          <p:nvPr/>
        </p:nvSpPr>
        <p:spPr>
          <a:xfrm>
            <a:off x="413959" y="1004223"/>
            <a:ext cx="9613067" cy="483209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By the year 2030, 1:33 individuals in the US will have heart failure (HF) and total costs for HF will reach $70 Billion per year.</a:t>
            </a:r>
          </a:p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Despite the contemporary Door to Balloon Strategy, every 5% increase in myocardial infarct size is associated with an increase in 1-year HF hospitalization by 20%</a:t>
            </a:r>
          </a:p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In 1971, </a:t>
            </a:r>
            <a:r>
              <a:rPr lang="en-US" sz="2800" dirty="0" err="1">
                <a:solidFill>
                  <a:schemeClr val="bg1"/>
                </a:solidFill>
              </a:rPr>
              <a:t>Maroko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 err="1">
                <a:solidFill>
                  <a:schemeClr val="bg1"/>
                </a:solidFill>
              </a:rPr>
              <a:t>Braunwald</a:t>
            </a:r>
            <a:r>
              <a:rPr lang="en-US" sz="2800" dirty="0">
                <a:solidFill>
                  <a:schemeClr val="bg1"/>
                </a:solidFill>
              </a:rPr>
              <a:t> suggested, </a:t>
            </a:r>
            <a:r>
              <a:rPr lang="en-US" sz="2800" i="1" dirty="0">
                <a:solidFill>
                  <a:schemeClr val="bg1"/>
                </a:solidFill>
              </a:rPr>
              <a:t>“that measures designed for reduction of myocardial oxygen demands and improvement of coronary perfusion, when effected promptly might reduce the ultimate size of (a myocardial) infarction.”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4A932-796F-4C4A-BEA8-D29323BFFA6F}"/>
              </a:ext>
            </a:extLst>
          </p:cNvPr>
          <p:cNvSpPr txBox="1"/>
          <p:nvPr/>
        </p:nvSpPr>
        <p:spPr>
          <a:xfrm>
            <a:off x="403247" y="6419613"/>
            <a:ext cx="1002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Heidenreich et al Circ HF 2013; 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Stone,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Selker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Udelson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et al. JACC 2016;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Maroko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and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Braunwald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et al Circulation 1971</a:t>
            </a:r>
            <a:endParaRPr lang="en-US" sz="14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5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44A315-0BEF-4B96-B58A-E66F1CC02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20547"/>
              </p:ext>
            </p:extLst>
          </p:nvPr>
        </p:nvGraphicFramePr>
        <p:xfrm>
          <a:off x="175459" y="1779945"/>
          <a:ext cx="3456267" cy="438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A353BDD-54F6-4EFE-9F10-72E8883F7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517416"/>
              </p:ext>
            </p:extLst>
          </p:nvPr>
        </p:nvGraphicFramePr>
        <p:xfrm>
          <a:off x="3505715" y="1764860"/>
          <a:ext cx="3456266" cy="438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C0D949-8EC4-463E-9B91-375926AEA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517594"/>
              </p:ext>
            </p:extLst>
          </p:nvPr>
        </p:nvGraphicFramePr>
        <p:xfrm>
          <a:off x="6965007" y="1771053"/>
          <a:ext cx="3456266" cy="430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243127-6CB5-4F7B-82B3-9D940E67249E}"/>
              </a:ext>
            </a:extLst>
          </p:cNvPr>
          <p:cNvSpPr txBox="1"/>
          <p:nvPr/>
        </p:nvSpPr>
        <p:spPr>
          <a:xfrm>
            <a:off x="745407" y="499752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U-IR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71828-B671-4364-BF9B-E71E4A7D1E1C}"/>
              </a:ext>
            </a:extLst>
          </p:cNvPr>
          <p:cNvSpPr txBox="1"/>
          <p:nvPr/>
        </p:nvSpPr>
        <p:spPr>
          <a:xfrm>
            <a:off x="1622621" y="5006186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U-DR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C9B9A-2671-4252-9267-5110AF69D684}"/>
              </a:ext>
            </a:extLst>
          </p:cNvPr>
          <p:cNvSpPr txBox="1"/>
          <p:nvPr/>
        </p:nvSpPr>
        <p:spPr>
          <a:xfrm>
            <a:off x="2582600" y="5006186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CRISP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339E2-6B0F-402E-A178-071C5A1D9ABC}"/>
              </a:ext>
            </a:extLst>
          </p:cNvPr>
          <p:cNvSpPr txBox="1"/>
          <p:nvPr/>
        </p:nvSpPr>
        <p:spPr>
          <a:xfrm>
            <a:off x="215083" y="794269"/>
            <a:ext cx="290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Infarct Size vs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Total LV Mass (%)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30BF4-4DF7-47F1-B6C3-B1C7377C6036}"/>
              </a:ext>
            </a:extLst>
          </p:cNvPr>
          <p:cNvSpPr txBox="1"/>
          <p:nvPr/>
        </p:nvSpPr>
        <p:spPr>
          <a:xfrm>
            <a:off x="3432773" y="799816"/>
            <a:ext cx="335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Myocardial Salvage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Index (%)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97334-65CF-4E36-90E6-9D7ECD595532}"/>
              </a:ext>
            </a:extLst>
          </p:cNvPr>
          <p:cNvSpPr txBox="1"/>
          <p:nvPr/>
        </p:nvSpPr>
        <p:spPr>
          <a:xfrm>
            <a:off x="6876484" y="794269"/>
            <a:ext cx="330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Microvascular Obstruction (%)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1EA359-67E3-4FC6-B4AE-263027D44605}"/>
              </a:ext>
            </a:extLst>
          </p:cNvPr>
          <p:cNvSpPr txBox="1"/>
          <p:nvPr/>
        </p:nvSpPr>
        <p:spPr>
          <a:xfrm>
            <a:off x="4075663" y="499752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U-IR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44751-F3EF-41AD-92C0-3473C0CE1F83}"/>
              </a:ext>
            </a:extLst>
          </p:cNvPr>
          <p:cNvSpPr txBox="1"/>
          <p:nvPr/>
        </p:nvSpPr>
        <p:spPr>
          <a:xfrm>
            <a:off x="4952877" y="5006186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U-DR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38480-333B-42EF-84F7-02A883FCFECD}"/>
              </a:ext>
            </a:extLst>
          </p:cNvPr>
          <p:cNvSpPr txBox="1"/>
          <p:nvPr/>
        </p:nvSpPr>
        <p:spPr>
          <a:xfrm>
            <a:off x="5912856" y="5006186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CRISP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AMI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2386F3-52F9-456B-88FC-D419F64E3570}"/>
              </a:ext>
            </a:extLst>
          </p:cNvPr>
          <p:cNvSpPr txBox="1"/>
          <p:nvPr/>
        </p:nvSpPr>
        <p:spPr>
          <a:xfrm>
            <a:off x="7510966" y="499610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U-IR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34F53F-3760-4862-9154-F6D8F54109B2}"/>
              </a:ext>
            </a:extLst>
          </p:cNvPr>
          <p:cNvSpPr txBox="1"/>
          <p:nvPr/>
        </p:nvSpPr>
        <p:spPr>
          <a:xfrm>
            <a:off x="8388180" y="500476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U-DR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090788-2DD5-4C69-921E-C2A81DF38368}"/>
              </a:ext>
            </a:extLst>
          </p:cNvPr>
          <p:cNvSpPr txBox="1"/>
          <p:nvPr/>
        </p:nvSpPr>
        <p:spPr>
          <a:xfrm>
            <a:off x="9348159" y="5004765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CRISP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AMI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5CBEA7-16B7-44B6-A6EC-0DEB0B0A2AE5}"/>
              </a:ext>
            </a:extLst>
          </p:cNvPr>
          <p:cNvSpPr/>
          <p:nvPr/>
        </p:nvSpPr>
        <p:spPr>
          <a:xfrm>
            <a:off x="1" y="113148"/>
            <a:ext cx="10440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DTU-STEMI Results: 3-5 Day CMR Parameters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928E0C-9CBB-447B-802E-1C9422087267}"/>
              </a:ext>
            </a:extLst>
          </p:cNvPr>
          <p:cNvSpPr/>
          <p:nvPr/>
        </p:nvSpPr>
        <p:spPr>
          <a:xfrm>
            <a:off x="21688" y="5580509"/>
            <a:ext cx="10440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 to U-IR, unloading first then delaying reperfusion for 30 minutes did </a:t>
            </a:r>
            <a:r>
              <a:rPr lang="en-US" sz="3600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increase infarct size</a:t>
            </a:r>
          </a:p>
        </p:txBody>
      </p:sp>
    </p:spTree>
    <p:extLst>
      <p:ext uri="{BB962C8B-B14F-4D97-AF65-F5344CB8AC3E}">
        <p14:creationId xmlns:p14="http://schemas.microsoft.com/office/powerpoint/2010/main" val="1201636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>
            <a:extLst>
              <a:ext uri="{FF2B5EF4-FFF2-40B4-BE49-F238E27FC236}">
                <a16:creationId xmlns:a16="http://schemas.microsoft.com/office/drawing/2014/main" id="{099A9C63-0291-4755-8834-A4C7E06F78C4}"/>
              </a:ext>
            </a:extLst>
          </p:cNvPr>
          <p:cNvSpPr/>
          <p:nvPr/>
        </p:nvSpPr>
        <p:spPr>
          <a:xfrm>
            <a:off x="1" y="113148"/>
            <a:ext cx="10440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DTU-STEMI Results: Exploratory Subgroup Analysis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5C88E78-B532-4891-AC5E-7C34B9ADD2F6}"/>
              </a:ext>
            </a:extLst>
          </p:cNvPr>
          <p:cNvSpPr/>
          <p:nvPr/>
        </p:nvSpPr>
        <p:spPr>
          <a:xfrm>
            <a:off x="7617939" y="1071162"/>
            <a:ext cx="427415" cy="2621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1DB4C6B-7D21-4BDD-B438-C69062D62FB8}"/>
              </a:ext>
            </a:extLst>
          </p:cNvPr>
          <p:cNvSpPr txBox="1"/>
          <p:nvPr/>
        </p:nvSpPr>
        <p:spPr>
          <a:xfrm>
            <a:off x="7919189" y="1001472"/>
            <a:ext cx="84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chemeClr val="bg1"/>
                </a:solidFill>
                <a:latin typeface="Arial"/>
                <a:ea typeface="+mn-ea"/>
              </a:rPr>
              <a:t>U-IR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5C1738A-92E2-4E3D-94E9-C7C0E8A60198}"/>
              </a:ext>
            </a:extLst>
          </p:cNvPr>
          <p:cNvSpPr/>
          <p:nvPr/>
        </p:nvSpPr>
        <p:spPr>
          <a:xfrm>
            <a:off x="8820153" y="1066094"/>
            <a:ext cx="427415" cy="26216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9651BDE-DE19-4FCB-BF92-847F41B005DE}"/>
              </a:ext>
            </a:extLst>
          </p:cNvPr>
          <p:cNvSpPr txBox="1"/>
          <p:nvPr/>
        </p:nvSpPr>
        <p:spPr>
          <a:xfrm>
            <a:off x="9213859" y="1001472"/>
            <a:ext cx="84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chemeClr val="bg1"/>
                </a:solidFill>
                <a:latin typeface="Arial"/>
                <a:ea typeface="+mn-ea"/>
              </a:rPr>
              <a:t>U-DR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C472BD-D571-4C27-8483-06D2BF2BABFA}"/>
              </a:ext>
            </a:extLst>
          </p:cNvPr>
          <p:cNvSpPr/>
          <p:nvPr/>
        </p:nvSpPr>
        <p:spPr>
          <a:xfrm>
            <a:off x="124617" y="1692077"/>
            <a:ext cx="10269356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455ACF8-B043-42C5-89FB-AA40D000E1D7}"/>
              </a:ext>
            </a:extLst>
          </p:cNvPr>
          <p:cNvCxnSpPr>
            <a:cxnSpLocks/>
          </p:cNvCxnSpPr>
          <p:nvPr/>
        </p:nvCxnSpPr>
        <p:spPr>
          <a:xfrm>
            <a:off x="9463674" y="2501167"/>
            <a:ext cx="0" cy="335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82EFD26-89D9-46CB-B6D6-FA29066BB9B6}"/>
              </a:ext>
            </a:extLst>
          </p:cNvPr>
          <p:cNvCxnSpPr>
            <a:cxnSpLocks/>
          </p:cNvCxnSpPr>
          <p:nvPr/>
        </p:nvCxnSpPr>
        <p:spPr>
          <a:xfrm flipH="1">
            <a:off x="9928287" y="2501167"/>
            <a:ext cx="1" cy="2026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DE9F485-8C22-47E4-890C-8D54C7A2CCAB}"/>
              </a:ext>
            </a:extLst>
          </p:cNvPr>
          <p:cNvCxnSpPr>
            <a:cxnSpLocks/>
          </p:cNvCxnSpPr>
          <p:nvPr/>
        </p:nvCxnSpPr>
        <p:spPr>
          <a:xfrm>
            <a:off x="9463674" y="2501167"/>
            <a:ext cx="4618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5D741A6-6A11-4EE7-BD2F-B5F860B34F18}"/>
              </a:ext>
            </a:extLst>
          </p:cNvPr>
          <p:cNvSpPr txBox="1"/>
          <p:nvPr/>
        </p:nvSpPr>
        <p:spPr>
          <a:xfrm>
            <a:off x="7151077" y="3659122"/>
            <a:ext cx="215151" cy="19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08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  <a:ea typeface="+mn-ea"/>
              </a:rPr>
              <a:t>19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FCE6090-5200-4DF7-BDB8-D1E961BF209A}"/>
              </a:ext>
            </a:extLst>
          </p:cNvPr>
          <p:cNvSpPr txBox="1"/>
          <p:nvPr/>
        </p:nvSpPr>
        <p:spPr>
          <a:xfrm>
            <a:off x="9341603" y="3645364"/>
            <a:ext cx="215151" cy="19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08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  <a:ea typeface="+mn-ea"/>
              </a:rPr>
              <a:t>16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72AAEEE-FAF0-4FEB-8B7C-57378A713687}"/>
              </a:ext>
            </a:extLst>
          </p:cNvPr>
          <p:cNvSpPr/>
          <p:nvPr/>
        </p:nvSpPr>
        <p:spPr>
          <a:xfrm>
            <a:off x="5994207" y="3285241"/>
            <a:ext cx="267174" cy="793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8DB0944-76BE-4905-9924-1274CEAB3B51}"/>
              </a:ext>
            </a:extLst>
          </p:cNvPr>
          <p:cNvSpPr/>
          <p:nvPr/>
        </p:nvSpPr>
        <p:spPr>
          <a:xfrm>
            <a:off x="5996942" y="3564992"/>
            <a:ext cx="261017" cy="149779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EB17801-A433-46F4-B77F-8C058B0A338A}"/>
              </a:ext>
            </a:extLst>
          </p:cNvPr>
          <p:cNvSpPr/>
          <p:nvPr/>
        </p:nvSpPr>
        <p:spPr>
          <a:xfrm>
            <a:off x="7147389" y="3255820"/>
            <a:ext cx="267174" cy="8336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8F17EA2-83A4-47E6-A1D4-1D3F14EAD063}"/>
              </a:ext>
            </a:extLst>
          </p:cNvPr>
          <p:cNvSpPr/>
          <p:nvPr/>
        </p:nvSpPr>
        <p:spPr>
          <a:xfrm>
            <a:off x="7147325" y="3560876"/>
            <a:ext cx="263425" cy="134720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8D1DACC-9772-4A83-94EA-465E7B7FE2E8}"/>
              </a:ext>
            </a:extLst>
          </p:cNvPr>
          <p:cNvSpPr/>
          <p:nvPr/>
        </p:nvSpPr>
        <p:spPr>
          <a:xfrm>
            <a:off x="8273482" y="3247313"/>
            <a:ext cx="267174" cy="851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C0DA0C2-0731-4CF2-922E-575FE5FF3012}"/>
              </a:ext>
            </a:extLst>
          </p:cNvPr>
          <p:cNvSpPr/>
          <p:nvPr/>
        </p:nvSpPr>
        <p:spPr>
          <a:xfrm>
            <a:off x="8273546" y="3540063"/>
            <a:ext cx="267174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8283885-2FDE-461B-8117-00B31C9170B3}"/>
              </a:ext>
            </a:extLst>
          </p:cNvPr>
          <p:cNvSpPr/>
          <p:nvPr/>
        </p:nvSpPr>
        <p:spPr>
          <a:xfrm>
            <a:off x="9336436" y="3310000"/>
            <a:ext cx="264573" cy="803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3AE1075B-B44C-4ABC-A2A8-0F4ADA4D7E5A}"/>
              </a:ext>
            </a:extLst>
          </p:cNvPr>
          <p:cNvSpPr/>
          <p:nvPr/>
        </p:nvSpPr>
        <p:spPr>
          <a:xfrm>
            <a:off x="9341603" y="3555346"/>
            <a:ext cx="259977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34AA118-0AD4-4C96-A34E-C35319F56BBE}"/>
              </a:ext>
            </a:extLst>
          </p:cNvPr>
          <p:cNvSpPr txBox="1"/>
          <p:nvPr/>
        </p:nvSpPr>
        <p:spPr>
          <a:xfrm>
            <a:off x="7071983" y="4916169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STE&gt;4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78AD8AF-BEFB-4093-B26F-6817FDB4FD41}"/>
              </a:ext>
            </a:extLst>
          </p:cNvPr>
          <p:cNvSpPr txBox="1"/>
          <p:nvPr/>
        </p:nvSpPr>
        <p:spPr>
          <a:xfrm>
            <a:off x="5996059" y="4916169"/>
            <a:ext cx="697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Total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951C761-9511-4785-8902-5AC0749F1E94}"/>
              </a:ext>
            </a:extLst>
          </p:cNvPr>
          <p:cNvSpPr txBox="1"/>
          <p:nvPr/>
        </p:nvSpPr>
        <p:spPr>
          <a:xfrm>
            <a:off x="8211274" y="4916169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STE&gt;5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33E3B53-6576-46CA-94A4-8A3F8133A6A5}"/>
              </a:ext>
            </a:extLst>
          </p:cNvPr>
          <p:cNvSpPr txBox="1"/>
          <p:nvPr/>
        </p:nvSpPr>
        <p:spPr>
          <a:xfrm>
            <a:off x="9282597" y="4916169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STE&gt;6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3882474-CA45-4534-80F6-FD4D54BB1320}"/>
              </a:ext>
            </a:extLst>
          </p:cNvPr>
          <p:cNvSpPr txBox="1"/>
          <p:nvPr/>
        </p:nvSpPr>
        <p:spPr>
          <a:xfrm>
            <a:off x="5308196" y="2116683"/>
            <a:ext cx="52610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100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0D65B03-0A0A-4674-A070-30A7E3B7BDF7}"/>
              </a:ext>
            </a:extLst>
          </p:cNvPr>
          <p:cNvSpPr txBox="1"/>
          <p:nvPr/>
        </p:nvSpPr>
        <p:spPr>
          <a:xfrm>
            <a:off x="5381623" y="2635827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80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6C6A849-F485-4284-AAE0-87154542554A}"/>
              </a:ext>
            </a:extLst>
          </p:cNvPr>
          <p:cNvSpPr txBox="1"/>
          <p:nvPr/>
        </p:nvSpPr>
        <p:spPr>
          <a:xfrm>
            <a:off x="5381623" y="3154971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60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1939C75-B04A-422D-9C39-078D5B0DC0CE}"/>
              </a:ext>
            </a:extLst>
          </p:cNvPr>
          <p:cNvSpPr txBox="1"/>
          <p:nvPr/>
        </p:nvSpPr>
        <p:spPr>
          <a:xfrm>
            <a:off x="5380699" y="3673057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40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56D7DBB-CF82-4041-9F13-3262B5BAEB46}"/>
              </a:ext>
            </a:extLst>
          </p:cNvPr>
          <p:cNvSpPr txBox="1"/>
          <p:nvPr/>
        </p:nvSpPr>
        <p:spPr>
          <a:xfrm>
            <a:off x="5385719" y="4191143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20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3CB27C2-8BB7-4075-A88A-5F78EEC70551}"/>
              </a:ext>
            </a:extLst>
          </p:cNvPr>
          <p:cNvSpPr txBox="1"/>
          <p:nvPr/>
        </p:nvSpPr>
        <p:spPr>
          <a:xfrm>
            <a:off x="5437041" y="4727987"/>
            <a:ext cx="3561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 0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15C1B81-8DCD-4A87-BB88-0EC6838B2705}"/>
              </a:ext>
            </a:extLst>
          </p:cNvPr>
          <p:cNvCxnSpPr>
            <a:cxnSpLocks/>
          </p:cNvCxnSpPr>
          <p:nvPr/>
        </p:nvCxnSpPr>
        <p:spPr>
          <a:xfrm flipH="1">
            <a:off x="5730403" y="2244168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35F2AD5-8D23-4622-B40C-9F1B3924B530}"/>
              </a:ext>
            </a:extLst>
          </p:cNvPr>
          <p:cNvCxnSpPr>
            <a:cxnSpLocks/>
          </p:cNvCxnSpPr>
          <p:nvPr/>
        </p:nvCxnSpPr>
        <p:spPr>
          <a:xfrm flipH="1">
            <a:off x="5730403" y="2768421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5578BF8-53BD-4040-BF60-17AB05EB2540}"/>
              </a:ext>
            </a:extLst>
          </p:cNvPr>
          <p:cNvCxnSpPr>
            <a:cxnSpLocks/>
          </p:cNvCxnSpPr>
          <p:nvPr/>
        </p:nvCxnSpPr>
        <p:spPr>
          <a:xfrm flipH="1">
            <a:off x="5724687" y="3286974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10AEA45-A9F6-4E1D-A723-0117667FD57B}"/>
              </a:ext>
            </a:extLst>
          </p:cNvPr>
          <p:cNvCxnSpPr>
            <a:cxnSpLocks/>
          </p:cNvCxnSpPr>
          <p:nvPr/>
        </p:nvCxnSpPr>
        <p:spPr>
          <a:xfrm flipH="1">
            <a:off x="5717552" y="3801003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74D041F6-DA85-4A72-999E-F9D65CF5355B}"/>
              </a:ext>
            </a:extLst>
          </p:cNvPr>
          <p:cNvCxnSpPr>
            <a:cxnSpLocks/>
          </p:cNvCxnSpPr>
          <p:nvPr/>
        </p:nvCxnSpPr>
        <p:spPr>
          <a:xfrm flipH="1">
            <a:off x="5731140" y="4319557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4B53B66-1F97-453C-805F-91E63FEDEAD1}"/>
              </a:ext>
            </a:extLst>
          </p:cNvPr>
          <p:cNvCxnSpPr>
            <a:cxnSpLocks/>
          </p:cNvCxnSpPr>
          <p:nvPr/>
        </p:nvCxnSpPr>
        <p:spPr>
          <a:xfrm flipH="1">
            <a:off x="5734797" y="4892856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E5B32B78-F501-4FA5-BDB2-67B3D8C48163}"/>
              </a:ext>
            </a:extLst>
          </p:cNvPr>
          <p:cNvSpPr txBox="1"/>
          <p:nvPr/>
        </p:nvSpPr>
        <p:spPr>
          <a:xfrm>
            <a:off x="5637117" y="1698034"/>
            <a:ext cx="4756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Arial"/>
                <a:ea typeface="+mn-ea"/>
              </a:rPr>
              <a:t>Infarct Size / Area at Risk (%)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8E1FC1A-9D6F-4938-BF22-5D46845336DC}"/>
              </a:ext>
            </a:extLst>
          </p:cNvPr>
          <p:cNvCxnSpPr>
            <a:cxnSpLocks/>
          </p:cNvCxnSpPr>
          <p:nvPr/>
        </p:nvCxnSpPr>
        <p:spPr>
          <a:xfrm>
            <a:off x="5851381" y="2244168"/>
            <a:ext cx="0" cy="2648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BB78057-AD95-4742-8274-3877F6D1AD79}"/>
              </a:ext>
            </a:extLst>
          </p:cNvPr>
          <p:cNvCxnSpPr>
            <a:cxnSpLocks/>
          </p:cNvCxnSpPr>
          <p:nvPr/>
        </p:nvCxnSpPr>
        <p:spPr>
          <a:xfrm flipH="1">
            <a:off x="5845665" y="4892856"/>
            <a:ext cx="4339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65DD1F9D-AC32-4599-B55C-4CFD57429E52}"/>
              </a:ext>
            </a:extLst>
          </p:cNvPr>
          <p:cNvSpPr txBox="1"/>
          <p:nvPr/>
        </p:nvSpPr>
        <p:spPr>
          <a:xfrm>
            <a:off x="8716364" y="3352320"/>
            <a:ext cx="215151" cy="19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108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  <a:ea typeface="+mn-ea"/>
              </a:rPr>
              <a:t>15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D077F6F-B6ED-4C8F-AF6E-FE0F809C81FB}"/>
              </a:ext>
            </a:extLst>
          </p:cNvPr>
          <p:cNvSpPr/>
          <p:nvPr/>
        </p:nvSpPr>
        <p:spPr>
          <a:xfrm>
            <a:off x="6425208" y="2951705"/>
            <a:ext cx="267174" cy="830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0E0C770-C679-42C2-B237-9EB5C3D5CD76}"/>
              </a:ext>
            </a:extLst>
          </p:cNvPr>
          <p:cNvSpPr/>
          <p:nvPr/>
        </p:nvSpPr>
        <p:spPr>
          <a:xfrm>
            <a:off x="6423734" y="3371312"/>
            <a:ext cx="267174" cy="1497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4C2237E8-E32B-476B-83B4-1D6FAD80BE2C}"/>
              </a:ext>
            </a:extLst>
          </p:cNvPr>
          <p:cNvSpPr/>
          <p:nvPr/>
        </p:nvSpPr>
        <p:spPr>
          <a:xfrm>
            <a:off x="7555740" y="2939570"/>
            <a:ext cx="267174" cy="6603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4AD6295C-5B92-424E-B9FC-D9FFB5CCCF7D}"/>
              </a:ext>
            </a:extLst>
          </p:cNvPr>
          <p:cNvSpPr/>
          <p:nvPr/>
        </p:nvSpPr>
        <p:spPr>
          <a:xfrm>
            <a:off x="7559011" y="3252700"/>
            <a:ext cx="263903" cy="14688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6924234F-494F-433F-B926-912B1477D550}"/>
              </a:ext>
            </a:extLst>
          </p:cNvPr>
          <p:cNvSpPr/>
          <p:nvPr/>
        </p:nvSpPr>
        <p:spPr>
          <a:xfrm>
            <a:off x="8707503" y="2919602"/>
            <a:ext cx="267174" cy="5956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AD546DFB-808E-4433-ACC2-88DA7D163452}"/>
              </a:ext>
            </a:extLst>
          </p:cNvPr>
          <p:cNvSpPr/>
          <p:nvPr/>
        </p:nvSpPr>
        <p:spPr>
          <a:xfrm>
            <a:off x="8707394" y="3235591"/>
            <a:ext cx="267174" cy="1497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34EA0AF-0A75-448C-814B-81850C22EDA8}"/>
              </a:ext>
            </a:extLst>
          </p:cNvPr>
          <p:cNvSpPr/>
          <p:nvPr/>
        </p:nvSpPr>
        <p:spPr>
          <a:xfrm>
            <a:off x="9788111" y="2925981"/>
            <a:ext cx="267174" cy="5728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B8EFA2C3-0223-4FF0-AA5A-B829FCE7FED2}"/>
              </a:ext>
            </a:extLst>
          </p:cNvPr>
          <p:cNvSpPr/>
          <p:nvPr/>
        </p:nvSpPr>
        <p:spPr>
          <a:xfrm>
            <a:off x="9788111" y="3154971"/>
            <a:ext cx="267174" cy="14978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A09AB3F0-FBD7-490E-8CA2-FFCD1718AD65}"/>
              </a:ext>
            </a:extLst>
          </p:cNvPr>
          <p:cNvSpPr txBox="1"/>
          <p:nvPr/>
        </p:nvSpPr>
        <p:spPr>
          <a:xfrm>
            <a:off x="9586346" y="2309624"/>
            <a:ext cx="21770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/>
                <a:ea typeface="+mn-ea"/>
              </a:rPr>
              <a:t>*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9715E4B-320B-4810-B34B-114B7CE6207D}"/>
              </a:ext>
            </a:extLst>
          </p:cNvPr>
          <p:cNvSpPr/>
          <p:nvPr/>
        </p:nvSpPr>
        <p:spPr>
          <a:xfrm>
            <a:off x="4218963" y="3243113"/>
            <a:ext cx="267174" cy="1484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A2C867B-7F56-4176-85EA-FCF3DED2C5B0}"/>
              </a:ext>
            </a:extLst>
          </p:cNvPr>
          <p:cNvSpPr/>
          <p:nvPr/>
        </p:nvSpPr>
        <p:spPr>
          <a:xfrm>
            <a:off x="4218963" y="4100083"/>
            <a:ext cx="267174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7359C2B9-E732-4A73-90F0-2E867C539BA3}"/>
              </a:ext>
            </a:extLst>
          </p:cNvPr>
          <p:cNvSpPr/>
          <p:nvPr/>
        </p:nvSpPr>
        <p:spPr>
          <a:xfrm>
            <a:off x="888865" y="3403855"/>
            <a:ext cx="267174" cy="11490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F41F57A5-2431-48C9-B844-FACF09FC3CBA}"/>
              </a:ext>
            </a:extLst>
          </p:cNvPr>
          <p:cNvSpPr/>
          <p:nvPr/>
        </p:nvSpPr>
        <p:spPr>
          <a:xfrm>
            <a:off x="2007517" y="3286975"/>
            <a:ext cx="267174" cy="12057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C896A5C-F8AB-49AB-A060-FF6825D3D49D}"/>
              </a:ext>
            </a:extLst>
          </p:cNvPr>
          <p:cNvSpPr/>
          <p:nvPr/>
        </p:nvSpPr>
        <p:spPr>
          <a:xfrm>
            <a:off x="3138321" y="3154974"/>
            <a:ext cx="267174" cy="13513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9B5C87D-8941-4DC0-97E2-3B805D3F3F33}"/>
              </a:ext>
            </a:extLst>
          </p:cNvPr>
          <p:cNvSpPr/>
          <p:nvPr/>
        </p:nvSpPr>
        <p:spPr>
          <a:xfrm>
            <a:off x="888865" y="4085663"/>
            <a:ext cx="267174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6D8F551-91B4-409A-96E3-B37832F6B35D}"/>
              </a:ext>
            </a:extLst>
          </p:cNvPr>
          <p:cNvSpPr/>
          <p:nvPr/>
        </p:nvSpPr>
        <p:spPr>
          <a:xfrm>
            <a:off x="2007517" y="4078892"/>
            <a:ext cx="267174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8AF9C99-525D-4370-B9CF-DCE157D561B5}"/>
              </a:ext>
            </a:extLst>
          </p:cNvPr>
          <p:cNvSpPr/>
          <p:nvPr/>
        </p:nvSpPr>
        <p:spPr>
          <a:xfrm>
            <a:off x="3138321" y="4106001"/>
            <a:ext cx="267174" cy="149781"/>
          </a:xfrm>
          <a:prstGeom prst="rect">
            <a:avLst/>
          </a:prstGeom>
          <a:solidFill>
            <a:srgbClr val="7DA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1530C5E-6979-4C5B-916A-C747A73439AB}"/>
              </a:ext>
            </a:extLst>
          </p:cNvPr>
          <p:cNvSpPr txBox="1"/>
          <p:nvPr/>
        </p:nvSpPr>
        <p:spPr>
          <a:xfrm>
            <a:off x="1936106" y="4916170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STE&gt;4 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422F5FD-BC44-4087-A4DD-F63C764D321C}"/>
              </a:ext>
            </a:extLst>
          </p:cNvPr>
          <p:cNvSpPr txBox="1"/>
          <p:nvPr/>
        </p:nvSpPr>
        <p:spPr>
          <a:xfrm>
            <a:off x="882832" y="4916170"/>
            <a:ext cx="697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Total 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1EEBF4F-5405-450E-87D6-F9A15C22C4EC}"/>
              </a:ext>
            </a:extLst>
          </p:cNvPr>
          <p:cNvSpPr txBox="1"/>
          <p:nvPr/>
        </p:nvSpPr>
        <p:spPr>
          <a:xfrm>
            <a:off x="3075397" y="4916170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STE&gt;5 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E50F2FF-1434-48EA-9577-FB9C50B07101}"/>
              </a:ext>
            </a:extLst>
          </p:cNvPr>
          <p:cNvSpPr txBox="1"/>
          <p:nvPr/>
        </p:nvSpPr>
        <p:spPr>
          <a:xfrm>
            <a:off x="4146721" y="4916170"/>
            <a:ext cx="87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STE&gt;6 </a:t>
            </a: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70C706DA-B604-4013-AF0C-D13586CF0556}"/>
              </a:ext>
            </a:extLst>
          </p:cNvPr>
          <p:cNvCxnSpPr>
            <a:cxnSpLocks/>
          </p:cNvCxnSpPr>
          <p:nvPr/>
        </p:nvCxnSpPr>
        <p:spPr>
          <a:xfrm flipH="1">
            <a:off x="688302" y="4911089"/>
            <a:ext cx="4339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9337FDC-B5A0-4BCB-8C03-F32533DFC690}"/>
              </a:ext>
            </a:extLst>
          </p:cNvPr>
          <p:cNvSpPr/>
          <p:nvPr/>
        </p:nvSpPr>
        <p:spPr>
          <a:xfrm>
            <a:off x="4694737" y="3286975"/>
            <a:ext cx="267174" cy="10639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1B1509-3788-4DFE-874C-90A63BF62317}"/>
              </a:ext>
            </a:extLst>
          </p:cNvPr>
          <p:cNvSpPr/>
          <p:nvPr/>
        </p:nvSpPr>
        <p:spPr>
          <a:xfrm>
            <a:off x="4694737" y="3453417"/>
            <a:ext cx="267174" cy="1658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E55D41C-F8E6-49F4-8324-5BED6F5A6BC7}"/>
              </a:ext>
            </a:extLst>
          </p:cNvPr>
          <p:cNvSpPr/>
          <p:nvPr/>
        </p:nvSpPr>
        <p:spPr>
          <a:xfrm>
            <a:off x="3610465" y="3358432"/>
            <a:ext cx="267174" cy="10518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404AF3B-97F1-4787-8214-3D4FC6E8AABD}"/>
              </a:ext>
            </a:extLst>
          </p:cNvPr>
          <p:cNvSpPr/>
          <p:nvPr/>
        </p:nvSpPr>
        <p:spPr>
          <a:xfrm>
            <a:off x="3610465" y="3475378"/>
            <a:ext cx="267174" cy="1658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DDEFED7-77EF-4978-AA06-AD3AB1857D74}"/>
              </a:ext>
            </a:extLst>
          </p:cNvPr>
          <p:cNvSpPr/>
          <p:nvPr/>
        </p:nvSpPr>
        <p:spPr>
          <a:xfrm>
            <a:off x="1329762" y="3403855"/>
            <a:ext cx="267174" cy="1223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B5FE026-C49F-4D8E-B089-49A5C953573F}"/>
              </a:ext>
            </a:extLst>
          </p:cNvPr>
          <p:cNvSpPr/>
          <p:nvPr/>
        </p:nvSpPr>
        <p:spPr>
          <a:xfrm>
            <a:off x="1329762" y="3901720"/>
            <a:ext cx="267174" cy="1658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9E7EEC6-2178-49B6-A311-F24E2B7AC292}"/>
              </a:ext>
            </a:extLst>
          </p:cNvPr>
          <p:cNvSpPr/>
          <p:nvPr/>
        </p:nvSpPr>
        <p:spPr>
          <a:xfrm>
            <a:off x="2476488" y="3403854"/>
            <a:ext cx="267174" cy="1149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AC39B593-715D-4DD4-BF69-50AFD91106B9}"/>
              </a:ext>
            </a:extLst>
          </p:cNvPr>
          <p:cNvSpPr/>
          <p:nvPr/>
        </p:nvSpPr>
        <p:spPr>
          <a:xfrm>
            <a:off x="2476488" y="3694415"/>
            <a:ext cx="267174" cy="1658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969" tIns="46984" rIns="93969" bIns="469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36A2B4DF-6AE7-4F87-852C-E575C2DE1958}"/>
              </a:ext>
            </a:extLst>
          </p:cNvPr>
          <p:cNvSpPr txBox="1"/>
          <p:nvPr/>
        </p:nvSpPr>
        <p:spPr>
          <a:xfrm>
            <a:off x="614436" y="1692077"/>
            <a:ext cx="447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Arial"/>
                <a:ea typeface="+mn-ea"/>
              </a:rPr>
              <a:t>Infarct Size / Total LV Mass (%)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EB63787-57D5-4228-B8FF-E5E3402ABD1F}"/>
              </a:ext>
            </a:extLst>
          </p:cNvPr>
          <p:cNvSpPr txBox="1"/>
          <p:nvPr/>
        </p:nvSpPr>
        <p:spPr>
          <a:xfrm>
            <a:off x="124617" y="2090706"/>
            <a:ext cx="52770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  40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C45D241-06C7-4595-8A24-D028C6606041}"/>
              </a:ext>
            </a:extLst>
          </p:cNvPr>
          <p:cNvSpPr txBox="1"/>
          <p:nvPr/>
        </p:nvSpPr>
        <p:spPr>
          <a:xfrm>
            <a:off x="221328" y="2735055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30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FB78B8D9-3729-4B58-B071-7B8F00844C0E}"/>
              </a:ext>
            </a:extLst>
          </p:cNvPr>
          <p:cNvSpPr txBox="1"/>
          <p:nvPr/>
        </p:nvSpPr>
        <p:spPr>
          <a:xfrm>
            <a:off x="220080" y="3384493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20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9A5F87BB-917D-45C5-9BF0-E53DA65CC209}"/>
              </a:ext>
            </a:extLst>
          </p:cNvPr>
          <p:cNvSpPr txBox="1"/>
          <p:nvPr/>
        </p:nvSpPr>
        <p:spPr>
          <a:xfrm>
            <a:off x="220162" y="4037985"/>
            <a:ext cx="4122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10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AC6E733-AF25-4AEA-B0B7-6A9522AFB6F1}"/>
              </a:ext>
            </a:extLst>
          </p:cNvPr>
          <p:cNvSpPr txBox="1"/>
          <p:nvPr/>
        </p:nvSpPr>
        <p:spPr>
          <a:xfrm>
            <a:off x="276612" y="4716413"/>
            <a:ext cx="3561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7830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latin typeface="Arial"/>
                <a:ea typeface="+mn-ea"/>
              </a:rPr>
              <a:t> 0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BA3DFC18-71E2-4172-87D1-EEFF8DB48866}"/>
              </a:ext>
            </a:extLst>
          </p:cNvPr>
          <p:cNvCxnSpPr>
            <a:cxnSpLocks/>
          </p:cNvCxnSpPr>
          <p:nvPr/>
        </p:nvCxnSpPr>
        <p:spPr>
          <a:xfrm flipH="1">
            <a:off x="583201" y="2258792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6FAD8D1-0F20-4335-AAF7-8D7EDA9A87AF}"/>
              </a:ext>
            </a:extLst>
          </p:cNvPr>
          <p:cNvCxnSpPr>
            <a:cxnSpLocks/>
          </p:cNvCxnSpPr>
          <p:nvPr/>
        </p:nvCxnSpPr>
        <p:spPr>
          <a:xfrm flipH="1">
            <a:off x="583336" y="2913949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FD7E7094-6B69-42EB-892F-F492AB0ABEF9}"/>
              </a:ext>
            </a:extLst>
          </p:cNvPr>
          <p:cNvCxnSpPr>
            <a:cxnSpLocks/>
          </p:cNvCxnSpPr>
          <p:nvPr/>
        </p:nvCxnSpPr>
        <p:spPr>
          <a:xfrm flipH="1">
            <a:off x="576370" y="3562795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95A2EAEF-F432-4C04-904A-EBD2B44266CF}"/>
              </a:ext>
            </a:extLst>
          </p:cNvPr>
          <p:cNvCxnSpPr>
            <a:cxnSpLocks/>
          </p:cNvCxnSpPr>
          <p:nvPr/>
        </p:nvCxnSpPr>
        <p:spPr>
          <a:xfrm flipH="1">
            <a:off x="570242" y="4212231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CD965672-E1D9-43A9-9365-F0801643230D}"/>
              </a:ext>
            </a:extLst>
          </p:cNvPr>
          <p:cNvCxnSpPr>
            <a:cxnSpLocks/>
          </p:cNvCxnSpPr>
          <p:nvPr/>
        </p:nvCxnSpPr>
        <p:spPr>
          <a:xfrm flipH="1">
            <a:off x="592907" y="4859834"/>
            <a:ext cx="120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90897DB3-A1F9-4075-B361-9A5D5BE1F9AC}"/>
              </a:ext>
            </a:extLst>
          </p:cNvPr>
          <p:cNvCxnSpPr>
            <a:cxnSpLocks/>
          </p:cNvCxnSpPr>
          <p:nvPr/>
        </p:nvCxnSpPr>
        <p:spPr>
          <a:xfrm flipH="1">
            <a:off x="698462" y="2239089"/>
            <a:ext cx="5716" cy="26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6F12307-AFE6-4CF4-A4E4-570105D16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63" y="2610448"/>
            <a:ext cx="3950554" cy="395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2E760-1592-46F9-BC82-3E6924964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523" y="4291871"/>
            <a:ext cx="4233531" cy="4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1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6" grpId="0"/>
      <p:bldP spid="127" grpId="0" animBg="1"/>
      <p:bldP spid="128" grpId="0" animBg="1"/>
      <p:bldP spid="129" grpId="0" animBg="1"/>
      <p:bldP spid="143" grpId="0" animBg="1"/>
      <p:bldP spid="144" grpId="0" animBg="1"/>
      <p:bldP spid="145" grpId="0" animBg="1"/>
      <p:bldP spid="146" grpId="0" animBg="1"/>
      <p:bldP spid="172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4B08E7-B8C5-4453-95D7-C21BDB20E30C}"/>
              </a:ext>
            </a:extLst>
          </p:cNvPr>
          <p:cNvSpPr/>
          <p:nvPr/>
        </p:nvSpPr>
        <p:spPr>
          <a:xfrm>
            <a:off x="0" y="24318"/>
            <a:ext cx="10440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did we learn from this Pilot Study?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EAF09-E289-4C9E-BB7A-A1675ED71DF8}"/>
              </a:ext>
            </a:extLst>
          </p:cNvPr>
          <p:cNvSpPr/>
          <p:nvPr/>
        </p:nvSpPr>
        <p:spPr>
          <a:xfrm>
            <a:off x="0" y="801654"/>
            <a:ext cx="103330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Door-To-Unload in STEMI Pilot Trial demonstrates for the first time that LV unloading using the Impella CP device with a 30-minute delay before reperfusion is safe and feasible within a relatively short DTB Time.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prohibitive safety signals that would preclude proceeding to a larger pivotal study of LV unloading and delaying reperfusion for 30 minutes were identified.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Compared to LV unloading and immediate reperfusion, LV unloading and delaying reperfusion for 30 minutes does not increase infarct size.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Among patients with sum STE&gt;6mm, infarct size normalized to the area at risk was significantly lower with 30 minutes of LV unloading before reperfusion compared to LV unloading and immediate reperfusion.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90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4B08E7-B8C5-4453-95D7-C21BDB20E30C}"/>
              </a:ext>
            </a:extLst>
          </p:cNvPr>
          <p:cNvSpPr/>
          <p:nvPr/>
        </p:nvSpPr>
        <p:spPr>
          <a:xfrm>
            <a:off x="751343" y="113149"/>
            <a:ext cx="8796425" cy="5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 STEMI PIVOTAL Trial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48750-1E34-41D7-B2F0-11D1BFFA8DA2}"/>
              </a:ext>
            </a:extLst>
          </p:cNvPr>
          <p:cNvSpPr txBox="1"/>
          <p:nvPr/>
        </p:nvSpPr>
        <p:spPr>
          <a:xfrm>
            <a:off x="3188532" y="3386453"/>
            <a:ext cx="3921908" cy="36839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Informed Consent</a:t>
            </a:r>
          </a:p>
        </p:txBody>
      </p:sp>
      <p:cxnSp>
        <p:nvCxnSpPr>
          <p:cNvPr id="14" name="Elbow Connector 9">
            <a:extLst>
              <a:ext uri="{FF2B5EF4-FFF2-40B4-BE49-F238E27FC236}">
                <a16:creationId xmlns:a16="http://schemas.microsoft.com/office/drawing/2014/main" id="{B0207D48-6E78-4F78-9E26-A99B4E54D3BD}"/>
              </a:ext>
            </a:extLst>
          </p:cNvPr>
          <p:cNvCxnSpPr>
            <a:cxnSpLocks/>
            <a:endCxn id="37" idx="0"/>
          </p:cNvCxnSpPr>
          <p:nvPr/>
        </p:nvCxnSpPr>
        <p:spPr>
          <a:xfrm rot="10800000" flipV="1">
            <a:off x="3226668" y="4156064"/>
            <a:ext cx="1621395" cy="83142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3">
            <a:extLst>
              <a:ext uri="{FF2B5EF4-FFF2-40B4-BE49-F238E27FC236}">
                <a16:creationId xmlns:a16="http://schemas.microsoft.com/office/drawing/2014/main" id="{30FE6DFE-6955-4DB8-86AF-7E2E7949EE09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4837791" y="4157461"/>
            <a:ext cx="2235438" cy="398446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F21C37-4496-4092-A113-C0AF8054B8FC}"/>
              </a:ext>
            </a:extLst>
          </p:cNvPr>
          <p:cNvCxnSpPr>
            <a:cxnSpLocks/>
          </p:cNvCxnSpPr>
          <p:nvPr/>
        </p:nvCxnSpPr>
        <p:spPr>
          <a:xfrm>
            <a:off x="5149417" y="2978715"/>
            <a:ext cx="0" cy="3847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5FFA79-6912-42D9-A384-B3FE3738EE49}"/>
              </a:ext>
            </a:extLst>
          </p:cNvPr>
          <p:cNvCxnSpPr>
            <a:cxnSpLocks/>
          </p:cNvCxnSpPr>
          <p:nvPr/>
        </p:nvCxnSpPr>
        <p:spPr>
          <a:xfrm>
            <a:off x="5134332" y="4047263"/>
            <a:ext cx="0" cy="11019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51D04C4-C1EA-49A6-9C09-7C5856E5BD5D}"/>
              </a:ext>
            </a:extLst>
          </p:cNvPr>
          <p:cNvSpPr txBox="1"/>
          <p:nvPr/>
        </p:nvSpPr>
        <p:spPr>
          <a:xfrm>
            <a:off x="1318867" y="1606489"/>
            <a:ext cx="7803254" cy="1473566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INCLUSION CRITERIA</a:t>
            </a:r>
          </a:p>
          <a:p>
            <a:pPr marL="171021" marR="0" lvl="0" indent="-171021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 21-80 years</a:t>
            </a:r>
          </a:p>
          <a:p>
            <a:pPr marL="171021" marR="0" lvl="0" indent="-171021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First Myocardial Infarction</a:t>
            </a:r>
          </a:p>
          <a:p>
            <a:pPr marL="171021" marR="0" lvl="0" indent="-171021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Acute STEMI (anterior ST elevation ≥2 mm in ≥2 contiguous or ≥4 mm ST-sum)</a:t>
            </a:r>
          </a:p>
          <a:p>
            <a:pPr marL="171021" marR="0" lvl="0" indent="-171021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Within 1 to 6 hours of symptom onset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B127E6-E246-430E-B2E0-C0AE97C5C9FD}"/>
              </a:ext>
            </a:extLst>
          </p:cNvPr>
          <p:cNvCxnSpPr>
            <a:cxnSpLocks/>
          </p:cNvCxnSpPr>
          <p:nvPr/>
        </p:nvCxnSpPr>
        <p:spPr>
          <a:xfrm>
            <a:off x="5169548" y="1221709"/>
            <a:ext cx="0" cy="3847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96B11D2-0DD6-4364-8011-2781341A600C}"/>
              </a:ext>
            </a:extLst>
          </p:cNvPr>
          <p:cNvSpPr txBox="1"/>
          <p:nvPr/>
        </p:nvSpPr>
        <p:spPr>
          <a:xfrm>
            <a:off x="1728664" y="816131"/>
            <a:ext cx="6862051" cy="52188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Anterior STEMI Referred for Primary PCI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A39458-1264-4BB8-AD05-A1DC722CD5CF}"/>
              </a:ext>
            </a:extLst>
          </p:cNvPr>
          <p:cNvSpPr txBox="1"/>
          <p:nvPr/>
        </p:nvSpPr>
        <p:spPr>
          <a:xfrm>
            <a:off x="1362206" y="4987484"/>
            <a:ext cx="3728921" cy="1200329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mmediate PCI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eperfusion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 LV Unloading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(DTB Group)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A7C226-3C07-4109-93A7-5D42CC62BEE8}"/>
              </a:ext>
            </a:extLst>
          </p:cNvPr>
          <p:cNvSpPr txBox="1"/>
          <p:nvPr/>
        </p:nvSpPr>
        <p:spPr>
          <a:xfrm>
            <a:off x="5218816" y="4998046"/>
            <a:ext cx="3728921" cy="1200329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LV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nloading for 30 minutes,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Then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elayed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eperfusion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(DTU Group)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EBF02B-4CBE-494F-BCF7-51034145C496}"/>
              </a:ext>
            </a:extLst>
          </p:cNvPr>
          <p:cNvSpPr txBox="1"/>
          <p:nvPr/>
        </p:nvSpPr>
        <p:spPr>
          <a:xfrm>
            <a:off x="3188532" y="3710799"/>
            <a:ext cx="3921908" cy="36839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Enrollment and Randomization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8922B7-39F6-4667-A284-FF9E9B42F007}"/>
              </a:ext>
            </a:extLst>
          </p:cNvPr>
          <p:cNvSpPr txBox="1"/>
          <p:nvPr/>
        </p:nvSpPr>
        <p:spPr>
          <a:xfrm>
            <a:off x="5208768" y="4555907"/>
            <a:ext cx="3728921" cy="40011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Impella CP Insertion + Activation</a:t>
            </a:r>
          </a:p>
        </p:txBody>
      </p:sp>
    </p:spTree>
    <p:extLst>
      <p:ext uri="{BB962C8B-B14F-4D97-AF65-F5344CB8AC3E}">
        <p14:creationId xmlns:p14="http://schemas.microsoft.com/office/powerpoint/2010/main" val="8097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516661-94B7-4EE7-A9B7-CC1BF0B29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743563"/>
              </p:ext>
            </p:extLst>
          </p:nvPr>
        </p:nvGraphicFramePr>
        <p:xfrm>
          <a:off x="92278" y="1510790"/>
          <a:ext cx="5342648" cy="44993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508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Mohamad Alkhouli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Virginia University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Tony DeMartini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Advocate Heart Institute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Haroon Faraz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Hackensack University Med Ctr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Zachary George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Greenville Memorial Hospital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Mark Goodwin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Advocate Heart Institute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Jaime Hernandez-Montfort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Baystate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Vijay Iyer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Buffalo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Noam Josephy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Abiomed Inc.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Sanjog Kalra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Einstein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Amir Kaki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Detroit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Richard Karas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Tufts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</a:rPr>
                        <a:t>Carey Kimmelstiel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Tufts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E46FA7-4856-4B6D-B810-5067A0319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51896"/>
              </p:ext>
            </p:extLst>
          </p:nvPr>
        </p:nvGraphicFramePr>
        <p:xfrm>
          <a:off x="5580534" y="1510790"/>
          <a:ext cx="5076478" cy="4695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561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Gerald Koeing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Henry Ford Medical Center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Evan Lau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Baystate Medical Center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Kapil Lotun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Arizona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Ryan Madder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Spectrum Health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Salvatore Mannino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WellStar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Kennestone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Hospital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Perwaiz Meraj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Northwell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Health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69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Jason Moreland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Virginia University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Jeffrey Moses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Columbia University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Raymond Kim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Duke University Medical Center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Theodore Schreiber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Detroit Medical Center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James Udelson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Tufts Medical Center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 Witzke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Einstein Medical Center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Wohns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Spectrum Health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39FAE2-3250-4E5A-843A-5D8C00823B27}"/>
              </a:ext>
            </a:extLst>
          </p:cNvPr>
          <p:cNvSpPr txBox="1"/>
          <p:nvPr/>
        </p:nvSpPr>
        <p:spPr>
          <a:xfrm>
            <a:off x="0" y="77492"/>
            <a:ext cx="1044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Acknowledgements: DTU STEMI Trial Investigators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18EED-DACC-499C-AB05-6D1DA8958B87}"/>
              </a:ext>
            </a:extLst>
          </p:cNvPr>
          <p:cNvSpPr txBox="1"/>
          <p:nvPr/>
        </p:nvSpPr>
        <p:spPr>
          <a:xfrm>
            <a:off x="0" y="826080"/>
            <a:ext cx="1054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National Principal Investigators: Navin Kapur, MD and William O’Neill, MD</a:t>
            </a:r>
          </a:p>
        </p:txBody>
      </p:sp>
    </p:spTree>
    <p:extLst>
      <p:ext uri="{BB962C8B-B14F-4D97-AF65-F5344CB8AC3E}">
        <p14:creationId xmlns:p14="http://schemas.microsoft.com/office/powerpoint/2010/main" val="3877350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>
            <a:extLst>
              <a:ext uri="{FF2B5EF4-FFF2-40B4-BE49-F238E27FC236}">
                <a16:creationId xmlns:a16="http://schemas.microsoft.com/office/drawing/2014/main" id="{B8FA49BF-D135-4AD6-8FC7-31C9EE1B7B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598" y="2412157"/>
            <a:ext cx="10009112" cy="809146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000066"/>
                </a:solidFill>
              </a:rPr>
              <a:t>The Door to Unload (DTU) STEMI Safety &amp; Feasibility Pilot Trial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BC8CA-C2F0-4CFA-8652-CD3D970704EF}"/>
              </a:ext>
            </a:extLst>
          </p:cNvPr>
          <p:cNvSpPr/>
          <p:nvPr/>
        </p:nvSpPr>
        <p:spPr>
          <a:xfrm>
            <a:off x="1150832" y="3790045"/>
            <a:ext cx="8208645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0847" marR="0" lvl="1" indent="0" algn="ctr" defTabSz="912114" rtl="0" eaLnBrk="1" fontAlgn="base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anose="020B0604020202020204" pitchFamily="34" charset="0"/>
              </a:rPr>
              <a:t>Thank you</a:t>
            </a:r>
          </a:p>
          <a:p>
            <a:pPr marL="110847" marR="0" lvl="1" indent="0" algn="ctr" defTabSz="912114" rtl="0" eaLnBrk="1" fontAlgn="base" latinLnBrk="0" hangingPunct="1">
              <a:lnSpc>
                <a:spcPct val="100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66"/>
                </a:solidFill>
                <a:latin typeface="Calibri"/>
                <a:cs typeface="Arial" panose="020B0604020202020204" pitchFamily="34" charset="0"/>
              </a:rPr>
              <a:t>nkapur@tuftsmedicalcenter.org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" name="Picture 400">
            <a:extLst>
              <a:ext uri="{FF2B5EF4-FFF2-40B4-BE49-F238E27FC236}">
                <a16:creationId xmlns:a16="http://schemas.microsoft.com/office/drawing/2014/main" id="{BFED7D1A-8ED2-424B-810A-C0ABCC9D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6" y="5436595"/>
            <a:ext cx="3327206" cy="10900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188AE-9FE5-40DD-8E45-EEE4DDCA5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7143" r="28333" b="77381"/>
          <a:stretch/>
        </p:blipFill>
        <p:spPr>
          <a:xfrm>
            <a:off x="7020694" y="5284805"/>
            <a:ext cx="2735960" cy="1303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ABD45-C914-432F-859D-7564B4EAA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55" y="5139494"/>
            <a:ext cx="2616557" cy="14431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054BE6-6261-46B0-B126-1CD83F2BAC8F}"/>
              </a:ext>
            </a:extLst>
          </p:cNvPr>
          <p:cNvSpPr txBox="1">
            <a:spLocks/>
          </p:cNvSpPr>
          <p:nvPr/>
        </p:nvSpPr>
        <p:spPr bwMode="auto">
          <a:xfrm>
            <a:off x="215936" y="1030793"/>
            <a:ext cx="10009112" cy="8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90" kern="1200">
                <a:solidFill>
                  <a:srgbClr val="A6A6A6"/>
                </a:solidFill>
                <a:latin typeface="+mj-lt"/>
                <a:ea typeface="MS PGothic" pitchFamily="34" charset="-128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MS PGothic" pitchFamily="34" charset="-128"/>
                <a:cs typeface="ＭＳ Ｐゴシック"/>
              </a:defRPr>
            </a:lvl5pPr>
            <a:lvl6pPr marL="409265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6pPr>
            <a:lvl7pPr marL="818532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7pPr>
            <a:lvl8pPr marL="1227797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8pPr>
            <a:lvl9pPr marL="1637062" algn="ctr" rtl="0" eaLnBrk="1" fontAlgn="base" hangingPunct="1">
              <a:spcBef>
                <a:spcPct val="0"/>
              </a:spcBef>
              <a:spcAft>
                <a:spcPct val="0"/>
              </a:spcAft>
              <a:defRPr sz="3890">
                <a:solidFill>
                  <a:srgbClr val="A6A6A6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2018 American Heart Association Late Breaking Clinical Science</a:t>
            </a:r>
          </a:p>
        </p:txBody>
      </p:sp>
    </p:spTree>
    <p:extLst>
      <p:ext uri="{BB962C8B-B14F-4D97-AF65-F5344CB8AC3E}">
        <p14:creationId xmlns:p14="http://schemas.microsoft.com/office/powerpoint/2010/main" val="1528571542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4B08E7-B8C5-4453-95D7-C21BDB20E30C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Background: From Heart Attack to Heart Failure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CBB2-3B91-43EC-AA1D-235F4A93C9F2}"/>
              </a:ext>
            </a:extLst>
          </p:cNvPr>
          <p:cNvSpPr txBox="1"/>
          <p:nvPr/>
        </p:nvSpPr>
        <p:spPr>
          <a:xfrm>
            <a:off x="413959" y="971997"/>
            <a:ext cx="9613067" cy="1384995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algn="just"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Since 1978, multiple preclinical studies have tested whether reducing myocardial oxygen consumption by implementing a circulatory support pump  limits myocardial damage in an AMI. 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DD86B92A-1F92-47C5-AE70-3E051CACBE9E}"/>
              </a:ext>
            </a:extLst>
          </p:cNvPr>
          <p:cNvSpPr/>
          <p:nvPr/>
        </p:nvSpPr>
        <p:spPr>
          <a:xfrm>
            <a:off x="5901578" y="2910570"/>
            <a:ext cx="3420269" cy="150270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Heart Rate</a:t>
            </a:r>
          </a:p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LV Wall Stress</a:t>
            </a:r>
          </a:p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LV Stroke Work 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A2E11D79-FD6B-46FC-BD72-D616BA0A0642}"/>
              </a:ext>
            </a:extLst>
          </p:cNvPr>
          <p:cNvSpPr/>
          <p:nvPr/>
        </p:nvSpPr>
        <p:spPr>
          <a:xfrm>
            <a:off x="1236319" y="2910570"/>
            <a:ext cx="3303093" cy="150270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Coronary Occlusion</a:t>
            </a:r>
          </a:p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Multi-vessel Disease</a:t>
            </a:r>
          </a:p>
          <a:p>
            <a:pPr algn="ctr" defTabSz="912114" eaLnBrk="1" hangingPunct="1">
              <a:defRPr/>
            </a:pPr>
            <a:r>
              <a:rPr lang="en-US" sz="2394" dirty="0">
                <a:solidFill>
                  <a:schemeClr val="bg1"/>
                </a:solidFill>
                <a:latin typeface="Calibri"/>
              </a:rPr>
              <a:t>Microvascular Function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36B58A-5090-4313-B740-F76CCE5F8E0A}"/>
              </a:ext>
            </a:extLst>
          </p:cNvPr>
          <p:cNvCxnSpPr/>
          <p:nvPr/>
        </p:nvCxnSpPr>
        <p:spPr>
          <a:xfrm>
            <a:off x="992190" y="4806759"/>
            <a:ext cx="851266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CB63604-84FA-4F32-9B5B-ADE6F519CAF5}"/>
              </a:ext>
            </a:extLst>
          </p:cNvPr>
          <p:cNvSpPr/>
          <p:nvPr/>
        </p:nvSpPr>
        <p:spPr>
          <a:xfrm>
            <a:off x="4678479" y="4806759"/>
            <a:ext cx="1140090" cy="836066"/>
          </a:xfrm>
          <a:prstGeom prst="triangl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 eaLnBrk="1" hangingPunct="1">
              <a:defRPr/>
            </a:pPr>
            <a:endParaRPr lang="en-US" sz="199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6AD6406B-FA07-4740-86F9-ADCEF7E71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207" y="4914434"/>
            <a:ext cx="3116245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  <a:ea typeface="+mn-ea"/>
              </a:rPr>
              <a:t>Myocardial</a:t>
            </a:r>
          </a:p>
          <a:p>
            <a:pPr algn="ctr" defTabSz="912114"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  <a:ea typeface="+mn-ea"/>
              </a:rPr>
              <a:t>Oxygen Supply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BA58EC3-D82A-4F4F-A2C4-B76690C0B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590" y="4914434"/>
            <a:ext cx="3116245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Myocardial</a:t>
            </a:r>
          </a:p>
          <a:p>
            <a:pPr algn="ctr" defTabSz="912114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Oxygen Demand</a:t>
            </a:r>
          </a:p>
        </p:txBody>
      </p:sp>
    </p:spTree>
    <p:extLst>
      <p:ext uri="{BB962C8B-B14F-4D97-AF65-F5344CB8AC3E}">
        <p14:creationId xmlns:p14="http://schemas.microsoft.com/office/powerpoint/2010/main" val="89155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2">
            <a:extLst>
              <a:ext uri="{FF2B5EF4-FFF2-40B4-BE49-F238E27FC236}">
                <a16:creationId xmlns:a16="http://schemas.microsoft.com/office/drawing/2014/main" id="{6B9FE5A4-86DE-4BAF-9E5D-7DA167E2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091"/>
            <a:ext cx="10440988" cy="6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eaLnBrk="1" hangingPunct="1">
              <a:spcBef>
                <a:spcPct val="0"/>
              </a:spcBef>
              <a:buNone/>
              <a:defRPr/>
            </a:pPr>
            <a:r>
              <a:rPr lang="en-US" altLang="en-US" sz="3591" dirty="0">
                <a:solidFill>
                  <a:schemeClr val="bg1"/>
                </a:solidFill>
                <a:ea typeface="+mn-ea"/>
              </a:rPr>
              <a:t>40 Years of LV Unloading Science (1978-2018)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id="{58272E4C-0144-446E-B3CA-721060B9C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10" y="5653792"/>
            <a:ext cx="10099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eaLnBrk="1" hangingPunct="1">
              <a:spcBef>
                <a:spcPct val="0"/>
              </a:spcBef>
              <a:buNone/>
              <a:defRPr/>
            </a:pPr>
            <a:r>
              <a:rPr lang="en-US" altLang="en-US" dirty="0">
                <a:solidFill>
                  <a:schemeClr val="bg1"/>
                </a:solidFill>
                <a:ea typeface="+mn-ea"/>
              </a:rPr>
              <a:t>Unloading </a:t>
            </a:r>
            <a:r>
              <a:rPr lang="en-US" altLang="en-US" u="sng" dirty="0">
                <a:solidFill>
                  <a:schemeClr val="bg1"/>
                </a:solidFill>
                <a:ea typeface="+mn-ea"/>
              </a:rPr>
              <a:t>before not after </a:t>
            </a:r>
            <a:r>
              <a:rPr lang="en-US" altLang="en-US" dirty="0">
                <a:solidFill>
                  <a:schemeClr val="bg1"/>
                </a:solidFill>
                <a:ea typeface="+mn-ea"/>
              </a:rPr>
              <a:t>Reperfusion is required to reduce infarct size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DC9F13-FAC7-420F-9F4C-3F2AA1E1396A}"/>
              </a:ext>
            </a:extLst>
          </p:cNvPr>
          <p:cNvSpPr txBox="1"/>
          <p:nvPr/>
        </p:nvSpPr>
        <p:spPr>
          <a:xfrm>
            <a:off x="7844921" y="6592734"/>
            <a:ext cx="2608406" cy="27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97" dirty="0">
                <a:solidFill>
                  <a:schemeClr val="bg1"/>
                </a:solidFill>
                <a:latin typeface="Arial"/>
                <a:ea typeface="+mn-ea"/>
              </a:rPr>
              <a:t>Kapur NK et al JCTR In Press 2018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00598964-2CDB-4247-B6F5-32E1A5F35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610224"/>
              </p:ext>
            </p:extLst>
          </p:nvPr>
        </p:nvGraphicFramePr>
        <p:xfrm>
          <a:off x="170910" y="918367"/>
          <a:ext cx="10099168" cy="46356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9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9916721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93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12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Animal Model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Duration of Ischemia (min)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Duration of Reperfusion (min)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Mechanical</a:t>
                      </a:r>
                      <a:r>
                        <a:rPr lang="en-U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Support Before or After Reperfusion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Occluded Vessel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Method of Occlusion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Device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Reduction in Infarct Size?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Reference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1978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480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Before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IABP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Roberts</a:t>
                      </a:r>
                      <a:r>
                        <a:rPr lang="en-US" sz="12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&amp; Gay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[6]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Baboons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1979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1440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Before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IABP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Haston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&amp; McNamara [7]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Porcine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1980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1440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Before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IABP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Laas</a:t>
                      </a:r>
                      <a:r>
                        <a:rPr lang="en-US" sz="12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&amp; </a:t>
                      </a:r>
                      <a:r>
                        <a:rPr lang="en-US" sz="1200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Replogle</a:t>
                      </a:r>
                      <a:r>
                        <a:rPr lang="en-US" sz="12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[8]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Porcine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Before</a:t>
                      </a:r>
                      <a:r>
                        <a:rPr lang="en-U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vs After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LAD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Ligation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IABP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Yes / No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Ledoux &amp; Smalling [9]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1983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Before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LA-FA Bypass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Catinella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&amp; Spencer [12]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Porcine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Balloon angioplasty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TandemHeart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Kapur &amp; Karas [13]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1989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Hemopump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Mehrige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&amp;Wampler [14]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8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Canine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Snare ligation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Hemopump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/IABP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Smalling &amp; Amirian</a:t>
                      </a:r>
                      <a:r>
                        <a:rPr lang="en-US" sz="12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[15]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Canine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n-U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vs After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LAD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Snare ligation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Hemopump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Yes / No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Achour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&amp; Smalling [16]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Sheep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n-U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vs After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Impella 5.0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Meyns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Flameng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[17]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5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Porcine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LAD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Balloon angioplasty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Impella CP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Kapur &amp; Karas [18]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Porcine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LCx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Ligation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Impella LD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Sun &amp; Wang [20]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Porcine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LAD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Balloon angioplasty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Impella CP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Esposito &amp; Kapur</a:t>
                      </a:r>
                      <a:r>
                        <a:rPr lang="en-U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[21]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873" marR="9873" marT="9873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433164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1D5AB64B-9216-40B7-ADB2-8A6B48E974BA}"/>
              </a:ext>
            </a:extLst>
          </p:cNvPr>
          <p:cNvSpPr/>
          <p:nvPr/>
        </p:nvSpPr>
        <p:spPr>
          <a:xfrm>
            <a:off x="3276278" y="899887"/>
            <a:ext cx="1368152" cy="46726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95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63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2">
            <a:extLst>
              <a:ext uri="{FF2B5EF4-FFF2-40B4-BE49-F238E27FC236}">
                <a16:creationId xmlns:a16="http://schemas.microsoft.com/office/drawing/2014/main" id="{6B9FE5A4-86DE-4BAF-9E5D-7DA167E2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091"/>
            <a:ext cx="10440988" cy="6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eaLnBrk="1" hangingPunct="1">
              <a:spcBef>
                <a:spcPct val="0"/>
              </a:spcBef>
              <a:buNone/>
              <a:defRPr/>
            </a:pPr>
            <a:r>
              <a:rPr lang="en-US" altLang="en-US" sz="3591" dirty="0">
                <a:solidFill>
                  <a:schemeClr val="bg1"/>
                </a:solidFill>
                <a:ea typeface="+mn-ea"/>
              </a:rPr>
              <a:t>Preclinical Development of the DTU Concept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5373B82B-D6EC-4609-AC14-11A54A59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78" y="895050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2012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B11C6F39-95BB-4148-80B8-3240E004B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759" y="919083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2018</a:t>
            </a:r>
          </a:p>
        </p:txBody>
      </p:sp>
      <p:cxnSp>
        <p:nvCxnSpPr>
          <p:cNvPr id="9" name="Straight Arrow Connector 37">
            <a:extLst>
              <a:ext uri="{FF2B5EF4-FFF2-40B4-BE49-F238E27FC236}">
                <a16:creationId xmlns:a16="http://schemas.microsoft.com/office/drawing/2014/main" id="{B091B6B2-ED37-4F8D-9A41-D2CD2C37A02C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 bwMode="auto">
          <a:xfrm>
            <a:off x="1158229" y="1125883"/>
            <a:ext cx="8124530" cy="24033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1" name="TextBox 34">
            <a:extLst>
              <a:ext uri="{FF2B5EF4-FFF2-40B4-BE49-F238E27FC236}">
                <a16:creationId xmlns:a16="http://schemas.microsoft.com/office/drawing/2014/main" id="{C7FA371A-6A86-4CFD-9342-31E89863D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99" y="1307311"/>
            <a:ext cx="18854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TandemHeart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Delayed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Reperfusion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(Circulation 2013)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033148C5-923B-4549-AED6-B7D1DC5F6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99" y="1307311"/>
            <a:ext cx="18854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Impella CP 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Delayed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Reperfusion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(JACC HF 2015)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CC533C2F-8DCF-4976-9FA9-ADDC6B55D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824" y="1301905"/>
            <a:ext cx="21259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Impella CP 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Cardioprotective Biology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(JACC 2018)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272633D0-89F9-4EFA-BAC0-888D2388D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404" y="1301905"/>
            <a:ext cx="14013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Impella CP 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Preclinical Pilot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(JACC 2018)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5E2DC307-FC1F-403D-95CF-0EAEDEF2A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164" y="1301905"/>
            <a:ext cx="19476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FFFFFF"/>
                </a:solidFill>
                <a:ea typeface="+mn-ea"/>
              </a:rPr>
              <a:t>Impella CP 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DTU-STEMI Pilot T</a:t>
            </a:r>
            <a:r>
              <a:rPr lang="en-US" altLang="en-US" sz="1400" dirty="0" err="1">
                <a:solidFill>
                  <a:srgbClr val="FFFFFF"/>
                </a:solidFill>
                <a:ea typeface="+mn-ea"/>
              </a:rPr>
              <a:t>rial</a:t>
            </a:r>
            <a:endParaRPr lang="en-US" altLang="en-US" sz="1400" dirty="0">
              <a:solidFill>
                <a:srgbClr val="FFFFFF"/>
              </a:solidFill>
              <a:ea typeface="+mn-ea"/>
            </a:endParaRP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(Circulation 2018)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7608CE-6100-4F1A-B466-309EAADF0D8C}"/>
              </a:ext>
            </a:extLst>
          </p:cNvPr>
          <p:cNvCxnSpPr/>
          <p:nvPr/>
        </p:nvCxnSpPr>
        <p:spPr>
          <a:xfrm>
            <a:off x="1158229" y="919083"/>
            <a:ext cx="0" cy="406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5D4077-BC18-4A5F-95CF-5492CC046A22}"/>
              </a:ext>
            </a:extLst>
          </p:cNvPr>
          <p:cNvCxnSpPr/>
          <p:nvPr/>
        </p:nvCxnSpPr>
        <p:spPr>
          <a:xfrm>
            <a:off x="3060254" y="919082"/>
            <a:ext cx="0" cy="406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CD9AFE-DBBB-4B6A-81D1-ABE153F39F9F}"/>
              </a:ext>
            </a:extLst>
          </p:cNvPr>
          <p:cNvCxnSpPr/>
          <p:nvPr/>
        </p:nvCxnSpPr>
        <p:spPr>
          <a:xfrm>
            <a:off x="4932462" y="895050"/>
            <a:ext cx="0" cy="406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CB3A66-9CD4-49B2-80A5-E80E431E9AFA}"/>
              </a:ext>
            </a:extLst>
          </p:cNvPr>
          <p:cNvCxnSpPr/>
          <p:nvPr/>
        </p:nvCxnSpPr>
        <p:spPr>
          <a:xfrm>
            <a:off x="6732662" y="919081"/>
            <a:ext cx="0" cy="406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AC66C4-B020-4E6C-A3B7-CED752BDB6F7}"/>
              </a:ext>
            </a:extLst>
          </p:cNvPr>
          <p:cNvCxnSpPr/>
          <p:nvPr/>
        </p:nvCxnSpPr>
        <p:spPr>
          <a:xfrm>
            <a:off x="8460854" y="932676"/>
            <a:ext cx="0" cy="406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2B246A0-2AE3-4845-AFFF-CC38CA8AA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5" t="18122" r="14137" b="4635"/>
          <a:stretch/>
        </p:blipFill>
        <p:spPr>
          <a:xfrm>
            <a:off x="234199" y="2413168"/>
            <a:ext cx="4871632" cy="28909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4502E44-E91E-4B24-86B5-CA72263AD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6" t="15975" r="12645" b="3409"/>
          <a:stretch/>
        </p:blipFill>
        <p:spPr>
          <a:xfrm>
            <a:off x="5474171" y="2405884"/>
            <a:ext cx="4658498" cy="2906758"/>
          </a:xfrm>
          <a:prstGeom prst="rect">
            <a:avLst/>
          </a:prstGeom>
        </p:spPr>
      </p:pic>
      <p:sp>
        <p:nvSpPr>
          <p:cNvPr id="37" name="TextBox 2">
            <a:extLst>
              <a:ext uri="{FF2B5EF4-FFF2-40B4-BE49-F238E27FC236}">
                <a16:creationId xmlns:a16="http://schemas.microsoft.com/office/drawing/2014/main" id="{C0ED464A-4D10-4453-B98F-8FC05B86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0" y="5550221"/>
            <a:ext cx="104409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eaLnBrk="1" hangingPunct="1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ea typeface="+mn-ea"/>
              </a:rPr>
              <a:t>Trans-valvular LV Unloading Limits Myocardial Ischemia and Promotes a Cardioprotective Shift in Myocardial Biology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6B939D-95CC-443C-9586-BE2103C393BD}"/>
              </a:ext>
            </a:extLst>
          </p:cNvPr>
          <p:cNvSpPr txBox="1"/>
          <p:nvPr/>
        </p:nvSpPr>
        <p:spPr>
          <a:xfrm>
            <a:off x="6846192" y="6563987"/>
            <a:ext cx="3611886" cy="27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97" dirty="0">
                <a:solidFill>
                  <a:schemeClr val="bg1"/>
                </a:solidFill>
                <a:latin typeface="Arial"/>
                <a:ea typeface="+mn-ea"/>
              </a:rPr>
              <a:t>Esposito, Zhang, </a:t>
            </a:r>
            <a:r>
              <a:rPr lang="en-US" sz="1197" dirty="0" err="1">
                <a:solidFill>
                  <a:schemeClr val="bg1"/>
                </a:solidFill>
                <a:latin typeface="Arial"/>
                <a:ea typeface="+mn-ea"/>
              </a:rPr>
              <a:t>Qiao</a:t>
            </a:r>
            <a:r>
              <a:rPr lang="en-US" sz="1197" dirty="0">
                <a:solidFill>
                  <a:schemeClr val="bg1"/>
                </a:solidFill>
                <a:latin typeface="Arial"/>
                <a:ea typeface="+mn-ea"/>
              </a:rPr>
              <a:t> and Kapur et al JACC 2018</a:t>
            </a:r>
          </a:p>
        </p:txBody>
      </p:sp>
    </p:spTree>
    <p:extLst>
      <p:ext uri="{BB962C8B-B14F-4D97-AF65-F5344CB8AC3E}">
        <p14:creationId xmlns:p14="http://schemas.microsoft.com/office/powerpoint/2010/main" val="39963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2">
            <a:extLst>
              <a:ext uri="{FF2B5EF4-FFF2-40B4-BE49-F238E27FC236}">
                <a16:creationId xmlns:a16="http://schemas.microsoft.com/office/drawing/2014/main" id="{6B9FE5A4-86DE-4BAF-9E5D-7DA167E2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091"/>
            <a:ext cx="10440988" cy="6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eaLnBrk="1" hangingPunct="1">
              <a:spcBef>
                <a:spcPct val="0"/>
              </a:spcBef>
              <a:buNone/>
              <a:defRPr/>
            </a:pPr>
            <a:r>
              <a:rPr lang="en-US" altLang="en-US" sz="3591" dirty="0">
                <a:solidFill>
                  <a:schemeClr val="bg1"/>
                </a:solidFill>
                <a:ea typeface="+mn-ea"/>
              </a:rPr>
              <a:t>The Rationale for the DTU Pilot Before the Pivotal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BBFB80-B73A-4E57-9D90-9CD3088C6FB6}"/>
              </a:ext>
            </a:extLst>
          </p:cNvPr>
          <p:cNvCxnSpPr>
            <a:cxnSpLocks/>
          </p:cNvCxnSpPr>
          <p:nvPr/>
        </p:nvCxnSpPr>
        <p:spPr>
          <a:xfrm>
            <a:off x="2171329" y="1445530"/>
            <a:ext cx="9347" cy="41536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5E1F51-FE52-48C7-A1BE-BEE11AA2FFAB}"/>
              </a:ext>
            </a:extLst>
          </p:cNvPr>
          <p:cNvCxnSpPr>
            <a:cxnSpLocks/>
          </p:cNvCxnSpPr>
          <p:nvPr/>
        </p:nvCxnSpPr>
        <p:spPr>
          <a:xfrm flipH="1">
            <a:off x="2171329" y="5599171"/>
            <a:ext cx="6696744" cy="27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D2EC238-81FC-4E51-9EE3-3EBEE96E6AB8}"/>
              </a:ext>
            </a:extLst>
          </p:cNvPr>
          <p:cNvSpPr/>
          <p:nvPr/>
        </p:nvSpPr>
        <p:spPr>
          <a:xfrm>
            <a:off x="2819401" y="2768028"/>
            <a:ext cx="288032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C7435A-E209-4D42-9124-48A02CC61849}"/>
              </a:ext>
            </a:extLst>
          </p:cNvPr>
          <p:cNvSpPr/>
          <p:nvPr/>
        </p:nvSpPr>
        <p:spPr>
          <a:xfrm>
            <a:off x="2965602" y="2839549"/>
            <a:ext cx="288032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25046D-8D82-4E83-A438-E546AFE4695C}"/>
              </a:ext>
            </a:extLst>
          </p:cNvPr>
          <p:cNvSpPr/>
          <p:nvPr/>
        </p:nvSpPr>
        <p:spPr>
          <a:xfrm>
            <a:off x="3181626" y="2941306"/>
            <a:ext cx="288032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D3EB583-7315-4E9D-BA0F-9EA22C4A1DA1}"/>
              </a:ext>
            </a:extLst>
          </p:cNvPr>
          <p:cNvSpPr/>
          <p:nvPr/>
        </p:nvSpPr>
        <p:spPr>
          <a:xfrm>
            <a:off x="3372757" y="2825828"/>
            <a:ext cx="288032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50104B-0FD8-4265-A327-673D6F677825}"/>
              </a:ext>
            </a:extLst>
          </p:cNvPr>
          <p:cNvCxnSpPr>
            <a:cxnSpLocks/>
          </p:cNvCxnSpPr>
          <p:nvPr/>
        </p:nvCxnSpPr>
        <p:spPr>
          <a:xfrm>
            <a:off x="2665337" y="3056060"/>
            <a:ext cx="12241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ED22A96-DBD3-4E02-9394-1995B7017D26}"/>
              </a:ext>
            </a:extLst>
          </p:cNvPr>
          <p:cNvSpPr/>
          <p:nvPr/>
        </p:nvSpPr>
        <p:spPr>
          <a:xfrm>
            <a:off x="4187553" y="2509258"/>
            <a:ext cx="1152119" cy="12241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87CBF64-822F-4196-9E10-A058E3B5D4F4}"/>
              </a:ext>
            </a:extLst>
          </p:cNvPr>
          <p:cNvCxnSpPr>
            <a:cxnSpLocks/>
          </p:cNvCxnSpPr>
          <p:nvPr/>
        </p:nvCxnSpPr>
        <p:spPr>
          <a:xfrm>
            <a:off x="4187553" y="3301346"/>
            <a:ext cx="115211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1F791C-8E4E-4423-B553-F63F02490A21}"/>
              </a:ext>
            </a:extLst>
          </p:cNvPr>
          <p:cNvSpPr/>
          <p:nvPr/>
        </p:nvSpPr>
        <p:spPr>
          <a:xfrm>
            <a:off x="4591358" y="2228667"/>
            <a:ext cx="288032" cy="28803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22161B4-3CBA-4EF8-8847-E55C53C33F77}"/>
              </a:ext>
            </a:extLst>
          </p:cNvPr>
          <p:cNvSpPr/>
          <p:nvPr/>
        </p:nvSpPr>
        <p:spPr>
          <a:xfrm>
            <a:off x="4599813" y="2867212"/>
            <a:ext cx="288032" cy="28803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F6E5EF-B929-47AD-89B4-A4074E41921F}"/>
              </a:ext>
            </a:extLst>
          </p:cNvPr>
          <p:cNvSpPr/>
          <p:nvPr/>
        </p:nvSpPr>
        <p:spPr>
          <a:xfrm>
            <a:off x="4765651" y="3444990"/>
            <a:ext cx="288032" cy="28803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F152C8-AF7E-496E-9B0A-04FB62D10D75}"/>
              </a:ext>
            </a:extLst>
          </p:cNvPr>
          <p:cNvSpPr/>
          <p:nvPr/>
        </p:nvSpPr>
        <p:spPr>
          <a:xfrm>
            <a:off x="4447342" y="3589006"/>
            <a:ext cx="288032" cy="28803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3058B6-B311-418C-9E5E-CB7DAC1A00D9}"/>
              </a:ext>
            </a:extLst>
          </p:cNvPr>
          <p:cNvSpPr/>
          <p:nvPr/>
        </p:nvSpPr>
        <p:spPr>
          <a:xfrm>
            <a:off x="5699721" y="3958807"/>
            <a:ext cx="1152119" cy="5957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C45B37-FCE6-4215-926C-16FF67E2ACE4}"/>
              </a:ext>
            </a:extLst>
          </p:cNvPr>
          <p:cNvCxnSpPr>
            <a:cxnSpLocks/>
          </p:cNvCxnSpPr>
          <p:nvPr/>
        </p:nvCxnSpPr>
        <p:spPr>
          <a:xfrm>
            <a:off x="5699721" y="4237450"/>
            <a:ext cx="115211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6865D00-26D2-41B0-BCE4-2FC30B8195BF}"/>
              </a:ext>
            </a:extLst>
          </p:cNvPr>
          <p:cNvSpPr/>
          <p:nvPr/>
        </p:nvSpPr>
        <p:spPr>
          <a:xfrm>
            <a:off x="6151552" y="3819485"/>
            <a:ext cx="248456" cy="278643"/>
          </a:xfrm>
          <a:prstGeom prst="triangl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53C379CF-47EF-4FC6-B185-AA13260484F7}"/>
              </a:ext>
            </a:extLst>
          </p:cNvPr>
          <p:cNvSpPr/>
          <p:nvPr/>
        </p:nvSpPr>
        <p:spPr>
          <a:xfrm>
            <a:off x="5835422" y="4162154"/>
            <a:ext cx="248456" cy="278643"/>
          </a:xfrm>
          <a:prstGeom prst="triangl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30B2A4AD-B55D-4069-ACD0-EA44FC424524}"/>
              </a:ext>
            </a:extLst>
          </p:cNvPr>
          <p:cNvSpPr/>
          <p:nvPr/>
        </p:nvSpPr>
        <p:spPr>
          <a:xfrm>
            <a:off x="6411482" y="4077872"/>
            <a:ext cx="248456" cy="278643"/>
          </a:xfrm>
          <a:prstGeom prst="triangl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93B35CC-9969-416C-A4AD-EB9661609E44}"/>
              </a:ext>
            </a:extLst>
          </p:cNvPr>
          <p:cNvSpPr/>
          <p:nvPr/>
        </p:nvSpPr>
        <p:spPr>
          <a:xfrm>
            <a:off x="6151552" y="4410760"/>
            <a:ext cx="248456" cy="278643"/>
          </a:xfrm>
          <a:prstGeom prst="triangl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9E1FE7-443D-400B-BD6B-F8FA4FFA47D9}"/>
              </a:ext>
            </a:extLst>
          </p:cNvPr>
          <p:cNvSpPr/>
          <p:nvPr/>
        </p:nvSpPr>
        <p:spPr>
          <a:xfrm>
            <a:off x="7211893" y="2489565"/>
            <a:ext cx="1152119" cy="13299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FCB356-03D1-474F-91A5-333E4F853684}"/>
              </a:ext>
            </a:extLst>
          </p:cNvPr>
          <p:cNvCxnSpPr>
            <a:cxnSpLocks/>
          </p:cNvCxnSpPr>
          <p:nvPr/>
        </p:nvCxnSpPr>
        <p:spPr>
          <a:xfrm>
            <a:off x="7211893" y="3301346"/>
            <a:ext cx="11521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4E05EEC6-B3FC-439F-B881-BD07C9210114}"/>
              </a:ext>
            </a:extLst>
          </p:cNvPr>
          <p:cNvSpPr/>
          <p:nvPr/>
        </p:nvSpPr>
        <p:spPr>
          <a:xfrm rot="10800000">
            <a:off x="7663724" y="2300116"/>
            <a:ext cx="248456" cy="27864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89A0879D-F0A2-4ED8-8DB5-B1619400C7C4}"/>
              </a:ext>
            </a:extLst>
          </p:cNvPr>
          <p:cNvSpPr/>
          <p:nvPr/>
        </p:nvSpPr>
        <p:spPr>
          <a:xfrm rot="10800000">
            <a:off x="7655898" y="2835217"/>
            <a:ext cx="248456" cy="27864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7BFCA850-96A7-4413-8BCE-71C4B8263F47}"/>
              </a:ext>
            </a:extLst>
          </p:cNvPr>
          <p:cNvSpPr/>
          <p:nvPr/>
        </p:nvSpPr>
        <p:spPr>
          <a:xfrm rot="10800000">
            <a:off x="7539493" y="3692882"/>
            <a:ext cx="248456" cy="27864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12E0A913-B85F-46C8-9EC4-EAF16312818E}"/>
              </a:ext>
            </a:extLst>
          </p:cNvPr>
          <p:cNvSpPr/>
          <p:nvPr/>
        </p:nvSpPr>
        <p:spPr>
          <a:xfrm rot="10800000">
            <a:off x="7835208" y="3563695"/>
            <a:ext cx="248456" cy="278643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4F45CD-B9CA-4A66-B024-9EA06EF3C589}"/>
              </a:ext>
            </a:extLst>
          </p:cNvPr>
          <p:cNvSpPr txBox="1"/>
          <p:nvPr/>
        </p:nvSpPr>
        <p:spPr>
          <a:xfrm>
            <a:off x="2458581" y="5653010"/>
            <a:ext cx="1564065" cy="706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Reperfusion</a:t>
            </a:r>
          </a:p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Alone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1B4921-66B0-4F49-A538-32EF8AE067A5}"/>
              </a:ext>
            </a:extLst>
          </p:cNvPr>
          <p:cNvSpPr txBox="1"/>
          <p:nvPr/>
        </p:nvSpPr>
        <p:spPr>
          <a:xfrm>
            <a:off x="4306445" y="5693721"/>
            <a:ext cx="1191516" cy="460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4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15 min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0ACBAB-0703-44F9-8EDF-5F117DAFDCD5}"/>
              </a:ext>
            </a:extLst>
          </p:cNvPr>
          <p:cNvSpPr txBox="1"/>
          <p:nvPr/>
        </p:nvSpPr>
        <p:spPr>
          <a:xfrm>
            <a:off x="5865838" y="5693721"/>
            <a:ext cx="1106774" cy="460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4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30 min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C4B319-91E3-4108-AF9E-12F5299BFDD4}"/>
              </a:ext>
            </a:extLst>
          </p:cNvPr>
          <p:cNvSpPr txBox="1"/>
          <p:nvPr/>
        </p:nvSpPr>
        <p:spPr>
          <a:xfrm>
            <a:off x="7006409" y="5653010"/>
            <a:ext cx="1933672" cy="706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Unloading </a:t>
            </a:r>
            <a:r>
              <a:rPr kumimoji="0" lang="en-US" sz="1995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After</a:t>
            </a:r>
          </a:p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Reperfusion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C601AC-86A2-4434-8FB8-EC497FA7CB3D}"/>
              </a:ext>
            </a:extLst>
          </p:cNvPr>
          <p:cNvSpPr txBox="1"/>
          <p:nvPr/>
        </p:nvSpPr>
        <p:spPr>
          <a:xfrm>
            <a:off x="4068366" y="6132652"/>
            <a:ext cx="318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Unloading 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+ Delayed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456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Reperfusion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05EE99C-8CF7-4DAB-A9C5-18586777F841}"/>
              </a:ext>
            </a:extLst>
          </p:cNvPr>
          <p:cNvCxnSpPr>
            <a:cxnSpLocks/>
          </p:cNvCxnSpPr>
          <p:nvPr/>
        </p:nvCxnSpPr>
        <p:spPr>
          <a:xfrm>
            <a:off x="4382954" y="6113079"/>
            <a:ext cx="25686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1A091A-7061-4D6A-8A6C-2FB9E3AED738}"/>
              </a:ext>
            </a:extLst>
          </p:cNvPr>
          <p:cNvCxnSpPr>
            <a:cxnSpLocks/>
          </p:cNvCxnSpPr>
          <p:nvPr/>
        </p:nvCxnSpPr>
        <p:spPr>
          <a:xfrm flipH="1" flipV="1">
            <a:off x="1904423" y="1465626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F2DEE33-0952-4FF7-BF92-9AE44764804A}"/>
              </a:ext>
            </a:extLst>
          </p:cNvPr>
          <p:cNvCxnSpPr>
            <a:cxnSpLocks/>
          </p:cNvCxnSpPr>
          <p:nvPr/>
        </p:nvCxnSpPr>
        <p:spPr>
          <a:xfrm flipH="1" flipV="1">
            <a:off x="1921402" y="2278027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852D3A1-EAC1-4E2D-AEF6-04B44502B8FE}"/>
              </a:ext>
            </a:extLst>
          </p:cNvPr>
          <p:cNvCxnSpPr>
            <a:cxnSpLocks/>
          </p:cNvCxnSpPr>
          <p:nvPr/>
        </p:nvCxnSpPr>
        <p:spPr>
          <a:xfrm flipH="1" flipV="1">
            <a:off x="1913770" y="3115091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A32FFE9-69D1-4628-BA43-5CA8C8C047D9}"/>
              </a:ext>
            </a:extLst>
          </p:cNvPr>
          <p:cNvCxnSpPr>
            <a:cxnSpLocks/>
          </p:cNvCxnSpPr>
          <p:nvPr/>
        </p:nvCxnSpPr>
        <p:spPr>
          <a:xfrm flipH="1" flipV="1">
            <a:off x="1921402" y="3929844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5778BA-539D-4160-A5B4-46D7483EBC21}"/>
              </a:ext>
            </a:extLst>
          </p:cNvPr>
          <p:cNvCxnSpPr>
            <a:cxnSpLocks/>
          </p:cNvCxnSpPr>
          <p:nvPr/>
        </p:nvCxnSpPr>
        <p:spPr>
          <a:xfrm flipH="1" flipV="1">
            <a:off x="1914213" y="4815434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9E51018-80EC-4946-A932-64276A6CCB84}"/>
              </a:ext>
            </a:extLst>
          </p:cNvPr>
          <p:cNvCxnSpPr>
            <a:cxnSpLocks/>
          </p:cNvCxnSpPr>
          <p:nvPr/>
        </p:nvCxnSpPr>
        <p:spPr>
          <a:xfrm flipH="1" flipV="1">
            <a:off x="1906901" y="5591232"/>
            <a:ext cx="266906" cy="22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655C581-8E90-413C-A3DC-1091E266737E}"/>
              </a:ext>
            </a:extLst>
          </p:cNvPr>
          <p:cNvSpPr txBox="1"/>
          <p:nvPr/>
        </p:nvSpPr>
        <p:spPr>
          <a:xfrm>
            <a:off x="1120871" y="1181637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62902-DE49-42A7-A7A0-12CE987A206E}"/>
              </a:ext>
            </a:extLst>
          </p:cNvPr>
          <p:cNvSpPr txBox="1"/>
          <p:nvPr/>
        </p:nvSpPr>
        <p:spPr>
          <a:xfrm>
            <a:off x="1319006" y="198884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DFA5180-B667-43F2-A742-B2D2F7B2461C}"/>
              </a:ext>
            </a:extLst>
          </p:cNvPr>
          <p:cNvSpPr txBox="1"/>
          <p:nvPr/>
        </p:nvSpPr>
        <p:spPr>
          <a:xfrm>
            <a:off x="1319006" y="282739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ED9664-8644-44AF-9176-E5BE4E5C1432}"/>
              </a:ext>
            </a:extLst>
          </p:cNvPr>
          <p:cNvSpPr txBox="1"/>
          <p:nvPr/>
        </p:nvSpPr>
        <p:spPr>
          <a:xfrm>
            <a:off x="1308879" y="363893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FD24FE-49AF-4C1F-8ACE-7246B08EEB7F}"/>
              </a:ext>
            </a:extLst>
          </p:cNvPr>
          <p:cNvSpPr txBox="1"/>
          <p:nvPr/>
        </p:nvSpPr>
        <p:spPr>
          <a:xfrm>
            <a:off x="1313300" y="455382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6C4983D-48FD-436B-A149-DF41037FC756}"/>
              </a:ext>
            </a:extLst>
          </p:cNvPr>
          <p:cNvSpPr txBox="1"/>
          <p:nvPr/>
        </p:nvSpPr>
        <p:spPr>
          <a:xfrm>
            <a:off x="1313299" y="5325809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3AF8B4-E44E-49A3-954D-325C58C64A27}"/>
              </a:ext>
            </a:extLst>
          </p:cNvPr>
          <p:cNvSpPr txBox="1"/>
          <p:nvPr/>
        </p:nvSpPr>
        <p:spPr>
          <a:xfrm rot="16200000">
            <a:off x="-1323494" y="3189486"/>
            <a:ext cx="434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Infarct Size / Area at Risk (%)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A3C0FF2-C6A2-4B4B-AE34-99E3C896FE38}"/>
              </a:ext>
            </a:extLst>
          </p:cNvPr>
          <p:cNvGrpSpPr/>
          <p:nvPr/>
        </p:nvGrpSpPr>
        <p:grpSpPr>
          <a:xfrm>
            <a:off x="4754592" y="1466325"/>
            <a:ext cx="1541938" cy="2043191"/>
            <a:chOff x="4743399" y="1489152"/>
            <a:chExt cx="1541938" cy="2043191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DEB2529-51AC-42AD-9CD3-8431FEA2D04A}"/>
                </a:ext>
              </a:extLst>
            </p:cNvPr>
            <p:cNvCxnSpPr>
              <a:cxnSpLocks/>
            </p:cNvCxnSpPr>
            <p:nvPr/>
          </p:nvCxnSpPr>
          <p:spPr>
            <a:xfrm>
              <a:off x="4755455" y="1835357"/>
              <a:ext cx="152988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824D27A-2D47-4E95-9133-99E44D7C2103}"/>
                </a:ext>
              </a:extLst>
            </p:cNvPr>
            <p:cNvSpPr txBox="1"/>
            <p:nvPr/>
          </p:nvSpPr>
          <p:spPr>
            <a:xfrm>
              <a:off x="5237340" y="1489152"/>
              <a:ext cx="498855" cy="769441"/>
            </a:xfrm>
            <a:prstGeom prst="rect">
              <a:avLst/>
            </a:prstGeom>
            <a:solidFill>
              <a:srgbClr val="000066"/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?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7C25B92-7918-4584-8A18-29942467C7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2324" y="1820230"/>
              <a:ext cx="6917" cy="171211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F209487-8094-41AF-B5F6-BD122E334A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3399" y="1815915"/>
              <a:ext cx="1" cy="269055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53F2880A-8A97-49A7-9D21-C88722DD1642}"/>
              </a:ext>
            </a:extLst>
          </p:cNvPr>
          <p:cNvSpPr txBox="1"/>
          <p:nvPr/>
        </p:nvSpPr>
        <p:spPr>
          <a:xfrm>
            <a:off x="6846192" y="6563987"/>
            <a:ext cx="3611886" cy="27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97" dirty="0">
                <a:solidFill>
                  <a:schemeClr val="bg1"/>
                </a:solidFill>
                <a:latin typeface="Arial"/>
                <a:ea typeface="+mn-ea"/>
              </a:rPr>
              <a:t>Esposito, Zhang, </a:t>
            </a:r>
            <a:r>
              <a:rPr lang="en-US" sz="1197" dirty="0" err="1">
                <a:solidFill>
                  <a:schemeClr val="bg1"/>
                </a:solidFill>
                <a:latin typeface="Arial"/>
                <a:ea typeface="+mn-ea"/>
              </a:rPr>
              <a:t>Qiao</a:t>
            </a:r>
            <a:r>
              <a:rPr lang="en-US" sz="1197" dirty="0">
                <a:solidFill>
                  <a:schemeClr val="bg1"/>
                </a:solidFill>
                <a:latin typeface="Arial"/>
                <a:ea typeface="+mn-ea"/>
              </a:rPr>
              <a:t> and Kapur et al JACC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8299AC-5D22-4025-AADB-6474BFC3D401}"/>
              </a:ext>
            </a:extLst>
          </p:cNvPr>
          <p:cNvGrpSpPr/>
          <p:nvPr/>
        </p:nvGrpSpPr>
        <p:grpSpPr>
          <a:xfrm>
            <a:off x="3253634" y="864358"/>
            <a:ext cx="2264423" cy="1571241"/>
            <a:chOff x="3253634" y="864358"/>
            <a:chExt cx="2264423" cy="1571241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44EB8D0-8D11-4A5D-B016-2FC900CFB3D0}"/>
                </a:ext>
              </a:extLst>
            </p:cNvPr>
            <p:cNvCxnSpPr>
              <a:cxnSpLocks/>
            </p:cNvCxnSpPr>
            <p:nvPr/>
          </p:nvCxnSpPr>
          <p:spPr>
            <a:xfrm>
              <a:off x="3253634" y="1154414"/>
              <a:ext cx="226442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3F6BD76-3A1E-4811-80E2-A84FB35970FF}"/>
                </a:ext>
              </a:extLst>
            </p:cNvPr>
            <p:cNvSpPr txBox="1"/>
            <p:nvPr/>
          </p:nvSpPr>
          <p:spPr>
            <a:xfrm>
              <a:off x="3410195" y="864358"/>
              <a:ext cx="1900007" cy="461665"/>
            </a:xfrm>
            <a:prstGeom prst="rect">
              <a:avLst/>
            </a:prstGeom>
            <a:solidFill>
              <a:srgbClr val="0000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DTU Pivotal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E781738-972F-4900-AB50-F158624335F4}"/>
                </a:ext>
              </a:extLst>
            </p:cNvPr>
            <p:cNvCxnSpPr>
              <a:cxnSpLocks/>
            </p:cNvCxnSpPr>
            <p:nvPr/>
          </p:nvCxnSpPr>
          <p:spPr>
            <a:xfrm>
              <a:off x="3274865" y="1150576"/>
              <a:ext cx="0" cy="12850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DD41617-87C4-4B4C-9814-AA0337579748}"/>
                </a:ext>
              </a:extLst>
            </p:cNvPr>
            <p:cNvCxnSpPr>
              <a:cxnSpLocks/>
            </p:cNvCxnSpPr>
            <p:nvPr/>
          </p:nvCxnSpPr>
          <p:spPr>
            <a:xfrm>
              <a:off x="5510437" y="1135566"/>
              <a:ext cx="0" cy="17544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0225771-69CB-433C-8A84-0698CC7223BC}"/>
              </a:ext>
            </a:extLst>
          </p:cNvPr>
          <p:cNvSpPr txBox="1"/>
          <p:nvPr/>
        </p:nvSpPr>
        <p:spPr>
          <a:xfrm>
            <a:off x="4985961" y="1382616"/>
            <a:ext cx="1064191" cy="954107"/>
          </a:xfrm>
          <a:prstGeom prst="rect">
            <a:avLst/>
          </a:prstGeom>
          <a:solidFill>
            <a:srgbClr val="000066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798830"/>
            <a:r>
              <a:rPr lang="en-US" sz="2800" dirty="0">
                <a:solidFill>
                  <a:prstClr val="white"/>
                </a:solidFill>
              </a:rPr>
              <a:t>DTU </a:t>
            </a:r>
          </a:p>
          <a:p>
            <a:pPr algn="ctr" defTabSz="798830"/>
            <a:r>
              <a:rPr lang="en-US" sz="2800" dirty="0">
                <a:solidFill>
                  <a:prstClr val="white"/>
                </a:solidFill>
              </a:rPr>
              <a:t>Pilot</a:t>
            </a:r>
            <a:endParaRPr lang="en-US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4B08E7-B8C5-4453-95D7-C21BDB20E30C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Central Hypothesis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06AAB3-0F36-4DCE-88EC-7723D17822B4}"/>
              </a:ext>
            </a:extLst>
          </p:cNvPr>
          <p:cNvSpPr txBox="1"/>
          <p:nvPr/>
        </p:nvSpPr>
        <p:spPr>
          <a:xfrm>
            <a:off x="503969" y="1116013"/>
            <a:ext cx="9325037" cy="5078313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algn="ctr"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Compared to LV unloading and immediate reperfusion, </a:t>
            </a:r>
          </a:p>
          <a:p>
            <a:pPr algn="ctr"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LV unloading followed by a 30 minute delay to reperfusion is feasible and safe as defined by: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</a:rPr>
              <a:t>Successful enrollment and protocol completion (Feasibility)</a:t>
            </a: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</a:rPr>
              <a:t>No increase in major adverse cardiovascular or cerebral events (MACCE Safety)</a:t>
            </a: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</a:rPr>
              <a:t>No increase in infarct size between groups (Safety)</a:t>
            </a:r>
          </a:p>
          <a:p>
            <a:pPr marL="457200" indent="-457200" defTabSz="91211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0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806AAB3-0F36-4DCE-88EC-7723D17822B4}"/>
              </a:ext>
            </a:extLst>
          </p:cNvPr>
          <p:cNvSpPr txBox="1"/>
          <p:nvPr/>
        </p:nvSpPr>
        <p:spPr>
          <a:xfrm>
            <a:off x="229080" y="1712109"/>
            <a:ext cx="9982824" cy="341632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Phase 1 safety and feasibility multi-center pilot trial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1:1 randomization to either: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LV unloading + immediate reperfusion (U-IR) or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LV unloading + a 30 minute delay before reperfusion (U-DR)</a:t>
            </a: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 pitchFamily="34" charset="0"/>
              </a:rPr>
              <a:t>Independent Data Safety Monitor, Electrocardiographic, Angiographic, and Cardiac Magnetic Resonance Imaging Core Labs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66B4A8-2FEF-4243-A991-E0317BEEFEC1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Design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EC79B-9504-4703-BAF6-C3CF0A52CA25}"/>
              </a:ext>
            </a:extLst>
          </p:cNvPr>
          <p:cNvSpPr/>
          <p:nvPr/>
        </p:nvSpPr>
        <p:spPr>
          <a:xfrm>
            <a:off x="-1" y="129217"/>
            <a:ext cx="10440987" cy="646331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Design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241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648750-1E34-41D7-B2F0-11D1BFFA8DA2}"/>
              </a:ext>
            </a:extLst>
          </p:cNvPr>
          <p:cNvSpPr txBox="1"/>
          <p:nvPr/>
        </p:nvSpPr>
        <p:spPr>
          <a:xfrm>
            <a:off x="1814817" y="1407961"/>
            <a:ext cx="6862051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Electrocardiographic Confirmation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Informed Consent</a:t>
            </a: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 and Enrollment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9FB93-49EA-4923-A9DC-D24087BCFF5E}"/>
              </a:ext>
            </a:extLst>
          </p:cNvPr>
          <p:cNvSpPr txBox="1"/>
          <p:nvPr/>
        </p:nvSpPr>
        <p:spPr>
          <a:xfrm>
            <a:off x="1728664" y="6262151"/>
            <a:ext cx="7011705" cy="460489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4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Explant Impella CP after a minimum of 3 hours support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6B11D2-0DD6-4364-8011-2781341A600C}"/>
              </a:ext>
            </a:extLst>
          </p:cNvPr>
          <p:cNvSpPr txBox="1"/>
          <p:nvPr/>
        </p:nvSpPr>
        <p:spPr>
          <a:xfrm>
            <a:off x="1814827" y="816131"/>
            <a:ext cx="6862051" cy="52188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Anterior STEMI Referred for Primary PCI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0E0A31-F799-4D05-8B95-2116B5AFBBF1}"/>
              </a:ext>
            </a:extLst>
          </p:cNvPr>
          <p:cNvSpPr txBox="1"/>
          <p:nvPr/>
        </p:nvSpPr>
        <p:spPr>
          <a:xfrm>
            <a:off x="1814827" y="2169852"/>
            <a:ext cx="6862041" cy="1323439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 preparation, draping, anti-coagulation, anti-platelet therapy, ultrasound guided femoral access, vascular angiogram, left ventriculography, 14 French sheath insertion,  then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anose="020F0502020204030204" pitchFamily="34" charset="0"/>
              </a:rPr>
              <a:t>Randomization to U-IR or U-DR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4" name="Elbow Connector 13">
            <a:extLst>
              <a:ext uri="{FF2B5EF4-FFF2-40B4-BE49-F238E27FC236}">
                <a16:creationId xmlns:a16="http://schemas.microsoft.com/office/drawing/2014/main" id="{619E607B-488B-4D8A-8553-BBE6E3F0B02B}"/>
              </a:ext>
            </a:extLst>
          </p:cNvPr>
          <p:cNvCxnSpPr>
            <a:cxnSpLocks/>
          </p:cNvCxnSpPr>
          <p:nvPr/>
        </p:nvCxnSpPr>
        <p:spPr>
          <a:xfrm>
            <a:off x="5161775" y="3627569"/>
            <a:ext cx="2421694" cy="429312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3">
            <a:extLst>
              <a:ext uri="{FF2B5EF4-FFF2-40B4-BE49-F238E27FC236}">
                <a16:creationId xmlns:a16="http://schemas.microsoft.com/office/drawing/2014/main" id="{64892ABC-AA65-4D65-B33D-71D69AB8E2E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69941" y="3646282"/>
            <a:ext cx="3255930" cy="445866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D15D93B-DCD8-4B0A-A6FB-75021E8EBEE1}"/>
              </a:ext>
            </a:extLst>
          </p:cNvPr>
          <p:cNvSpPr txBox="1"/>
          <p:nvPr/>
        </p:nvSpPr>
        <p:spPr>
          <a:xfrm>
            <a:off x="3348286" y="3525234"/>
            <a:ext cx="3728921" cy="399091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Impella CP Insertion + Activation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38F957CB-982B-4253-A426-8FAE2FAC8404}"/>
              </a:ext>
            </a:extLst>
          </p:cNvPr>
          <p:cNvSpPr/>
          <p:nvPr/>
        </p:nvSpPr>
        <p:spPr>
          <a:xfrm>
            <a:off x="225670" y="816131"/>
            <a:ext cx="760454" cy="5446020"/>
          </a:xfrm>
          <a:prstGeom prst="downArrow">
            <a:avLst/>
          </a:prstGeom>
          <a:gradFill>
            <a:gsLst>
              <a:gs pos="98000">
                <a:srgbClr val="00B0F0"/>
              </a:gs>
              <a:gs pos="100000">
                <a:srgbClr val="00B0F0"/>
              </a:gs>
              <a:gs pos="0">
                <a:schemeClr val="accent1">
                  <a:lumMod val="45000"/>
                  <a:lumOff val="55000"/>
                </a:schemeClr>
              </a:gs>
              <a:gs pos="2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0672B6-CD8D-405B-8629-971C2C9C9FD4}"/>
              </a:ext>
            </a:extLst>
          </p:cNvPr>
          <p:cNvSpPr txBox="1"/>
          <p:nvPr/>
        </p:nvSpPr>
        <p:spPr>
          <a:xfrm rot="16200000">
            <a:off x="-1920306" y="3183512"/>
            <a:ext cx="505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 is Muscle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1A1AC5-F363-47F4-9018-7F78AA1733CF}"/>
              </a:ext>
            </a:extLst>
          </p:cNvPr>
          <p:cNvSpPr/>
          <p:nvPr/>
        </p:nvSpPr>
        <p:spPr>
          <a:xfrm>
            <a:off x="0" y="113148"/>
            <a:ext cx="10440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605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To Unload: STEMI Pilot Trial: 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Design</a:t>
            </a:r>
            <a:endParaRPr lang="en-US" sz="36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FA71E4-A452-432C-A450-1B81C2F7543F}"/>
              </a:ext>
            </a:extLst>
          </p:cNvPr>
          <p:cNvCxnSpPr>
            <a:cxnSpLocks/>
          </p:cNvCxnSpPr>
          <p:nvPr/>
        </p:nvCxnSpPr>
        <p:spPr>
          <a:xfrm>
            <a:off x="7583469" y="4056881"/>
            <a:ext cx="0" cy="220527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C6761C5-EDDB-4B9F-8F16-CC42814BF23B}"/>
              </a:ext>
            </a:extLst>
          </p:cNvPr>
          <p:cNvCxnSpPr>
            <a:cxnSpLocks/>
          </p:cNvCxnSpPr>
          <p:nvPr/>
        </p:nvCxnSpPr>
        <p:spPr>
          <a:xfrm>
            <a:off x="7704933" y="5036830"/>
            <a:ext cx="0" cy="3847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25A2F39-E24F-4C7C-A741-1D714420390A}"/>
              </a:ext>
            </a:extLst>
          </p:cNvPr>
          <p:cNvSpPr txBox="1"/>
          <p:nvPr/>
        </p:nvSpPr>
        <p:spPr>
          <a:xfrm>
            <a:off x="6025870" y="4056881"/>
            <a:ext cx="3115197" cy="706347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U-DR Group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5" kern="0" dirty="0">
                <a:solidFill>
                  <a:srgbClr val="FFFFFF"/>
                </a:solidFill>
                <a:latin typeface="Calibri" panose="020F0502020204030204" pitchFamily="34" charset="0"/>
              </a:rPr>
              <a:t>30 minutes of Unloading</a:t>
            </a:r>
            <a:endParaRPr kumimoji="0" lang="en-US" sz="199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1900D5-2E23-452C-9513-C238F5A48BB8}"/>
              </a:ext>
            </a:extLst>
          </p:cNvPr>
          <p:cNvSpPr txBox="1"/>
          <p:nvPr/>
        </p:nvSpPr>
        <p:spPr>
          <a:xfrm>
            <a:off x="6025870" y="4787786"/>
            <a:ext cx="3115197" cy="1320361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5" kern="0" dirty="0">
                <a:solidFill>
                  <a:srgbClr val="FFFFFF"/>
                </a:solidFill>
                <a:latin typeface="Calibri" panose="020F0502020204030204" pitchFamily="34" charset="0"/>
              </a:rPr>
              <a:t>Radial (or femoral access), coronary angiography, coronary wiring and angioplasty</a:t>
            </a:r>
            <a:endParaRPr kumimoji="0" lang="en-US" sz="199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60FFC3-9327-4FD7-863D-0DFF448D5C95}"/>
              </a:ext>
            </a:extLst>
          </p:cNvPr>
          <p:cNvCxnSpPr>
            <a:cxnSpLocks/>
          </p:cNvCxnSpPr>
          <p:nvPr/>
        </p:nvCxnSpPr>
        <p:spPr>
          <a:xfrm>
            <a:off x="2769940" y="4092148"/>
            <a:ext cx="0" cy="217000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C77643C-BDA1-4001-8F37-CF6BC0191215}"/>
              </a:ext>
            </a:extLst>
          </p:cNvPr>
          <p:cNvSpPr txBox="1"/>
          <p:nvPr/>
        </p:nvSpPr>
        <p:spPr>
          <a:xfrm>
            <a:off x="1212342" y="4092148"/>
            <a:ext cx="3115197" cy="1627369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604" rIns="45604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U-IR Group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5" kern="0" dirty="0">
                <a:solidFill>
                  <a:srgbClr val="FFFFFF"/>
                </a:solidFill>
                <a:latin typeface="Calibri" panose="020F0502020204030204" pitchFamily="34" charset="0"/>
              </a:rPr>
              <a:t>Radial (or femoral access), coronary angiography, coronary wiring and angioplasty</a:t>
            </a:r>
            <a:endParaRPr kumimoji="0" lang="en-US" sz="199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579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ad56386a1bf69cb064bbbd491c45b279a867ce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usc f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eb 2011_Template_318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14862</TotalTime>
  <Words>2452</Words>
  <Application>Microsoft Office PowerPoint</Application>
  <PresentationFormat>Custom</PresentationFormat>
  <Paragraphs>633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ＭＳ Ｐゴシック</vt:lpstr>
      <vt:lpstr>ＭＳ Ｐゴシック</vt:lpstr>
      <vt:lpstr>宋体</vt:lpstr>
      <vt:lpstr>Arial</vt:lpstr>
      <vt:lpstr>Calibri</vt:lpstr>
      <vt:lpstr>Courier New</vt:lpstr>
      <vt:lpstr>DINOT</vt:lpstr>
      <vt:lpstr>DINOT-Medium</vt:lpstr>
      <vt:lpstr>Times New Roman</vt:lpstr>
      <vt:lpstr>Conception personnalisée</vt:lpstr>
      <vt:lpstr>1_Conception personnalisée</vt:lpstr>
      <vt:lpstr>5_Office Theme</vt:lpstr>
      <vt:lpstr>3_musc formal</vt:lpstr>
      <vt:lpstr>Feb 2011_Template_318846</vt:lpstr>
      <vt:lpstr>The Door to Unload (DTU) STEMI Safety &amp; Feasibility Pilot 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Door to Unload (DTU) STEMI Safety &amp; Feasibility Pilot Trial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Cécile Dupont</dc:creator>
  <cp:lastModifiedBy>Kristen Green</cp:lastModifiedBy>
  <cp:revision>617</cp:revision>
  <cp:lastPrinted>2018-01-03T19:24:18Z</cp:lastPrinted>
  <dcterms:created xsi:type="dcterms:W3CDTF">2017-05-09T06:57:17Z</dcterms:created>
  <dcterms:modified xsi:type="dcterms:W3CDTF">2018-11-09T15:15:27Z</dcterms:modified>
</cp:coreProperties>
</file>