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73" r:id="rId7"/>
    <p:sldId id="262" r:id="rId8"/>
    <p:sldId id="265" r:id="rId9"/>
    <p:sldId id="264" r:id="rId10"/>
    <p:sldId id="263" r:id="rId11"/>
    <p:sldId id="266" r:id="rId12"/>
    <p:sldId id="267" r:id="rId13"/>
    <p:sldId id="276" r:id="rId14"/>
    <p:sldId id="268" r:id="rId15"/>
    <p:sldId id="278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E48"/>
    <a:srgbClr val="C3EDEF"/>
    <a:srgbClr val="D2FEFF"/>
    <a:srgbClr val="C2E9EA"/>
    <a:srgbClr val="C6EBDC"/>
    <a:srgbClr val="AFFFFF"/>
    <a:srgbClr val="259FAA"/>
    <a:srgbClr val="26B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682" y="43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1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2241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3398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79" y="1104900"/>
            <a:ext cx="9525002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  <a:lvl2pPr marL="1099038" indent="-464038" algn="ctr">
              <a:spcBef>
                <a:spcPts val="0"/>
              </a:spcBef>
              <a:defRPr sz="3800"/>
            </a:lvl2pPr>
            <a:lvl3pPr marL="1734038" indent="-464038" algn="ctr">
              <a:spcBef>
                <a:spcPts val="0"/>
              </a:spcBef>
              <a:defRPr sz="3800"/>
            </a:lvl3pPr>
            <a:lvl4pPr marL="2369038" indent="-464038" algn="ctr">
              <a:spcBef>
                <a:spcPts val="0"/>
              </a:spcBef>
              <a:defRPr sz="3800"/>
            </a:lvl4pPr>
            <a:lvl5pPr marL="3004038" indent="-464038" algn="ctr">
              <a:spcBef>
                <a:spcPts val="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9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19"/>
          <p:cNvSpPr txBox="1">
            <a:spLocks noGrp="1"/>
          </p:cNvSpPr>
          <p:nvPr>
            <p:ph type="ctrTitle"/>
          </p:nvPr>
        </p:nvSpPr>
        <p:spPr>
          <a:xfrm>
            <a:off x="8384148" y="9081631"/>
            <a:ext cx="7615704" cy="1606470"/>
          </a:xfrm>
          <a:prstGeom prst="rect">
            <a:avLst/>
          </a:prstGeom>
        </p:spPr>
        <p:txBody>
          <a:bodyPr anchor="ctr"/>
          <a:lstStyle/>
          <a:p>
            <a:pPr defTabSz="457200">
              <a:spcBef>
                <a:spcPts val="4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Nordberg, MD, PhD</a:t>
            </a:r>
            <a:r>
              <a:rPr lang="sv-S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sv-S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Investigator</a:t>
            </a:r>
          </a:p>
          <a:p>
            <a:pPr defTabSz="828039">
              <a:lnSpc>
                <a:spcPct val="107916"/>
              </a:lnSpc>
              <a:spcBef>
                <a:spcPts val="800"/>
              </a:spcBef>
              <a:defRPr sz="20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for Resuscitation Science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Karolinska Institutet, 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tockholm, Sweden</a:t>
            </a:r>
          </a:p>
        </p:txBody>
      </p:sp>
      <p:pic>
        <p:nvPicPr>
          <p:cNvPr id="121" name="AHA_and_SS18_Horizontal.png" descr="AHA_and_SS18_Horizont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73090" y="11199510"/>
            <a:ext cx="6237820" cy="2326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6810" y="1556614"/>
            <a:ext cx="21328108" cy="801470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irkel"/>
          <p:cNvSpPr/>
          <p:nvPr/>
        </p:nvSpPr>
        <p:spPr>
          <a:xfrm>
            <a:off x="17310464" y="9560768"/>
            <a:ext cx="3235600" cy="3020064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blurRad="76200" dist="58218" dir="3298414" rotWithShape="0">
              <a:srgbClr val="000000">
                <a:alpha val="1375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4" name="Shape 119"/>
          <p:cNvSpPr txBox="1"/>
          <p:nvPr/>
        </p:nvSpPr>
        <p:spPr>
          <a:xfrm>
            <a:off x="17686778" y="10083311"/>
            <a:ext cx="2563641" cy="18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828039">
              <a:defRPr sz="12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Disclosures:</a:t>
            </a:r>
          </a:p>
          <a:p>
            <a:pPr defTabSz="828039">
              <a:defRPr sz="12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Grants from Swedish Heart and Lung Foundation and Laerdal Foundation</a:t>
            </a:r>
          </a:p>
          <a:p>
            <a:pPr defTabSz="828039">
              <a:defRPr sz="12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Cooling device provided without cost, BrainCool AB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2" animBg="1"/>
      <p:bldP spid="124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500" y="587576"/>
            <a:ext cx="10462944" cy="2752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1050" y="3316738"/>
            <a:ext cx="11061700" cy="4059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3750" y="8321347"/>
            <a:ext cx="15786100" cy="4846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65100" y="854666"/>
            <a:ext cx="24384000" cy="3119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7222" y="4790158"/>
            <a:ext cx="12822556" cy="3096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27222" y="9596816"/>
            <a:ext cx="12822556" cy="3127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ruta 5"/>
          <p:cNvSpPr txBox="1"/>
          <p:nvPr/>
        </p:nvSpPr>
        <p:spPr>
          <a:xfrm>
            <a:off x="7698974" y="7923262"/>
            <a:ext cx="850433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2800" b="1" dirty="0">
                <a:latin typeface="+mn-lt"/>
              </a:rPr>
              <a:t>Absolute difference 3.1%, relative difference 23% </a:t>
            </a:r>
            <a:endParaRPr kumimoji="0" lang="sv-SE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 Light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7698974" y="12758265"/>
            <a:ext cx="850433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2800" b="1" dirty="0">
                <a:latin typeface="+mn-lt"/>
              </a:rPr>
              <a:t>Absolute difference 8.9%, relative difference 25% </a:t>
            </a:r>
            <a:endParaRPr kumimoji="0" lang="sv-SE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 Light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9445" y="4767318"/>
            <a:ext cx="5550235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sv-SE" sz="6600" b="1" spc="500" dirty="0">
                <a:solidFill>
                  <a:srgbClr val="259FAA"/>
                </a:solidFill>
                <a:latin typeface="Abadi MT Condensed Extra Bold"/>
                <a:cs typeface="Abadi MT Condensed Extra Bold"/>
              </a:rPr>
              <a:t>INTERVENTION</a:t>
            </a:r>
            <a:endParaRPr kumimoji="0" lang="sv-S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9666702" y="4721152"/>
            <a:ext cx="370614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sv-SE" sz="7200" b="1" spc="500" dirty="0">
                <a:solidFill>
                  <a:srgbClr val="DA5E48"/>
                </a:solidFill>
                <a:latin typeface="Abadi MT Condensed Extra Bold"/>
                <a:cs typeface="Abadi MT Condensed Extra Bold"/>
              </a:rPr>
              <a:t>CONTROL</a:t>
            </a:r>
            <a:endParaRPr kumimoji="0" lang="sv-SE" sz="6600" b="0" i="0" u="none" strike="noStrike" cap="none" spc="0" normalizeH="0" baseline="0" dirty="0">
              <a:ln>
                <a:noFill/>
              </a:ln>
              <a:solidFill>
                <a:srgbClr val="DA5E48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6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  <p:bldP spid="6" grpId="0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5721" y="3838676"/>
            <a:ext cx="15149958" cy="9213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82775" y="840111"/>
            <a:ext cx="21532850" cy="2459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82775" y="840111"/>
            <a:ext cx="21532850" cy="2459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02459" y="5961840"/>
            <a:ext cx="10810482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/>
          <p:cNvSpPr txBox="1"/>
          <p:nvPr/>
        </p:nvSpPr>
        <p:spPr>
          <a:xfrm>
            <a:off x="6315517" y="8641424"/>
            <a:ext cx="121452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ea typeface="Helvetica Light"/>
                <a:cs typeface="Arial Black"/>
                <a:sym typeface="Helvetica Light"/>
              </a:rPr>
              <a:t>45/138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1678477" y="9835744"/>
            <a:ext cx="121452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ea typeface="Helvetica Light"/>
                <a:cs typeface="Arial Black"/>
                <a:sym typeface="Helvetica Light"/>
              </a:rPr>
              <a:t>27/135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315517" y="11571824"/>
            <a:ext cx="121452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50</a:t>
            </a: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 Black"/>
                <a:cs typeface="Arial Black"/>
                <a:sym typeface="Helvetica Light"/>
              </a:rPr>
              <a:t>/337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1671562" y="11626544"/>
            <a:ext cx="121828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35</a:t>
            </a: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 Black"/>
                <a:cs typeface="Arial Black"/>
                <a:sym typeface="Helvetica Light"/>
              </a:rPr>
              <a:t>/334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3" dur="10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3" animBg="1" advAuto="0"/>
      <p:bldP spid="195" grpId="2" animBg="1" advAuto="0"/>
      <p:bldP spid="196" grpId="1" animBg="1" advAuto="0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7" y="19173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178" y="4181583"/>
            <a:ext cx="20943444" cy="743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37839" y="5387784"/>
            <a:ext cx="18257521" cy="1975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31489" y="8257984"/>
            <a:ext cx="16136621" cy="19752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/>
          <p:cNvSpPr txBox="1"/>
          <p:nvPr/>
        </p:nvSpPr>
        <p:spPr>
          <a:xfrm>
            <a:off x="2508219" y="260365"/>
            <a:ext cx="20267932" cy="2958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720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sv-SE" sz="8800" b="1" u="none" strike="noStrike" cap="none" spc="500" normalizeH="0" baseline="0" dirty="0">
                <a:ln>
                  <a:noFill/>
                </a:ln>
                <a:solidFill>
                  <a:srgbClr val="259FAA"/>
                </a:solidFill>
                <a:effectLst/>
                <a:uFillTx/>
                <a:latin typeface="Abadi MT Condensed Extra Bold"/>
                <a:ea typeface="Helvetica Light"/>
                <a:cs typeface="Abadi MT Condensed Extra Bold"/>
                <a:sym typeface="Helvetica Light"/>
              </a:rPr>
              <a:t>NEUROLOGIC OUTCOMES, CPC 1-4</a:t>
            </a:r>
          </a:p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sv-SE" sz="6000" spc="500" dirty="0">
                <a:solidFill>
                  <a:srgbClr val="259FAA"/>
                </a:solidFill>
                <a:latin typeface="Arial Narrow"/>
                <a:cs typeface="Arial Narrow"/>
              </a:rPr>
              <a:t>NUMBER OF PATIENTS ALIVE AT 90 DAYS</a:t>
            </a:r>
            <a:endParaRPr kumimoji="0" lang="sv-SE" sz="6000" u="none" strike="noStrike" cap="none" spc="500" normalizeH="0" baseline="0" dirty="0">
              <a:ln>
                <a:noFill/>
              </a:ln>
              <a:solidFill>
                <a:srgbClr val="259FAA"/>
              </a:solidFill>
              <a:effectLst/>
              <a:uFillTx/>
              <a:latin typeface="Arial Narrow"/>
              <a:cs typeface="Arial Narrow"/>
              <a:sym typeface="Helvetica Light"/>
            </a:endParaRPr>
          </a:p>
        </p:txBody>
      </p:sp>
      <p:cxnSp>
        <p:nvCxnSpPr>
          <p:cNvPr id="6" name="Rak 5"/>
          <p:cNvCxnSpPr/>
          <p:nvPr/>
        </p:nvCxnSpPr>
        <p:spPr>
          <a:xfrm>
            <a:off x="18086613" y="5387784"/>
            <a:ext cx="0" cy="1975232"/>
          </a:xfrm>
          <a:prstGeom prst="line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Rak 11"/>
          <p:cNvCxnSpPr/>
          <p:nvPr/>
        </p:nvCxnSpPr>
        <p:spPr>
          <a:xfrm>
            <a:off x="13911336" y="8257984"/>
            <a:ext cx="0" cy="1975232"/>
          </a:xfrm>
          <a:prstGeom prst="line">
            <a:avLst/>
          </a:prstGeom>
          <a:noFill/>
          <a:ln w="2857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4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53474" y="5576326"/>
            <a:ext cx="3431517" cy="152252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ruta 24"/>
          <p:cNvSpPr txBox="1"/>
          <p:nvPr/>
        </p:nvSpPr>
        <p:spPr>
          <a:xfrm>
            <a:off x="9139431" y="5821555"/>
            <a:ext cx="16160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cs typeface="Arial Black"/>
                <a:sym typeface="Helvetica Light"/>
              </a:rPr>
              <a:t>CPC 1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3600" dirty="0">
                <a:solidFill>
                  <a:schemeClr val="bg1"/>
                </a:solidFill>
                <a:latin typeface="Arial Black"/>
                <a:cs typeface="Arial Black"/>
              </a:rPr>
              <a:t>n=50</a:t>
            </a:r>
            <a:endParaRPr kumimoji="0" lang="sv-SE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Black"/>
              <a:cs typeface="Arial Black"/>
              <a:sym typeface="Helvetica Light"/>
            </a:endParaRPr>
          </a:p>
        </p:txBody>
      </p:sp>
      <p:pic>
        <p:nvPicPr>
          <p:cNvPr id="26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49162" y="8547374"/>
            <a:ext cx="3522090" cy="1685842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ruta 26"/>
          <p:cNvSpPr txBox="1"/>
          <p:nvPr/>
        </p:nvSpPr>
        <p:spPr>
          <a:xfrm>
            <a:off x="8114618" y="8720858"/>
            <a:ext cx="16160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cs typeface="Arial Black"/>
                <a:sym typeface="Helvetica Light"/>
              </a:rPr>
              <a:t>CPC 1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3600" dirty="0">
                <a:solidFill>
                  <a:srgbClr val="FFFFFF"/>
                </a:solidFill>
                <a:latin typeface="Arial Black"/>
                <a:cs typeface="Arial Black"/>
              </a:rPr>
              <a:t>n=35</a:t>
            </a:r>
            <a:endParaRPr kumimoji="0" lang="sv-SE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 Black"/>
              <a:cs typeface="Arial Black"/>
              <a:sym typeface="Helvetica Light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1275429" y="6565373"/>
            <a:ext cx="10581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800" dirty="0">
                <a:latin typeface="Arial Black"/>
                <a:cs typeface="Arial Black"/>
              </a:rPr>
              <a:t>n</a:t>
            </a:r>
            <a: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cs typeface="Arial Black"/>
                <a:sym typeface="Helvetica Light"/>
              </a:rPr>
              <a:t>=60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1450087" y="9445893"/>
            <a:ext cx="10581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800" dirty="0">
                <a:latin typeface="Arial Black"/>
                <a:cs typeface="Arial Black"/>
              </a:rPr>
              <a:t>n</a:t>
            </a:r>
            <a: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cs typeface="Arial Black"/>
                <a:sym typeface="Helvetica Light"/>
              </a:rPr>
              <a:t>=52</a:t>
            </a:r>
          </a:p>
        </p:txBody>
      </p:sp>
    </p:spTree>
    <p:extLst>
      <p:ext uri="{BB962C8B-B14F-4D97-AF65-F5344CB8AC3E}">
        <p14:creationId xmlns:p14="http://schemas.microsoft.com/office/powerpoint/2010/main" val="206931749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1929" y="3448494"/>
            <a:ext cx="15420341" cy="907961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ime to intra-arrest cooling"/>
          <p:cNvSpPr txBox="1"/>
          <p:nvPr/>
        </p:nvSpPr>
        <p:spPr>
          <a:xfrm>
            <a:off x="5012163" y="12801141"/>
            <a:ext cx="84668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600" dirty="0"/>
              <a:t>Time</a:t>
            </a:r>
            <a:r>
              <a:rPr lang="sv-SE" sz="3600" dirty="0"/>
              <a:t> from </a:t>
            </a:r>
            <a:r>
              <a:rPr lang="sv-SE" sz="3600" dirty="0" err="1"/>
              <a:t>collapse</a:t>
            </a:r>
            <a:r>
              <a:rPr sz="3600" dirty="0"/>
              <a:t> to intra-arrest cooling</a:t>
            </a:r>
          </a:p>
        </p:txBody>
      </p:sp>
      <p:sp>
        <p:nvSpPr>
          <p:cNvPr id="204" name="Survival with CPC 1-2 at 90 days, VF patients"/>
          <p:cNvSpPr txBox="1"/>
          <p:nvPr/>
        </p:nvSpPr>
        <p:spPr>
          <a:xfrm rot="16200000">
            <a:off x="-3261653" y="7472958"/>
            <a:ext cx="840474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dirty="0"/>
              <a:t>Survival with CPC 1-2 at 90 days, VF patients</a:t>
            </a:r>
          </a:p>
        </p:txBody>
      </p:sp>
      <p:pic>
        <p:nvPicPr>
          <p:cNvPr id="205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48100" y="6559550"/>
            <a:ext cx="11938000" cy="554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ruta 10"/>
          <p:cNvSpPr txBox="1"/>
          <p:nvPr/>
        </p:nvSpPr>
        <p:spPr>
          <a:xfrm>
            <a:off x="1238238" y="48712"/>
            <a:ext cx="22704769" cy="2958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720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sv-SE" sz="8800" b="1" spc="500" dirty="0">
                <a:solidFill>
                  <a:srgbClr val="259FAA"/>
                </a:solidFill>
                <a:latin typeface="Abadi MT Condensed Extra Bold"/>
                <a:cs typeface="Abadi MT Condensed Extra Bold"/>
              </a:rPr>
              <a:t>TIME TO COOLING AND NEUROLOGIC OUTCOME</a:t>
            </a:r>
            <a:endParaRPr kumimoji="0" lang="sv-SE" sz="8800" b="1" u="none" strike="noStrike" cap="none" spc="500" normalizeH="0" baseline="0" dirty="0">
              <a:ln>
                <a:noFill/>
              </a:ln>
              <a:solidFill>
                <a:srgbClr val="259FAA"/>
              </a:solidFill>
              <a:effectLst/>
              <a:uFillTx/>
              <a:latin typeface="Abadi MT Condensed Extra Bold"/>
              <a:ea typeface="Helvetica Light"/>
              <a:cs typeface="Abadi MT Condensed Extra Bold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sv-SE" sz="6000" spc="500" dirty="0">
                <a:solidFill>
                  <a:srgbClr val="259FAA"/>
                </a:solidFill>
                <a:latin typeface="Arial Narrow"/>
                <a:cs typeface="Arial Narrow"/>
              </a:rPr>
              <a:t>ALL PATIENTS</a:t>
            </a:r>
            <a:endParaRPr kumimoji="0" lang="sv-SE" sz="6000" u="none" strike="noStrike" cap="none" spc="500" normalizeH="0" baseline="0" dirty="0">
              <a:ln>
                <a:noFill/>
              </a:ln>
              <a:solidFill>
                <a:srgbClr val="259FAA"/>
              </a:solidFill>
              <a:effectLst/>
              <a:uFillTx/>
              <a:latin typeface="Arial Narrow"/>
              <a:cs typeface="Arial Narrow"/>
              <a:sym typeface="Helvetica Ligh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702142" y="1833650"/>
            <a:ext cx="7397382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sv-SE" sz="6000" spc="500" dirty="0">
                <a:solidFill>
                  <a:srgbClr val="259FAA"/>
                </a:solidFill>
                <a:latin typeface="Arial Narrow"/>
                <a:cs typeface="Arial Narrow"/>
              </a:rPr>
              <a:t>/ PATIENTS WITH VF</a:t>
            </a:r>
          </a:p>
        </p:txBody>
      </p:sp>
      <p:cxnSp>
        <p:nvCxnSpPr>
          <p:cNvPr id="3" name="Rak 2"/>
          <p:cNvCxnSpPr/>
          <p:nvPr/>
        </p:nvCxnSpPr>
        <p:spPr>
          <a:xfrm flipH="1" flipV="1">
            <a:off x="9746217" y="5227956"/>
            <a:ext cx="59068" cy="6744892"/>
          </a:xfrm>
          <a:prstGeom prst="line">
            <a:avLst/>
          </a:prstGeom>
          <a:noFill/>
          <a:ln w="571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ruta 4"/>
          <p:cNvSpPr txBox="1"/>
          <p:nvPr/>
        </p:nvSpPr>
        <p:spPr>
          <a:xfrm>
            <a:off x="5776787" y="4540678"/>
            <a:ext cx="80414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ea typeface="Helvetica Light"/>
                <a:cs typeface="Arial Black"/>
                <a:sym typeface="Helvetica Light"/>
              </a:rPr>
              <a:t>MEDIAN TIME TO COOLING 19 MINUTES</a:t>
            </a:r>
          </a:p>
        </p:txBody>
      </p:sp>
      <p:sp>
        <p:nvSpPr>
          <p:cNvPr id="7" name="Ellips 6"/>
          <p:cNvSpPr/>
          <p:nvPr/>
        </p:nvSpPr>
        <p:spPr>
          <a:xfrm>
            <a:off x="9639890" y="5227960"/>
            <a:ext cx="253995" cy="2658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he difference in neurologic intact survival  was not statistically significant, but there  was a potentially important clinical trend in  favor of the intervention."/>
          <p:cNvSpPr txBox="1"/>
          <p:nvPr/>
        </p:nvSpPr>
        <p:spPr>
          <a:xfrm>
            <a:off x="508019" y="11127908"/>
            <a:ext cx="777088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buFont typeface="Arial"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 lang="sv-SE" sz="3200" dirty="0"/>
          </a:p>
        </p:txBody>
      </p:sp>
      <p:sp>
        <p:nvSpPr>
          <p:cNvPr id="217" name="The differences in neurologic intact  survival were greater in patients with  ventricular fibrillation."/>
          <p:cNvSpPr txBox="1"/>
          <p:nvPr/>
        </p:nvSpPr>
        <p:spPr>
          <a:xfrm>
            <a:off x="13347216" y="3816424"/>
            <a:ext cx="984342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 defTabSz="457200">
              <a:spcBef>
                <a:spcPts val="12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 sz="3200" dirty="0"/>
          </a:p>
        </p:txBody>
      </p:sp>
      <p:sp>
        <p:nvSpPr>
          <p:cNvPr id="219" name="Patients with ventricular fibrillation  had a significantly improved  complete neurologic recovery (CPC 1) at 90 days."/>
          <p:cNvSpPr txBox="1"/>
          <p:nvPr/>
        </p:nvSpPr>
        <p:spPr>
          <a:xfrm>
            <a:off x="13191968" y="10184135"/>
            <a:ext cx="917547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 defTabSz="457200">
              <a:spcBef>
                <a:spcPts val="1200"/>
              </a:spcBef>
              <a:buFont typeface="Arial"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 sz="3600" dirty="0"/>
          </a:p>
        </p:txBody>
      </p:sp>
      <p:sp>
        <p:nvSpPr>
          <p:cNvPr id="214" name="Intra-arrest hypothermia using trans-nasal  evaporative cooling was hemodynamically safe and effective."/>
          <p:cNvSpPr txBox="1"/>
          <p:nvPr/>
        </p:nvSpPr>
        <p:spPr>
          <a:xfrm>
            <a:off x="578579" y="3877810"/>
            <a:ext cx="10259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buFont typeface="Arial"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 sz="3600" dirty="0"/>
          </a:p>
        </p:txBody>
      </p:sp>
      <p:sp>
        <p:nvSpPr>
          <p:cNvPr id="9" name="The difference in neurologic intact survival  was not statistically significant, but there  was a potentially important clinical trend in  favor of the intervention."/>
          <p:cNvSpPr txBox="1"/>
          <p:nvPr/>
        </p:nvSpPr>
        <p:spPr>
          <a:xfrm>
            <a:off x="8405719" y="5877505"/>
            <a:ext cx="95724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 defTabSz="457200">
              <a:spcBef>
                <a:spcPts val="1200"/>
              </a:spcBef>
              <a:buFont typeface="Arial"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 lang="sv-SE" sz="3200" dirty="0"/>
          </a:p>
        </p:txBody>
      </p:sp>
      <p:sp>
        <p:nvSpPr>
          <p:cNvPr id="10" name="textruta 9"/>
          <p:cNvSpPr txBox="1"/>
          <p:nvPr/>
        </p:nvSpPr>
        <p:spPr>
          <a:xfrm>
            <a:off x="2508219" y="754860"/>
            <a:ext cx="20267932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720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sv-SE" sz="10400" b="1" u="none" strike="noStrike" cap="none" spc="500" normalizeH="0" baseline="0" dirty="0">
                <a:ln>
                  <a:noFill/>
                </a:ln>
                <a:solidFill>
                  <a:srgbClr val="259FAA"/>
                </a:solidFill>
                <a:effectLst/>
                <a:uFillTx/>
                <a:latin typeface="Arial Black"/>
                <a:ea typeface="Helvetica Light"/>
                <a:cs typeface="Arial Black"/>
                <a:sym typeface="Helvetica Light"/>
              </a:rPr>
              <a:t>CONCLUSIONS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5900" b="1" dirty="0">
                <a:latin typeface="Arial Narrow"/>
                <a:cs typeface="Arial Narrow"/>
              </a:rPr>
              <a:t>TRANSNASAL EVAPORATIVE COOLING IN OUT-OF-HOSPITAL CARDIAC ARREST</a:t>
            </a:r>
          </a:p>
          <a:p>
            <a:r>
              <a:rPr lang="sv-SE" sz="4200" dirty="0">
                <a:latin typeface="+mn-lt"/>
              </a:rPr>
              <a:t>HEMODYNAMICALLY SAFE</a:t>
            </a:r>
          </a:p>
          <a:p>
            <a:r>
              <a:rPr lang="sv-SE" sz="4200" dirty="0">
                <a:latin typeface="+mn-lt"/>
              </a:rPr>
              <a:t>SIGNIFICANTLY SHORTENED TIME TO TARGET TEMPERATURE </a:t>
            </a:r>
          </a:p>
          <a:p>
            <a:pPr>
              <a:lnSpc>
                <a:spcPct val="120000"/>
              </a:lnSpc>
            </a:pPr>
            <a:r>
              <a:rPr lang="sv-SE" sz="4200" dirty="0">
                <a:latin typeface="+mn-lt"/>
              </a:rPr>
              <a:t>THE DIFFERENCE IN PRIMARY OUTCOME (CPC 1-2) WAS NOT STATISTICALLY SIGNIFICANT </a:t>
            </a:r>
          </a:p>
          <a:p>
            <a:pPr>
              <a:spcAft>
                <a:spcPts val="1200"/>
              </a:spcAft>
            </a:pPr>
            <a:r>
              <a:rPr lang="sv-SE" sz="4200" dirty="0">
                <a:latin typeface="+mn-lt"/>
              </a:rPr>
              <a:t>TREND TOWARDS IMPROVED NEUROLOGIC OUTCOME IN PATIENTS WITH VENTRICULAR FIBRILLATION</a:t>
            </a:r>
          </a:p>
          <a:p>
            <a:r>
              <a:rPr lang="sv-SE" sz="4200" dirty="0">
                <a:latin typeface="+mn-lt"/>
              </a:rPr>
              <a:t>SIGNIFICANTLY IMPROVED COMPLETE RECOVERY (CPC 1) IN PATIENTS WITH VENTRICULAR FIBRILLATION </a:t>
            </a:r>
          </a:p>
        </p:txBody>
      </p:sp>
    </p:spTree>
    <p:extLst>
      <p:ext uri="{BB962C8B-B14F-4D97-AF65-F5344CB8AC3E}">
        <p14:creationId xmlns:p14="http://schemas.microsoft.com/office/powerpoint/2010/main" val="3296586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AHA_and_SS18_Horizontal.png" descr="AHA_and_SS18_Horizont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73090" y="8088010"/>
            <a:ext cx="6237820" cy="2326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28045" y="5401035"/>
            <a:ext cx="15019911" cy="223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A special Thanks to:…"/>
          <p:cNvSpPr txBox="1"/>
          <p:nvPr/>
        </p:nvSpPr>
        <p:spPr>
          <a:xfrm>
            <a:off x="10168761" y="658077"/>
            <a:ext cx="4802495" cy="4072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22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2800" dirty="0"/>
              <a:t>A special Thanks to:</a:t>
            </a:r>
          </a:p>
          <a:p>
            <a:pPr defTabSz="457200">
              <a:defRPr sz="22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sv-SE" sz="600" dirty="0"/>
              <a:t> </a:t>
            </a:r>
            <a:r>
              <a:rPr sz="600" dirty="0"/>
              <a:t> </a:t>
            </a:r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Leif Svensson</a:t>
            </a:r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Fabio Silvio Taccone </a:t>
            </a:r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Anatolij Truhlar</a:t>
            </a:r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Jacob Hollenberg</a:t>
            </a:r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Sune Forsberg</a:t>
            </a:r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Thomas Hermansson</a:t>
            </a:r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Anders Bäckman</a:t>
            </a:r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Martin Jonsson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9970778" y="12916949"/>
            <a:ext cx="556232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4000" b="1" dirty="0">
                <a:latin typeface="Arial Narrow"/>
                <a:cs typeface="Arial Narrow"/>
              </a:rPr>
              <a:t>Email: </a:t>
            </a:r>
            <a:r>
              <a:rPr lang="sv-SE" sz="4000" b="1" dirty="0" err="1">
                <a:latin typeface="Arial Narrow"/>
                <a:cs typeface="Arial Narrow"/>
              </a:rPr>
              <a:t>per.nordberg@sll.se</a:t>
            </a:r>
            <a:endParaRPr kumimoji="0" lang="sv-SE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cs typeface="Arial Narrow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3517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Cooling in cardiac arrest protects the brain…"/>
          <p:cNvSpPr txBox="1"/>
          <p:nvPr/>
        </p:nvSpPr>
        <p:spPr>
          <a:xfrm>
            <a:off x="10694411" y="1036030"/>
            <a:ext cx="12307809" cy="4594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899" indent="-342899" algn="l" defTabSz="457200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Hypothermia in cardiac arrest protects the brain</a:t>
            </a:r>
          </a:p>
          <a:p>
            <a:pPr marL="342899" indent="-342899" algn="l" defTabSz="457200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Animal data shows that ”the earlier, the better”</a:t>
            </a:r>
          </a:p>
          <a:p>
            <a:pPr marL="342899" indent="-342899" algn="l" defTabSz="457200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Most studies are based on hospital cooling</a:t>
            </a:r>
          </a:p>
          <a:p>
            <a:pPr marL="342899" indent="-342899" algn="l" defTabSz="457200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Prehospital cooling with cold fluids is </a:t>
            </a:r>
            <a:br>
              <a:rPr lang="en-US" dirty="0"/>
            </a:br>
            <a:r>
              <a:rPr lang="en-US" dirty="0"/>
              <a:t>not hemodynamically safe</a:t>
            </a:r>
          </a:p>
        </p:txBody>
      </p:sp>
      <p:pic>
        <p:nvPicPr>
          <p:cNvPr id="129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7705" y="926695"/>
            <a:ext cx="7556122" cy="4813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50783" y="10503087"/>
            <a:ext cx="2877834" cy="1488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26483" y="10527826"/>
            <a:ext cx="2877833" cy="1455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57705" y="7302700"/>
            <a:ext cx="18389600" cy="38118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/>
          <p:cNvSpPr txBox="1"/>
          <p:nvPr/>
        </p:nvSpPr>
        <p:spPr>
          <a:xfrm>
            <a:off x="263225" y="7419912"/>
            <a:ext cx="41609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ea typeface="Helvetica Light"/>
                <a:cs typeface="Arial Black"/>
                <a:sym typeface="Helvetica Light"/>
              </a:rPr>
              <a:t>CARDIAC ARREST</a:t>
            </a:r>
          </a:p>
        </p:txBody>
      </p:sp>
      <p:cxnSp>
        <p:nvCxnSpPr>
          <p:cNvPr id="4" name="Rak 3"/>
          <p:cNvCxnSpPr/>
          <p:nvPr/>
        </p:nvCxnSpPr>
        <p:spPr>
          <a:xfrm flipH="1">
            <a:off x="2406233" y="8222080"/>
            <a:ext cx="66840" cy="2859065"/>
          </a:xfrm>
          <a:prstGeom prst="line">
            <a:avLst/>
          </a:prstGeom>
          <a:noFill/>
          <a:ln w="3175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Ellips 5"/>
          <p:cNvSpPr/>
          <p:nvPr/>
        </p:nvSpPr>
        <p:spPr>
          <a:xfrm>
            <a:off x="2372812" y="8121811"/>
            <a:ext cx="233939" cy="233962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• Non-invasive…"/>
          <p:cNvSpPr txBox="1"/>
          <p:nvPr/>
        </p:nvSpPr>
        <p:spPr>
          <a:xfrm>
            <a:off x="1854517" y="7211150"/>
            <a:ext cx="9647199" cy="463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Primarily brain cooling</a:t>
            </a:r>
          </a:p>
          <a:p>
            <a:pPr marL="571500" indent="-57150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Easy to use, early initiation </a:t>
            </a:r>
          </a:p>
          <a:p>
            <a:pPr marL="571500" indent="-57150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Non-invasive</a:t>
            </a:r>
          </a:p>
          <a:p>
            <a:pPr marL="571500" indent="-57150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Continuous cooling</a:t>
            </a:r>
          </a:p>
          <a:p>
            <a:pPr marL="571500" indent="-571500" algn="l" defTabSz="914400">
              <a:lnSpc>
                <a:spcPct val="150000"/>
              </a:lnSpc>
              <a:spcBef>
                <a:spcPts val="600"/>
              </a:spcBef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No volume load</a:t>
            </a:r>
          </a:p>
        </p:txBody>
      </p:sp>
      <p:pic>
        <p:nvPicPr>
          <p:cNvPr id="144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2765" y="1089012"/>
            <a:ext cx="12637212" cy="5020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00135" y="1167130"/>
            <a:ext cx="10956330" cy="10975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23523" y="1153274"/>
            <a:ext cx="10995154" cy="1100305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/>
          <p:cNvSpPr txBox="1"/>
          <p:nvPr/>
        </p:nvSpPr>
        <p:spPr>
          <a:xfrm>
            <a:off x="1752765" y="5753482"/>
            <a:ext cx="9241512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4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Helvetica Light"/>
                <a:cs typeface="Arial Narrow"/>
                <a:sym typeface="Helvetica Light"/>
              </a:rPr>
              <a:t>TRANSNASAL EVAPORATIVE COOLING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he aim was to study the effect of intra arrest cooling on neurologic intact survival at 90 days in out-of-hospital cardiac arrest."/>
          <p:cNvSpPr txBox="1"/>
          <p:nvPr/>
        </p:nvSpPr>
        <p:spPr>
          <a:xfrm>
            <a:off x="1714817" y="3907924"/>
            <a:ext cx="12631986" cy="181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899" indent="-342899" algn="l" defTabSz="457200">
              <a:spcBef>
                <a:spcPts val="700"/>
              </a:spcBef>
              <a:buSzPct val="100000"/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To study the effect of intra-arrest, trans-nasal evaporative cooling on neurologic intact survival in out-of-hospital cardiac arrest patients.</a:t>
            </a:r>
          </a:p>
        </p:txBody>
      </p:sp>
      <p:pic>
        <p:nvPicPr>
          <p:cNvPr id="136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2765" y="937653"/>
            <a:ext cx="10338173" cy="2829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60891" y="7811615"/>
            <a:ext cx="1937018" cy="2502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878174" y="1390782"/>
            <a:ext cx="7602157" cy="799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16100" y="8927166"/>
            <a:ext cx="18389600" cy="381186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Primary outcome was survival with CPC 1-2 at 90 days"/>
          <p:cNvSpPr txBox="1"/>
          <p:nvPr/>
        </p:nvSpPr>
        <p:spPr>
          <a:xfrm>
            <a:off x="1719467" y="6243958"/>
            <a:ext cx="12627336" cy="619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42899" indent="-342899" algn="l" defTabSz="457200">
              <a:spcBef>
                <a:spcPts val="700"/>
              </a:spcBef>
              <a:buSzPct val="100000"/>
              <a:buFont typeface="Arial"/>
              <a:buChar char="•"/>
              <a:defRPr sz="3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Primary outcome was survival with CPC 1-2 at 90 days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/>
      <p:bldP spid="138" grpId="4" animBg="1" advAuto="0"/>
      <p:bldP spid="140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3517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47155" y="11838314"/>
            <a:ext cx="5769862" cy="326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1937" y="924953"/>
            <a:ext cx="21345526" cy="2620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1938" y="4444619"/>
            <a:ext cx="10142888" cy="742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947155" y="2829279"/>
            <a:ext cx="11501114" cy="86933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/>
          <p:cNvSpPr txBox="1"/>
          <p:nvPr/>
        </p:nvSpPr>
        <p:spPr>
          <a:xfrm>
            <a:off x="13920422" y="12251132"/>
            <a:ext cx="339210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800" b="1" i="0" u="none" strike="noStrike" cap="none" spc="0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Arial Narrow"/>
                <a:ea typeface="Helvetica Light"/>
                <a:cs typeface="Arial Narrow"/>
                <a:sym typeface="Helvetica Light"/>
              </a:rPr>
              <a:t>Study</a:t>
            </a:r>
            <a:r>
              <a:rPr kumimoji="0" lang="sv-SE" sz="2800" b="1" i="0" u="none" strike="noStrike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Arial Narrow"/>
                <a:ea typeface="Helvetica Light"/>
                <a:cs typeface="Arial Narrow"/>
                <a:sym typeface="Helvetica Light"/>
              </a:rPr>
              <a:t> period 2010-2018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Exclusion criteria…"/>
          <p:cNvSpPr txBox="1"/>
          <p:nvPr/>
        </p:nvSpPr>
        <p:spPr>
          <a:xfrm>
            <a:off x="10963473" y="7989849"/>
            <a:ext cx="7184827" cy="337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457200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Exclusion criteria</a:t>
            </a:r>
          </a:p>
          <a:p>
            <a:pPr algn="r" defTabSz="4572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Age ≥80 years</a:t>
            </a:r>
          </a:p>
          <a:p>
            <a:pPr algn="r" defTabSz="4572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Obvious non-cardiac cause</a:t>
            </a:r>
          </a:p>
          <a:p>
            <a:pPr algn="r" defTabSz="4572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 barrier to place intra nasal catheters </a:t>
            </a:r>
          </a:p>
          <a:p>
            <a:pPr algn="r" defTabSz="4572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DNAR orders</a:t>
            </a:r>
          </a:p>
          <a:p>
            <a:pPr algn="r" defTabSz="4572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Achieve ROSC prior to randomization</a:t>
            </a:r>
          </a:p>
          <a:p>
            <a:pPr algn="r" defTabSz="4572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Response time of EMS &gt; 15 minutes</a:t>
            </a:r>
          </a:p>
        </p:txBody>
      </p:sp>
      <p:pic>
        <p:nvPicPr>
          <p:cNvPr id="15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6685" y="598449"/>
            <a:ext cx="10690630" cy="4688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102" y="971550"/>
            <a:ext cx="5598796" cy="11264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nclusion criteria…"/>
          <p:cNvSpPr txBox="1"/>
          <p:nvPr/>
        </p:nvSpPr>
        <p:spPr>
          <a:xfrm>
            <a:off x="6464300" y="6068040"/>
            <a:ext cx="648895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Inclusion criteria</a:t>
            </a:r>
          </a:p>
          <a:p>
            <a:pPr algn="l" defTabSz="4572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Bystander witnessed cardiac arrest</a:t>
            </a:r>
            <a:endParaRPr lang="sv-SE" dirty="0"/>
          </a:p>
          <a:p>
            <a:pPr algn="l" defTabSz="457200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lang="sv-SE" dirty="0"/>
              <a:t>Age ≥18 </a:t>
            </a:r>
            <a:r>
              <a:rPr lang="sv-SE" dirty="0" err="1"/>
              <a:t>years</a:t>
            </a:r>
            <a:endParaRPr lang="sv-SE" dirty="0"/>
          </a:p>
        </p:txBody>
      </p:sp>
      <p:pic>
        <p:nvPicPr>
          <p:cNvPr id="15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84201" y="971550"/>
            <a:ext cx="5093222" cy="1126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47199" y="8208061"/>
            <a:ext cx="4028388" cy="402838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redefined subgroups:…"/>
          <p:cNvSpPr txBox="1"/>
          <p:nvPr/>
        </p:nvSpPr>
        <p:spPr>
          <a:xfrm>
            <a:off x="6244768" y="9489279"/>
            <a:ext cx="4014094" cy="1472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600" dirty="0"/>
              <a:t>Predefined subgroup:</a:t>
            </a:r>
          </a:p>
          <a:p>
            <a:pPr defTabSz="457200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600" dirty="0"/>
              <a:t>Ventricular fibrillation</a:t>
            </a:r>
          </a:p>
          <a:p>
            <a:pPr defTabSz="457200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39486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68" y="583253"/>
            <a:ext cx="24233864" cy="3089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6379" y="2897320"/>
            <a:ext cx="20351242" cy="9064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24413" y="769404"/>
            <a:ext cx="5546180" cy="5546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3788" y="7219765"/>
            <a:ext cx="6228424" cy="1206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10294" y="7214387"/>
            <a:ext cx="6360212" cy="121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126370" y="7220737"/>
            <a:ext cx="6456859" cy="1458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Bild" descr="Bild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5516" y="1205864"/>
            <a:ext cx="17061320" cy="5396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Bild" descr="Bild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0300" y="10232516"/>
            <a:ext cx="21031200" cy="1099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5939" y="3710476"/>
            <a:ext cx="13871322" cy="9368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18587" y="3481374"/>
            <a:ext cx="4329825" cy="29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59536" y="3474846"/>
            <a:ext cx="7870927" cy="4810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Bild" descr="Bild"/>
          <p:cNvPicPr>
            <a:picLocks noChangeAspect="1"/>
          </p:cNvPicPr>
          <p:nvPr/>
        </p:nvPicPr>
        <p:blipFill rotWithShape="1">
          <a:blip r:embed="rId7">
            <a:extLst/>
          </a:blip>
          <a:srcRect t="-13208" b="13208"/>
          <a:stretch/>
        </p:blipFill>
        <p:spPr>
          <a:xfrm>
            <a:off x="13294189" y="3985200"/>
            <a:ext cx="9821396" cy="6805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Bild" descr="Bild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54933" y="529863"/>
            <a:ext cx="20874134" cy="2530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307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 MT Condensed Extra Bold</vt:lpstr>
      <vt:lpstr>Arial</vt:lpstr>
      <vt:lpstr>Arial Black</vt:lpstr>
      <vt:lpstr>Arial Narrow</vt:lpstr>
      <vt:lpstr>Helvetica</vt:lpstr>
      <vt:lpstr>Helvetica Light</vt:lpstr>
      <vt:lpstr>Helvetica Neue</vt:lpstr>
      <vt:lpstr>White</vt:lpstr>
      <vt:lpstr>Per Nordberg, MD, PhD,  Principal Investigator Center for Resuscitation Science,  Karolinska Institutet, Stockholm, Sweden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Nordberg, MD, PhD Principal Investigator Center for Resuscitation Science Karolinska Institutet, Stockholm, Sweden</dc:title>
  <dc:creator>Kristen Green</dc:creator>
  <cp:lastModifiedBy>Kristen Green</cp:lastModifiedBy>
  <cp:revision>62</cp:revision>
  <dcterms:modified xsi:type="dcterms:W3CDTF">2018-11-10T15:20:59Z</dcterms:modified>
</cp:coreProperties>
</file>