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2" r:id="rId6"/>
    <p:sldId id="263" r:id="rId7"/>
    <p:sldId id="267" r:id="rId8"/>
    <p:sldId id="270" r:id="rId9"/>
    <p:sldId id="271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A0000"/>
    <a:srgbClr val="7A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375" autoAdjust="0"/>
    <p:restoredTop sz="94660"/>
  </p:normalViewPr>
  <p:slideViewPr>
    <p:cSldViewPr snapToGrid="0">
      <p:cViewPr varScale="1">
        <p:scale>
          <a:sx n="85" d="100"/>
          <a:sy n="85" d="100"/>
        </p:scale>
        <p:origin x="749" y="72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335DFB-EEA7-4F41-8CE5-048F6436029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BD109E6-4B8B-4261-98DB-5C70093403D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0C3712A-B300-4CDF-8C90-1BA2BD872A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6ABC6-E420-44CD-AAE9-1D9AF4B49206}" type="datetimeFigureOut">
              <a:rPr lang="en-GB" smtClean="0"/>
              <a:t>09/11/2018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907D42A-3499-452F-A110-383933200B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0E8B0D-1B8D-4431-A6C4-7A115EEBB1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94657-5935-4AEE-8525-44AFE30B365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51834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0142BE-1B93-4570-BF47-E52E29A6AC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A79F479-2F09-420D-AD2D-8C05F5EC072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885B159-16E0-451A-803F-9B1A41AC1E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6ABC6-E420-44CD-AAE9-1D9AF4B49206}" type="datetimeFigureOut">
              <a:rPr lang="en-GB" smtClean="0"/>
              <a:t>09/11/2018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B46D74E-0524-4CE6-B91B-08802EEE7A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C46001-01E2-4E4D-BA1C-41FC0BDAD4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94657-5935-4AEE-8525-44AFE30B365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190309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D63DF1E-2B98-4088-A02B-C407C5BDDBB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7476E57-42D4-433E-BEA8-1E56B559F2C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723E11A-2717-45AC-9F84-CA00E8B01E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6ABC6-E420-44CD-AAE9-1D9AF4B49206}" type="datetimeFigureOut">
              <a:rPr lang="en-GB" smtClean="0"/>
              <a:t>09/11/2018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7F30F79-5721-4F06-91C4-8D08841808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D4639E6-E21A-41FF-B887-3854ABE281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94657-5935-4AEE-8525-44AFE30B365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645287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7C1C77-3B72-4556-BE9A-B529C251A3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5C0339-2A59-4E5C-A4FF-BB3B2ABF488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3B4B31A-1513-4328-A42A-B2E68F3720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6ABC6-E420-44CD-AAE9-1D9AF4B49206}" type="datetimeFigureOut">
              <a:rPr lang="en-GB" smtClean="0"/>
              <a:t>09/11/2018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2F6E997-658F-4B24-964A-5F5EF4EAEB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61B819-4873-414C-BE5E-6E9E6A6213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94657-5935-4AEE-8525-44AFE30B365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148471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B96B11-C5E2-453C-BC9F-03A82DBE90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1819013-16B6-4248-B1FF-9651B9CA5E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4CC39EB-0EAB-4BBB-B46E-03958A815A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6ABC6-E420-44CD-AAE9-1D9AF4B49206}" type="datetimeFigureOut">
              <a:rPr lang="en-GB" smtClean="0"/>
              <a:t>09/11/2018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07C2860-8CFA-47E3-AF0B-BF1EDF7430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DD5A809-FCB0-4DEE-A892-B84AE657FB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94657-5935-4AEE-8525-44AFE30B365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13548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A42EAA-FA9E-4C94-9979-1297B45639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02D80E-E098-48F7-A1D8-F59078BCEF1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4E30478-4950-4B6B-B338-4F704F16A2C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F459D41-689E-4DA9-A8B9-DF044B30E7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6ABC6-E420-44CD-AAE9-1D9AF4B49206}" type="datetimeFigureOut">
              <a:rPr lang="en-GB" smtClean="0"/>
              <a:t>09/11/2018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15BFF9D-8FC8-4D85-BFE7-89CDA0BD9E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7FB3AEB-EE37-4A11-98B6-8B31AFBE16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94657-5935-4AEE-8525-44AFE30B365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198701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0DEFDE-2797-43F5-BBE8-30F3BBA2C9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5F3128D-8F37-4DBC-828A-E13868F2C2C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AC992B0-C9C3-423C-83C4-D6A24439FC1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20B3E5B-BEF5-4C19-89E1-144643713A3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A934FB6-37E8-4E37-BE7A-80E64C88800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CFF1ED6-A5B7-4020-A98E-DC8B5682E8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6ABC6-E420-44CD-AAE9-1D9AF4B49206}" type="datetimeFigureOut">
              <a:rPr lang="en-GB" smtClean="0"/>
              <a:t>09/11/2018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39A4EAF-9A06-413E-967A-11CD9E27D8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97440DC-9067-47EF-8A00-8FE8A2B7A2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94657-5935-4AEE-8525-44AFE30B365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637261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C62B42-BF83-43F8-92C9-54A31C5D54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5807748-D795-4F2F-8A62-6D8E4649B4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6ABC6-E420-44CD-AAE9-1D9AF4B49206}" type="datetimeFigureOut">
              <a:rPr lang="en-GB" smtClean="0"/>
              <a:t>09/11/2018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5B0F4A2-3273-4AEF-B813-17BD534BC8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AEF0353-F6FC-40B8-A26E-69088E4E1E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94657-5935-4AEE-8525-44AFE30B365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995940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E62239E-8930-47CF-9E94-8FF81B471E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6ABC6-E420-44CD-AAE9-1D9AF4B49206}" type="datetimeFigureOut">
              <a:rPr lang="en-GB" smtClean="0"/>
              <a:t>09/11/2018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FAD4299-C153-4FE6-8589-8B955ABD90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5966B60-8272-47A0-95CD-A55017E0E9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94657-5935-4AEE-8525-44AFE30B365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540081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06869E-91FB-456B-AE0B-5F0B425BC7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A96CE8-EA37-45D5-8483-DA7429F94F0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C028EA1-1CA6-4EA9-A7F3-694336BE5EB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9096271-DD80-4879-A3AA-04982A0131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6ABC6-E420-44CD-AAE9-1D9AF4B49206}" type="datetimeFigureOut">
              <a:rPr lang="en-GB" smtClean="0"/>
              <a:t>09/11/2018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84FF35C-AF87-4690-BFA7-E62C217DC6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CAC0B45-849D-4AEE-8496-9E955D1EC0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94657-5935-4AEE-8525-44AFE30B365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101577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FF9D94-088E-437A-AD86-3EC5871F23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460C474-62B3-4A57-BB6F-DB980528692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F7DBA68-3ECD-4754-BADE-C68F7FF40E2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A540829-4F0C-4C5B-BE5B-D423EC43E4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6ABC6-E420-44CD-AAE9-1D9AF4B49206}" type="datetimeFigureOut">
              <a:rPr lang="en-GB" smtClean="0"/>
              <a:t>09/11/2018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AE3BEB7-1FDB-4056-9FF8-D9E76AC9C8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B442791-1EBF-4BEC-8E50-78D72AE833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94657-5935-4AEE-8525-44AFE30B365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724084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58223AF-BB38-47C0-9D7C-419F01ECA1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90CED73-EA31-4D1E-93D4-760A7289C04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6F9727-F018-47BE-A618-B04FDE280C0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96ABC6-E420-44CD-AAE9-1D9AF4B49206}" type="datetimeFigureOut">
              <a:rPr lang="en-GB" smtClean="0"/>
              <a:t>09/11/2018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13AFFD1-97B8-4E45-BCC1-80FA642376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10B75F1-C2E5-4391-9F28-31DF783292E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594657-5935-4AEE-8525-44AFE30B365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734761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jpe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rosetreestrust.co.uk/" TargetMode="External"/><Relationship Id="rId5" Type="http://schemas.openxmlformats.org/officeDocument/2006/relationships/image" Target="../media/image5.png"/><Relationship Id="rId4" Type="http://schemas.openxmlformats.org/officeDocument/2006/relationships/image" Target="../media/image3.jpe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E8D6B7-F156-4D10-82BA-E90F1628C00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8575" y="779463"/>
            <a:ext cx="9980341" cy="2387600"/>
          </a:xfrm>
        </p:spPr>
        <p:txBody>
          <a:bodyPr>
            <a:noAutofit/>
          </a:bodyPr>
          <a:lstStyle/>
          <a:p>
            <a:r>
              <a:rPr lang="en-GB" sz="4400" b="1" dirty="0">
                <a:solidFill>
                  <a:schemeClr val="accent1">
                    <a:lumMod val="75000"/>
                  </a:schemeClr>
                </a:solidFill>
              </a:rPr>
              <a:t>Withdrawal of pharmacological therapy for heart failure in recovered dilated cardiomyopathy – a randomised trial </a:t>
            </a:r>
            <a:br>
              <a:rPr lang="en-GB" sz="4400" dirty="0"/>
            </a:br>
            <a:r>
              <a:rPr lang="en-GB" sz="5400" b="1" dirty="0">
                <a:solidFill>
                  <a:srgbClr val="C00000"/>
                </a:solidFill>
              </a:rPr>
              <a:t>TRED-HF</a:t>
            </a:r>
            <a:endParaRPr lang="en-GB" sz="4400" b="1" dirty="0">
              <a:solidFill>
                <a:srgbClr val="C00000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DE3C8D-5DCB-419D-BACC-54DE25C8E8D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17120" y="3410332"/>
            <a:ext cx="10409256" cy="1655762"/>
          </a:xfrm>
        </p:spPr>
        <p:txBody>
          <a:bodyPr>
            <a:normAutofit/>
          </a:bodyPr>
          <a:lstStyle/>
          <a:p>
            <a:r>
              <a:rPr lang="en-GB" b="1" dirty="0">
                <a:solidFill>
                  <a:schemeClr val="accent1">
                    <a:lumMod val="50000"/>
                  </a:schemeClr>
                </a:solidFill>
              </a:rPr>
              <a:t>Brian P Halliday </a:t>
            </a:r>
            <a:r>
              <a:rPr lang="en-GB" sz="1400" b="1" dirty="0">
                <a:solidFill>
                  <a:schemeClr val="accent1">
                    <a:lumMod val="50000"/>
                  </a:schemeClr>
                </a:solidFill>
              </a:rPr>
              <a:t>MBChB PhD</a:t>
            </a:r>
          </a:p>
          <a:p>
            <a:endParaRPr lang="en-GB" sz="1200" b="1" dirty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en-GB" sz="1900" dirty="0">
                <a:solidFill>
                  <a:schemeClr val="accent1">
                    <a:lumMod val="50000"/>
                  </a:schemeClr>
                </a:solidFill>
              </a:rPr>
              <a:t>On behalf of </a:t>
            </a:r>
            <a:r>
              <a:rPr lang="en-GB" sz="1900" b="1" dirty="0">
                <a:solidFill>
                  <a:schemeClr val="accent1">
                    <a:lumMod val="50000"/>
                  </a:schemeClr>
                </a:solidFill>
              </a:rPr>
              <a:t>Sanjay K Prasad (PI)</a:t>
            </a:r>
            <a:r>
              <a:rPr lang="en-GB" sz="1900" dirty="0">
                <a:solidFill>
                  <a:schemeClr val="accent1">
                    <a:lumMod val="50000"/>
                  </a:schemeClr>
                </a:solidFill>
              </a:rPr>
              <a:t>,</a:t>
            </a:r>
            <a:r>
              <a:rPr lang="en-GB" sz="1900" b="1" dirty="0">
                <a:solidFill>
                  <a:schemeClr val="accent1">
                    <a:lumMod val="50000"/>
                  </a:schemeClr>
                </a:solidFill>
              </a:rPr>
              <a:t> John GF Cleland (co-PI)</a:t>
            </a:r>
            <a:r>
              <a:rPr lang="en-GB" sz="1900" dirty="0">
                <a:solidFill>
                  <a:schemeClr val="accent1">
                    <a:lumMod val="50000"/>
                  </a:schemeClr>
                </a:solidFill>
              </a:rPr>
              <a:t>, Rebecca Wassall, Amrit Lota, Zohya Khalique, John Gregson, Dudley J Pennell, Stuart D Rosen, Martin R Cowie and the TRED-HF investigators </a:t>
            </a: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A34759AF-F6FD-49DE-8996-C0FDBA8859DD}"/>
              </a:ext>
            </a:extLst>
          </p:cNvPr>
          <p:cNvSpPr txBox="1">
            <a:spLocks/>
          </p:cNvSpPr>
          <p:nvPr/>
        </p:nvSpPr>
        <p:spPr>
          <a:xfrm>
            <a:off x="1048916" y="5066094"/>
            <a:ext cx="10080000" cy="6614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1800" dirty="0">
                <a:solidFill>
                  <a:schemeClr val="accent1">
                    <a:lumMod val="50000"/>
                  </a:schemeClr>
                </a:solidFill>
              </a:rPr>
              <a:t>11</a:t>
            </a:r>
            <a:r>
              <a:rPr lang="en-GB" sz="1800" baseline="30000" dirty="0">
                <a:solidFill>
                  <a:schemeClr val="accent1">
                    <a:lumMod val="50000"/>
                  </a:schemeClr>
                </a:solidFill>
              </a:rPr>
              <a:t>th</a:t>
            </a:r>
            <a:r>
              <a:rPr lang="en-GB" sz="1800" dirty="0">
                <a:solidFill>
                  <a:schemeClr val="accent1">
                    <a:lumMod val="50000"/>
                  </a:schemeClr>
                </a:solidFill>
              </a:rPr>
              <a:t> November 2018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6BEF697-B447-4095-A5BF-C0A426E5F55F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292" r="15924"/>
          <a:stretch/>
        </p:blipFill>
        <p:spPr>
          <a:xfrm>
            <a:off x="10774680" y="5462365"/>
            <a:ext cx="1417320" cy="1331979"/>
          </a:xfrm>
          <a:prstGeom prst="rect">
            <a:avLst/>
          </a:prstGeom>
        </p:spPr>
      </p:pic>
      <p:pic>
        <p:nvPicPr>
          <p:cNvPr id="6" name="Picture 2" descr="https://www.pencf.org.uk/images_folder/pencf_royal_brompton_logo.jpg">
            <a:extLst>
              <a:ext uri="{FF2B5EF4-FFF2-40B4-BE49-F238E27FC236}">
                <a16:creationId xmlns:a16="http://schemas.microsoft.com/office/drawing/2014/main" id="{3B2CF923-8DEA-437B-BFF9-D7169A85EEA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181" t="15235" r="3679" b="7929"/>
          <a:stretch/>
        </p:blipFill>
        <p:spPr bwMode="auto">
          <a:xfrm>
            <a:off x="156984" y="6090176"/>
            <a:ext cx="3646170" cy="6659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4" descr="https://www.imperial.ac.uk/ImageCropToolT4/imageTool/uploaded-images/Imperial_2_Pantones--tojpeg_1489141488532_x2.jpg">
            <a:extLst>
              <a:ext uri="{FF2B5EF4-FFF2-40B4-BE49-F238E27FC236}">
                <a16:creationId xmlns:a16="http://schemas.microsoft.com/office/drawing/2014/main" id="{DBDFF374-8794-4EB1-AB4D-303E23F4CDC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38745" y="5879636"/>
            <a:ext cx="2592288" cy="8765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72199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D84497-F46A-4736-93D9-9C4A49E21E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86707"/>
            <a:ext cx="10515600" cy="1325563"/>
          </a:xfrm>
        </p:spPr>
        <p:txBody>
          <a:bodyPr/>
          <a:lstStyle/>
          <a:p>
            <a:pPr algn="ctr"/>
            <a:r>
              <a:rPr lang="en-GB" b="1" dirty="0">
                <a:solidFill>
                  <a:schemeClr val="accent1">
                    <a:lumMod val="50000"/>
                  </a:schemeClr>
                </a:solidFill>
              </a:rPr>
              <a:t>TRED-HF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E10A83-E737-4331-B1E4-6833C0B1ED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69148"/>
            <a:ext cx="10515600" cy="1478690"/>
          </a:xfrm>
        </p:spPr>
        <p:txBody>
          <a:bodyPr>
            <a:normAutofit fontScale="92500" lnSpcReduction="20000"/>
          </a:bodyPr>
          <a:lstStyle/>
          <a:p>
            <a:r>
              <a:rPr lang="en-GB" dirty="0">
                <a:solidFill>
                  <a:schemeClr val="accent1">
                    <a:lumMod val="50000"/>
                  </a:schemeClr>
                </a:solidFill>
              </a:rPr>
              <a:t>Open-label, pilot randomised trial</a:t>
            </a:r>
          </a:p>
          <a:p>
            <a:r>
              <a:rPr lang="en-GB" dirty="0">
                <a:solidFill>
                  <a:schemeClr val="accent1">
                    <a:lumMod val="50000"/>
                  </a:schemeClr>
                </a:solidFill>
              </a:rPr>
              <a:t>Examine safety and feasibility of </a:t>
            </a:r>
            <a:r>
              <a:rPr lang="en-GB" i="1" dirty="0">
                <a:solidFill>
                  <a:schemeClr val="accent1">
                    <a:lumMod val="50000"/>
                  </a:schemeClr>
                </a:solidFill>
              </a:rPr>
              <a:t>phased therapy withdrawal</a:t>
            </a:r>
          </a:p>
          <a:p>
            <a:endParaRPr lang="en-GB" sz="900" i="1" dirty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en-GB" dirty="0">
                <a:solidFill>
                  <a:schemeClr val="accent1">
                    <a:lumMod val="50000"/>
                  </a:schemeClr>
                </a:solidFill>
              </a:rPr>
              <a:t>Recruitment from network of hospitals; enrolment in single centre</a:t>
            </a:r>
          </a:p>
          <a:p>
            <a:pPr lvl="1"/>
            <a:endParaRPr lang="en-GB" dirty="0">
              <a:solidFill>
                <a:schemeClr val="accent1">
                  <a:lumMod val="50000"/>
                </a:schemeClr>
              </a:solidFill>
            </a:endParaRPr>
          </a:p>
          <a:p>
            <a:endParaRPr lang="en-GB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A6EDFA6-CDCC-480B-8522-0F23C1D9687F}"/>
              </a:ext>
            </a:extLst>
          </p:cNvPr>
          <p:cNvSpPr txBox="1"/>
          <p:nvPr/>
        </p:nvSpPr>
        <p:spPr>
          <a:xfrm>
            <a:off x="476250" y="3222492"/>
            <a:ext cx="5619750" cy="3108543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chemeClr val="bg1"/>
                </a:solidFill>
              </a:rPr>
              <a:t>Prior diagnosis of DCM</a:t>
            </a:r>
          </a:p>
          <a:p>
            <a:pPr lvl="1"/>
            <a:r>
              <a:rPr lang="en-GB" sz="2800" dirty="0">
                <a:solidFill>
                  <a:schemeClr val="bg1"/>
                </a:solidFill>
              </a:rPr>
              <a:t>Dilated and LVEF&lt;40% </a:t>
            </a:r>
            <a:r>
              <a:rPr lang="en-GB" sz="2800">
                <a:solidFill>
                  <a:schemeClr val="bg1"/>
                </a:solidFill>
              </a:rPr>
              <a:t>at diagnosis</a:t>
            </a:r>
            <a:endParaRPr lang="en-GB" sz="2800" dirty="0">
              <a:solidFill>
                <a:schemeClr val="bg1"/>
              </a:solidFill>
            </a:endParaRPr>
          </a:p>
          <a:p>
            <a:r>
              <a:rPr lang="en-GB" sz="2800" dirty="0">
                <a:solidFill>
                  <a:schemeClr val="bg1"/>
                </a:solidFill>
              </a:rPr>
              <a:t>Subsequent recovery</a:t>
            </a:r>
          </a:p>
          <a:p>
            <a:pPr lvl="1"/>
            <a:r>
              <a:rPr lang="en-GB" sz="2800" dirty="0">
                <a:solidFill>
                  <a:schemeClr val="bg1"/>
                </a:solidFill>
              </a:rPr>
              <a:t>LVEF&gt;50% </a:t>
            </a:r>
          </a:p>
          <a:p>
            <a:pPr lvl="1"/>
            <a:r>
              <a:rPr lang="en-GB" sz="2800" dirty="0">
                <a:solidFill>
                  <a:schemeClr val="bg1"/>
                </a:solidFill>
              </a:rPr>
              <a:t>Normal </a:t>
            </a:r>
            <a:r>
              <a:rPr lang="en-GB" sz="2800" dirty="0" err="1">
                <a:solidFill>
                  <a:schemeClr val="bg1"/>
                </a:solidFill>
              </a:rPr>
              <a:t>LVEDVi</a:t>
            </a:r>
            <a:r>
              <a:rPr lang="en-GB" sz="2800" dirty="0">
                <a:solidFill>
                  <a:schemeClr val="bg1"/>
                </a:solidFill>
              </a:rPr>
              <a:t> </a:t>
            </a:r>
          </a:p>
          <a:p>
            <a:pPr lvl="1"/>
            <a:r>
              <a:rPr lang="en-GB" sz="2800" dirty="0">
                <a:solidFill>
                  <a:schemeClr val="bg1"/>
                </a:solidFill>
              </a:rPr>
              <a:t>NT-pro-BNP &lt;250ng/L</a:t>
            </a:r>
          </a:p>
          <a:p>
            <a:pPr lvl="1"/>
            <a:r>
              <a:rPr lang="en-GB" sz="2800" dirty="0">
                <a:solidFill>
                  <a:schemeClr val="bg1"/>
                </a:solidFill>
              </a:rPr>
              <a:t>NYHA 1 </a:t>
            </a:r>
            <a:endParaRPr lang="en-GB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527444C-0FB0-4AAC-8DC3-B9D5FCA2F444}"/>
              </a:ext>
            </a:extLst>
          </p:cNvPr>
          <p:cNvSpPr txBox="1"/>
          <p:nvPr/>
        </p:nvSpPr>
        <p:spPr>
          <a:xfrm>
            <a:off x="3441700" y="4511051"/>
            <a:ext cx="402674" cy="923330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wrap="none" rtlCol="0">
            <a:spAutoFit/>
          </a:bodyPr>
          <a:lstStyle/>
          <a:p>
            <a:r>
              <a:rPr lang="en-GB" sz="5400" dirty="0">
                <a:solidFill>
                  <a:schemeClr val="bg1"/>
                </a:solidFill>
              </a:rPr>
              <a:t>}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B00C0B0-22EC-490A-9273-37511008877E}"/>
              </a:ext>
            </a:extLst>
          </p:cNvPr>
          <p:cNvSpPr txBox="1"/>
          <p:nvPr/>
        </p:nvSpPr>
        <p:spPr>
          <a:xfrm>
            <a:off x="3844374" y="4736507"/>
            <a:ext cx="878767" cy="523220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wrap="none" rtlCol="0">
            <a:spAutoFit/>
          </a:bodyPr>
          <a:lstStyle/>
          <a:p>
            <a:r>
              <a:rPr lang="en-GB" sz="2800" dirty="0">
                <a:solidFill>
                  <a:schemeClr val="bg1"/>
                </a:solidFill>
              </a:rPr>
              <a:t>CMR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E0773B8-736E-46B0-9917-9126F6F8D89F}"/>
              </a:ext>
            </a:extLst>
          </p:cNvPr>
          <p:cNvSpPr txBox="1"/>
          <p:nvPr/>
        </p:nvSpPr>
        <p:spPr>
          <a:xfrm>
            <a:off x="6351365" y="3437936"/>
            <a:ext cx="5619750" cy="2677656"/>
          </a:xfrm>
          <a:prstGeom prst="rect">
            <a:avLst/>
          </a:prstGeom>
          <a:solidFill>
            <a:srgbClr val="8A0000"/>
          </a:solidFill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chemeClr val="bg1"/>
                </a:solidFill>
              </a:rPr>
              <a:t>Arrhythmia requiring beta-blocker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chemeClr val="bg1"/>
                </a:solidFill>
              </a:rPr>
              <a:t>Uncontrolled hypertension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chemeClr val="bg1"/>
                </a:solidFill>
              </a:rPr>
              <a:t>Valvular disease (moderate or greater)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chemeClr val="bg1"/>
                </a:solidFill>
              </a:rPr>
              <a:t>eGFR&lt;30mls/min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chemeClr val="bg1"/>
                </a:solidFill>
              </a:rPr>
              <a:t>Pregnancy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chemeClr val="bg1"/>
                </a:solidFill>
              </a:rPr>
              <a:t>Angina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chemeClr val="bg1"/>
                </a:solidFill>
              </a:rPr>
              <a:t>Age &lt;16 years</a:t>
            </a:r>
          </a:p>
        </p:txBody>
      </p:sp>
    </p:spTree>
    <p:extLst>
      <p:ext uri="{BB962C8B-B14F-4D97-AF65-F5344CB8AC3E}">
        <p14:creationId xmlns:p14="http://schemas.microsoft.com/office/powerpoint/2010/main" val="42144959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84BBF354-3275-41F8-9047-CBC32594376A}"/>
              </a:ext>
            </a:extLst>
          </p:cNvPr>
          <p:cNvSpPr/>
          <p:nvPr/>
        </p:nvSpPr>
        <p:spPr>
          <a:xfrm>
            <a:off x="4577939" y="524957"/>
            <a:ext cx="3439390" cy="926472"/>
          </a:xfrm>
          <a:prstGeom prst="roundRect">
            <a:avLst/>
          </a:prstGeom>
          <a:solidFill>
            <a:schemeClr val="accent1">
              <a:lumMod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b="1" dirty="0">
                <a:solidFill>
                  <a:schemeClr val="bg1"/>
                </a:solidFill>
                <a:cs typeface="Times New Roman" panose="02020603050405020304" pitchFamily="18" charset="0"/>
              </a:rPr>
              <a:t>Screening visit</a:t>
            </a:r>
          </a:p>
          <a:p>
            <a:pPr algn="ctr"/>
            <a:r>
              <a:rPr lang="en-GB" sz="1400" dirty="0">
                <a:solidFill>
                  <a:schemeClr val="bg1"/>
                </a:solidFill>
                <a:cs typeface="Times New Roman" panose="02020603050405020304" pitchFamily="18" charset="0"/>
              </a:rPr>
              <a:t>Clinical assessment, symptom questionnaires, NT-pro-BNP, CMR, CPET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8A3E4C27-E754-49DC-91BD-ABD227CC2ECC}"/>
              </a:ext>
            </a:extLst>
          </p:cNvPr>
          <p:cNvCxnSpPr>
            <a:cxnSpLocks/>
          </p:cNvCxnSpPr>
          <p:nvPr/>
        </p:nvCxnSpPr>
        <p:spPr>
          <a:xfrm>
            <a:off x="6280465" y="1476829"/>
            <a:ext cx="0" cy="216000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5A8802A3-DE81-40E0-A60F-E074FE319ECF}"/>
              </a:ext>
            </a:extLst>
          </p:cNvPr>
          <p:cNvCxnSpPr/>
          <p:nvPr/>
        </p:nvCxnSpPr>
        <p:spPr>
          <a:xfrm>
            <a:off x="4861348" y="1686687"/>
            <a:ext cx="2952000" cy="0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>
            <a:extLst>
              <a:ext uri="{FF2B5EF4-FFF2-40B4-BE49-F238E27FC236}">
                <a16:creationId xmlns:a16="http://schemas.microsoft.com/office/drawing/2014/main" id="{2771D423-B990-4792-859D-96B84A247891}"/>
              </a:ext>
            </a:extLst>
          </p:cNvPr>
          <p:cNvSpPr txBox="1"/>
          <p:nvPr/>
        </p:nvSpPr>
        <p:spPr>
          <a:xfrm>
            <a:off x="6407465" y="1413329"/>
            <a:ext cx="135742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cs typeface="Times New Roman" panose="02020603050405020304" pitchFamily="18" charset="0"/>
              </a:rPr>
              <a:t>Randomisation 1 to 1</a:t>
            </a:r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11F97632-A353-4BD3-86DF-A93E8205EC42}"/>
              </a:ext>
            </a:extLst>
          </p:cNvPr>
          <p:cNvSpPr/>
          <p:nvPr/>
        </p:nvSpPr>
        <p:spPr>
          <a:xfrm>
            <a:off x="6862026" y="2838343"/>
            <a:ext cx="1967146" cy="486596"/>
          </a:xfrm>
          <a:prstGeom prst="roundRect">
            <a:avLst/>
          </a:prstGeom>
          <a:solidFill>
            <a:srgbClr val="A5002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>
                <a:solidFill>
                  <a:schemeClr val="bg1"/>
                </a:solidFill>
                <a:cs typeface="Times New Roman" panose="02020603050405020304" pitchFamily="18" charset="0"/>
              </a:rPr>
              <a:t>Continued therapy</a:t>
            </a: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7537CA5D-6BA5-4294-A812-B31148DDD1F5}"/>
              </a:ext>
            </a:extLst>
          </p:cNvPr>
          <p:cNvSpPr/>
          <p:nvPr/>
        </p:nvSpPr>
        <p:spPr>
          <a:xfrm>
            <a:off x="8954149" y="2703641"/>
            <a:ext cx="1967146" cy="756000"/>
          </a:xfrm>
          <a:prstGeom prst="roundRect">
            <a:avLst/>
          </a:prstGeom>
          <a:solidFill>
            <a:schemeClr val="accent3">
              <a:lumMod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b="1" dirty="0">
                <a:solidFill>
                  <a:schemeClr val="bg1"/>
                </a:solidFill>
                <a:cs typeface="Times New Roman" panose="02020603050405020304" pitchFamily="18" charset="0"/>
              </a:rPr>
              <a:t>Clinic visit at 8 weeks</a:t>
            </a:r>
          </a:p>
          <a:p>
            <a:pPr algn="ctr"/>
            <a:r>
              <a:rPr lang="en-GB" sz="1100" dirty="0">
                <a:solidFill>
                  <a:schemeClr val="bg1"/>
                </a:solidFill>
                <a:cs typeface="Times New Roman" panose="02020603050405020304" pitchFamily="18" charset="0"/>
              </a:rPr>
              <a:t>Clinical assessment and NT-pro-BNP</a:t>
            </a:r>
            <a:endParaRPr lang="en-GB" sz="1050" dirty="0">
              <a:solidFill>
                <a:schemeClr val="bg1"/>
              </a:solidFill>
              <a:cs typeface="Times New Roman" panose="02020603050405020304" pitchFamily="18" charset="0"/>
            </a:endParaRPr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13C4C327-BEF4-4831-8EEE-3F880174B48D}"/>
              </a:ext>
            </a:extLst>
          </p:cNvPr>
          <p:cNvSpPr/>
          <p:nvPr/>
        </p:nvSpPr>
        <p:spPr>
          <a:xfrm>
            <a:off x="4038364" y="2071837"/>
            <a:ext cx="1665162" cy="432000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>
                <a:solidFill>
                  <a:schemeClr val="bg1"/>
                </a:solidFill>
                <a:cs typeface="Times New Roman" panose="02020603050405020304" pitchFamily="18" charset="0"/>
              </a:rPr>
              <a:t>Reduce/stop loop diuretics</a:t>
            </a: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F0733C04-F433-4730-87BC-7DB03772166D}"/>
              </a:ext>
            </a:extLst>
          </p:cNvPr>
          <p:cNvSpPr/>
          <p:nvPr/>
        </p:nvSpPr>
        <p:spPr>
          <a:xfrm>
            <a:off x="4024945" y="2651352"/>
            <a:ext cx="1678580" cy="360000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>
                <a:solidFill>
                  <a:schemeClr val="bg1"/>
                </a:solidFill>
                <a:cs typeface="Times New Roman" panose="02020603050405020304" pitchFamily="18" charset="0"/>
              </a:rPr>
              <a:t>Reduce/stop MRAs</a:t>
            </a:r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CFDC06B2-17A1-4FD3-BA34-2021B230BE80}"/>
              </a:ext>
            </a:extLst>
          </p:cNvPr>
          <p:cNvSpPr/>
          <p:nvPr/>
        </p:nvSpPr>
        <p:spPr>
          <a:xfrm>
            <a:off x="4011175" y="3180067"/>
            <a:ext cx="1692350" cy="432000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>
                <a:solidFill>
                  <a:schemeClr val="bg1"/>
                </a:solidFill>
                <a:cs typeface="Times New Roman" panose="02020603050405020304" pitchFamily="18" charset="0"/>
              </a:rPr>
              <a:t>Reduce/stop beta-blockers</a:t>
            </a:r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A0A4CAF0-602B-470B-A68C-BF95A136E66B}"/>
              </a:ext>
            </a:extLst>
          </p:cNvPr>
          <p:cNvSpPr/>
          <p:nvPr/>
        </p:nvSpPr>
        <p:spPr>
          <a:xfrm>
            <a:off x="4018060" y="3793972"/>
            <a:ext cx="1692350" cy="432000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>
                <a:solidFill>
                  <a:schemeClr val="bg1"/>
                </a:solidFill>
                <a:cs typeface="Times New Roman" panose="02020603050405020304" pitchFamily="18" charset="0"/>
              </a:rPr>
              <a:t>Reduce/stop ACE inhibitors or ARB</a:t>
            </a:r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45F007CF-2124-478F-AB1A-FA34F6837E14}"/>
              </a:ext>
            </a:extLst>
          </p:cNvPr>
          <p:cNvSpPr/>
          <p:nvPr/>
        </p:nvSpPr>
        <p:spPr>
          <a:xfrm>
            <a:off x="1505019" y="2632546"/>
            <a:ext cx="2075773" cy="869106"/>
          </a:xfrm>
          <a:prstGeom prst="roundRect">
            <a:avLst/>
          </a:prstGeom>
          <a:solidFill>
            <a:schemeClr val="accent3">
              <a:lumMod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b="1" dirty="0">
                <a:solidFill>
                  <a:schemeClr val="bg1"/>
                </a:solidFill>
                <a:cs typeface="Times New Roman" panose="02020603050405020304" pitchFamily="18" charset="0"/>
              </a:rPr>
              <a:t>Clinic review every 4 weeks</a:t>
            </a:r>
          </a:p>
          <a:p>
            <a:pPr algn="ctr"/>
            <a:r>
              <a:rPr lang="en-GB" sz="1100" dirty="0">
                <a:solidFill>
                  <a:schemeClr val="bg1"/>
                </a:solidFill>
                <a:cs typeface="Times New Roman" panose="02020603050405020304" pitchFamily="18" charset="0"/>
              </a:rPr>
              <a:t>Clinical assessment and NT-pro-BNP</a:t>
            </a:r>
          </a:p>
          <a:p>
            <a:pPr algn="ctr"/>
            <a:r>
              <a:rPr lang="en-GB" sz="1200" b="1" dirty="0">
                <a:solidFill>
                  <a:schemeClr val="bg1"/>
                </a:solidFill>
                <a:cs typeface="Times New Roman" panose="02020603050405020304" pitchFamily="18" charset="0"/>
              </a:rPr>
              <a:t>Interim telephone review</a:t>
            </a:r>
            <a:endParaRPr lang="en-GB" sz="1100" b="1" dirty="0">
              <a:solidFill>
                <a:schemeClr val="bg1"/>
              </a:solidFill>
              <a:cs typeface="Times New Roman" panose="02020603050405020304" pitchFamily="18" charset="0"/>
            </a:endParaRPr>
          </a:p>
        </p:txBody>
      </p: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7F928E25-EA98-4E7A-95BD-06FF06B748C9}"/>
              </a:ext>
            </a:extLst>
          </p:cNvPr>
          <p:cNvCxnSpPr>
            <a:cxnSpLocks/>
          </p:cNvCxnSpPr>
          <p:nvPr/>
        </p:nvCxnSpPr>
        <p:spPr>
          <a:xfrm>
            <a:off x="7813173" y="1686687"/>
            <a:ext cx="0" cy="1080000"/>
          </a:xfrm>
          <a:prstGeom prst="straightConnector1">
            <a:avLst/>
          </a:prstGeom>
          <a:ln>
            <a:solidFill>
              <a:schemeClr val="accent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779DF461-A35F-41E8-805D-82352022DAA0}"/>
              </a:ext>
            </a:extLst>
          </p:cNvPr>
          <p:cNvCxnSpPr>
            <a:cxnSpLocks/>
            <a:stCxn id="8" idx="2"/>
          </p:cNvCxnSpPr>
          <p:nvPr/>
        </p:nvCxnSpPr>
        <p:spPr>
          <a:xfrm>
            <a:off x="7845599" y="3324939"/>
            <a:ext cx="0" cy="1080000"/>
          </a:xfrm>
          <a:prstGeom prst="straightConnector1">
            <a:avLst/>
          </a:prstGeom>
          <a:ln>
            <a:solidFill>
              <a:schemeClr val="accent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858AF155-9DBA-4F31-BCE0-A098820C9E0A}"/>
              </a:ext>
            </a:extLst>
          </p:cNvPr>
          <p:cNvCxnSpPr>
            <a:cxnSpLocks/>
          </p:cNvCxnSpPr>
          <p:nvPr/>
        </p:nvCxnSpPr>
        <p:spPr>
          <a:xfrm>
            <a:off x="4848987" y="1689762"/>
            <a:ext cx="0" cy="360000"/>
          </a:xfrm>
          <a:prstGeom prst="straightConnector1">
            <a:avLst/>
          </a:prstGeom>
          <a:ln>
            <a:solidFill>
              <a:schemeClr val="accent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Connector: Elbow 17">
            <a:extLst>
              <a:ext uri="{FF2B5EF4-FFF2-40B4-BE49-F238E27FC236}">
                <a16:creationId xmlns:a16="http://schemas.microsoft.com/office/drawing/2014/main" id="{3736D3C9-E876-46A4-B6D9-91F5A5B2DD37}"/>
              </a:ext>
            </a:extLst>
          </p:cNvPr>
          <p:cNvCxnSpPr>
            <a:cxnSpLocks/>
            <a:endCxn id="11" idx="1"/>
          </p:cNvCxnSpPr>
          <p:nvPr/>
        </p:nvCxnSpPr>
        <p:spPr>
          <a:xfrm rot="5400000">
            <a:off x="3966723" y="1940718"/>
            <a:ext cx="948857" cy="832411"/>
          </a:xfrm>
          <a:prstGeom prst="bentConnector4">
            <a:avLst>
              <a:gd name="adj1" fmla="val 361"/>
              <a:gd name="adj2" fmla="val 145198"/>
            </a:avLst>
          </a:prstGeom>
          <a:ln>
            <a:solidFill>
              <a:schemeClr val="accent1">
                <a:lumMod val="50000"/>
              </a:schemeClr>
            </a:solidFill>
            <a:prstDash val="sysDash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583712E1-7328-4F31-A617-196C38F9091F}"/>
              </a:ext>
            </a:extLst>
          </p:cNvPr>
          <p:cNvCxnSpPr>
            <a:cxnSpLocks/>
            <a:endCxn id="12" idx="1"/>
          </p:cNvCxnSpPr>
          <p:nvPr/>
        </p:nvCxnSpPr>
        <p:spPr>
          <a:xfrm>
            <a:off x="3654879" y="3396067"/>
            <a:ext cx="356296" cy="0"/>
          </a:xfrm>
          <a:prstGeom prst="straightConnector1">
            <a:avLst/>
          </a:prstGeom>
          <a:ln>
            <a:solidFill>
              <a:schemeClr val="accent1">
                <a:lumMod val="50000"/>
              </a:schemeClr>
            </a:solidFill>
            <a:prstDash val="sysDash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21A4510C-328F-4AEB-8482-90533E908213}"/>
              </a:ext>
            </a:extLst>
          </p:cNvPr>
          <p:cNvCxnSpPr>
            <a:cxnSpLocks/>
            <a:endCxn id="13" idx="1"/>
          </p:cNvCxnSpPr>
          <p:nvPr/>
        </p:nvCxnSpPr>
        <p:spPr>
          <a:xfrm>
            <a:off x="3651704" y="4009972"/>
            <a:ext cx="366356" cy="0"/>
          </a:xfrm>
          <a:prstGeom prst="straightConnector1">
            <a:avLst/>
          </a:prstGeom>
          <a:ln>
            <a:solidFill>
              <a:schemeClr val="accent1">
                <a:lumMod val="50000"/>
              </a:schemeClr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EC5E0BCC-3697-4D1D-8CF0-E529BA0DD312}"/>
              </a:ext>
            </a:extLst>
          </p:cNvPr>
          <p:cNvCxnSpPr/>
          <p:nvPr/>
        </p:nvCxnSpPr>
        <p:spPr>
          <a:xfrm>
            <a:off x="3648529" y="2838343"/>
            <a:ext cx="0" cy="1171629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  <a:prstDash val="sys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283F3439-0760-4DE4-864A-EF4DD00BBDFB}"/>
              </a:ext>
            </a:extLst>
          </p:cNvPr>
          <p:cNvCxnSpPr>
            <a:cxnSpLocks/>
          </p:cNvCxnSpPr>
          <p:nvPr/>
        </p:nvCxnSpPr>
        <p:spPr>
          <a:xfrm>
            <a:off x="4859673" y="2502041"/>
            <a:ext cx="0" cy="144000"/>
          </a:xfrm>
          <a:prstGeom prst="straightConnector1">
            <a:avLst/>
          </a:prstGeom>
          <a:ln>
            <a:solidFill>
              <a:schemeClr val="accent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743CD17B-D4A9-4BF2-A3EC-4F69F3C97028}"/>
              </a:ext>
            </a:extLst>
          </p:cNvPr>
          <p:cNvCxnSpPr>
            <a:cxnSpLocks/>
          </p:cNvCxnSpPr>
          <p:nvPr/>
        </p:nvCxnSpPr>
        <p:spPr>
          <a:xfrm>
            <a:off x="4889635" y="4225972"/>
            <a:ext cx="0" cy="216000"/>
          </a:xfrm>
          <a:prstGeom prst="straightConnector1">
            <a:avLst/>
          </a:prstGeom>
          <a:ln>
            <a:solidFill>
              <a:schemeClr val="accent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Rectangle: Rounded Corners 23">
            <a:extLst>
              <a:ext uri="{FF2B5EF4-FFF2-40B4-BE49-F238E27FC236}">
                <a16:creationId xmlns:a16="http://schemas.microsoft.com/office/drawing/2014/main" id="{E2CD3ECB-3832-4EA2-BD2A-CB8876984760}"/>
              </a:ext>
            </a:extLst>
          </p:cNvPr>
          <p:cNvSpPr/>
          <p:nvPr/>
        </p:nvSpPr>
        <p:spPr>
          <a:xfrm>
            <a:off x="3918746" y="4469037"/>
            <a:ext cx="4725363" cy="504000"/>
          </a:xfrm>
          <a:prstGeom prst="roundRect">
            <a:avLst/>
          </a:prstGeom>
          <a:solidFill>
            <a:schemeClr val="accent1">
              <a:lumMod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b="1" dirty="0">
                <a:solidFill>
                  <a:schemeClr val="bg1"/>
                </a:solidFill>
                <a:cs typeface="Times New Roman" panose="02020603050405020304" pitchFamily="18" charset="0"/>
              </a:rPr>
              <a:t>16 week follow-up visit</a:t>
            </a:r>
          </a:p>
          <a:p>
            <a:pPr algn="ctr"/>
            <a:r>
              <a:rPr lang="en-GB" sz="1200" dirty="0">
                <a:solidFill>
                  <a:schemeClr val="bg1"/>
                </a:solidFill>
                <a:cs typeface="Times New Roman" panose="02020603050405020304" pitchFamily="18" charset="0"/>
              </a:rPr>
              <a:t>Clinical assessment, NT-pro-BNP, CMR</a:t>
            </a:r>
            <a:endParaRPr lang="en-GB" sz="1100" dirty="0">
              <a:solidFill>
                <a:schemeClr val="bg1"/>
              </a:solidFill>
              <a:cs typeface="Times New Roman" panose="02020603050405020304" pitchFamily="18" charset="0"/>
            </a:endParaRPr>
          </a:p>
        </p:txBody>
      </p:sp>
      <p:sp>
        <p:nvSpPr>
          <p:cNvPr id="25" name="Rectangle: Rounded Corners 24">
            <a:extLst>
              <a:ext uri="{FF2B5EF4-FFF2-40B4-BE49-F238E27FC236}">
                <a16:creationId xmlns:a16="http://schemas.microsoft.com/office/drawing/2014/main" id="{40EE4B68-78A9-433A-B325-A449789E8DBA}"/>
              </a:ext>
            </a:extLst>
          </p:cNvPr>
          <p:cNvSpPr/>
          <p:nvPr/>
        </p:nvSpPr>
        <p:spPr>
          <a:xfrm>
            <a:off x="3918746" y="5230370"/>
            <a:ext cx="4725363" cy="504000"/>
          </a:xfrm>
          <a:prstGeom prst="roundRect">
            <a:avLst/>
          </a:prstGeom>
          <a:solidFill>
            <a:schemeClr val="accent1">
              <a:lumMod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b="1" dirty="0">
                <a:solidFill>
                  <a:schemeClr val="bg1"/>
                </a:solidFill>
                <a:cs typeface="Times New Roman" panose="02020603050405020304" pitchFamily="18" charset="0"/>
              </a:rPr>
              <a:t>6 month follow-up visit</a:t>
            </a:r>
          </a:p>
          <a:p>
            <a:pPr algn="ctr"/>
            <a:r>
              <a:rPr lang="en-GB" sz="1200" dirty="0">
                <a:solidFill>
                  <a:schemeClr val="bg1"/>
                </a:solidFill>
                <a:cs typeface="Times New Roman" panose="02020603050405020304" pitchFamily="18" charset="0"/>
              </a:rPr>
              <a:t>Clinical assessment, symptom questionnaires, NT-pro-BNP, CMR, CPET</a:t>
            </a:r>
            <a:endParaRPr lang="en-GB" sz="1100" dirty="0">
              <a:solidFill>
                <a:schemeClr val="bg1"/>
              </a:solidFill>
              <a:cs typeface="Times New Roman" panose="02020603050405020304" pitchFamily="18" charset="0"/>
            </a:endParaRPr>
          </a:p>
        </p:txBody>
      </p: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8F18FA93-80D9-459A-BB64-EE6099D4E35F}"/>
              </a:ext>
            </a:extLst>
          </p:cNvPr>
          <p:cNvCxnSpPr>
            <a:cxnSpLocks/>
          </p:cNvCxnSpPr>
          <p:nvPr/>
        </p:nvCxnSpPr>
        <p:spPr>
          <a:xfrm>
            <a:off x="4899199" y="4973037"/>
            <a:ext cx="0" cy="216000"/>
          </a:xfrm>
          <a:prstGeom prst="straightConnector1">
            <a:avLst/>
          </a:prstGeom>
          <a:ln>
            <a:solidFill>
              <a:schemeClr val="accent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3EF4AF31-89CA-4B6C-9C58-180226F349C6}"/>
              </a:ext>
            </a:extLst>
          </p:cNvPr>
          <p:cNvCxnSpPr>
            <a:cxnSpLocks/>
          </p:cNvCxnSpPr>
          <p:nvPr/>
        </p:nvCxnSpPr>
        <p:spPr>
          <a:xfrm>
            <a:off x="7842376" y="4988260"/>
            <a:ext cx="0" cy="216000"/>
          </a:xfrm>
          <a:prstGeom prst="straightConnector1">
            <a:avLst/>
          </a:prstGeom>
          <a:ln>
            <a:solidFill>
              <a:schemeClr val="accent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278E3279-66D4-4747-BA8E-E4C3F2627A84}"/>
              </a:ext>
            </a:extLst>
          </p:cNvPr>
          <p:cNvCxnSpPr>
            <a:cxnSpLocks/>
          </p:cNvCxnSpPr>
          <p:nvPr/>
        </p:nvCxnSpPr>
        <p:spPr>
          <a:xfrm>
            <a:off x="4862849" y="3020427"/>
            <a:ext cx="0" cy="144000"/>
          </a:xfrm>
          <a:prstGeom prst="straightConnector1">
            <a:avLst/>
          </a:prstGeom>
          <a:ln>
            <a:solidFill>
              <a:schemeClr val="accent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2D060B8C-603C-4F39-9F0F-CF787AC97F73}"/>
              </a:ext>
            </a:extLst>
          </p:cNvPr>
          <p:cNvCxnSpPr>
            <a:cxnSpLocks/>
          </p:cNvCxnSpPr>
          <p:nvPr/>
        </p:nvCxnSpPr>
        <p:spPr>
          <a:xfrm>
            <a:off x="4885075" y="3624767"/>
            <a:ext cx="0" cy="144000"/>
          </a:xfrm>
          <a:prstGeom prst="straightConnector1">
            <a:avLst/>
          </a:prstGeom>
          <a:ln>
            <a:solidFill>
              <a:schemeClr val="accent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3FA11151-90B7-40C5-9F50-0AA081637D7C}"/>
              </a:ext>
            </a:extLst>
          </p:cNvPr>
          <p:cNvCxnSpPr>
            <a:cxnSpLocks/>
          </p:cNvCxnSpPr>
          <p:nvPr/>
        </p:nvCxnSpPr>
        <p:spPr>
          <a:xfrm>
            <a:off x="7857384" y="5708970"/>
            <a:ext cx="0" cy="216000"/>
          </a:xfrm>
          <a:prstGeom prst="straightConnector1">
            <a:avLst/>
          </a:prstGeom>
          <a:ln>
            <a:solidFill>
              <a:schemeClr val="accent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Rectangle: Rounded Corners 30">
            <a:extLst>
              <a:ext uri="{FF2B5EF4-FFF2-40B4-BE49-F238E27FC236}">
                <a16:creationId xmlns:a16="http://schemas.microsoft.com/office/drawing/2014/main" id="{B38E0674-E428-4FD4-9A37-233F3DB9EB0C}"/>
              </a:ext>
            </a:extLst>
          </p:cNvPr>
          <p:cNvSpPr/>
          <p:nvPr/>
        </p:nvSpPr>
        <p:spPr>
          <a:xfrm>
            <a:off x="6896363" y="5942246"/>
            <a:ext cx="1970910" cy="580216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100" dirty="0">
                <a:solidFill>
                  <a:schemeClr val="bg1"/>
                </a:solidFill>
                <a:cs typeface="Times New Roman" panose="02020603050405020304" pitchFamily="18" charset="0"/>
              </a:rPr>
              <a:t>Therapy withdrawal using the same protocol</a:t>
            </a:r>
          </a:p>
        </p:txBody>
      </p: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E7B3E64C-B0E0-4548-B804-D20F042D0136}"/>
              </a:ext>
            </a:extLst>
          </p:cNvPr>
          <p:cNvCxnSpPr/>
          <p:nvPr/>
        </p:nvCxnSpPr>
        <p:spPr>
          <a:xfrm>
            <a:off x="2073729" y="5793186"/>
            <a:ext cx="8585200" cy="0"/>
          </a:xfrm>
          <a:prstGeom prst="line">
            <a:avLst/>
          </a:prstGeom>
          <a:ln w="25400">
            <a:prstDash val="sysDash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sp>
        <p:nvSpPr>
          <p:cNvPr id="33" name="TextBox 32">
            <a:extLst>
              <a:ext uri="{FF2B5EF4-FFF2-40B4-BE49-F238E27FC236}">
                <a16:creationId xmlns:a16="http://schemas.microsoft.com/office/drawing/2014/main" id="{CCEC94D8-F430-45AF-BBD8-6BBA7D8D71CA}"/>
              </a:ext>
            </a:extLst>
          </p:cNvPr>
          <p:cNvSpPr txBox="1"/>
          <p:nvPr/>
        </p:nvSpPr>
        <p:spPr>
          <a:xfrm>
            <a:off x="2023876" y="3694205"/>
            <a:ext cx="133882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dirty="0">
                <a:solidFill>
                  <a:schemeClr val="bg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Randomised</a:t>
            </a:r>
          </a:p>
          <a:p>
            <a:pPr algn="ctr"/>
            <a:r>
              <a:rPr lang="en-GB" dirty="0">
                <a:solidFill>
                  <a:schemeClr val="bg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phase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05B0B2F5-D3E7-4EFD-97D2-664FD1EF1524}"/>
              </a:ext>
            </a:extLst>
          </p:cNvPr>
          <p:cNvSpPr txBox="1"/>
          <p:nvPr/>
        </p:nvSpPr>
        <p:spPr>
          <a:xfrm>
            <a:off x="2073729" y="6090661"/>
            <a:ext cx="27943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solidFill>
                  <a:schemeClr val="bg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Single arm cross-over phase</a:t>
            </a:r>
          </a:p>
        </p:txBody>
      </p:sp>
      <p:sp>
        <p:nvSpPr>
          <p:cNvPr id="35" name="Rectangle: Rounded Corners 34">
            <a:extLst>
              <a:ext uri="{FF2B5EF4-FFF2-40B4-BE49-F238E27FC236}">
                <a16:creationId xmlns:a16="http://schemas.microsoft.com/office/drawing/2014/main" id="{60740408-2DDA-4B0B-8256-E90CBC1E1F02}"/>
              </a:ext>
            </a:extLst>
          </p:cNvPr>
          <p:cNvSpPr/>
          <p:nvPr/>
        </p:nvSpPr>
        <p:spPr>
          <a:xfrm>
            <a:off x="8954149" y="1191144"/>
            <a:ext cx="2680658" cy="678618"/>
          </a:xfrm>
          <a:prstGeom prst="roundRect">
            <a:avLst/>
          </a:prstGeom>
          <a:solidFill>
            <a:schemeClr val="accent1"/>
          </a:solidFill>
          <a:ln>
            <a:solidFill>
              <a:schemeClr val="tx1"/>
            </a:solidFill>
          </a:ln>
          <a:effectLst>
            <a:glow rad="2286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b="1" dirty="0">
                <a:solidFill>
                  <a:schemeClr val="bg1"/>
                </a:solidFill>
                <a:cs typeface="Times New Roman" panose="02020603050405020304" pitchFamily="18" charset="0"/>
              </a:rPr>
              <a:t>Mimic what happens in clinical practice</a:t>
            </a:r>
            <a:endParaRPr lang="en-GB" sz="1400" dirty="0">
              <a:solidFill>
                <a:schemeClr val="bg1"/>
              </a:solidFill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602218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7" grpId="0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24" grpId="0" animBg="1"/>
      <p:bldP spid="25" grpId="0" animBg="1"/>
      <p:bldP spid="31" grpId="0" animBg="1"/>
      <p:bldP spid="33" grpId="0"/>
      <p:bldP spid="34" grpId="0"/>
      <p:bldP spid="3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721F85-376B-4FE5-9C86-DDA63F82B4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11300"/>
            <a:ext cx="10515600" cy="4701610"/>
          </a:xfrm>
        </p:spPr>
        <p:txBody>
          <a:bodyPr>
            <a:normAutofit lnSpcReduction="10000"/>
          </a:bodyPr>
          <a:lstStyle/>
          <a:p>
            <a:r>
              <a:rPr lang="en-GB" dirty="0">
                <a:solidFill>
                  <a:srgbClr val="002060"/>
                </a:solidFill>
              </a:rPr>
              <a:t>Primary end-point</a:t>
            </a:r>
          </a:p>
          <a:p>
            <a:pPr lvl="1"/>
            <a:r>
              <a:rPr lang="en-GB" dirty="0">
                <a:solidFill>
                  <a:srgbClr val="002060"/>
                </a:solidFill>
              </a:rPr>
              <a:t>Relapse of DCM defined by </a:t>
            </a:r>
            <a:r>
              <a:rPr lang="en-GB" i="1" dirty="0">
                <a:solidFill>
                  <a:srgbClr val="002060"/>
                </a:solidFill>
              </a:rPr>
              <a:t>any 1</a:t>
            </a:r>
            <a:r>
              <a:rPr lang="en-GB" dirty="0">
                <a:solidFill>
                  <a:srgbClr val="002060"/>
                </a:solidFill>
              </a:rPr>
              <a:t> of:</a:t>
            </a:r>
          </a:p>
          <a:p>
            <a:pPr lvl="1"/>
            <a:endParaRPr lang="en-GB" dirty="0">
              <a:solidFill>
                <a:srgbClr val="002060"/>
              </a:solidFill>
            </a:endParaRPr>
          </a:p>
          <a:p>
            <a:pPr lvl="1"/>
            <a:endParaRPr lang="en-GB" dirty="0">
              <a:solidFill>
                <a:srgbClr val="002060"/>
              </a:solidFill>
            </a:endParaRPr>
          </a:p>
          <a:p>
            <a:pPr lvl="1"/>
            <a:endParaRPr lang="en-GB" dirty="0">
              <a:solidFill>
                <a:srgbClr val="002060"/>
              </a:solidFill>
            </a:endParaRPr>
          </a:p>
          <a:p>
            <a:pPr lvl="1"/>
            <a:endParaRPr lang="en-GB" dirty="0">
              <a:solidFill>
                <a:srgbClr val="002060"/>
              </a:solidFill>
            </a:endParaRPr>
          </a:p>
          <a:p>
            <a:pPr lvl="2"/>
            <a:endParaRPr lang="en-GB" sz="900" dirty="0">
              <a:solidFill>
                <a:srgbClr val="002060"/>
              </a:solidFill>
            </a:endParaRPr>
          </a:p>
          <a:p>
            <a:pPr marL="0" indent="0">
              <a:buNone/>
            </a:pPr>
            <a:endParaRPr lang="en-GB" sz="2400" dirty="0">
              <a:solidFill>
                <a:srgbClr val="002060"/>
              </a:solidFill>
            </a:endParaRPr>
          </a:p>
          <a:p>
            <a:r>
              <a:rPr lang="en-GB" sz="2400" dirty="0">
                <a:solidFill>
                  <a:srgbClr val="002060"/>
                </a:solidFill>
              </a:rPr>
              <a:t>Safety end-point </a:t>
            </a:r>
          </a:p>
          <a:p>
            <a:pPr lvl="1"/>
            <a:r>
              <a:rPr lang="en-GB" sz="2000" dirty="0">
                <a:solidFill>
                  <a:srgbClr val="002060"/>
                </a:solidFill>
              </a:rPr>
              <a:t>(CV mortality, MACE, unplanned CV hospitalisation)</a:t>
            </a:r>
          </a:p>
          <a:p>
            <a:r>
              <a:rPr lang="en-GB" sz="2400" dirty="0">
                <a:solidFill>
                  <a:srgbClr val="002060"/>
                </a:solidFill>
              </a:rPr>
              <a:t>Arrhythmia end-point (sustained)</a:t>
            </a:r>
          </a:p>
          <a:p>
            <a:r>
              <a:rPr lang="en-GB" sz="2400" dirty="0">
                <a:solidFill>
                  <a:srgbClr val="002060"/>
                </a:solidFill>
              </a:rPr>
              <a:t>Changes in secondary clinical variables</a:t>
            </a:r>
          </a:p>
          <a:p>
            <a:pPr marL="457200" lvl="1" indent="0">
              <a:buNone/>
            </a:pPr>
            <a:endParaRPr lang="en-GB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3F80B84-3EEA-4DE0-9FF7-0F454E962C04}"/>
              </a:ext>
            </a:extLst>
          </p:cNvPr>
          <p:cNvSpPr/>
          <p:nvPr/>
        </p:nvSpPr>
        <p:spPr>
          <a:xfrm>
            <a:off x="782999" y="2394529"/>
            <a:ext cx="7383972" cy="1688956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>
              <a:buFont typeface="+mj-lt"/>
              <a:buAutoNum type="arabicPeriod"/>
            </a:pPr>
            <a:r>
              <a:rPr lang="en-US" sz="2400" dirty="0">
                <a:solidFill>
                  <a:schemeClr val="bg1"/>
                </a:solidFill>
              </a:rPr>
              <a:t>Reduction in LVEF by &gt;10% and to below 50%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2400" dirty="0">
                <a:solidFill>
                  <a:schemeClr val="bg1"/>
                </a:solidFill>
              </a:rPr>
              <a:t>Increase in LVEDV by &gt;10% and to above normal range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2400" dirty="0">
                <a:solidFill>
                  <a:schemeClr val="bg1"/>
                </a:solidFill>
              </a:rPr>
              <a:t>Two-fold rise in NT-pro-BNP and to &gt;400ng/L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2400" dirty="0">
                <a:solidFill>
                  <a:schemeClr val="bg1"/>
                </a:solidFill>
              </a:rPr>
              <a:t>Clinical evidence of heart failure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F584C75-AEAB-490B-A178-2D22752B5F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22250"/>
            <a:ext cx="10515600" cy="1325563"/>
          </a:xfrm>
        </p:spPr>
        <p:txBody>
          <a:bodyPr/>
          <a:lstStyle/>
          <a:p>
            <a:pPr algn="ctr"/>
            <a:r>
              <a:rPr lang="en-GB" b="1" dirty="0">
                <a:solidFill>
                  <a:schemeClr val="accent1">
                    <a:lumMod val="50000"/>
                  </a:schemeClr>
                </a:solidFill>
              </a:rPr>
              <a:t>Pre-specified end-points</a:t>
            </a:r>
            <a:endParaRPr lang="en-GB" dirty="0"/>
          </a:p>
        </p:txBody>
      </p:sp>
      <p:sp>
        <p:nvSpPr>
          <p:cNvPr id="4" name="Arrow: Right 3">
            <a:extLst>
              <a:ext uri="{FF2B5EF4-FFF2-40B4-BE49-F238E27FC236}">
                <a16:creationId xmlns:a16="http://schemas.microsoft.com/office/drawing/2014/main" id="{4F516C7B-1A92-45C1-99D0-30E8212A4F16}"/>
              </a:ext>
            </a:extLst>
          </p:cNvPr>
          <p:cNvSpPr/>
          <p:nvPr/>
        </p:nvSpPr>
        <p:spPr>
          <a:xfrm>
            <a:off x="8318732" y="3035901"/>
            <a:ext cx="576000" cy="449179"/>
          </a:xfrm>
          <a:prstGeom prst="rightArrow">
            <a:avLst/>
          </a:prstGeom>
          <a:solidFill>
            <a:srgbClr val="8A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AEA166E-D437-4B5A-8CA3-8E1DD4BCA888}"/>
              </a:ext>
            </a:extLst>
          </p:cNvPr>
          <p:cNvSpPr txBox="1"/>
          <p:nvPr/>
        </p:nvSpPr>
        <p:spPr>
          <a:xfrm>
            <a:off x="9046494" y="2906548"/>
            <a:ext cx="3028597" cy="707886"/>
          </a:xfrm>
          <a:prstGeom prst="rect">
            <a:avLst/>
          </a:prstGeom>
          <a:solidFill>
            <a:srgbClr val="8A0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2000" dirty="0">
                <a:solidFill>
                  <a:schemeClr val="bg1"/>
                </a:solidFill>
              </a:rPr>
              <a:t>Immediate re-introduction of therapy</a:t>
            </a:r>
          </a:p>
        </p:txBody>
      </p:sp>
    </p:spTree>
    <p:extLst>
      <p:ext uri="{BB962C8B-B14F-4D97-AF65-F5344CB8AC3E}">
        <p14:creationId xmlns:p14="http://schemas.microsoft.com/office/powerpoint/2010/main" val="38683200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4" grpId="0" animBg="1"/>
      <p:bldP spid="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1DD55E-A442-4018-BE0D-01A3FE3D02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9827" y="418929"/>
            <a:ext cx="3818860" cy="1089925"/>
          </a:xfrm>
        </p:spPr>
        <p:txBody>
          <a:bodyPr/>
          <a:lstStyle/>
          <a:p>
            <a:pPr algn="ctr"/>
            <a:r>
              <a:rPr lang="en-GB" b="1" dirty="0">
                <a:solidFill>
                  <a:schemeClr val="accent1">
                    <a:lumMod val="50000"/>
                  </a:schemeClr>
                </a:solidFill>
              </a:rPr>
              <a:t>Baseline</a:t>
            </a:r>
            <a:endParaRPr lang="en-GB" dirty="0"/>
          </a:p>
        </p:txBody>
      </p:sp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72B7315E-5CC1-452F-A831-39C1F93418A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54269113"/>
              </p:ext>
            </p:extLst>
          </p:nvPr>
        </p:nvGraphicFramePr>
        <p:xfrm>
          <a:off x="5801280" y="418929"/>
          <a:ext cx="6139845" cy="5991808"/>
        </p:xfrm>
        <a:graphic>
          <a:graphicData uri="http://schemas.openxmlformats.org/drawingml/2006/table">
            <a:tbl>
              <a:tblPr/>
              <a:tblGrid>
                <a:gridCol w="3003392">
                  <a:extLst>
                    <a:ext uri="{9D8B030D-6E8A-4147-A177-3AD203B41FA5}">
                      <a16:colId xmlns:a16="http://schemas.microsoft.com/office/drawing/2014/main" val="767574410"/>
                    </a:ext>
                  </a:extLst>
                </a:gridCol>
                <a:gridCol w="2030440">
                  <a:extLst>
                    <a:ext uri="{9D8B030D-6E8A-4147-A177-3AD203B41FA5}">
                      <a16:colId xmlns:a16="http://schemas.microsoft.com/office/drawing/2014/main" val="460508112"/>
                    </a:ext>
                  </a:extLst>
                </a:gridCol>
                <a:gridCol w="1106013">
                  <a:extLst>
                    <a:ext uri="{9D8B030D-6E8A-4147-A177-3AD203B41FA5}">
                      <a16:colId xmlns:a16="http://schemas.microsoft.com/office/drawing/2014/main" val="2274380824"/>
                    </a:ext>
                  </a:extLst>
                </a:gridCol>
              </a:tblGrid>
              <a:tr h="155676"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0" i="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4364" marR="4364" marT="4364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200" b="1" i="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Therapy Withdrawal (n=25)</a:t>
                      </a:r>
                    </a:p>
                  </a:txBody>
                  <a:tcPr marL="4364" marR="4364" marT="4364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200" b="1" i="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Control (n=26)</a:t>
                      </a:r>
                    </a:p>
                  </a:txBody>
                  <a:tcPr marL="4364" marR="4364" marT="4364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7230025"/>
                  </a:ext>
                </a:extLst>
              </a:tr>
              <a:tr h="155676">
                <a:tc>
                  <a:txBody>
                    <a:bodyPr/>
                    <a:lstStyle/>
                    <a:p>
                      <a:pPr algn="l" fontAlgn="ctr"/>
                      <a:r>
                        <a:rPr lang="en-GB" sz="1200" b="1" i="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Demographics</a:t>
                      </a:r>
                    </a:p>
                  </a:txBody>
                  <a:tcPr marL="4364" marR="4364" marT="4364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200" b="0" i="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4364" marR="4364" marT="4364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200" b="0" i="0" u="none" strike="noStrike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4364" marR="4364" marT="4364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32418813"/>
                  </a:ext>
                </a:extLst>
              </a:tr>
              <a:tr h="155676">
                <a:tc>
                  <a:txBody>
                    <a:bodyPr/>
                    <a:lstStyle/>
                    <a:p>
                      <a:pPr algn="l" fontAlgn="ctr"/>
                      <a:r>
                        <a:rPr lang="en-GB" sz="1200" b="0" i="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Median Age (IQR), </a:t>
                      </a:r>
                      <a:r>
                        <a:rPr lang="en-GB" sz="1200" b="0" i="0" u="none" strike="noStrike" dirty="0" err="1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yrs</a:t>
                      </a:r>
                      <a:endParaRPr lang="en-GB" sz="1200" b="0" i="0" u="none" strike="noStrike" dirty="0">
                        <a:solidFill>
                          <a:srgbClr val="002060"/>
                        </a:solidFill>
                        <a:effectLst/>
                        <a:latin typeface="+mn-lt"/>
                      </a:endParaRPr>
                    </a:p>
                  </a:txBody>
                  <a:tcPr marL="4364" marR="4364" marT="4364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200" b="0" i="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54 (46,64)</a:t>
                      </a:r>
                    </a:p>
                  </a:txBody>
                  <a:tcPr marL="4364" marR="4364" marT="4364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200" b="0" i="0" u="none" strike="noStrike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56 (45,64)</a:t>
                      </a:r>
                    </a:p>
                  </a:txBody>
                  <a:tcPr marL="4364" marR="4364" marT="4364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6139765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en-GB" sz="1200" b="0" i="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Men, n (%)</a:t>
                      </a:r>
                    </a:p>
                  </a:txBody>
                  <a:tcPr marL="4364" marR="4364" marT="436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200" b="0" i="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16 (64)</a:t>
                      </a:r>
                    </a:p>
                  </a:txBody>
                  <a:tcPr marL="4364" marR="4364" marT="436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200" b="0" i="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18 (69)</a:t>
                      </a:r>
                    </a:p>
                  </a:txBody>
                  <a:tcPr marL="4364" marR="4364" marT="436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9043046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en-GB" sz="1200" b="1" i="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Previous cardiovascular history</a:t>
                      </a:r>
                    </a:p>
                  </a:txBody>
                  <a:tcPr marL="4364" marR="4364" marT="4364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200" b="0" i="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4364" marR="4364" marT="4364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200" b="0" i="0" u="none" strike="noStrike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4364" marR="4364" marT="4364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85919192"/>
                  </a:ext>
                </a:extLst>
              </a:tr>
              <a:tr h="155676">
                <a:tc>
                  <a:txBody>
                    <a:bodyPr/>
                    <a:lstStyle/>
                    <a:p>
                      <a:pPr algn="l" fontAlgn="ctr"/>
                      <a:r>
                        <a:rPr lang="en-GB" sz="1200" b="0" i="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Time since initial DCM diagnosis, months</a:t>
                      </a:r>
                    </a:p>
                  </a:txBody>
                  <a:tcPr marL="4364" marR="4364" marT="4364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200" b="0" i="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63 (36,112)</a:t>
                      </a:r>
                    </a:p>
                  </a:txBody>
                  <a:tcPr marL="4364" marR="4364" marT="4364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200" b="0" i="0" u="none" strike="noStrike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41 (20, 91)</a:t>
                      </a:r>
                    </a:p>
                  </a:txBody>
                  <a:tcPr marL="4364" marR="4364" marT="4364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63464402"/>
                  </a:ext>
                </a:extLst>
              </a:tr>
              <a:tr h="142785">
                <a:tc>
                  <a:txBody>
                    <a:bodyPr/>
                    <a:lstStyle/>
                    <a:p>
                      <a:pPr algn="l" fontAlgn="ctr"/>
                      <a:r>
                        <a:rPr lang="en-GB" sz="1200" b="0" i="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LVEF at initial diagnosis, %</a:t>
                      </a:r>
                    </a:p>
                  </a:txBody>
                  <a:tcPr marL="4364" marR="4364" marT="436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200" b="0" i="0" u="none" strike="noStrike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28 (20,33)</a:t>
                      </a:r>
                    </a:p>
                  </a:txBody>
                  <a:tcPr marL="4364" marR="4364" marT="436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200" b="0" i="0" u="none" strike="noStrike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25 (19,33)</a:t>
                      </a:r>
                    </a:p>
                  </a:txBody>
                  <a:tcPr marL="4364" marR="4364" marT="436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73803475"/>
                  </a:ext>
                </a:extLst>
              </a:tr>
              <a:tr h="155676">
                <a:tc>
                  <a:txBody>
                    <a:bodyPr/>
                    <a:lstStyle/>
                    <a:p>
                      <a:pPr algn="l" fontAlgn="ctr"/>
                      <a:r>
                        <a:rPr lang="en-GB" sz="1200" b="0" i="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Absolute improvement in LVEF, %</a:t>
                      </a:r>
                    </a:p>
                  </a:txBody>
                  <a:tcPr marL="4364" marR="4364" marT="436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200" b="0" i="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29 (23,36)</a:t>
                      </a:r>
                    </a:p>
                  </a:txBody>
                  <a:tcPr marL="4364" marR="4364" marT="436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200" b="0" i="0" u="none" strike="noStrike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30 (25,38)</a:t>
                      </a:r>
                    </a:p>
                  </a:txBody>
                  <a:tcPr marL="4364" marR="4364" marT="436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09209474"/>
                  </a:ext>
                </a:extLst>
              </a:tr>
              <a:tr h="155676">
                <a:tc>
                  <a:txBody>
                    <a:bodyPr/>
                    <a:lstStyle/>
                    <a:p>
                      <a:pPr algn="l" fontAlgn="ctr"/>
                      <a:r>
                        <a:rPr lang="en-GB" sz="1200" b="0" i="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Time since LVEF&gt;50%, months</a:t>
                      </a:r>
                    </a:p>
                  </a:txBody>
                  <a:tcPr marL="4364" marR="4364" marT="436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200" b="0" i="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28 (8,45)</a:t>
                      </a:r>
                    </a:p>
                  </a:txBody>
                  <a:tcPr marL="4364" marR="4364" marT="436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200" b="0" i="0" u="none" strike="noStrike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20 (6,44)</a:t>
                      </a:r>
                    </a:p>
                  </a:txBody>
                  <a:tcPr marL="4364" marR="4364" marT="436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00650094"/>
                  </a:ext>
                </a:extLst>
              </a:tr>
              <a:tr h="155676">
                <a:tc>
                  <a:txBody>
                    <a:bodyPr/>
                    <a:lstStyle/>
                    <a:p>
                      <a:pPr algn="l" fontAlgn="ctr"/>
                      <a:r>
                        <a:rPr lang="en-GB" sz="1200" b="0" i="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Previous heart failure admission, n (%)</a:t>
                      </a:r>
                    </a:p>
                  </a:txBody>
                  <a:tcPr marL="4364" marR="4364" marT="436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200" b="0" i="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18 (72)</a:t>
                      </a:r>
                    </a:p>
                  </a:txBody>
                  <a:tcPr marL="4364" marR="4364" marT="436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200" b="0" i="0" u="none" strike="noStrike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14 (54)</a:t>
                      </a:r>
                    </a:p>
                  </a:txBody>
                  <a:tcPr marL="4364" marR="4364" marT="436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11922476"/>
                  </a:ext>
                </a:extLst>
              </a:tr>
              <a:tr h="155676">
                <a:tc>
                  <a:txBody>
                    <a:bodyPr/>
                    <a:lstStyle/>
                    <a:p>
                      <a:pPr algn="l" fontAlgn="ctr"/>
                      <a:r>
                        <a:rPr lang="en-GB" sz="1200" b="0" i="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Previous moderate alcohol excess, n (%)</a:t>
                      </a:r>
                    </a:p>
                  </a:txBody>
                  <a:tcPr marL="4364" marR="4364" marT="436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200" b="0" i="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8 (32)</a:t>
                      </a:r>
                    </a:p>
                  </a:txBody>
                  <a:tcPr marL="4364" marR="4364" marT="436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200" b="0" i="0" u="none" strike="noStrike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9 (35)</a:t>
                      </a:r>
                    </a:p>
                  </a:txBody>
                  <a:tcPr marL="4364" marR="4364" marT="436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42548739"/>
                  </a:ext>
                </a:extLst>
              </a:tr>
              <a:tr h="155676">
                <a:tc>
                  <a:txBody>
                    <a:bodyPr/>
                    <a:lstStyle/>
                    <a:p>
                      <a:pPr algn="l" fontAlgn="ctr"/>
                      <a:r>
                        <a:rPr lang="en-GB" sz="1200" b="0" i="0" u="none" strike="noStrike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Previous atrial fibrillation, n (%)</a:t>
                      </a:r>
                    </a:p>
                  </a:txBody>
                  <a:tcPr marL="4364" marR="4364" marT="436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200" b="0" i="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8 (32)</a:t>
                      </a:r>
                    </a:p>
                  </a:txBody>
                  <a:tcPr marL="4364" marR="4364" marT="436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200" b="0" i="0" u="none" strike="noStrike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4 (15)</a:t>
                      </a:r>
                    </a:p>
                  </a:txBody>
                  <a:tcPr marL="4364" marR="4364" marT="436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11254790"/>
                  </a:ext>
                </a:extLst>
              </a:tr>
              <a:tr h="155676">
                <a:tc gridSpan="3">
                  <a:txBody>
                    <a:bodyPr/>
                    <a:lstStyle/>
                    <a:p>
                      <a:pPr algn="l" fontAlgn="ctr"/>
                      <a:r>
                        <a:rPr lang="en-GB" sz="1200" b="1" i="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Aetiology</a:t>
                      </a:r>
                    </a:p>
                  </a:txBody>
                  <a:tcPr marL="4364" marR="4364" marT="4364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88190769"/>
                  </a:ext>
                </a:extLst>
              </a:tr>
              <a:tr h="155676">
                <a:tc>
                  <a:txBody>
                    <a:bodyPr/>
                    <a:lstStyle/>
                    <a:p>
                      <a:pPr algn="l" fontAlgn="ctr"/>
                      <a:r>
                        <a:rPr lang="en-GB" sz="1200" b="0" i="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Idiopathic, n (%)</a:t>
                      </a:r>
                    </a:p>
                  </a:txBody>
                  <a:tcPr marL="4364" marR="4364" marT="4364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200" b="0" i="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20 (80)</a:t>
                      </a:r>
                    </a:p>
                  </a:txBody>
                  <a:tcPr marL="4364" marR="4364" marT="4364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200" b="0" i="0" u="none" strike="noStrike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15 (58)</a:t>
                      </a:r>
                    </a:p>
                  </a:txBody>
                  <a:tcPr marL="4364" marR="4364" marT="4364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45082154"/>
                  </a:ext>
                </a:extLst>
              </a:tr>
              <a:tr h="155676">
                <a:tc>
                  <a:txBody>
                    <a:bodyPr/>
                    <a:lstStyle/>
                    <a:p>
                      <a:pPr algn="l" fontAlgn="ctr"/>
                      <a:r>
                        <a:rPr lang="en-GB" sz="1200" b="0" i="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Familial, n (%)</a:t>
                      </a:r>
                    </a:p>
                  </a:txBody>
                  <a:tcPr marL="4364" marR="4364" marT="436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200" b="0" i="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3 (12)</a:t>
                      </a:r>
                    </a:p>
                  </a:txBody>
                  <a:tcPr marL="4364" marR="4364" marT="436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200" b="0" i="0" u="none" strike="noStrike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4 (15)</a:t>
                      </a:r>
                    </a:p>
                  </a:txBody>
                  <a:tcPr marL="4364" marR="4364" marT="436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29282474"/>
                  </a:ext>
                </a:extLst>
              </a:tr>
              <a:tr h="155676">
                <a:tc>
                  <a:txBody>
                    <a:bodyPr/>
                    <a:lstStyle/>
                    <a:p>
                      <a:pPr algn="l" fontAlgn="ctr"/>
                      <a:r>
                        <a:rPr lang="en-GB" sz="1200" b="0" i="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Environmental insult, n (%)</a:t>
                      </a:r>
                    </a:p>
                  </a:txBody>
                  <a:tcPr marL="4364" marR="4364" marT="436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200" b="0" i="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2 (8)</a:t>
                      </a:r>
                    </a:p>
                  </a:txBody>
                  <a:tcPr marL="4364" marR="4364" marT="436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200" b="0" i="0" u="none" strike="noStrike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7 (27)</a:t>
                      </a:r>
                    </a:p>
                  </a:txBody>
                  <a:tcPr marL="4364" marR="4364" marT="436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35580634"/>
                  </a:ext>
                </a:extLst>
              </a:tr>
              <a:tr h="155676">
                <a:tc>
                  <a:txBody>
                    <a:bodyPr/>
                    <a:lstStyle/>
                    <a:p>
                      <a:pPr algn="l" fontAlgn="ctr"/>
                      <a:r>
                        <a:rPr lang="en-GB" sz="1200" b="0" i="1" u="none" strike="noStrike" dirty="0" err="1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TTNtv</a:t>
                      </a:r>
                      <a:r>
                        <a:rPr lang="en-GB" sz="1200" b="0" i="1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, n (%)</a:t>
                      </a:r>
                    </a:p>
                  </a:txBody>
                  <a:tcPr marL="4364" marR="4364" marT="436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200" b="0" i="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7 (28)</a:t>
                      </a:r>
                    </a:p>
                  </a:txBody>
                  <a:tcPr marL="4364" marR="4364" marT="436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200" b="0" i="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4 (15)</a:t>
                      </a:r>
                    </a:p>
                  </a:txBody>
                  <a:tcPr marL="4364" marR="4364" marT="436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44185035"/>
                  </a:ext>
                </a:extLst>
              </a:tr>
              <a:tr h="155676">
                <a:tc gridSpan="3">
                  <a:txBody>
                    <a:bodyPr/>
                    <a:lstStyle/>
                    <a:p>
                      <a:pPr algn="l" fontAlgn="ctr"/>
                      <a:r>
                        <a:rPr lang="en-GB" sz="1200" b="1" i="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Medications at enrolment</a:t>
                      </a:r>
                    </a:p>
                  </a:txBody>
                  <a:tcPr marL="4364" marR="4364" marT="4364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84969179"/>
                  </a:ext>
                </a:extLst>
              </a:tr>
              <a:tr h="155676">
                <a:tc>
                  <a:txBody>
                    <a:bodyPr/>
                    <a:lstStyle/>
                    <a:p>
                      <a:pPr algn="l" fontAlgn="ctr"/>
                      <a:r>
                        <a:rPr lang="en-GB" sz="1200" b="0" i="0" u="none" strike="noStrike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ACE inhibitor /ARB, n (%)</a:t>
                      </a:r>
                    </a:p>
                  </a:txBody>
                  <a:tcPr marL="4364" marR="4364" marT="4364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200" b="0" i="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25 (100)</a:t>
                      </a:r>
                    </a:p>
                  </a:txBody>
                  <a:tcPr marL="4364" marR="4364" marT="4364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200" b="0" i="0" u="none" strike="noStrike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26 (100)</a:t>
                      </a:r>
                    </a:p>
                  </a:txBody>
                  <a:tcPr marL="4364" marR="4364" marT="4364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08321276"/>
                  </a:ext>
                </a:extLst>
              </a:tr>
              <a:tr h="155676">
                <a:tc>
                  <a:txBody>
                    <a:bodyPr/>
                    <a:lstStyle/>
                    <a:p>
                      <a:pPr algn="l" fontAlgn="ctr"/>
                      <a:r>
                        <a:rPr lang="en-GB" sz="1200" b="0" i="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Beta-blocker, n (%)</a:t>
                      </a:r>
                    </a:p>
                  </a:txBody>
                  <a:tcPr marL="4364" marR="4364" marT="436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200" b="0" i="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21 (84)</a:t>
                      </a:r>
                    </a:p>
                  </a:txBody>
                  <a:tcPr marL="4364" marR="4364" marT="436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200" b="0" i="0" u="none" strike="noStrike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24 (92)</a:t>
                      </a:r>
                    </a:p>
                  </a:txBody>
                  <a:tcPr marL="4364" marR="4364" marT="436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52866721"/>
                  </a:ext>
                </a:extLst>
              </a:tr>
              <a:tr h="155676">
                <a:tc>
                  <a:txBody>
                    <a:bodyPr/>
                    <a:lstStyle/>
                    <a:p>
                      <a:pPr algn="l" fontAlgn="ctr"/>
                      <a:r>
                        <a:rPr lang="en-GB" sz="1200" b="0" i="0" u="none" strike="noStrike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Mineralocorticoid receptor antagonist, n (%)</a:t>
                      </a:r>
                    </a:p>
                  </a:txBody>
                  <a:tcPr marL="4364" marR="4364" marT="436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200" b="0" i="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12 (48)</a:t>
                      </a:r>
                    </a:p>
                  </a:txBody>
                  <a:tcPr marL="4364" marR="4364" marT="436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200" b="0" i="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12 (46)</a:t>
                      </a:r>
                    </a:p>
                  </a:txBody>
                  <a:tcPr marL="4364" marR="4364" marT="436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26920935"/>
                  </a:ext>
                </a:extLst>
              </a:tr>
              <a:tr h="155676">
                <a:tc>
                  <a:txBody>
                    <a:bodyPr/>
                    <a:lstStyle/>
                    <a:p>
                      <a:pPr algn="l" fontAlgn="ctr"/>
                      <a:r>
                        <a:rPr lang="en-GB" sz="1200" b="0" i="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Loop diuretic, n (%)</a:t>
                      </a:r>
                    </a:p>
                  </a:txBody>
                  <a:tcPr marL="4364" marR="4364" marT="436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200" b="0" i="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3 (12)</a:t>
                      </a:r>
                    </a:p>
                  </a:txBody>
                  <a:tcPr marL="4364" marR="4364" marT="436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200" b="0" i="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3 (12)</a:t>
                      </a:r>
                    </a:p>
                  </a:txBody>
                  <a:tcPr marL="4364" marR="4364" marT="436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26456389"/>
                  </a:ext>
                </a:extLst>
              </a:tr>
              <a:tr h="155676">
                <a:tc>
                  <a:txBody>
                    <a:bodyPr/>
                    <a:lstStyle/>
                    <a:p>
                      <a:pPr algn="l" fontAlgn="ctr"/>
                      <a:r>
                        <a:rPr lang="en-GB" sz="1200" b="1" i="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Clinical characteristics at enrolment</a:t>
                      </a:r>
                    </a:p>
                  </a:txBody>
                  <a:tcPr marL="4364" marR="4364" marT="4364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200" b="0" i="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4364" marR="4364" marT="4364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200" b="0" i="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4364" marR="4364" marT="4364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22879253"/>
                  </a:ext>
                </a:extLst>
              </a:tr>
              <a:tr h="155676">
                <a:tc>
                  <a:txBody>
                    <a:bodyPr/>
                    <a:lstStyle/>
                    <a:p>
                      <a:pPr algn="l" fontAlgn="ctr"/>
                      <a:r>
                        <a:rPr lang="en-GB" sz="1200" b="0" i="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Heart rate, beats per minute</a:t>
                      </a:r>
                    </a:p>
                  </a:txBody>
                  <a:tcPr marL="4364" marR="4364" marT="4364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200" b="0" i="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62 (58,74)</a:t>
                      </a:r>
                    </a:p>
                  </a:txBody>
                  <a:tcPr marL="4364" marR="4364" marT="4364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200" b="0" i="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70 (60,75)</a:t>
                      </a:r>
                    </a:p>
                  </a:txBody>
                  <a:tcPr marL="4364" marR="4364" marT="4364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29725769"/>
                  </a:ext>
                </a:extLst>
              </a:tr>
              <a:tr h="155676">
                <a:tc>
                  <a:txBody>
                    <a:bodyPr/>
                    <a:lstStyle/>
                    <a:p>
                      <a:pPr algn="l" fontAlgn="ctr"/>
                      <a:r>
                        <a:rPr lang="en-GB" sz="1200" b="0" i="0" u="none" strike="noStrike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Systolic blood pressure, mmHg</a:t>
                      </a:r>
                    </a:p>
                  </a:txBody>
                  <a:tcPr marL="4364" marR="4364" marT="436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200" b="0" i="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123 (117,133)</a:t>
                      </a:r>
                    </a:p>
                  </a:txBody>
                  <a:tcPr marL="4364" marR="4364" marT="436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200" b="0" i="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127 (117,134)</a:t>
                      </a:r>
                    </a:p>
                  </a:txBody>
                  <a:tcPr marL="4364" marR="4364" marT="436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00861145"/>
                  </a:ext>
                </a:extLst>
              </a:tr>
              <a:tr h="155676">
                <a:tc>
                  <a:txBody>
                    <a:bodyPr/>
                    <a:lstStyle/>
                    <a:p>
                      <a:pPr algn="l" fontAlgn="ctr"/>
                      <a:r>
                        <a:rPr lang="en-GB" sz="1200" b="0" i="0" u="none" strike="noStrike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Diastolic blood pressure, mmHg</a:t>
                      </a:r>
                    </a:p>
                  </a:txBody>
                  <a:tcPr marL="4364" marR="4364" marT="436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200" b="0" i="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72 (68,80)</a:t>
                      </a:r>
                    </a:p>
                  </a:txBody>
                  <a:tcPr marL="4364" marR="4364" marT="436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200" b="0" i="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76 (70,80)</a:t>
                      </a:r>
                    </a:p>
                  </a:txBody>
                  <a:tcPr marL="4364" marR="4364" marT="436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66330714"/>
                  </a:ext>
                </a:extLst>
              </a:tr>
              <a:tr h="155676">
                <a:tc>
                  <a:txBody>
                    <a:bodyPr/>
                    <a:lstStyle/>
                    <a:p>
                      <a:pPr algn="l" fontAlgn="ctr"/>
                      <a:r>
                        <a:rPr lang="en-GB" sz="1200" b="0" i="0" u="none" strike="noStrike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Left bundle branch block, n (%)</a:t>
                      </a:r>
                    </a:p>
                  </a:txBody>
                  <a:tcPr marL="4364" marR="4364" marT="436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200" b="0" i="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3 (12)</a:t>
                      </a:r>
                    </a:p>
                  </a:txBody>
                  <a:tcPr marL="4364" marR="4364" marT="436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200" b="0" i="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4 (15)</a:t>
                      </a:r>
                    </a:p>
                  </a:txBody>
                  <a:tcPr marL="4364" marR="4364" marT="436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23649330"/>
                  </a:ext>
                </a:extLst>
              </a:tr>
              <a:tr h="155676">
                <a:tc>
                  <a:txBody>
                    <a:bodyPr/>
                    <a:lstStyle/>
                    <a:p>
                      <a:pPr algn="l" fontAlgn="ctr"/>
                      <a:r>
                        <a:rPr lang="en-GB" sz="1200" b="0" i="0" u="none" strike="noStrike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QRS duration, ms</a:t>
                      </a:r>
                    </a:p>
                  </a:txBody>
                  <a:tcPr marL="4364" marR="4364" marT="436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200" b="0" i="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98 (85,108)</a:t>
                      </a:r>
                    </a:p>
                  </a:txBody>
                  <a:tcPr marL="4364" marR="4364" marT="436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200" b="0" i="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94 (88,111)</a:t>
                      </a:r>
                    </a:p>
                  </a:txBody>
                  <a:tcPr marL="4364" marR="4364" marT="436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02939531"/>
                  </a:ext>
                </a:extLst>
              </a:tr>
              <a:tr h="155676">
                <a:tc>
                  <a:txBody>
                    <a:bodyPr/>
                    <a:lstStyle/>
                    <a:p>
                      <a:pPr algn="l" fontAlgn="ctr"/>
                      <a:r>
                        <a:rPr lang="en-GB" sz="1200" b="0" i="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NT-pro-BNP, ng/l</a:t>
                      </a:r>
                    </a:p>
                  </a:txBody>
                  <a:tcPr marL="4364" marR="4364" marT="436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200" b="0" i="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72 (44,147)</a:t>
                      </a:r>
                    </a:p>
                  </a:txBody>
                  <a:tcPr marL="4364" marR="4364" marT="436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200" b="0" i="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75 (37,133)</a:t>
                      </a:r>
                    </a:p>
                  </a:txBody>
                  <a:tcPr marL="4364" marR="4364" marT="436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44081895"/>
                  </a:ext>
                </a:extLst>
              </a:tr>
              <a:tr h="155676">
                <a:tc gridSpan="3">
                  <a:txBody>
                    <a:bodyPr/>
                    <a:lstStyle/>
                    <a:p>
                      <a:pPr algn="l" fontAlgn="ctr"/>
                      <a:r>
                        <a:rPr lang="en-GB" sz="1200" b="1" i="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CMR variables at enrolment</a:t>
                      </a:r>
                    </a:p>
                  </a:txBody>
                  <a:tcPr marL="4364" marR="4364" marT="4364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69866338"/>
                  </a:ext>
                </a:extLst>
              </a:tr>
              <a:tr h="155676">
                <a:tc>
                  <a:txBody>
                    <a:bodyPr/>
                    <a:lstStyle/>
                    <a:p>
                      <a:pPr algn="l" fontAlgn="ctr"/>
                      <a:r>
                        <a:rPr lang="en-GB" sz="1200" b="0" i="0" u="none" strike="noStrike" dirty="0" err="1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LVEDVi</a:t>
                      </a:r>
                      <a:r>
                        <a:rPr lang="en-GB" sz="1200" b="0" i="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, ml/m</a:t>
                      </a:r>
                      <a:r>
                        <a:rPr lang="en-GB" sz="1200" b="0" i="0" u="none" strike="noStrike" baseline="30000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2</a:t>
                      </a:r>
                      <a:endParaRPr lang="en-GB" sz="1200" b="0" i="0" u="none" strike="noStrike" dirty="0">
                        <a:solidFill>
                          <a:srgbClr val="002060"/>
                        </a:solidFill>
                        <a:effectLst/>
                        <a:latin typeface="+mn-lt"/>
                      </a:endParaRPr>
                    </a:p>
                  </a:txBody>
                  <a:tcPr marL="4364" marR="4364" marT="4364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200" b="0" i="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86 (66, 91)</a:t>
                      </a:r>
                    </a:p>
                  </a:txBody>
                  <a:tcPr marL="4364" marR="4364" marT="4364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200" b="0" i="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80 (70,91)</a:t>
                      </a:r>
                    </a:p>
                  </a:txBody>
                  <a:tcPr marL="4364" marR="4364" marT="4364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40688419"/>
                  </a:ext>
                </a:extLst>
              </a:tr>
              <a:tr h="155676">
                <a:tc>
                  <a:txBody>
                    <a:bodyPr/>
                    <a:lstStyle/>
                    <a:p>
                      <a:pPr algn="l" fontAlgn="ctr"/>
                      <a:r>
                        <a:rPr lang="en-GB" sz="1200" b="0" i="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LVEF, %</a:t>
                      </a:r>
                    </a:p>
                  </a:txBody>
                  <a:tcPr marL="4364" marR="4364" marT="436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200" b="0" i="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62 (55, 66)</a:t>
                      </a:r>
                    </a:p>
                  </a:txBody>
                  <a:tcPr marL="4364" marR="4364" marT="436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200" b="0" i="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60 (55,61)</a:t>
                      </a:r>
                    </a:p>
                  </a:txBody>
                  <a:tcPr marL="4364" marR="4364" marT="436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13979218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92D2F478-4CFB-47C7-B18A-3C72DBCE3E1A}"/>
              </a:ext>
            </a:extLst>
          </p:cNvPr>
          <p:cNvSpPr txBox="1"/>
          <p:nvPr/>
        </p:nvSpPr>
        <p:spPr>
          <a:xfrm>
            <a:off x="264171" y="1451888"/>
            <a:ext cx="5498813" cy="535531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002060"/>
                </a:solidFill>
              </a:rPr>
              <a:t>Median age: 55 years (IQR 45 to 64)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002060"/>
                </a:solidFill>
              </a:rPr>
              <a:t>34 (67%) men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dirty="0">
              <a:solidFill>
                <a:srgbClr val="002060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002060"/>
                </a:solidFill>
              </a:rPr>
              <a:t>At first diagnosis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002060"/>
                </a:solidFill>
              </a:rPr>
              <a:t>Median LVEF: 25% </a:t>
            </a:r>
            <a:r>
              <a:rPr lang="en-GB" sz="1400" dirty="0">
                <a:solidFill>
                  <a:srgbClr val="002060"/>
                </a:solidFill>
              </a:rPr>
              <a:t>(IQR 20 to 33)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002060"/>
                </a:solidFill>
              </a:rPr>
              <a:t>Median time from diagnosis: 4.9 yrs </a:t>
            </a:r>
            <a:r>
              <a:rPr lang="en-GB" sz="1400" dirty="0">
                <a:solidFill>
                  <a:srgbClr val="002060"/>
                </a:solidFill>
              </a:rPr>
              <a:t>(IQR: 2.1 to 8.3)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dirty="0">
              <a:solidFill>
                <a:srgbClr val="002060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002060"/>
                </a:solidFill>
              </a:rPr>
              <a:t>At enrolment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002060"/>
                </a:solidFill>
              </a:rPr>
              <a:t>All in sinus rhythm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002060"/>
                </a:solidFill>
              </a:rPr>
              <a:t>Median LVEF: 60% </a:t>
            </a:r>
            <a:r>
              <a:rPr lang="en-GB" sz="1400" dirty="0">
                <a:solidFill>
                  <a:srgbClr val="002060"/>
                </a:solidFill>
              </a:rPr>
              <a:t>(IQR 55 to 64)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002060"/>
                </a:solidFill>
              </a:rPr>
              <a:t>Median NT-pro-BNP: 72ng/L </a:t>
            </a:r>
            <a:r>
              <a:rPr lang="en-GB" sz="1400" dirty="0">
                <a:solidFill>
                  <a:srgbClr val="002060"/>
                </a:solidFill>
              </a:rPr>
              <a:t>(IQR 39 to 135)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GB" dirty="0">
              <a:solidFill>
                <a:srgbClr val="002060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002060"/>
                </a:solidFill>
              </a:rPr>
              <a:t>All patients on </a:t>
            </a:r>
            <a:r>
              <a:rPr lang="en-GB" dirty="0" err="1">
                <a:solidFill>
                  <a:srgbClr val="002060"/>
                </a:solidFill>
              </a:rPr>
              <a:t>ACEi</a:t>
            </a:r>
            <a:r>
              <a:rPr lang="en-GB" dirty="0">
                <a:solidFill>
                  <a:srgbClr val="002060"/>
                </a:solidFill>
              </a:rPr>
              <a:t>/ARB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002060"/>
                </a:solidFill>
              </a:rPr>
              <a:t>45 (88%) on beta-blocker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002060"/>
                </a:solidFill>
              </a:rPr>
              <a:t>24 (47%) on MRA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002060"/>
                </a:solidFill>
              </a:rPr>
              <a:t>6 (12%) on loop diuretic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dirty="0">
              <a:solidFill>
                <a:srgbClr val="002060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002060"/>
                </a:solidFill>
              </a:rPr>
              <a:t>1 pt had CRT-D and 1 pt an ICD in situ  </a:t>
            </a:r>
          </a:p>
          <a:p>
            <a:pPr lvl="1"/>
            <a:r>
              <a:rPr lang="en-GB" dirty="0"/>
              <a:t> 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139E5276-7867-4EF4-A1E9-CBD28EF33247}"/>
              </a:ext>
            </a:extLst>
          </p:cNvPr>
          <p:cNvSpPr/>
          <p:nvPr/>
        </p:nvSpPr>
        <p:spPr>
          <a:xfrm>
            <a:off x="5762984" y="2842260"/>
            <a:ext cx="6187716" cy="191885"/>
          </a:xfrm>
          <a:prstGeom prst="rect">
            <a:avLst/>
          </a:prstGeom>
          <a:solidFill>
            <a:srgbClr val="C00000">
              <a:alpha val="22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E41F160-6369-4888-AF9C-F80CC0624B88}"/>
              </a:ext>
            </a:extLst>
          </p:cNvPr>
          <p:cNvSpPr/>
          <p:nvPr/>
        </p:nvSpPr>
        <p:spPr>
          <a:xfrm>
            <a:off x="5762984" y="3406141"/>
            <a:ext cx="6187716" cy="200660"/>
          </a:xfrm>
          <a:prstGeom prst="rect">
            <a:avLst/>
          </a:prstGeom>
          <a:solidFill>
            <a:srgbClr val="C00000">
              <a:alpha val="22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9010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5BBF0B-C9C0-480D-9362-616A6E3DA8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27093"/>
            <a:ext cx="10515600" cy="1325563"/>
          </a:xfrm>
        </p:spPr>
        <p:txBody>
          <a:bodyPr/>
          <a:lstStyle/>
          <a:p>
            <a:pPr algn="ctr"/>
            <a:r>
              <a:rPr lang="en-GB" b="1" dirty="0">
                <a:solidFill>
                  <a:schemeClr val="accent1">
                    <a:lumMod val="50000"/>
                  </a:schemeClr>
                </a:solidFill>
              </a:rPr>
              <a:t>Results</a:t>
            </a:r>
            <a:endParaRPr lang="en-GB" dirty="0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77371382-3D80-44A6-9FC8-7E8543FD99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6544" y="1354781"/>
            <a:ext cx="4701025" cy="473438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en-GB" dirty="0">
                <a:solidFill>
                  <a:srgbClr val="002060"/>
                </a:solidFill>
              </a:rPr>
              <a:t>Randomised phase</a:t>
            </a:r>
          </a:p>
        </p:txBody>
      </p:sp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DFB5A05C-BCE9-428C-9E9E-5CD55A3D94F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63732600"/>
              </p:ext>
            </p:extLst>
          </p:nvPr>
        </p:nvGraphicFramePr>
        <p:xfrm>
          <a:off x="496544" y="1751944"/>
          <a:ext cx="4902770" cy="1005897"/>
        </p:xfrm>
        <a:graphic>
          <a:graphicData uri="http://schemas.openxmlformats.org/drawingml/2006/table">
            <a:tbl>
              <a:tblPr firstRow="1" bandRow="1"/>
              <a:tblGrid>
                <a:gridCol w="1890955">
                  <a:extLst>
                    <a:ext uri="{9D8B030D-6E8A-4147-A177-3AD203B41FA5}">
                      <a16:colId xmlns:a16="http://schemas.microsoft.com/office/drawing/2014/main" val="4224201541"/>
                    </a:ext>
                  </a:extLst>
                </a:gridCol>
                <a:gridCol w="522514">
                  <a:extLst>
                    <a:ext uri="{9D8B030D-6E8A-4147-A177-3AD203B41FA5}">
                      <a16:colId xmlns:a16="http://schemas.microsoft.com/office/drawing/2014/main" val="4164435941"/>
                    </a:ext>
                  </a:extLst>
                </a:gridCol>
                <a:gridCol w="2489301">
                  <a:extLst>
                    <a:ext uri="{9D8B030D-6E8A-4147-A177-3AD203B41FA5}">
                      <a16:colId xmlns:a16="http://schemas.microsoft.com/office/drawing/2014/main" val="55958968"/>
                    </a:ext>
                  </a:extLst>
                </a:gridCol>
              </a:tblGrid>
              <a:tr h="367722"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8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Arm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8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Pts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20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Relapse</a:t>
                      </a:r>
                      <a:r>
                        <a:rPr lang="en-GB" sz="18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GB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n (%)</a:t>
                      </a:r>
                      <a:endParaRPr lang="en-GB" sz="18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26556182"/>
                  </a:ext>
                </a:extLst>
              </a:tr>
              <a:tr h="333375"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800" b="0" i="0" u="none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Therapy withdrawal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800" b="0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800" b="0" i="0" u="none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11 (44)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88401789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800" b="0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Control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800" b="0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26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800" b="0" i="0" u="none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0 (0)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43003107"/>
                  </a:ext>
                </a:extLst>
              </a:tr>
            </a:tbl>
          </a:graphicData>
        </a:graphic>
      </p:graphicFrame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7E516E10-01C1-4AE8-9B37-7FB4B9AA4CF8}"/>
              </a:ext>
            </a:extLst>
          </p:cNvPr>
          <p:cNvSpPr txBox="1">
            <a:spLocks/>
          </p:cNvSpPr>
          <p:nvPr/>
        </p:nvSpPr>
        <p:spPr>
          <a:xfrm>
            <a:off x="467510" y="3041172"/>
            <a:ext cx="5105976" cy="50122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GB" sz="2400" dirty="0">
                <a:solidFill>
                  <a:srgbClr val="002060"/>
                </a:solidFill>
              </a:rPr>
              <a:t>Single-arm cross-over phase</a:t>
            </a:r>
            <a:endParaRPr lang="en-GB" dirty="0">
              <a:solidFill>
                <a:srgbClr val="002060"/>
              </a:solidFill>
            </a:endParaRPr>
          </a:p>
          <a:p>
            <a:pPr marL="363538" lvl="1" indent="-276225">
              <a:tabLst>
                <a:tab pos="87313" algn="l"/>
              </a:tabLst>
            </a:pPr>
            <a:endParaRPr lang="en-GB" sz="2000" dirty="0">
              <a:solidFill>
                <a:srgbClr val="002060"/>
              </a:solidFill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391B92D5-AF65-4FF0-AE78-F91DE8DF79BC}"/>
              </a:ext>
            </a:extLst>
          </p:cNvPr>
          <p:cNvSpPr txBox="1"/>
          <p:nvPr/>
        </p:nvSpPr>
        <p:spPr>
          <a:xfrm>
            <a:off x="1041783" y="5281145"/>
            <a:ext cx="10352314" cy="461665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solidFill>
                  <a:schemeClr val="bg1"/>
                </a:solidFill>
              </a:rPr>
              <a:t>Of 50 pts who began therapy withdrawal, 20 (40%) met primary end-point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4F520383-F139-4BFA-8062-148DAA6D48ED}"/>
              </a:ext>
            </a:extLst>
          </p:cNvPr>
          <p:cNvSpPr txBox="1"/>
          <p:nvPr/>
        </p:nvSpPr>
        <p:spPr>
          <a:xfrm>
            <a:off x="1041783" y="5704296"/>
            <a:ext cx="10353600" cy="461665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solidFill>
                  <a:schemeClr val="bg1"/>
                </a:solidFill>
              </a:rPr>
              <a:t>25 of 50 (50%) patients completed follow-up without re-initiation of treatment</a:t>
            </a:r>
            <a:endParaRPr lang="en-GB" sz="3200" dirty="0">
              <a:solidFill>
                <a:schemeClr val="bg1"/>
              </a:solidFill>
            </a:endParaRPr>
          </a:p>
        </p:txBody>
      </p:sp>
      <p:graphicFrame>
        <p:nvGraphicFramePr>
          <p:cNvPr id="16" name="Table 15">
            <a:extLst>
              <a:ext uri="{FF2B5EF4-FFF2-40B4-BE49-F238E27FC236}">
                <a16:creationId xmlns:a16="http://schemas.microsoft.com/office/drawing/2014/main" id="{7721768C-AC60-457A-8FF6-13F31ADEFF9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80544049"/>
              </p:ext>
            </p:extLst>
          </p:nvPr>
        </p:nvGraphicFramePr>
        <p:xfrm>
          <a:off x="545724" y="3420975"/>
          <a:ext cx="4868103" cy="738366"/>
        </p:xfrm>
        <a:graphic>
          <a:graphicData uri="http://schemas.openxmlformats.org/drawingml/2006/table">
            <a:tbl>
              <a:tblPr firstRow="1" bandRow="1"/>
              <a:tblGrid>
                <a:gridCol w="2025641">
                  <a:extLst>
                    <a:ext uri="{9D8B030D-6E8A-4147-A177-3AD203B41FA5}">
                      <a16:colId xmlns:a16="http://schemas.microsoft.com/office/drawing/2014/main" val="4224201541"/>
                    </a:ext>
                  </a:extLst>
                </a:gridCol>
                <a:gridCol w="463770">
                  <a:extLst>
                    <a:ext uri="{9D8B030D-6E8A-4147-A177-3AD203B41FA5}">
                      <a16:colId xmlns:a16="http://schemas.microsoft.com/office/drawing/2014/main" val="4164435941"/>
                    </a:ext>
                  </a:extLst>
                </a:gridCol>
                <a:gridCol w="2378692">
                  <a:extLst>
                    <a:ext uri="{9D8B030D-6E8A-4147-A177-3AD203B41FA5}">
                      <a16:colId xmlns:a16="http://schemas.microsoft.com/office/drawing/2014/main" val="55958968"/>
                    </a:ext>
                  </a:extLst>
                </a:gridCol>
              </a:tblGrid>
              <a:tr h="404991"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8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Arm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A0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8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Pts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A0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20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Relapse</a:t>
                      </a:r>
                      <a:r>
                        <a:rPr lang="en-GB" sz="18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GB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n (%)</a:t>
                      </a:r>
                      <a:endParaRPr lang="en-GB" sz="18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A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26556182"/>
                  </a:ext>
                </a:extLst>
              </a:tr>
              <a:tr h="333375"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800" b="0" i="0" u="none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Therapy withdrawal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800" b="0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800" b="0" i="0" u="none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9 (36)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88401789"/>
                  </a:ext>
                </a:extLst>
              </a:tr>
            </a:tbl>
          </a:graphicData>
        </a:graphic>
      </p:graphicFrame>
      <p:sp>
        <p:nvSpPr>
          <p:cNvPr id="12" name="Rectangle 11">
            <a:extLst>
              <a:ext uri="{FF2B5EF4-FFF2-40B4-BE49-F238E27FC236}">
                <a16:creationId xmlns:a16="http://schemas.microsoft.com/office/drawing/2014/main" id="{B61F2EED-B732-4B1A-BB90-807BD7640114}"/>
              </a:ext>
            </a:extLst>
          </p:cNvPr>
          <p:cNvSpPr/>
          <p:nvPr/>
        </p:nvSpPr>
        <p:spPr>
          <a:xfrm>
            <a:off x="473153" y="4266800"/>
            <a:ext cx="4955188" cy="6155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63538" lvl="1" indent="-276225">
              <a:tabLst>
                <a:tab pos="87313" algn="l"/>
              </a:tabLst>
            </a:pPr>
            <a:r>
              <a:rPr lang="en-GB" dirty="0">
                <a:solidFill>
                  <a:srgbClr val="002060"/>
                </a:solidFill>
              </a:rPr>
              <a:t>Further 3 restarted therapy</a:t>
            </a:r>
          </a:p>
          <a:p>
            <a:pPr marL="909637" lvl="2" indent="-285750">
              <a:buFont typeface="Arial" panose="020B0604020202020204" pitchFamily="34" charset="0"/>
              <a:buChar char="•"/>
            </a:pPr>
            <a:r>
              <a:rPr lang="en-GB" sz="1600" dirty="0">
                <a:solidFill>
                  <a:srgbClr val="002060"/>
                </a:solidFill>
              </a:rPr>
              <a:t>2 for hypertension, 1 for AF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68F7E7FE-DD6C-4F83-BAEE-E8A166441A3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02870" y="1429197"/>
            <a:ext cx="6233223" cy="3626737"/>
          </a:xfrm>
          <a:prstGeom prst="rect">
            <a:avLst/>
          </a:prstGeom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D67093B1-7753-47BD-A896-B33CA0AC5E30}"/>
              </a:ext>
            </a:extLst>
          </p:cNvPr>
          <p:cNvSpPr txBox="1"/>
          <p:nvPr/>
        </p:nvSpPr>
        <p:spPr>
          <a:xfrm>
            <a:off x="1041783" y="6141602"/>
            <a:ext cx="10353600" cy="461665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solidFill>
                  <a:schemeClr val="bg1"/>
                </a:solidFill>
              </a:rPr>
              <a:t>16 of 50 (32%) completed withdrawal without deterioration in LVEF (&gt;3%)</a:t>
            </a:r>
            <a:endParaRPr lang="en-GB" sz="3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543889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build="p"/>
      <p:bldP spid="13" grpId="0"/>
      <p:bldP spid="14" grpId="0" animBg="1"/>
      <p:bldP spid="15" grpId="0" animBg="1"/>
      <p:bldP spid="12" grpId="0"/>
      <p:bldP spid="1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9E29B0-A0C6-424C-AEFA-E407B6DE4A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78041"/>
            <a:ext cx="10515600" cy="1325563"/>
          </a:xfrm>
        </p:spPr>
        <p:txBody>
          <a:bodyPr/>
          <a:lstStyle/>
          <a:p>
            <a:pPr algn="ctr"/>
            <a:r>
              <a:rPr lang="en-GB" b="1" dirty="0">
                <a:solidFill>
                  <a:srgbClr val="002060"/>
                </a:solidFill>
              </a:rPr>
              <a:t>Safety end-points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F82568-68BF-4B8A-9E5B-E17D80F90B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64371"/>
            <a:ext cx="10515600" cy="4662258"/>
          </a:xfrm>
        </p:spPr>
        <p:txBody>
          <a:bodyPr>
            <a:normAutofit lnSpcReduction="10000"/>
          </a:bodyPr>
          <a:lstStyle/>
          <a:p>
            <a:r>
              <a:rPr lang="en-GB" dirty="0">
                <a:solidFill>
                  <a:srgbClr val="002060"/>
                </a:solidFill>
              </a:rPr>
              <a:t>No deaths, unplanned heart failure hospitalisations or MACE</a:t>
            </a:r>
          </a:p>
          <a:p>
            <a:endParaRPr lang="en-GB" sz="800" dirty="0">
              <a:solidFill>
                <a:srgbClr val="002060"/>
              </a:solidFill>
            </a:endParaRPr>
          </a:p>
          <a:p>
            <a:r>
              <a:rPr lang="en-GB" dirty="0">
                <a:solidFill>
                  <a:srgbClr val="002060"/>
                </a:solidFill>
              </a:rPr>
              <a:t>3 serious adverse events in withdrawal arm</a:t>
            </a:r>
          </a:p>
          <a:p>
            <a:pPr lvl="1"/>
            <a:r>
              <a:rPr lang="en-GB" dirty="0">
                <a:solidFill>
                  <a:srgbClr val="C00000"/>
                </a:solidFill>
              </a:rPr>
              <a:t>Hospitalisations: urinary sepsis, non-cardiac chest pain and an elective procedure</a:t>
            </a:r>
          </a:p>
          <a:p>
            <a:pPr lvl="1"/>
            <a:endParaRPr lang="en-GB" sz="800" dirty="0">
              <a:solidFill>
                <a:srgbClr val="002060"/>
              </a:solidFill>
            </a:endParaRPr>
          </a:p>
          <a:p>
            <a:r>
              <a:rPr lang="en-GB" dirty="0">
                <a:solidFill>
                  <a:srgbClr val="002060"/>
                </a:solidFill>
              </a:rPr>
              <a:t>No sustained ventricular arrhythmia or device therapies</a:t>
            </a:r>
          </a:p>
          <a:p>
            <a:r>
              <a:rPr lang="en-GB" dirty="0">
                <a:solidFill>
                  <a:srgbClr val="002060"/>
                </a:solidFill>
              </a:rPr>
              <a:t>Three pts developed AF in withdrawal arm</a:t>
            </a:r>
          </a:p>
          <a:p>
            <a:endParaRPr lang="en-GB" sz="800" dirty="0">
              <a:solidFill>
                <a:srgbClr val="002060"/>
              </a:solidFill>
            </a:endParaRPr>
          </a:p>
          <a:p>
            <a:r>
              <a:rPr lang="en-GB" dirty="0">
                <a:solidFill>
                  <a:srgbClr val="002060"/>
                </a:solidFill>
              </a:rPr>
              <a:t>All pts who met primary end-point were asymptomatic at follow-up</a:t>
            </a:r>
          </a:p>
          <a:p>
            <a:pPr lvl="1"/>
            <a:r>
              <a:rPr lang="en-GB" dirty="0">
                <a:solidFill>
                  <a:srgbClr val="C00000"/>
                </a:solidFill>
              </a:rPr>
              <a:t>17 of 20 pts had LVEF&gt;50%</a:t>
            </a:r>
          </a:p>
          <a:p>
            <a:pPr lvl="1"/>
            <a:r>
              <a:rPr lang="en-GB" dirty="0">
                <a:solidFill>
                  <a:srgbClr val="C00000"/>
                </a:solidFill>
              </a:rPr>
              <a:t>2 had LVEF 45-50% and 1 had LVEF 43%</a:t>
            </a:r>
          </a:p>
        </p:txBody>
      </p:sp>
    </p:spTree>
    <p:extLst>
      <p:ext uri="{BB962C8B-B14F-4D97-AF65-F5344CB8AC3E}">
        <p14:creationId xmlns:p14="http://schemas.microsoft.com/office/powerpoint/2010/main" val="28614757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4D6003-46E8-43E4-A8B1-23EC749F06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b="1" dirty="0">
                <a:solidFill>
                  <a:srgbClr val="002060"/>
                </a:solidFill>
              </a:rPr>
              <a:t>Conclusion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6DEDD7-74A8-4B15-BC47-EEBCA53030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>
                <a:solidFill>
                  <a:srgbClr val="002060"/>
                </a:solidFill>
              </a:rPr>
              <a:t>Withdrawal of pharmacological heart failure therapy from patients deemed to have recovered DCM resulted in relapse in ~40% of cases</a:t>
            </a:r>
          </a:p>
          <a:p>
            <a:pPr lvl="1"/>
            <a:r>
              <a:rPr lang="en-GB" dirty="0">
                <a:solidFill>
                  <a:srgbClr val="C00000"/>
                </a:solidFill>
              </a:rPr>
              <a:t>Likely to be greater in medium- and long-term</a:t>
            </a:r>
          </a:p>
          <a:p>
            <a:pPr lvl="1"/>
            <a:endParaRPr lang="en-GB" dirty="0">
              <a:solidFill>
                <a:srgbClr val="002060"/>
              </a:solidFill>
            </a:endParaRPr>
          </a:p>
          <a:p>
            <a:r>
              <a:rPr lang="en-GB" dirty="0">
                <a:solidFill>
                  <a:srgbClr val="002060"/>
                </a:solidFill>
              </a:rPr>
              <a:t>Withdrawal of therapy should not usually be attempted, until</a:t>
            </a:r>
          </a:p>
          <a:p>
            <a:pPr lvl="1"/>
            <a:r>
              <a:rPr lang="en-GB" dirty="0">
                <a:solidFill>
                  <a:srgbClr val="C00000"/>
                </a:solidFill>
              </a:rPr>
              <a:t>Predictors of relapse are defined</a:t>
            </a:r>
          </a:p>
          <a:p>
            <a:pPr lvl="1"/>
            <a:r>
              <a:rPr lang="en-GB" dirty="0">
                <a:solidFill>
                  <a:srgbClr val="C00000"/>
                </a:solidFill>
              </a:rPr>
              <a:t>Better understanding of importance of specific therapies</a:t>
            </a:r>
          </a:p>
          <a:p>
            <a:pPr lvl="1"/>
            <a:r>
              <a:rPr lang="en-GB" dirty="0">
                <a:solidFill>
                  <a:srgbClr val="C00000"/>
                </a:solidFill>
              </a:rPr>
              <a:t>Monitoring in place</a:t>
            </a:r>
          </a:p>
          <a:p>
            <a:endParaRPr lang="en-GB" dirty="0">
              <a:solidFill>
                <a:srgbClr val="002060"/>
              </a:solidFill>
            </a:endParaRPr>
          </a:p>
          <a:p>
            <a:r>
              <a:rPr lang="en-GB" dirty="0">
                <a:solidFill>
                  <a:srgbClr val="002060"/>
                </a:solidFill>
              </a:rPr>
              <a:t>Improvement in function represents </a:t>
            </a:r>
            <a:r>
              <a:rPr lang="en-GB" i="1" dirty="0">
                <a:solidFill>
                  <a:srgbClr val="002060"/>
                </a:solidFill>
              </a:rPr>
              <a:t>remission</a:t>
            </a:r>
            <a:r>
              <a:rPr lang="en-GB" dirty="0">
                <a:solidFill>
                  <a:srgbClr val="002060"/>
                </a:solidFill>
              </a:rPr>
              <a:t> rather than </a:t>
            </a:r>
            <a:r>
              <a:rPr lang="en-GB" i="1" dirty="0">
                <a:solidFill>
                  <a:srgbClr val="002060"/>
                </a:solidFill>
              </a:rPr>
              <a:t>permanent recovery</a:t>
            </a:r>
            <a:r>
              <a:rPr lang="en-GB" dirty="0">
                <a:solidFill>
                  <a:srgbClr val="002060"/>
                </a:solidFill>
              </a:rPr>
              <a:t> for many patients</a:t>
            </a:r>
          </a:p>
        </p:txBody>
      </p:sp>
    </p:spTree>
    <p:extLst>
      <p:ext uri="{BB962C8B-B14F-4D97-AF65-F5344CB8AC3E}">
        <p14:creationId xmlns:p14="http://schemas.microsoft.com/office/powerpoint/2010/main" val="22611215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FA13F6-5E43-412D-96A0-512E73CEEF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93675"/>
            <a:ext cx="10515600" cy="1325563"/>
          </a:xfrm>
        </p:spPr>
        <p:txBody>
          <a:bodyPr/>
          <a:lstStyle/>
          <a:p>
            <a:pPr algn="ctr"/>
            <a:r>
              <a:rPr lang="en-GB" b="1" dirty="0">
                <a:solidFill>
                  <a:srgbClr val="002060"/>
                </a:solidFill>
              </a:rPr>
              <a:t>Acknowledgements</a:t>
            </a:r>
            <a:endParaRPr lang="en-GB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34A9F17A-1E20-45E8-A162-D410D64EBF4F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292" r="15924"/>
          <a:stretch/>
        </p:blipFill>
        <p:spPr>
          <a:xfrm>
            <a:off x="4342125" y="1498132"/>
            <a:ext cx="2899053" cy="2724493"/>
          </a:xfrm>
          <a:prstGeom prst="rect">
            <a:avLst/>
          </a:prstGeom>
        </p:spPr>
      </p:pic>
      <p:pic>
        <p:nvPicPr>
          <p:cNvPr id="5" name="Picture 2" descr="https://www.pencf.org.uk/images_folder/pencf_royal_brompton_logo.jpg">
            <a:extLst>
              <a:ext uri="{FF2B5EF4-FFF2-40B4-BE49-F238E27FC236}">
                <a16:creationId xmlns:a16="http://schemas.microsoft.com/office/drawing/2014/main" id="{B3B512B8-016C-47A8-BA93-CE62D0F63EA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181" t="15235" r="3679" b="7929"/>
          <a:stretch/>
        </p:blipFill>
        <p:spPr bwMode="auto">
          <a:xfrm>
            <a:off x="559806" y="2099448"/>
            <a:ext cx="3646170" cy="6659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4" descr="https://www.imperial.ac.uk/ImageCropToolT4/imageTool/uploaded-images/Imperial_2_Pantones--tojpeg_1489141488532_x2.jpg">
            <a:extLst>
              <a:ext uri="{FF2B5EF4-FFF2-40B4-BE49-F238E27FC236}">
                <a16:creationId xmlns:a16="http://schemas.microsoft.com/office/drawing/2014/main" id="{60023BEC-D6F9-469E-A528-5620336F8AD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5088" y="3174199"/>
            <a:ext cx="2592288" cy="8765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0" name="Picture 1" descr="image001">
            <a:extLst>
              <a:ext uri="{FF2B5EF4-FFF2-40B4-BE49-F238E27FC236}">
                <a16:creationId xmlns:a16="http://schemas.microsoft.com/office/drawing/2014/main" id="{24A4415D-9061-4CD0-B070-86C4FE27AAD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11" b="39935"/>
          <a:stretch/>
        </p:blipFill>
        <p:spPr bwMode="auto">
          <a:xfrm>
            <a:off x="7749585" y="1729858"/>
            <a:ext cx="3797980" cy="5034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5" name="Picture 7" descr="Rosetree Trust">
            <a:hlinkClick r:id="rId6"/>
            <a:extLst>
              <a:ext uri="{FF2B5EF4-FFF2-40B4-BE49-F238E27FC236}">
                <a16:creationId xmlns:a16="http://schemas.microsoft.com/office/drawing/2014/main" id="{9357DAFF-728F-4304-B321-F5CE4A740C3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48186" y="2619738"/>
            <a:ext cx="3276254" cy="6125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AutoShape 11" descr="Image result for pumping marvellous">
            <a:extLst>
              <a:ext uri="{FF2B5EF4-FFF2-40B4-BE49-F238E27FC236}">
                <a16:creationId xmlns:a16="http://schemas.microsoft.com/office/drawing/2014/main" id="{1C498474-5483-4FD1-9E90-4ED030053579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43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58BD437F-3A23-4CF5-8DAA-14140C71AA97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436079" y="3500773"/>
            <a:ext cx="1602712" cy="695605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523CDF54-B00D-4D8F-81F2-2DA36311244E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9300045" y="3541747"/>
            <a:ext cx="2786165" cy="785672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2843627B-701A-4CCC-BCDB-F43764612D47}"/>
              </a:ext>
            </a:extLst>
          </p:cNvPr>
          <p:cNvSpPr txBox="1"/>
          <p:nvPr/>
        </p:nvSpPr>
        <p:spPr>
          <a:xfrm>
            <a:off x="211465" y="4760687"/>
            <a:ext cx="2415623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>
                <a:solidFill>
                  <a:srgbClr val="002060"/>
                </a:solidFill>
              </a:rPr>
              <a:t>Sanjay K Prasad (PI)</a:t>
            </a:r>
          </a:p>
          <a:p>
            <a:pPr algn="ctr"/>
            <a:r>
              <a:rPr lang="en-GB" dirty="0">
                <a:solidFill>
                  <a:srgbClr val="002060"/>
                </a:solidFill>
              </a:rPr>
              <a:t>John GF Cleland (co-PI)</a:t>
            </a:r>
          </a:p>
          <a:p>
            <a:pPr algn="ctr"/>
            <a:r>
              <a:rPr lang="en-GB" dirty="0">
                <a:solidFill>
                  <a:srgbClr val="002060"/>
                </a:solidFill>
              </a:rPr>
              <a:t>Martin R Cowie</a:t>
            </a:r>
          </a:p>
          <a:p>
            <a:pPr algn="ctr"/>
            <a:r>
              <a:rPr lang="en-GB" dirty="0">
                <a:solidFill>
                  <a:srgbClr val="002060"/>
                </a:solidFill>
              </a:rPr>
              <a:t>Stuart D Rosen</a:t>
            </a:r>
          </a:p>
          <a:p>
            <a:pPr algn="ctr"/>
            <a:r>
              <a:rPr lang="en-GB" dirty="0">
                <a:solidFill>
                  <a:srgbClr val="002060"/>
                </a:solidFill>
              </a:rPr>
              <a:t>Dudley J Pennell</a:t>
            </a:r>
          </a:p>
          <a:p>
            <a:pPr algn="ctr"/>
            <a:r>
              <a:rPr lang="en-GB" dirty="0">
                <a:solidFill>
                  <a:srgbClr val="002060"/>
                </a:solidFill>
              </a:rPr>
              <a:t>Stuart A Cook</a:t>
            </a:r>
          </a:p>
          <a:p>
            <a:pPr algn="ctr"/>
            <a:r>
              <a:rPr lang="en-GB" dirty="0">
                <a:solidFill>
                  <a:srgbClr val="002060"/>
                </a:solidFill>
              </a:rPr>
              <a:t>A John Baksi</a:t>
            </a:r>
          </a:p>
          <a:p>
            <a:pPr algn="ctr"/>
            <a:endParaRPr lang="en-GB" dirty="0">
              <a:solidFill>
                <a:srgbClr val="002060"/>
              </a:solidFill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32F0FAEB-B353-483E-A075-40B84B250E2D}"/>
              </a:ext>
            </a:extLst>
          </p:cNvPr>
          <p:cNvSpPr txBox="1"/>
          <p:nvPr/>
        </p:nvSpPr>
        <p:spPr>
          <a:xfrm>
            <a:off x="2220688" y="4841323"/>
            <a:ext cx="2415623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>
                <a:solidFill>
                  <a:srgbClr val="002060"/>
                </a:solidFill>
              </a:rPr>
              <a:t>Rebecca Wassall</a:t>
            </a:r>
          </a:p>
          <a:p>
            <a:pPr algn="ctr"/>
            <a:r>
              <a:rPr lang="en-GB" dirty="0">
                <a:solidFill>
                  <a:srgbClr val="002060"/>
                </a:solidFill>
              </a:rPr>
              <a:t>Amrit S Lota</a:t>
            </a:r>
          </a:p>
          <a:p>
            <a:pPr algn="ctr"/>
            <a:r>
              <a:rPr lang="en-GB" dirty="0">
                <a:solidFill>
                  <a:srgbClr val="002060"/>
                </a:solidFill>
              </a:rPr>
              <a:t>Zohya Khalique</a:t>
            </a:r>
          </a:p>
          <a:p>
            <a:pPr algn="ctr"/>
            <a:r>
              <a:rPr lang="en-GB" dirty="0">
                <a:solidFill>
                  <a:srgbClr val="002060"/>
                </a:solidFill>
              </a:rPr>
              <a:t>John Gregson</a:t>
            </a:r>
          </a:p>
          <a:p>
            <a:pPr algn="ctr"/>
            <a:r>
              <a:rPr lang="en-GB" dirty="0">
                <a:solidFill>
                  <a:srgbClr val="002060"/>
                </a:solidFill>
              </a:rPr>
              <a:t>Simon Newsome</a:t>
            </a:r>
          </a:p>
          <a:p>
            <a:pPr algn="ctr"/>
            <a:r>
              <a:rPr lang="en-GB" dirty="0">
                <a:solidFill>
                  <a:srgbClr val="002060"/>
                </a:solidFill>
              </a:rPr>
              <a:t>James S Ware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1DCF66B0-0C03-412E-8BDF-7B9DCB4EB598}"/>
              </a:ext>
            </a:extLst>
          </p:cNvPr>
          <p:cNvSpPr txBox="1"/>
          <p:nvPr/>
        </p:nvSpPr>
        <p:spPr>
          <a:xfrm>
            <a:off x="4018971" y="4826809"/>
            <a:ext cx="2415623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>
                <a:solidFill>
                  <a:srgbClr val="002060"/>
                </a:solidFill>
              </a:rPr>
              <a:t>Tsveta Rahneva</a:t>
            </a:r>
          </a:p>
          <a:p>
            <a:pPr algn="ctr"/>
            <a:r>
              <a:rPr lang="en-GB" dirty="0">
                <a:solidFill>
                  <a:srgbClr val="002060"/>
                </a:solidFill>
              </a:rPr>
              <a:t>Robert Jackson</a:t>
            </a:r>
          </a:p>
          <a:p>
            <a:pPr algn="ctr"/>
            <a:r>
              <a:rPr lang="en-GB" dirty="0">
                <a:solidFill>
                  <a:srgbClr val="002060"/>
                </a:solidFill>
              </a:rPr>
              <a:t>Rick Wage</a:t>
            </a:r>
          </a:p>
          <a:p>
            <a:pPr algn="ctr"/>
            <a:r>
              <a:rPr lang="en-GB" dirty="0">
                <a:solidFill>
                  <a:srgbClr val="002060"/>
                </a:solidFill>
              </a:rPr>
              <a:t>Gillian Smith</a:t>
            </a:r>
          </a:p>
          <a:p>
            <a:pPr algn="ctr"/>
            <a:r>
              <a:rPr lang="en-GB" dirty="0">
                <a:solidFill>
                  <a:srgbClr val="002060"/>
                </a:solidFill>
              </a:rPr>
              <a:t>Lucia Venneri</a:t>
            </a:r>
          </a:p>
          <a:p>
            <a:pPr algn="ctr"/>
            <a:r>
              <a:rPr lang="en-GB" dirty="0">
                <a:solidFill>
                  <a:srgbClr val="002060"/>
                </a:solidFill>
              </a:rPr>
              <a:t>Upasana Tayal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604A0D41-21A7-45C6-AFF2-3A0D3AB5FF49}"/>
              </a:ext>
            </a:extLst>
          </p:cNvPr>
          <p:cNvSpPr txBox="1"/>
          <p:nvPr/>
        </p:nvSpPr>
        <p:spPr>
          <a:xfrm>
            <a:off x="5809859" y="4841323"/>
            <a:ext cx="2415623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>
                <a:solidFill>
                  <a:srgbClr val="002060"/>
                </a:solidFill>
              </a:rPr>
              <a:t>William Midwinter</a:t>
            </a:r>
          </a:p>
          <a:p>
            <a:pPr algn="ctr"/>
            <a:r>
              <a:rPr lang="en-GB" dirty="0">
                <a:solidFill>
                  <a:srgbClr val="002060"/>
                </a:solidFill>
              </a:rPr>
              <a:t>Nicola Whiffin</a:t>
            </a:r>
          </a:p>
          <a:p>
            <a:pPr algn="ctr"/>
            <a:r>
              <a:rPr lang="en-GB" dirty="0">
                <a:solidFill>
                  <a:srgbClr val="002060"/>
                </a:solidFill>
              </a:rPr>
              <a:t>Dominique Auger</a:t>
            </a:r>
          </a:p>
          <a:p>
            <a:pPr algn="ctr"/>
            <a:r>
              <a:rPr lang="en-GB" dirty="0">
                <a:solidFill>
                  <a:srgbClr val="002060"/>
                </a:solidFill>
              </a:rPr>
              <a:t>Ronak Rajani</a:t>
            </a:r>
          </a:p>
          <a:p>
            <a:pPr algn="ctr"/>
            <a:r>
              <a:rPr lang="en-GB" dirty="0">
                <a:solidFill>
                  <a:srgbClr val="002060"/>
                </a:solidFill>
              </a:rPr>
              <a:t>Jason Dungu</a:t>
            </a:r>
          </a:p>
          <a:p>
            <a:pPr algn="ctr"/>
            <a:r>
              <a:rPr lang="en-GB" dirty="0">
                <a:solidFill>
                  <a:srgbClr val="002060"/>
                </a:solidFill>
              </a:rPr>
              <a:t>Antonis Pantazis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5BF6A504-3D89-4080-AC93-145DD122ADD4}"/>
              </a:ext>
            </a:extLst>
          </p:cNvPr>
          <p:cNvSpPr txBox="1"/>
          <p:nvPr/>
        </p:nvSpPr>
        <p:spPr>
          <a:xfrm>
            <a:off x="3236688" y="4492979"/>
            <a:ext cx="22783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b="1" dirty="0">
                <a:solidFill>
                  <a:srgbClr val="002060"/>
                </a:solidFill>
              </a:rPr>
              <a:t>TRED-HF Investigators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24BCB95A-BBAF-4985-9A08-CE2DF264D6FB}"/>
              </a:ext>
            </a:extLst>
          </p:cNvPr>
          <p:cNvSpPr txBox="1"/>
          <p:nvPr/>
        </p:nvSpPr>
        <p:spPr>
          <a:xfrm>
            <a:off x="8705537" y="4826809"/>
            <a:ext cx="3051035" cy="1440000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wrap="square" rtlCol="0" anchor="ctr" anchorCtr="0">
            <a:spAutoFit/>
          </a:bodyPr>
          <a:lstStyle/>
          <a:p>
            <a:pPr algn="ctr"/>
            <a:r>
              <a:rPr lang="en-GB" sz="4400" dirty="0">
                <a:solidFill>
                  <a:schemeClr val="bg1"/>
                </a:solidFill>
              </a:rPr>
              <a:t>Patients</a:t>
            </a:r>
          </a:p>
        </p:txBody>
      </p:sp>
    </p:spTree>
    <p:extLst>
      <p:ext uri="{BB962C8B-B14F-4D97-AF65-F5344CB8AC3E}">
        <p14:creationId xmlns:p14="http://schemas.microsoft.com/office/powerpoint/2010/main" val="6827850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8" grpId="0"/>
      <p:bldP spid="19" grpId="0"/>
      <p:bldP spid="20" grpId="0"/>
      <p:bldP spid="13" grpId="0"/>
      <p:bldP spid="14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1115</TotalTime>
  <Words>1104</Words>
  <Application>Microsoft Office PowerPoint</Application>
  <PresentationFormat>Widescreen</PresentationFormat>
  <Paragraphs>249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Times New Roman</vt:lpstr>
      <vt:lpstr>Office Theme</vt:lpstr>
      <vt:lpstr>Withdrawal of pharmacological therapy for heart failure in recovered dilated cardiomyopathy – a randomised trial  TRED-HF</vt:lpstr>
      <vt:lpstr>TRED-HF</vt:lpstr>
      <vt:lpstr>PowerPoint Presentation</vt:lpstr>
      <vt:lpstr>Pre-specified end-points</vt:lpstr>
      <vt:lpstr>Baseline</vt:lpstr>
      <vt:lpstr>Results</vt:lpstr>
      <vt:lpstr>Safety end-points</vt:lpstr>
      <vt:lpstr>Conclusion</vt:lpstr>
      <vt:lpstr>Acknowledgements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Withdrawal of pharmacological therapy for heart failure in recovered dilated cardiomyopathy – a randomised trial  TRED-HF</dc:title>
  <dc:creator>Halliday Brian</dc:creator>
  <cp:lastModifiedBy>Kristen Green</cp:lastModifiedBy>
  <cp:revision>77</cp:revision>
  <dcterms:created xsi:type="dcterms:W3CDTF">2018-10-08T10:55:50Z</dcterms:created>
  <dcterms:modified xsi:type="dcterms:W3CDTF">2018-11-09T05:27:04Z</dcterms:modified>
</cp:coreProperties>
</file>