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96" r:id="rId2"/>
    <p:sldId id="3995" r:id="rId3"/>
    <p:sldId id="3937" r:id="rId4"/>
    <p:sldId id="3940" r:id="rId5"/>
    <p:sldId id="394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6"/>
    <p:restoredTop sz="94944"/>
  </p:normalViewPr>
  <p:slideViewPr>
    <p:cSldViewPr snapToGrid="0" snapToObjects="1">
      <p:cViewPr varScale="1">
        <p:scale>
          <a:sx n="116" d="100"/>
          <a:sy n="116" d="100"/>
        </p:scale>
        <p:origin x="6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20846-F96B-8643-8266-4C1D3A61C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738EC-6100-5441-BDED-1D25C0E6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3706A-D278-304D-87DB-EC95039C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5884D-DBB2-CD43-BFD0-9E0DAB89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2519F-3BB4-484E-8E57-3612A17C9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91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049F-F70D-B840-B893-688918A1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5CDA4-8B0B-2B4A-AF22-CDA234A1E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A1F4-2BC1-A54F-8BBD-4F3A2B6B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E18DB-9947-2942-8874-2685944E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4732B-16BA-5747-A79E-2B73B8F3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15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B5D50-7B65-FA4F-BD6B-8276F10D1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4AE6C-D397-FE41-9291-76080BFC9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A7D0B-E726-3B4B-8834-FE7DD77A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E34BE-A485-EB4C-8DD5-E956F964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9E7B8-F571-6948-B5BE-D4E6315F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440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7F6BE-B52B-0A48-9027-52F8905C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C22AC-E191-814D-ACB3-966CBDC97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B7230-E030-E549-9BAB-EAF5CBC8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E7ABE-F675-E341-AA6B-7E64061E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7F9C9-B2B5-644C-ADA9-2245504F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50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615B-38E0-0E4D-A99E-CDA1B7EE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2D1AB-F331-A640-B150-FE6E8CA37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64291-6180-064E-A433-7F5E7535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3366-2DC6-6142-BB0F-5EB51FFB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C098E-47E2-A54A-A300-A036C6E7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04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741-344E-0F4C-8CD8-37E7838A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21B28-3D11-D641-AB04-3415B04BD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929E2-BA70-5E43-9EE2-0C376C01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66C4F-5D69-6D4F-9793-99FD6363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33BFE-9731-8040-9231-9C8FFC6C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539D4-5CF2-1D4C-AC62-E598CD41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883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C11D-6216-9542-BF8E-A6923A7E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F84AA-C67C-6C42-9F3A-9A61B1BB0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73FAE-18BC-C941-ACBF-D926E40F7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0FB82-7C5F-A248-8D99-79888BFC4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2BCD4-5D47-5F47-AA63-E81E54CF7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D8D3FE-8AB7-A74D-A2BD-288CDBFB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BA1457-283E-2545-B197-5D3DDD59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93FBB-A711-C442-8B29-B819256C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5099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FF85-5B34-364A-B472-318C7D03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A7431-3E01-AA4B-A4C7-C6F68BD9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3B5D1-9FC7-4F47-9260-030B8A5A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E7C5E-C5D1-C84D-B3C2-C2C7B571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80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E7FF27-888F-094F-9E2E-2A831DBF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3C7D9-4FF8-C64A-B1F7-CABF1390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0A6F1-C5C2-DB42-85CF-04DB2566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5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6FB4-DE92-6149-A412-C9C8C8FD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9ACE5-C805-164A-8020-DBB5D4913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99291-5972-3743-8564-0A4A94F5A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904A3-1C44-2444-BD33-03A2A227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D4607-B031-E641-AEE9-BB9D3867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2963F-BFE2-C24E-928F-8A0AE018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418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CC4D-8710-7046-B4DF-CB55CC1F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0284A-06CB-D54E-9BD9-5B978A843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6AA7D-4030-4347-A22D-2957D5652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7D4E4-4EA8-BC4A-9B7B-817C9EDC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8F5C4-831C-984E-A6B9-D5755EA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6C31E-3B5C-FD46-A47D-67ABF88B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504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CEE29C-C578-1144-9AE8-E14044FA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36D16-4E43-7540-9A4D-9638F9B69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FF5C-4718-A148-BE8A-9AEE0E851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5966F-D792-A54F-9FF6-0406ED421452}" type="datetimeFigureOut">
              <a:rPr lang="en-CA" smtClean="0"/>
              <a:t>2020-05-03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A7916-5566-014A-9808-C43B2245F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2393-2C68-1446-A327-01C49788E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D0BE4-B0F4-4C44-ADE8-0C41AD6171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44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2" Type="http://schemas.openxmlformats.org/officeDocument/2006/relationships/image" Target="../media/image2.tiff"/><Relationship Id="rId16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5" Type="http://schemas.openxmlformats.org/officeDocument/2006/relationships/image" Target="../media/image15.tiff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Relationship Id="rId1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807942-CD41-4B33-A54B-8310E035DD49}"/>
              </a:ext>
            </a:extLst>
          </p:cNvPr>
          <p:cNvSpPr txBox="1">
            <a:spLocks/>
          </p:cNvSpPr>
          <p:nvPr/>
        </p:nvSpPr>
        <p:spPr>
          <a:xfrm>
            <a:off x="228219" y="2622947"/>
            <a:ext cx="4577461" cy="16121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Simultaneously co-published in the </a:t>
            </a: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Journal of the American College of Cardiology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the </a:t>
            </a: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Canadian Journal of Cardiology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and </a:t>
            </a: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Annals of Thoracic Surgery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on Monday May 4</a:t>
            </a:r>
            <a:r>
              <a:rPr kumimoji="0" lang="en-C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2020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A2A773-10FD-436F-BCBC-ED1E99D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17926" r="24173" b="6963"/>
          <a:stretch/>
        </p:blipFill>
        <p:spPr>
          <a:xfrm>
            <a:off x="5080000" y="97490"/>
            <a:ext cx="6985000" cy="666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26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07762-ECD8-CB41-9C71-E9AC582A1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51" y="623498"/>
            <a:ext cx="2065997" cy="108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46F6D6-3BD7-F843-BB24-0A615E045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44" b="24544"/>
          <a:stretch/>
        </p:blipFill>
        <p:spPr>
          <a:xfrm>
            <a:off x="3927328" y="725953"/>
            <a:ext cx="1721241" cy="87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B26C8-FB08-B642-897E-19662E9B6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769" y="725951"/>
            <a:ext cx="231140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D4E49-2658-8E4B-8554-9CC4EC07D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288" y="1998174"/>
            <a:ext cx="1142089" cy="1142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1A00C-7A3A-F141-B3E5-4221E5980C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301" b="27970"/>
          <a:stretch/>
        </p:blipFill>
        <p:spPr>
          <a:xfrm>
            <a:off x="6359769" y="2322595"/>
            <a:ext cx="2182901" cy="889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A550E-5F00-734D-BDF3-559E50BFB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2369" y="571197"/>
            <a:ext cx="1841500" cy="110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7937A9-2202-EF40-B23A-F4EDEDCA3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995" y="2354203"/>
            <a:ext cx="2088848" cy="562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C0F17-97F1-E348-95A5-452C06FE5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5665" y="2546105"/>
            <a:ext cx="2306540" cy="370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5A383-A48B-BE4C-94D4-164A4B480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5665" y="3630833"/>
            <a:ext cx="2203030" cy="789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24B15-9035-2A42-B8FB-5693CE843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830" b="33381"/>
          <a:stretch/>
        </p:blipFill>
        <p:spPr>
          <a:xfrm>
            <a:off x="1783478" y="5158900"/>
            <a:ext cx="2519218" cy="926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ECB26-0D1D-A94F-8E9E-9C9F7E2B0F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3502" y="3630833"/>
            <a:ext cx="1854200" cy="109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01CB6B-F149-4448-B89C-E92AE91F94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416" y="3366906"/>
            <a:ext cx="2700304" cy="1512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1B59CB-0AE0-F849-BA7D-610D8FF7B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1453" y="3741245"/>
            <a:ext cx="1721241" cy="620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B5939C-BF9E-EB42-92D6-0DEB03ECA24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9445" b="24796"/>
          <a:stretch/>
        </p:blipFill>
        <p:spPr>
          <a:xfrm>
            <a:off x="4610262" y="5095208"/>
            <a:ext cx="3258807" cy="990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BA01BC-B5A0-864F-92FB-B69B3B064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6635" y="5234949"/>
            <a:ext cx="2590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9D66D-5028-448A-8FA8-604AC85B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13" y="5860155"/>
            <a:ext cx="2818026" cy="477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DD537-9FB1-2B48-8119-CD7963A6EE01}"/>
              </a:ext>
            </a:extLst>
          </p:cNvPr>
          <p:cNvSpPr txBox="1"/>
          <p:nvPr/>
        </p:nvSpPr>
        <p:spPr>
          <a:xfrm>
            <a:off x="890786" y="143545"/>
            <a:ext cx="104104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u="sng" dirty="0"/>
              <a:t>Ethical Considerations </a:t>
            </a:r>
            <a:endParaRPr lang="en-CA" sz="2800" b="1" dirty="0"/>
          </a:p>
          <a:p>
            <a:r>
              <a:rPr lang="en-CA" dirty="0"/>
              <a:t> </a:t>
            </a:r>
          </a:p>
          <a:p>
            <a:r>
              <a:rPr lang="en-CA" sz="2000" dirty="0"/>
              <a:t>Similar to rationing decisions made in preparation for the initial surge of COVID-19 cases, progressive and thoughtful reintroduction of cardiovascular services must be based on robust ethical analysis. Relevant values to be operationalized include: 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2000" b="1" i="1" u="sng" dirty="0"/>
              <a:t>Maximizing benefits</a:t>
            </a:r>
            <a:r>
              <a:rPr lang="en-CA" sz="2000" i="1" dirty="0"/>
              <a:t> </a:t>
            </a:r>
            <a:r>
              <a:rPr lang="en-CA" sz="2000" dirty="0"/>
              <a:t>such that the most lives, or life years are saved so that procedures or tests that are likely to benefit more people to a greater degree are prioritized over procedures that will benefit fewer people to a lesser degree; 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2000" b="1" i="1" u="sng" dirty="0"/>
              <a:t>Fairness</a:t>
            </a:r>
            <a:r>
              <a:rPr lang="en-CA" sz="2000" dirty="0"/>
              <a:t> such that like cases are treated alike, taking into consideration baseline health inequities; 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2000" b="1" i="1" u="sng" dirty="0"/>
              <a:t>Proportionality</a:t>
            </a:r>
            <a:r>
              <a:rPr lang="en-CA" sz="2000" i="1" dirty="0"/>
              <a:t> </a:t>
            </a:r>
            <a:r>
              <a:rPr lang="en-CA" sz="2000" dirty="0"/>
              <a:t>such that the risk of further postponement is balanced against the risk of exacerbating COVID-19 spread; and 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2000" b="1" i="1" u="sng" dirty="0"/>
              <a:t>Consistency</a:t>
            </a:r>
            <a:r>
              <a:rPr lang="en-CA" sz="2000" dirty="0"/>
              <a:t> such that reintroduction is managed across populations and among individuals regardless of ethically irrelevant factors such as ethnicity, perceived social worth or ability to pay. Finally the promotion of </a:t>
            </a:r>
            <a:r>
              <a:rPr lang="en-CA" sz="2000" b="1" i="1" u="sng" dirty="0"/>
              <a:t>procedural justice</a:t>
            </a:r>
            <a:r>
              <a:rPr lang="en-CA" sz="2000" dirty="0"/>
              <a:t>, with the use of an ethical framework, is essential to ensure all decisions reflect best available evidence with transparent communication.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26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9D66D-5028-448A-8FA8-604AC85B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213" y="5825398"/>
            <a:ext cx="2818026" cy="477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6033B-7DFA-4FFD-B727-ADCBCC302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3" y="5537866"/>
            <a:ext cx="2567627" cy="1052386"/>
          </a:xfrm>
          <a:prstGeom prst="rect">
            <a:avLst/>
          </a:prstGeom>
        </p:spPr>
      </p:pic>
      <p:pic>
        <p:nvPicPr>
          <p:cNvPr id="5" name="Picture 8" descr="CHVI_Logo_RGB.png">
            <a:extLst>
              <a:ext uri="{FF2B5EF4-FFF2-40B4-BE49-F238E27FC236}">
                <a16:creationId xmlns:a16="http://schemas.microsoft.com/office/drawing/2014/main" id="{1B930FA2-EE0A-4369-B8E4-06C82B04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249" y="5537867"/>
            <a:ext cx="2900330" cy="10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F6214B-A42B-4031-920B-9F1DD8D4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75" y="5621999"/>
            <a:ext cx="724763" cy="95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03703-715C-ED47-B181-D9D948B66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70" y="0"/>
            <a:ext cx="11594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9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9D66D-5028-448A-8FA8-604AC85B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213" y="5825398"/>
            <a:ext cx="2818026" cy="477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6033B-7DFA-4FFD-B727-ADCBCC302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3" y="5537866"/>
            <a:ext cx="2567627" cy="1052386"/>
          </a:xfrm>
          <a:prstGeom prst="rect">
            <a:avLst/>
          </a:prstGeom>
        </p:spPr>
      </p:pic>
      <p:pic>
        <p:nvPicPr>
          <p:cNvPr id="5" name="Picture 8" descr="CHVI_Logo_RGB.png">
            <a:extLst>
              <a:ext uri="{FF2B5EF4-FFF2-40B4-BE49-F238E27FC236}">
                <a16:creationId xmlns:a16="http://schemas.microsoft.com/office/drawing/2014/main" id="{1B930FA2-EE0A-4369-B8E4-06C82B04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249" y="5537867"/>
            <a:ext cx="2900330" cy="10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F6214B-A42B-4031-920B-9F1DD8D4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75" y="5621999"/>
            <a:ext cx="724763" cy="95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0708D-823B-8D4D-9177-FC894595A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8" y="0"/>
            <a:ext cx="1187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60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205</Words>
  <Application>Microsoft Macintosh PowerPoint</Application>
  <PresentationFormat>Widescreen</PresentationFormat>
  <Paragraphs>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Janarthanan Sathananthan</dc:creator>
  <cp:lastModifiedBy>Brian Creamer</cp:lastModifiedBy>
  <cp:revision>22</cp:revision>
  <dcterms:created xsi:type="dcterms:W3CDTF">2020-04-21T15:30:57Z</dcterms:created>
  <dcterms:modified xsi:type="dcterms:W3CDTF">2020-05-03T19:31:37Z</dcterms:modified>
</cp:coreProperties>
</file>