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8"/>
  </p:notesMasterIdLst>
  <p:handoutMasterIdLst>
    <p:handoutMasterId r:id="rId79"/>
  </p:handoutMasterIdLst>
  <p:sldIdLst>
    <p:sldId id="258" r:id="rId5"/>
    <p:sldId id="2145707255" r:id="rId6"/>
    <p:sldId id="2145707218" r:id="rId7"/>
    <p:sldId id="2145707243" r:id="rId8"/>
    <p:sldId id="257" r:id="rId9"/>
    <p:sldId id="1316" r:id="rId10"/>
    <p:sldId id="1317" r:id="rId11"/>
    <p:sldId id="1318" r:id="rId12"/>
    <p:sldId id="1350" r:id="rId13"/>
    <p:sldId id="1351" r:id="rId14"/>
    <p:sldId id="1348" r:id="rId15"/>
    <p:sldId id="1349" r:id="rId16"/>
    <p:sldId id="1353" r:id="rId17"/>
    <p:sldId id="2145707214" r:id="rId18"/>
    <p:sldId id="1355" r:id="rId19"/>
    <p:sldId id="2145707215" r:id="rId20"/>
    <p:sldId id="1354" r:id="rId21"/>
    <p:sldId id="2145707254" r:id="rId22"/>
    <p:sldId id="1356" r:id="rId23"/>
    <p:sldId id="278" r:id="rId24"/>
    <p:sldId id="2145707213" r:id="rId25"/>
    <p:sldId id="1365" r:id="rId26"/>
    <p:sldId id="1319" r:id="rId27"/>
    <p:sldId id="1320" r:id="rId28"/>
    <p:sldId id="2145707245" r:id="rId29"/>
    <p:sldId id="2145707246" r:id="rId30"/>
    <p:sldId id="2145707247" r:id="rId31"/>
    <p:sldId id="2145707248" r:id="rId32"/>
    <p:sldId id="2145707249" r:id="rId33"/>
    <p:sldId id="1321" r:id="rId34"/>
    <p:sldId id="1328" r:id="rId35"/>
    <p:sldId id="1329" r:id="rId36"/>
    <p:sldId id="1331" r:id="rId37"/>
    <p:sldId id="1332" r:id="rId38"/>
    <p:sldId id="1335" r:id="rId39"/>
    <p:sldId id="1333" r:id="rId40"/>
    <p:sldId id="1334" r:id="rId41"/>
    <p:sldId id="2145707216" r:id="rId42"/>
    <p:sldId id="2145707219" r:id="rId43"/>
    <p:sldId id="2145707220" r:id="rId44"/>
    <p:sldId id="1336" r:id="rId45"/>
    <p:sldId id="1337" r:id="rId46"/>
    <p:sldId id="1338" r:id="rId47"/>
    <p:sldId id="2145707251" r:id="rId48"/>
    <p:sldId id="1341" r:id="rId49"/>
    <p:sldId id="1343" r:id="rId50"/>
    <p:sldId id="2145707250" r:id="rId51"/>
    <p:sldId id="2145707217" r:id="rId52"/>
    <p:sldId id="339" r:id="rId53"/>
    <p:sldId id="1322" r:id="rId54"/>
    <p:sldId id="2145707221" r:id="rId55"/>
    <p:sldId id="2145707232" r:id="rId56"/>
    <p:sldId id="2145707222" r:id="rId57"/>
    <p:sldId id="2145707223" r:id="rId58"/>
    <p:sldId id="2145707224" r:id="rId59"/>
    <p:sldId id="2145707225" r:id="rId60"/>
    <p:sldId id="2145707226" r:id="rId61"/>
    <p:sldId id="2145707227" r:id="rId62"/>
    <p:sldId id="2145707228" r:id="rId63"/>
    <p:sldId id="2145707229" r:id="rId64"/>
    <p:sldId id="2145707230" r:id="rId65"/>
    <p:sldId id="2145707233" r:id="rId66"/>
    <p:sldId id="2145707234" r:id="rId67"/>
    <p:sldId id="2145707235" r:id="rId68"/>
    <p:sldId id="2145707236" r:id="rId69"/>
    <p:sldId id="2145707237" r:id="rId70"/>
    <p:sldId id="2145707238" r:id="rId71"/>
    <p:sldId id="2145707239" r:id="rId72"/>
    <p:sldId id="2145707240" r:id="rId73"/>
    <p:sldId id="2145707241" r:id="rId74"/>
    <p:sldId id="2145707242" r:id="rId75"/>
    <p:sldId id="340" r:id="rId76"/>
    <p:sldId id="2145707231"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6D9B09-ABCD-F89E-06F6-C5DA14ACB952}" name="Harshit Kumar Singh (IL-IN)" initials="HK" userId="S::Harshit.Singh@infoprolearning.com::89765d34-c7d5-4f20-855c-e078cd0c93b7" providerId="AD"/>
  <p188:author id="{BA6A7593-7A0A-1398-E864-779DF6AB42A2}" name="Kamakshi Bhalla (IL-ET-IN)" initials="KB" userId="S::kamakshi.bhalla@infoprolearning.com::ff8e70ba-a1b4-42dc-80c1-fc01051660c3" providerId="AD"/>
  <p188:author id="{CE001D9B-C568-FCF7-B8B7-96CCD09AFF48}" name="Shikha Pundir" initials="SP" userId="S::shikha.pundir@infoprolearning.com::84d497ae-ec63-4ef4-89e1-149dd08ee76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C8D6"/>
    <a:srgbClr val="E3CDE2"/>
    <a:srgbClr val="C8DAE7"/>
    <a:srgbClr val="4B1251"/>
    <a:srgbClr val="8A2172"/>
    <a:srgbClr val="0078A8"/>
    <a:srgbClr val="0096D5"/>
    <a:srgbClr val="BA270E"/>
    <a:srgbClr val="A81A0C"/>
    <a:srgbClr val="AA23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7BA995-9852-498C-97AF-E1522B204476}" v="1" dt="2025-06-12T22:48:15.0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961" autoAdjust="0"/>
  </p:normalViewPr>
  <p:slideViewPr>
    <p:cSldViewPr snapToGrid="0">
      <p:cViewPr varScale="1">
        <p:scale>
          <a:sx n="37" d="100"/>
          <a:sy n="37" d="100"/>
        </p:scale>
        <p:origin x="91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viewProps" Target="viewProps.xml"/><Relationship Id="rId86"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ea Candela" userId="0feea495-af0e-4f72-8170-3ef3581d2d7e" providerId="ADAL" clId="{A87BA995-9852-498C-97AF-E1522B204476}"/>
    <pc:docChg chg="custSel modSld">
      <pc:chgData name="Andreea Candela" userId="0feea495-af0e-4f72-8170-3ef3581d2d7e" providerId="ADAL" clId="{A87BA995-9852-498C-97AF-E1522B204476}" dt="2025-06-12T22:48:18.743" v="5" actId="1076"/>
      <pc:docMkLst>
        <pc:docMk/>
      </pc:docMkLst>
      <pc:sldChg chg="addSp delSp modSp mod">
        <pc:chgData name="Andreea Candela" userId="0feea495-af0e-4f72-8170-3ef3581d2d7e" providerId="ADAL" clId="{A87BA995-9852-498C-97AF-E1522B204476}" dt="2025-06-12T22:48:18.743" v="5" actId="1076"/>
        <pc:sldMkLst>
          <pc:docMk/>
          <pc:sldMk cId="2469476085" sldId="2145707255"/>
        </pc:sldMkLst>
        <pc:picChg chg="add mod">
          <ac:chgData name="Andreea Candela" userId="0feea495-af0e-4f72-8170-3ef3581d2d7e" providerId="ADAL" clId="{A87BA995-9852-498C-97AF-E1522B204476}" dt="2025-06-12T22:48:18.743" v="5" actId="1076"/>
          <ac:picMkLst>
            <pc:docMk/>
            <pc:sldMk cId="2469476085" sldId="2145707255"/>
            <ac:picMk id="5" creationId="{3B6F7D01-4A14-78ED-CBB5-975AE43F6391}"/>
          </ac:picMkLst>
        </pc:picChg>
        <pc:picChg chg="del">
          <ac:chgData name="Andreea Candela" userId="0feea495-af0e-4f72-8170-3ef3581d2d7e" providerId="ADAL" clId="{A87BA995-9852-498C-97AF-E1522B204476}" dt="2025-06-12T22:48:07.051" v="0" actId="478"/>
          <ac:picMkLst>
            <pc:docMk/>
            <pc:sldMk cId="2469476085" sldId="2145707255"/>
            <ac:picMk id="13" creationId="{67F131F4-E4A7-C53B-B415-F82571DB1B3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B61161-C6BC-B1F8-4EBF-7B67B39E241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a:extLst>
              <a:ext uri="{FF2B5EF4-FFF2-40B4-BE49-F238E27FC236}">
                <a16:creationId xmlns:a16="http://schemas.microsoft.com/office/drawing/2014/main" id="{D47DD9E9-0967-7147-281F-115632B51A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67F862-FF6F-488C-8159-F6525515B777}" type="datetimeFigureOut">
              <a:rPr lang="en-IN" smtClean="0"/>
              <a:t>12-06-2025</a:t>
            </a:fld>
            <a:endParaRPr lang="en-IN"/>
          </a:p>
        </p:txBody>
      </p:sp>
      <p:sp>
        <p:nvSpPr>
          <p:cNvPr id="4" name="Footer Placeholder 3">
            <a:extLst>
              <a:ext uri="{FF2B5EF4-FFF2-40B4-BE49-F238E27FC236}">
                <a16:creationId xmlns:a16="http://schemas.microsoft.com/office/drawing/2014/main" id="{5FC0E8B2-DB36-7F17-1401-5C58E52AC28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a:extLst>
              <a:ext uri="{FF2B5EF4-FFF2-40B4-BE49-F238E27FC236}">
                <a16:creationId xmlns:a16="http://schemas.microsoft.com/office/drawing/2014/main" id="{C5A86E44-00E0-DA8D-4112-EFA31AD7D98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21C7AD-1D4F-4D05-9A75-D220C0252AE9}" type="slidenum">
              <a:rPr lang="en-IN" smtClean="0"/>
              <a:t>‹#›</a:t>
            </a:fld>
            <a:endParaRPr lang="en-IN"/>
          </a:p>
        </p:txBody>
      </p:sp>
    </p:spTree>
    <p:extLst>
      <p:ext uri="{BB962C8B-B14F-4D97-AF65-F5344CB8AC3E}">
        <p14:creationId xmlns:p14="http://schemas.microsoft.com/office/powerpoint/2010/main" val="449856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9F48D0-828D-4BCF-A19E-86B3449FA7A0}" type="datetimeFigureOut">
              <a:rPr lang="en-US" smtClean="0"/>
              <a:t>6/12/2025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7E6783-BE15-4E25-8E04-F225514602CC}" type="slidenum">
              <a:rPr lang="en-US" smtClean="0"/>
              <a:t>‹#›</a:t>
            </a:fld>
            <a:endParaRPr lang="en-US"/>
          </a:p>
        </p:txBody>
      </p:sp>
    </p:spTree>
    <p:extLst>
      <p:ext uri="{BB962C8B-B14F-4D97-AF65-F5344CB8AC3E}">
        <p14:creationId xmlns:p14="http://schemas.microsoft.com/office/powerpoint/2010/main" val="3743009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s" b="1"/>
              <a:t>Duración</a:t>
            </a:r>
            <a:r>
              <a:rPr lang="es" b="0"/>
              <a:t>: N/A</a:t>
            </a:r>
          </a:p>
          <a:p>
            <a:pPr eaLnBrk="1" hangingPunct="1">
              <a:spcBef>
                <a:spcPct val="0"/>
              </a:spcBef>
            </a:pPr>
            <a:endParaRPr lang="en-US"/>
          </a:p>
          <a:p>
            <a:pPr eaLnBrk="1" hangingPunct="1">
              <a:spcBef>
                <a:spcPct val="0"/>
              </a:spcBef>
            </a:pPr>
            <a:r>
              <a:rPr lang="es" b="1"/>
              <a:t>Notas </a:t>
            </a:r>
            <a:r>
              <a:rPr lang="en-US" b="1"/>
              <a:t>para </a:t>
            </a:r>
            <a:r>
              <a:rPr lang="en-US" b="1" err="1"/>
              <a:t>el</a:t>
            </a:r>
            <a:r>
              <a:rPr lang="es" b="1"/>
              <a:t> productor (soporte de TI)</a:t>
            </a:r>
            <a:r>
              <a:rPr lang="es" b="0"/>
              <a:t>:</a:t>
            </a:r>
          </a:p>
          <a:p>
            <a:pPr marL="174708" indent="-174708">
              <a:spcBef>
                <a:spcPct val="0"/>
              </a:spcBef>
              <a:buFont typeface="Arial" panose="020B0604020202020204" pitchFamily="34" charset="0"/>
              <a:buChar char="•"/>
            </a:pPr>
            <a:r>
              <a:rPr lang="en-US" err="1"/>
              <a:t>Asegúrese</a:t>
            </a:r>
            <a:r>
              <a:rPr lang="en-US"/>
              <a:t> que</a:t>
            </a:r>
            <a:r>
              <a:rPr lang="es"/>
              <a:t> los equipos informáticos y audiovisuales </a:t>
            </a:r>
            <a:r>
              <a:rPr lang="en-US"/>
              <a:t>del </a:t>
            </a:r>
            <a:r>
              <a:rPr lang="en-US" err="1"/>
              <a:t>profesorado</a:t>
            </a:r>
            <a:r>
              <a:rPr lang="es"/>
              <a:t> estén funcionando. </a:t>
            </a:r>
          </a:p>
          <a:p>
            <a:pPr marL="174708" indent="-174708">
              <a:spcBef>
                <a:spcPct val="0"/>
              </a:spcBef>
              <a:buFont typeface="Arial" panose="020B0604020202020204" pitchFamily="34" charset="0"/>
              <a:buChar char="•"/>
            </a:pPr>
            <a:r>
              <a:rPr lang="es"/>
              <a:t>Solucione el problema si es necesario. </a:t>
            </a:r>
          </a:p>
          <a:p>
            <a:pPr marL="174708" indent="-174708">
              <a:spcBef>
                <a:spcPct val="0"/>
              </a:spcBef>
              <a:buFont typeface="Arial" panose="020B0604020202020204" pitchFamily="34" charset="0"/>
              <a:buChar char="•"/>
            </a:pPr>
            <a:endParaRPr lang="en-US"/>
          </a:p>
          <a:p>
            <a:pPr eaLnBrk="1" hangingPunct="1">
              <a:spcBef>
                <a:spcPct val="0"/>
              </a:spcBef>
            </a:pPr>
            <a:endParaRPr lang="en-US"/>
          </a:p>
          <a:p>
            <a:pPr eaLnBrk="1" hangingPunct="1">
              <a:spcBef>
                <a:spcPct val="0"/>
              </a:spcBef>
            </a:pPr>
            <a:r>
              <a:rPr lang="es" b="1">
                <a:solidFill>
                  <a:srgbClr val="FF0000"/>
                </a:solidFill>
              </a:rPr>
              <a:t>Notas </a:t>
            </a:r>
            <a:r>
              <a:rPr lang="en-US" b="1">
                <a:solidFill>
                  <a:srgbClr val="FF0000"/>
                </a:solidFill>
              </a:rPr>
              <a:t>Para </a:t>
            </a:r>
            <a:r>
              <a:rPr lang="en-US" b="1" err="1">
                <a:solidFill>
                  <a:srgbClr val="FF0000"/>
                </a:solidFill>
              </a:rPr>
              <a:t>el</a:t>
            </a:r>
            <a:r>
              <a:rPr lang="en-US" b="1">
                <a:solidFill>
                  <a:srgbClr val="FF0000"/>
                </a:solidFill>
              </a:rPr>
              <a:t> </a:t>
            </a:r>
            <a:r>
              <a:rPr lang="en-US" b="1" err="1">
                <a:solidFill>
                  <a:srgbClr val="FF0000"/>
                </a:solidFill>
              </a:rPr>
              <a:t>Profesorado</a:t>
            </a:r>
            <a:r>
              <a:rPr lang="es" b="1">
                <a:solidFill>
                  <a:srgbClr val="FF0000"/>
                </a:solidFill>
              </a:rPr>
              <a:t> </a:t>
            </a:r>
          </a:p>
          <a:p>
            <a:pPr marL="174708" indent="-174708">
              <a:spcBef>
                <a:spcPct val="0"/>
              </a:spcBef>
              <a:buFont typeface="Arial" panose="020B0604020202020204" pitchFamily="34" charset="0"/>
              <a:buChar char="•"/>
            </a:pPr>
            <a:r>
              <a:rPr lang="es" baseline="0"/>
              <a:t> </a:t>
            </a:r>
            <a:r>
              <a:rPr lang="es" spc="-1">
                <a:latin typeface="Arial"/>
              </a:rPr>
              <a:t>Asegúrese de haber iniciado sesión al menos 15 minutos antes y </a:t>
            </a:r>
            <a:r>
              <a:rPr lang="es-ES" spc="-1">
                <a:latin typeface="Arial"/>
              </a:rPr>
              <a:t>pruebe el micrófono, la cámara web, las diapositivas, etc., si es necesario, para comprobar que los dispositivos funcionen correctamente.</a:t>
            </a:r>
            <a:r>
              <a:rPr lang="es" spc="-1">
                <a:latin typeface="Arial"/>
              </a:rPr>
              <a:t> </a:t>
            </a:r>
            <a:endParaRPr lang="en-US"/>
          </a:p>
          <a:p>
            <a:pPr marL="174708" indent="-174708">
              <a:spcBef>
                <a:spcPct val="0"/>
              </a:spcBef>
              <a:buFont typeface="Arial" panose="020B0604020202020204" pitchFamily="34" charset="0"/>
              <a:buChar char="•"/>
            </a:pPr>
            <a:r>
              <a:rPr lang="es-ES"/>
              <a:t>Plantee al productor cualquier pregunta técnica que pueda surgir</a:t>
            </a:r>
            <a:r>
              <a:rPr lang="es"/>
              <a:t>.</a:t>
            </a:r>
          </a:p>
          <a:p>
            <a:pPr eaLnBrk="1" hangingPunct="1">
              <a:spcBef>
                <a:spcPct val="0"/>
              </a:spcBef>
              <a:buFontTx/>
              <a:buChar char="•"/>
            </a:pPr>
            <a:endParaRPr lang="en-US"/>
          </a:p>
          <a:p>
            <a:pPr marL="174708" indent="-174708">
              <a:buFont typeface="Arial" panose="020B0604020202020204" pitchFamily="34" charset="0"/>
              <a:buChar char="•"/>
              <a:defRPr/>
            </a:pPr>
            <a:r>
              <a:rPr lang="es" b="1"/>
              <a:t>Preparación previa a la sesión</a:t>
            </a:r>
            <a:r>
              <a:rPr lang="es" b="0"/>
              <a:t>:</a:t>
            </a:r>
          </a:p>
          <a:p>
            <a:pPr marL="640594" lvl="1" indent="-174708">
              <a:buFont typeface="Courier New" panose="02070309020205020404" pitchFamily="49" charset="0"/>
              <a:buChar char="o"/>
              <a:defRPr/>
            </a:pPr>
            <a:r>
              <a:rPr lang="es" b="1"/>
              <a:t>Dos días antes de la sesión de formación</a:t>
            </a:r>
            <a:r>
              <a:rPr lang="es"/>
              <a:t>, tómese su tiempo para familiarizarse con los materiales </a:t>
            </a:r>
            <a:r>
              <a:rPr lang="en-US"/>
              <a:t>de la </a:t>
            </a:r>
            <a:r>
              <a:rPr lang="en-US" err="1"/>
              <a:t>formación</a:t>
            </a:r>
            <a:r>
              <a:rPr lang="es"/>
              <a:t> (</a:t>
            </a:r>
            <a:r>
              <a:rPr lang="es" sz="1800" kern="1200">
                <a:effectLst/>
                <a:latin typeface="Calibri" panose="020F0502020204030204" pitchFamily="34" charset="0"/>
                <a:ea typeface="Calibri" panose="020F0502020204030204" pitchFamily="34" charset="0"/>
              </a:rPr>
              <a:t>presentación con notas del orador, guía del participante, mobisode, infografía, vídeos de ECHO para casos prácticos</a:t>
            </a:r>
            <a:r>
              <a:rPr lang="es"/>
              <a:t>). También es una buena idea revisar los detalles del grupo de participantes inscritos en la </a:t>
            </a:r>
            <a:r>
              <a:rPr lang="en-US" err="1"/>
              <a:t>formación</a:t>
            </a:r>
            <a:r>
              <a:rPr lang="es"/>
              <a:t>.</a:t>
            </a:r>
          </a:p>
          <a:p>
            <a:pPr marL="640594" lvl="1" indent="-174708">
              <a:buFont typeface="Courier New" panose="02070309020205020404" pitchFamily="49" charset="0"/>
              <a:buChar char="o"/>
              <a:defRPr/>
            </a:pPr>
            <a:r>
              <a:rPr lang="es"/>
              <a:t>Comparta la Guía del Participante (PG) con los participantes.</a:t>
            </a:r>
          </a:p>
          <a:p>
            <a:pPr marL="640594" lvl="1" indent="-174708">
              <a:buFont typeface="Courier New" panose="02070309020205020404" pitchFamily="49" charset="0"/>
              <a:buChar char="o"/>
              <a:defRPr/>
            </a:pPr>
            <a:r>
              <a:rPr lang="es" b="1"/>
              <a:t>Agregue</a:t>
            </a:r>
            <a:r>
              <a:rPr lang="es"/>
              <a:t> sus datos a la diapositiva Conozca </a:t>
            </a:r>
            <a:r>
              <a:rPr lang="en-US"/>
              <a:t>al </a:t>
            </a:r>
            <a:r>
              <a:rPr lang="en-US" err="1"/>
              <a:t>profesorado</a:t>
            </a:r>
            <a:r>
              <a:rPr lang="es"/>
              <a:t>.</a:t>
            </a:r>
          </a:p>
          <a:p>
            <a:pPr marL="174708" indent="-174708">
              <a:buFont typeface="Arial" panose="020B0604020202020204" pitchFamily="34" charset="0"/>
              <a:buChar char="•"/>
              <a:defRPr/>
            </a:pPr>
            <a:r>
              <a:rPr lang="es" b="1"/>
              <a:t>15 minutos antes de la sesión</a:t>
            </a:r>
            <a:r>
              <a:rPr lang="es"/>
              <a:t>:</a:t>
            </a:r>
          </a:p>
          <a:p>
            <a:pPr marL="640594" lvl="1" indent="-174708">
              <a:buFont typeface="Courier New" panose="02070309020205020404" pitchFamily="49" charset="0"/>
              <a:buChar char="o"/>
              <a:defRPr/>
            </a:pPr>
            <a:r>
              <a:rPr lang="es" b="1"/>
              <a:t>Asegúrese de </a:t>
            </a:r>
            <a:r>
              <a:rPr lang="es"/>
              <a:t>que todo el material que necesita para la formación esté disponible en su sistema en el lugar de la formación. Los vídeos de ECHO para casos prácticos también deben estar a disposición de los participantes.</a:t>
            </a:r>
          </a:p>
          <a:p>
            <a:pPr marL="640594" lvl="1" indent="-174708">
              <a:buFont typeface="Courier New" panose="02070309020205020404" pitchFamily="49" charset="0"/>
              <a:buChar char="o"/>
              <a:defRPr/>
            </a:pPr>
            <a:r>
              <a:rPr lang="es" b="1"/>
              <a:t>Asegúrese de</a:t>
            </a:r>
            <a:r>
              <a:rPr lang="es"/>
              <a:t> estar conectado a Internet para acceder a la página web de ACC o NCD Academy, si es necesario.</a:t>
            </a:r>
          </a:p>
          <a:p>
            <a:pPr marL="640594" lvl="1" indent="-174708">
              <a:buFont typeface="Courier New" panose="02070309020205020404" pitchFamily="49" charset="0"/>
              <a:buChar char="o"/>
              <a:defRPr/>
            </a:pPr>
            <a:r>
              <a:rPr lang="es" b="1"/>
              <a:t>Cargue / pruebe </a:t>
            </a:r>
            <a:r>
              <a:rPr lang="es"/>
              <a:t>los </a:t>
            </a:r>
            <a:r>
              <a:rPr lang="es" sz="1800" kern="1200">
                <a:effectLst/>
                <a:latin typeface="Calibri" panose="020F0502020204030204" pitchFamily="34" charset="0"/>
                <a:ea typeface="Calibri" panose="020F0502020204030204" pitchFamily="34" charset="0"/>
              </a:rPr>
              <a:t>materiales </a:t>
            </a:r>
            <a:r>
              <a:rPr lang="en-US" sz="1800" kern="1200">
                <a:effectLst/>
                <a:latin typeface="Calibri" panose="020F0502020204030204" pitchFamily="34" charset="0"/>
                <a:ea typeface="Calibri" panose="020F0502020204030204" pitchFamily="34" charset="0"/>
              </a:rPr>
              <a:t>de la </a:t>
            </a:r>
            <a:r>
              <a:rPr lang="en-US" sz="1800" kern="1200" err="1">
                <a:effectLst/>
                <a:latin typeface="Calibri" panose="020F0502020204030204" pitchFamily="34" charset="0"/>
                <a:ea typeface="Calibri" panose="020F0502020204030204" pitchFamily="34" charset="0"/>
              </a:rPr>
              <a:t>formación</a:t>
            </a:r>
            <a:r>
              <a:rPr lang="es" sz="1800" kern="1200">
                <a:effectLst/>
                <a:latin typeface="Calibri" panose="020F0502020204030204" pitchFamily="34" charset="0"/>
                <a:ea typeface="Calibri" panose="020F0502020204030204" pitchFamily="34" charset="0"/>
              </a:rPr>
              <a:t> </a:t>
            </a:r>
            <a:r>
              <a:rPr lang="es"/>
              <a:t>en el lugar.</a:t>
            </a:r>
          </a:p>
          <a:p>
            <a:endParaRPr lang="en-US"/>
          </a:p>
        </p:txBody>
      </p:sp>
      <p:sp>
        <p:nvSpPr>
          <p:cNvPr id="4" name="Slide Number Placeholder 3"/>
          <p:cNvSpPr>
            <a:spLocks noGrp="1"/>
          </p:cNvSpPr>
          <p:nvPr>
            <p:ph type="sldNum" sz="quarter" idx="5"/>
          </p:nvPr>
        </p:nvSpPr>
        <p:spPr/>
        <p:txBody>
          <a:bodyPr/>
          <a:lstStyle/>
          <a:p>
            <a:fld id="{4E7E6783-BE15-4E25-8E04-F225514602CC}" type="slidenum">
              <a:rPr lang="en-US" smtClean="0"/>
              <a:t>1</a:t>
            </a:fld>
            <a:endParaRPr lang="en-US"/>
          </a:p>
        </p:txBody>
      </p:sp>
    </p:spTree>
    <p:extLst>
      <p:ext uri="{BB962C8B-B14F-4D97-AF65-F5344CB8AC3E}">
        <p14:creationId xmlns:p14="http://schemas.microsoft.com/office/powerpoint/2010/main" val="1945987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b="0"/>
              <a:t>: 30 segundos</a:t>
            </a:r>
          </a:p>
          <a:p>
            <a:endParaRPr lang="en-US" b="1"/>
          </a:p>
          <a:p>
            <a:r>
              <a:rPr lang="es" b="1"/>
              <a:t>Notas </a:t>
            </a:r>
            <a:r>
              <a:rPr lang="en-US" b="1"/>
              <a:t>Para </a:t>
            </a:r>
            <a:r>
              <a:rPr lang="en-US" b="1" err="1"/>
              <a:t>el</a:t>
            </a:r>
            <a:r>
              <a:rPr lang="en-US" b="1"/>
              <a:t> </a:t>
            </a:r>
            <a:r>
              <a:rPr lang="en-US" b="1" err="1"/>
              <a:t>Profesorado</a:t>
            </a:r>
            <a:r>
              <a:rPr lang="es" b="1"/>
              <a:t> </a:t>
            </a:r>
          </a:p>
          <a:p>
            <a:pPr marL="171450" indent="-171450">
              <a:buFont typeface="Arial" panose="020B0604020202020204" pitchFamily="34" charset="0"/>
              <a:buChar char="•"/>
            </a:pPr>
            <a:r>
              <a:rPr lang="en-US" err="1"/>
              <a:t>Ahora</a:t>
            </a:r>
            <a:r>
              <a:rPr lang="en-US"/>
              <a:t>, </a:t>
            </a:r>
            <a:r>
              <a:rPr lang="en-US" err="1"/>
              <a:t>continúe</a:t>
            </a:r>
            <a:r>
              <a:rPr lang="en-US"/>
              <a:t> con </a:t>
            </a:r>
            <a:r>
              <a:rPr lang="en-US" err="1"/>
              <a:t>el</a:t>
            </a:r>
            <a:r>
              <a:rPr lang="es"/>
              <a:t> modelo de enfermedad crónica y al sistema de estadificación utilizado para la insuficiencia cardíaca. </a:t>
            </a:r>
          </a:p>
          <a:p>
            <a:pPr marL="171450" indent="-171450">
              <a:buFont typeface="Arial" panose="020B0604020202020204" pitchFamily="34" charset="0"/>
              <a:buChar char="•"/>
            </a:pPr>
            <a:r>
              <a:rPr lang="en-US" err="1"/>
              <a:t>Mencione</a:t>
            </a:r>
            <a:r>
              <a:rPr lang="en-US"/>
              <a:t> lo </a:t>
            </a:r>
            <a:r>
              <a:rPr lang="en-US" err="1"/>
              <a:t>siguiente</a:t>
            </a:r>
            <a:r>
              <a:rPr lang="es"/>
              <a:t>:</a:t>
            </a:r>
          </a:p>
          <a:p>
            <a:pPr marL="628650" lvl="1" indent="-171450">
              <a:buFont typeface="Courier New" panose="02070309020205020404" pitchFamily="49" charset="0"/>
              <a:buChar char="o"/>
            </a:pPr>
            <a:r>
              <a:rPr lang="es"/>
              <a:t>La insuficiencia cardíaca (disfunción ventricular) es una </a:t>
            </a:r>
            <a:r>
              <a:rPr lang="es" u="sng"/>
              <a:t>enfermedad crónica</a:t>
            </a:r>
            <a:r>
              <a:rPr lang="es" u="none"/>
              <a:t>.</a:t>
            </a:r>
          </a:p>
          <a:p>
            <a:pPr marL="628650" lvl="1" indent="-171450">
              <a:buFont typeface="Courier New" panose="02070309020205020404" pitchFamily="49" charset="0"/>
              <a:buChar char="o"/>
            </a:pPr>
            <a:r>
              <a:rPr lang="es"/>
              <a:t>Incluso en ausencia de síntomas, puede producirse la activación de las neurohormonas y una remodelación negativa del ventrículo que conduce a la progresión de la enfermedad.</a:t>
            </a:r>
          </a:p>
          <a:p>
            <a:pPr marL="628650" lvl="1" indent="-171450">
              <a:buFont typeface="Courier New" panose="02070309020205020404" pitchFamily="49" charset="0"/>
              <a:buChar char="o"/>
            </a:pPr>
            <a:r>
              <a:rPr lang="es"/>
              <a:t>Centrarse en la prevención de la enfermedad o en su progresión </a:t>
            </a:r>
            <a:r>
              <a:rPr lang="en-US"/>
              <a:t>genera </a:t>
            </a:r>
            <a:r>
              <a:rPr lang="en-US" err="1"/>
              <a:t>el</a:t>
            </a:r>
            <a:r>
              <a:rPr lang="en-US"/>
              <a:t> mayor </a:t>
            </a:r>
            <a:r>
              <a:rPr lang="en-US" err="1"/>
              <a:t>impacto</a:t>
            </a:r>
            <a:r>
              <a:rPr lang="es"/>
              <a:t> tanto en el paciente como en la sociedad (salud pública y coste).</a:t>
            </a:r>
          </a:p>
          <a:p>
            <a:pPr marL="628650" lvl="1" indent="-171450">
              <a:buFont typeface="Courier New" panose="02070309020205020404" pitchFamily="49" charset="0"/>
              <a:buChar char="o"/>
            </a:pPr>
            <a:r>
              <a:rPr lang="es"/>
              <a:t>Los factores de riesgo específicos se pueden identificar y manejar para prevenir la insuficiencia cardíaca.</a:t>
            </a:r>
          </a:p>
          <a:p>
            <a:pPr marL="628650" lvl="1" indent="-171450">
              <a:buFont typeface="Courier New" panose="02070309020205020404" pitchFamily="49" charset="0"/>
              <a:buChar char="o"/>
            </a:pPr>
            <a:r>
              <a:rPr lang="es"/>
              <a:t>Las terapias médicas y los dispositivos actuales han cambiado la historia natural de la insuficiencia cardíaca y son más </a:t>
            </a:r>
            <a:r>
              <a:rPr lang="en-US" err="1"/>
              <a:t>efectivos</a:t>
            </a:r>
            <a:r>
              <a:rPr lang="es"/>
              <a:t> cuando se </a:t>
            </a:r>
            <a:r>
              <a:rPr lang="es" u="sng"/>
              <a:t>inician</a:t>
            </a:r>
            <a:r>
              <a:rPr lang="es"/>
              <a:t> </a:t>
            </a:r>
            <a:r>
              <a:rPr lang="en-US" u="sng" err="1"/>
              <a:t>en</a:t>
            </a:r>
            <a:r>
              <a:rPr lang="en-US" u="sng"/>
              <a:t> forma </a:t>
            </a:r>
            <a:r>
              <a:rPr lang="en-US" u="sng" err="1"/>
              <a:t>temprana</a:t>
            </a:r>
            <a:r>
              <a:rPr lang="es" u="none"/>
              <a:t>.</a:t>
            </a:r>
          </a:p>
          <a:p>
            <a:endParaRPr lang="en-US"/>
          </a:p>
        </p:txBody>
      </p:sp>
      <p:sp>
        <p:nvSpPr>
          <p:cNvPr id="4" name="Slide Number Placeholder 3"/>
          <p:cNvSpPr>
            <a:spLocks noGrp="1"/>
          </p:cNvSpPr>
          <p:nvPr>
            <p:ph type="sldNum" sz="quarter" idx="5"/>
          </p:nvPr>
        </p:nvSpPr>
        <p:spPr/>
        <p:txBody>
          <a:bodyPr/>
          <a:lstStyle/>
          <a:p>
            <a:fld id="{4E7E6783-BE15-4E25-8E04-F225514602CC}" type="slidenum">
              <a:rPr lang="en-US" smtClean="0"/>
              <a:t>10</a:t>
            </a:fld>
            <a:endParaRPr lang="en-US"/>
          </a:p>
        </p:txBody>
      </p:sp>
    </p:spTree>
    <p:extLst>
      <p:ext uri="{BB962C8B-B14F-4D97-AF65-F5344CB8AC3E}">
        <p14:creationId xmlns:p14="http://schemas.microsoft.com/office/powerpoint/2010/main" val="1191220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b="0"/>
              <a:t>: 2 minutos</a:t>
            </a:r>
          </a:p>
          <a:p>
            <a:endParaRPr lang="en-US" b="1"/>
          </a:p>
          <a:p>
            <a:r>
              <a:rPr lang="es" b="1"/>
              <a:t>Notas </a:t>
            </a:r>
            <a:r>
              <a:rPr lang="en-US" b="1"/>
              <a:t>Para </a:t>
            </a:r>
            <a:r>
              <a:rPr lang="en-US" b="1" err="1"/>
              <a:t>el</a:t>
            </a:r>
            <a:r>
              <a:rPr lang="en-US" b="1"/>
              <a:t> </a:t>
            </a:r>
            <a:r>
              <a:rPr lang="en-US" b="1" err="1"/>
              <a:t>Profesorado</a:t>
            </a:r>
            <a:r>
              <a:rPr lang="es" b="1"/>
              <a:t> </a:t>
            </a:r>
          </a:p>
          <a:p>
            <a:r>
              <a:rPr lang="es"/>
              <a:t>Explique por qué un sistema de clasificación y estadificación es útil para la insuficiencia cardíaca y la miocardiopatía.</a:t>
            </a:r>
          </a:p>
        </p:txBody>
      </p:sp>
      <p:sp>
        <p:nvSpPr>
          <p:cNvPr id="4" name="Slide Number Placeholder 3"/>
          <p:cNvSpPr>
            <a:spLocks noGrp="1"/>
          </p:cNvSpPr>
          <p:nvPr>
            <p:ph type="sldNum" sz="quarter" idx="5"/>
          </p:nvPr>
        </p:nvSpPr>
        <p:spPr/>
        <p:txBody>
          <a:bodyPr/>
          <a:lstStyle/>
          <a:p>
            <a:fld id="{4E7E6783-BE15-4E25-8E04-F225514602CC}" type="slidenum">
              <a:rPr lang="en-US" smtClean="0"/>
              <a:t>11</a:t>
            </a:fld>
            <a:endParaRPr lang="en-US"/>
          </a:p>
        </p:txBody>
      </p:sp>
    </p:spTree>
    <p:extLst>
      <p:ext uri="{BB962C8B-B14F-4D97-AF65-F5344CB8AC3E}">
        <p14:creationId xmlns:p14="http://schemas.microsoft.com/office/powerpoint/2010/main" val="2648462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b="0"/>
              <a:t>: 5 minutos</a:t>
            </a:r>
          </a:p>
          <a:p>
            <a:endParaRPr lang="en-US" b="1"/>
          </a:p>
          <a:p>
            <a:r>
              <a:rPr lang="en-US" b="1" err="1"/>
              <a:t>Notas</a:t>
            </a:r>
            <a:r>
              <a:rPr lang="en-US" b="1"/>
              <a:t> Para </a:t>
            </a:r>
            <a:r>
              <a:rPr lang="en-US" b="1" err="1"/>
              <a:t>el</a:t>
            </a:r>
            <a:r>
              <a:rPr lang="en-US" b="1"/>
              <a:t> </a:t>
            </a:r>
            <a:r>
              <a:rPr lang="en-US" b="1" err="1"/>
              <a:t>Profesorado</a:t>
            </a:r>
            <a:r>
              <a:rPr lang="es" b="1"/>
              <a:t> </a:t>
            </a:r>
          </a:p>
          <a:p>
            <a:pPr marL="171450" indent="-171450">
              <a:buFont typeface="Arial" panose="020B0604020202020204" pitchFamily="34" charset="0"/>
              <a:buChar char="•"/>
            </a:pPr>
            <a:r>
              <a:rPr lang="es" sz="1800">
                <a:effectLst/>
                <a:latin typeface="Segoe UI" panose="020B0502040204020203" pitchFamily="34" charset="0"/>
              </a:rPr>
              <a:t>Pregunte a los participantes si conocen las clases y las etapas de la insuficiencia cardíaca</a:t>
            </a:r>
            <a:r>
              <a:rPr lang="es"/>
              <a:t>. </a:t>
            </a:r>
          </a:p>
          <a:p>
            <a:pPr marL="171450" indent="-171450">
              <a:buFont typeface="Arial" panose="020B0604020202020204" pitchFamily="34" charset="0"/>
              <a:buChar char="•"/>
            </a:pPr>
            <a:r>
              <a:rPr lang="en-US"/>
              <a:t>Agradezca</a:t>
            </a:r>
            <a:r>
              <a:rPr lang="es"/>
              <a:t> sus respuestas y, a continuación, pase a la siguiente diapositiva para revelar información sobre los sistemas de clasificación y estadificación.</a:t>
            </a:r>
          </a:p>
          <a:p>
            <a:pPr marL="171450" indent="-171450">
              <a:buFont typeface="Arial" panose="020B0604020202020204" pitchFamily="34" charset="0"/>
              <a:buChar char="•"/>
            </a:pPr>
            <a:r>
              <a:rPr lang="es"/>
              <a:t>A medida que revele la información, valide y confirme la comprensión de los participantes.</a:t>
            </a:r>
          </a:p>
          <a:p>
            <a:endParaRPr lang="en-US"/>
          </a:p>
        </p:txBody>
      </p:sp>
      <p:sp>
        <p:nvSpPr>
          <p:cNvPr id="4" name="Slide Number Placeholder 3"/>
          <p:cNvSpPr>
            <a:spLocks noGrp="1"/>
          </p:cNvSpPr>
          <p:nvPr>
            <p:ph type="sldNum" sz="quarter" idx="5"/>
          </p:nvPr>
        </p:nvSpPr>
        <p:spPr/>
        <p:txBody>
          <a:bodyPr/>
          <a:lstStyle/>
          <a:p>
            <a:fld id="{4E7E6783-BE15-4E25-8E04-F225514602CC}" type="slidenum">
              <a:rPr lang="en-US" smtClean="0"/>
              <a:t>12</a:t>
            </a:fld>
            <a:endParaRPr lang="en-US"/>
          </a:p>
        </p:txBody>
      </p:sp>
    </p:spTree>
    <p:extLst>
      <p:ext uri="{BB962C8B-B14F-4D97-AF65-F5344CB8AC3E}">
        <p14:creationId xmlns:p14="http://schemas.microsoft.com/office/powerpoint/2010/main" val="1934831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b="0"/>
              <a:t>: N/A (Esta es una continuación de la diapositiva anterior).</a:t>
            </a:r>
          </a:p>
          <a:p>
            <a:endParaRPr lang="en-US" b="1"/>
          </a:p>
          <a:p>
            <a:r>
              <a:rPr lang="en-US" b="1" err="1"/>
              <a:t>Notas</a:t>
            </a:r>
            <a:r>
              <a:rPr lang="en-US" b="1"/>
              <a:t> Para </a:t>
            </a:r>
            <a:r>
              <a:rPr lang="en-US" b="1" err="1"/>
              <a:t>el</a:t>
            </a:r>
            <a:r>
              <a:rPr lang="en-US" b="1"/>
              <a:t> </a:t>
            </a:r>
            <a:r>
              <a:rPr lang="en-US" b="1" err="1"/>
              <a:t>Profesorado</a:t>
            </a:r>
            <a:r>
              <a:rPr lang="es" b="1"/>
              <a:t> </a:t>
            </a:r>
          </a:p>
          <a:p>
            <a:pPr marL="171450" indent="-171450">
              <a:buFont typeface="Arial" panose="020B0604020202020204" pitchFamily="34" charset="0"/>
              <a:buChar char="•"/>
            </a:pPr>
            <a:r>
              <a:rPr lang="es-ES"/>
              <a:t>Pregunte a los participantes qué saben sobre cada </a:t>
            </a:r>
            <a:r>
              <a:rPr lang="es-ES" err="1"/>
              <a:t>estadío</a:t>
            </a:r>
            <a:r>
              <a:rPr lang="es-ES"/>
              <a:t> y clase de la New York Heart </a:t>
            </a:r>
            <a:r>
              <a:rPr lang="es-ES" err="1"/>
              <a:t>Association</a:t>
            </a:r>
            <a:r>
              <a:rPr lang="es-ES"/>
              <a:t> (</a:t>
            </a:r>
            <a:r>
              <a:rPr lang="es-ES" err="1"/>
              <a:t>NYHA</a:t>
            </a:r>
            <a:r>
              <a:rPr lang="es-ES"/>
              <a:t>).</a:t>
            </a:r>
            <a:endParaRPr lang="es"/>
          </a:p>
          <a:p>
            <a:pPr marL="171450" indent="-171450">
              <a:buFont typeface="Arial" panose="020B0604020202020204" pitchFamily="34" charset="0"/>
              <a:buChar char="•"/>
            </a:pPr>
            <a:r>
              <a:rPr lang="es"/>
              <a:t>A continuación, haga clic para revelar las descripciones de los etapas y clases una por una con un clic.</a:t>
            </a:r>
          </a:p>
          <a:p>
            <a:pPr marL="171450" indent="-171450">
              <a:buFont typeface="Arial" panose="020B0604020202020204" pitchFamily="34" charset="0"/>
              <a:buChar char="•"/>
            </a:pPr>
            <a:r>
              <a:rPr lang="es"/>
              <a:t>Además, explique lo siguiente: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
              <a:t>La clasificación de la NYHA representa los </a:t>
            </a:r>
            <a:r>
              <a:rPr lang="es" u="sng"/>
              <a:t>síntomas en este momento, mientras que la </a:t>
            </a:r>
            <a:r>
              <a:rPr lang="es"/>
              <a:t>estadificación de la ACC/AHA representa </a:t>
            </a:r>
            <a:r>
              <a:rPr lang="es" u="sng"/>
              <a:t>el curso de la enfermedad y las terapias recomendadas</a:t>
            </a:r>
            <a:r>
              <a:rPr lang="es" u="none"/>
              <a:t>. Ayuda a identificar terapias para prevenir la progresión, revertir la remodelación del ventrículo, reducir los síntomas y reducir la mortalidad, independientemente de los síntomas actuales.</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
              <a:t>La clasificación de la NYHA puede cambiar rápidamente.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
              <a:t>Para ayudar a los participantes a entenderlo, podría proporcionar los siguientes ejemplos:</a:t>
            </a:r>
          </a:p>
          <a:p>
            <a:pPr marL="1085850" marR="0" lvl="2"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
              <a:t>Clasificación de la NYHA: </a:t>
            </a:r>
            <a:r>
              <a:rPr lang="es-ES"/>
              <a:t>un hombre de 64 años con una fracción de eyección del ventrículo izquierdo del 35 % es ingresado en el hospital con una clasificación Clase IV de la </a:t>
            </a:r>
            <a:r>
              <a:rPr lang="es-ES" err="1"/>
              <a:t>NYHA</a:t>
            </a:r>
            <a:r>
              <a:rPr lang="es-ES"/>
              <a:t>. Después de la diuresis y la optimización de la medicación, es dado de alta con una clasificación Clase II de la </a:t>
            </a:r>
            <a:r>
              <a:rPr lang="es-ES" err="1"/>
              <a:t>NYHA</a:t>
            </a:r>
            <a:r>
              <a:rPr lang="es-ES"/>
              <a:t>.</a:t>
            </a:r>
            <a:endParaRPr lang="es"/>
          </a:p>
          <a:p>
            <a:pPr marL="1085850" lvl="2" indent="-171450">
              <a:buFont typeface="Wingdings" panose="05000000000000000000" pitchFamily="2" charset="2"/>
              <a:buChar char="§"/>
            </a:pPr>
            <a:r>
              <a:rPr lang="es-ES" altLang="en-US" sz="1200">
                <a:solidFill>
                  <a:prstClr val="black"/>
                </a:solidFill>
                <a:latin typeface="Calibri" panose="020F0502020204030204"/>
                <a:ea typeface="+mn-ea"/>
              </a:rPr>
              <a:t>Estadificación de la ACC/</a:t>
            </a:r>
            <a:r>
              <a:rPr lang="es-ES" altLang="en-US" sz="1200" err="1">
                <a:solidFill>
                  <a:prstClr val="black"/>
                </a:solidFill>
                <a:latin typeface="Calibri" panose="020F0502020204030204"/>
                <a:ea typeface="+mn-ea"/>
              </a:rPr>
              <a:t>AHA</a:t>
            </a:r>
            <a:r>
              <a:rPr lang="es-ES" altLang="en-US" sz="1200">
                <a:solidFill>
                  <a:prstClr val="black"/>
                </a:solidFill>
                <a:latin typeface="Calibri" panose="020F0502020204030204"/>
                <a:ea typeface="+mn-ea"/>
              </a:rPr>
              <a:t> de pacientes</a:t>
            </a:r>
            <a:r>
              <a:rPr lang="es" altLang="en-US" sz="1200">
                <a:solidFill>
                  <a:prstClr val="black"/>
                </a:solidFill>
                <a:latin typeface="Calibri" panose="020F0502020204030204"/>
                <a:ea typeface="+mn-ea"/>
              </a:rPr>
              <a:t>: Un hombre de 64 años se encuentra en estadio C de ACC/AHA, independientemente de sus síntomas actuales. Se beneficiaría de al menos las cuatro clases principales de medicamentos recomendadas para el etapa C.</a:t>
            </a:r>
          </a:p>
          <a:p>
            <a:pPr marL="628650" lvl="1" indent="-171450">
              <a:buFont typeface="Courier New" panose="02070309020205020404" pitchFamily="49" charset="0"/>
              <a:buChar char="o"/>
            </a:pPr>
            <a:r>
              <a:rPr lang="es" altLang="en-US" sz="1200">
                <a:solidFill>
                  <a:prstClr val="black"/>
                </a:solidFill>
                <a:latin typeface="Calibri" panose="020F0502020204030204"/>
                <a:ea typeface="+mn-ea"/>
              </a:rPr>
              <a:t>Los pacientes deben ser tratados para prevenir la progresión y reducir la morbilidad y mortalidad en cada etapa. </a:t>
            </a:r>
          </a:p>
          <a:p>
            <a:pPr marL="628650" lvl="1" indent="-171450">
              <a:buFont typeface="Courier New" panose="02070309020205020404" pitchFamily="49" charset="0"/>
              <a:buChar char="o"/>
            </a:pPr>
            <a:r>
              <a:rPr lang="es" altLang="en-US" sz="1200">
                <a:solidFill>
                  <a:prstClr val="black"/>
                </a:solidFill>
                <a:latin typeface="Calibri" panose="020F0502020204030204"/>
                <a:ea typeface="+mn-ea"/>
              </a:rPr>
              <a:t>Una vez que se identifica</a:t>
            </a:r>
            <a:r>
              <a:rPr lang="es-ES" altLang="en-US" sz="1200">
                <a:solidFill>
                  <a:prstClr val="black"/>
                </a:solidFill>
                <a:latin typeface="Calibri" panose="020F0502020204030204"/>
                <a:ea typeface="+mn-ea"/>
              </a:rPr>
              <a:t> la clase de la </a:t>
            </a:r>
            <a:r>
              <a:rPr lang="es-ES" altLang="en-US" sz="1200" err="1">
                <a:solidFill>
                  <a:prstClr val="black"/>
                </a:solidFill>
                <a:latin typeface="Calibri" panose="020F0502020204030204"/>
                <a:ea typeface="+mn-ea"/>
              </a:rPr>
              <a:t>NYHA</a:t>
            </a:r>
            <a:r>
              <a:rPr lang="es" altLang="en-US" sz="1200">
                <a:solidFill>
                  <a:prstClr val="black"/>
                </a:solidFill>
                <a:latin typeface="Calibri" panose="020F0502020204030204"/>
                <a:ea typeface="+mn-ea"/>
              </a:rPr>
              <a:t> de los pacientes, deben ser tratados para reducir sus síntomas o referidos a terapias avanzadas o cuidados paliativos.</a:t>
            </a:r>
          </a:p>
          <a:p>
            <a:pPr marL="171450" lvl="0" indent="-171450">
              <a:buFont typeface="Arial" panose="020B0604020202020204" pitchFamily="34" charset="0"/>
              <a:buChar char="•"/>
            </a:pPr>
            <a:r>
              <a:rPr lang="es" altLang="en-US" sz="1200">
                <a:solidFill>
                  <a:prstClr val="black"/>
                </a:solidFill>
                <a:latin typeface="Calibri" panose="020F0502020204030204"/>
                <a:ea typeface="+mn-ea"/>
              </a:rPr>
              <a:t>Hágales saber a los participantes que el sistema de estadificación de la insuficiencia cardíaca con actualizaciones se proporciona en sus guías del participante como referencia.</a:t>
            </a:r>
            <a:endParaRPr lang="en-US" altLang="en-US" sz="1200">
              <a:solidFill>
                <a:prstClr val="black"/>
              </a:solidFill>
              <a:latin typeface="Calibri" panose="020F0502020204030204"/>
              <a:ea typeface="+mn-ea"/>
            </a:endParaRPr>
          </a:p>
          <a:p>
            <a:endParaRPr lang="en-US" sz="1200">
              <a:solidFill>
                <a:prstClr val="black"/>
              </a:solidFill>
              <a:latin typeface="Calibri" panose="020F0502020204030204"/>
              <a:ea typeface="+mn-ea"/>
            </a:endParaRPr>
          </a:p>
          <a:p>
            <a:endParaRPr lang="en-US"/>
          </a:p>
        </p:txBody>
      </p:sp>
      <p:sp>
        <p:nvSpPr>
          <p:cNvPr id="4" name="Slide Number Placeholder 3"/>
          <p:cNvSpPr>
            <a:spLocks noGrp="1"/>
          </p:cNvSpPr>
          <p:nvPr>
            <p:ph type="sldNum" sz="quarter" idx="5"/>
          </p:nvPr>
        </p:nvSpPr>
        <p:spPr/>
        <p:txBody>
          <a:bodyPr/>
          <a:lstStyle/>
          <a:p>
            <a:fld id="{4E7E6783-BE15-4E25-8E04-F225514602CC}" type="slidenum">
              <a:rPr lang="en-US" smtClean="0"/>
              <a:t>13</a:t>
            </a:fld>
            <a:endParaRPr lang="en-US"/>
          </a:p>
        </p:txBody>
      </p:sp>
    </p:spTree>
    <p:extLst>
      <p:ext uri="{BB962C8B-B14F-4D97-AF65-F5344CB8AC3E}">
        <p14:creationId xmlns:p14="http://schemas.microsoft.com/office/powerpoint/2010/main" val="940416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b="0"/>
              <a:t>: 3 minutos</a:t>
            </a:r>
          </a:p>
          <a:p>
            <a:endParaRPr lang="en-US" b="1"/>
          </a:p>
          <a:p>
            <a:r>
              <a:rPr lang="en-US" b="1" err="1"/>
              <a:t>Notas</a:t>
            </a:r>
            <a:r>
              <a:rPr lang="en-US" b="1"/>
              <a:t> Para </a:t>
            </a:r>
            <a:r>
              <a:rPr lang="en-US" b="1" err="1"/>
              <a:t>el</a:t>
            </a:r>
            <a:r>
              <a:rPr lang="en-US" b="1"/>
              <a:t> </a:t>
            </a:r>
            <a:r>
              <a:rPr lang="en-US" b="1" err="1"/>
              <a:t>Profesorado</a:t>
            </a:r>
            <a:r>
              <a:rPr lang="es" b="1"/>
              <a:t> </a:t>
            </a:r>
          </a:p>
          <a:p>
            <a:pPr marL="171450" indent="-171450">
              <a:buFont typeface="Arial" panose="020B0604020202020204" pitchFamily="34" charset="0"/>
              <a:buChar char="•"/>
            </a:pPr>
            <a:r>
              <a:rPr lang="es" sz="1200">
                <a:solidFill>
                  <a:prstClr val="black"/>
                </a:solidFill>
                <a:latin typeface="Calibri" panose="020F0502020204030204"/>
                <a:ea typeface="+mn-ea"/>
              </a:rPr>
              <a:t>Pida a los participantes que revisen el siguiente </a:t>
            </a:r>
            <a:r>
              <a:rPr lang="en-US" sz="1200" err="1">
                <a:solidFill>
                  <a:prstClr val="black"/>
                </a:solidFill>
                <a:latin typeface="Calibri" panose="020F0502020204030204"/>
                <a:ea typeface="+mn-ea"/>
              </a:rPr>
              <a:t>caso</a:t>
            </a:r>
            <a:r>
              <a:rPr lang="en-US" sz="1200">
                <a:solidFill>
                  <a:prstClr val="black"/>
                </a:solidFill>
                <a:latin typeface="Calibri" panose="020F0502020204030204"/>
                <a:ea typeface="+mn-ea"/>
              </a:rPr>
              <a:t> </a:t>
            </a:r>
            <a:r>
              <a:rPr lang="en-US" sz="1200" err="1">
                <a:solidFill>
                  <a:prstClr val="black"/>
                </a:solidFill>
                <a:latin typeface="Calibri" panose="020F0502020204030204"/>
                <a:ea typeface="+mn-ea"/>
              </a:rPr>
              <a:t>clínico</a:t>
            </a:r>
            <a:r>
              <a:rPr lang="es" sz="1200">
                <a:solidFill>
                  <a:prstClr val="black"/>
                </a:solidFill>
                <a:latin typeface="Calibri" panose="020F0502020204030204"/>
                <a:ea typeface="+mn-ea"/>
              </a:rPr>
              <a:t> para la estadificación en sus guías para participantes y compartan sus respuestas a la pregunta en la diapositiva.</a:t>
            </a:r>
          </a:p>
          <a:p>
            <a:pPr marL="0" indent="0">
              <a:buFont typeface="Arial" panose="020B0604020202020204" pitchFamily="34" charset="0"/>
              <a:buNone/>
            </a:pPr>
            <a:endParaRPr lang="en-US" sz="1200">
              <a:solidFill>
                <a:prstClr val="black"/>
              </a:solidFill>
              <a:latin typeface="Calibri" panose="020F0502020204030204"/>
              <a:ea typeface="+mn-ea"/>
            </a:endParaRPr>
          </a:p>
          <a:p>
            <a:pPr marL="457200" lvl="1" indent="0">
              <a:buFont typeface="Arial" panose="020B0604020202020204" pitchFamily="34" charset="0"/>
              <a:buNone/>
            </a:pPr>
            <a:r>
              <a:rPr lang="es" sz="1050" b="1" u="sng">
                <a:solidFill>
                  <a:prstClr val="black"/>
                </a:solidFill>
                <a:latin typeface="Calibri" panose="020F0502020204030204"/>
                <a:ea typeface="+mn-ea"/>
              </a:rPr>
              <a:t>Caso</a:t>
            </a:r>
            <a:r>
              <a:rPr lang="es" sz="1050">
                <a:solidFill>
                  <a:prstClr val="black"/>
                </a:solidFill>
                <a:latin typeface="Calibri" panose="020F0502020204030204"/>
                <a:ea typeface="+mn-ea"/>
              </a:rPr>
              <a:t>:</a:t>
            </a:r>
          </a:p>
          <a:p>
            <a:pPr marL="457200" lvl="1" indent="0">
              <a:buNone/>
            </a:pPr>
            <a:r>
              <a:rPr lang="es" sz="1050"/>
              <a:t>Un hombre de 46 años se presenta para una nueva visita de paciente. Hace un año, se presentó con dificultad para respirar y fatiga. La evaluación reveló una fracción de eyección del ventrículo izquierdo del 35% con regurgitación mitral moderada. </a:t>
            </a:r>
            <a:r>
              <a:rPr lang="es-ES" sz="1050"/>
              <a:t>Se inició la administración de 10 mg de lisinopril al día. </a:t>
            </a:r>
            <a:r>
              <a:rPr lang="es" sz="1050"/>
              <a:t>Una angiografía coronaria no reveló evidencia de enfermedad de las arterias coronarias.</a:t>
            </a:r>
          </a:p>
          <a:p>
            <a:pPr marL="457200" lvl="1" indent="0">
              <a:buNone/>
            </a:pPr>
            <a:r>
              <a:rPr lang="en-US" sz="1050"/>
              <a:t> </a:t>
            </a:r>
          </a:p>
          <a:p>
            <a:pPr marL="457200" lvl="1" indent="0">
              <a:buNone/>
            </a:pPr>
            <a:r>
              <a:rPr lang="en-US" sz="1050"/>
              <a:t>Hoy, </a:t>
            </a:r>
            <a:r>
              <a:rPr lang="en-US" sz="1050" err="1"/>
              <a:t>en</a:t>
            </a:r>
            <a:r>
              <a:rPr lang="en-US" sz="1050"/>
              <a:t> </a:t>
            </a:r>
            <a:r>
              <a:rPr lang="en-US" sz="1050" err="1"/>
              <a:t>el</a:t>
            </a:r>
            <a:r>
              <a:rPr lang="en-US" sz="1050"/>
              <a:t> </a:t>
            </a:r>
            <a:r>
              <a:rPr lang="en-US" sz="1050" err="1"/>
              <a:t>consultorio</a:t>
            </a:r>
            <a:r>
              <a:rPr lang="en-US" sz="1050"/>
              <a:t>,</a:t>
            </a:r>
            <a:r>
              <a:rPr lang="es" sz="1050"/>
              <a:t> informa que no tiene dificultad para respirar y puede trabajar como trabajador de la construcción sin limitaciones. Los fines de semana juega al fútbol en un equipo local. Su examen físico revela presión arterial de 128/74 mm Hg, </a:t>
            </a:r>
            <a:r>
              <a:rPr lang="es-ES" sz="1050"/>
              <a:t>frecuencia cardíaca regular de 78, </a:t>
            </a:r>
            <a:r>
              <a:rPr lang="es" sz="1050"/>
              <a:t>peso de 74 kg. Su examen cardíaco revela ruidos cardíacos normales con un soplo sistólico suave en el ápice. </a:t>
            </a:r>
            <a:r>
              <a:rPr lang="es-ES" sz="1050"/>
              <a:t>Tiene el cuerpo caliente y no presenta edema periférico. El ECG revela un ritmo sinusal normal con anomalías en la onda T y segmento </a:t>
            </a:r>
            <a:r>
              <a:rPr lang="es-ES" sz="1050" err="1"/>
              <a:t>ST</a:t>
            </a:r>
            <a:r>
              <a:rPr lang="es-ES" sz="1050"/>
              <a:t> no específicas.</a:t>
            </a:r>
            <a:endParaRPr lang="es" sz="1050"/>
          </a:p>
          <a:p>
            <a:pPr marL="457200" lvl="1" indent="0">
              <a:buNone/>
            </a:pPr>
            <a:r>
              <a:rPr lang="en-US" sz="1050"/>
              <a:t> </a:t>
            </a:r>
          </a:p>
          <a:p>
            <a:pPr marL="457200" lvl="1" indent="0">
              <a:buNone/>
            </a:pPr>
            <a:r>
              <a:rPr lang="es" sz="1050"/>
              <a:t>La repetición del ecocardiograma revela una </a:t>
            </a:r>
            <a:r>
              <a:rPr lang="es-ES" sz="1050"/>
              <a:t>fracción de </a:t>
            </a:r>
            <a:r>
              <a:rPr lang="es-ES" sz="1050" err="1"/>
              <a:t>yección</a:t>
            </a:r>
            <a:r>
              <a:rPr lang="es-ES" sz="1050"/>
              <a:t> ventricular izquierda del 40% con regurgitación mitral leve.</a:t>
            </a:r>
            <a:r>
              <a:rPr lang="es" sz="1200"/>
              <a:t> </a:t>
            </a:r>
            <a:endParaRPr lang="en-US" sz="1200">
              <a:solidFill>
                <a:prstClr val="black"/>
              </a:solidFill>
              <a:latin typeface="Calibri" panose="020F0502020204030204"/>
              <a:ea typeface="+mn-ea"/>
            </a:endParaRP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Agradezca</a:t>
            </a:r>
            <a:r>
              <a:rPr lang="es"/>
              <a:t> las respuestas de los participantes.</a:t>
            </a:r>
          </a:p>
          <a:p>
            <a:pPr marL="171450" indent="-171450">
              <a:buFont typeface="Arial" panose="020B0604020202020204" pitchFamily="34" charset="0"/>
              <a:buChar char="•"/>
            </a:pPr>
            <a:r>
              <a:rPr lang="es"/>
              <a:t>A continuación, haga clic para revelar la respuesta adecuada en la diapositiva.</a:t>
            </a:r>
          </a:p>
          <a:p>
            <a:pPr marL="171450" indent="-171450">
              <a:buFont typeface="Arial" panose="020B0604020202020204" pitchFamily="34" charset="0"/>
              <a:buChar char="•"/>
            </a:pPr>
            <a:r>
              <a:rPr lang="es"/>
              <a:t>Explique la razón de la respuesta: </a:t>
            </a:r>
            <a:r>
              <a:rPr lang="en-US" sz="1200" err="1"/>
              <a:t>este</a:t>
            </a:r>
            <a:r>
              <a:rPr lang="es" sz="1200"/>
              <a:t> paciente presentó insuficiencia cardíaca sintomática hace un año y </a:t>
            </a:r>
            <a:r>
              <a:rPr lang="es-ES" sz="1200"/>
              <a:t>se determinó que tenía una cardiomiopatía isquémica con una fracción de eyección del 35%.</a:t>
            </a:r>
            <a:r>
              <a:rPr lang="es" sz="1200"/>
              <a:t> Actualmente, se encuentra asintomático, capaz de ejercer una profesión física y jugar al fútbol de forma competitiva sin limitaciones. Esto lo clasifica como </a:t>
            </a:r>
            <a:r>
              <a:rPr lang="es" sz="1200" b="1"/>
              <a:t>NYHA I</a:t>
            </a:r>
            <a:r>
              <a:rPr lang="es" sz="1200"/>
              <a:t>. Dado que tuvo insuficiencia cardíaca sintomática en el pasado, se clasificaría como insuficiencia cardíaca en etapa C de la ACC/AHA. Esto a </a:t>
            </a:r>
            <a:r>
              <a:rPr lang="es" sz="1200" u="sng"/>
              <a:t>pesar</a:t>
            </a:r>
            <a:r>
              <a:rPr lang="es" sz="1200"/>
              <a:t> de que ahora está asintomático.</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4E7E6783-BE15-4E25-8E04-F225514602CC}" type="slidenum">
              <a:rPr lang="en-US" smtClean="0"/>
              <a:t>14</a:t>
            </a:fld>
            <a:endParaRPr lang="en-US"/>
          </a:p>
        </p:txBody>
      </p:sp>
    </p:spTree>
    <p:extLst>
      <p:ext uri="{BB962C8B-B14F-4D97-AF65-F5344CB8AC3E}">
        <p14:creationId xmlns:p14="http://schemas.microsoft.com/office/powerpoint/2010/main" val="4049832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b="0"/>
              <a:t>: 2 minutos</a:t>
            </a:r>
          </a:p>
          <a:p>
            <a:endParaRPr lang="en-US" b="1"/>
          </a:p>
          <a:p>
            <a:r>
              <a:rPr lang="en-US" b="1" err="1"/>
              <a:t>Notas</a:t>
            </a:r>
            <a:r>
              <a:rPr lang="en-US" b="1"/>
              <a:t> Para </a:t>
            </a:r>
            <a:r>
              <a:rPr lang="en-US" b="1" err="1"/>
              <a:t>el</a:t>
            </a:r>
            <a:r>
              <a:rPr lang="en-US" b="1"/>
              <a:t> </a:t>
            </a:r>
            <a:r>
              <a:rPr lang="en-US" b="1" err="1"/>
              <a:t>Profesorado</a:t>
            </a:r>
            <a:r>
              <a:rPr lang="es" b="1"/>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err="1"/>
              <a:t>Explique</a:t>
            </a:r>
            <a:r>
              <a:rPr lang="es"/>
              <a:t> que </a:t>
            </a:r>
            <a:r>
              <a:rPr kumimoji="0" lang="es" sz="1200" b="0" i="0" u="none" strike="noStrike" kern="1200" cap="none" spc="0" normalizeH="0" baseline="0" noProof="0">
                <a:ln>
                  <a:noFill/>
                </a:ln>
                <a:solidFill>
                  <a:srgbClr val="292929"/>
                </a:solidFill>
                <a:effectLst/>
                <a:uLnTx/>
                <a:uFillTx/>
                <a:latin typeface="Calibri" panose="020F0502020204030204" pitchFamily="34" charset="0"/>
                <a:ea typeface="Calibri" panose="020F0502020204030204" pitchFamily="34" charset="0"/>
              </a:rPr>
              <a:t>cuando nos fijamos en la clasificación de la insuficiencia cardíaca, también nos fijamos en los fenotipos según la </a:t>
            </a:r>
            <a:r>
              <a:rPr kumimoji="0" lang="es-ES" sz="1200" b="0" i="0" u="none" strike="noStrike" kern="1200" cap="none" spc="0" normalizeH="0" baseline="0" noProof="0">
                <a:ln>
                  <a:noFill/>
                </a:ln>
                <a:solidFill>
                  <a:srgbClr val="292929"/>
                </a:solidFill>
                <a:effectLst/>
                <a:uLnTx/>
                <a:uFillTx/>
                <a:latin typeface="Calibri" panose="020F0502020204030204" pitchFamily="34" charset="0"/>
                <a:ea typeface="Calibri" panose="020F0502020204030204" pitchFamily="34" charset="0"/>
              </a:rPr>
              <a:t>fracción de eyección ventricular izquierda (</a:t>
            </a:r>
            <a:r>
              <a:rPr kumimoji="0" lang="es-ES" sz="1200" b="0" i="0" u="none" strike="noStrike" kern="1200" cap="none" spc="0" normalizeH="0" baseline="0" noProof="0" err="1">
                <a:ln>
                  <a:noFill/>
                </a:ln>
                <a:solidFill>
                  <a:srgbClr val="292929"/>
                </a:solidFill>
                <a:effectLst/>
                <a:uLnTx/>
                <a:uFillTx/>
                <a:latin typeface="Calibri" panose="020F0502020204030204" pitchFamily="34" charset="0"/>
                <a:ea typeface="Calibri" panose="020F0502020204030204" pitchFamily="34" charset="0"/>
              </a:rPr>
              <a:t>FEVI</a:t>
            </a:r>
            <a:r>
              <a:rPr kumimoji="0" lang="es-ES" sz="1200" b="0" i="0" u="none" strike="noStrike" kern="1200" cap="none" spc="0" normalizeH="0" baseline="0" noProof="0">
                <a:ln>
                  <a:noFill/>
                </a:ln>
                <a:solidFill>
                  <a:srgbClr val="292929"/>
                </a:solidFill>
                <a:effectLst/>
                <a:uLnTx/>
                <a:uFillTx/>
                <a:latin typeface="Calibri" panose="020F0502020204030204" pitchFamily="34" charset="0"/>
                <a:ea typeface="Calibri" panose="020F0502020204030204" pitchFamily="34" charset="0"/>
              </a:rPr>
              <a:t>)</a:t>
            </a:r>
            <a:r>
              <a:rPr kumimoji="0" lang="es" sz="1200" b="0" i="0" u="none" strike="noStrike" kern="1200" cap="none" spc="0" normalizeH="0" baseline="0" noProof="0">
                <a:ln>
                  <a:noFill/>
                </a:ln>
                <a:solidFill>
                  <a:srgbClr val="292929"/>
                </a:solidFill>
                <a:effectLst/>
                <a:uLnTx/>
                <a:uFillTx/>
                <a:latin typeface="Calibri" panose="020F0502020204030204" pitchFamily="34" charset="0"/>
                <a:ea typeface="Calibri" panose="020F0502020204030204" pitchFamily="34" charset="0"/>
              </a:rPr>
              <a:t>. </a:t>
            </a:r>
          </a:p>
          <a:p>
            <a:pPr marL="171450" indent="-171450">
              <a:buFont typeface="Arial" panose="020B0604020202020204" pitchFamily="34" charset="0"/>
              <a:buChar char="•"/>
            </a:pPr>
            <a:r>
              <a:rPr lang="es"/>
              <a:t>Pida a los participantes que hagan coincidir los fenotipos de la diapositiva con los rangos correspondientes </a:t>
            </a:r>
            <a:r>
              <a:rPr lang="en-US"/>
              <a:t>la </a:t>
            </a:r>
            <a:r>
              <a:rPr lang="en-US" err="1"/>
              <a:t>FEVI</a:t>
            </a:r>
            <a:r>
              <a:rPr lang="en-US"/>
              <a:t>%.</a:t>
            </a:r>
            <a:endParaRPr lang="es"/>
          </a:p>
          <a:p>
            <a:pPr marL="171450" indent="-171450">
              <a:buFont typeface="Arial" panose="020B0604020202020204" pitchFamily="34" charset="0"/>
              <a:buChar char="•"/>
            </a:pPr>
            <a:r>
              <a:rPr lang="es"/>
              <a:t>Capture sus respuestas en la escala de FEVI que se muestra en la diapositiva.</a:t>
            </a:r>
          </a:p>
          <a:p>
            <a:pPr marL="171450" indent="-171450">
              <a:buFont typeface="Arial" panose="020B0604020202020204" pitchFamily="34" charset="0"/>
              <a:buChar char="•"/>
            </a:pPr>
            <a:r>
              <a:rPr lang="es"/>
              <a:t>A continuación, pase a la siguiente diapositiva para revelar las respuestas y confirmar o aclarar la comprensión de los participantes.</a:t>
            </a:r>
          </a:p>
        </p:txBody>
      </p:sp>
      <p:sp>
        <p:nvSpPr>
          <p:cNvPr id="4" name="Slide Number Placeholder 3"/>
          <p:cNvSpPr>
            <a:spLocks noGrp="1"/>
          </p:cNvSpPr>
          <p:nvPr>
            <p:ph type="sldNum" sz="quarter" idx="5"/>
          </p:nvPr>
        </p:nvSpPr>
        <p:spPr/>
        <p:txBody>
          <a:bodyPr/>
          <a:lstStyle/>
          <a:p>
            <a:fld id="{4E7E6783-BE15-4E25-8E04-F225514602CC}" type="slidenum">
              <a:rPr lang="en-US" smtClean="0"/>
              <a:t>15</a:t>
            </a:fld>
            <a:endParaRPr lang="en-US"/>
          </a:p>
        </p:txBody>
      </p:sp>
    </p:spTree>
    <p:extLst>
      <p:ext uri="{BB962C8B-B14F-4D97-AF65-F5344CB8AC3E}">
        <p14:creationId xmlns:p14="http://schemas.microsoft.com/office/powerpoint/2010/main" val="4264035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b="0"/>
              <a:t>: 2 minutos</a:t>
            </a:r>
          </a:p>
          <a:p>
            <a:endParaRPr lang="en-US" b="1"/>
          </a:p>
          <a:p>
            <a:r>
              <a:rPr lang="en-US" b="1" err="1"/>
              <a:t>Notas</a:t>
            </a:r>
            <a:r>
              <a:rPr lang="en-US" b="1"/>
              <a:t> Para </a:t>
            </a:r>
            <a:r>
              <a:rPr lang="en-US" b="1" err="1"/>
              <a:t>el</a:t>
            </a:r>
            <a:r>
              <a:rPr lang="en-US" b="1"/>
              <a:t> </a:t>
            </a:r>
            <a:r>
              <a:rPr lang="en-US" b="1" err="1"/>
              <a:t>Profesorado</a:t>
            </a:r>
            <a:r>
              <a:rPr lang="es" b="1"/>
              <a:t> </a:t>
            </a:r>
          </a:p>
          <a:p>
            <a:r>
              <a:rPr lang="es"/>
              <a:t>Explicar:</a:t>
            </a:r>
          </a:p>
          <a:p>
            <a:pPr marL="171450" indent="-171450">
              <a:lnSpc>
                <a:spcPct val="107000"/>
              </a:lnSpc>
              <a:spcAft>
                <a:spcPts val="800"/>
              </a:spcAft>
              <a:buFont typeface="Arial" panose="020B0604020202020204" pitchFamily="34" charset="0"/>
              <a:buChar char="•"/>
              <a:defRPr/>
            </a:pPr>
            <a:r>
              <a:rPr kumimoji="0" lang="es-ES" sz="1200" b="0" i="0" u="none" strike="noStrike" kern="1200" cap="none" spc="0" normalizeH="0" baseline="0" noProof="0">
                <a:ln>
                  <a:noFill/>
                </a:ln>
                <a:solidFill>
                  <a:srgbClr val="292929"/>
                </a:solidFill>
                <a:effectLst/>
                <a:uLnTx/>
                <a:uFillTx/>
                <a:latin typeface="Calibri"/>
                <a:ea typeface="Calibri" panose="020F0502020204030204" pitchFamily="34" charset="0"/>
                <a:cs typeface="Calibri"/>
              </a:rPr>
              <a:t>Si la </a:t>
            </a:r>
            <a:r>
              <a:rPr kumimoji="0" lang="es-ES" sz="1200" b="0" i="0" u="none" strike="noStrike" kern="1200" cap="none" spc="0" normalizeH="0" baseline="0" noProof="0" err="1">
                <a:ln>
                  <a:noFill/>
                </a:ln>
                <a:solidFill>
                  <a:srgbClr val="292929"/>
                </a:solidFill>
                <a:effectLst/>
                <a:uLnTx/>
                <a:uFillTx/>
                <a:latin typeface="Calibri"/>
                <a:ea typeface="Calibri" panose="020F0502020204030204" pitchFamily="34" charset="0"/>
                <a:cs typeface="Calibri"/>
              </a:rPr>
              <a:t>FEVI</a:t>
            </a:r>
            <a:r>
              <a:rPr kumimoji="0" lang="es-ES" sz="1200" b="0" i="0" u="none" strike="noStrike" kern="1200" cap="none" spc="0" normalizeH="0" baseline="0" noProof="0">
                <a:ln>
                  <a:noFill/>
                </a:ln>
                <a:solidFill>
                  <a:srgbClr val="292929"/>
                </a:solidFill>
                <a:effectLst/>
                <a:uLnTx/>
                <a:uFillTx/>
                <a:latin typeface="Calibri"/>
                <a:ea typeface="Calibri" panose="020F0502020204030204" pitchFamily="34" charset="0"/>
                <a:cs typeface="Calibri"/>
              </a:rPr>
              <a:t> es ≤40 %, se define como insuficiencia cardíaca con fracción de eyección reducida (</a:t>
            </a:r>
            <a:r>
              <a:rPr kumimoji="0" lang="es-ES" sz="1200" b="0" i="0" u="none" strike="noStrike" kern="1200" cap="none" spc="0" normalizeH="0" baseline="0" noProof="0" err="1">
                <a:ln>
                  <a:noFill/>
                </a:ln>
                <a:solidFill>
                  <a:srgbClr val="292929"/>
                </a:solidFill>
                <a:effectLst/>
                <a:uLnTx/>
                <a:uFillTx/>
                <a:latin typeface="Calibri"/>
                <a:ea typeface="Calibri" panose="020F0502020204030204" pitchFamily="34" charset="0"/>
                <a:cs typeface="Calibri"/>
              </a:rPr>
              <a:t>ICFEr</a:t>
            </a:r>
            <a:r>
              <a:rPr kumimoji="0" lang="es-ES" sz="1200" b="0" i="0" u="none" strike="noStrike" kern="1200" cap="none" spc="0" normalizeH="0" baseline="0" noProof="0">
                <a:ln>
                  <a:noFill/>
                </a:ln>
                <a:solidFill>
                  <a:srgbClr val="292929"/>
                </a:solidFill>
                <a:effectLst/>
                <a:uLnTx/>
                <a:uFillTx/>
                <a:latin typeface="Calibri"/>
                <a:ea typeface="Calibri" panose="020F0502020204030204" pitchFamily="34" charset="0"/>
                <a:cs typeface="Calibri"/>
              </a:rPr>
              <a:t>)</a:t>
            </a:r>
            <a:r>
              <a:rPr kumimoji="0" lang="es" sz="1200" b="0" i="0" u="none" strike="noStrike" kern="1200" cap="none" spc="0" normalizeH="0" baseline="0" noProof="0">
                <a:ln>
                  <a:noFill/>
                </a:ln>
                <a:solidFill>
                  <a:srgbClr val="292929"/>
                </a:solidFill>
                <a:effectLst/>
                <a:uLnTx/>
                <a:uFillTx/>
                <a:latin typeface="Calibri"/>
                <a:ea typeface="Calibri" panose="020F0502020204030204" pitchFamily="34" charset="0"/>
                <a:cs typeface="Calibri"/>
              </a:rPr>
              <a:t>.</a:t>
            </a:r>
            <a:endParaRPr lang="en-US" sz="1200" b="0" i="0" u="none" strike="noStrike" kern="1200" cap="none" spc="0" normalizeH="0" baseline="0" noProof="0">
              <a:ln>
                <a:noFill/>
              </a:ln>
              <a:solidFill>
                <a:srgbClr val="292929"/>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s-ES" sz="1200" b="0" i="0" u="none" strike="noStrike" kern="1200" cap="none" spc="0" normalizeH="0" baseline="0" noProof="0">
                <a:ln>
                  <a:noFill/>
                </a:ln>
                <a:solidFill>
                  <a:srgbClr val="292929"/>
                </a:solidFill>
                <a:effectLst/>
                <a:uLnTx/>
                <a:uFillTx/>
                <a:latin typeface="Calibri" panose="020F0502020204030204" pitchFamily="34" charset="0"/>
                <a:ea typeface="Calibri" panose="020F0502020204030204" pitchFamily="34" charset="0"/>
                <a:cs typeface="Calibri" panose="020F0502020204030204" pitchFamily="34" charset="0"/>
              </a:rPr>
              <a:t>Si se encuentra entre el 41 % y el 49 %, se trata de una insuficiencia cardiaca con fracción de eyección levemente reducida (</a:t>
            </a:r>
            <a:r>
              <a:rPr kumimoji="0" lang="es-ES" sz="1200" b="0" i="0" u="none" strike="noStrike" kern="1200" cap="none" spc="0" normalizeH="0" baseline="0" noProof="0" err="1">
                <a:ln>
                  <a:noFill/>
                </a:ln>
                <a:solidFill>
                  <a:srgbClr val="292929"/>
                </a:solidFill>
                <a:effectLst/>
                <a:uLnTx/>
                <a:uFillTx/>
                <a:latin typeface="Calibri" panose="020F0502020204030204" pitchFamily="34" charset="0"/>
                <a:ea typeface="Calibri" panose="020F0502020204030204" pitchFamily="34" charset="0"/>
                <a:cs typeface="Calibri" panose="020F0502020204030204" pitchFamily="34" charset="0"/>
              </a:rPr>
              <a:t>ICFElr</a:t>
            </a:r>
            <a:r>
              <a:rPr kumimoji="0" lang="es-ES" sz="1200" b="0" i="0" u="none" strike="noStrike" kern="1200" cap="none" spc="0" normalizeH="0" baseline="0" noProof="0">
                <a:ln>
                  <a:noFill/>
                </a:ln>
                <a:solidFill>
                  <a:srgbClr val="292929"/>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s" sz="1200" b="0" i="0" u="none" strike="noStrike" kern="1200" cap="none" spc="0" normalizeH="0" baseline="0" noProof="0">
                <a:ln>
                  <a:noFill/>
                </a:ln>
                <a:solidFill>
                  <a:srgbClr val="292929"/>
                </a:solidFill>
                <a:effectLst/>
                <a:uLnTx/>
                <a:uFillTx/>
                <a:latin typeface="Calibri" panose="020F0502020204030204" pitchFamily="34" charset="0"/>
                <a:ea typeface="Calibri" panose="020F0502020204030204" pitchFamily="34" charset="0"/>
                <a:cs typeface="Calibri" panose="020F0502020204030204" pitchFamily="34" charset="0"/>
              </a:rPr>
              <a:t>Si es &gt;50%, se define como </a:t>
            </a:r>
            <a:r>
              <a:rPr kumimoji="0" lang="es-ES" sz="1200" b="0" i="0" u="none" strike="noStrike" kern="1200" cap="none" spc="0" normalizeH="0" baseline="0" noProof="0">
                <a:ln>
                  <a:noFill/>
                </a:ln>
                <a:solidFill>
                  <a:srgbClr val="292929"/>
                </a:solidFill>
                <a:effectLst/>
                <a:uLnTx/>
                <a:uFillTx/>
                <a:latin typeface="Calibri" panose="020F0502020204030204" pitchFamily="34" charset="0"/>
                <a:ea typeface="Calibri" panose="020F0502020204030204" pitchFamily="34" charset="0"/>
                <a:cs typeface="Calibri" panose="020F0502020204030204" pitchFamily="34" charset="0"/>
              </a:rPr>
              <a:t>insuficiencia cardíaca con fracción de eyección preservada (</a:t>
            </a:r>
            <a:r>
              <a:rPr kumimoji="0" lang="es-ES" sz="1200" b="0" i="0" u="none" strike="noStrike" kern="1200" cap="none" spc="0" normalizeH="0" baseline="0" noProof="0" err="1">
                <a:ln>
                  <a:noFill/>
                </a:ln>
                <a:solidFill>
                  <a:srgbClr val="292929"/>
                </a:solidFill>
                <a:effectLst/>
                <a:uLnTx/>
                <a:uFillTx/>
                <a:latin typeface="Calibri" panose="020F0502020204030204" pitchFamily="34" charset="0"/>
                <a:ea typeface="Calibri" panose="020F0502020204030204" pitchFamily="34" charset="0"/>
                <a:cs typeface="Calibri" panose="020F0502020204030204" pitchFamily="34" charset="0"/>
              </a:rPr>
              <a:t>ICFEp</a:t>
            </a:r>
            <a:r>
              <a:rPr kumimoji="0" lang="es-ES" sz="1200" b="0" i="0" u="none" strike="noStrike" kern="1200" cap="none" spc="0" normalizeH="0" baseline="0" noProof="0">
                <a:ln>
                  <a:noFill/>
                </a:ln>
                <a:solidFill>
                  <a:srgbClr val="292929"/>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s" sz="1200" b="0" i="0" u="none" strike="noStrike" kern="1200" cap="none" spc="0" normalizeH="0" baseline="0" noProof="0">
                <a:ln>
                  <a:noFill/>
                </a:ln>
                <a:solidFill>
                  <a:srgbClr val="292929"/>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1400" b="0" i="0" u="none" strike="noStrike" kern="1200" cap="none" spc="0" normalizeH="0" baseline="0" noProof="0">
              <a:ln>
                <a:noFill/>
              </a:ln>
              <a:solidFill>
                <a:srgbClr val="292929"/>
              </a:solidFill>
              <a:effectLst/>
              <a:uLnTx/>
              <a:uFillTx/>
              <a:latin typeface="Calibri" panose="020F0502020204030204" pitchFamily="34" charset="0"/>
              <a:ea typeface="Calibri" panose="020F0502020204030204" pitchFamily="34" charset="0"/>
              <a:cs typeface="Mangal" panose="02040503050203030202"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a:ln>
                  <a:noFill/>
                </a:ln>
                <a:solidFill>
                  <a:srgbClr val="292929"/>
                </a:solidFill>
                <a:effectLst/>
                <a:uLnTx/>
                <a:uFillTx/>
                <a:latin typeface="Calibri"/>
                <a:ea typeface="Calibri" panose="020F0502020204030204" pitchFamily="34" charset="0"/>
              </a:rPr>
              <a:t>También se reconoce la insuficiencia cardíaca con fracción de eyección mejorada (</a:t>
            </a:r>
            <a:r>
              <a:rPr kumimoji="0" lang="es-ES" sz="1200" b="0" i="0" u="none" strike="noStrike" kern="1200" cap="none" spc="0" normalizeH="0" baseline="0" noProof="0" err="1">
                <a:ln>
                  <a:noFill/>
                </a:ln>
                <a:solidFill>
                  <a:srgbClr val="292929"/>
                </a:solidFill>
                <a:effectLst/>
                <a:uLnTx/>
                <a:uFillTx/>
                <a:latin typeface="Calibri"/>
                <a:ea typeface="Calibri" panose="020F0502020204030204" pitchFamily="34" charset="0"/>
              </a:rPr>
              <a:t>ICFEme</a:t>
            </a:r>
            <a:r>
              <a:rPr kumimoji="0" lang="es-ES" sz="1200" b="0" i="0" u="none" strike="noStrike" kern="1200" cap="none" spc="0" normalizeH="0" baseline="0" noProof="0">
                <a:ln>
                  <a:noFill/>
                </a:ln>
                <a:solidFill>
                  <a:srgbClr val="292929"/>
                </a:solidFill>
                <a:effectLst/>
                <a:uLnTx/>
                <a:uFillTx/>
                <a:latin typeface="Calibri"/>
                <a:ea typeface="Calibri" panose="020F0502020204030204" pitchFamily="34" charset="0"/>
              </a:rPr>
              <a:t>).</a:t>
            </a:r>
            <a:r>
              <a:rPr kumimoji="0" lang="es" sz="1200" b="0" i="0" u="none" strike="noStrike" kern="1200" cap="none" spc="0" normalizeH="0" baseline="0" noProof="0">
                <a:ln>
                  <a:noFill/>
                </a:ln>
                <a:solidFill>
                  <a:srgbClr val="292929"/>
                </a:solidFill>
                <a:effectLst/>
                <a:uLnTx/>
                <a:uFillTx/>
                <a:latin typeface="Calibri"/>
                <a:ea typeface="Calibri" panose="020F0502020204030204" pitchFamily="34" charset="0"/>
              </a:rPr>
              <a:t> Aquellos individuos que comienzan con una FEVI reducida y aquellos que han tenido un aumento de 10 puntos desde el inicio con una segunda medición superior al 40%, esto se define como </a:t>
            </a:r>
            <a:r>
              <a:rPr kumimoji="0" lang="en-US" sz="1200" b="0" i="0" u="none" strike="noStrike" kern="1200" cap="none" spc="0" normalizeH="0" baseline="0" noProof="0" err="1">
                <a:ln>
                  <a:noFill/>
                </a:ln>
                <a:solidFill>
                  <a:srgbClr val="292929"/>
                </a:solidFill>
                <a:effectLst/>
                <a:uLnTx/>
                <a:uFillTx/>
                <a:latin typeface="Calibri"/>
                <a:ea typeface="Calibri" panose="020F0502020204030204" pitchFamily="34" charset="0"/>
              </a:rPr>
              <a:t>fracción</a:t>
            </a:r>
            <a:r>
              <a:rPr kumimoji="0" lang="en-US" sz="1200" b="0" i="0" u="none" strike="noStrike" kern="1200" cap="none" spc="0" normalizeH="0" baseline="0" noProof="0">
                <a:ln>
                  <a:noFill/>
                </a:ln>
                <a:solidFill>
                  <a:srgbClr val="292929"/>
                </a:solidFill>
                <a:effectLst/>
                <a:uLnTx/>
                <a:uFillTx/>
                <a:latin typeface="Calibri"/>
                <a:ea typeface="Calibri" panose="020F0502020204030204" pitchFamily="34" charset="0"/>
              </a:rPr>
              <a:t> de </a:t>
            </a:r>
            <a:r>
              <a:rPr kumimoji="0" lang="en-US" sz="1200" b="0" i="0" u="none" strike="noStrike" kern="1200" cap="none" spc="0" normalizeH="0" baseline="0" noProof="0" err="1">
                <a:ln>
                  <a:noFill/>
                </a:ln>
                <a:solidFill>
                  <a:srgbClr val="292929"/>
                </a:solidFill>
                <a:effectLst/>
                <a:uLnTx/>
                <a:uFillTx/>
                <a:latin typeface="Calibri"/>
                <a:ea typeface="Calibri" panose="020F0502020204030204" pitchFamily="34" charset="0"/>
              </a:rPr>
              <a:t>eyección</a:t>
            </a:r>
            <a:r>
              <a:rPr kumimoji="0" lang="en-US" sz="1200" b="0" i="0" u="none" strike="noStrike" kern="1200" cap="none" spc="0" normalizeH="0" baseline="0" noProof="0">
                <a:ln>
                  <a:noFill/>
                </a:ln>
                <a:solidFill>
                  <a:srgbClr val="292929"/>
                </a:solidFill>
                <a:effectLst/>
                <a:uLnTx/>
                <a:uFillTx/>
                <a:latin typeface="Calibri"/>
                <a:ea typeface="Calibri" panose="020F0502020204030204" pitchFamily="34" charset="0"/>
              </a:rPr>
              <a:t> </a:t>
            </a:r>
            <a:r>
              <a:rPr kumimoji="0" lang="es" sz="1200" b="0" i="0" u="none" strike="noStrike" kern="1200" cap="none" spc="0" normalizeH="0" baseline="0" noProof="0">
                <a:ln>
                  <a:noFill/>
                </a:ln>
                <a:solidFill>
                  <a:srgbClr val="292929"/>
                </a:solidFill>
                <a:effectLst/>
                <a:uLnTx/>
                <a:uFillTx/>
                <a:latin typeface="Calibri"/>
                <a:ea typeface="Calibri" panose="020F0502020204030204" pitchFamily="34" charset="0"/>
              </a:rPr>
              <a:t>mejorada.</a:t>
            </a:r>
          </a:p>
          <a:p>
            <a:endParaRPr lang="en-US"/>
          </a:p>
        </p:txBody>
      </p:sp>
      <p:sp>
        <p:nvSpPr>
          <p:cNvPr id="4" name="Slide Number Placeholder 3"/>
          <p:cNvSpPr>
            <a:spLocks noGrp="1"/>
          </p:cNvSpPr>
          <p:nvPr>
            <p:ph type="sldNum" sz="quarter" idx="5"/>
          </p:nvPr>
        </p:nvSpPr>
        <p:spPr/>
        <p:txBody>
          <a:bodyPr/>
          <a:lstStyle/>
          <a:p>
            <a:fld id="{4E7E6783-BE15-4E25-8E04-F225514602CC}" type="slidenum">
              <a:rPr lang="en-US" smtClean="0"/>
              <a:t>16</a:t>
            </a:fld>
            <a:endParaRPr lang="en-US"/>
          </a:p>
        </p:txBody>
      </p:sp>
    </p:spTree>
    <p:extLst>
      <p:ext uri="{BB962C8B-B14F-4D97-AF65-F5344CB8AC3E}">
        <p14:creationId xmlns:p14="http://schemas.microsoft.com/office/powerpoint/2010/main" val="205462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b="0"/>
              <a:t>: 5 minutos</a:t>
            </a:r>
          </a:p>
          <a:p>
            <a:endParaRPr lang="en-US" b="1"/>
          </a:p>
          <a:p>
            <a:r>
              <a:rPr lang="en-US" b="1" err="1"/>
              <a:t>Notas</a:t>
            </a:r>
            <a:r>
              <a:rPr lang="en-US" b="1"/>
              <a:t> Para </a:t>
            </a:r>
            <a:r>
              <a:rPr lang="en-US" b="1" err="1"/>
              <a:t>el</a:t>
            </a:r>
            <a:r>
              <a:rPr lang="en-US" b="1"/>
              <a:t> </a:t>
            </a:r>
            <a:r>
              <a:rPr lang="en-US" b="1" err="1"/>
              <a:t>Profesorado</a:t>
            </a:r>
            <a:r>
              <a:rPr lang="es" b="1"/>
              <a:t> </a:t>
            </a:r>
          </a:p>
          <a:p>
            <a:pPr marL="171450" indent="-171450">
              <a:buFont typeface="Arial" panose="020B0604020202020204" pitchFamily="34" charset="0"/>
              <a:buChar char="•"/>
            </a:pPr>
            <a:r>
              <a:rPr lang="es"/>
              <a:t>Recapitule los síntomas y signos de insuficiencia cardíaca en esta diapositiva y en la siguiente.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a:t>Aclare que los siguientes síntomas y signos probablemente se utilicen en ensayos clínicos, registros, puntajes de riesgo y se evalúan para determinar su sensibilidad y especificidad: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err="1">
                <a:solidFill>
                  <a:schemeClr val="tx1"/>
                </a:solidFill>
              </a:rPr>
              <a:t>Disnea</a:t>
            </a:r>
            <a:r>
              <a:rPr lang="en-US" sz="1200">
                <a:solidFill>
                  <a:schemeClr val="tx1"/>
                </a:solidFill>
              </a:rPr>
              <a:t> </a:t>
            </a:r>
            <a:r>
              <a:rPr lang="en-US" sz="1200" err="1">
                <a:solidFill>
                  <a:schemeClr val="tx1"/>
                </a:solidFill>
              </a:rPr>
              <a:t>paroxística</a:t>
            </a:r>
            <a:r>
              <a:rPr lang="en-US" sz="1200">
                <a:solidFill>
                  <a:schemeClr val="tx1"/>
                </a:solidFill>
              </a:rPr>
              <a:t> </a:t>
            </a:r>
            <a:r>
              <a:rPr lang="en-US" sz="1200" err="1">
                <a:solidFill>
                  <a:schemeClr val="tx1"/>
                </a:solidFill>
              </a:rPr>
              <a:t>nocturna</a:t>
            </a:r>
            <a:endParaRPr lang="es" sz="1200">
              <a:solidFill>
                <a:schemeClr val="tx1"/>
              </a:solidFill>
            </a:endParaRP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 sz="1200">
                <a:solidFill>
                  <a:schemeClr val="tx1"/>
                </a:solidFill>
              </a:rPr>
              <a:t>Ortopnea</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 sz="1200">
                <a:solidFill>
                  <a:schemeClr val="tx1"/>
                </a:solidFill>
              </a:rPr>
              <a:t>Reducción de la tolerancia al ejercicio</a:t>
            </a:r>
          </a:p>
          <a:p>
            <a:pPr marL="628650" lvl="1" indent="-171450">
              <a:buFont typeface="Courier New" panose="02070309020205020404" pitchFamily="49" charset="0"/>
              <a:buChar char="o"/>
            </a:pPr>
            <a:r>
              <a:rPr lang="es" sz="1200">
                <a:solidFill>
                  <a:schemeClr val="tx1"/>
                </a:solidFill>
              </a:rPr>
              <a:t>Hinchazón del tobillo</a:t>
            </a:r>
          </a:p>
          <a:p>
            <a:pPr marL="628650" lvl="1" indent="-171450">
              <a:buFont typeface="Courier New" panose="02070309020205020404" pitchFamily="49" charset="0"/>
              <a:buChar char="o"/>
            </a:pPr>
            <a:r>
              <a:rPr lang="es" sz="1200">
                <a:solidFill>
                  <a:schemeClr val="tx1"/>
                </a:solidFill>
              </a:rPr>
              <a:t>Incapacidad para hacer ejercicio</a:t>
            </a:r>
          </a:p>
          <a:p>
            <a:pPr marL="628650" lvl="1" indent="-171450">
              <a:buFont typeface="Courier New" panose="02070309020205020404" pitchFamily="49" charset="0"/>
              <a:buChar char="o"/>
            </a:pPr>
            <a:r>
              <a:rPr lang="es" sz="1200">
                <a:solidFill>
                  <a:schemeClr val="tx1"/>
                </a:solidFill>
              </a:rPr>
              <a:t>Presión venosa yugular elevada</a:t>
            </a:r>
          </a:p>
          <a:p>
            <a:pPr marL="628650" lvl="1" indent="-171450">
              <a:buFont typeface="Courier New" panose="02070309020205020404" pitchFamily="49" charset="0"/>
              <a:buChar char="o"/>
            </a:pPr>
            <a:r>
              <a:rPr lang="es" sz="1200">
                <a:solidFill>
                  <a:schemeClr val="tx1"/>
                </a:solidFill>
              </a:rPr>
              <a:t>Tercer </a:t>
            </a:r>
            <a:r>
              <a:rPr lang="en-US" sz="1200" err="1">
                <a:solidFill>
                  <a:schemeClr val="tx1"/>
                </a:solidFill>
              </a:rPr>
              <a:t>ruido</a:t>
            </a:r>
            <a:r>
              <a:rPr lang="es" sz="1200">
                <a:solidFill>
                  <a:schemeClr val="tx1"/>
                </a:solidFill>
              </a:rPr>
              <a:t> cardíaco</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err="1">
                <a:solidFill>
                  <a:schemeClr val="tx1"/>
                </a:solidFill>
              </a:rPr>
              <a:t>Estertores</a:t>
            </a:r>
            <a:r>
              <a:rPr lang="en-US" sz="1200">
                <a:solidFill>
                  <a:schemeClr val="tx1"/>
                </a:solidFill>
              </a:rPr>
              <a:t> </a:t>
            </a:r>
            <a:r>
              <a:rPr lang="en-US" sz="1200" err="1">
                <a:solidFill>
                  <a:schemeClr val="tx1"/>
                </a:solidFill>
              </a:rPr>
              <a:t>pulmonares</a:t>
            </a:r>
            <a:endParaRPr lang="es" sz="1200">
              <a:solidFill>
                <a:schemeClr val="tx1"/>
              </a:solidFill>
            </a:endParaRPr>
          </a:p>
          <a:p>
            <a:pPr marL="171450" indent="-171450">
              <a:buFont typeface="Arial" panose="020B0604020202020204" pitchFamily="34" charset="0"/>
              <a:buChar char="•"/>
            </a:pPr>
            <a:r>
              <a:rPr lang="es" sz="1200">
                <a:solidFill>
                  <a:schemeClr val="tx1"/>
                </a:solidFill>
              </a:rPr>
              <a:t>Los siguientes signos/síntomas se observan a menudo en casos de baja perfusión y bajo gasto cardíaco:</a:t>
            </a:r>
          </a:p>
          <a:p>
            <a:pPr marL="628650" lvl="1" indent="-171450">
              <a:buFont typeface="Courier New" panose="02070309020205020404" pitchFamily="49" charset="0"/>
              <a:buChar char="o"/>
            </a:pPr>
            <a:r>
              <a:rPr lang="es" sz="1200">
                <a:solidFill>
                  <a:schemeClr val="tx1"/>
                </a:solidFill>
              </a:rPr>
              <a:t>Fatiga</a:t>
            </a:r>
          </a:p>
          <a:p>
            <a:pPr marL="628650" lvl="1" indent="-171450">
              <a:buFont typeface="Courier New" panose="02070309020205020404" pitchFamily="49" charset="0"/>
              <a:buChar char="o"/>
            </a:pPr>
            <a:r>
              <a:rPr lang="es" sz="1200">
                <a:solidFill>
                  <a:schemeClr val="tx1"/>
                </a:solidFill>
              </a:rPr>
              <a:t>Disminución de la función cognitiva y confusión </a:t>
            </a:r>
          </a:p>
          <a:p>
            <a:pPr marL="628650" lvl="1" indent="-171450">
              <a:buFont typeface="Courier New" panose="02070309020205020404" pitchFamily="49" charset="0"/>
              <a:buChar char="o"/>
            </a:pPr>
            <a:r>
              <a:rPr lang="es" sz="1200">
                <a:solidFill>
                  <a:schemeClr val="tx1"/>
                </a:solidFill>
              </a:rPr>
              <a:t>Mareos</a:t>
            </a:r>
          </a:p>
          <a:p>
            <a:pPr marL="628650" lvl="1" indent="-171450">
              <a:buFont typeface="Courier New" panose="02070309020205020404" pitchFamily="49" charset="0"/>
              <a:buChar char="o"/>
            </a:pPr>
            <a:r>
              <a:rPr lang="en-US" sz="1200" err="1">
                <a:solidFill>
                  <a:schemeClr val="tx1"/>
                </a:solidFill>
              </a:rPr>
              <a:t>Síncope</a:t>
            </a:r>
            <a:endParaRPr lang="es" sz="1200">
              <a:solidFill>
                <a:schemeClr val="tx1"/>
              </a:solidFill>
            </a:endParaRPr>
          </a:p>
          <a:p>
            <a:pPr marL="628650" lvl="1" indent="-171450">
              <a:buFont typeface="Courier New" panose="02070309020205020404" pitchFamily="49" charset="0"/>
              <a:buChar char="o"/>
            </a:pPr>
            <a:r>
              <a:rPr lang="en-US" sz="1200" err="1">
                <a:solidFill>
                  <a:schemeClr val="tx1"/>
                </a:solidFill>
              </a:rPr>
              <a:t>Respiración</a:t>
            </a:r>
            <a:r>
              <a:rPr lang="en-US" sz="1200">
                <a:solidFill>
                  <a:schemeClr val="tx1"/>
                </a:solidFill>
              </a:rPr>
              <a:t> de Cheyne-Stokes</a:t>
            </a:r>
            <a:endParaRPr lang="es" sz="1200">
              <a:solidFill>
                <a:schemeClr val="tx1"/>
              </a:solidFill>
            </a:endParaRP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 sz="1200">
                <a:solidFill>
                  <a:schemeClr val="tx1"/>
                </a:solidFill>
              </a:rPr>
              <a:t>Extremidades frías</a:t>
            </a:r>
          </a:p>
          <a:p>
            <a:pPr marL="171450" indent="-171450">
              <a:buFont typeface="Arial" panose="020B0604020202020204" pitchFamily="34" charset="0"/>
              <a:buChar char="•"/>
            </a:pPr>
            <a:r>
              <a:rPr lang="es" sz="1200">
                <a:solidFill>
                  <a:schemeClr val="tx1"/>
                </a:solidFill>
              </a:rPr>
              <a:t>Estos síntomas pueden ser comunes en el caso de insuficiencia cardíaca derecha o insuficiencia biventricular: sensación de hinchazón y saciedad postprandial.</a:t>
            </a:r>
          </a:p>
          <a:p>
            <a:pPr marL="171450" indent="-171450">
              <a:buFont typeface="Arial" panose="020B0604020202020204" pitchFamily="34" charset="0"/>
              <a:buChar char="•"/>
            </a:pPr>
            <a:r>
              <a:rPr lang="es"/>
              <a:t>Pregunte a los participantes si están de acuerdo o en desacuerdo con esta clasificación, basándose en su experiencia con casos de pacientes. ¿Tienen algo que agregar o actualizar en esta lista?</a:t>
            </a:r>
          </a:p>
          <a:p>
            <a:pPr marL="171450" indent="-171450">
              <a:buFont typeface="Arial" panose="020B0604020202020204" pitchFamily="34" charset="0"/>
              <a:buChar char="•"/>
            </a:pPr>
            <a:r>
              <a:rPr lang="en-US" err="1"/>
              <a:t>Escuche</a:t>
            </a:r>
            <a:r>
              <a:rPr lang="es"/>
              <a:t> en sus respuestas. También puede realizar cambios en la diapositiva, en función de las respuestas de los participantes, si lo desea.</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4E7E6783-BE15-4E25-8E04-F225514602CC}" type="slidenum">
              <a:rPr lang="en-US" smtClean="0"/>
              <a:t>17</a:t>
            </a:fld>
            <a:endParaRPr lang="en-US"/>
          </a:p>
        </p:txBody>
      </p:sp>
    </p:spTree>
    <p:extLst>
      <p:ext uri="{BB962C8B-B14F-4D97-AF65-F5344CB8AC3E}">
        <p14:creationId xmlns:p14="http://schemas.microsoft.com/office/powerpoint/2010/main" val="28152683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65237-1455-1AC4-315B-CAF2E190D8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1FFF14-2BC1-AA42-137C-8E5A1B93B6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9EDD20-B36D-F36A-36DD-9AF5D6BA3FC2}"/>
              </a:ext>
            </a:extLst>
          </p:cNvPr>
          <p:cNvSpPr>
            <a:spLocks noGrp="1"/>
          </p:cNvSpPr>
          <p:nvPr>
            <p:ph type="body" idx="1"/>
          </p:nvPr>
        </p:nvSpPr>
        <p:spPr/>
        <p:txBody>
          <a:bodyPr/>
          <a:lstStyle/>
          <a:p>
            <a:r>
              <a:rPr lang="es" b="1"/>
              <a:t>Duración</a:t>
            </a:r>
            <a:r>
              <a:rPr lang="es" b="0"/>
              <a:t>: </a:t>
            </a:r>
            <a:r>
              <a:rPr lang="en-US" b="0"/>
              <a:t>N/A</a:t>
            </a:r>
            <a:endParaRPr lang="es"/>
          </a:p>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4E801FA1-FE73-FA4C-7FC9-EFFDE655A0B2}"/>
              </a:ext>
            </a:extLst>
          </p:cNvPr>
          <p:cNvSpPr>
            <a:spLocks noGrp="1"/>
          </p:cNvSpPr>
          <p:nvPr>
            <p:ph type="sldNum" sz="quarter" idx="5"/>
          </p:nvPr>
        </p:nvSpPr>
        <p:spPr/>
        <p:txBody>
          <a:bodyPr/>
          <a:lstStyle/>
          <a:p>
            <a:fld id="{4E7E6783-BE15-4E25-8E04-F225514602CC}" type="slidenum">
              <a:rPr lang="en-US" smtClean="0"/>
              <a:t>18</a:t>
            </a:fld>
            <a:endParaRPr lang="en-US"/>
          </a:p>
        </p:txBody>
      </p:sp>
    </p:spTree>
    <p:extLst>
      <p:ext uri="{BB962C8B-B14F-4D97-AF65-F5344CB8AC3E}">
        <p14:creationId xmlns:p14="http://schemas.microsoft.com/office/powerpoint/2010/main" val="1911006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b="0"/>
              <a:t>: 1 minuto</a:t>
            </a:r>
          </a:p>
          <a:p>
            <a:endParaRPr lang="en-US" b="1"/>
          </a:p>
          <a:p>
            <a:r>
              <a:rPr lang="en-US" b="1" err="1"/>
              <a:t>Notas</a:t>
            </a:r>
            <a:r>
              <a:rPr lang="en-US" b="1"/>
              <a:t> Para </a:t>
            </a:r>
            <a:r>
              <a:rPr lang="en-US" b="1" err="1"/>
              <a:t>el</a:t>
            </a:r>
            <a:r>
              <a:rPr lang="en-US" b="1"/>
              <a:t> </a:t>
            </a:r>
            <a:r>
              <a:rPr lang="en-US" b="1" err="1"/>
              <a:t>Profesorado</a:t>
            </a:r>
            <a:r>
              <a:rPr lang="es" b="1"/>
              <a:t> </a:t>
            </a:r>
          </a:p>
          <a:p>
            <a:pPr marL="171450" indent="-171450">
              <a:buFont typeface="Arial" panose="020B0604020202020204" pitchFamily="34" charset="0"/>
              <a:buChar char="•"/>
            </a:pPr>
            <a:r>
              <a:rPr lang="en-US" err="1"/>
              <a:t>Continúe</a:t>
            </a:r>
            <a:r>
              <a:rPr lang="en-US"/>
              <a:t> </a:t>
            </a:r>
            <a:r>
              <a:rPr lang="en-US" err="1"/>
              <a:t>el</a:t>
            </a:r>
            <a:r>
              <a:rPr lang="en-US"/>
              <a:t> debate con</a:t>
            </a:r>
            <a:r>
              <a:rPr lang="es"/>
              <a:t> una afección relacionada, la miocardiopatía, que puede provocar síntomas de insuficiencia cardíaca.</a:t>
            </a:r>
          </a:p>
          <a:p>
            <a:pPr marL="171450" indent="-171450">
              <a:buFont typeface="Arial" panose="020B0604020202020204" pitchFamily="34" charset="0"/>
              <a:buChar char="•"/>
            </a:pPr>
            <a:r>
              <a:rPr lang="es"/>
              <a:t>Comparta su definición original de 1995 y la definición actualizada de 2006.</a:t>
            </a:r>
          </a:p>
          <a:p>
            <a:pPr marL="171450" indent="-171450">
              <a:buFont typeface="Arial" panose="020B0604020202020204" pitchFamily="34" charset="0"/>
              <a:buChar char="•"/>
            </a:pPr>
            <a:r>
              <a:rPr lang="es" sz="1200" u="none"/>
              <a:t>La definición de 1995 se centró en la presentación clínica (fenotipo):</a:t>
            </a:r>
          </a:p>
          <a:p>
            <a:pPr marL="628650" lvl="1" indent="-171450">
              <a:buFont typeface="Courier New" panose="02070309020205020404" pitchFamily="49" charset="0"/>
              <a:buChar char="o"/>
            </a:pPr>
            <a:r>
              <a:rPr lang="en-US" sz="1200" err="1"/>
              <a:t>Dilatado</a:t>
            </a:r>
            <a:endParaRPr lang="es" sz="1200"/>
          </a:p>
          <a:p>
            <a:pPr marL="628650" lvl="1" indent="-171450">
              <a:buFont typeface="Courier New" panose="02070309020205020404" pitchFamily="49" charset="0"/>
              <a:buChar char="o"/>
            </a:pPr>
            <a:r>
              <a:rPr lang="es" sz="1200"/>
              <a:t>Hipertrófico</a:t>
            </a:r>
          </a:p>
          <a:p>
            <a:pPr marL="628650" lvl="1" indent="-171450">
              <a:buFont typeface="Courier New" panose="02070309020205020404" pitchFamily="49" charset="0"/>
              <a:buChar char="o"/>
            </a:pPr>
            <a:r>
              <a:rPr lang="es" sz="1200"/>
              <a:t>Restrictivo</a:t>
            </a:r>
          </a:p>
          <a:p>
            <a:pPr marL="628650" lvl="1" indent="-171450">
              <a:buFont typeface="Courier New" panose="02070309020205020404" pitchFamily="49" charset="0"/>
              <a:buChar char="o"/>
            </a:pPr>
            <a:r>
              <a:rPr lang="es" sz="1200"/>
              <a:t>Miocardiopatía arritmogénica del ventrículo derecho</a:t>
            </a:r>
          </a:p>
          <a:p>
            <a:pPr marL="628650" lvl="1" indent="-171450">
              <a:buFont typeface="Courier New" panose="02070309020205020404" pitchFamily="49" charset="0"/>
              <a:buChar char="o"/>
            </a:pPr>
            <a:r>
              <a:rPr lang="es" sz="1200"/>
              <a:t>Sin clasificar</a:t>
            </a:r>
          </a:p>
          <a:p>
            <a:pPr marL="628650" lvl="1" indent="-171450">
              <a:buFont typeface="Courier New" panose="02070309020205020404" pitchFamily="49" charset="0"/>
              <a:buChar char="o"/>
            </a:pPr>
            <a:r>
              <a:rPr lang="es" sz="1200"/>
              <a:t>Específicos: isquémicos, valvulares, hipertensos, metabólicos, enfermedad del sistema general (lupus, sarcoide), distrofia muscular y trastornos neuromusculares</a:t>
            </a:r>
          </a:p>
          <a:p>
            <a:pPr marL="171450" indent="-171450">
              <a:buFont typeface="Arial" panose="020B0604020202020204" pitchFamily="34" charset="0"/>
              <a:buChar char="•"/>
            </a:pPr>
            <a:r>
              <a:rPr lang="es" sz="2000" u="none"/>
              <a:t>En la definición de 2006, el enfoque se desplazó a las causas genéticas y celulares</a:t>
            </a:r>
            <a:r>
              <a:rPr lang="es" sz="2000" u="none">
                <a:latin typeface="Calibri" panose="020F0502020204030204" pitchFamily="34" charset="0"/>
                <a:ea typeface="Calibri" panose="020F0502020204030204" pitchFamily="34" charset="0"/>
                <a:cs typeface="Calibri" panose="020F0502020204030204" pitchFamily="34" charset="0"/>
              </a:rPr>
              <a:t>, es decir, la </a:t>
            </a:r>
            <a:r>
              <a:rPr lang="es" sz="2000" u="none"/>
              <a:t>patología en lugar de la presentación clínica.</a:t>
            </a:r>
          </a:p>
          <a:p>
            <a:pPr marL="171450" indent="-171450">
              <a:buFont typeface="Arial" panose="020B0604020202020204" pitchFamily="34" charset="0"/>
              <a:buChar char="•"/>
            </a:pPr>
            <a:r>
              <a:rPr lang="es" sz="2000"/>
              <a:t>Hágales saber a los participantes que su guía del participante tiene información adicional sobre la clasificación y el diagnóstico de la miocardiopatía. Podrían repasarlo después de la clase.</a:t>
            </a:r>
          </a:p>
        </p:txBody>
      </p:sp>
      <p:sp>
        <p:nvSpPr>
          <p:cNvPr id="4" name="Slide Number Placeholder 3"/>
          <p:cNvSpPr>
            <a:spLocks noGrp="1"/>
          </p:cNvSpPr>
          <p:nvPr>
            <p:ph type="sldNum" sz="quarter" idx="5"/>
          </p:nvPr>
        </p:nvSpPr>
        <p:spPr/>
        <p:txBody>
          <a:bodyPr/>
          <a:lstStyle/>
          <a:p>
            <a:fld id="{4E7E6783-BE15-4E25-8E04-F225514602CC}" type="slidenum">
              <a:rPr lang="en-US" smtClean="0"/>
              <a:t>19</a:t>
            </a:fld>
            <a:endParaRPr lang="en-US"/>
          </a:p>
        </p:txBody>
      </p:sp>
    </p:spTree>
    <p:extLst>
      <p:ext uri="{BB962C8B-B14F-4D97-AF65-F5344CB8AC3E}">
        <p14:creationId xmlns:p14="http://schemas.microsoft.com/office/powerpoint/2010/main" val="979498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32939-47C5-8787-700F-08AD5B57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985545-B882-A643-E88E-7AB253D4EE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FF1B6A-AE72-DF88-DCA7-A600429507C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136569C-24FF-E661-3FAE-31C9C47A33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0486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b="0"/>
              <a:t>: 1 minuto</a:t>
            </a:r>
          </a:p>
          <a:p>
            <a:endParaRPr lang="en-US" b="1"/>
          </a:p>
          <a:p>
            <a:r>
              <a:rPr lang="en-US" b="1" err="1"/>
              <a:t>Notas</a:t>
            </a:r>
            <a:r>
              <a:rPr lang="en-US" b="1"/>
              <a:t> Para </a:t>
            </a:r>
            <a:r>
              <a:rPr lang="en-US" b="1" err="1"/>
              <a:t>el</a:t>
            </a:r>
            <a:r>
              <a:rPr lang="en-US" b="1"/>
              <a:t> </a:t>
            </a:r>
            <a:r>
              <a:rPr lang="en-US" b="1" err="1"/>
              <a:t>Profesorado</a:t>
            </a:r>
            <a:r>
              <a:rPr lang="es" b="1"/>
              <a:t> </a:t>
            </a:r>
          </a:p>
          <a:p>
            <a:r>
              <a:rPr lang="en-US"/>
              <a:t>Revise</a:t>
            </a:r>
            <a:r>
              <a:rPr lang="es"/>
              <a:t> las comorbilidades asociadas con la insuficiencia cardíaca y su impacto en los pacientes con insuficiencia cardíaca. Pueden tener un impacto directo en la miocardiopatía, si están presentes. Las comorbilidades también pueden dificultar el manejo y el cumplimiento de los medicamentos.</a:t>
            </a:r>
          </a:p>
          <a:p>
            <a:endParaRPr lang="en-US"/>
          </a:p>
        </p:txBody>
      </p:sp>
      <p:sp>
        <p:nvSpPr>
          <p:cNvPr id="4" name="Slide Number Placeholder 3"/>
          <p:cNvSpPr>
            <a:spLocks noGrp="1"/>
          </p:cNvSpPr>
          <p:nvPr>
            <p:ph type="sldNum" sz="quarter" idx="5"/>
          </p:nvPr>
        </p:nvSpPr>
        <p:spPr/>
        <p:txBody>
          <a:bodyPr/>
          <a:lstStyle/>
          <a:p>
            <a:fld id="{4E7E6783-BE15-4E25-8E04-F225514602CC}" type="slidenum">
              <a:rPr lang="en-US" smtClean="0"/>
              <a:t>20</a:t>
            </a:fld>
            <a:endParaRPr lang="en-US"/>
          </a:p>
        </p:txBody>
      </p:sp>
    </p:spTree>
    <p:extLst>
      <p:ext uri="{BB962C8B-B14F-4D97-AF65-F5344CB8AC3E}">
        <p14:creationId xmlns:p14="http://schemas.microsoft.com/office/powerpoint/2010/main" val="487133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b="0"/>
              <a:t>: 1 minuto</a:t>
            </a:r>
          </a:p>
          <a:p>
            <a:endParaRPr lang="en-US" b="1"/>
          </a:p>
          <a:p>
            <a:r>
              <a:rPr lang="en-US" b="1" err="1"/>
              <a:t>Notas</a:t>
            </a:r>
            <a:r>
              <a:rPr lang="en-US" b="1"/>
              <a:t> Para </a:t>
            </a:r>
            <a:r>
              <a:rPr lang="en-US" b="1" err="1"/>
              <a:t>el</a:t>
            </a:r>
            <a:r>
              <a:rPr lang="en-US" b="1"/>
              <a:t> </a:t>
            </a:r>
            <a:r>
              <a:rPr lang="en-US" b="1" err="1"/>
              <a:t>Profesorado</a:t>
            </a:r>
            <a:r>
              <a:rPr lang="es" b="1"/>
              <a:t> </a:t>
            </a:r>
          </a:p>
          <a:p>
            <a:r>
              <a:rPr lang="es"/>
              <a:t>Discutir las implicaciones mostradas de las comorbilidades para los pacientes con insuficiencia cardíaca.</a:t>
            </a:r>
          </a:p>
        </p:txBody>
      </p:sp>
      <p:sp>
        <p:nvSpPr>
          <p:cNvPr id="4" name="Slide Number Placeholder 3"/>
          <p:cNvSpPr>
            <a:spLocks noGrp="1"/>
          </p:cNvSpPr>
          <p:nvPr>
            <p:ph type="sldNum" sz="quarter" idx="5"/>
          </p:nvPr>
        </p:nvSpPr>
        <p:spPr/>
        <p:txBody>
          <a:bodyPr/>
          <a:lstStyle/>
          <a:p>
            <a:fld id="{4E7E6783-BE15-4E25-8E04-F225514602CC}" type="slidenum">
              <a:rPr lang="en-US" smtClean="0"/>
              <a:t>21</a:t>
            </a:fld>
            <a:endParaRPr lang="en-US"/>
          </a:p>
        </p:txBody>
      </p:sp>
    </p:spTree>
    <p:extLst>
      <p:ext uri="{BB962C8B-B14F-4D97-AF65-F5344CB8AC3E}">
        <p14:creationId xmlns:p14="http://schemas.microsoft.com/office/powerpoint/2010/main" val="14567279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b="0"/>
              <a:t>: 1 minuto</a:t>
            </a:r>
          </a:p>
          <a:p>
            <a:endParaRPr lang="en-US" b="1"/>
          </a:p>
          <a:p>
            <a:r>
              <a:rPr lang="en-US" b="1" err="1"/>
              <a:t>Notas</a:t>
            </a:r>
            <a:r>
              <a:rPr lang="en-US" b="1"/>
              <a:t> Para </a:t>
            </a:r>
            <a:r>
              <a:rPr lang="en-US" b="1" err="1"/>
              <a:t>el</a:t>
            </a:r>
            <a:r>
              <a:rPr lang="en-US" b="1"/>
              <a:t> </a:t>
            </a:r>
            <a:r>
              <a:rPr lang="en-US" b="1" err="1"/>
              <a:t>Profesorado</a:t>
            </a:r>
            <a:endParaRPr lang="es" b="1"/>
          </a:p>
          <a:p>
            <a:pPr marL="171450" indent="-171450">
              <a:buFont typeface="Arial" panose="020B0604020202020204" pitchFamily="34" charset="0"/>
              <a:buChar char="•"/>
            </a:pPr>
            <a:r>
              <a:rPr lang="es" b="0"/>
              <a:t>Transmita los puntos clave de esta sección.</a:t>
            </a:r>
          </a:p>
          <a:p>
            <a:pPr marL="171450" indent="-171450">
              <a:buFont typeface="Arial" panose="020B0604020202020204" pitchFamily="34" charset="0"/>
              <a:buChar char="•"/>
            </a:pPr>
            <a:r>
              <a:rPr lang="es" b="0"/>
              <a:t>Pregunte a los participantes si obtuvieron alguna otra información.</a:t>
            </a:r>
          </a:p>
        </p:txBody>
      </p:sp>
      <p:sp>
        <p:nvSpPr>
          <p:cNvPr id="4" name="Slide Number Placeholder 3"/>
          <p:cNvSpPr>
            <a:spLocks noGrp="1"/>
          </p:cNvSpPr>
          <p:nvPr>
            <p:ph type="sldNum" sz="quarter" idx="5"/>
          </p:nvPr>
        </p:nvSpPr>
        <p:spPr/>
        <p:txBody>
          <a:bodyPr/>
          <a:lstStyle/>
          <a:p>
            <a:fld id="{4E7E6783-BE15-4E25-8E04-F225514602CC}" type="slidenum">
              <a:rPr lang="en-US" smtClean="0"/>
              <a:t>22</a:t>
            </a:fld>
            <a:endParaRPr lang="en-US"/>
          </a:p>
        </p:txBody>
      </p:sp>
    </p:spTree>
    <p:extLst>
      <p:ext uri="{BB962C8B-B14F-4D97-AF65-F5344CB8AC3E}">
        <p14:creationId xmlns:p14="http://schemas.microsoft.com/office/powerpoint/2010/main" val="14077608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b="0"/>
              <a:t>: N/A</a:t>
            </a:r>
          </a:p>
          <a:p>
            <a:endParaRPr lang="en-US" b="1"/>
          </a:p>
          <a:p>
            <a:r>
              <a:rPr lang="en-US" b="1" err="1"/>
              <a:t>Notas</a:t>
            </a:r>
            <a:r>
              <a:rPr lang="en-US" b="1"/>
              <a:t> Para </a:t>
            </a:r>
            <a:r>
              <a:rPr lang="en-US" b="1" err="1"/>
              <a:t>el</a:t>
            </a:r>
            <a:r>
              <a:rPr lang="en-US" b="1"/>
              <a:t> </a:t>
            </a:r>
            <a:r>
              <a:rPr lang="en-US" b="1" err="1"/>
              <a:t>Profesorado</a:t>
            </a:r>
            <a:r>
              <a:rPr lang="es" b="1"/>
              <a:t> </a:t>
            </a:r>
            <a:br>
              <a:rPr lang="en-US"/>
            </a:br>
            <a:endParaRPr lang="en-US"/>
          </a:p>
          <a:p>
            <a:r>
              <a:rPr lang="es"/>
              <a:t>Se trata de una </a:t>
            </a:r>
            <a:r>
              <a:rPr lang="en-US" err="1"/>
              <a:t>diapositiva</a:t>
            </a:r>
            <a:r>
              <a:rPr lang="es"/>
              <a:t> separadora de secciones. Por favor, pase a la siguiente diapositiva para comenzar el tema.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988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b="0"/>
              <a:t>: 5 minutos</a:t>
            </a:r>
          </a:p>
          <a:p>
            <a:endParaRPr lang="en-US" b="1"/>
          </a:p>
          <a:p>
            <a:r>
              <a:rPr lang="en-US" b="1" err="1"/>
              <a:t>Notas</a:t>
            </a:r>
            <a:r>
              <a:rPr lang="en-US" b="1"/>
              <a:t> del </a:t>
            </a:r>
            <a:r>
              <a:rPr lang="en-US" b="1" err="1"/>
              <a:t>Profesorado</a:t>
            </a:r>
            <a:endParaRPr lang="es" b="1"/>
          </a:p>
          <a:p>
            <a:pPr marL="0" marR="0" lvl="0" indent="0" algn="l" defTabSz="914400" rtl="0" eaLnBrk="1" fontAlgn="auto" latinLnBrk="0" hangingPunct="1">
              <a:lnSpc>
                <a:spcPct val="100000"/>
              </a:lnSpc>
              <a:spcBef>
                <a:spcPts val="0"/>
              </a:spcBef>
              <a:spcAft>
                <a:spcPts val="0"/>
              </a:spcAft>
              <a:buClrTx/>
              <a:buSzTx/>
              <a:buFontTx/>
              <a:buNone/>
              <a:tabLst/>
              <a:defRPr/>
            </a:pPr>
            <a:r>
              <a:rPr lang="es"/>
              <a:t>Presente las </a:t>
            </a:r>
            <a:r>
              <a:rPr lang="es" sz="1200" u="sng"/>
              <a:t>cuatro clases</a:t>
            </a:r>
            <a:r>
              <a:rPr lang="es" sz="1200"/>
              <a:t> de fármacos que ahora se recomiendan para </a:t>
            </a:r>
            <a:r>
              <a:rPr lang="es" sz="1200" u="sng"/>
              <a:t>todos los pacientes</a:t>
            </a:r>
            <a:r>
              <a:rPr lang="es" sz="1200"/>
              <a:t> con </a:t>
            </a:r>
            <a:r>
              <a:rPr lang="en-US" sz="1200" err="1"/>
              <a:t>ICFEr</a:t>
            </a:r>
            <a:r>
              <a:rPr lang="es" sz="1200"/>
              <a:t> (</a:t>
            </a:r>
            <a:r>
              <a:rPr lang="en-US" sz="1200" err="1"/>
              <a:t>FEVI</a:t>
            </a:r>
            <a:r>
              <a:rPr lang="es" sz="1200"/>
              <a:t> &lt;40%) en esta y en las siguientes cuatro diapositivas.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5730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E6725-6AD7-88BB-F953-BA97D5DBD9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B92D40-724E-C4D6-557D-210A4D1E09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E762D4-6F82-E66E-4111-7411952F80BD}"/>
              </a:ext>
            </a:extLst>
          </p:cNvPr>
          <p:cNvSpPr>
            <a:spLocks noGrp="1"/>
          </p:cNvSpPr>
          <p:nvPr>
            <p:ph type="body" idx="1"/>
          </p:nvPr>
        </p:nvSpPr>
        <p:spPr/>
        <p:txBody>
          <a:bodyPr/>
          <a:lstStyle/>
          <a:p>
            <a:r>
              <a:rPr lang="es" b="1"/>
              <a:t>Duración</a:t>
            </a:r>
            <a:r>
              <a:rPr lang="es" b="0"/>
              <a:t>: 5 minutos</a:t>
            </a:r>
          </a:p>
          <a:p>
            <a:endParaRPr lang="en-US" b="1"/>
          </a:p>
          <a:p>
            <a:r>
              <a:rPr lang="en-US" b="1" err="1"/>
              <a:t>Notas</a:t>
            </a:r>
            <a:r>
              <a:rPr lang="en-US" b="1"/>
              <a:t> Para </a:t>
            </a:r>
            <a:r>
              <a:rPr lang="en-US" b="1" err="1"/>
              <a:t>el</a:t>
            </a:r>
            <a:r>
              <a:rPr lang="en-US" b="1"/>
              <a:t> </a:t>
            </a:r>
            <a:r>
              <a:rPr lang="en-US" b="1" err="1"/>
              <a:t>Profesorado</a:t>
            </a:r>
            <a:endParaRPr lang="es" b="1"/>
          </a:p>
          <a:p>
            <a:pPr marL="171450" indent="-171450">
              <a:buFont typeface="Arial" panose="020B0604020202020204" pitchFamily="34" charset="0"/>
              <a:buChar char="•"/>
            </a:pPr>
            <a:r>
              <a:rPr lang="en-US" b="1" err="1">
                <a:solidFill>
                  <a:schemeClr val="tx1"/>
                </a:solidFill>
              </a:rPr>
              <a:t>Inhibidores</a:t>
            </a:r>
            <a:r>
              <a:rPr lang="en-US" b="1">
                <a:solidFill>
                  <a:schemeClr val="tx1"/>
                </a:solidFill>
              </a:rPr>
              <a:t> de la </a:t>
            </a:r>
            <a:r>
              <a:rPr lang="en-US" b="1" err="1">
                <a:solidFill>
                  <a:schemeClr val="tx1"/>
                </a:solidFill>
              </a:rPr>
              <a:t>ECA</a:t>
            </a:r>
            <a:r>
              <a:rPr lang="es">
                <a:solidFill>
                  <a:schemeClr val="tx1"/>
                </a:solidFill>
              </a:rPr>
              <a:t>: Esta es la primera clase de fármacos que han demostrado una reducción de la morbilidad y la mortalidad en la insuficiencia cardíaca. Se convirtieron en el "estándar de oro" por el cual se compararon todos los medicamentos posteriores y la "terapia de referencia" a la que se agregaron todos los medicamentos posteriores.</a:t>
            </a:r>
          </a:p>
          <a:p>
            <a:pPr marL="171450" indent="-171450">
              <a:buFont typeface="Arial" panose="020B0604020202020204" pitchFamily="34" charset="0"/>
              <a:buChar char="•"/>
            </a:pPr>
            <a:r>
              <a:rPr lang="es" b="1">
                <a:solidFill>
                  <a:schemeClr val="tx1"/>
                </a:solidFill>
              </a:rPr>
              <a:t>ARB</a:t>
            </a:r>
            <a:r>
              <a:rPr lang="es">
                <a:solidFill>
                  <a:schemeClr val="tx1"/>
                </a:solidFill>
              </a:rPr>
              <a:t>: Su efecto clínico fue similar al de los </a:t>
            </a:r>
            <a:r>
              <a:rPr lang="en-US" b="0" err="1">
                <a:solidFill>
                  <a:schemeClr val="tx1"/>
                </a:solidFill>
              </a:rPr>
              <a:t>inhibidores</a:t>
            </a:r>
            <a:r>
              <a:rPr lang="en-US" b="0">
                <a:solidFill>
                  <a:schemeClr val="tx1"/>
                </a:solidFill>
              </a:rPr>
              <a:t> de la </a:t>
            </a:r>
            <a:r>
              <a:rPr lang="en-US" b="0" err="1">
                <a:solidFill>
                  <a:schemeClr val="tx1"/>
                </a:solidFill>
              </a:rPr>
              <a:t>ECA</a:t>
            </a:r>
            <a:r>
              <a:rPr lang="es">
                <a:solidFill>
                  <a:schemeClr val="tx1"/>
                </a:solidFill>
              </a:rPr>
              <a:t>.</a:t>
            </a:r>
            <a:endParaRPr lang="en-US">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1">
                <a:solidFill>
                  <a:schemeClr val="tx1"/>
                </a:solidFill>
              </a:rPr>
              <a:t>ARNI</a:t>
            </a:r>
            <a:r>
              <a:rPr lang="es">
                <a:solidFill>
                  <a:schemeClr val="tx1"/>
                </a:solidFill>
              </a:rPr>
              <a:t>: La combinación de un ARB, como el valsartán, y el inhibidor de la </a:t>
            </a:r>
            <a:r>
              <a:rPr lang="en-US" err="1">
                <a:solidFill>
                  <a:schemeClr val="tx1"/>
                </a:solidFill>
              </a:rPr>
              <a:t>neprilisina</a:t>
            </a:r>
            <a:r>
              <a:rPr lang="es">
                <a:solidFill>
                  <a:schemeClr val="tx1"/>
                </a:solidFill>
              </a:rPr>
              <a:t>, el sacubitril, fue el primer fármaco superior a un </a:t>
            </a:r>
            <a:r>
              <a:rPr lang="en-US" err="1">
                <a:solidFill>
                  <a:schemeClr val="tx1"/>
                </a:solidFill>
              </a:rPr>
              <a:t>inhibidor</a:t>
            </a:r>
            <a:r>
              <a:rPr lang="en-US">
                <a:solidFill>
                  <a:schemeClr val="tx1"/>
                </a:solidFill>
              </a:rPr>
              <a:t> de la </a:t>
            </a:r>
            <a:r>
              <a:rPr lang="en-US" err="1">
                <a:solidFill>
                  <a:schemeClr val="tx1"/>
                </a:solidFill>
              </a:rPr>
              <a:t>ECA</a:t>
            </a:r>
            <a:r>
              <a:rPr lang="es">
                <a:solidFill>
                  <a:schemeClr val="tx1"/>
                </a:solidFill>
              </a:rPr>
              <a:t> en un ensayo clínico comparativo.</a:t>
            </a:r>
          </a:p>
          <a:p>
            <a:pPr marL="171450" indent="-171450">
              <a:buFont typeface="Arial" panose="020B0604020202020204" pitchFamily="34" charset="0"/>
              <a:buChar char="•"/>
            </a:pPr>
            <a:r>
              <a:rPr lang="en-US" b="1" err="1">
                <a:solidFill>
                  <a:schemeClr val="tx1"/>
                </a:solidFill>
              </a:rPr>
              <a:t>Betabloqueante</a:t>
            </a:r>
            <a:r>
              <a:rPr lang="es">
                <a:solidFill>
                  <a:schemeClr val="tx1"/>
                </a:solidFill>
              </a:rPr>
              <a:t>: </a:t>
            </a:r>
            <a:r>
              <a:rPr lang="es" sz="1200"/>
              <a:t>En el pasado, este fármaco estaba contraindicado en la insuficiencia cardíaca. Tiene un impacto positivo significativo en la morbilidad y mortalidad y promueve la remodelación positiva del ventrículo. Seleccione solo betabloqueantes </a:t>
            </a:r>
            <a:r>
              <a:rPr lang="es" sz="1200" u="sng"/>
              <a:t>basados en la evidencia</a:t>
            </a:r>
            <a:r>
              <a:rPr lang="es" sz="1200" u="none"/>
              <a:t>, como </a:t>
            </a:r>
            <a:r>
              <a:rPr lang="es"/>
              <a:t>el metoprolol succinate, el carvedilol y el bisoprolol.</a:t>
            </a:r>
            <a:endParaRPr lang="en-US" u="sng"/>
          </a:p>
          <a:p>
            <a:pPr>
              <a:lnSpc>
                <a:spcPct val="90000"/>
              </a:lnSpc>
            </a:pPr>
            <a:endParaRPr lang="en-US" sz="1200"/>
          </a:p>
          <a:p>
            <a:endParaRPr lang="en-US">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US"/>
          </a:p>
        </p:txBody>
      </p:sp>
      <p:sp>
        <p:nvSpPr>
          <p:cNvPr id="4" name="Slide Number Placeholder 3">
            <a:extLst>
              <a:ext uri="{FF2B5EF4-FFF2-40B4-BE49-F238E27FC236}">
                <a16:creationId xmlns:a16="http://schemas.microsoft.com/office/drawing/2014/main" id="{0EBAA242-1F74-14E6-FE7D-F636216FBF7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2496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3050E-B084-2DCA-5C1F-BDAF4F8554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C663BA-B96D-3F6A-ACDC-693E5C9694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60B6FD-9C0B-F5E0-D9BD-63B8F2DAAAF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39A8D63-71B7-F94F-A331-9877775705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2224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C8C73-670F-98D9-29DE-0DA9118C99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5963FB-C6DF-BB90-751C-9AC7AFBB4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73439F-5D0D-EA1B-A8CA-4DCF087A615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F6C0ABC-ED9C-BCDD-EEC3-7F5CCC67E0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2422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9BDFA-11E5-4B2D-ACB4-C29DCC5670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2FA1C9-4BEB-9E17-9FE2-560124863F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F869AB-80B5-451B-19F4-B0CAD7934E1A}"/>
              </a:ext>
            </a:extLst>
          </p:cNvPr>
          <p:cNvSpPr>
            <a:spLocks noGrp="1"/>
          </p:cNvSpPr>
          <p:nvPr>
            <p:ph type="body" idx="1"/>
          </p:nvPr>
        </p:nvSpPr>
        <p:spPr/>
        <p:txBody>
          <a:bodyPr/>
          <a:lstStyle/>
          <a:p>
            <a:r>
              <a:rPr lang="es" b="1"/>
              <a:t>Duración</a:t>
            </a:r>
            <a:r>
              <a:rPr lang="es" b="0"/>
              <a:t>: N/A (Esta es una continuación de la diapositiva anterior).</a:t>
            </a:r>
          </a:p>
          <a:p>
            <a:endParaRPr lang="en-US" b="1"/>
          </a:p>
          <a:p>
            <a:r>
              <a:rPr lang="en-US" b="1" err="1"/>
              <a:t>Notas</a:t>
            </a:r>
            <a:r>
              <a:rPr lang="en-US" b="1"/>
              <a:t> Para </a:t>
            </a:r>
            <a:r>
              <a:rPr lang="en-US" b="1" err="1"/>
              <a:t>el</a:t>
            </a:r>
            <a:r>
              <a:rPr lang="en-US" b="1"/>
              <a:t> </a:t>
            </a:r>
            <a:r>
              <a:rPr lang="en-US" b="1" err="1"/>
              <a:t>Profesorado</a:t>
            </a:r>
            <a:endParaRPr lang="es" b="1"/>
          </a:p>
          <a:p>
            <a:r>
              <a:rPr lang="es"/>
              <a:t>Después de cubrir los SGLT2i, agregue que los diuréticos del asa también se recetan comúnmente, pero no han tenido </a:t>
            </a:r>
            <a:r>
              <a:rPr lang="es" sz="1200" u="sng"/>
              <a:t>ningún papel en el cambio de la historia natural de la insuficiencia cardíaca</a:t>
            </a:r>
            <a:r>
              <a:rPr lang="es" sz="1200" u="none"/>
              <a:t>. Se puede agregar un diurético como la </a:t>
            </a:r>
            <a:r>
              <a:rPr lang="en-US" sz="1200" u="none" err="1"/>
              <a:t>tiazida</a:t>
            </a:r>
            <a:r>
              <a:rPr lang="en-US" sz="1200" u="none"/>
              <a:t> (</a:t>
            </a:r>
            <a:r>
              <a:rPr lang="en-US" sz="1200" u="none" err="1"/>
              <a:t>metolazona</a:t>
            </a:r>
            <a:r>
              <a:rPr lang="en-US" sz="1200" u="none"/>
              <a:t>)</a:t>
            </a:r>
            <a:r>
              <a:rPr lang="es" sz="1200" u="none"/>
              <a:t>, según sea necesario, y ajustar la dosis para los signos y síntomas de sobrecarga de líquidos. </a:t>
            </a:r>
          </a:p>
          <a:p>
            <a:r>
              <a:rPr lang="es" sz="1200"/>
              <a:t>No hay datos de ensayos clínicos.</a:t>
            </a:r>
          </a:p>
          <a:p>
            <a:r>
              <a:rPr lang="es" sz="1200"/>
              <a:t>Sin embargo, los diuréticos de "escala móvil" son útiles para muchos pacientes.</a:t>
            </a:r>
          </a:p>
          <a:p>
            <a:endParaRPr lang="en-US"/>
          </a:p>
          <a:p>
            <a:endParaRPr lang="en-US"/>
          </a:p>
        </p:txBody>
      </p:sp>
      <p:sp>
        <p:nvSpPr>
          <p:cNvPr id="4" name="Slide Number Placeholder 3">
            <a:extLst>
              <a:ext uri="{FF2B5EF4-FFF2-40B4-BE49-F238E27FC236}">
                <a16:creationId xmlns:a16="http://schemas.microsoft.com/office/drawing/2014/main" id="{3202DE41-7114-0C63-507A-4448E9F8F9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5859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254B3-B53A-24AB-F6E7-66B5246052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7E9184-3E32-8B58-C858-5F708BFC0E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20EE26-EAB4-3860-B946-752AEDCD1CEF}"/>
              </a:ext>
            </a:extLst>
          </p:cNvPr>
          <p:cNvSpPr>
            <a:spLocks noGrp="1"/>
          </p:cNvSpPr>
          <p:nvPr>
            <p:ph type="body" idx="1"/>
          </p:nvPr>
        </p:nvSpPr>
        <p:spPr/>
        <p:txBody>
          <a:bodyPr/>
          <a:lstStyle/>
          <a:p>
            <a:r>
              <a:rPr lang="es" b="1"/>
              <a:t>Duración</a:t>
            </a:r>
            <a:r>
              <a:rPr lang="es"/>
              <a:t>: 2 minutos</a:t>
            </a:r>
          </a:p>
          <a:p>
            <a:endParaRPr lang="en-US"/>
          </a:p>
          <a:p>
            <a:r>
              <a:rPr lang="en-US" b="1" err="1"/>
              <a:t>Notas</a:t>
            </a:r>
            <a:r>
              <a:rPr lang="en-US" b="1"/>
              <a:t> Para </a:t>
            </a:r>
            <a:r>
              <a:rPr lang="en-US" b="1" err="1"/>
              <a:t>el</a:t>
            </a:r>
            <a:r>
              <a:rPr lang="en-US" b="1"/>
              <a:t> </a:t>
            </a:r>
            <a:r>
              <a:rPr lang="en-US" b="1" err="1"/>
              <a:t>Profesorado</a:t>
            </a:r>
            <a:r>
              <a:rPr lang="es" b="1"/>
              <a:t> </a:t>
            </a:r>
            <a:endParaRPr lang="en-US"/>
          </a:p>
          <a:p>
            <a:pPr marL="171450" indent="-171450">
              <a:buFont typeface="Arial" panose="020B0604020202020204" pitchFamily="34" charset="0"/>
              <a:buChar char="•"/>
            </a:pPr>
            <a:r>
              <a:rPr lang="es-ES"/>
              <a:t>Presente los medicamentos de muestra</a:t>
            </a:r>
            <a:r>
              <a:rPr lang="es"/>
              <a:t> pertenecientes a cada pilar de la GDMT.</a:t>
            </a:r>
          </a:p>
          <a:p>
            <a:pPr marL="171450" indent="-171450">
              <a:buFont typeface="Arial" panose="020B0604020202020204" pitchFamily="34" charset="0"/>
              <a:buChar char="•"/>
            </a:pPr>
            <a:r>
              <a:rPr lang="es"/>
              <a:t>Pregunte a los participantes sobre su experiencia con el uso de estos medicamentos.</a:t>
            </a:r>
          </a:p>
        </p:txBody>
      </p:sp>
      <p:sp>
        <p:nvSpPr>
          <p:cNvPr id="4" name="Slide Number Placeholder 3">
            <a:extLst>
              <a:ext uri="{FF2B5EF4-FFF2-40B4-BE49-F238E27FC236}">
                <a16:creationId xmlns:a16="http://schemas.microsoft.com/office/drawing/2014/main" id="{1B198F4C-B6CD-91D1-75EE-2E41750041F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524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s" b="1"/>
              <a:t>Duración</a:t>
            </a:r>
            <a:r>
              <a:rPr lang="es" b="0"/>
              <a:t>:</a:t>
            </a:r>
            <a:r>
              <a:rPr lang="es" b="1"/>
              <a:t> </a:t>
            </a:r>
            <a:r>
              <a:rPr lang="es" b="0"/>
              <a:t>1 minuto</a:t>
            </a:r>
          </a:p>
          <a:p>
            <a:pPr eaLnBrk="1" hangingPunct="1">
              <a:spcBef>
                <a:spcPct val="0"/>
              </a:spcBef>
            </a:pPr>
            <a:endParaRPr lang="en-US"/>
          </a:p>
          <a:p>
            <a:pPr eaLnBrk="1" hangingPunct="1">
              <a:spcBef>
                <a:spcPct val="0"/>
              </a:spcBef>
            </a:pPr>
            <a:r>
              <a:rPr lang="es" b="1"/>
              <a:t>Notas </a:t>
            </a:r>
            <a:r>
              <a:rPr lang="en-US" b="1"/>
              <a:t>Para </a:t>
            </a:r>
            <a:r>
              <a:rPr lang="en-US" b="1" err="1"/>
              <a:t>el</a:t>
            </a:r>
            <a:r>
              <a:rPr lang="en-US" b="1"/>
              <a:t> </a:t>
            </a:r>
            <a:r>
              <a:rPr lang="en-US" b="1" err="1"/>
              <a:t>Profesorado</a:t>
            </a:r>
            <a:endParaRPr lang="es" b="1"/>
          </a:p>
          <a:p>
            <a:pPr eaLnBrk="1" hangingPunct="1">
              <a:spcBef>
                <a:spcPct val="0"/>
              </a:spcBef>
            </a:pPr>
            <a:endParaRPr lang="en-US" b="1"/>
          </a:p>
          <a:p>
            <a:pPr marL="177279" indent="-177279">
              <a:spcBef>
                <a:spcPct val="0"/>
              </a:spcBef>
              <a:buFont typeface="Arial" panose="020B0604020202020204" pitchFamily="34" charset="0"/>
              <a:buChar char="•"/>
            </a:pPr>
            <a:r>
              <a:rPr lang="es" b="1"/>
              <a:t>De la bienvenida </a:t>
            </a:r>
            <a:r>
              <a:rPr lang="es" b="0"/>
              <a:t>a los participantes al inicio de la sesión.</a:t>
            </a:r>
          </a:p>
          <a:p>
            <a:pPr marL="177364" indent="-177364">
              <a:spcBef>
                <a:spcPct val="0"/>
              </a:spcBef>
              <a:buFont typeface="Arial" panose="020B0604020202020204" pitchFamily="34" charset="0"/>
              <a:buChar char="•"/>
            </a:pPr>
            <a:r>
              <a:rPr lang="en-US" b="1" err="1"/>
              <a:t>Preséntese</a:t>
            </a:r>
            <a:r>
              <a:rPr lang="es" b="1"/>
              <a:t> </a:t>
            </a:r>
            <a:r>
              <a:rPr lang="es" b="0"/>
              <a:t>brevemente.</a:t>
            </a:r>
          </a:p>
          <a:p>
            <a:pPr marL="177364" indent="-177364">
              <a:spcBef>
                <a:spcPct val="0"/>
              </a:spcBef>
              <a:buFont typeface="Arial" panose="020B0604020202020204" pitchFamily="34" charset="0"/>
              <a:buChar char="•"/>
            </a:pPr>
            <a:endParaRPr lang="en-IN" b="0"/>
          </a:p>
          <a:p>
            <a:endParaRPr lang="en-US"/>
          </a:p>
        </p:txBody>
      </p:sp>
      <p:sp>
        <p:nvSpPr>
          <p:cNvPr id="4" name="Slide Number Placeholder 3"/>
          <p:cNvSpPr>
            <a:spLocks noGrp="1"/>
          </p:cNvSpPr>
          <p:nvPr>
            <p:ph type="sldNum" sz="quarter" idx="5"/>
          </p:nvPr>
        </p:nvSpPr>
        <p:spPr/>
        <p:txBody>
          <a:bodyPr/>
          <a:lstStyle/>
          <a:p>
            <a:fld id="{4E7E6783-BE15-4E25-8E04-F225514602CC}" type="slidenum">
              <a:rPr lang="en-US" smtClean="0"/>
              <a:t>3</a:t>
            </a:fld>
            <a:endParaRPr lang="en-US"/>
          </a:p>
        </p:txBody>
      </p:sp>
    </p:spTree>
    <p:extLst>
      <p:ext uri="{BB962C8B-B14F-4D97-AF65-F5344CB8AC3E}">
        <p14:creationId xmlns:p14="http://schemas.microsoft.com/office/powerpoint/2010/main" val="26803911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a:t>: 2 minutos</a:t>
            </a:r>
          </a:p>
          <a:p>
            <a:endParaRPr lang="en-US"/>
          </a:p>
          <a:p>
            <a:r>
              <a:rPr lang="en-US" b="1" err="1"/>
              <a:t>Notas</a:t>
            </a:r>
            <a:r>
              <a:rPr lang="en-US" b="1"/>
              <a:t> Para </a:t>
            </a:r>
            <a:r>
              <a:rPr lang="en-US" b="1" err="1"/>
              <a:t>el</a:t>
            </a:r>
            <a:r>
              <a:rPr lang="en-US" b="1"/>
              <a:t> </a:t>
            </a:r>
            <a:r>
              <a:rPr lang="en-US" b="1" err="1"/>
              <a:t>Profesorado</a:t>
            </a:r>
            <a:r>
              <a:rPr lang="es" b="1"/>
              <a:t> </a:t>
            </a:r>
            <a:endParaRPr lang="en-US"/>
          </a:p>
          <a:p>
            <a:pPr marL="171450" indent="-171450">
              <a:buFont typeface="Arial" panose="020B0604020202020204" pitchFamily="34" charset="0"/>
              <a:buChar char="•"/>
            </a:pPr>
            <a:r>
              <a:rPr lang="es"/>
              <a:t>Destacar la necesidad de una secuenciación rápida de las cuatro clases de medicamentos utilizados en la GDMT.</a:t>
            </a:r>
          </a:p>
          <a:p>
            <a:pPr marL="171450" indent="-171450">
              <a:buFont typeface="Arial" panose="020B0604020202020204" pitchFamily="34" charset="0"/>
              <a:buChar char="•"/>
            </a:pPr>
            <a:r>
              <a:rPr lang="es"/>
              <a:t>Dígales a los participantes que su guía del participante tiene hallazgos de ensayos clínicos relacionados con los resultados, las dosis y la eficacia de estos medicamentos como referencia.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9585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a:t>: 2 minutos</a:t>
            </a:r>
          </a:p>
          <a:p>
            <a:endParaRPr lang="en-US"/>
          </a:p>
          <a:p>
            <a:r>
              <a:rPr lang="en-US" b="1" err="1"/>
              <a:t>Notas</a:t>
            </a:r>
            <a:r>
              <a:rPr lang="en-US" b="1"/>
              <a:t> Para </a:t>
            </a:r>
            <a:r>
              <a:rPr lang="en-US" b="1" err="1"/>
              <a:t>el</a:t>
            </a:r>
            <a:r>
              <a:rPr lang="en-US" b="1"/>
              <a:t> </a:t>
            </a:r>
            <a:r>
              <a:rPr lang="en-US" b="1" err="1"/>
              <a:t>Profesorado</a:t>
            </a:r>
            <a:r>
              <a:rPr lang="es" b="1"/>
              <a:t> </a:t>
            </a:r>
            <a:endParaRPr lang="en-US"/>
          </a:p>
          <a:p>
            <a:pPr marL="171450" indent="-171450">
              <a:buFont typeface="Arial" panose="020B0604020202020204" pitchFamily="34" charset="0"/>
              <a:buChar char="•"/>
            </a:pPr>
            <a:r>
              <a:rPr lang="es"/>
              <a:t>Compare la secuenciación rápida con la secuenciación tradicional de medicamentos. </a:t>
            </a:r>
          </a:p>
          <a:p>
            <a:pPr marL="171450" indent="-171450">
              <a:buFont typeface="Arial" panose="020B0604020202020204" pitchFamily="34" charset="0"/>
              <a:buChar char="•"/>
            </a:pPr>
            <a:r>
              <a:rPr lang="es"/>
              <a:t>Explique por qué se prefiere la secuenciación rápida en lugar de la secuenciación tradicional de los medicamentos.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06397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a:t>: 2 minutos</a:t>
            </a:r>
          </a:p>
          <a:p>
            <a:endParaRPr lang="en-US"/>
          </a:p>
          <a:p>
            <a:r>
              <a:rPr lang="en-US" b="1" err="1"/>
              <a:t>Notas</a:t>
            </a:r>
            <a:r>
              <a:rPr lang="en-US" b="1"/>
              <a:t> Para </a:t>
            </a:r>
            <a:r>
              <a:rPr lang="en-US" b="1" err="1"/>
              <a:t>el</a:t>
            </a:r>
            <a:r>
              <a:rPr lang="en-US" b="1"/>
              <a:t> </a:t>
            </a:r>
            <a:r>
              <a:rPr lang="en-US" b="1" err="1"/>
              <a:t>Profesorado</a:t>
            </a:r>
            <a:r>
              <a:rPr lang="es" b="1"/>
              <a:t> </a:t>
            </a:r>
            <a:endParaRPr lang="en-US"/>
          </a:p>
          <a:p>
            <a:pPr marL="171450" indent="-171450">
              <a:buFont typeface="Arial" panose="020B0604020202020204" pitchFamily="34" charset="0"/>
              <a:buChar char="•"/>
            </a:pPr>
            <a:r>
              <a:rPr lang="es"/>
              <a:t>En esta diapositiva, mapee la GDMT analizada en las diapositivas anteriores para la recomendación de la ACC/AHA de 2022 para el tratamiento </a:t>
            </a:r>
            <a:r>
              <a:rPr lang="en-US"/>
              <a:t>de la </a:t>
            </a:r>
            <a:r>
              <a:rPr lang="en-US" err="1"/>
              <a:t>ICFEr</a:t>
            </a:r>
            <a:r>
              <a:rPr lang="es"/>
              <a:t>.</a:t>
            </a:r>
          </a:p>
          <a:p>
            <a:pPr marL="171450" indent="-171450">
              <a:buFont typeface="Arial" panose="020B0604020202020204" pitchFamily="34" charset="0"/>
              <a:buChar char="•"/>
            </a:pPr>
            <a:r>
              <a:rPr lang="es"/>
              <a:t>Hágales saber a los participantes que las </a:t>
            </a:r>
            <a:r>
              <a:rPr lang="en-US" err="1"/>
              <a:t>Guías</a:t>
            </a:r>
            <a:r>
              <a:rPr lang="es"/>
              <a:t> de la ACC/AHA también recomiendan las cuatro clases de medicamentos como terapias primarias.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21076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a:t>: 5 minutos</a:t>
            </a:r>
          </a:p>
          <a:p>
            <a:endParaRPr lang="en-US"/>
          </a:p>
          <a:p>
            <a:r>
              <a:rPr lang="en-US" b="1" err="1"/>
              <a:t>Notas</a:t>
            </a:r>
            <a:r>
              <a:rPr lang="en-US" b="1"/>
              <a:t> Para </a:t>
            </a:r>
            <a:r>
              <a:rPr lang="en-US" b="1" err="1"/>
              <a:t>el</a:t>
            </a:r>
            <a:r>
              <a:rPr lang="en-US" b="1"/>
              <a:t> </a:t>
            </a:r>
            <a:r>
              <a:rPr lang="en-US" b="1" err="1"/>
              <a:t>Profesorado</a:t>
            </a:r>
            <a:r>
              <a:rPr lang="es" b="1"/>
              <a:t> </a:t>
            </a:r>
            <a:endParaRPr lang="en-US"/>
          </a:p>
          <a:p>
            <a:pPr marL="171450" indent="-171450">
              <a:buFont typeface="Arial" panose="020B0604020202020204" pitchFamily="34" charset="0"/>
              <a:buChar char="•"/>
            </a:pPr>
            <a:r>
              <a:rPr lang="en-US" err="1"/>
              <a:t>Plantee</a:t>
            </a:r>
            <a:r>
              <a:rPr lang="es"/>
              <a:t> a los participantes la pregunta que se muestra en la diapositiva. Permita que los participantes respondan durante 2 minutos antes de revelar la respuesta.</a:t>
            </a:r>
          </a:p>
          <a:p>
            <a:pPr marL="171450" indent="-171450">
              <a:buFont typeface="Arial" panose="020B0604020202020204" pitchFamily="34" charset="0"/>
              <a:buChar char="•"/>
            </a:pPr>
            <a:r>
              <a:rPr lang="es"/>
              <a:t>Haga clic para revelar la respuesta.</a:t>
            </a:r>
          </a:p>
          <a:p>
            <a:pPr marL="171450" indent="-171450">
              <a:buFont typeface="Arial" panose="020B0604020202020204" pitchFamily="34" charset="0"/>
              <a:buChar char="•"/>
            </a:pPr>
            <a:r>
              <a:rPr lang="es"/>
              <a:t>Haga clic de nuevo para revelar la evidencia que respalda su respuesta.</a:t>
            </a:r>
          </a:p>
          <a:p>
            <a:endParaRPr lang="en-US"/>
          </a:p>
          <a:p>
            <a:r>
              <a:rPr lang="es"/>
              <a:t>Los detalles del ensayo Strong HF son los siguientes:</a:t>
            </a:r>
          </a:p>
          <a:p>
            <a:pPr marL="342900" lvl="0" indent="-342900">
              <a:buFont typeface="Arial" panose="020B0604020202020204" pitchFamily="34" charset="0"/>
              <a:buChar char="•"/>
            </a:pPr>
            <a:r>
              <a:rPr lang="es" sz="2400"/>
              <a:t>Se trata de un estudio multinacional, multicéntrico, abierto, aleatorizado y de grupos paralelos, diseñado para evaluar la seguridad y la eficacia de la GDMT sobre la morbilidad y la mortalidad cuando se inició y se actualizó </a:t>
            </a:r>
            <a:r>
              <a:rPr lang="en-US" sz="2400" err="1"/>
              <a:t>en</a:t>
            </a:r>
            <a:r>
              <a:rPr lang="en-US" sz="2400"/>
              <a:t> forma </a:t>
            </a:r>
            <a:r>
              <a:rPr lang="en-US" sz="2400" err="1"/>
              <a:t>temprana</a:t>
            </a:r>
            <a:r>
              <a:rPr lang="es" sz="2400"/>
              <a:t> después de la hospitalización por insuficiencia cardíaca aguda. </a:t>
            </a:r>
            <a:r>
              <a:rPr lang="en-US" sz="2400"/>
              <a:t>La </a:t>
            </a:r>
            <a:r>
              <a:rPr lang="en-US" sz="2400" err="1"/>
              <a:t>GDMT</a:t>
            </a:r>
            <a:r>
              <a:rPr lang="en-US" sz="2400"/>
              <a:t> </a:t>
            </a:r>
            <a:r>
              <a:rPr lang="en-US" sz="2400" err="1"/>
              <a:t>incluía</a:t>
            </a:r>
            <a:r>
              <a:rPr lang="es" sz="2400"/>
              <a:t> </a:t>
            </a:r>
            <a:r>
              <a:rPr lang="en-US" sz="2400" err="1"/>
              <a:t>betabloqueantes</a:t>
            </a:r>
            <a:r>
              <a:rPr lang="es" sz="2400"/>
              <a:t>, ACEi (o ARB si el paciente era intolerante a los ACEi) o ARNI y MRA.</a:t>
            </a:r>
          </a:p>
          <a:p>
            <a:pPr marL="342900" indent="-342900">
              <a:buFont typeface="Arial" panose="020B0604020202020204" pitchFamily="34" charset="0"/>
              <a:buChar char="•"/>
            </a:pPr>
            <a:r>
              <a:rPr lang="es" sz="2000"/>
              <a:t>El ensayo utilizó un algoritmo que combinó la optimización de las terapias orales para la insuficiencia cardíaca y las visitas frecuentes, incluidas las medidas circulantes de NT-proBNP, para evaluar la congestión.</a:t>
            </a:r>
          </a:p>
          <a:p>
            <a:pPr marL="342900" lvl="0" indent="-342900">
              <a:buFont typeface="Arial" panose="020B0604020202020204" pitchFamily="34" charset="0"/>
              <a:buChar char="•"/>
            </a:pPr>
            <a:r>
              <a:rPr lang="es" sz="2000"/>
              <a:t>El primer ajuste de la dosis se produjo justo después de la aleatorización (dentro de los dos días antes del alta hospitalaria anticipada) cuando se prescribió a los pacientes tratamiento médico con </a:t>
            </a:r>
            <a:r>
              <a:rPr lang="en-US" sz="2000" err="1"/>
              <a:t>betabloqueantes</a:t>
            </a:r>
            <a:r>
              <a:rPr lang="en-US" sz="2000"/>
              <a:t>, </a:t>
            </a:r>
            <a:r>
              <a:rPr lang="en-US" sz="2000" err="1"/>
              <a:t>bloqueadores</a:t>
            </a:r>
            <a:r>
              <a:rPr lang="en-US" sz="2000"/>
              <a:t> del </a:t>
            </a:r>
            <a:r>
              <a:rPr lang="en-US" sz="2000" err="1"/>
              <a:t>sistema</a:t>
            </a:r>
            <a:r>
              <a:rPr lang="en-US" sz="2000"/>
              <a:t> </a:t>
            </a:r>
            <a:r>
              <a:rPr lang="en-US" sz="2000" err="1"/>
              <a:t>renina-angiotensina</a:t>
            </a:r>
            <a:r>
              <a:rPr lang="en-US" sz="2000"/>
              <a:t> </a:t>
            </a:r>
            <a:r>
              <a:rPr lang="es" sz="2000"/>
              <a:t>(i.e., ACEi, o ARB si eran intolerantes a los ACEi, o ARNI) y MRA ajustados a al menos la mitad de las dosis óptimas.</a:t>
            </a:r>
          </a:p>
          <a:p>
            <a:pPr marL="342900" indent="-342900">
              <a:buFont typeface="Arial" panose="020B0604020202020204" pitchFamily="34" charset="0"/>
              <a:buChar char="•"/>
            </a:pPr>
            <a:r>
              <a:rPr lang="es" sz="2000"/>
              <a:t>Los pacientes fueron evaluados por el equipo del estudio a las 1, 2, 3 y 6 semanas después de la aleatorización. Más pacientes en el grupo de alta intensidad recibieron dosis objetivo de GDMT a los 90 días:</a:t>
            </a:r>
          </a:p>
          <a:p>
            <a:pPr marL="800100" lvl="1" indent="-342900">
              <a:buFont typeface="Courier New" panose="02070309020205020404" pitchFamily="49" charset="0"/>
              <a:buChar char="o"/>
            </a:pPr>
            <a:r>
              <a:rPr lang="es" sz="2000"/>
              <a:t>ARNI/ACEi/</a:t>
            </a:r>
            <a:r>
              <a:rPr lang="en-US" sz="2000"/>
              <a:t>ARB</a:t>
            </a:r>
            <a:r>
              <a:rPr lang="es" sz="2000"/>
              <a:t>: 55% en el grupo de alta intensidad </a:t>
            </a:r>
            <a:r>
              <a:rPr lang="en-US" sz="2000" err="1"/>
              <a:t>frente</a:t>
            </a:r>
            <a:r>
              <a:rPr lang="en-US" sz="2000"/>
              <a:t> a</a:t>
            </a:r>
            <a:r>
              <a:rPr lang="es" sz="2000"/>
              <a:t> 2% en el otro grupo</a:t>
            </a:r>
          </a:p>
          <a:p>
            <a:pPr marL="800100" lvl="1" indent="-342900">
              <a:buFont typeface="Courier New" panose="02070309020205020404" pitchFamily="49" charset="0"/>
              <a:buChar char="o"/>
            </a:pPr>
            <a:r>
              <a:rPr lang="en-US" sz="2000" err="1"/>
              <a:t>Betabloqueantes</a:t>
            </a:r>
            <a:r>
              <a:rPr lang="es" sz="2000"/>
              <a:t>: 49% en el grupo de alta intensidad </a:t>
            </a:r>
            <a:r>
              <a:rPr lang="en-US" sz="2000" err="1"/>
              <a:t>frente</a:t>
            </a:r>
            <a:r>
              <a:rPr lang="en-US" sz="2000"/>
              <a:t> a</a:t>
            </a:r>
            <a:r>
              <a:rPr lang="es" sz="2000"/>
              <a:t> 4% en el otro grupo</a:t>
            </a:r>
          </a:p>
          <a:p>
            <a:pPr marL="800100" lvl="1" indent="-342900">
              <a:buFont typeface="Courier New" panose="02070309020205020404" pitchFamily="49" charset="0"/>
              <a:buChar char="o"/>
            </a:pPr>
            <a:r>
              <a:rPr lang="es" sz="2000"/>
              <a:t>MRA: 84% en el grupo de alta intensidad </a:t>
            </a:r>
            <a:r>
              <a:rPr lang="en-US" sz="2000" err="1"/>
              <a:t>frente</a:t>
            </a:r>
            <a:r>
              <a:rPr lang="en-US" sz="2000"/>
              <a:t> a</a:t>
            </a:r>
            <a:r>
              <a:rPr lang="es" sz="2000"/>
              <a:t> 46% en el otro grupo</a:t>
            </a:r>
          </a:p>
          <a:p>
            <a:pPr marL="342900" lvl="0" indent="-342900">
              <a:buFont typeface="Arial" panose="020B0604020202020204" pitchFamily="34" charset="0"/>
              <a:buChar char="•"/>
            </a:pPr>
            <a:endParaRPr lang="en-US" sz="200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2000"/>
              <a:t>Más pacientes en el grupo de alta intensidad se sintieron mejor y vivieron más tiempo, como se indica en la diapositiva.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3200" b="0" i="0">
                <a:solidFill>
                  <a:srgbClr val="111111"/>
                </a:solidFill>
              </a:rPr>
              <a:t>El ensayo se terminó antes de tiempo debido a una diferencia mayor de lo esperado en los grupos. Negar la estrategia de tratamiento intensivo habría sido poco ético.</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a:p>
          <a:p>
            <a:pPr lvl="0"/>
            <a:endParaRPr lang="en-US" sz="2000"/>
          </a:p>
          <a:p>
            <a:pPr lvl="0"/>
            <a:endParaRPr lang="en-US" sz="2400"/>
          </a:p>
          <a:p>
            <a:pPr lvl="0"/>
            <a:endParaRPr lang="en-US" sz="240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5451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a:t>: 5 minutos</a:t>
            </a:r>
          </a:p>
          <a:p>
            <a:endParaRPr lang="en-US"/>
          </a:p>
          <a:p>
            <a:r>
              <a:rPr lang="en-US" b="1" err="1"/>
              <a:t>Notas</a:t>
            </a:r>
            <a:r>
              <a:rPr lang="en-US" b="1"/>
              <a:t> Para </a:t>
            </a:r>
            <a:r>
              <a:rPr lang="en-US" b="1" err="1"/>
              <a:t>el</a:t>
            </a:r>
            <a:r>
              <a:rPr lang="en-US" b="1"/>
              <a:t> </a:t>
            </a:r>
            <a:r>
              <a:rPr lang="en-US" b="1" err="1"/>
              <a:t>Profesorado</a:t>
            </a:r>
            <a:r>
              <a:rPr lang="es" b="1"/>
              <a:t> </a:t>
            </a:r>
            <a:endParaRPr lang="en-US"/>
          </a:p>
          <a:p>
            <a:pPr marL="171450" indent="-171450">
              <a:buFont typeface="Arial" panose="020B0604020202020204" pitchFamily="34" charset="0"/>
              <a:buChar char="•"/>
            </a:pPr>
            <a:r>
              <a:rPr lang="en-US" err="1"/>
              <a:t>Plantee</a:t>
            </a:r>
            <a:r>
              <a:rPr lang="es"/>
              <a:t> a los participantes la pregunta que se muestra en la diapositiva. Permita que los participantes respondan durante 2 minutos antes de revelar la respuesta.</a:t>
            </a:r>
          </a:p>
          <a:p>
            <a:pPr marL="171450" indent="-171450">
              <a:buFont typeface="Arial" panose="020B0604020202020204" pitchFamily="34" charset="0"/>
              <a:buChar char="•"/>
            </a:pPr>
            <a:r>
              <a:rPr lang="es"/>
              <a:t>Pasa a la siguiente diapositiva para revelar la respuesta.</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5989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a:t>: N/A (Esto es una continuación de la diapositiva anterior).</a:t>
            </a:r>
          </a:p>
          <a:p>
            <a:endParaRPr lang="en-US"/>
          </a:p>
          <a:p>
            <a:r>
              <a:rPr lang="en-US" b="1" err="1"/>
              <a:t>Notas</a:t>
            </a:r>
            <a:r>
              <a:rPr lang="en-US" b="1"/>
              <a:t> Para </a:t>
            </a:r>
            <a:r>
              <a:rPr lang="en-US" b="1" err="1"/>
              <a:t>el</a:t>
            </a:r>
            <a:r>
              <a:rPr lang="en-US" b="1"/>
              <a:t> </a:t>
            </a:r>
            <a:r>
              <a:rPr lang="en-US" b="1" err="1"/>
              <a:t>Profesorado</a:t>
            </a:r>
            <a:r>
              <a:rPr lang="es" b="1"/>
              <a:t> </a:t>
            </a:r>
            <a:endParaRPr lang="en-US"/>
          </a:p>
          <a:p>
            <a:pPr marL="171450" indent="-171450">
              <a:buFont typeface="Arial" panose="020B0604020202020204" pitchFamily="34" charset="0"/>
              <a:buChar char="•"/>
            </a:pPr>
            <a:r>
              <a:rPr lang="es"/>
              <a:t>Analice la respuesta y la evidencia de la pregunta mostrada.</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6907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a:t>: 5 minutos</a:t>
            </a:r>
          </a:p>
          <a:p>
            <a:endParaRPr lang="en-US"/>
          </a:p>
          <a:p>
            <a:r>
              <a:rPr lang="en-US" b="1" err="1"/>
              <a:t>Notas</a:t>
            </a:r>
            <a:r>
              <a:rPr lang="en-US" b="1"/>
              <a:t> Para </a:t>
            </a:r>
            <a:r>
              <a:rPr lang="en-US" b="1" err="1"/>
              <a:t>el</a:t>
            </a:r>
            <a:r>
              <a:rPr lang="en-US" b="1"/>
              <a:t> </a:t>
            </a:r>
            <a:r>
              <a:rPr lang="en-US" b="1" err="1"/>
              <a:t>Profesorado</a:t>
            </a:r>
            <a:r>
              <a:rPr lang="es" b="1"/>
              <a:t> </a:t>
            </a:r>
            <a:endParaRPr lang="en-US"/>
          </a:p>
          <a:p>
            <a:pPr marL="171450" indent="-171450">
              <a:buFont typeface="Arial" panose="020B0604020202020204" pitchFamily="34" charset="0"/>
              <a:buChar char="•"/>
            </a:pPr>
            <a:r>
              <a:rPr lang="es"/>
              <a:t>Pregunte a los participantes la pregunta que se muestra en la diapositiva. Permita que los participantes respondan durante 2 minutos antes de revelar la respuesta.</a:t>
            </a:r>
          </a:p>
          <a:p>
            <a:pPr marL="171450" indent="-171450">
              <a:buFont typeface="Arial" panose="020B0604020202020204" pitchFamily="34" charset="0"/>
              <a:buChar char="•"/>
            </a:pPr>
            <a:r>
              <a:rPr lang="es"/>
              <a:t>Haga clic para revelar la respuesta y analizar los consejos que se muestran en la diapositiva.</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7155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a:t>: 5 minutos</a:t>
            </a:r>
          </a:p>
          <a:p>
            <a:endParaRPr lang="en-US"/>
          </a:p>
          <a:p>
            <a:r>
              <a:rPr lang="en-US" b="1" err="1"/>
              <a:t>Notas</a:t>
            </a:r>
            <a:r>
              <a:rPr lang="en-US" b="1"/>
              <a:t> Para </a:t>
            </a:r>
            <a:r>
              <a:rPr lang="en-US" b="1" err="1"/>
              <a:t>el</a:t>
            </a:r>
            <a:r>
              <a:rPr lang="en-US" b="1"/>
              <a:t> </a:t>
            </a:r>
            <a:r>
              <a:rPr lang="en-US" b="1" err="1"/>
              <a:t>Profesorado</a:t>
            </a:r>
            <a:r>
              <a:rPr lang="es" b="1"/>
              <a:t> </a:t>
            </a:r>
            <a:endParaRPr lang="en-US"/>
          </a:p>
          <a:p>
            <a:pPr marL="171450" indent="-171450">
              <a:buFont typeface="Arial" panose="020B0604020202020204" pitchFamily="34" charset="0"/>
              <a:buChar char="•"/>
            </a:pPr>
            <a:r>
              <a:rPr lang="en-US" err="1"/>
              <a:t>Plantee</a:t>
            </a:r>
            <a:r>
              <a:rPr lang="es"/>
              <a:t> a los participantes la pregunta que se muestra en la diapositiva. Permita que los participantes respondan durante 2 minutos antes de revelar la respuesta.</a:t>
            </a:r>
          </a:p>
          <a:p>
            <a:pPr marL="171450" indent="-171450">
              <a:buFont typeface="Arial" panose="020B0604020202020204" pitchFamily="34" charset="0"/>
              <a:buChar char="•"/>
            </a:pPr>
            <a:r>
              <a:rPr lang="es"/>
              <a:t>Haga clic para revelar la respuesta y discutir los detalles mostrados.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7560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b="0"/>
              <a:t>: 1 minuto</a:t>
            </a:r>
          </a:p>
          <a:p>
            <a:endParaRPr lang="en-US" b="1"/>
          </a:p>
          <a:p>
            <a:r>
              <a:rPr lang="en-US" b="1" err="1"/>
              <a:t>Notas</a:t>
            </a:r>
            <a:r>
              <a:rPr lang="en-US" b="1"/>
              <a:t> Para </a:t>
            </a:r>
            <a:r>
              <a:rPr lang="en-US" b="1" err="1"/>
              <a:t>el</a:t>
            </a:r>
            <a:r>
              <a:rPr lang="en-US" b="1"/>
              <a:t> </a:t>
            </a:r>
            <a:r>
              <a:rPr lang="en-US" b="1" err="1"/>
              <a:t>Profesorado</a:t>
            </a:r>
            <a:endParaRPr lang="es" b="1"/>
          </a:p>
          <a:p>
            <a:pPr marL="171450" indent="-171450">
              <a:buFont typeface="Arial" panose="020B0604020202020204" pitchFamily="34" charset="0"/>
              <a:buChar char="•"/>
            </a:pPr>
            <a:r>
              <a:rPr lang="es" b="0"/>
              <a:t>Transmita los puntos clave de esta sección y la llamada a la acción.</a:t>
            </a:r>
          </a:p>
          <a:p>
            <a:pPr marL="171450" indent="-171450">
              <a:buFont typeface="Arial" panose="020B0604020202020204" pitchFamily="34" charset="0"/>
              <a:buChar char="•"/>
            </a:pPr>
            <a:r>
              <a:rPr lang="es" b="0"/>
              <a:t>Pregunte a los participantes si obtuvieron alguna otra información de la sección.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33449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dirty="0"/>
              <a:t>Duración</a:t>
            </a:r>
            <a:r>
              <a:rPr lang="es" b="0" dirty="0"/>
              <a:t>: 2 minutos</a:t>
            </a:r>
          </a:p>
          <a:p>
            <a:endParaRPr lang="en-US" b="1" dirty="0"/>
          </a:p>
          <a:p>
            <a:r>
              <a:rPr lang="en-US" b="1" dirty="0" err="1"/>
              <a:t>Notas</a:t>
            </a:r>
            <a:r>
              <a:rPr lang="en-US" b="1" dirty="0"/>
              <a:t> Para </a:t>
            </a:r>
            <a:r>
              <a:rPr lang="en-US" b="1" dirty="0" err="1"/>
              <a:t>el</a:t>
            </a:r>
            <a:r>
              <a:rPr lang="en-US" b="1" dirty="0"/>
              <a:t> </a:t>
            </a:r>
            <a:r>
              <a:rPr lang="en-US" b="1" dirty="0" err="1"/>
              <a:t>Profesorado</a:t>
            </a:r>
            <a:r>
              <a:rPr lang="es" b="1" dirty="0"/>
              <a:t> </a:t>
            </a:r>
          </a:p>
          <a:p>
            <a:pPr marL="171450" indent="-171450">
              <a:buFont typeface="Arial" panose="020B0604020202020204" pitchFamily="34" charset="0"/>
              <a:buChar char="•"/>
            </a:pPr>
            <a:r>
              <a:rPr lang="es" sz="1200" dirty="0">
                <a:solidFill>
                  <a:prstClr val="black"/>
                </a:solidFill>
                <a:latin typeface="Calibri" panose="020F0502020204030204"/>
                <a:ea typeface="+mn-ea"/>
              </a:rPr>
              <a:t>Refiérase nuevamente al siguiente caso de paciente (clasificado como estadio C, </a:t>
            </a:r>
            <a:r>
              <a:rPr lang="es-ES" sz="1200" dirty="0">
                <a:solidFill>
                  <a:prstClr val="black"/>
                </a:solidFill>
                <a:latin typeface="Calibri" panose="020F0502020204030204"/>
                <a:ea typeface="+mn-ea"/>
              </a:rPr>
              <a:t>Clase I de la </a:t>
            </a:r>
            <a:r>
              <a:rPr lang="es-ES" sz="1200" dirty="0" err="1">
                <a:solidFill>
                  <a:prstClr val="black"/>
                </a:solidFill>
                <a:latin typeface="Calibri" panose="020F0502020204030204"/>
                <a:ea typeface="+mn-ea"/>
              </a:rPr>
              <a:t>NYHA</a:t>
            </a:r>
            <a:r>
              <a:rPr lang="es" sz="1200" dirty="0">
                <a:solidFill>
                  <a:prstClr val="black"/>
                </a:solidFill>
                <a:latin typeface="Calibri" panose="020F0502020204030204"/>
                <a:ea typeface="+mn-ea"/>
              </a:rPr>
              <a:t> anteriormente). A continuación, pida a los participantes que compartan sus respuestas a la pregunta de la diapositiva.</a:t>
            </a:r>
          </a:p>
          <a:p>
            <a:pPr marL="0" indent="0">
              <a:buFont typeface="Arial" panose="020B0604020202020204" pitchFamily="34" charset="0"/>
              <a:buNone/>
            </a:pPr>
            <a:endParaRPr lang="en-US" sz="1200" dirty="0">
              <a:solidFill>
                <a:prstClr val="black"/>
              </a:solidFill>
              <a:latin typeface="Calibri" panose="020F0502020204030204"/>
              <a:ea typeface="+mn-ea"/>
            </a:endParaRPr>
          </a:p>
          <a:p>
            <a:pPr marL="457200" lvl="1" indent="0">
              <a:buFont typeface="Arial" panose="020B0604020202020204" pitchFamily="34" charset="0"/>
              <a:buNone/>
            </a:pPr>
            <a:r>
              <a:rPr lang="es" sz="1050" b="1" u="sng" dirty="0">
                <a:solidFill>
                  <a:prstClr val="black"/>
                </a:solidFill>
                <a:latin typeface="Calibri" panose="020F0502020204030204"/>
                <a:ea typeface="+mn-ea"/>
              </a:rPr>
              <a:t>Caso</a:t>
            </a:r>
            <a:r>
              <a:rPr lang="es" sz="1050" dirty="0">
                <a:solidFill>
                  <a:prstClr val="black"/>
                </a:solidFill>
                <a:latin typeface="Calibri" panose="020F0502020204030204"/>
                <a:ea typeface="+mn-ea"/>
              </a:rPr>
              <a:t>:</a:t>
            </a:r>
          </a:p>
          <a:p>
            <a:pPr marL="457200" lvl="1" indent="0">
              <a:buNone/>
            </a:pPr>
            <a:r>
              <a:rPr lang="es" sz="1050" dirty="0"/>
              <a:t>Un hombre de 46 años se presenta para una nueva visita de paciente. Hace un año, se presentó con dificultad para respirar y fatiga. La evaluación reveló una </a:t>
            </a:r>
            <a:r>
              <a:rPr lang="es-ES" sz="1050" dirty="0"/>
              <a:t>fracción de eyección ventricular izquierda</a:t>
            </a:r>
            <a:r>
              <a:rPr lang="es" sz="1050" dirty="0"/>
              <a:t> del 35% con mitral regurgitation moderada. Se inició </a:t>
            </a:r>
            <a:r>
              <a:rPr lang="es-ES" sz="1050" dirty="0"/>
              <a:t>la administración de 10 mg de lisinopril </a:t>
            </a:r>
            <a:r>
              <a:rPr lang="es" sz="1050" dirty="0"/>
              <a:t>al día. Una angiografía coronaria no reveló evidencia de enfermedad de las arterias coronarias.</a:t>
            </a:r>
          </a:p>
          <a:p>
            <a:pPr marL="457200" lvl="1" indent="0">
              <a:buNone/>
            </a:pPr>
            <a:r>
              <a:rPr lang="en-US" sz="1050" dirty="0"/>
              <a:t> </a:t>
            </a:r>
          </a:p>
          <a:p>
            <a:pPr marL="457200" lvl="1" indent="0">
              <a:buNone/>
            </a:pPr>
            <a:r>
              <a:rPr lang="es" sz="1050" dirty="0"/>
              <a:t>Hoy </a:t>
            </a:r>
            <a:r>
              <a:rPr lang="en-US" sz="1050" dirty="0" err="1"/>
              <a:t>en</a:t>
            </a:r>
            <a:r>
              <a:rPr lang="en-US" sz="1050" dirty="0"/>
              <a:t> </a:t>
            </a:r>
            <a:r>
              <a:rPr lang="en-US" sz="1050" dirty="0" err="1"/>
              <a:t>el</a:t>
            </a:r>
            <a:r>
              <a:rPr lang="en-US" sz="1050" dirty="0"/>
              <a:t> </a:t>
            </a:r>
            <a:r>
              <a:rPr lang="en-US" sz="1050" dirty="0" err="1"/>
              <a:t>consultorio</a:t>
            </a:r>
            <a:r>
              <a:rPr lang="es" sz="1050" dirty="0"/>
              <a:t>, informa que no tiene dificultad para respirar y puede </a:t>
            </a:r>
            <a:r>
              <a:rPr lang="en-US" sz="1050" dirty="0" err="1"/>
              <a:t>desempeñarse</a:t>
            </a:r>
            <a:r>
              <a:rPr lang="es" sz="1050" dirty="0"/>
              <a:t> como trabajador de la construcción sin limitaciones. Los fines de semana juega al fútbol en un equipo local. Su examen físico revela presión arterial de 128/74 mm Hg, frecuencia cardíaca </a:t>
            </a:r>
            <a:r>
              <a:rPr lang="en-US" sz="1050" dirty="0"/>
              <a:t>regular de 78</a:t>
            </a:r>
            <a:r>
              <a:rPr lang="es" sz="1050" dirty="0"/>
              <a:t>, peso de 74 kg. Su examen cardíaco revela ruidos cardíacos normales con un soplo sistólico suave en el ápice. Está caliente y no tiene edema periférico. Su ECG revela un </a:t>
            </a:r>
            <a:r>
              <a:rPr lang="en-US" sz="1050" dirty="0" err="1"/>
              <a:t>ritmo</a:t>
            </a:r>
            <a:r>
              <a:rPr lang="en-US" sz="1050" dirty="0"/>
              <a:t> </a:t>
            </a:r>
            <a:r>
              <a:rPr lang="en-US" sz="1050" dirty="0" err="1"/>
              <a:t>sinusal</a:t>
            </a:r>
            <a:r>
              <a:rPr lang="es" sz="1050" dirty="0"/>
              <a:t> normal con anomalías inespecíficas de las ondas ST y T.</a:t>
            </a:r>
          </a:p>
          <a:p>
            <a:pPr marL="457200" lvl="1" indent="0">
              <a:buNone/>
            </a:pPr>
            <a:r>
              <a:rPr lang="en-US" sz="1050" dirty="0"/>
              <a:t> </a:t>
            </a:r>
          </a:p>
          <a:p>
            <a:pPr marL="457200" lvl="1" indent="0">
              <a:buNone/>
            </a:pPr>
            <a:r>
              <a:rPr lang="es" sz="1050" dirty="0"/>
              <a:t>La repetición del ecocardiograma revela una </a:t>
            </a:r>
            <a:r>
              <a:rPr lang="es-ES" sz="1050" dirty="0"/>
              <a:t>fracción de eyección ventricular izquierda</a:t>
            </a:r>
            <a:r>
              <a:rPr lang="es" sz="1050" dirty="0"/>
              <a:t> del 40% con </a:t>
            </a:r>
            <a:r>
              <a:rPr lang="en-US" sz="1050" dirty="0" err="1"/>
              <a:t>insuficiencia</a:t>
            </a:r>
            <a:r>
              <a:rPr lang="en-US" sz="1050" dirty="0"/>
              <a:t> mitral</a:t>
            </a:r>
            <a:r>
              <a:rPr lang="es" sz="1050" dirty="0"/>
              <a:t> leve</a:t>
            </a:r>
            <a:r>
              <a:rPr lang="es" sz="1200" dirty="0"/>
              <a:t>. </a:t>
            </a:r>
            <a:endParaRPr lang="en-US" sz="1200" dirty="0">
              <a:solidFill>
                <a:prstClr val="black"/>
              </a:solidFill>
              <a:latin typeface="Calibri" panose="020F0502020204030204"/>
              <a:ea typeface="+mn-ea"/>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Agradezca</a:t>
            </a:r>
            <a:r>
              <a:rPr lang="es" dirty="0"/>
              <a:t> las respuestas de los participantes.</a:t>
            </a:r>
          </a:p>
          <a:p>
            <a:pPr marL="171450" indent="-171450">
              <a:buFont typeface="Arial" panose="020B0604020202020204" pitchFamily="34" charset="0"/>
              <a:buChar char="•"/>
            </a:pPr>
            <a:r>
              <a:rPr lang="es" dirty="0"/>
              <a:t>Luego haga clic para revelar la mejor respuesta de las opciones dadas.</a:t>
            </a:r>
          </a:p>
          <a:p>
            <a:pPr marL="171450" indent="-171450">
              <a:buFont typeface="Arial" panose="020B0604020202020204" pitchFamily="34" charset="0"/>
              <a:buChar char="•"/>
            </a:pPr>
            <a:r>
              <a:rPr lang="es" dirty="0"/>
              <a:t>Explique la razón de la respuesta: Para un paciente en </a:t>
            </a:r>
            <a:r>
              <a:rPr lang="en-US" dirty="0" err="1"/>
              <a:t>estadío</a:t>
            </a:r>
            <a:r>
              <a:rPr lang="es" dirty="0"/>
              <a:t> C con </a:t>
            </a:r>
            <a:r>
              <a:rPr lang="en-US" dirty="0" err="1"/>
              <a:t>ICFEr</a:t>
            </a:r>
            <a:r>
              <a:rPr lang="es" dirty="0"/>
              <a:t>, es primordial iniciar los cuatro pilares de la terapia médica dirigida por las </a:t>
            </a:r>
            <a:r>
              <a:rPr lang="en-US" dirty="0" err="1"/>
              <a:t>guías</a:t>
            </a:r>
            <a:r>
              <a:rPr lang="en-US" dirty="0"/>
              <a:t> </a:t>
            </a:r>
            <a:r>
              <a:rPr lang="en-US" dirty="0" err="1"/>
              <a:t>clínicas</a:t>
            </a:r>
            <a:r>
              <a:rPr lang="es" dirty="0"/>
              <a:t>. Agregar carvedilol a su régimen es el siguiente mejor paso.</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0357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26C31-EA40-3AE5-F169-617D441B70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DEFAC-89E0-9B39-5929-AAF63CE1CE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5F41F8-C6FD-4557-3375-2A81DFA03B28}"/>
              </a:ext>
            </a:extLst>
          </p:cNvPr>
          <p:cNvSpPr>
            <a:spLocks noGrp="1"/>
          </p:cNvSpPr>
          <p:nvPr>
            <p:ph type="body" idx="1"/>
          </p:nvPr>
        </p:nvSpPr>
        <p:spPr/>
        <p:txBody>
          <a:bodyPr/>
          <a:lstStyle/>
          <a:p>
            <a:pPr lvl="0"/>
            <a:r>
              <a:rPr lang="es" b="1"/>
              <a:t>Duración</a:t>
            </a:r>
            <a:r>
              <a:rPr lang="es" b="0"/>
              <a:t>: 7 minutos (asumiendo un grupo de 12 participantes)</a:t>
            </a:r>
          </a:p>
          <a:p>
            <a:pPr lvl="0"/>
            <a:r>
              <a:rPr lang="es" b="1"/>
              <a:t>Nota</a:t>
            </a:r>
            <a:r>
              <a:rPr lang="es" b="0"/>
              <a:t>: Se puede planificar más tiempo para un grupo más grande.</a:t>
            </a:r>
          </a:p>
          <a:p>
            <a:pPr lvl="0"/>
            <a:endParaRPr lang="en-US" b="1"/>
          </a:p>
          <a:p>
            <a:pPr lvl="0"/>
            <a:r>
              <a:rPr lang="es" b="1"/>
              <a:t>Notas </a:t>
            </a:r>
            <a:r>
              <a:rPr lang="en-US" b="1"/>
              <a:t>Para </a:t>
            </a:r>
            <a:r>
              <a:rPr lang="en-US" b="1" err="1"/>
              <a:t>el</a:t>
            </a:r>
            <a:r>
              <a:rPr lang="en-US" b="1"/>
              <a:t> </a:t>
            </a:r>
            <a:r>
              <a:rPr lang="en-US" b="1" err="1"/>
              <a:t>Profesorado</a:t>
            </a:r>
            <a:r>
              <a:rPr lang="es" b="1"/>
              <a:t> </a:t>
            </a:r>
          </a:p>
          <a:p>
            <a:pPr lvl="0"/>
            <a:endParaRPr lang="en-US" b="1" baseline="0"/>
          </a:p>
          <a:p>
            <a:pPr marL="174708" indent="-174708">
              <a:buFont typeface="Arial" panose="020B0604020202020204" pitchFamily="34" charset="0"/>
              <a:buChar char="•"/>
            </a:pPr>
            <a:r>
              <a:rPr lang="es" b="1" baseline="0"/>
              <a:t>Pida</a:t>
            </a:r>
            <a:r>
              <a:rPr lang="es" b="0" baseline="0"/>
              <a:t> a cada participante que se presente </a:t>
            </a:r>
            <a:r>
              <a:rPr lang="en-US" b="0" baseline="0" err="1"/>
              <a:t>por</a:t>
            </a:r>
            <a:r>
              <a:rPr lang="en-US" b="0" baseline="0"/>
              <a:t> </a:t>
            </a:r>
            <a:r>
              <a:rPr lang="en-US" b="0" baseline="0" err="1"/>
              <a:t>turnos</a:t>
            </a:r>
            <a:r>
              <a:rPr lang="es" b="0" baseline="0">
                <a:latin typeface="Calibri" panose="020F0502020204030204" pitchFamily="34" charset="0"/>
                <a:ea typeface="Calibri" panose="020F0502020204030204" pitchFamily="34" charset="0"/>
                <a:cs typeface="Calibri" panose="020F0502020204030204" pitchFamily="34" charset="0"/>
              </a:rPr>
              <a:t>: </a:t>
            </a:r>
            <a:r>
              <a:rPr lang="es" b="0" baseline="0"/>
              <a:t>su nombre, función </a:t>
            </a:r>
            <a:r>
              <a:rPr lang="en-US" b="0" baseline="0"/>
              <a:t>de </a:t>
            </a:r>
            <a:r>
              <a:rPr lang="en-US" b="0" baseline="0" err="1"/>
              <a:t>trabajo</a:t>
            </a:r>
            <a:r>
              <a:rPr lang="es" b="0" baseline="0"/>
              <a:t>, algo personal, la habilidad que desea mejorar a través de la capacitación y cualquier expectativa que tenga de esta capacitación. Por ejemplo, una expectativa podría ser la respuesta a una pregunta sobre el manejo de los efectos secundarios de los </a:t>
            </a:r>
            <a:r>
              <a:rPr lang="es" sz="1800">
                <a:effectLst/>
                <a:latin typeface="Segoe UI" panose="020B0502040204020203" pitchFamily="34" charset="0"/>
              </a:rPr>
              <a:t>inhibidores del cotransportador de sodio-glucosa 2 (</a:t>
            </a:r>
            <a:r>
              <a:rPr lang="es" b="0" baseline="0"/>
              <a:t>SGLT2i) durante la </a:t>
            </a:r>
            <a:r>
              <a:rPr lang="es" sz="1800">
                <a:effectLst/>
                <a:latin typeface="Segoe UI" panose="020B0502040204020203" pitchFamily="34" charset="0"/>
              </a:rPr>
              <a:t>terapia médica dirigida por </a:t>
            </a:r>
            <a:r>
              <a:rPr lang="en-US" sz="1800" err="1">
                <a:effectLst/>
                <a:latin typeface="Segoe UI" panose="020B0502040204020203" pitchFamily="34" charset="0"/>
              </a:rPr>
              <a:t>guías</a:t>
            </a:r>
            <a:r>
              <a:rPr lang="en-US" sz="1800">
                <a:effectLst/>
                <a:latin typeface="Segoe UI" panose="020B0502040204020203" pitchFamily="34" charset="0"/>
              </a:rPr>
              <a:t> </a:t>
            </a:r>
            <a:r>
              <a:rPr lang="en-US" sz="1800" err="1">
                <a:effectLst/>
                <a:latin typeface="Segoe UI" panose="020B0502040204020203" pitchFamily="34" charset="0"/>
              </a:rPr>
              <a:t>clínicas</a:t>
            </a:r>
            <a:r>
              <a:rPr lang="es" sz="1800">
                <a:effectLst/>
                <a:latin typeface="Segoe UI" panose="020B0502040204020203" pitchFamily="34" charset="0"/>
              </a:rPr>
              <a:t> (</a:t>
            </a:r>
            <a:r>
              <a:rPr lang="es" b="0" baseline="0"/>
              <a:t>GDMT). </a:t>
            </a:r>
          </a:p>
        </p:txBody>
      </p:sp>
      <p:sp>
        <p:nvSpPr>
          <p:cNvPr id="4" name="Slide Number Placeholder 3">
            <a:extLst>
              <a:ext uri="{FF2B5EF4-FFF2-40B4-BE49-F238E27FC236}">
                <a16:creationId xmlns:a16="http://schemas.microsoft.com/office/drawing/2014/main" id="{4A1DCA24-888D-5462-A78A-D010B4172590}"/>
              </a:ext>
            </a:extLst>
          </p:cNvPr>
          <p:cNvSpPr>
            <a:spLocks noGrp="1"/>
          </p:cNvSpPr>
          <p:nvPr>
            <p:ph type="sldNum" sz="quarter" idx="5"/>
          </p:nvPr>
        </p:nvSpPr>
        <p:spPr/>
        <p:txBody>
          <a:bodyPr/>
          <a:lstStyle/>
          <a:p>
            <a:fld id="{4E7E6783-BE15-4E25-8E04-F225514602CC}" type="slidenum">
              <a:rPr lang="en-US" smtClean="0"/>
              <a:t>4</a:t>
            </a:fld>
            <a:endParaRPr lang="en-US"/>
          </a:p>
        </p:txBody>
      </p:sp>
    </p:spTree>
    <p:extLst>
      <p:ext uri="{BB962C8B-B14F-4D97-AF65-F5344CB8AC3E}">
        <p14:creationId xmlns:p14="http://schemas.microsoft.com/office/powerpoint/2010/main" val="30272466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dirty="0"/>
              <a:t>Duración</a:t>
            </a:r>
            <a:r>
              <a:rPr lang="es" b="0" dirty="0"/>
              <a:t>: 3 minutos</a:t>
            </a:r>
          </a:p>
          <a:p>
            <a:endParaRPr lang="en-US" b="1" dirty="0"/>
          </a:p>
          <a:p>
            <a:r>
              <a:rPr lang="en-US" b="1" dirty="0" err="1"/>
              <a:t>Notas</a:t>
            </a:r>
            <a:r>
              <a:rPr lang="en-US" b="1" dirty="0"/>
              <a:t> Para </a:t>
            </a:r>
            <a:r>
              <a:rPr lang="en-US" b="1" dirty="0" err="1"/>
              <a:t>el</a:t>
            </a:r>
            <a:r>
              <a:rPr lang="en-US" b="1" dirty="0"/>
              <a:t> </a:t>
            </a:r>
            <a:r>
              <a:rPr lang="en-US" b="1" dirty="0" err="1"/>
              <a:t>Profesorado</a:t>
            </a:r>
            <a:r>
              <a:rPr lang="es" b="1" dirty="0"/>
              <a:t> </a:t>
            </a:r>
          </a:p>
          <a:p>
            <a:pPr marL="171450" indent="-171450">
              <a:buFont typeface="Arial" panose="020B0604020202020204" pitchFamily="34" charset="0"/>
              <a:buChar char="•"/>
            </a:pPr>
            <a:r>
              <a:rPr lang="es" sz="1200" dirty="0">
                <a:solidFill>
                  <a:prstClr val="black"/>
                </a:solidFill>
                <a:latin typeface="Calibri" panose="020F0502020204030204"/>
                <a:ea typeface="+mn-ea"/>
              </a:rPr>
              <a:t>Presente una pregunta de seguimiento para el mismo caso de paciente que la diapositiva anterior. A continuación, pida a los participantes que compartan sus respuestas a la pregunta de la diapositiva.</a:t>
            </a:r>
            <a:endParaRPr lang="en-US" dirty="0"/>
          </a:p>
          <a:p>
            <a:pPr marL="171450" indent="-171450">
              <a:buFont typeface="Arial" panose="020B0604020202020204" pitchFamily="34" charset="0"/>
              <a:buChar char="•"/>
            </a:pPr>
            <a:r>
              <a:rPr lang="en-US" dirty="0"/>
              <a:t>Agradezca</a:t>
            </a:r>
            <a:r>
              <a:rPr lang="es" dirty="0"/>
              <a:t> las respuestas de los participantes.</a:t>
            </a:r>
          </a:p>
          <a:p>
            <a:pPr marL="171450" indent="-171450">
              <a:buFont typeface="Arial" panose="020B0604020202020204" pitchFamily="34" charset="0"/>
              <a:buChar char="•"/>
            </a:pPr>
            <a:r>
              <a:rPr lang="es" dirty="0"/>
              <a:t>Luego haga clic para revelar la mejor respuesta de las opciones dadas.</a:t>
            </a:r>
          </a:p>
          <a:p>
            <a:pPr marL="171450" indent="-171450">
              <a:buFont typeface="Arial" panose="020B0604020202020204" pitchFamily="34" charset="0"/>
              <a:buChar char="•"/>
            </a:pPr>
            <a:r>
              <a:rPr lang="es" dirty="0"/>
              <a:t>Explique la justificación de la respuesta: </a:t>
            </a:r>
            <a:r>
              <a:rPr lang="es" sz="1200" dirty="0"/>
              <a:t>El inicio rápido </a:t>
            </a:r>
            <a:r>
              <a:rPr lang="pt-BR" sz="1200" dirty="0"/>
              <a:t>terapia médica dirigida por guías clínicas básicas</a:t>
            </a:r>
            <a:r>
              <a:rPr lang="es" sz="1200" dirty="0"/>
              <a:t> es el objetivo principal del tratamiento para los pacientes con </a:t>
            </a:r>
            <a:r>
              <a:rPr lang="en-US" sz="1200" dirty="0" err="1"/>
              <a:t>ICFEr</a:t>
            </a:r>
            <a:r>
              <a:rPr lang="es" sz="1200" dirty="0"/>
              <a:t>. En este caso, el inicio de empagliflozina y espironolactona completará las cuatro clases principales de </a:t>
            </a:r>
            <a:r>
              <a:rPr lang="en-US" sz="1200" dirty="0" err="1"/>
              <a:t>medicamentos</a:t>
            </a:r>
            <a:r>
              <a:rPr lang="es" sz="1200" dirty="0"/>
              <a:t>. Una vez que se estabiliza con los medicamentos, las dosis se pueden ajustar en función de los signos vitales, los laboratorios, los síntomas y los efectos secundarios. Aunque se prefiere el sacubitril/valsartán, primero se debe establecer </a:t>
            </a:r>
            <a:r>
              <a:rPr lang="en-US" sz="1200" dirty="0"/>
              <a:t>un </a:t>
            </a:r>
            <a:r>
              <a:rPr lang="en-US" sz="1200" dirty="0" err="1"/>
              <a:t>tratamiento</a:t>
            </a:r>
            <a:r>
              <a:rPr lang="es" sz="1200" dirty="0"/>
              <a:t> con las cuatro clases principales de medicamentos. Una vez estable, el lisinopril puede pasar a sacubitril/valsartán.</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89876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b="0"/>
              <a:t>: N/A</a:t>
            </a:r>
          </a:p>
          <a:p>
            <a:endParaRPr lang="en-US" b="1"/>
          </a:p>
          <a:p>
            <a:r>
              <a:rPr lang="en-US" b="1" err="1"/>
              <a:t>Notas</a:t>
            </a:r>
            <a:r>
              <a:rPr lang="en-US" b="1"/>
              <a:t> Para </a:t>
            </a:r>
            <a:r>
              <a:rPr lang="en-US" b="1" err="1"/>
              <a:t>el</a:t>
            </a:r>
            <a:r>
              <a:rPr lang="en-US" b="1"/>
              <a:t> </a:t>
            </a:r>
            <a:r>
              <a:rPr lang="en-US" b="1" err="1"/>
              <a:t>Profesorado</a:t>
            </a:r>
            <a:r>
              <a:rPr lang="es" b="1"/>
              <a:t> </a:t>
            </a:r>
            <a:br>
              <a:rPr lang="en-US"/>
            </a:br>
            <a:endParaRPr lang="en-US"/>
          </a:p>
          <a:p>
            <a:r>
              <a:rPr lang="es"/>
              <a:t>Se trata de una </a:t>
            </a:r>
            <a:r>
              <a:rPr lang="en-US" err="1"/>
              <a:t>diapositiva</a:t>
            </a:r>
            <a:r>
              <a:rPr lang="es"/>
              <a:t> separadora de secciones. Por favor, pase a la siguiente diapositiva para comenzar el tema.</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2033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a:t>: 6 minutos</a:t>
            </a:r>
          </a:p>
          <a:p>
            <a:endParaRPr lang="en-US"/>
          </a:p>
          <a:p>
            <a:r>
              <a:rPr lang="en-US" b="1" err="1"/>
              <a:t>Notas</a:t>
            </a:r>
            <a:r>
              <a:rPr lang="en-US" b="1"/>
              <a:t> Para </a:t>
            </a:r>
            <a:r>
              <a:rPr lang="en-US" b="1" err="1"/>
              <a:t>el</a:t>
            </a:r>
            <a:r>
              <a:rPr lang="en-US" b="1"/>
              <a:t> </a:t>
            </a:r>
            <a:r>
              <a:rPr lang="en-US" b="1" err="1"/>
              <a:t>Profesorado</a:t>
            </a:r>
            <a:r>
              <a:rPr lang="es" b="1"/>
              <a:t> </a:t>
            </a:r>
            <a:endParaRPr lang="en-US"/>
          </a:p>
          <a:p>
            <a:pPr marL="171450" indent="-171450">
              <a:buFont typeface="Arial" panose="020B0604020202020204" pitchFamily="34" charset="0"/>
              <a:buChar char="•"/>
            </a:pPr>
            <a:r>
              <a:rPr lang="es"/>
              <a:t>Pregunte a los participantes sobre su enfoque para el diagnóstico de </a:t>
            </a:r>
            <a:r>
              <a:rPr lang="en-US" err="1"/>
              <a:t>ICFEp</a:t>
            </a:r>
            <a:r>
              <a:rPr lang="es"/>
              <a:t> y los principales desafíos en este proceso. Permita que los participantes respondan durante 3-4 minutos antes de revelar la respuesta.</a:t>
            </a:r>
          </a:p>
          <a:p>
            <a:pPr marL="171450" indent="-171450">
              <a:buFont typeface="Arial" panose="020B0604020202020204" pitchFamily="34" charset="0"/>
              <a:buChar char="•"/>
            </a:pPr>
            <a:r>
              <a:rPr lang="en-US"/>
              <a:t>Agradezca</a:t>
            </a:r>
            <a:r>
              <a:rPr lang="es"/>
              <a:t> las respuestas y pase a la siguiente diapositiva para compartir el enfoque de diagnóstico recomendado.</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96431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a:t>: N/A (Esto es una continuación de la diapositiva anterior).</a:t>
            </a:r>
          </a:p>
          <a:p>
            <a:endParaRPr lang="en-US"/>
          </a:p>
          <a:p>
            <a:r>
              <a:rPr lang="en-US" b="1" err="1"/>
              <a:t>Notas</a:t>
            </a:r>
            <a:r>
              <a:rPr lang="en-US" b="1"/>
              <a:t> Para </a:t>
            </a:r>
            <a:r>
              <a:rPr lang="en-US" b="1" err="1"/>
              <a:t>el</a:t>
            </a:r>
            <a:r>
              <a:rPr lang="en-US" b="1"/>
              <a:t> </a:t>
            </a:r>
            <a:r>
              <a:rPr lang="en-US" b="1" err="1"/>
              <a:t>Profesorado</a:t>
            </a:r>
            <a:r>
              <a:rPr lang="es" b="1"/>
              <a:t> </a:t>
            </a:r>
            <a:endParaRPr lang="en-US"/>
          </a:p>
          <a:p>
            <a:pPr marL="171450" indent="-171450">
              <a:buFont typeface="Arial" panose="020B0604020202020204" pitchFamily="34" charset="0"/>
              <a:buChar char="•"/>
            </a:pPr>
            <a:r>
              <a:rPr lang="es"/>
              <a:t>Comparta los pasos del enfoque diagnóstico para </a:t>
            </a:r>
            <a:r>
              <a:rPr lang="en-US"/>
              <a:t>la </a:t>
            </a:r>
            <a:r>
              <a:rPr lang="en-US" err="1"/>
              <a:t>ICFEp</a:t>
            </a:r>
            <a:r>
              <a:rPr lang="es"/>
              <a:t>. Compare los pasos con las respuestas de los participantes de la diapositiva anterior.</a:t>
            </a:r>
          </a:p>
          <a:p>
            <a:pPr marL="171450" indent="-171450">
              <a:buFont typeface="Arial" panose="020B0604020202020204" pitchFamily="34" charset="0"/>
              <a:buChar char="•"/>
            </a:pPr>
            <a:r>
              <a:rPr lang="es"/>
              <a:t>Mencione que una lista de imitadores de </a:t>
            </a:r>
            <a:r>
              <a:rPr lang="en-US" err="1"/>
              <a:t>ICFEp</a:t>
            </a:r>
            <a:r>
              <a:rPr lang="es"/>
              <a:t> está disponible como referencia en la guía del participante.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39234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2B38D-BB25-E3E6-FDE2-DBE830025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E81B74-D86E-ECBF-6317-53A0D73A20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4837CE-B8E0-B357-50ED-252070AA3EA9}"/>
              </a:ext>
            </a:extLst>
          </p:cNvPr>
          <p:cNvSpPr>
            <a:spLocks noGrp="1"/>
          </p:cNvSpPr>
          <p:nvPr>
            <p:ph type="body" idx="1"/>
          </p:nvPr>
        </p:nvSpPr>
        <p:spPr/>
        <p:txBody>
          <a:bodyPr/>
          <a:lstStyle/>
          <a:p>
            <a:r>
              <a:rPr lang="es" b="1"/>
              <a:t>Duración</a:t>
            </a:r>
            <a:r>
              <a:rPr lang="es"/>
              <a:t>: N/A (Esto es una continuación de la diapositiva anterior).</a:t>
            </a:r>
          </a:p>
          <a:p>
            <a:endParaRPr lang="en-US"/>
          </a:p>
          <a:p>
            <a:r>
              <a:rPr lang="en-US" b="1" err="1"/>
              <a:t>Notas</a:t>
            </a:r>
            <a:r>
              <a:rPr lang="en-US" b="1"/>
              <a:t> Para </a:t>
            </a:r>
            <a:r>
              <a:rPr lang="en-US" b="1" err="1"/>
              <a:t>el</a:t>
            </a:r>
            <a:r>
              <a:rPr lang="en-US" b="1"/>
              <a:t> </a:t>
            </a:r>
            <a:r>
              <a:rPr lang="en-US" b="1" err="1"/>
              <a:t>Profesorado</a:t>
            </a:r>
            <a:r>
              <a:rPr lang="es" b="1"/>
              <a:t> </a:t>
            </a:r>
            <a:endParaRPr lang="en-US"/>
          </a:p>
          <a:p>
            <a:pPr marL="171450" indent="-171450">
              <a:buFont typeface="Arial" panose="020B0604020202020204" pitchFamily="34" charset="0"/>
              <a:buChar char="•"/>
            </a:pPr>
            <a:r>
              <a:rPr lang="es"/>
              <a:t>Comience por establecer una comprensión común de la </a:t>
            </a:r>
            <a:r>
              <a:rPr lang="en-US" err="1"/>
              <a:t>ICFEp</a:t>
            </a:r>
            <a:r>
              <a:rPr lang="es"/>
              <a:t> bajo la definición universal de insuficiencia cardíaca.</a:t>
            </a:r>
          </a:p>
          <a:p>
            <a:pPr marL="171450" indent="-171450">
              <a:buFont typeface="Arial" panose="020B0604020202020204" pitchFamily="34" charset="0"/>
              <a:buChar char="•"/>
            </a:pPr>
            <a:r>
              <a:rPr lang="es"/>
              <a:t>Compruebe si los participantes tienen alguna pregunta. A continuación, cambie el foco a una puntuación utilizada para el diagnóstico</a:t>
            </a:r>
            <a:r>
              <a:rPr lang="es">
                <a:latin typeface="Calibri" panose="020F0502020204030204" pitchFamily="34" charset="0"/>
                <a:ea typeface="Calibri" panose="020F0502020204030204" pitchFamily="34" charset="0"/>
                <a:cs typeface="Calibri" panose="020F0502020204030204" pitchFamily="34" charset="0"/>
              </a:rPr>
              <a:t>: la puntuación H2FPEF</a:t>
            </a:r>
            <a:r>
              <a:rPr lang="es"/>
              <a:t>.</a:t>
            </a:r>
          </a:p>
        </p:txBody>
      </p:sp>
      <p:sp>
        <p:nvSpPr>
          <p:cNvPr id="4" name="Slide Number Placeholder 3">
            <a:extLst>
              <a:ext uri="{FF2B5EF4-FFF2-40B4-BE49-F238E27FC236}">
                <a16:creationId xmlns:a16="http://schemas.microsoft.com/office/drawing/2014/main" id="{0444ECD4-3C27-193C-6043-B8B5EF9554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63604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a:t>: N/A (Esto es una continuación de la diapositiva anterior).</a:t>
            </a:r>
          </a:p>
          <a:p>
            <a:endParaRPr lang="en-US"/>
          </a:p>
          <a:p>
            <a:r>
              <a:rPr lang="en-US" b="1" err="1"/>
              <a:t>Notas</a:t>
            </a:r>
            <a:r>
              <a:rPr lang="en-US" b="1"/>
              <a:t> Para </a:t>
            </a:r>
            <a:r>
              <a:rPr lang="en-US" b="1" err="1"/>
              <a:t>el</a:t>
            </a:r>
            <a:r>
              <a:rPr lang="en-US" b="1"/>
              <a:t> </a:t>
            </a:r>
            <a:r>
              <a:rPr lang="en-US" b="1" err="1"/>
              <a:t>Profesorado</a:t>
            </a:r>
            <a:r>
              <a:rPr lang="es" b="1"/>
              <a:t> </a:t>
            </a:r>
            <a:endParaRPr lang="en-US"/>
          </a:p>
          <a:p>
            <a:pPr marL="171450" indent="-171450">
              <a:buFont typeface="Arial" panose="020B0604020202020204" pitchFamily="34" charset="0"/>
              <a:buChar char="•"/>
            </a:pPr>
            <a:r>
              <a:rPr lang="es"/>
              <a:t>Estado: Además de la "definición universal" de insuficiencia cardíaca que incluye signos/síntomas en el contexto de anormalidad estructural o funcional y péptidos natriuréticos elevados y/o evidencia de congestión, se han desarrollado varias puntuaciones para permitir a los médicos diagnosticar </a:t>
            </a:r>
            <a:r>
              <a:rPr lang="en-US" err="1"/>
              <a:t>ICFEp</a:t>
            </a:r>
            <a:r>
              <a:rPr lang="es"/>
              <a:t>. Una de ellas es la puntuación H2FPEF.</a:t>
            </a:r>
          </a:p>
          <a:p>
            <a:pPr marL="171450" indent="-171450">
              <a:buFont typeface="Arial" panose="020B0604020202020204" pitchFamily="34" charset="0"/>
              <a:buChar char="•"/>
            </a:pPr>
            <a:r>
              <a:rPr lang="es"/>
              <a:t>Presente brevemente esta </a:t>
            </a:r>
            <a:r>
              <a:rPr lang="en-US" err="1"/>
              <a:t>puntuación</a:t>
            </a:r>
            <a:r>
              <a:rPr lang="es"/>
              <a:t>.</a:t>
            </a:r>
          </a:p>
          <a:p>
            <a:pPr marL="171450" indent="-171450">
              <a:buFont typeface="Arial" panose="020B0604020202020204" pitchFamily="34" charset="0"/>
              <a:buChar char="•"/>
            </a:pPr>
            <a:r>
              <a:rPr lang="es"/>
              <a:t>Por ejemplo, una puntuación alternativa para el diagnóstico de </a:t>
            </a:r>
            <a:r>
              <a:rPr lang="en-US" err="1"/>
              <a:t>ICFEp</a:t>
            </a:r>
            <a:r>
              <a:rPr lang="es"/>
              <a:t> es HFAPEF, que depende de los resultados de las pruebas diagnósticas. Presente brevemente la </a:t>
            </a:r>
            <a:r>
              <a:rPr lang="en-US" err="1"/>
              <a:t>puntuación</a:t>
            </a:r>
            <a:r>
              <a:rPr lang="es"/>
              <a:t> y dígales a los participantes que hay más información disponible en su guía del participante. </a:t>
            </a:r>
            <a:br>
              <a:rPr lang="es"/>
            </a:br>
            <a:r>
              <a:rPr lang="es"/>
              <a:t>(</a:t>
            </a:r>
            <a:r>
              <a:rPr lang="es" b="1"/>
              <a:t>Nota</a:t>
            </a:r>
            <a:r>
              <a:rPr lang="es"/>
              <a:t>: Es posible que algunos médicos del grupo de participantes no tengan acceso a pruebas de diagnóstico por imágenes avanzadas, como la resonancia magnética y la tomografía por emisión de positrones, que se utilizan para la puntuación de HFAPEF en sus ubicaciones).</a:t>
            </a:r>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47090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a:t>: 5 minutos</a:t>
            </a:r>
          </a:p>
          <a:p>
            <a:endParaRPr lang="en-US"/>
          </a:p>
          <a:p>
            <a:r>
              <a:rPr lang="en-US" b="1" err="1"/>
              <a:t>Notas</a:t>
            </a:r>
            <a:r>
              <a:rPr lang="en-US" b="1"/>
              <a:t> Para </a:t>
            </a:r>
            <a:r>
              <a:rPr lang="en-US" b="1" err="1"/>
              <a:t>el</a:t>
            </a:r>
            <a:r>
              <a:rPr lang="en-US" b="1"/>
              <a:t> </a:t>
            </a:r>
            <a:r>
              <a:rPr lang="en-US" b="1" err="1"/>
              <a:t>Profesorado</a:t>
            </a:r>
            <a:r>
              <a:rPr lang="es" b="1"/>
              <a:t> </a:t>
            </a:r>
            <a:endParaRPr lang="en-US"/>
          </a:p>
          <a:p>
            <a:pPr marL="171450" indent="-171450">
              <a:buFont typeface="Arial" panose="020B0604020202020204" pitchFamily="34" charset="0"/>
              <a:buChar char="•"/>
            </a:pPr>
            <a:r>
              <a:rPr lang="es"/>
              <a:t>Analice la GDMT para </a:t>
            </a:r>
            <a:r>
              <a:rPr lang="en-US" err="1"/>
              <a:t>ICFEp</a:t>
            </a:r>
            <a:r>
              <a:rPr lang="es"/>
              <a:t> y contrastela con la GDMT para </a:t>
            </a:r>
            <a:r>
              <a:rPr lang="en-US" err="1"/>
              <a:t>ICFEr</a:t>
            </a:r>
            <a:r>
              <a:rPr lang="es"/>
              <a:t>.</a:t>
            </a:r>
          </a:p>
          <a:p>
            <a:pPr marL="171450" indent="-171450">
              <a:buFont typeface="Arial" panose="020B0604020202020204" pitchFamily="34" charset="0"/>
              <a:buChar char="•"/>
            </a:pPr>
            <a:r>
              <a:rPr lang="es"/>
              <a:t>Compruebe si los participantes son plenamente conscientes y siguen esta recomendación de GDMT. ¿Qué resultados de los pacientes han observado con este GDMT, si lo siguieron?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15212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7B19A-563D-AF64-6085-F4701C7331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9EE2AB-0DEE-AFFE-C3A1-C8D4F9D7B9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48DCDA-1C23-E438-D58A-61D1E8CCC8DD}"/>
              </a:ext>
            </a:extLst>
          </p:cNvPr>
          <p:cNvSpPr>
            <a:spLocks noGrp="1"/>
          </p:cNvSpPr>
          <p:nvPr>
            <p:ph type="body" idx="1"/>
          </p:nvPr>
        </p:nvSpPr>
        <p:spPr/>
        <p:txBody>
          <a:bodyPr/>
          <a:lstStyle/>
          <a:p>
            <a:r>
              <a:rPr lang="es" b="1"/>
              <a:t>Duración</a:t>
            </a:r>
            <a:r>
              <a:rPr lang="es"/>
              <a:t>: 5 minutos</a:t>
            </a:r>
          </a:p>
          <a:p>
            <a:endParaRPr lang="en-US"/>
          </a:p>
          <a:p>
            <a:r>
              <a:rPr lang="en-US" b="1" err="1"/>
              <a:t>Notas</a:t>
            </a:r>
            <a:r>
              <a:rPr lang="en-US" b="1"/>
              <a:t> Para </a:t>
            </a:r>
            <a:r>
              <a:rPr lang="en-US" b="1" err="1"/>
              <a:t>el</a:t>
            </a:r>
            <a:r>
              <a:rPr lang="en-US" b="1"/>
              <a:t> </a:t>
            </a:r>
            <a:r>
              <a:rPr lang="en-US" b="1" err="1"/>
              <a:t>Profesorado</a:t>
            </a:r>
            <a:r>
              <a:rPr lang="es" b="1"/>
              <a:t> </a:t>
            </a:r>
            <a:endParaRPr lang="en-US"/>
          </a:p>
          <a:p>
            <a:pPr marL="171450" indent="-171450">
              <a:buFont typeface="Arial" panose="020B0604020202020204" pitchFamily="34" charset="0"/>
              <a:buChar char="•"/>
            </a:pPr>
            <a:r>
              <a:rPr lang="es"/>
              <a:t>Analice la recomendación del ECDP para el tratamiento </a:t>
            </a:r>
            <a:r>
              <a:rPr lang="en-US"/>
              <a:t>de la </a:t>
            </a:r>
            <a:r>
              <a:rPr lang="en-US" err="1"/>
              <a:t>ICFEp</a:t>
            </a:r>
            <a:r>
              <a:rPr lang="es"/>
              <a:t> y contrastela con las directrices de la diapositiva anterior.</a:t>
            </a:r>
          </a:p>
          <a:p>
            <a:endParaRPr lang="en-US"/>
          </a:p>
        </p:txBody>
      </p:sp>
      <p:sp>
        <p:nvSpPr>
          <p:cNvPr id="4" name="Slide Number Placeholder 3">
            <a:extLst>
              <a:ext uri="{FF2B5EF4-FFF2-40B4-BE49-F238E27FC236}">
                <a16:creationId xmlns:a16="http://schemas.microsoft.com/office/drawing/2014/main" id="{C39F67AA-B1D0-B785-2F97-D2E5C30C58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7041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b="0"/>
              <a:t>: 1 minuto</a:t>
            </a:r>
          </a:p>
          <a:p>
            <a:endParaRPr lang="en-US" b="1"/>
          </a:p>
          <a:p>
            <a:r>
              <a:rPr lang="en-US" b="1" err="1"/>
              <a:t>Notas</a:t>
            </a:r>
            <a:r>
              <a:rPr lang="en-US" b="1"/>
              <a:t> Para </a:t>
            </a:r>
            <a:r>
              <a:rPr lang="en-US" b="1" err="1"/>
              <a:t>el</a:t>
            </a:r>
            <a:r>
              <a:rPr lang="en-US" b="1"/>
              <a:t> </a:t>
            </a:r>
            <a:r>
              <a:rPr lang="en-US" b="1" err="1"/>
              <a:t>Profesorado</a:t>
            </a:r>
            <a:endParaRPr lang="es" b="1"/>
          </a:p>
          <a:p>
            <a:pPr marL="171450" indent="-171450">
              <a:buFont typeface="Arial" panose="020B0604020202020204" pitchFamily="34" charset="0"/>
              <a:buChar char="•"/>
            </a:pPr>
            <a:r>
              <a:rPr lang="es" b="0"/>
              <a:t>Transmita los puntos clave de esta sección.</a:t>
            </a:r>
          </a:p>
          <a:p>
            <a:pPr marL="171450" indent="-171450">
              <a:buFont typeface="Arial" panose="020B0604020202020204" pitchFamily="34" charset="0"/>
              <a:buChar char="•"/>
            </a:pPr>
            <a:r>
              <a:rPr lang="es" b="0"/>
              <a:t>Pregunte a los participantes si obtuvieron alguna otra información.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6707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b="0"/>
              <a:t>: 10 minutos</a:t>
            </a:r>
          </a:p>
          <a:p>
            <a:endParaRPr lang="en-US" b="1"/>
          </a:p>
          <a:p>
            <a:r>
              <a:rPr lang="en-US" b="1" err="1"/>
              <a:t>Notas</a:t>
            </a:r>
            <a:r>
              <a:rPr lang="en-US" b="1"/>
              <a:t> Para </a:t>
            </a:r>
            <a:r>
              <a:rPr lang="en-US" b="1" err="1"/>
              <a:t>el</a:t>
            </a:r>
            <a:r>
              <a:rPr lang="en-US" b="1"/>
              <a:t> </a:t>
            </a:r>
            <a:r>
              <a:rPr lang="en-US" b="1" err="1"/>
              <a:t>Profesorado</a:t>
            </a:r>
            <a:endParaRPr lang="es" b="1"/>
          </a:p>
          <a:p>
            <a:pPr marL="171450" indent="-171450">
              <a:buFont typeface="Arial" panose="020B0604020202020204" pitchFamily="34" charset="0"/>
              <a:buChar char="•"/>
            </a:pPr>
            <a:r>
              <a:rPr lang="es" sz="1800">
                <a:effectLst/>
                <a:latin typeface="Segoe UI" panose="020B0502040204020203" pitchFamily="34" charset="0"/>
              </a:rPr>
              <a:t>Pregunte a los participantes si tienen alguna pregunta relacionada con los temas</a:t>
            </a:r>
            <a:r>
              <a:rPr lang="es"/>
              <a:t>.</a:t>
            </a:r>
          </a:p>
          <a:p>
            <a:pPr marL="171450" indent="-171450">
              <a:buFont typeface="Arial" panose="020B0604020202020204" pitchFamily="34" charset="0"/>
              <a:buChar char="•"/>
            </a:pPr>
            <a:r>
              <a:rPr lang="en-US" err="1"/>
              <a:t>Resuélvalas</a:t>
            </a:r>
            <a:r>
              <a:rPr lang="es"/>
              <a:t> antes de pasar a los casos de práctica en esta sesión.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527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dirty="0"/>
              <a:t>Duración</a:t>
            </a:r>
            <a:r>
              <a:rPr lang="es" b="0" dirty="0"/>
              <a:t>: 1 minuto</a:t>
            </a:r>
          </a:p>
          <a:p>
            <a:endParaRPr lang="en-US" b="1" dirty="0"/>
          </a:p>
          <a:p>
            <a:r>
              <a:rPr lang="es" b="1" dirty="0"/>
              <a:t>Notas </a:t>
            </a:r>
            <a:r>
              <a:rPr lang="en-US" b="1" dirty="0">
                <a:highlight>
                  <a:srgbClr val="FFFF00"/>
                </a:highlight>
              </a:rPr>
              <a:t>Para </a:t>
            </a:r>
            <a:r>
              <a:rPr lang="en-US" b="1" dirty="0" err="1">
                <a:highlight>
                  <a:srgbClr val="FFFF00"/>
                </a:highlight>
              </a:rPr>
              <a:t>el</a:t>
            </a:r>
            <a:r>
              <a:rPr lang="en-US" b="1" dirty="0">
                <a:highlight>
                  <a:srgbClr val="FFFF00"/>
                </a:highlight>
              </a:rPr>
              <a:t> </a:t>
            </a:r>
            <a:r>
              <a:rPr lang="en-US" b="1" dirty="0" err="1">
                <a:highlight>
                  <a:srgbClr val="FFFF00"/>
                </a:highlight>
              </a:rPr>
              <a:t>Profesorado</a:t>
            </a:r>
            <a:r>
              <a:rPr lang="es" b="1" dirty="0">
                <a:highlight>
                  <a:srgbClr val="FFFF00"/>
                </a:highlight>
              </a:rPr>
              <a:t> </a:t>
            </a:r>
          </a:p>
          <a:p>
            <a:endParaRPr lang="en-US" baseline="0" dirty="0"/>
          </a:p>
          <a:p>
            <a:r>
              <a:rPr lang="es" b="1" baseline="0" dirty="0"/>
              <a:t>Dígales</a:t>
            </a:r>
            <a:r>
              <a:rPr lang="es" baseline="0" dirty="0"/>
              <a:t> a los participantes que al final de este módulo, serán capaces de:</a:t>
            </a:r>
          </a:p>
          <a:p>
            <a:pPr marL="171450" indent="-171450">
              <a:buFont typeface="Arial" panose="020B0604020202020204" pitchFamily="34" charset="0"/>
              <a:buChar char="•"/>
            </a:pPr>
            <a:r>
              <a:rPr lang="es" dirty="0"/>
              <a:t>Distinguir las características fisiopatológicas de la IC incluyendo nuevas categorizaciones.</a:t>
            </a:r>
          </a:p>
          <a:p>
            <a:pPr marL="171450" indent="-171450">
              <a:buFont typeface="Arial" panose="020B0604020202020204" pitchFamily="34" charset="0"/>
              <a:buChar char="•"/>
            </a:pPr>
            <a:r>
              <a:rPr lang="es" dirty="0"/>
              <a:t>Comprender las principales actualizaciones de las directrices </a:t>
            </a:r>
            <a:r>
              <a:rPr lang="es-ES" dirty="0"/>
              <a:t>sobre la IC de la ACC</a:t>
            </a:r>
            <a:r>
              <a:rPr lang="es" dirty="0"/>
              <a:t> con respecto a GDMT y las principales discrepancias de otros proveedores líderes de directrices.</a:t>
            </a:r>
          </a:p>
          <a:p>
            <a:pPr marL="171450" indent="-171450">
              <a:buFont typeface="Arial" panose="020B0604020202020204" pitchFamily="34" charset="0"/>
              <a:buChar char="•"/>
            </a:pPr>
            <a:r>
              <a:rPr lang="es-ES" dirty="0"/>
              <a:t>Comprender las conclusiones del Expert </a:t>
            </a:r>
            <a:r>
              <a:rPr lang="es-ES" dirty="0" err="1"/>
              <a:t>Consensus</a:t>
            </a:r>
            <a:r>
              <a:rPr lang="es-ES" dirty="0"/>
              <a:t> </a:t>
            </a:r>
            <a:r>
              <a:rPr lang="es-ES" dirty="0" err="1"/>
              <a:t>Decision</a:t>
            </a:r>
            <a:r>
              <a:rPr lang="es-ES" dirty="0"/>
              <a:t> </a:t>
            </a:r>
            <a:r>
              <a:rPr lang="es-ES" dirty="0" err="1"/>
              <a:t>Pathway</a:t>
            </a:r>
            <a:r>
              <a:rPr lang="es-ES" dirty="0"/>
              <a:t> (</a:t>
            </a:r>
            <a:r>
              <a:rPr lang="es-ES" dirty="0" err="1"/>
              <a:t>ECDP</a:t>
            </a:r>
            <a:r>
              <a:rPr lang="es-ES" dirty="0"/>
              <a:t>) de la ACC para la insuficiencia cardíaca con fracción de eyección preservada (</a:t>
            </a:r>
            <a:r>
              <a:rPr lang="es-ES" dirty="0" err="1"/>
              <a:t>ICFEp</a:t>
            </a:r>
            <a:r>
              <a:rPr lang="es-ES" dirty="0"/>
              <a:t>)</a:t>
            </a:r>
            <a:r>
              <a:rPr lang="es" dirty="0"/>
              <a:t>.</a:t>
            </a:r>
          </a:p>
          <a:p>
            <a:pPr marL="171450" indent="-171450">
              <a:buFont typeface="Arial" panose="020B0604020202020204" pitchFamily="34" charset="0"/>
              <a:buChar char="•"/>
            </a:pPr>
            <a:r>
              <a:rPr lang="es" dirty="0"/>
              <a:t>Diseñar planes de tratamiento prácticos y basados en la evidencia </a:t>
            </a:r>
            <a:r>
              <a:rPr lang="es-ES" dirty="0"/>
              <a:t>para pacientes con insuficiencia cardíaca con </a:t>
            </a:r>
            <a:r>
              <a:rPr lang="es-ES" dirty="0" err="1"/>
              <a:t>ICFEr</a:t>
            </a:r>
            <a:r>
              <a:rPr lang="es-ES" dirty="0"/>
              <a:t> y </a:t>
            </a:r>
            <a:r>
              <a:rPr lang="es-ES" dirty="0" err="1"/>
              <a:t>ICFEp</a:t>
            </a:r>
            <a:r>
              <a:rPr lang="es-ES" dirty="0"/>
              <a:t> que incluyan</a:t>
            </a:r>
            <a:r>
              <a:rPr lang="es" dirty="0"/>
              <a:t> la terapia combinada más adecuada.</a:t>
            </a:r>
          </a:p>
          <a:p>
            <a:endParaRPr lang="en-US" dirty="0"/>
          </a:p>
        </p:txBody>
      </p:sp>
      <p:sp>
        <p:nvSpPr>
          <p:cNvPr id="4" name="Slide Number Placeholder 3"/>
          <p:cNvSpPr>
            <a:spLocks noGrp="1"/>
          </p:cNvSpPr>
          <p:nvPr>
            <p:ph type="sldNum" sz="quarter" idx="5"/>
          </p:nvPr>
        </p:nvSpPr>
        <p:spPr/>
        <p:txBody>
          <a:bodyPr/>
          <a:lstStyle/>
          <a:p>
            <a:fld id="{4E7E6783-BE15-4E25-8E04-F225514602CC}" type="slidenum">
              <a:rPr lang="en-US" smtClean="0"/>
              <a:t>5</a:t>
            </a:fld>
            <a:endParaRPr lang="en-US"/>
          </a:p>
        </p:txBody>
      </p:sp>
    </p:spTree>
    <p:extLst>
      <p:ext uri="{BB962C8B-B14F-4D97-AF65-F5344CB8AC3E}">
        <p14:creationId xmlns:p14="http://schemas.microsoft.com/office/powerpoint/2010/main" val="7440604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b="0"/>
              <a:t>: N/A</a:t>
            </a:r>
          </a:p>
          <a:p>
            <a:endParaRPr lang="en-US" b="1"/>
          </a:p>
          <a:p>
            <a:r>
              <a:rPr lang="en-US" b="1" err="1"/>
              <a:t>Notas</a:t>
            </a:r>
            <a:r>
              <a:rPr lang="en-US" b="1"/>
              <a:t> Para </a:t>
            </a:r>
            <a:r>
              <a:rPr lang="en-US" b="1" err="1"/>
              <a:t>el</a:t>
            </a:r>
            <a:r>
              <a:rPr lang="en-US" b="1"/>
              <a:t> </a:t>
            </a:r>
            <a:r>
              <a:rPr lang="en-US" b="1" err="1"/>
              <a:t>Profesorado</a:t>
            </a:r>
            <a:r>
              <a:rPr lang="es" b="1"/>
              <a:t> </a:t>
            </a:r>
            <a:br>
              <a:rPr lang="en-US"/>
            </a:br>
            <a:endParaRPr lang="en-US"/>
          </a:p>
          <a:p>
            <a:r>
              <a:rPr lang="es"/>
              <a:t>Se trata de una </a:t>
            </a:r>
            <a:r>
              <a:rPr lang="en-US" err="1"/>
              <a:t>diapositiva</a:t>
            </a:r>
            <a:r>
              <a:rPr lang="es"/>
              <a:t> separadora de secciones. Por favor, pase a la siguiente diapositiva para comenzar el tema.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1474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a:t>: 2 minutos</a:t>
            </a:r>
          </a:p>
          <a:p>
            <a:endParaRPr lang="en-US"/>
          </a:p>
          <a:p>
            <a:r>
              <a:rPr lang="en-US" b="1" err="1"/>
              <a:t>Notas</a:t>
            </a:r>
            <a:r>
              <a:rPr lang="en-US" b="1"/>
              <a:t> Para </a:t>
            </a:r>
            <a:r>
              <a:rPr lang="en-US" b="1" err="1"/>
              <a:t>el</a:t>
            </a:r>
            <a:r>
              <a:rPr lang="en-US" b="1"/>
              <a:t> </a:t>
            </a:r>
            <a:r>
              <a:rPr lang="en-US" b="1" err="1"/>
              <a:t>Profesorado</a:t>
            </a:r>
            <a:r>
              <a:rPr lang="es" b="1"/>
              <a:t> </a:t>
            </a:r>
            <a:endParaRPr lang="en-US"/>
          </a:p>
          <a:p>
            <a:pPr marL="171450" indent="-171450">
              <a:buFont typeface="Arial" panose="020B0604020202020204" pitchFamily="34" charset="0"/>
              <a:buChar char="•"/>
            </a:pPr>
            <a:r>
              <a:rPr lang="es"/>
              <a:t>Hágales saber a los participantes que practicarán el manejo de dos casos de pacientes con insuficiencia cardíaca durante la sesión. Un caso más también estará disponible para referencia en la guía del participante. Los casos de pacientes para esta sesión tienen varios pasos o etapas</a:t>
            </a:r>
            <a:r>
              <a:rPr lang="es">
                <a:latin typeface="Calibri" panose="020F0502020204030204" pitchFamily="34" charset="0"/>
                <a:ea typeface="Calibri" panose="020F0502020204030204" pitchFamily="34" charset="0"/>
                <a:cs typeface="Calibri" panose="020F0502020204030204" pitchFamily="34" charset="0"/>
              </a:rPr>
              <a:t>: presentación inicial y luego </a:t>
            </a:r>
            <a:r>
              <a:rPr lang="es" b="0" i="0">
                <a:solidFill>
                  <a:srgbClr val="000000"/>
                </a:solidFill>
                <a:effectLst/>
                <a:latin typeface="Aptos" panose="020B0004020202020204" pitchFamily="34" charset="0"/>
              </a:rPr>
              <a:t>seguimientos donde se proporcionarán nuevos síntomas y resultados de pruebas diagnósticas</a:t>
            </a:r>
            <a:r>
              <a:rPr lang="es">
                <a:latin typeface="Calibri" panose="020F0502020204030204" pitchFamily="34" charset="0"/>
                <a:ea typeface="Calibri" panose="020F0502020204030204" pitchFamily="34" charset="0"/>
                <a:cs typeface="Calibri" panose="020F0502020204030204" pitchFamily="34" charset="0"/>
              </a:rPr>
              <a:t>. Habrá preguntas que se responderán en cada etapa.</a:t>
            </a:r>
          </a:p>
          <a:p>
            <a:pPr marL="171450" indent="-171450">
              <a:buFont typeface="Arial" panose="020B0604020202020204" pitchFamily="34" charset="0"/>
              <a:buChar char="•"/>
            </a:pPr>
            <a:r>
              <a:rPr lang="es" sz="1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Divida </a:t>
            </a:r>
            <a:r>
              <a:rPr lang="es" sz="1800" b="0" i="0">
                <a:solidFill>
                  <a:srgbClr val="000000"/>
                </a:solidFill>
                <a:effectLst/>
                <a:latin typeface="Aptos" panose="020B0004020202020204" pitchFamily="34" charset="0"/>
              </a:rPr>
              <a:t>a los participantes en equipos de 3 a 4 profesionales (de diferentes roles sanitarios). (Tiempo: 2-3 minutos)</a:t>
            </a:r>
          </a:p>
          <a:p>
            <a:pPr marL="171450" indent="-171450">
              <a:buFont typeface="Arial" panose="020B0604020202020204" pitchFamily="34" charset="0"/>
              <a:buChar char="•"/>
            </a:pPr>
            <a:r>
              <a:rPr lang="es" sz="1800" b="0" i="0">
                <a:solidFill>
                  <a:srgbClr val="000000"/>
                </a:solidFill>
                <a:effectLst/>
                <a:latin typeface="Aptos" panose="020B0004020202020204" pitchFamily="34" charset="0"/>
              </a:rPr>
              <a:t>Pida a los equipos que revisen cada etapa del caso mostrado en su guía del participante, hagan una lluvia de ideas y preparen una respuesta a las preguntas asociadas (Tiempo: 5 minutos por etapa). Después de 5 minutos, cualquier equipo deberá compartir su solución y la justificación de la solución. Otros equipos compartirán su opinión sobre la solución del equipo anterior. Este proceso se repetirá para cada etapa. </a:t>
            </a:r>
          </a:p>
          <a:p>
            <a:pPr marL="171450" indent="-171450">
              <a:buFont typeface="Arial" panose="020B0604020202020204" pitchFamily="34" charset="0"/>
              <a:buChar char="•"/>
            </a:pPr>
            <a:r>
              <a:rPr lang="en-US" sz="1800" b="0" i="0" err="1">
                <a:solidFill>
                  <a:srgbClr val="000000"/>
                </a:solidFill>
                <a:effectLst/>
                <a:latin typeface="Aptos" panose="020B0004020202020204" pitchFamily="34" charset="0"/>
              </a:rPr>
              <a:t>Fomente</a:t>
            </a:r>
            <a:r>
              <a:rPr lang="es" sz="1800" b="0" i="0">
                <a:solidFill>
                  <a:srgbClr val="000000"/>
                </a:solidFill>
                <a:effectLst/>
                <a:latin typeface="Aptos" panose="020B0004020202020204" pitchFamily="34" charset="0"/>
              </a:rPr>
              <a:t> el trabajo en equipo. Hágales saber a los participantes que proporcionará comentarios para ayudar a su comprensión y mantendrá una tabla de clasificación para calificar a los equipos en parámetros específicos, como el trabajo en equipo, la toma de decisiones compartida, la precisión del diagnóstico y el plan de tratamiento integral. La puntuación máxima será de 50 puntos por cada pregunta.</a:t>
            </a:r>
          </a:p>
          <a:p>
            <a:pPr marL="0" indent="0">
              <a:buFont typeface="Arial" panose="020B0604020202020204" pitchFamily="34" charset="0"/>
              <a:buNone/>
            </a:pPr>
            <a:endParaRPr lang="en-US" sz="1800" b="0" i="0">
              <a:solidFill>
                <a:srgbClr val="000000"/>
              </a:solidFill>
              <a:effectLst/>
              <a:latin typeface="Aptos" panose="020B0004020202020204" pitchFamily="34" charset="0"/>
            </a:endParaRP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5073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E5469-5D45-0441-36F9-ED4324DB6E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23B9ED-CCE2-92A9-D5EB-9DF12B3FD1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19ADB2-4518-1C0D-17F7-255577947AD8}"/>
              </a:ext>
            </a:extLst>
          </p:cNvPr>
          <p:cNvSpPr>
            <a:spLocks noGrp="1"/>
          </p:cNvSpPr>
          <p:nvPr>
            <p:ph type="body" idx="1"/>
          </p:nvPr>
        </p:nvSpPr>
        <p:spPr/>
        <p:txBody>
          <a:bodyPr/>
          <a:lstStyle/>
          <a:p>
            <a:r>
              <a:rPr lang="es" b="1"/>
              <a:t>Duración</a:t>
            </a:r>
            <a:r>
              <a:rPr lang="es"/>
              <a:t>: Aproximadamente 45 minutos para completar el caso 1</a:t>
            </a:r>
          </a:p>
          <a:p>
            <a:endParaRPr lang="en-US"/>
          </a:p>
          <a:p>
            <a:r>
              <a:rPr lang="en-US" b="1" err="1"/>
              <a:t>Notas</a:t>
            </a:r>
            <a:r>
              <a:rPr lang="en-US" b="1"/>
              <a:t> Para </a:t>
            </a:r>
            <a:r>
              <a:rPr lang="en-US" b="1" err="1"/>
              <a:t>el</a:t>
            </a:r>
            <a:r>
              <a:rPr lang="en-US" b="1"/>
              <a:t> </a:t>
            </a:r>
            <a:r>
              <a:rPr lang="en-US" b="1" err="1"/>
              <a:t>Profesorado</a:t>
            </a:r>
            <a:r>
              <a:rPr lang="es" b="1"/>
              <a:t> </a:t>
            </a:r>
            <a:endParaRPr lang="en-US"/>
          </a:p>
          <a:p>
            <a:pPr marL="171450" indent="-171450">
              <a:buFont typeface="Arial" panose="020B0604020202020204" pitchFamily="34" charset="0"/>
              <a:buChar char="•"/>
            </a:pPr>
            <a:r>
              <a:rPr lang="en-US" err="1"/>
              <a:t>Presente</a:t>
            </a:r>
            <a:r>
              <a:rPr lang="en-US"/>
              <a:t> a </a:t>
            </a:r>
            <a:r>
              <a:rPr lang="en-US" err="1"/>
              <a:t>los</a:t>
            </a:r>
            <a:r>
              <a:rPr lang="en-US"/>
              <a:t> </a:t>
            </a:r>
            <a:r>
              <a:rPr lang="en-US" err="1"/>
              <a:t>participantes</a:t>
            </a:r>
            <a:r>
              <a:rPr lang="es"/>
              <a:t> el </a:t>
            </a:r>
            <a:r>
              <a:rPr lang="en-US" err="1"/>
              <a:t>caso</a:t>
            </a:r>
            <a:r>
              <a:rPr lang="en-US"/>
              <a:t> </a:t>
            </a:r>
            <a:r>
              <a:rPr lang="en-US" err="1"/>
              <a:t>clínico</a:t>
            </a:r>
            <a:r>
              <a:rPr lang="es"/>
              <a:t> 1. </a:t>
            </a:r>
          </a:p>
          <a:p>
            <a:pPr marL="171450" indent="-171450">
              <a:buFont typeface="Arial" panose="020B0604020202020204" pitchFamily="34" charset="0"/>
              <a:buChar char="•"/>
            </a:pPr>
            <a:r>
              <a:rPr lang="es"/>
              <a:t>Dígales que revisen sus guías de participantes para obtener detalles y que </a:t>
            </a:r>
            <a:r>
              <a:rPr lang="en-US" err="1"/>
              <a:t>haga</a:t>
            </a:r>
            <a:r>
              <a:rPr lang="en-US"/>
              <a:t> </a:t>
            </a:r>
            <a:r>
              <a:rPr lang="en-US" err="1"/>
              <a:t>una</a:t>
            </a:r>
            <a:r>
              <a:rPr lang="en-US"/>
              <a:t> pausa </a:t>
            </a:r>
            <a:r>
              <a:rPr lang="en-US" err="1"/>
              <a:t>en</a:t>
            </a:r>
            <a:r>
              <a:rPr lang="es"/>
              <a:t> la presentación inicial de los síntomas. Deben responder a una pregunta relacionada con esa etapa (como se menciona en la siguiente diapositiva).</a:t>
            </a:r>
          </a:p>
          <a:p>
            <a:pPr marL="171450" indent="-171450">
              <a:buFont typeface="Arial" panose="020B0604020202020204" pitchFamily="34" charset="0"/>
              <a:buChar char="•"/>
            </a:pPr>
            <a:endParaRPr lang="en-US" sz="1800" b="0" i="0">
              <a:solidFill>
                <a:srgbClr val="000000"/>
              </a:solidFill>
              <a:effectLst/>
              <a:latin typeface="Aptos" panose="020B0004020202020204" pitchFamily="34" charset="0"/>
            </a:endParaRP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423B35AE-1DD5-E1DF-192D-F58F2A999E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05668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a:t>: No aplicable (Esta es una continuación del </a:t>
            </a:r>
            <a:r>
              <a:rPr lang="en-US" err="1"/>
              <a:t>caso</a:t>
            </a:r>
            <a:r>
              <a:rPr lang="en-US"/>
              <a:t> </a:t>
            </a:r>
            <a:r>
              <a:rPr lang="en-US" err="1"/>
              <a:t>clínico</a:t>
            </a:r>
            <a:r>
              <a:rPr lang="es"/>
              <a:t>).</a:t>
            </a:r>
          </a:p>
          <a:p>
            <a:endParaRPr lang="en-US"/>
          </a:p>
          <a:p>
            <a:r>
              <a:rPr lang="en-US" b="1" err="1"/>
              <a:t>Notas</a:t>
            </a:r>
            <a:r>
              <a:rPr lang="en-US" b="1"/>
              <a:t> Para </a:t>
            </a:r>
            <a:r>
              <a:rPr lang="en-US" b="1" err="1"/>
              <a:t>el</a:t>
            </a:r>
            <a:r>
              <a:rPr lang="en-US" b="1"/>
              <a:t> </a:t>
            </a:r>
            <a:r>
              <a:rPr lang="en-US" b="1" err="1"/>
              <a:t>Profesorado</a:t>
            </a:r>
            <a:r>
              <a:rPr lang="es" b="1"/>
              <a:t> </a:t>
            </a:r>
            <a:endParaRPr lang="en-US"/>
          </a:p>
          <a:p>
            <a:pPr marL="171450" indent="-171450">
              <a:buFont typeface="Arial" panose="020B0604020202020204" pitchFamily="34" charset="0"/>
              <a:buChar char="•"/>
            </a:pPr>
            <a:r>
              <a:rPr lang="es"/>
              <a:t>Pida a cualquier equipo que proporcione su respuesta a la pregunta mostrada y sus razones para la respuesta. </a:t>
            </a:r>
          </a:p>
          <a:p>
            <a:pPr marL="171450" indent="-171450">
              <a:buFont typeface="Arial" panose="020B0604020202020204" pitchFamily="34" charset="0"/>
              <a:buChar char="•"/>
            </a:pPr>
            <a:r>
              <a:rPr lang="es" b="0" i="0">
                <a:solidFill>
                  <a:srgbClr val="000000"/>
                </a:solidFill>
                <a:effectLst/>
                <a:latin typeface="Aptos" panose="020B0004020202020204" pitchFamily="34" charset="0"/>
              </a:rPr>
              <a:t>Luego, pida a otros equipos que compartan su opinión sobre la solución del equipo anterior. </a:t>
            </a:r>
          </a:p>
          <a:p>
            <a:pPr marL="171450" indent="-171450">
              <a:buFont typeface="Arial" panose="020B0604020202020204" pitchFamily="34" charset="0"/>
              <a:buChar char="•"/>
            </a:pPr>
            <a:r>
              <a:rPr lang="es" b="0" i="0">
                <a:solidFill>
                  <a:srgbClr val="000000"/>
                </a:solidFill>
                <a:effectLst/>
                <a:latin typeface="Aptos" panose="020B0004020202020204" pitchFamily="34" charset="0"/>
              </a:rPr>
              <a:t>Posteriormente, confirme la respuesta correcta y proporcione la justificación/explicación de la respuesta. Planifique 5 minutos para los dos primeros pasos y 5 minutos para su explicación.</a:t>
            </a:r>
          </a:p>
          <a:p>
            <a:pPr marL="171450" indent="-171450">
              <a:buFont typeface="Arial" panose="020B0604020202020204" pitchFamily="34" charset="0"/>
              <a:buChar char="•"/>
            </a:pPr>
            <a:r>
              <a:rPr lang="es" b="0" i="0">
                <a:solidFill>
                  <a:srgbClr val="000000"/>
                </a:solidFill>
                <a:effectLst/>
                <a:latin typeface="Aptos" panose="020B0004020202020204" pitchFamily="34" charset="0"/>
              </a:rPr>
              <a:t>Actualice la tabla de clasificación con los puntajes de los equipos en la pizarra, su computadora o rotafolio (si está disponible). Repita esta acción al final de todas las preguntas.</a:t>
            </a:r>
          </a:p>
          <a:p>
            <a:pPr marL="0" indent="0">
              <a:buFont typeface="Arial" panose="020B0604020202020204" pitchFamily="34" charset="0"/>
              <a:buNone/>
            </a:pPr>
            <a:r>
              <a:rPr lang="es" b="1" i="0">
                <a:solidFill>
                  <a:srgbClr val="000000"/>
                </a:solidFill>
                <a:effectLst/>
                <a:latin typeface="Aptos" panose="020B0004020202020204" pitchFamily="34" charset="0"/>
              </a:rPr>
              <a:t>Nota</a:t>
            </a:r>
            <a:r>
              <a:rPr lang="es" b="0" i="0">
                <a:solidFill>
                  <a:srgbClr val="000000"/>
                </a:solidFill>
                <a:effectLst/>
                <a:latin typeface="Aptos" panose="020B0004020202020204" pitchFamily="34" charset="0"/>
              </a:rPr>
              <a:t>: Respuesta correcta: Primera opción </a:t>
            </a:r>
          </a:p>
          <a:p>
            <a:pPr marL="0" indent="0">
              <a:buNone/>
            </a:pPr>
            <a:r>
              <a:rPr lang="es" b="1" i="0">
                <a:solidFill>
                  <a:srgbClr val="000000"/>
                </a:solidFill>
                <a:effectLst/>
                <a:latin typeface="Aptos" panose="020B0004020202020204" pitchFamily="34" charset="0"/>
              </a:rPr>
              <a:t>Explicación</a:t>
            </a:r>
            <a:r>
              <a:rPr lang="es" b="0" i="0">
                <a:solidFill>
                  <a:srgbClr val="000000"/>
                </a:solidFill>
                <a:effectLst/>
                <a:latin typeface="Aptos" panose="020B0004020202020204" pitchFamily="34" charset="0"/>
              </a:rPr>
              <a:t>: </a:t>
            </a:r>
            <a:r>
              <a:rPr lang="es" sz="1200"/>
              <a:t>Para los pacientes con infarto agudo de miocardio y disfunción ventricular izquierda de nueva aparición, se ha demostrado que el inicio temprano del inhibidor oral de la ACE mejora los resultados y previene la remodelación negativa. Este paciente tiene una presión arterial aceptable y aunque su creatinina ha aumentado, su potasio no está elevado. Un evento arritmático ventricular en el contexto de un infarto agudo de miocardio o durante la revascularización no es predictivo de arritmias ventriculares posteriores y no se requiere tratamiento. La presencia de contracciones ventriculares prematuras aisladas tampoco es una indicación para tratamientos antiarrítmicos. Por lo tanto, ni la carga oral de amiodarona ni la lidocaína intravenosa están indicadas en este momento.</a:t>
            </a:r>
          </a:p>
          <a:p>
            <a:pPr marL="0" indent="0">
              <a:buNone/>
            </a:pPr>
            <a:r>
              <a:rPr lang="es" sz="1200"/>
              <a:t>Los ensayos clínicos con inhibidores de la ACE intravenosa, incluido el enalaprilat, se asociaron con hipotensión y los peores resultados no están indicados en el ámbito del infarto perimiocárdico.</a:t>
            </a:r>
          </a:p>
          <a:p>
            <a:pPr marL="0" indent="0">
              <a:buNone/>
            </a:pPr>
            <a:r>
              <a:rPr lang="es" sz="1200"/>
              <a:t>Este paciente estaba en tratamiento con amlodipine antes del ingreso. Por lo tanto, el objetivo principal es avanzar hacia terapias dirigidas </a:t>
            </a:r>
            <a:r>
              <a:rPr lang="en-US" sz="1200" err="1"/>
              <a:t>guías</a:t>
            </a:r>
            <a:r>
              <a:rPr lang="en-US" sz="1200"/>
              <a:t> </a:t>
            </a:r>
            <a:r>
              <a:rPr lang="en-US" sz="1200" err="1"/>
              <a:t>clínicas</a:t>
            </a:r>
            <a:r>
              <a:rPr lang="es" sz="1200"/>
              <a:t> para la disfunción ventricular izquierda. La amlodipine se puede utilizar para la angina recurrente o el control de la presión arterial, si es necesario, después de que se haya iniciado y optimizado el tratamiento médico indicado por las </a:t>
            </a:r>
            <a:r>
              <a:rPr lang="en-US" sz="1200" err="1"/>
              <a:t>guías</a:t>
            </a:r>
            <a:r>
              <a:rPr lang="es" sz="1200"/>
              <a:t>.</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8893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a:t>: No aplicable (Esta es una continuación del </a:t>
            </a:r>
            <a:r>
              <a:rPr lang="en-US" err="1"/>
              <a:t>caso</a:t>
            </a:r>
            <a:r>
              <a:rPr lang="en-US"/>
              <a:t> </a:t>
            </a:r>
            <a:r>
              <a:rPr lang="en-US" err="1"/>
              <a:t>clínico</a:t>
            </a:r>
            <a:r>
              <a:rPr lang="es"/>
              <a:t>).</a:t>
            </a:r>
          </a:p>
          <a:p>
            <a:endParaRPr lang="en-US"/>
          </a:p>
          <a:p>
            <a:r>
              <a:rPr lang="en-US" b="1" err="1"/>
              <a:t>Notas</a:t>
            </a:r>
            <a:r>
              <a:rPr lang="en-US" b="1"/>
              <a:t> Para </a:t>
            </a:r>
            <a:r>
              <a:rPr lang="en-US" b="1" err="1"/>
              <a:t>el</a:t>
            </a:r>
            <a:r>
              <a:rPr lang="en-US" b="1"/>
              <a:t> </a:t>
            </a:r>
            <a:r>
              <a:rPr lang="en-US" b="1" err="1"/>
              <a:t>Profesorado</a:t>
            </a:r>
            <a:r>
              <a:rPr lang="es" b="1"/>
              <a:t> </a:t>
            </a:r>
            <a:endParaRPr lang="en-US"/>
          </a:p>
          <a:p>
            <a:pPr marL="171450" indent="-171450">
              <a:buFont typeface="Arial" panose="020B0604020202020204" pitchFamily="34" charset="0"/>
              <a:buChar char="•"/>
            </a:pPr>
            <a:r>
              <a:rPr lang="es"/>
              <a:t>Pida a los equipos que revisen la etapa mostrada del </a:t>
            </a:r>
            <a:r>
              <a:rPr lang="en-US" err="1"/>
              <a:t>caso</a:t>
            </a:r>
            <a:r>
              <a:rPr lang="en-US"/>
              <a:t> </a:t>
            </a:r>
            <a:r>
              <a:rPr lang="en-US" err="1"/>
              <a:t>clínico</a:t>
            </a:r>
            <a:r>
              <a:rPr lang="es"/>
              <a:t> en su guía del participante y preparen sus respuestas. Tienen 5 minutos para este paso.</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5445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a:t>: No aplicable (Esta es una continuación del </a:t>
            </a:r>
            <a:r>
              <a:rPr lang="en-US" err="1"/>
              <a:t>caso</a:t>
            </a:r>
            <a:r>
              <a:rPr lang="en-US"/>
              <a:t> </a:t>
            </a:r>
            <a:r>
              <a:rPr lang="en-US" err="1"/>
              <a:t>clínico</a:t>
            </a:r>
            <a:r>
              <a:rPr lang="es"/>
              <a:t>).</a:t>
            </a:r>
          </a:p>
          <a:p>
            <a:endParaRPr lang="en-US"/>
          </a:p>
          <a:p>
            <a:r>
              <a:rPr lang="en-US" b="1" err="1"/>
              <a:t>Notas</a:t>
            </a:r>
            <a:r>
              <a:rPr lang="en-US" b="1"/>
              <a:t> Para </a:t>
            </a:r>
            <a:r>
              <a:rPr lang="en-US" b="1" err="1"/>
              <a:t>el</a:t>
            </a:r>
            <a:r>
              <a:rPr lang="en-US" b="1"/>
              <a:t> </a:t>
            </a:r>
            <a:r>
              <a:rPr lang="en-US" b="1" err="1"/>
              <a:t>Profesorado</a:t>
            </a:r>
            <a:r>
              <a:rPr lang="es" b="1"/>
              <a:t> </a:t>
            </a:r>
            <a:endParaRPr lang="en-US"/>
          </a:p>
          <a:p>
            <a:pPr marL="171450" indent="-171450">
              <a:buFont typeface="Arial" panose="020B0604020202020204" pitchFamily="34" charset="0"/>
              <a:buChar char="•"/>
            </a:pPr>
            <a:r>
              <a:rPr lang="es"/>
              <a:t>Pida a cualquier equipo que proporcione su respuesta a la pregunta mostrada y sus razones para la respuesta. </a:t>
            </a:r>
          </a:p>
          <a:p>
            <a:pPr marL="171450" indent="-171450">
              <a:buFont typeface="Arial" panose="020B0604020202020204" pitchFamily="34" charset="0"/>
              <a:buChar char="•"/>
            </a:pPr>
            <a:r>
              <a:rPr lang="es" b="0" i="0">
                <a:solidFill>
                  <a:srgbClr val="000000"/>
                </a:solidFill>
                <a:effectLst/>
                <a:latin typeface="Aptos" panose="020B0004020202020204" pitchFamily="34" charset="0"/>
              </a:rPr>
              <a:t>Luego, pida a otros equipos que compartan su opinión sobre la solución del equipo anterior. </a:t>
            </a:r>
          </a:p>
          <a:p>
            <a:pPr marL="171450" indent="-171450">
              <a:buFont typeface="Arial" panose="020B0604020202020204" pitchFamily="34" charset="0"/>
              <a:buChar char="•"/>
            </a:pPr>
            <a:r>
              <a:rPr lang="es" b="0" i="0">
                <a:solidFill>
                  <a:srgbClr val="000000"/>
                </a:solidFill>
                <a:effectLst/>
                <a:latin typeface="Aptos" panose="020B0004020202020204" pitchFamily="34" charset="0"/>
              </a:rPr>
              <a:t>Posteriormente, confirme la respuesta correcta y proporcione la justificación/explicación de la respuesta. Planifique 5 minutos para los dos primeros pasos y 5 minutos para su explicación.</a:t>
            </a:r>
          </a:p>
          <a:p>
            <a:pPr marL="0" indent="0">
              <a:buFont typeface="Arial" panose="020B0604020202020204" pitchFamily="34" charset="0"/>
              <a:buNone/>
            </a:pPr>
            <a:r>
              <a:rPr lang="es" b="1" i="0">
                <a:solidFill>
                  <a:srgbClr val="000000"/>
                </a:solidFill>
                <a:effectLst/>
                <a:latin typeface="Aptos" panose="020B0004020202020204" pitchFamily="34" charset="0"/>
              </a:rPr>
              <a:t>Nota</a:t>
            </a:r>
            <a:r>
              <a:rPr lang="es" b="0" i="0">
                <a:solidFill>
                  <a:srgbClr val="000000"/>
                </a:solidFill>
                <a:effectLst/>
                <a:latin typeface="Aptos" panose="020B0004020202020204" pitchFamily="34" charset="0"/>
              </a:rPr>
              <a:t>: Respuesta correcta: Segunda opción </a:t>
            </a:r>
          </a:p>
          <a:p>
            <a:pPr marL="0" indent="0">
              <a:buNone/>
            </a:pPr>
            <a:r>
              <a:rPr lang="es" b="1" i="0">
                <a:solidFill>
                  <a:srgbClr val="000000"/>
                </a:solidFill>
                <a:effectLst/>
                <a:latin typeface="Aptos" panose="020B0004020202020204" pitchFamily="34" charset="0"/>
              </a:rPr>
              <a:t>Explicación</a:t>
            </a:r>
            <a:r>
              <a:rPr lang="es" b="0" i="0">
                <a:solidFill>
                  <a:srgbClr val="000000"/>
                </a:solidFill>
                <a:effectLst/>
                <a:latin typeface="Aptos" panose="020B0004020202020204" pitchFamily="34" charset="0"/>
              </a:rPr>
              <a:t>: </a:t>
            </a:r>
            <a:r>
              <a:rPr lang="es" sz="1200"/>
              <a:t>El objetivo principal es iniciar las cuatro terapias básicas para la disfunción ventricular izquierda, incluido un agente de angiotensina renina, un betabloqueante, un antagonista de mineralocorticoides y un </a:t>
            </a:r>
            <a:r>
              <a:rPr lang="en-US" sz="1200" err="1"/>
              <a:t>inhibidor</a:t>
            </a:r>
            <a:r>
              <a:rPr lang="en-US" sz="1200"/>
              <a:t> de SGLT2</a:t>
            </a:r>
            <a:r>
              <a:rPr lang="es" sz="1200"/>
              <a:t>, además de los antiplaquetarios estándar post-infarto de miocardio y las estatinas. En este caso, la mejor respuesta es iniciar tanto </a:t>
            </a:r>
            <a:r>
              <a:rPr lang="es-ES" sz="1200"/>
              <a:t>la </a:t>
            </a:r>
            <a:r>
              <a:rPr lang="es-ES" sz="1200" err="1"/>
              <a:t>spironolactone</a:t>
            </a:r>
            <a:r>
              <a:rPr lang="es-ES" sz="1200"/>
              <a:t> a una dosis de 25 mg</a:t>
            </a:r>
            <a:r>
              <a:rPr lang="es" sz="1200"/>
              <a:t> como un inhibidor de SGLT2 con monitorización de la presión arterial y laboratorios.</a:t>
            </a:r>
          </a:p>
          <a:p>
            <a:pPr marL="0" indent="0">
              <a:buNone/>
            </a:pPr>
            <a:r>
              <a:rPr lang="es" sz="1200"/>
              <a:t>Aunque en última instancia puede beneficiarse de un marcapasos biventricular y un desfibrilador cardioversor implantable, su función ventricular izquierda después de curarse del infarto y el impacto </a:t>
            </a:r>
            <a:r>
              <a:rPr lang="en-US" sz="1200"/>
              <a:t>del </a:t>
            </a:r>
            <a:r>
              <a:rPr lang="en-US" sz="1200" err="1"/>
              <a:t>tratamiento</a:t>
            </a:r>
            <a:r>
              <a:rPr lang="en-US" sz="1200"/>
              <a:t> </a:t>
            </a:r>
            <a:r>
              <a:rPr lang="en-US" sz="1200" err="1"/>
              <a:t>médico</a:t>
            </a:r>
            <a:r>
              <a:rPr lang="es" sz="1200"/>
              <a:t> integral de la guía aún se desconocen. La reevaluación de la función ventricular izquierda aproximadamente 90 días después del inicio del tratamiento médico puede utilizarse como orientación en torno a la implantación de un desfibrilador cardioversor implantable.</a:t>
            </a:r>
          </a:p>
          <a:p>
            <a:pPr marL="0" indent="0">
              <a:buNone/>
            </a:pPr>
            <a:r>
              <a:rPr lang="es" sz="1200"/>
              <a:t>Los bloqueadores de los canales de calcio </a:t>
            </a:r>
            <a:r>
              <a:rPr lang="en-US" sz="1200"/>
              <a:t>no </a:t>
            </a:r>
            <a:r>
              <a:rPr lang="en-US" sz="1200" err="1"/>
              <a:t>dihidropiridínicos</a:t>
            </a:r>
            <a:r>
              <a:rPr lang="es" sz="1200"/>
              <a:t>, como el diltiazem, están contraindicados en la disfunción ventricular izquierda y no forman parte de las terapias básicas para la insuficiencia cardíaca.</a:t>
            </a:r>
          </a:p>
          <a:p>
            <a:pPr marL="0" indent="0">
              <a:buNone/>
            </a:pPr>
            <a:r>
              <a:rPr lang="es" sz="1200"/>
              <a:t>Aunque puede beneficiarse de una dosis aumentada de metoprolol succinate, la prioridad es iniciar primero las cuatro clases principales de medicamentos y luego ajustar los otros medicamentos según sea necesario.</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2936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a:t>: No aplicable (Esta es una continuación del </a:t>
            </a:r>
            <a:r>
              <a:rPr lang="en-US" err="1"/>
              <a:t>caso</a:t>
            </a:r>
            <a:r>
              <a:rPr lang="en-US"/>
              <a:t> </a:t>
            </a:r>
            <a:r>
              <a:rPr lang="en-US" err="1"/>
              <a:t>clínico</a:t>
            </a:r>
            <a:r>
              <a:rPr lang="es"/>
              <a:t>).</a:t>
            </a:r>
          </a:p>
          <a:p>
            <a:endParaRPr lang="en-US"/>
          </a:p>
          <a:p>
            <a:r>
              <a:rPr lang="en-US" b="1" err="1"/>
              <a:t>Notas</a:t>
            </a:r>
            <a:r>
              <a:rPr lang="en-US" b="1"/>
              <a:t> Para </a:t>
            </a:r>
            <a:r>
              <a:rPr lang="en-US" b="1" err="1"/>
              <a:t>el</a:t>
            </a:r>
            <a:r>
              <a:rPr lang="en-US" b="1"/>
              <a:t> </a:t>
            </a:r>
            <a:r>
              <a:rPr lang="en-US" b="1" err="1"/>
              <a:t>Profesorado</a:t>
            </a:r>
            <a:r>
              <a:rPr lang="es" b="1"/>
              <a:t> </a:t>
            </a:r>
            <a:endParaRPr lang="en-US"/>
          </a:p>
          <a:p>
            <a:pPr marL="171450" indent="-171450">
              <a:buFont typeface="Arial" panose="020B0604020202020204" pitchFamily="34" charset="0"/>
              <a:buChar char="•"/>
            </a:pPr>
            <a:r>
              <a:rPr lang="es"/>
              <a:t>Pida a los equipos que revisen la etapa mostrada del </a:t>
            </a:r>
            <a:r>
              <a:rPr lang="en-US" err="1"/>
              <a:t>caso</a:t>
            </a:r>
            <a:r>
              <a:rPr lang="en-US"/>
              <a:t> </a:t>
            </a:r>
            <a:r>
              <a:rPr lang="en-US" err="1"/>
              <a:t>clínico</a:t>
            </a:r>
            <a:r>
              <a:rPr lang="es"/>
              <a:t> en su guía del participante y preparen sus respuestas. Tienen 5 minutos para este paso.</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6610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a:t>: No aplicable (Esta es una continuación del </a:t>
            </a:r>
            <a:r>
              <a:rPr lang="en-US" err="1"/>
              <a:t>caso</a:t>
            </a:r>
            <a:r>
              <a:rPr lang="en-US"/>
              <a:t> </a:t>
            </a:r>
            <a:r>
              <a:rPr lang="en-US" err="1"/>
              <a:t>clínico</a:t>
            </a:r>
            <a:r>
              <a:rPr lang="es"/>
              <a:t>).</a:t>
            </a:r>
          </a:p>
          <a:p>
            <a:endParaRPr lang="en-US"/>
          </a:p>
          <a:p>
            <a:r>
              <a:rPr lang="en-US" b="1" err="1"/>
              <a:t>Notas</a:t>
            </a:r>
            <a:r>
              <a:rPr lang="en-US" b="1"/>
              <a:t> Para </a:t>
            </a:r>
            <a:r>
              <a:rPr lang="en-US" b="1" err="1"/>
              <a:t>el</a:t>
            </a:r>
            <a:r>
              <a:rPr lang="en-US" b="1"/>
              <a:t> </a:t>
            </a:r>
            <a:r>
              <a:rPr lang="en-US" b="1" err="1"/>
              <a:t>Profesorado</a:t>
            </a:r>
            <a:r>
              <a:rPr lang="es" b="1"/>
              <a:t> </a:t>
            </a:r>
            <a:endParaRPr lang="en-US"/>
          </a:p>
          <a:p>
            <a:pPr marL="171450" indent="-171450">
              <a:buFont typeface="Arial" panose="020B0604020202020204" pitchFamily="34" charset="0"/>
              <a:buChar char="•"/>
            </a:pPr>
            <a:r>
              <a:rPr lang="es"/>
              <a:t>Pida a cualquier equipo que proporcione su respuesta a la pregunta mostrada y sus razones para la respuesta. </a:t>
            </a:r>
          </a:p>
          <a:p>
            <a:pPr marL="171450" indent="-171450">
              <a:buFont typeface="Arial" panose="020B0604020202020204" pitchFamily="34" charset="0"/>
              <a:buChar char="•"/>
            </a:pPr>
            <a:r>
              <a:rPr lang="es" b="0" i="0">
                <a:solidFill>
                  <a:srgbClr val="000000"/>
                </a:solidFill>
                <a:effectLst/>
                <a:latin typeface="Aptos" panose="020B0004020202020204" pitchFamily="34" charset="0"/>
              </a:rPr>
              <a:t>Luego, pida a otros equipos que compartan su opinión sobre la solución del equipo anterior. </a:t>
            </a:r>
          </a:p>
          <a:p>
            <a:pPr marL="171450" indent="-171450">
              <a:buFont typeface="Arial" panose="020B0604020202020204" pitchFamily="34" charset="0"/>
              <a:buChar char="•"/>
            </a:pPr>
            <a:r>
              <a:rPr lang="es" b="0" i="0">
                <a:solidFill>
                  <a:srgbClr val="000000"/>
                </a:solidFill>
                <a:effectLst/>
                <a:latin typeface="Aptos" panose="020B0004020202020204" pitchFamily="34" charset="0"/>
              </a:rPr>
              <a:t>Posteriormente, confirme la respuesta correcta y proporcione la justificación/explicación de la respuesta. Planifique 5 minutos para los dos primeros pasos y 5 minutos para su explicación.</a:t>
            </a:r>
          </a:p>
          <a:p>
            <a:pPr marL="0" indent="0">
              <a:buFont typeface="Arial" panose="020B0604020202020204" pitchFamily="34" charset="0"/>
              <a:buNone/>
            </a:pPr>
            <a:r>
              <a:rPr lang="es" b="1" i="0">
                <a:solidFill>
                  <a:srgbClr val="000000"/>
                </a:solidFill>
                <a:effectLst/>
                <a:latin typeface="Aptos" panose="020B0004020202020204" pitchFamily="34" charset="0"/>
              </a:rPr>
              <a:t>Nota</a:t>
            </a:r>
            <a:r>
              <a:rPr lang="es" b="0" i="0">
                <a:solidFill>
                  <a:srgbClr val="000000"/>
                </a:solidFill>
                <a:effectLst/>
                <a:latin typeface="Aptos" panose="020B0004020202020204" pitchFamily="34" charset="0"/>
              </a:rPr>
              <a:t>: Respuesta correcta: Primera opción </a:t>
            </a:r>
          </a:p>
          <a:p>
            <a:pPr marL="0" indent="0">
              <a:buNone/>
            </a:pPr>
            <a:r>
              <a:rPr lang="es" b="1" i="0">
                <a:solidFill>
                  <a:srgbClr val="000000"/>
                </a:solidFill>
                <a:effectLst/>
                <a:latin typeface="Aptos" panose="020B0004020202020204" pitchFamily="34" charset="0"/>
              </a:rPr>
              <a:t>Explicación</a:t>
            </a:r>
            <a:r>
              <a:rPr lang="es" b="0" i="0">
                <a:solidFill>
                  <a:srgbClr val="000000"/>
                </a:solidFill>
                <a:effectLst/>
                <a:latin typeface="Aptos" panose="020B0004020202020204" pitchFamily="34" charset="0"/>
              </a:rPr>
              <a:t>: </a:t>
            </a:r>
            <a:r>
              <a:rPr lang="es" sz="1200"/>
              <a:t>Las </a:t>
            </a:r>
            <a:r>
              <a:rPr lang="en-US" sz="1200" err="1"/>
              <a:t>guías</a:t>
            </a:r>
            <a:r>
              <a:rPr lang="es" sz="1200"/>
              <a:t> actuales sugieren la transición a sacubitril/valsartán para los pacientes con disfunción ventricular izquierda. Aunque existe cierta controversia sobre el uso </a:t>
            </a:r>
            <a:r>
              <a:rPr lang="es-ES" sz="1200"/>
              <a:t>de </a:t>
            </a:r>
            <a:r>
              <a:rPr lang="es-ES" sz="1200" err="1"/>
              <a:t>sacubritil</a:t>
            </a:r>
            <a:r>
              <a:rPr lang="es-ES" sz="1200"/>
              <a:t>/</a:t>
            </a:r>
            <a:r>
              <a:rPr lang="es-ES" sz="1200" err="1"/>
              <a:t>valsartán</a:t>
            </a:r>
            <a:r>
              <a:rPr lang="es-ES" sz="1200"/>
              <a:t> para infarto </a:t>
            </a:r>
            <a:r>
              <a:rPr lang="es-ES" sz="1200" err="1"/>
              <a:t>perimiocárdico</a:t>
            </a:r>
            <a:r>
              <a:rPr lang="es" sz="1200"/>
              <a:t>, los beneficios son claros en el contexto de la insuficiencia cardíaca sintomática. Cuando se hace la transición de un inhibidor de la ACE a sacubitril/valsartán, es fundamental mantener el inhibidor de la ACE durante 36 horas para permitir un poco de lavado y reducir el riesgo de angioedema.</a:t>
            </a:r>
          </a:p>
          <a:p>
            <a:pPr marL="0" indent="0">
              <a:buNone/>
            </a:pPr>
            <a:r>
              <a:rPr lang="es" sz="1200"/>
              <a:t>Este paciente no está experimentando ninguna angina y no hay indicación de agregar nitratos orales a su régimen. Los ensayos clínicos de empagliflozina en la insuficiencia cardíaca revelaron que los beneficios cardiovasculares se observaron con la dosis de 10 mg. En el contexto de un mal control de la glucosa en sangre, el aumento de la dosis de 25 mg puede ser útil para el control de la diabetes.</a:t>
            </a:r>
          </a:p>
          <a:p>
            <a:pPr marL="0" indent="0">
              <a:buNone/>
            </a:pPr>
            <a:r>
              <a:rPr lang="es" sz="1200"/>
              <a:t>Aunque se ha demostrado que la hydralazine y los nitratos reducen la mortalidad en pacientes afroamericanos, estos medicamentos son terapias "complementarias" y se usarían solo después de maximizar los cuatro medicamentos principales. La prioridad aquí será la transición a sacubitril/valsartán y luego reevaluar la presión arterial y los laboratorios.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6743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a:t>: No aplicable (Esta es una continuación del </a:t>
            </a:r>
            <a:r>
              <a:rPr lang="en-US" err="1"/>
              <a:t>caso</a:t>
            </a:r>
            <a:r>
              <a:rPr lang="en-US"/>
              <a:t> </a:t>
            </a:r>
            <a:r>
              <a:rPr lang="en-US" err="1"/>
              <a:t>clínico</a:t>
            </a:r>
            <a:r>
              <a:rPr lang="es"/>
              <a:t>).</a:t>
            </a:r>
          </a:p>
          <a:p>
            <a:endParaRPr lang="en-US"/>
          </a:p>
          <a:p>
            <a:r>
              <a:rPr lang="en-US" b="1" err="1"/>
              <a:t>Notas</a:t>
            </a:r>
            <a:r>
              <a:rPr lang="en-US" b="1"/>
              <a:t> Para </a:t>
            </a:r>
            <a:r>
              <a:rPr lang="en-US" b="1" err="1"/>
              <a:t>el</a:t>
            </a:r>
            <a:r>
              <a:rPr lang="en-US" b="1"/>
              <a:t> </a:t>
            </a:r>
            <a:r>
              <a:rPr lang="en-US" b="1" err="1"/>
              <a:t>Profesorado</a:t>
            </a:r>
            <a:r>
              <a:rPr lang="es" b="1"/>
              <a:t> </a:t>
            </a:r>
            <a:endParaRPr lang="en-US"/>
          </a:p>
          <a:p>
            <a:pPr marL="171450" indent="-171450">
              <a:buFont typeface="Arial" panose="020B0604020202020204" pitchFamily="34" charset="0"/>
              <a:buChar char="•"/>
            </a:pPr>
            <a:r>
              <a:rPr lang="es"/>
              <a:t>Pida a los equipos que revisen la etapa mostrada del </a:t>
            </a:r>
            <a:r>
              <a:rPr lang="en-US" err="1"/>
              <a:t>caso</a:t>
            </a:r>
            <a:r>
              <a:rPr lang="en-US"/>
              <a:t> </a:t>
            </a:r>
            <a:r>
              <a:rPr lang="en-US" err="1"/>
              <a:t>clínico</a:t>
            </a:r>
            <a:r>
              <a:rPr lang="es"/>
              <a:t> en su guía del participante (incluidos los análisis de laboratorio repetidos del paciente) y que preparen sus respuestas. Tienen 5 minutos para este paso.</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3669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a:t>: No aplicable (Esta es una continuación del </a:t>
            </a:r>
            <a:r>
              <a:rPr lang="en-US" err="1"/>
              <a:t>caso</a:t>
            </a:r>
            <a:r>
              <a:rPr lang="en-US"/>
              <a:t> </a:t>
            </a:r>
            <a:r>
              <a:rPr lang="en-US" err="1"/>
              <a:t>clínico</a:t>
            </a:r>
            <a:r>
              <a:rPr lang="es"/>
              <a:t>).</a:t>
            </a:r>
          </a:p>
          <a:p>
            <a:endParaRPr lang="en-US"/>
          </a:p>
          <a:p>
            <a:r>
              <a:rPr lang="en-US" b="1" err="1"/>
              <a:t>Notas</a:t>
            </a:r>
            <a:r>
              <a:rPr lang="en-US" b="1"/>
              <a:t> Para </a:t>
            </a:r>
            <a:r>
              <a:rPr lang="en-US" b="1" err="1"/>
              <a:t>el</a:t>
            </a:r>
            <a:r>
              <a:rPr lang="en-US" b="1"/>
              <a:t> </a:t>
            </a:r>
            <a:r>
              <a:rPr lang="en-US" b="1" err="1"/>
              <a:t>Profesorado</a:t>
            </a:r>
            <a:r>
              <a:rPr lang="es" b="1"/>
              <a:t> </a:t>
            </a:r>
            <a:endParaRPr lang="en-US"/>
          </a:p>
          <a:p>
            <a:pPr marL="171450" indent="-171450">
              <a:buFont typeface="Arial" panose="020B0604020202020204" pitchFamily="34" charset="0"/>
              <a:buChar char="•"/>
            </a:pPr>
            <a:r>
              <a:rPr lang="es"/>
              <a:t>Pida a cualquier equipo que proporcione su respuesta a la pregunta mostrada y sus razones para la respuesta. </a:t>
            </a:r>
          </a:p>
          <a:p>
            <a:pPr marL="171450" indent="-171450">
              <a:buFont typeface="Arial" panose="020B0604020202020204" pitchFamily="34" charset="0"/>
              <a:buChar char="•"/>
            </a:pPr>
            <a:r>
              <a:rPr lang="es" b="0" i="0">
                <a:solidFill>
                  <a:srgbClr val="000000"/>
                </a:solidFill>
                <a:effectLst/>
                <a:latin typeface="Aptos" panose="020B0004020202020204" pitchFamily="34" charset="0"/>
              </a:rPr>
              <a:t>Luego, pida a otros equipos que compartan su opinión sobre la solución del equipo anterior. </a:t>
            </a:r>
          </a:p>
          <a:p>
            <a:pPr marL="171450" indent="-171450">
              <a:buFont typeface="Arial" panose="020B0604020202020204" pitchFamily="34" charset="0"/>
              <a:buChar char="•"/>
            </a:pPr>
            <a:r>
              <a:rPr lang="es" b="0" i="0">
                <a:solidFill>
                  <a:srgbClr val="000000"/>
                </a:solidFill>
                <a:effectLst/>
                <a:latin typeface="Aptos" panose="020B0004020202020204" pitchFamily="34" charset="0"/>
              </a:rPr>
              <a:t>Posteriormente, confirme la respuesta correcta y proporcione la justificación/explicación de la respuesta. Planifique 5 minutos para los dos primeros pasos y 5 minutos para su explicación.</a:t>
            </a:r>
          </a:p>
          <a:p>
            <a:pPr marL="0" indent="0">
              <a:buFont typeface="Arial" panose="020B0604020202020204" pitchFamily="34" charset="0"/>
              <a:buNone/>
            </a:pPr>
            <a:r>
              <a:rPr lang="es" b="1" i="0">
                <a:solidFill>
                  <a:srgbClr val="000000"/>
                </a:solidFill>
                <a:effectLst/>
                <a:latin typeface="Aptos" panose="020B0004020202020204" pitchFamily="34" charset="0"/>
              </a:rPr>
              <a:t>Nota</a:t>
            </a:r>
            <a:r>
              <a:rPr lang="es" b="0" i="0">
                <a:solidFill>
                  <a:srgbClr val="000000"/>
                </a:solidFill>
                <a:effectLst/>
                <a:latin typeface="Aptos" panose="020B0004020202020204" pitchFamily="34" charset="0"/>
              </a:rPr>
              <a:t>: Respuesta correcta: Cuarta opción </a:t>
            </a:r>
          </a:p>
          <a:p>
            <a:pPr marL="0" indent="0">
              <a:buNone/>
            </a:pPr>
            <a:r>
              <a:rPr lang="es" b="1" i="0">
                <a:solidFill>
                  <a:srgbClr val="000000"/>
                </a:solidFill>
                <a:effectLst/>
                <a:latin typeface="Aptos" panose="020B0004020202020204" pitchFamily="34" charset="0"/>
              </a:rPr>
              <a:t>Explicación</a:t>
            </a:r>
            <a:r>
              <a:rPr lang="es" b="0" i="0">
                <a:solidFill>
                  <a:srgbClr val="000000"/>
                </a:solidFill>
                <a:effectLst/>
                <a:latin typeface="Aptos" panose="020B0004020202020204" pitchFamily="34" charset="0"/>
              </a:rPr>
              <a:t>: </a:t>
            </a:r>
            <a:r>
              <a:rPr lang="es"/>
              <a:t>Este paciente se encuentra actualmente en </a:t>
            </a:r>
            <a:r>
              <a:rPr lang="en-US" err="1"/>
              <a:t>los</a:t>
            </a:r>
            <a:r>
              <a:rPr lang="en-US"/>
              <a:t> cuatro </a:t>
            </a:r>
            <a:r>
              <a:rPr lang="en-US" err="1"/>
              <a:t>tratamientos</a:t>
            </a:r>
            <a:r>
              <a:rPr lang="es"/>
              <a:t> principales para el manejo de la </a:t>
            </a:r>
            <a:r>
              <a:rPr lang="en-US" err="1"/>
              <a:t>ICFEr</a:t>
            </a:r>
            <a:r>
              <a:rPr lang="es"/>
              <a:t>. Su presión arterial y frecuencia cardíaca están en el objetivo, y es asintomático y no tiene angina de pecho. En este caso, no hay ninguna indicación para agregar amlodipine a su régimen. La adición de ácidos grasos Omega-3 para la protección vascular fuera de los triglicéridos séricos marcadamente elevados es controvertida y, hasta la fecha, no hay evidencia de estos agentes en la insuficiencia cardíaca. Debido a que su presión arterial está dentro del rango y es asintomático con análisis de laboratorio estables, no hay indicación de reducir la dosis de sacubitril/valsartán en este momento. Por lo tanto, la respuesta correcta es que no haya cambios de medicación en este momento.</a:t>
            </a:r>
            <a:endParaRPr lang="en-US" sz="12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386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b="0"/>
              <a:t>: 1 minuto</a:t>
            </a:r>
          </a:p>
          <a:p>
            <a:endParaRPr lang="en-US" b="1"/>
          </a:p>
          <a:p>
            <a:r>
              <a:rPr lang="es" b="1"/>
              <a:t>Notas </a:t>
            </a:r>
            <a:r>
              <a:rPr lang="en-US" b="1"/>
              <a:t>Para </a:t>
            </a:r>
            <a:r>
              <a:rPr lang="en-US" b="1" err="1"/>
              <a:t>el</a:t>
            </a:r>
            <a:r>
              <a:rPr lang="en-US" b="1"/>
              <a:t> </a:t>
            </a:r>
            <a:r>
              <a:rPr lang="en-US" b="1" err="1"/>
              <a:t>Profesorado</a:t>
            </a:r>
            <a:r>
              <a:rPr lang="es" b="1"/>
              <a:t> </a:t>
            </a:r>
          </a:p>
          <a:p>
            <a:endParaRPr lang="en-US" baseline="0"/>
          </a:p>
          <a:p>
            <a:r>
              <a:rPr lang="es-ES"/>
              <a:t>Comente el recorrido de aprendizaje (agenda) de la sesión y la duración aproximada de cada sección a cubrir</a:t>
            </a:r>
            <a:r>
              <a:rPr lang="es"/>
              <a:t>.</a:t>
            </a:r>
          </a:p>
        </p:txBody>
      </p:sp>
      <p:sp>
        <p:nvSpPr>
          <p:cNvPr id="4" name="Slide Number Placeholder 3"/>
          <p:cNvSpPr>
            <a:spLocks noGrp="1"/>
          </p:cNvSpPr>
          <p:nvPr>
            <p:ph type="sldNum" sz="quarter" idx="5"/>
          </p:nvPr>
        </p:nvSpPr>
        <p:spPr/>
        <p:txBody>
          <a:bodyPr/>
          <a:lstStyle/>
          <a:p>
            <a:fld id="{4E7E6783-BE15-4E25-8E04-F225514602CC}" type="slidenum">
              <a:rPr lang="en-US" smtClean="0"/>
              <a:t>6</a:t>
            </a:fld>
            <a:endParaRPr lang="en-US"/>
          </a:p>
        </p:txBody>
      </p:sp>
    </p:spTree>
    <p:extLst>
      <p:ext uri="{BB962C8B-B14F-4D97-AF65-F5344CB8AC3E}">
        <p14:creationId xmlns:p14="http://schemas.microsoft.com/office/powerpoint/2010/main" val="23857120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a:t>: No aplicable (Esta es una continuación del caso </a:t>
            </a:r>
            <a:r>
              <a:rPr lang="en-US" err="1"/>
              <a:t>clínico</a:t>
            </a:r>
            <a:r>
              <a:rPr lang="es"/>
              <a:t>).</a:t>
            </a:r>
          </a:p>
          <a:p>
            <a:endParaRPr lang="en-US"/>
          </a:p>
          <a:p>
            <a:r>
              <a:rPr lang="en-US" b="1" err="1"/>
              <a:t>Notas</a:t>
            </a:r>
            <a:r>
              <a:rPr lang="en-US" b="1"/>
              <a:t> Para </a:t>
            </a:r>
            <a:r>
              <a:rPr lang="en-US" b="1" err="1"/>
              <a:t>el</a:t>
            </a:r>
            <a:r>
              <a:rPr lang="en-US" b="1"/>
              <a:t> </a:t>
            </a:r>
            <a:r>
              <a:rPr lang="en-US" b="1" err="1"/>
              <a:t>Profesorado</a:t>
            </a:r>
            <a:r>
              <a:rPr lang="es" b="1"/>
              <a:t> </a:t>
            </a:r>
            <a:endParaRPr lang="en-US"/>
          </a:p>
          <a:p>
            <a:pPr marL="171450" indent="-171450">
              <a:buFont typeface="Arial" panose="020B0604020202020204" pitchFamily="34" charset="0"/>
              <a:buChar char="•"/>
            </a:pPr>
            <a:r>
              <a:rPr lang="es"/>
              <a:t>Pida a los equipos que revisen la etapa mostrada del caso </a:t>
            </a:r>
            <a:r>
              <a:rPr lang="en-US" err="1"/>
              <a:t>clínico</a:t>
            </a:r>
            <a:r>
              <a:rPr lang="es"/>
              <a:t> en su guía del participante (incluidos los análisis de laboratorio repetidos del paciente) y que preparen sus respuestas. Tienen 5 minutos para este paso.</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9292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a:t>: No aplicable (Esta es una continuación del </a:t>
            </a:r>
            <a:r>
              <a:rPr lang="en-US" err="1"/>
              <a:t>caso</a:t>
            </a:r>
            <a:r>
              <a:rPr lang="en-US"/>
              <a:t> </a:t>
            </a:r>
            <a:r>
              <a:rPr lang="en-US" err="1"/>
              <a:t>clínico</a:t>
            </a:r>
            <a:r>
              <a:rPr lang="es"/>
              <a:t>).</a:t>
            </a:r>
          </a:p>
          <a:p>
            <a:endParaRPr lang="en-US"/>
          </a:p>
          <a:p>
            <a:r>
              <a:rPr lang="en-US" b="1" err="1"/>
              <a:t>Notas</a:t>
            </a:r>
            <a:r>
              <a:rPr lang="en-US" b="1"/>
              <a:t> Para </a:t>
            </a:r>
            <a:r>
              <a:rPr lang="en-US" b="1" err="1"/>
              <a:t>el</a:t>
            </a:r>
            <a:r>
              <a:rPr lang="en-US" b="1"/>
              <a:t> </a:t>
            </a:r>
            <a:r>
              <a:rPr lang="en-US" b="1" err="1"/>
              <a:t>Profesorado</a:t>
            </a:r>
            <a:r>
              <a:rPr lang="es" b="1"/>
              <a:t> </a:t>
            </a:r>
            <a:endParaRPr lang="en-US"/>
          </a:p>
          <a:p>
            <a:pPr marL="171450" indent="-171450">
              <a:buFont typeface="Arial" panose="020B0604020202020204" pitchFamily="34" charset="0"/>
              <a:buChar char="•"/>
            </a:pPr>
            <a:r>
              <a:rPr lang="es"/>
              <a:t>Pida a cualquier equipo que proporcione su respuesta a la pregunta mostrada y sus razones para la respuesta. </a:t>
            </a:r>
          </a:p>
          <a:p>
            <a:pPr marL="171450" indent="-171450">
              <a:buFont typeface="Arial" panose="020B0604020202020204" pitchFamily="34" charset="0"/>
              <a:buChar char="•"/>
            </a:pPr>
            <a:r>
              <a:rPr lang="es" b="0" i="0">
                <a:solidFill>
                  <a:srgbClr val="000000"/>
                </a:solidFill>
                <a:effectLst/>
                <a:latin typeface="Aptos" panose="020B0004020202020204" pitchFamily="34" charset="0"/>
              </a:rPr>
              <a:t>Luego, pida a otros equipos que compartan su opinión sobre la solución del equipo anterior. </a:t>
            </a:r>
          </a:p>
          <a:p>
            <a:pPr marL="171450" indent="-171450">
              <a:buFont typeface="Arial" panose="020B0604020202020204" pitchFamily="34" charset="0"/>
              <a:buChar char="•"/>
            </a:pPr>
            <a:r>
              <a:rPr lang="es" b="0" i="0">
                <a:solidFill>
                  <a:srgbClr val="000000"/>
                </a:solidFill>
                <a:effectLst/>
                <a:latin typeface="Aptos" panose="020B0004020202020204" pitchFamily="34" charset="0"/>
              </a:rPr>
              <a:t>Posteriormente, confirme la respuesta correcta y proporcione la justificación/explicación de la respuesta. Planifique 5 minutos para los dos primeros pasos y 5 minutos para su explicación.</a:t>
            </a:r>
          </a:p>
          <a:p>
            <a:pPr marL="171450" indent="-171450">
              <a:buFont typeface="Arial" panose="020B0604020202020204" pitchFamily="34" charset="0"/>
              <a:buChar char="•"/>
            </a:pPr>
            <a:endParaRPr lang="en-US" b="0" i="0">
              <a:solidFill>
                <a:srgbClr val="000000"/>
              </a:solidFill>
              <a:effectLst/>
              <a:latin typeface="Aptos" panose="020B0004020202020204" pitchFamily="34" charset="0"/>
            </a:endParaRPr>
          </a:p>
          <a:p>
            <a:pPr marL="0" indent="0">
              <a:buFont typeface="Arial" panose="020B0604020202020204" pitchFamily="34" charset="0"/>
              <a:buNone/>
            </a:pPr>
            <a:r>
              <a:rPr lang="es" b="1" i="0">
                <a:solidFill>
                  <a:srgbClr val="000000"/>
                </a:solidFill>
                <a:effectLst/>
                <a:latin typeface="Aptos" panose="020B0004020202020204" pitchFamily="34" charset="0"/>
              </a:rPr>
              <a:t>Nota</a:t>
            </a:r>
            <a:r>
              <a:rPr lang="es" b="0" i="0">
                <a:solidFill>
                  <a:srgbClr val="000000"/>
                </a:solidFill>
                <a:effectLst/>
                <a:latin typeface="Aptos" panose="020B0004020202020204" pitchFamily="34" charset="0"/>
              </a:rPr>
              <a:t>: Respuesta correcta: Tercera opción </a:t>
            </a:r>
          </a:p>
          <a:p>
            <a:pPr marL="0" indent="0">
              <a:buNone/>
            </a:pPr>
            <a:r>
              <a:rPr lang="es" b="1" i="0">
                <a:solidFill>
                  <a:srgbClr val="000000"/>
                </a:solidFill>
                <a:effectLst/>
                <a:latin typeface="Aptos" panose="020B0004020202020204" pitchFamily="34" charset="0"/>
              </a:rPr>
              <a:t>Explicación</a:t>
            </a:r>
            <a:r>
              <a:rPr lang="es" b="0" i="0">
                <a:solidFill>
                  <a:srgbClr val="000000"/>
                </a:solidFill>
                <a:effectLst/>
                <a:latin typeface="Aptos" panose="020B0004020202020204" pitchFamily="34" charset="0"/>
              </a:rPr>
              <a:t>: </a:t>
            </a:r>
            <a:r>
              <a:rPr lang="es" sz="1200"/>
              <a:t>Este paciente ha tenido una mejoría en </a:t>
            </a:r>
            <a:r>
              <a:rPr lang="es-ES" sz="1200"/>
              <a:t>la fracción de eyección ventricular izquierda</a:t>
            </a:r>
            <a:r>
              <a:rPr lang="es" sz="1200"/>
              <a:t> después de la revascularización y la terapia médica dirigida por </a:t>
            </a:r>
            <a:r>
              <a:rPr lang="en-US" sz="1200" err="1"/>
              <a:t>por</a:t>
            </a:r>
            <a:r>
              <a:rPr lang="en-US" sz="1200"/>
              <a:t> </a:t>
            </a:r>
            <a:r>
              <a:rPr lang="en-US" sz="1200" err="1"/>
              <a:t>guías</a:t>
            </a:r>
            <a:r>
              <a:rPr lang="en-US" sz="1200"/>
              <a:t> </a:t>
            </a:r>
            <a:r>
              <a:rPr lang="en-US" sz="1200" err="1"/>
              <a:t>clínicas</a:t>
            </a:r>
            <a:r>
              <a:rPr lang="es" sz="1200"/>
              <a:t>. </a:t>
            </a:r>
            <a:r>
              <a:rPr lang="es-ES" sz="1200"/>
              <a:t>La fracción de eyección ventricular izquierda</a:t>
            </a:r>
            <a:r>
              <a:rPr lang="es" sz="1200"/>
              <a:t> está por encima del umbral en el que estaría indicado un DCI y, dada una sintomatología muy leve y una </a:t>
            </a:r>
            <a:r>
              <a:rPr lang="en-US" sz="1200" err="1"/>
              <a:t>fracción</a:t>
            </a:r>
            <a:r>
              <a:rPr lang="en-US" sz="1200"/>
              <a:t> de </a:t>
            </a:r>
            <a:r>
              <a:rPr lang="en-US" sz="1200" err="1"/>
              <a:t>eyección</a:t>
            </a:r>
            <a:r>
              <a:rPr lang="es" sz="1200"/>
              <a:t> mejorada, no estaría indicado un </a:t>
            </a:r>
            <a:r>
              <a:rPr lang="en-US" sz="1200" err="1"/>
              <a:t>marcapasos</a:t>
            </a:r>
            <a:r>
              <a:rPr lang="en-US" sz="1200"/>
              <a:t> biventricular </a:t>
            </a:r>
            <a:r>
              <a:rPr lang="es" sz="1200"/>
              <a:t>en este momento. </a:t>
            </a:r>
          </a:p>
          <a:p>
            <a:pPr marL="0" indent="0">
              <a:buNone/>
            </a:pPr>
            <a:r>
              <a:rPr lang="es" sz="1200"/>
              <a:t>Al ser asintomático con una presión arterial sistólica de 98 mm y </a:t>
            </a:r>
            <a:r>
              <a:rPr lang="en-US" sz="1200" err="1"/>
              <a:t>laboratorios</a:t>
            </a:r>
            <a:r>
              <a:rPr lang="es" sz="1200"/>
              <a:t> estables, no se debe disminuir la dosis de sacubitril/valsartán.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53922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8AF1F-7A86-7EB0-77D3-F3DE22F998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BB2716-0314-A3F2-29B0-C02F6E8615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9BD9A5-666E-99F5-92FC-174BD815EB4F}"/>
              </a:ext>
            </a:extLst>
          </p:cNvPr>
          <p:cNvSpPr>
            <a:spLocks noGrp="1"/>
          </p:cNvSpPr>
          <p:nvPr>
            <p:ph type="body" idx="1"/>
          </p:nvPr>
        </p:nvSpPr>
        <p:spPr/>
        <p:txBody>
          <a:bodyPr/>
          <a:lstStyle/>
          <a:p>
            <a:r>
              <a:rPr lang="es" b="1"/>
              <a:t>Duración</a:t>
            </a:r>
            <a:r>
              <a:rPr lang="es"/>
              <a:t>: Aproximadamente 85 minutos para completar el caso </a:t>
            </a:r>
          </a:p>
          <a:p>
            <a:endParaRPr lang="en-US"/>
          </a:p>
          <a:p>
            <a:r>
              <a:rPr lang="en-US" b="1" err="1"/>
              <a:t>Notas</a:t>
            </a:r>
            <a:r>
              <a:rPr lang="en-US" b="1"/>
              <a:t> Para </a:t>
            </a:r>
            <a:r>
              <a:rPr lang="en-US" b="1" err="1"/>
              <a:t>el</a:t>
            </a:r>
            <a:r>
              <a:rPr lang="en-US" b="1"/>
              <a:t> </a:t>
            </a:r>
            <a:r>
              <a:rPr lang="en-US" b="1" err="1"/>
              <a:t>Profesorado</a:t>
            </a:r>
            <a:r>
              <a:rPr lang="es" b="1"/>
              <a:t> </a:t>
            </a:r>
            <a:endParaRPr lang="en-US"/>
          </a:p>
          <a:p>
            <a:pPr marL="171450" indent="-171450">
              <a:buFont typeface="Arial" panose="020B0604020202020204" pitchFamily="34" charset="0"/>
              <a:buChar char="•"/>
            </a:pPr>
            <a:r>
              <a:rPr lang="es-ES"/>
              <a:t>Presente a los participantes el caso clínico 2</a:t>
            </a:r>
            <a:r>
              <a:rPr lang="es"/>
              <a:t>. </a:t>
            </a:r>
          </a:p>
          <a:p>
            <a:pPr marL="171450" indent="-171450">
              <a:buFont typeface="Arial" panose="020B0604020202020204" pitchFamily="34" charset="0"/>
              <a:buChar char="•"/>
            </a:pPr>
            <a:r>
              <a:rPr lang="es"/>
              <a:t>Dígales que revisen sus guías de participantes para obtener detalles y </a:t>
            </a:r>
            <a:r>
              <a:rPr lang="en-US" err="1"/>
              <a:t>haga</a:t>
            </a:r>
            <a:r>
              <a:rPr lang="en-US"/>
              <a:t> un pausa </a:t>
            </a:r>
            <a:r>
              <a:rPr lang="en-US" err="1"/>
              <a:t>en</a:t>
            </a:r>
            <a:r>
              <a:rPr lang="es"/>
              <a:t> la presentación inicial de los síntomas. Deben responder a una pregunta relacionada con esa etapa (como se menciona en la siguiente diapositiva).</a:t>
            </a:r>
          </a:p>
          <a:p>
            <a:pPr marL="171450" indent="-171450">
              <a:buFont typeface="Arial" panose="020B0604020202020204" pitchFamily="34" charset="0"/>
              <a:buChar char="•"/>
            </a:pPr>
            <a:r>
              <a:rPr lang="es"/>
              <a:t>Haga arreglos para permitir que cada equipo escuche y vea los videos de prueba de ECHO proporcionados para este caso. La guía del participante solo contiene imágenes estáticas y hallazgos de la prueba ECHO del paciente.</a:t>
            </a:r>
          </a:p>
          <a:p>
            <a:pPr marL="171450" indent="-171450">
              <a:buFont typeface="Arial" panose="020B0604020202020204" pitchFamily="34" charset="0"/>
              <a:buChar char="•"/>
            </a:pPr>
            <a:endParaRPr lang="en-US" sz="1800" b="0" i="0">
              <a:solidFill>
                <a:srgbClr val="000000"/>
              </a:solidFill>
              <a:effectLst/>
              <a:latin typeface="Aptos" panose="020B0004020202020204" pitchFamily="34" charset="0"/>
            </a:endParaRP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0B925002-382E-5A39-A3E3-83498A1633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4489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C09D4-887B-CA79-93CA-D1205A53AC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466C06-6426-7A1E-62E8-5FF4D33DB0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718142-EDF6-1E2E-A64F-5358B7EC82EF}"/>
              </a:ext>
            </a:extLst>
          </p:cNvPr>
          <p:cNvSpPr>
            <a:spLocks noGrp="1"/>
          </p:cNvSpPr>
          <p:nvPr>
            <p:ph type="body" idx="1"/>
          </p:nvPr>
        </p:nvSpPr>
        <p:spPr/>
        <p:txBody>
          <a:bodyPr/>
          <a:lstStyle/>
          <a:p>
            <a:r>
              <a:rPr lang="es" b="1"/>
              <a:t>Duración</a:t>
            </a:r>
            <a:r>
              <a:rPr lang="es"/>
              <a:t>: No aplicable (Esta es una continuación del </a:t>
            </a:r>
            <a:r>
              <a:rPr lang="en-US" err="1"/>
              <a:t>caso</a:t>
            </a:r>
            <a:r>
              <a:rPr lang="en-US"/>
              <a:t> </a:t>
            </a:r>
            <a:r>
              <a:rPr lang="en-US" err="1"/>
              <a:t>clínico</a:t>
            </a:r>
            <a:r>
              <a:rPr lang="es"/>
              <a:t>).</a:t>
            </a:r>
          </a:p>
          <a:p>
            <a:endParaRPr lang="en-US"/>
          </a:p>
          <a:p>
            <a:r>
              <a:rPr lang="en-US" b="1" err="1"/>
              <a:t>Notas</a:t>
            </a:r>
            <a:r>
              <a:rPr lang="en-US" b="1"/>
              <a:t> Para </a:t>
            </a:r>
            <a:r>
              <a:rPr lang="en-US" b="1" err="1"/>
              <a:t>el</a:t>
            </a:r>
            <a:r>
              <a:rPr lang="en-US" b="1"/>
              <a:t> </a:t>
            </a:r>
            <a:r>
              <a:rPr lang="en-US" b="1" err="1"/>
              <a:t>Profesorado</a:t>
            </a:r>
            <a:r>
              <a:rPr lang="es" b="1"/>
              <a:t> </a:t>
            </a:r>
            <a:endParaRPr lang="en-US"/>
          </a:p>
          <a:p>
            <a:pPr marL="171450" indent="-171450">
              <a:buFont typeface="Arial" panose="020B0604020202020204" pitchFamily="34" charset="0"/>
              <a:buChar char="•"/>
            </a:pPr>
            <a:r>
              <a:rPr lang="es"/>
              <a:t>Pida a cualquier equipo que proporcione su respuesta a la pregunta mostrada y sus razones para la respuesta. </a:t>
            </a:r>
          </a:p>
          <a:p>
            <a:pPr marL="171450" indent="-171450">
              <a:buFont typeface="Arial" panose="020B0604020202020204" pitchFamily="34" charset="0"/>
              <a:buChar char="•"/>
            </a:pPr>
            <a:r>
              <a:rPr lang="es" b="0" i="0">
                <a:solidFill>
                  <a:srgbClr val="000000"/>
                </a:solidFill>
                <a:effectLst/>
                <a:latin typeface="Aptos" panose="020B0004020202020204" pitchFamily="34" charset="0"/>
              </a:rPr>
              <a:t>Luego, pida a otros equipos que compartan su opinión sobre la solución del equipo anterior. </a:t>
            </a:r>
          </a:p>
          <a:p>
            <a:pPr marL="171450" indent="-171450">
              <a:buFont typeface="Arial" panose="020B0604020202020204" pitchFamily="34" charset="0"/>
              <a:buChar char="•"/>
            </a:pPr>
            <a:r>
              <a:rPr lang="es" b="0" i="0">
                <a:solidFill>
                  <a:srgbClr val="000000"/>
                </a:solidFill>
                <a:effectLst/>
                <a:latin typeface="Aptos" panose="020B0004020202020204" pitchFamily="34" charset="0"/>
              </a:rPr>
              <a:t>Posteriormente, confirme la respuesta correcta y proporcione la justificación/explicación de la respuesta. Planifique 5 minutos para los dos primeros pasos y 5 minutos para su explicación.</a:t>
            </a:r>
          </a:p>
          <a:p>
            <a:pPr marL="171450" indent="-171450">
              <a:buFont typeface="Arial" panose="020B0604020202020204" pitchFamily="34" charset="0"/>
              <a:buChar char="•"/>
            </a:pPr>
            <a:r>
              <a:rPr lang="es" b="0" i="0">
                <a:solidFill>
                  <a:srgbClr val="000000"/>
                </a:solidFill>
                <a:effectLst/>
                <a:latin typeface="Aptos" panose="020B0004020202020204" pitchFamily="34" charset="0"/>
              </a:rPr>
              <a:t>Actualice la tabla de clasificación con los puntajes de los equipos en la pizarra, su computadora o rotafolio (si está disponible). Repita esta acción al final de todas las preguntas.</a:t>
            </a:r>
          </a:p>
          <a:p>
            <a:pPr marL="0" indent="0">
              <a:buFont typeface="Arial" panose="020B0604020202020204" pitchFamily="34" charset="0"/>
              <a:buNone/>
            </a:pPr>
            <a:r>
              <a:rPr lang="es" b="1" i="0">
                <a:solidFill>
                  <a:srgbClr val="000000"/>
                </a:solidFill>
                <a:effectLst/>
                <a:latin typeface="Aptos" panose="020B0004020202020204" pitchFamily="34" charset="0"/>
              </a:rPr>
              <a:t>Nota</a:t>
            </a:r>
            <a:r>
              <a:rPr lang="es" b="0" i="0">
                <a:solidFill>
                  <a:srgbClr val="000000"/>
                </a:solidFill>
                <a:effectLst/>
                <a:latin typeface="Aptos" panose="020B0004020202020204" pitchFamily="34" charset="0"/>
              </a:rPr>
              <a:t>: Respuesta correcta: Cuarta opción </a:t>
            </a:r>
          </a:p>
          <a:p>
            <a:pPr marL="0" indent="0">
              <a:buNone/>
            </a:pPr>
            <a:r>
              <a:rPr lang="es" b="1" i="0">
                <a:solidFill>
                  <a:srgbClr val="000000"/>
                </a:solidFill>
                <a:effectLst/>
                <a:latin typeface="Aptos" panose="020B0004020202020204" pitchFamily="34" charset="0"/>
              </a:rPr>
              <a:t>Explicación</a:t>
            </a:r>
            <a:r>
              <a:rPr lang="es" b="0" i="0">
                <a:solidFill>
                  <a:srgbClr val="000000"/>
                </a:solidFill>
                <a:effectLst/>
                <a:latin typeface="Aptos" panose="020B0004020202020204" pitchFamily="34" charset="0"/>
              </a:rPr>
              <a:t>: </a:t>
            </a:r>
            <a:r>
              <a:rPr lang="es" sz="1200"/>
              <a:t>Este paciente ha presentado insuficiencia cardíaca sistólica aguda o crónica en el contexto de </a:t>
            </a:r>
            <a:r>
              <a:rPr lang="en-US" sz="1200" err="1"/>
              <a:t>fibrilación</a:t>
            </a:r>
            <a:r>
              <a:rPr lang="en-US" sz="1200"/>
              <a:t> auricular</a:t>
            </a:r>
            <a:r>
              <a:rPr lang="es" sz="1200"/>
              <a:t> con respuesta ventricular rápida. </a:t>
            </a:r>
            <a:r>
              <a:rPr lang="es-ES" sz="1200"/>
              <a:t>Durante la evolución del cuadro, presenta una</a:t>
            </a:r>
            <a:r>
              <a:rPr lang="es" sz="1200"/>
              <a:t> disminución de la producción de orina en el contexto de una dosis creciente de diuréticos intravenosos, así como una disminución de la presión arterial. Además, tiene un empeoramiento de la función renal. Estos signos sugieren que su gasto cardíaco está alterado y se indica una restauración más urgente del </a:t>
            </a:r>
            <a:r>
              <a:rPr lang="en-US" sz="1200" err="1"/>
              <a:t>ritmo</a:t>
            </a:r>
            <a:r>
              <a:rPr lang="en-US" sz="1200"/>
              <a:t> </a:t>
            </a:r>
            <a:r>
              <a:rPr lang="en-US" sz="1200" err="1"/>
              <a:t>sinusal</a:t>
            </a:r>
            <a:r>
              <a:rPr lang="es" sz="1200"/>
              <a:t> normal. Por este motivo, está indicada la cardioversión eléctrica urgente. Dado que no estaba anticoagulada antes de esta presentación, es ideal un ecocardiograma transesofágico para evaluar el trombo auricular izquierdo antes de la cardioversión.</a:t>
            </a:r>
          </a:p>
          <a:p>
            <a:pPr marL="0" indent="0">
              <a:buNone/>
            </a:pPr>
            <a:r>
              <a:rPr lang="es" sz="1200"/>
              <a:t>Aunque la transición a sacubitril/valsartán es una prioridad, este paciente ha desarrollado una disminución de la presión arterial y un empeoramiento de la función renal, por lo que la transición en este momento no está indicada. Además, es probable que el aumento del carvedilol o la transición del carvedilol al metoprolol succinate no mejoren su estado clínico en el contexto de un posible shock cardiogénico.</a:t>
            </a:r>
          </a:p>
        </p:txBody>
      </p:sp>
      <p:sp>
        <p:nvSpPr>
          <p:cNvPr id="4" name="Slide Number Placeholder 3">
            <a:extLst>
              <a:ext uri="{FF2B5EF4-FFF2-40B4-BE49-F238E27FC236}">
                <a16:creationId xmlns:a16="http://schemas.microsoft.com/office/drawing/2014/main" id="{0DBFB4CC-0A7A-D2FC-4CD2-30A64A594E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8472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F4DF7-E407-549D-857F-9A69875719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9C8736-BFF1-5D3D-6E91-86DD8FDE8F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7C0137-D2AA-76F5-4F6F-71E38622F150}"/>
              </a:ext>
            </a:extLst>
          </p:cNvPr>
          <p:cNvSpPr>
            <a:spLocks noGrp="1"/>
          </p:cNvSpPr>
          <p:nvPr>
            <p:ph type="body" idx="1"/>
          </p:nvPr>
        </p:nvSpPr>
        <p:spPr/>
        <p:txBody>
          <a:bodyPr/>
          <a:lstStyle/>
          <a:p>
            <a:r>
              <a:rPr lang="es" b="1"/>
              <a:t>Duración</a:t>
            </a:r>
            <a:r>
              <a:rPr lang="es"/>
              <a:t>: No aplicable (Esta es una continuación del </a:t>
            </a:r>
            <a:r>
              <a:rPr lang="en-US" err="1"/>
              <a:t>caso</a:t>
            </a:r>
            <a:r>
              <a:rPr lang="en-US"/>
              <a:t> </a:t>
            </a:r>
            <a:r>
              <a:rPr lang="en-US" err="1"/>
              <a:t>clínico</a:t>
            </a:r>
            <a:r>
              <a:rPr lang="es"/>
              <a:t>).</a:t>
            </a:r>
          </a:p>
          <a:p>
            <a:endParaRPr lang="en-US"/>
          </a:p>
          <a:p>
            <a:r>
              <a:rPr lang="en-US" b="1" err="1"/>
              <a:t>Notas</a:t>
            </a:r>
            <a:r>
              <a:rPr lang="en-US" b="1"/>
              <a:t> Para </a:t>
            </a:r>
            <a:r>
              <a:rPr lang="en-US" b="1" err="1"/>
              <a:t>el</a:t>
            </a:r>
            <a:r>
              <a:rPr lang="en-US" b="1"/>
              <a:t> </a:t>
            </a:r>
            <a:r>
              <a:rPr lang="en-US" b="1" err="1"/>
              <a:t>Profesorado</a:t>
            </a:r>
            <a:r>
              <a:rPr lang="es" b="1"/>
              <a:t> </a:t>
            </a:r>
            <a:endParaRPr lang="en-US"/>
          </a:p>
          <a:p>
            <a:pPr marL="171450" indent="-171450">
              <a:buFont typeface="Arial" panose="020B0604020202020204" pitchFamily="34" charset="0"/>
              <a:buChar char="•"/>
            </a:pPr>
            <a:r>
              <a:rPr lang="es"/>
              <a:t>Pida a los equipos que revisen la etapa mostrada del </a:t>
            </a:r>
            <a:r>
              <a:rPr lang="en-US" err="1"/>
              <a:t>caso</a:t>
            </a:r>
            <a:r>
              <a:rPr lang="en-US"/>
              <a:t> </a:t>
            </a:r>
            <a:r>
              <a:rPr lang="en-US" err="1"/>
              <a:t>clínico</a:t>
            </a:r>
            <a:r>
              <a:rPr lang="es"/>
              <a:t> en su guía del participante (incluidos los resultados de las pruebas del paciente) y que preparen sus respuestas. Tienen 5 minutos para este paso.</a:t>
            </a:r>
          </a:p>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8C3A52FB-D97F-C035-245B-CFAFD278D5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2193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AF436-DE1D-C7A8-8F87-EB0651B432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1C641A-5862-FD60-AE4F-91B2E9E4BD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DB0499-2F68-F096-A4D1-B63A3DCA24E8}"/>
              </a:ext>
            </a:extLst>
          </p:cNvPr>
          <p:cNvSpPr>
            <a:spLocks noGrp="1"/>
          </p:cNvSpPr>
          <p:nvPr>
            <p:ph type="body" idx="1"/>
          </p:nvPr>
        </p:nvSpPr>
        <p:spPr/>
        <p:txBody>
          <a:bodyPr/>
          <a:lstStyle/>
          <a:p>
            <a:r>
              <a:rPr lang="es" b="1"/>
              <a:t>Duración</a:t>
            </a:r>
            <a:r>
              <a:rPr lang="es"/>
              <a:t>: No aplicable (Esta es una continuación del </a:t>
            </a:r>
            <a:r>
              <a:rPr lang="en-US" err="1"/>
              <a:t>caso</a:t>
            </a:r>
            <a:r>
              <a:rPr lang="en-US"/>
              <a:t> </a:t>
            </a:r>
            <a:r>
              <a:rPr lang="en-US" err="1"/>
              <a:t>clínico</a:t>
            </a:r>
            <a:r>
              <a:rPr lang="es"/>
              <a:t>).</a:t>
            </a:r>
          </a:p>
          <a:p>
            <a:endParaRPr lang="en-US"/>
          </a:p>
          <a:p>
            <a:r>
              <a:rPr lang="en-US" b="1" err="1"/>
              <a:t>Notas</a:t>
            </a:r>
            <a:r>
              <a:rPr lang="en-US" b="1"/>
              <a:t> Para </a:t>
            </a:r>
            <a:r>
              <a:rPr lang="en-US" b="1" err="1"/>
              <a:t>el</a:t>
            </a:r>
            <a:r>
              <a:rPr lang="en-US" b="1"/>
              <a:t> </a:t>
            </a:r>
            <a:r>
              <a:rPr lang="en-US" b="1" err="1"/>
              <a:t>Profesorado</a:t>
            </a:r>
            <a:r>
              <a:rPr lang="es" b="1"/>
              <a:t> </a:t>
            </a:r>
            <a:endParaRPr lang="en-US"/>
          </a:p>
          <a:p>
            <a:pPr marL="171450" indent="-171450">
              <a:buFont typeface="Arial" panose="020B0604020202020204" pitchFamily="34" charset="0"/>
              <a:buChar char="•"/>
            </a:pPr>
            <a:r>
              <a:rPr lang="es"/>
              <a:t>Pida a cualquier equipo que proporcione su respuesta a la pregunta mostrada y sus razones para la respuesta. </a:t>
            </a:r>
          </a:p>
          <a:p>
            <a:pPr marL="171450" indent="-171450">
              <a:buFont typeface="Arial" panose="020B0604020202020204" pitchFamily="34" charset="0"/>
              <a:buChar char="•"/>
            </a:pPr>
            <a:r>
              <a:rPr lang="es" b="0" i="0">
                <a:solidFill>
                  <a:srgbClr val="000000"/>
                </a:solidFill>
                <a:effectLst/>
                <a:latin typeface="Aptos" panose="020B0004020202020204" pitchFamily="34" charset="0"/>
              </a:rPr>
              <a:t>Luego, pida a otros equipos que compartan su opinión sobre la solución del equipo anterior. </a:t>
            </a:r>
          </a:p>
          <a:p>
            <a:pPr marL="171450" indent="-171450">
              <a:buFont typeface="Arial" panose="020B0604020202020204" pitchFamily="34" charset="0"/>
              <a:buChar char="•"/>
            </a:pPr>
            <a:r>
              <a:rPr lang="es" b="0" i="0">
                <a:solidFill>
                  <a:srgbClr val="000000"/>
                </a:solidFill>
                <a:effectLst/>
                <a:latin typeface="Aptos" panose="020B0004020202020204" pitchFamily="34" charset="0"/>
              </a:rPr>
              <a:t>Posteriormente, confirme la respuesta correcta y proporcione la justificación/explicación de la respuesta. Planifique 5 minutos para los dos primeros pasos y 5 minutos para su explicación.</a:t>
            </a:r>
          </a:p>
          <a:p>
            <a:pPr marL="0" indent="0">
              <a:buFont typeface="Arial" panose="020B0604020202020204" pitchFamily="34" charset="0"/>
              <a:buNone/>
            </a:pPr>
            <a:r>
              <a:rPr lang="es" b="1" i="0">
                <a:solidFill>
                  <a:srgbClr val="000000"/>
                </a:solidFill>
                <a:effectLst/>
                <a:latin typeface="Aptos" panose="020B0004020202020204" pitchFamily="34" charset="0"/>
              </a:rPr>
              <a:t>Nota</a:t>
            </a:r>
            <a:r>
              <a:rPr lang="es" b="0" i="0">
                <a:solidFill>
                  <a:srgbClr val="000000"/>
                </a:solidFill>
                <a:effectLst/>
                <a:latin typeface="Aptos" panose="020B0004020202020204" pitchFamily="34" charset="0"/>
              </a:rPr>
              <a:t>: Respuesta correcta: Primera opción</a:t>
            </a:r>
          </a:p>
          <a:p>
            <a:pPr marL="0" indent="0">
              <a:buNone/>
            </a:pPr>
            <a:r>
              <a:rPr lang="es" b="1" i="0">
                <a:solidFill>
                  <a:srgbClr val="000000"/>
                </a:solidFill>
                <a:effectLst/>
                <a:latin typeface="Aptos" panose="020B0004020202020204" pitchFamily="34" charset="0"/>
              </a:rPr>
              <a:t>Explicación</a:t>
            </a:r>
            <a:r>
              <a:rPr lang="es" b="0" i="0">
                <a:solidFill>
                  <a:srgbClr val="000000"/>
                </a:solidFill>
                <a:effectLst/>
                <a:latin typeface="Aptos" panose="020B0004020202020204" pitchFamily="34" charset="0"/>
              </a:rPr>
              <a:t>: </a:t>
            </a:r>
            <a:r>
              <a:rPr lang="es" sz="1200"/>
              <a:t>Con la restauración del </a:t>
            </a:r>
            <a:r>
              <a:rPr lang="en-US" sz="1200" err="1"/>
              <a:t>ritmo</a:t>
            </a:r>
            <a:r>
              <a:rPr lang="en-US" sz="1200"/>
              <a:t> </a:t>
            </a:r>
            <a:r>
              <a:rPr lang="en-US" sz="1200" err="1"/>
              <a:t>sinusal</a:t>
            </a:r>
            <a:r>
              <a:rPr lang="es" sz="1200"/>
              <a:t> normal, está mejorando clínicamente con un aumento de la producción de orina, una mejora de la presión arterial y una mejora de los laboratorios. Como tal, la atención debe centrarse ahora en el inicio y la optimización </a:t>
            </a:r>
            <a:r>
              <a:rPr lang="en-US" sz="1200"/>
              <a:t>de la </a:t>
            </a:r>
            <a:r>
              <a:rPr lang="en-US" sz="1200" err="1"/>
              <a:t>terapia</a:t>
            </a:r>
            <a:r>
              <a:rPr lang="en-US" sz="1200"/>
              <a:t> </a:t>
            </a:r>
            <a:r>
              <a:rPr lang="en-US" sz="1200" err="1"/>
              <a:t>médica</a:t>
            </a:r>
            <a:r>
              <a:rPr lang="en-US" sz="1200"/>
              <a:t> </a:t>
            </a:r>
            <a:r>
              <a:rPr lang="en-US" sz="1200" err="1"/>
              <a:t>dirigida</a:t>
            </a:r>
            <a:r>
              <a:rPr lang="en-US" sz="1200"/>
              <a:t> </a:t>
            </a:r>
            <a:r>
              <a:rPr lang="en-US" sz="1200" err="1"/>
              <a:t>por</a:t>
            </a:r>
            <a:r>
              <a:rPr lang="en-US" sz="1200"/>
              <a:t> </a:t>
            </a:r>
            <a:r>
              <a:rPr lang="en-US" sz="1200" err="1"/>
              <a:t>guías</a:t>
            </a:r>
            <a:r>
              <a:rPr lang="en-US" sz="1200"/>
              <a:t> </a:t>
            </a:r>
            <a:r>
              <a:rPr lang="en-US" sz="1200" err="1"/>
              <a:t>clínicas</a:t>
            </a:r>
            <a:r>
              <a:rPr lang="es" sz="1200"/>
              <a:t>. Con una mejora de la función renal y un bajo nivel de potasio sérico, agregar </a:t>
            </a:r>
            <a:r>
              <a:rPr lang="en-US" sz="1200"/>
              <a:t>25 mg de </a:t>
            </a:r>
            <a:r>
              <a:rPr lang="es" sz="1200"/>
              <a:t>spironolactone una vez al día es el siguiente mejor paso. </a:t>
            </a:r>
          </a:p>
          <a:p>
            <a:pPr marL="0" indent="0">
              <a:buNone/>
            </a:pPr>
            <a:r>
              <a:rPr lang="es" sz="1200"/>
              <a:t>Dado que el objetivo es iniciar los cuatro medicamentos indicados por las </a:t>
            </a:r>
            <a:r>
              <a:rPr lang="en-US" sz="1200" err="1"/>
              <a:t>guías</a:t>
            </a:r>
            <a:r>
              <a:rPr lang="es" sz="1200"/>
              <a:t>, aumentar el enalapril en este momento no es el siguiente mejor paso.</a:t>
            </a:r>
          </a:p>
          <a:p>
            <a:pPr marL="0" indent="0">
              <a:buNone/>
            </a:pPr>
            <a:r>
              <a:rPr lang="es" sz="1200"/>
              <a:t>Dado que está diurizando al bolo de furosemide después de la cardioversión, no hay indicación de añadir una infusión de furosemide. Además, no hay indicación para la adición de lidocaíne como antiarrítmico en este contexto, en particular, ya que está con una carga oral de amiodarone.</a:t>
            </a:r>
          </a:p>
        </p:txBody>
      </p:sp>
      <p:sp>
        <p:nvSpPr>
          <p:cNvPr id="4" name="Slide Number Placeholder 3">
            <a:extLst>
              <a:ext uri="{FF2B5EF4-FFF2-40B4-BE49-F238E27FC236}">
                <a16:creationId xmlns:a16="http://schemas.microsoft.com/office/drawing/2014/main" id="{6E8652E5-023D-FABA-1918-DDEEA2B15B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6902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05D17-FE06-7FAA-E024-376176F522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F31696-8E12-0DEB-3332-7017B91867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043D4F-3AC2-B099-3549-A10D2EA30EC0}"/>
              </a:ext>
            </a:extLst>
          </p:cNvPr>
          <p:cNvSpPr>
            <a:spLocks noGrp="1"/>
          </p:cNvSpPr>
          <p:nvPr>
            <p:ph type="body" idx="1"/>
          </p:nvPr>
        </p:nvSpPr>
        <p:spPr/>
        <p:txBody>
          <a:bodyPr/>
          <a:lstStyle/>
          <a:p>
            <a:r>
              <a:rPr lang="es" b="1"/>
              <a:t>Duración</a:t>
            </a:r>
            <a:r>
              <a:rPr lang="es"/>
              <a:t>: No aplicable (Esta es una continuación del </a:t>
            </a:r>
            <a:r>
              <a:rPr lang="en-US" err="1"/>
              <a:t>caso</a:t>
            </a:r>
            <a:r>
              <a:rPr lang="en-US"/>
              <a:t> </a:t>
            </a:r>
            <a:r>
              <a:rPr lang="en-US" err="1"/>
              <a:t>clínico</a:t>
            </a:r>
            <a:r>
              <a:rPr lang="es"/>
              <a:t>).</a:t>
            </a:r>
          </a:p>
          <a:p>
            <a:endParaRPr lang="en-US"/>
          </a:p>
          <a:p>
            <a:r>
              <a:rPr lang="en-US" b="1" err="1"/>
              <a:t>Notas</a:t>
            </a:r>
            <a:r>
              <a:rPr lang="en-US" b="1"/>
              <a:t> Para </a:t>
            </a:r>
            <a:r>
              <a:rPr lang="en-US" b="1" err="1"/>
              <a:t>el</a:t>
            </a:r>
            <a:r>
              <a:rPr lang="en-US" b="1"/>
              <a:t> </a:t>
            </a:r>
            <a:r>
              <a:rPr lang="en-US" b="1" err="1"/>
              <a:t>Profesorado</a:t>
            </a:r>
            <a:r>
              <a:rPr lang="es" b="1"/>
              <a:t> </a:t>
            </a:r>
            <a:endParaRPr lang="en-US"/>
          </a:p>
          <a:p>
            <a:pPr marL="171450" indent="-171450">
              <a:buFont typeface="Arial" panose="020B0604020202020204" pitchFamily="34" charset="0"/>
              <a:buChar char="•"/>
            </a:pPr>
            <a:r>
              <a:rPr lang="es"/>
              <a:t>Pida a los equipos que revisen la etapa mostrada del </a:t>
            </a:r>
            <a:r>
              <a:rPr lang="en-US" err="1"/>
              <a:t>caso</a:t>
            </a:r>
            <a:r>
              <a:rPr lang="en-US"/>
              <a:t> </a:t>
            </a:r>
            <a:r>
              <a:rPr lang="en-US" err="1"/>
              <a:t>clínico</a:t>
            </a:r>
            <a:r>
              <a:rPr lang="es"/>
              <a:t> en su guía del participante (incluidos los resultados de las pruebas del paciente) y que preparen sus respuestas. Tienen 5 minutos para este paso.</a:t>
            </a:r>
          </a:p>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AC32ADF1-BCE8-67AE-317B-2D2376E964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3877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AFD6D-9D84-7659-A43D-91C253E7CE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BF81DE-3813-91A3-6BFF-1E56BB4313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D8D362-F0F0-474A-FFCE-F2DF7276E2D7}"/>
              </a:ext>
            </a:extLst>
          </p:cNvPr>
          <p:cNvSpPr>
            <a:spLocks noGrp="1"/>
          </p:cNvSpPr>
          <p:nvPr>
            <p:ph type="body" idx="1"/>
          </p:nvPr>
        </p:nvSpPr>
        <p:spPr/>
        <p:txBody>
          <a:bodyPr/>
          <a:lstStyle/>
          <a:p>
            <a:r>
              <a:rPr lang="es" b="1"/>
              <a:t>Duración</a:t>
            </a:r>
            <a:r>
              <a:rPr lang="es"/>
              <a:t>: No aplicable (Esta es una continuación del </a:t>
            </a:r>
            <a:r>
              <a:rPr lang="en-US" err="1"/>
              <a:t>caso</a:t>
            </a:r>
            <a:r>
              <a:rPr lang="en-US"/>
              <a:t> </a:t>
            </a:r>
            <a:r>
              <a:rPr lang="en-US" err="1"/>
              <a:t>clínico</a:t>
            </a:r>
            <a:r>
              <a:rPr lang="es"/>
              <a:t>).</a:t>
            </a:r>
          </a:p>
          <a:p>
            <a:endParaRPr lang="en-US"/>
          </a:p>
          <a:p>
            <a:r>
              <a:rPr lang="en-US" b="1" err="1"/>
              <a:t>Notas</a:t>
            </a:r>
            <a:r>
              <a:rPr lang="en-US" b="1"/>
              <a:t> Para </a:t>
            </a:r>
            <a:r>
              <a:rPr lang="en-US" b="1" err="1"/>
              <a:t>el</a:t>
            </a:r>
            <a:r>
              <a:rPr lang="en-US" b="1"/>
              <a:t> </a:t>
            </a:r>
            <a:r>
              <a:rPr lang="en-US" b="1" err="1"/>
              <a:t>Profesorado</a:t>
            </a:r>
            <a:r>
              <a:rPr lang="es" b="1"/>
              <a:t> </a:t>
            </a:r>
            <a:endParaRPr lang="en-US"/>
          </a:p>
          <a:p>
            <a:pPr marL="171450" indent="-171450">
              <a:buFont typeface="Arial" panose="020B0604020202020204" pitchFamily="34" charset="0"/>
              <a:buChar char="•"/>
            </a:pPr>
            <a:r>
              <a:rPr lang="es"/>
              <a:t>Pida a cualquier equipo que proporcione su respuesta a la pregunta mostrada y sus razones para la respuesta. </a:t>
            </a:r>
          </a:p>
          <a:p>
            <a:pPr marL="171450" indent="-171450">
              <a:buFont typeface="Arial" panose="020B0604020202020204" pitchFamily="34" charset="0"/>
              <a:buChar char="•"/>
            </a:pPr>
            <a:r>
              <a:rPr lang="es" b="0" i="0">
                <a:solidFill>
                  <a:srgbClr val="000000"/>
                </a:solidFill>
                <a:effectLst/>
                <a:latin typeface="Aptos" panose="020B0004020202020204" pitchFamily="34" charset="0"/>
              </a:rPr>
              <a:t>Luego, pida a otros equipos que compartan su opinión sobre la solución del equipo anterior. </a:t>
            </a:r>
          </a:p>
          <a:p>
            <a:pPr marL="171450" indent="-171450">
              <a:buFont typeface="Arial" panose="020B0604020202020204" pitchFamily="34" charset="0"/>
              <a:buChar char="•"/>
            </a:pPr>
            <a:r>
              <a:rPr lang="es" b="0" i="0">
                <a:solidFill>
                  <a:srgbClr val="000000"/>
                </a:solidFill>
                <a:effectLst/>
                <a:latin typeface="Aptos" panose="020B0004020202020204" pitchFamily="34" charset="0"/>
              </a:rPr>
              <a:t>Posteriormente, confirme la respuesta correcta y proporcione la justificación/explicación de la respuesta. Planifique 5 minutos para los dos primeros pasos y 5 minutos para su explicación.</a:t>
            </a:r>
          </a:p>
          <a:p>
            <a:pPr marL="0" indent="0">
              <a:buFont typeface="Arial" panose="020B0604020202020204" pitchFamily="34" charset="0"/>
              <a:buNone/>
            </a:pPr>
            <a:r>
              <a:rPr lang="es" b="1" i="0">
                <a:solidFill>
                  <a:srgbClr val="000000"/>
                </a:solidFill>
                <a:effectLst/>
                <a:latin typeface="Aptos" panose="020B0004020202020204" pitchFamily="34" charset="0"/>
              </a:rPr>
              <a:t>Nota</a:t>
            </a:r>
            <a:r>
              <a:rPr lang="es" b="0" i="0">
                <a:solidFill>
                  <a:srgbClr val="000000"/>
                </a:solidFill>
                <a:effectLst/>
                <a:latin typeface="Aptos" panose="020B0004020202020204" pitchFamily="34" charset="0"/>
              </a:rPr>
              <a:t>: Respuesta correcta: Tercera opción </a:t>
            </a:r>
          </a:p>
          <a:p>
            <a:pPr marL="0" indent="0">
              <a:buNone/>
            </a:pPr>
            <a:r>
              <a:rPr lang="es" b="1" i="0">
                <a:solidFill>
                  <a:srgbClr val="000000"/>
                </a:solidFill>
                <a:effectLst/>
                <a:latin typeface="Aptos" panose="020B0004020202020204" pitchFamily="34" charset="0"/>
              </a:rPr>
              <a:t>Explicación</a:t>
            </a:r>
            <a:r>
              <a:rPr lang="es" b="0" i="0">
                <a:solidFill>
                  <a:srgbClr val="000000"/>
                </a:solidFill>
                <a:effectLst/>
                <a:latin typeface="Aptos" panose="020B0004020202020204" pitchFamily="34" charset="0"/>
              </a:rPr>
              <a:t>: </a:t>
            </a:r>
            <a:r>
              <a:rPr lang="es" sz="1200"/>
              <a:t>Este paciente continúa mejorando clínica y sintomáticamente. El objetivo es continuar iniciando </a:t>
            </a:r>
            <a:r>
              <a:rPr lang="en-US" sz="1200"/>
              <a:t>la </a:t>
            </a:r>
            <a:r>
              <a:rPr lang="en-US" sz="1200" err="1"/>
              <a:t>terapia</a:t>
            </a:r>
            <a:r>
              <a:rPr lang="en-US" sz="1200"/>
              <a:t> </a:t>
            </a:r>
            <a:r>
              <a:rPr lang="en-US" sz="1200" err="1"/>
              <a:t>médica</a:t>
            </a:r>
            <a:r>
              <a:rPr lang="en-US" sz="1200"/>
              <a:t> </a:t>
            </a:r>
            <a:r>
              <a:rPr lang="en-US" sz="1200" err="1"/>
              <a:t>dirigida</a:t>
            </a:r>
            <a:r>
              <a:rPr lang="en-US" sz="1200"/>
              <a:t> </a:t>
            </a:r>
            <a:r>
              <a:rPr lang="en-US" sz="1200" err="1"/>
              <a:t>por</a:t>
            </a:r>
            <a:r>
              <a:rPr lang="en-US" sz="1200"/>
              <a:t> </a:t>
            </a:r>
            <a:r>
              <a:rPr lang="en-US" sz="1200" err="1"/>
              <a:t>guías</a:t>
            </a:r>
            <a:r>
              <a:rPr lang="en-US" sz="1200"/>
              <a:t> </a:t>
            </a:r>
            <a:r>
              <a:rPr lang="en-US" sz="1200" err="1"/>
              <a:t>clínicas</a:t>
            </a:r>
            <a:r>
              <a:rPr lang="es" sz="1200"/>
              <a:t>. A pesar de que no tiene diabetes, agregar </a:t>
            </a:r>
            <a:r>
              <a:rPr lang="en-US" sz="1200"/>
              <a:t>10 mg de </a:t>
            </a:r>
            <a:r>
              <a:rPr lang="en-US" sz="1200" err="1"/>
              <a:t>empaglifozin</a:t>
            </a:r>
            <a:r>
              <a:rPr lang="es" sz="1200"/>
              <a:t> a su régimen es el siguiente mejor paso en su tratamiento.</a:t>
            </a:r>
          </a:p>
          <a:p>
            <a:pPr marL="0" indent="0">
              <a:buNone/>
            </a:pPr>
            <a:r>
              <a:rPr lang="es" sz="1200"/>
              <a:t>Aunque tanto el carvedilol como el metoprolol succinate son </a:t>
            </a:r>
            <a:r>
              <a:rPr lang="en-US" sz="1200" err="1"/>
              <a:t>betabloqueantes</a:t>
            </a:r>
            <a:r>
              <a:rPr lang="es" sz="1200"/>
              <a:t> basados en la evidencia, en este momento no hay indicación de cambiar los agentes.</a:t>
            </a:r>
          </a:p>
          <a:p>
            <a:pPr marL="0" indent="0">
              <a:buNone/>
            </a:pPr>
            <a:r>
              <a:rPr lang="es" sz="1200"/>
              <a:t>Se prefiere la transición a sacubitril/valsartán, cuando sea posible, pero la prioridad ahora es que reciba las cuatro terapias básicas para la insuficiencia cardíaca. No hay indicación para la digoxin hasta que se maximice la terapia médica y luego continúe teniendo síntomas. Además, ahora está en </a:t>
            </a:r>
            <a:r>
              <a:rPr lang="en-US" sz="1200" err="1"/>
              <a:t>ritmo</a:t>
            </a:r>
            <a:r>
              <a:rPr lang="en-US" sz="1200"/>
              <a:t> </a:t>
            </a:r>
            <a:r>
              <a:rPr lang="en-US" sz="1200" err="1"/>
              <a:t>sinusal</a:t>
            </a:r>
            <a:r>
              <a:rPr lang="es" sz="1200"/>
              <a:t> normal.</a:t>
            </a:r>
          </a:p>
        </p:txBody>
      </p:sp>
      <p:sp>
        <p:nvSpPr>
          <p:cNvPr id="4" name="Slide Number Placeholder 3">
            <a:extLst>
              <a:ext uri="{FF2B5EF4-FFF2-40B4-BE49-F238E27FC236}">
                <a16:creationId xmlns:a16="http://schemas.microsoft.com/office/drawing/2014/main" id="{32BE88EE-E13C-7E68-11BF-7433283EB2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4574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29EDF-9091-28FB-03A3-9B851D3708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A52F09-141E-DC51-7E77-BDE9257178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6EF870-99BA-38E9-833D-3FE90AD4B7F5}"/>
              </a:ext>
            </a:extLst>
          </p:cNvPr>
          <p:cNvSpPr>
            <a:spLocks noGrp="1"/>
          </p:cNvSpPr>
          <p:nvPr>
            <p:ph type="body" idx="1"/>
          </p:nvPr>
        </p:nvSpPr>
        <p:spPr/>
        <p:txBody>
          <a:bodyPr/>
          <a:lstStyle/>
          <a:p>
            <a:r>
              <a:rPr lang="es" b="1"/>
              <a:t>Duración</a:t>
            </a:r>
            <a:r>
              <a:rPr lang="es"/>
              <a:t>: No aplicable (Esta es una continuación del </a:t>
            </a:r>
            <a:r>
              <a:rPr lang="en-US" err="1"/>
              <a:t>caso</a:t>
            </a:r>
            <a:r>
              <a:rPr lang="en-US"/>
              <a:t> </a:t>
            </a:r>
            <a:r>
              <a:rPr lang="en-US" err="1"/>
              <a:t>clínico</a:t>
            </a:r>
            <a:r>
              <a:rPr lang="es"/>
              <a:t>).</a:t>
            </a:r>
          </a:p>
          <a:p>
            <a:endParaRPr lang="en-US"/>
          </a:p>
          <a:p>
            <a:r>
              <a:rPr lang="en-US" b="1" err="1"/>
              <a:t>Notas</a:t>
            </a:r>
            <a:r>
              <a:rPr lang="en-US" b="1"/>
              <a:t> Para </a:t>
            </a:r>
            <a:r>
              <a:rPr lang="en-US" b="1" err="1"/>
              <a:t>el</a:t>
            </a:r>
            <a:r>
              <a:rPr lang="en-US" b="1"/>
              <a:t> </a:t>
            </a:r>
            <a:r>
              <a:rPr lang="en-US" b="1" err="1"/>
              <a:t>Profesorado</a:t>
            </a:r>
            <a:r>
              <a:rPr lang="es" b="1"/>
              <a:t> </a:t>
            </a:r>
            <a:endParaRPr lang="en-US"/>
          </a:p>
          <a:p>
            <a:pPr marL="171450" indent="-171450">
              <a:buFont typeface="Arial" panose="020B0604020202020204" pitchFamily="34" charset="0"/>
              <a:buChar char="•"/>
            </a:pPr>
            <a:r>
              <a:rPr lang="es"/>
              <a:t>Pida a los equipos que revisen la etapa mostrada del </a:t>
            </a:r>
            <a:r>
              <a:rPr lang="en-US" err="1"/>
              <a:t>caso</a:t>
            </a:r>
            <a:r>
              <a:rPr lang="en-US"/>
              <a:t> </a:t>
            </a:r>
            <a:r>
              <a:rPr lang="en-US" err="1"/>
              <a:t>clínico</a:t>
            </a:r>
            <a:r>
              <a:rPr lang="es"/>
              <a:t> en su guía del participante (incluidos los resultados de las pruebas del paciente) y que preparen sus respuestas. Tienen 5 minutos para este paso.</a:t>
            </a:r>
          </a:p>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4829F771-0B55-754A-437A-033AFA60F0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2059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B28FC-6D75-0F2F-9043-0819D052FC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FBD13B-6F3E-C6F1-8A6B-84F3EEDC59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3E5919-6DA6-E0AC-37BE-4009EA7B4AA6}"/>
              </a:ext>
            </a:extLst>
          </p:cNvPr>
          <p:cNvSpPr>
            <a:spLocks noGrp="1"/>
          </p:cNvSpPr>
          <p:nvPr>
            <p:ph type="body" idx="1"/>
          </p:nvPr>
        </p:nvSpPr>
        <p:spPr/>
        <p:txBody>
          <a:bodyPr/>
          <a:lstStyle/>
          <a:p>
            <a:r>
              <a:rPr lang="es" b="1"/>
              <a:t>Duración</a:t>
            </a:r>
            <a:r>
              <a:rPr lang="es"/>
              <a:t>: No aplicable (Esta es una continuación del </a:t>
            </a:r>
            <a:r>
              <a:rPr lang="en-US" err="1"/>
              <a:t>caso</a:t>
            </a:r>
            <a:r>
              <a:rPr lang="en-US"/>
              <a:t> </a:t>
            </a:r>
            <a:r>
              <a:rPr lang="en-US" err="1"/>
              <a:t>clínico</a:t>
            </a:r>
            <a:r>
              <a:rPr lang="es"/>
              <a:t>).</a:t>
            </a:r>
          </a:p>
          <a:p>
            <a:endParaRPr lang="en-US"/>
          </a:p>
          <a:p>
            <a:r>
              <a:rPr lang="en-US" b="1" err="1"/>
              <a:t>Notas</a:t>
            </a:r>
            <a:r>
              <a:rPr lang="en-US" b="1"/>
              <a:t> Para </a:t>
            </a:r>
            <a:r>
              <a:rPr lang="en-US" b="1" err="1"/>
              <a:t>el</a:t>
            </a:r>
            <a:r>
              <a:rPr lang="en-US" b="1"/>
              <a:t> </a:t>
            </a:r>
            <a:r>
              <a:rPr lang="en-US" b="1" err="1"/>
              <a:t>Profesorado</a:t>
            </a:r>
            <a:r>
              <a:rPr lang="es" b="1"/>
              <a:t> </a:t>
            </a:r>
            <a:endParaRPr lang="en-US"/>
          </a:p>
          <a:p>
            <a:pPr marL="171450" indent="-171450">
              <a:buFont typeface="Arial" panose="020B0604020202020204" pitchFamily="34" charset="0"/>
              <a:buChar char="•"/>
            </a:pPr>
            <a:r>
              <a:rPr lang="es"/>
              <a:t>Pida a cualquier equipo que proporcione su respuesta a la pregunta mostrada y sus razones para la respuesta. </a:t>
            </a:r>
          </a:p>
          <a:p>
            <a:pPr marL="171450" indent="-171450">
              <a:buFont typeface="Arial" panose="020B0604020202020204" pitchFamily="34" charset="0"/>
              <a:buChar char="•"/>
            </a:pPr>
            <a:r>
              <a:rPr lang="es" b="0" i="0">
                <a:solidFill>
                  <a:srgbClr val="000000"/>
                </a:solidFill>
                <a:effectLst/>
                <a:latin typeface="Aptos" panose="020B0004020202020204" pitchFamily="34" charset="0"/>
              </a:rPr>
              <a:t>Luego, pida a otros equipos que compartan su opinión sobre la solución del equipo anterior. </a:t>
            </a:r>
          </a:p>
          <a:p>
            <a:pPr marL="171450" indent="-171450">
              <a:buFont typeface="Arial" panose="020B0604020202020204" pitchFamily="34" charset="0"/>
              <a:buChar char="•"/>
            </a:pPr>
            <a:r>
              <a:rPr lang="es" b="0" i="0">
                <a:solidFill>
                  <a:srgbClr val="000000"/>
                </a:solidFill>
                <a:effectLst/>
                <a:latin typeface="Aptos" panose="020B0004020202020204" pitchFamily="34" charset="0"/>
              </a:rPr>
              <a:t>Posteriormente, confirme la respuesta correcta y proporcione la justificación/explicación de la respuesta. Planifique 5 minutos para los dos primeros pasos y 5 minutos para su explicación.</a:t>
            </a:r>
          </a:p>
          <a:p>
            <a:pPr marL="0" indent="0">
              <a:buFont typeface="Arial" panose="020B0604020202020204" pitchFamily="34" charset="0"/>
              <a:buNone/>
            </a:pPr>
            <a:r>
              <a:rPr lang="es" b="1" i="0">
                <a:solidFill>
                  <a:srgbClr val="000000"/>
                </a:solidFill>
                <a:effectLst/>
                <a:latin typeface="Aptos" panose="020B0004020202020204" pitchFamily="34" charset="0"/>
              </a:rPr>
              <a:t>Nota</a:t>
            </a:r>
            <a:r>
              <a:rPr lang="es" b="0" i="0">
                <a:solidFill>
                  <a:srgbClr val="000000"/>
                </a:solidFill>
                <a:effectLst/>
                <a:latin typeface="Aptos" panose="020B0004020202020204" pitchFamily="34" charset="0"/>
              </a:rPr>
              <a:t>: Respuesta correcta: Primera opción</a:t>
            </a:r>
          </a:p>
          <a:p>
            <a:pPr marL="0" indent="0">
              <a:buNone/>
            </a:pPr>
            <a:r>
              <a:rPr lang="es" b="1" i="0">
                <a:solidFill>
                  <a:srgbClr val="000000"/>
                </a:solidFill>
                <a:effectLst/>
                <a:latin typeface="Aptos" panose="020B0004020202020204" pitchFamily="34" charset="0"/>
              </a:rPr>
              <a:t>Explicación</a:t>
            </a:r>
            <a:r>
              <a:rPr lang="es" b="0" i="0">
                <a:solidFill>
                  <a:srgbClr val="000000"/>
                </a:solidFill>
                <a:effectLst/>
                <a:latin typeface="Aptos" panose="020B0004020202020204" pitchFamily="34" charset="0"/>
              </a:rPr>
              <a:t>: </a:t>
            </a:r>
            <a:r>
              <a:rPr lang="es" sz="1200"/>
              <a:t>Este paciente permanece estable tras el alta hospitalaria. La visita inicial después del alta es un momento crítico para evaluar </a:t>
            </a:r>
            <a:r>
              <a:rPr lang="pt-BR" sz="1200"/>
              <a:t>terapia médica dirigida por guías clínicas</a:t>
            </a:r>
            <a:r>
              <a:rPr lang="es" sz="1200"/>
              <a:t> y determinar cualquier barrera para la adherencia y el seguimiento. Dada la presión arterial estable, el siguiente mejor paso es hacer la transición de enalapril a sacubitril/valsartán. Debido al riesgo de angioedema, los inhibidores de la ACE deben mantenerse durante 36 horas antes del inicio del tratamiento con sacubitril/valsartán. </a:t>
            </a:r>
          </a:p>
          <a:p>
            <a:pPr marL="0" indent="0">
              <a:buNone/>
            </a:pPr>
            <a:r>
              <a:rPr lang="es" sz="1200"/>
              <a:t>No se ha tenido ninguna recurrencia conocida de </a:t>
            </a:r>
            <a:r>
              <a:rPr lang="en-US" sz="1200" err="1"/>
              <a:t>fibrilación</a:t>
            </a:r>
            <a:r>
              <a:rPr lang="en-US" sz="1200"/>
              <a:t> auricular</a:t>
            </a:r>
            <a:r>
              <a:rPr lang="es" sz="1200"/>
              <a:t> y, aunque una ablación </a:t>
            </a:r>
            <a:r>
              <a:rPr lang="en-US" sz="1200"/>
              <a:t>de </a:t>
            </a:r>
            <a:r>
              <a:rPr lang="en-US" sz="1200" err="1"/>
              <a:t>fibrilación</a:t>
            </a:r>
            <a:r>
              <a:rPr lang="en-US" sz="1200"/>
              <a:t> auricular</a:t>
            </a:r>
            <a:r>
              <a:rPr lang="es" sz="1200"/>
              <a:t> puede ser útil, no está indicada en este momento.</a:t>
            </a:r>
          </a:p>
          <a:p>
            <a:pPr marL="0" indent="0">
              <a:buNone/>
            </a:pPr>
            <a:r>
              <a:rPr lang="es" sz="1200"/>
              <a:t>La mayoría de los médicos continuarían la anticoagulación con warfarin o con un </a:t>
            </a:r>
            <a:r>
              <a:rPr lang="es" sz="1800">
                <a:effectLst/>
                <a:latin typeface="Segoe UI" panose="020B0502040204020203" pitchFamily="34" charset="0"/>
              </a:rPr>
              <a:t>anticoagulante oral de acción directa (</a:t>
            </a:r>
            <a:r>
              <a:rPr lang="es" sz="1200"/>
              <a:t>ACOD) durante varios meses para asegurarse de que no haya </a:t>
            </a:r>
            <a:r>
              <a:rPr lang="en-US" sz="1200" err="1"/>
              <a:t>fibración</a:t>
            </a:r>
            <a:r>
              <a:rPr lang="en-US" sz="1200"/>
              <a:t> auricular</a:t>
            </a:r>
            <a:r>
              <a:rPr lang="es" sz="1200"/>
              <a:t> recurrente.</a:t>
            </a:r>
          </a:p>
          <a:p>
            <a:pPr marL="0" indent="0">
              <a:buNone/>
            </a:pPr>
            <a:r>
              <a:rPr lang="es" sz="1200"/>
              <a:t>La amlodipine no se recomienda como tratamiento primario para </a:t>
            </a:r>
            <a:r>
              <a:rPr lang="es-ES" sz="1200"/>
              <a:t>la insuficiencia cardíaca con fracción de eyección reducida</a:t>
            </a:r>
            <a:r>
              <a:rPr lang="es" sz="1200"/>
              <a:t>.</a:t>
            </a:r>
          </a:p>
        </p:txBody>
      </p:sp>
      <p:sp>
        <p:nvSpPr>
          <p:cNvPr id="4" name="Slide Number Placeholder 3">
            <a:extLst>
              <a:ext uri="{FF2B5EF4-FFF2-40B4-BE49-F238E27FC236}">
                <a16:creationId xmlns:a16="http://schemas.microsoft.com/office/drawing/2014/main" id="{66E25E7B-BF64-F14C-49E1-A6A26ADE64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0207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b="0"/>
              <a:t>: N/A</a:t>
            </a:r>
          </a:p>
          <a:p>
            <a:endParaRPr lang="en-US" b="1"/>
          </a:p>
          <a:p>
            <a:r>
              <a:rPr lang="es" b="1"/>
              <a:t>Notas </a:t>
            </a:r>
            <a:r>
              <a:rPr lang="en-US" b="1"/>
              <a:t>Para </a:t>
            </a:r>
            <a:r>
              <a:rPr lang="en-US" b="1" err="1"/>
              <a:t>el</a:t>
            </a:r>
            <a:r>
              <a:rPr lang="en-US" b="1"/>
              <a:t> </a:t>
            </a:r>
            <a:r>
              <a:rPr lang="en-US" b="1" err="1"/>
              <a:t>Profesorado</a:t>
            </a:r>
            <a:r>
              <a:rPr lang="es" b="1"/>
              <a:t> </a:t>
            </a:r>
            <a:br>
              <a:rPr lang="en-US"/>
            </a:br>
            <a:endParaRPr lang="en-US"/>
          </a:p>
          <a:p>
            <a:r>
              <a:rPr lang="es"/>
              <a:t>Se trata de una </a:t>
            </a:r>
            <a:r>
              <a:rPr lang="en-US" err="1"/>
              <a:t>diapositiva</a:t>
            </a:r>
            <a:r>
              <a:rPr lang="es"/>
              <a:t> separadora de secciones. Por favor, pase a la siguiente diapositiva para comenzar el tema.</a:t>
            </a:r>
          </a:p>
        </p:txBody>
      </p:sp>
      <p:sp>
        <p:nvSpPr>
          <p:cNvPr id="4" name="Slide Number Placeholder 3"/>
          <p:cNvSpPr>
            <a:spLocks noGrp="1"/>
          </p:cNvSpPr>
          <p:nvPr>
            <p:ph type="sldNum" sz="quarter" idx="5"/>
          </p:nvPr>
        </p:nvSpPr>
        <p:spPr/>
        <p:txBody>
          <a:bodyPr/>
          <a:lstStyle/>
          <a:p>
            <a:fld id="{4E7E6783-BE15-4E25-8E04-F225514602CC}" type="slidenum">
              <a:rPr lang="en-US" smtClean="0"/>
              <a:t>7</a:t>
            </a:fld>
            <a:endParaRPr lang="en-US"/>
          </a:p>
        </p:txBody>
      </p:sp>
    </p:spTree>
    <p:extLst>
      <p:ext uri="{BB962C8B-B14F-4D97-AF65-F5344CB8AC3E}">
        <p14:creationId xmlns:p14="http://schemas.microsoft.com/office/powerpoint/2010/main" val="14687071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D5A0B-B96B-88BA-62FD-7241BB83EB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50266D-2751-81ED-FF6A-61EB227FD7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9A7284-56BC-AE5F-0F25-7FFCB5E63FF7}"/>
              </a:ext>
            </a:extLst>
          </p:cNvPr>
          <p:cNvSpPr>
            <a:spLocks noGrp="1"/>
          </p:cNvSpPr>
          <p:nvPr>
            <p:ph type="body" idx="1"/>
          </p:nvPr>
        </p:nvSpPr>
        <p:spPr/>
        <p:txBody>
          <a:bodyPr/>
          <a:lstStyle/>
          <a:p>
            <a:r>
              <a:rPr lang="es" b="1"/>
              <a:t>Duración</a:t>
            </a:r>
            <a:r>
              <a:rPr lang="es"/>
              <a:t>: No aplicable (Esta es una continuación del caso </a:t>
            </a:r>
            <a:r>
              <a:rPr lang="en-US" err="1"/>
              <a:t>clínico</a:t>
            </a:r>
            <a:r>
              <a:rPr lang="es"/>
              <a:t>).</a:t>
            </a:r>
          </a:p>
          <a:p>
            <a:endParaRPr lang="en-US"/>
          </a:p>
          <a:p>
            <a:r>
              <a:rPr lang="en-US" b="1" err="1"/>
              <a:t>Notas</a:t>
            </a:r>
            <a:r>
              <a:rPr lang="en-US" b="1"/>
              <a:t> Para </a:t>
            </a:r>
            <a:r>
              <a:rPr lang="en-US" b="1" err="1"/>
              <a:t>el</a:t>
            </a:r>
            <a:r>
              <a:rPr lang="en-US" b="1"/>
              <a:t> </a:t>
            </a:r>
            <a:r>
              <a:rPr lang="en-US" b="1" err="1"/>
              <a:t>Profesorado</a:t>
            </a:r>
            <a:r>
              <a:rPr lang="es" b="1"/>
              <a:t> </a:t>
            </a:r>
            <a:endParaRPr lang="en-US"/>
          </a:p>
          <a:p>
            <a:pPr marL="171450" indent="-171450">
              <a:buFont typeface="Arial" panose="020B0604020202020204" pitchFamily="34" charset="0"/>
              <a:buChar char="•"/>
            </a:pPr>
            <a:r>
              <a:rPr lang="es"/>
              <a:t>Pida a los equipos que revisen la etapa mostrada del caso </a:t>
            </a:r>
            <a:r>
              <a:rPr lang="en-US" err="1"/>
              <a:t>clínico</a:t>
            </a:r>
            <a:r>
              <a:rPr lang="es"/>
              <a:t> en su guía del participante (incluidos los resultados de las pruebas del paciente) y que preparen sus respuestas. Tienen 5 minutos para este paso.</a:t>
            </a:r>
          </a:p>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26841975-933D-B6DE-78CA-6C31A12F09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3154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FA31F-69C2-0D04-51A1-8015EA2F30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A9655C-824F-28D1-B800-5BAE73FFDC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4BE0C8-A106-2C94-97CA-C94D6C9FED76}"/>
              </a:ext>
            </a:extLst>
          </p:cNvPr>
          <p:cNvSpPr>
            <a:spLocks noGrp="1"/>
          </p:cNvSpPr>
          <p:nvPr>
            <p:ph type="body" idx="1"/>
          </p:nvPr>
        </p:nvSpPr>
        <p:spPr/>
        <p:txBody>
          <a:bodyPr/>
          <a:lstStyle/>
          <a:p>
            <a:r>
              <a:rPr lang="es" b="1"/>
              <a:t>Duración</a:t>
            </a:r>
            <a:r>
              <a:rPr lang="es"/>
              <a:t>: No aplicable (Esta es una continuación del </a:t>
            </a:r>
            <a:r>
              <a:rPr lang="en-US" err="1"/>
              <a:t>caso</a:t>
            </a:r>
            <a:r>
              <a:rPr lang="en-US"/>
              <a:t> </a:t>
            </a:r>
            <a:r>
              <a:rPr lang="en-US" err="1"/>
              <a:t>clínico</a:t>
            </a:r>
            <a:r>
              <a:rPr lang="es"/>
              <a:t>).</a:t>
            </a:r>
          </a:p>
          <a:p>
            <a:endParaRPr lang="en-US"/>
          </a:p>
          <a:p>
            <a:r>
              <a:rPr lang="en-US" b="1" err="1"/>
              <a:t>Notas</a:t>
            </a:r>
            <a:r>
              <a:rPr lang="en-US" b="1"/>
              <a:t> Para </a:t>
            </a:r>
            <a:r>
              <a:rPr lang="en-US" b="1" err="1"/>
              <a:t>el</a:t>
            </a:r>
            <a:r>
              <a:rPr lang="en-US" b="1"/>
              <a:t> </a:t>
            </a:r>
            <a:r>
              <a:rPr lang="en-US" b="1" err="1"/>
              <a:t>Profesorado</a:t>
            </a:r>
            <a:r>
              <a:rPr lang="es" b="1"/>
              <a:t> </a:t>
            </a:r>
            <a:endParaRPr lang="en-US"/>
          </a:p>
          <a:p>
            <a:pPr marL="171450" indent="-171450">
              <a:buFont typeface="Arial" panose="020B0604020202020204" pitchFamily="34" charset="0"/>
              <a:buChar char="•"/>
            </a:pPr>
            <a:r>
              <a:rPr lang="es"/>
              <a:t>Pida a cualquier equipo que proporcione su respuesta a la pregunta mostrada y sus razones para la respuesta. </a:t>
            </a:r>
          </a:p>
          <a:p>
            <a:pPr marL="171450" indent="-171450">
              <a:buFont typeface="Arial" panose="020B0604020202020204" pitchFamily="34" charset="0"/>
              <a:buChar char="•"/>
            </a:pPr>
            <a:r>
              <a:rPr lang="es" b="0" i="0">
                <a:solidFill>
                  <a:srgbClr val="000000"/>
                </a:solidFill>
                <a:effectLst/>
                <a:latin typeface="Aptos" panose="020B0004020202020204" pitchFamily="34" charset="0"/>
              </a:rPr>
              <a:t>Luego, pida a otros equipos que compartan su opinión sobre la solución del equipo anterior. </a:t>
            </a:r>
          </a:p>
          <a:p>
            <a:pPr marL="171450" indent="-171450">
              <a:buFont typeface="Arial" panose="020B0604020202020204" pitchFamily="34" charset="0"/>
              <a:buChar char="•"/>
            </a:pPr>
            <a:r>
              <a:rPr lang="es" b="0" i="0">
                <a:solidFill>
                  <a:srgbClr val="000000"/>
                </a:solidFill>
                <a:effectLst/>
                <a:latin typeface="Aptos" panose="020B0004020202020204" pitchFamily="34" charset="0"/>
              </a:rPr>
              <a:t>Posteriormente, confirme la respuesta correcta y proporcione la justificación/explicación de la respuesta. Planifique 5 minutos para los dos primeros pasos y 5 minutos para su explicación.</a:t>
            </a:r>
          </a:p>
          <a:p>
            <a:pPr marL="0" indent="0">
              <a:buFont typeface="Arial" panose="020B0604020202020204" pitchFamily="34" charset="0"/>
              <a:buNone/>
            </a:pPr>
            <a:r>
              <a:rPr lang="es" b="1" i="0">
                <a:solidFill>
                  <a:srgbClr val="000000"/>
                </a:solidFill>
                <a:effectLst/>
                <a:latin typeface="Aptos" panose="020B0004020202020204" pitchFamily="34" charset="0"/>
              </a:rPr>
              <a:t>Nota</a:t>
            </a:r>
            <a:r>
              <a:rPr lang="es" b="0" i="0">
                <a:solidFill>
                  <a:srgbClr val="000000"/>
                </a:solidFill>
                <a:effectLst/>
                <a:latin typeface="Aptos" panose="020B0004020202020204" pitchFamily="34" charset="0"/>
              </a:rPr>
              <a:t>: Respuesta correcta: Tercera opción </a:t>
            </a:r>
          </a:p>
          <a:p>
            <a:pPr marL="0" indent="0">
              <a:buNone/>
            </a:pPr>
            <a:r>
              <a:rPr lang="es" b="1" i="0">
                <a:solidFill>
                  <a:srgbClr val="000000"/>
                </a:solidFill>
                <a:effectLst/>
                <a:latin typeface="Aptos" panose="020B0004020202020204" pitchFamily="34" charset="0"/>
              </a:rPr>
              <a:t>Explicación</a:t>
            </a:r>
            <a:r>
              <a:rPr lang="es" b="0" i="0">
                <a:solidFill>
                  <a:srgbClr val="000000"/>
                </a:solidFill>
                <a:effectLst/>
                <a:latin typeface="Aptos" panose="020B0004020202020204" pitchFamily="34" charset="0"/>
              </a:rPr>
              <a:t>: </a:t>
            </a:r>
            <a:r>
              <a:rPr lang="es" sz="1200"/>
              <a:t>Este paciente presenta varios signos de empeoramiento de la insuficiencia cardíaca a pesar de la terapia médica adecuada según las </a:t>
            </a:r>
            <a:r>
              <a:rPr lang="en-US" sz="1200" err="1"/>
              <a:t>guías</a:t>
            </a:r>
            <a:r>
              <a:rPr lang="es" sz="1200"/>
              <a:t>. Esto incluye incapacidad para tolerar la GDMT debido a la hipotensión y al empeoramiento de la función renal, hiponatremia, empeoramiento de los síntomas de insuficiencia cardíaca y la necesidad de aumentar o reiniciar los diuréticos. Además, presenta evidencias de remodelación negativa del ventrículo izquierdo con disminución de la </a:t>
            </a:r>
            <a:r>
              <a:rPr lang="es-ES" sz="1200"/>
              <a:t>fracción de eyección ventricular izquierda</a:t>
            </a:r>
            <a:r>
              <a:rPr lang="es" sz="1200"/>
              <a:t>. Las </a:t>
            </a:r>
            <a:r>
              <a:rPr lang="en-US" sz="1200" err="1"/>
              <a:t>guías</a:t>
            </a:r>
            <a:r>
              <a:rPr lang="en-US" sz="1200"/>
              <a:t> </a:t>
            </a:r>
            <a:r>
              <a:rPr lang="en-US" sz="1200" err="1"/>
              <a:t>actuales</a:t>
            </a:r>
            <a:r>
              <a:rPr lang="en-US" sz="1200"/>
              <a:t> de la</a:t>
            </a:r>
            <a:r>
              <a:rPr lang="es" sz="1200"/>
              <a:t> ACC/AHA/HFSA sugieren que se la debe derivar a un centro de insuficiencia cardíaca avanzada para recibir atención multidisciplinaria, así como considerar terapias cardíacas avanzadas, ya sea un trasplante de corazón o </a:t>
            </a:r>
            <a:r>
              <a:rPr lang="es-ES" sz="1200"/>
              <a:t>dispositivo de asistencia ventricular izquierda</a:t>
            </a:r>
            <a:r>
              <a:rPr lang="es" sz="1200"/>
              <a:t>. </a:t>
            </a:r>
          </a:p>
          <a:p>
            <a:pPr marL="0" indent="0">
              <a:buNone/>
            </a:pPr>
            <a:r>
              <a:rPr lang="es" sz="1200"/>
              <a:t>La reparación transcatéter </a:t>
            </a:r>
            <a:r>
              <a:rPr lang="en-US" sz="1200"/>
              <a:t>de </a:t>
            </a:r>
            <a:r>
              <a:rPr lang="en-US" sz="1200" err="1"/>
              <a:t>borde</a:t>
            </a:r>
            <a:r>
              <a:rPr lang="en-US" sz="1200"/>
              <a:t> a </a:t>
            </a:r>
            <a:r>
              <a:rPr lang="en-US" sz="1200" err="1"/>
              <a:t>borde</a:t>
            </a:r>
            <a:r>
              <a:rPr lang="en-US" sz="1200"/>
              <a:t> de la </a:t>
            </a:r>
            <a:r>
              <a:rPr lang="en-US" sz="1200" err="1"/>
              <a:t>válvula</a:t>
            </a:r>
            <a:r>
              <a:rPr lang="en-US" sz="1200"/>
              <a:t> mitral</a:t>
            </a:r>
            <a:r>
              <a:rPr lang="es" sz="1200"/>
              <a:t> está indicada para pacientes con regurgitación de al menos moderada a grave y una fracción de eyección superior al 25%. Su ecocardiograma reciente no admite el uso de un dispositivo de clip mitral en este momento.</a:t>
            </a:r>
          </a:p>
          <a:p>
            <a:pPr marL="0" indent="0">
              <a:buNone/>
            </a:pPr>
            <a:r>
              <a:rPr lang="es" sz="1200"/>
              <a:t>La transición a hidralazina y nitratos puede ser útil en el contexto del empeoramiento de la función renal y el potasio elevado, pero no abordará la hipotensión y el empeoramiento de la insuficiencia cardíaca. Del mismo modo, la transición de carvedilol a metoprolol succinate no abordará el empeoramiento de su estado clínico.</a:t>
            </a:r>
          </a:p>
        </p:txBody>
      </p:sp>
      <p:sp>
        <p:nvSpPr>
          <p:cNvPr id="4" name="Slide Number Placeholder 3">
            <a:extLst>
              <a:ext uri="{FF2B5EF4-FFF2-40B4-BE49-F238E27FC236}">
                <a16:creationId xmlns:a16="http://schemas.microsoft.com/office/drawing/2014/main" id="{E3639510-DAB2-7B0C-2E86-5A344572DA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3779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a:t>: 10 minutos</a:t>
            </a:r>
          </a:p>
          <a:p>
            <a:endParaRPr lang="en-US"/>
          </a:p>
          <a:p>
            <a:r>
              <a:rPr lang="en-US" b="1" err="1"/>
              <a:t>Notas</a:t>
            </a:r>
            <a:r>
              <a:rPr lang="en-US" b="1"/>
              <a:t> Para </a:t>
            </a:r>
            <a:r>
              <a:rPr lang="en-US" b="1" err="1"/>
              <a:t>el</a:t>
            </a:r>
            <a:r>
              <a:rPr lang="en-US" b="1"/>
              <a:t> </a:t>
            </a:r>
            <a:r>
              <a:rPr lang="en-US" b="1" err="1"/>
              <a:t>Profesorado</a:t>
            </a:r>
            <a:r>
              <a:rPr lang="es" b="1"/>
              <a:t> </a:t>
            </a:r>
            <a:endParaRPr lang="en-US"/>
          </a:p>
          <a:p>
            <a:pPr marL="171450" indent="-171450">
              <a:buFont typeface="Arial" panose="020B0604020202020204" pitchFamily="34" charset="0"/>
              <a:buChar char="•"/>
            </a:pPr>
            <a:r>
              <a:rPr lang="es" b="0" i="0">
                <a:solidFill>
                  <a:srgbClr val="000000"/>
                </a:solidFill>
                <a:effectLst/>
                <a:latin typeface="Aptos" panose="020B0004020202020204" pitchFamily="34" charset="0"/>
              </a:rPr>
              <a:t>Actualice y comparta las puntuaciones totales en la tabla de clasificación y reconozca al equipo con las puntuaciones más altas.</a:t>
            </a:r>
          </a:p>
          <a:p>
            <a:pPr marL="171450" indent="-171450">
              <a:buFont typeface="Arial" panose="020B0604020202020204" pitchFamily="34" charset="0"/>
              <a:buChar char="•"/>
            </a:pPr>
            <a:r>
              <a:rPr lang="en-US" b="0" i="0">
                <a:solidFill>
                  <a:srgbClr val="000000"/>
                </a:solidFill>
                <a:effectLst/>
                <a:latin typeface="Aptos" panose="020B0004020202020204" pitchFamily="34" charset="0"/>
              </a:rPr>
              <a:t>Agradezca</a:t>
            </a:r>
            <a:r>
              <a:rPr lang="es" b="0" i="0">
                <a:solidFill>
                  <a:srgbClr val="000000"/>
                </a:solidFill>
                <a:effectLst/>
                <a:latin typeface="Aptos" panose="020B0004020202020204" pitchFamily="34" charset="0"/>
              </a:rPr>
              <a:t> la participación y el esfuerzo de los demás equipos.</a:t>
            </a:r>
          </a:p>
          <a:p>
            <a:pPr marL="171450" indent="-171450">
              <a:buFont typeface="Arial" panose="020B0604020202020204" pitchFamily="34" charset="0"/>
              <a:buChar char="•"/>
            </a:pPr>
            <a:r>
              <a:rPr lang="en-US" b="0" i="0">
                <a:solidFill>
                  <a:srgbClr val="000000"/>
                </a:solidFill>
                <a:effectLst/>
                <a:latin typeface="Aptos" panose="020B0004020202020204" pitchFamily="34" charset="0"/>
              </a:rPr>
              <a:t>Analice</a:t>
            </a:r>
            <a:r>
              <a:rPr lang="es" b="0" i="0">
                <a:solidFill>
                  <a:srgbClr val="000000"/>
                </a:solidFill>
                <a:effectLst/>
                <a:latin typeface="Aptos" panose="020B0004020202020204" pitchFamily="34" charset="0"/>
              </a:rPr>
              <a:t> las percepciones de los participantes de los casos de práctica.</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01122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a:t>: N/A</a:t>
            </a:r>
          </a:p>
          <a:p>
            <a:endParaRPr lang="en-US"/>
          </a:p>
          <a:p>
            <a:r>
              <a:rPr lang="en-US" b="1" err="1"/>
              <a:t>Notas</a:t>
            </a:r>
            <a:r>
              <a:rPr lang="en-US" b="1"/>
              <a:t> Para </a:t>
            </a:r>
            <a:r>
              <a:rPr lang="en-US" b="1" err="1"/>
              <a:t>el</a:t>
            </a:r>
            <a:r>
              <a:rPr lang="en-US" b="1"/>
              <a:t> </a:t>
            </a:r>
            <a:r>
              <a:rPr lang="en-US" b="1" err="1"/>
              <a:t>Profesorado</a:t>
            </a:r>
            <a:r>
              <a:rPr lang="es" b="1"/>
              <a:t> </a:t>
            </a:r>
            <a:endParaRPr lang="en-US"/>
          </a:p>
          <a:p>
            <a:pPr marL="171450" indent="-171450">
              <a:buFont typeface="Arial" panose="020B0604020202020204" pitchFamily="34" charset="0"/>
              <a:buChar char="•"/>
            </a:pPr>
            <a:r>
              <a:rPr lang="es"/>
              <a:t>Agradezca a los participantes por su tiempo y participación activa en las actividades.</a:t>
            </a:r>
          </a:p>
          <a:p>
            <a:pPr marL="171450" indent="-171450">
              <a:buFont typeface="Arial" panose="020B0604020202020204" pitchFamily="34" charset="0"/>
              <a:buChar char="•"/>
            </a:pPr>
            <a:r>
              <a:rPr lang="es" sz="1800">
                <a:effectLst/>
                <a:latin typeface="Segoe UI" panose="020B0502040204020203" pitchFamily="34" charset="0"/>
              </a:rPr>
              <a:t>Permítales revisar el caso de referencia en su guía del participante y responder cualquier pregunta que puedan tener con respecto al material.</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E6783-BE15-4E25-8E04-F22551460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8113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b="0"/>
              <a:t>: 30 segundos</a:t>
            </a:r>
          </a:p>
          <a:p>
            <a:endParaRPr lang="en-US" b="1"/>
          </a:p>
          <a:p>
            <a:r>
              <a:rPr lang="es" b="1"/>
              <a:t>Notas </a:t>
            </a:r>
            <a:r>
              <a:rPr lang="en-US" b="1"/>
              <a:t>Para </a:t>
            </a:r>
            <a:r>
              <a:rPr lang="en-US" b="1" err="1"/>
              <a:t>el</a:t>
            </a:r>
            <a:r>
              <a:rPr lang="en-US" b="1"/>
              <a:t> </a:t>
            </a:r>
            <a:r>
              <a:rPr lang="en-US" b="1" err="1"/>
              <a:t>Profesorado</a:t>
            </a:r>
            <a:r>
              <a:rPr lang="es" b="1"/>
              <a:t> </a:t>
            </a:r>
          </a:p>
          <a:p>
            <a:pPr marL="171450" indent="-171450">
              <a:buFont typeface="Arial" panose="020B0604020202020204" pitchFamily="34" charset="0"/>
              <a:buChar char="•"/>
            </a:pPr>
            <a:r>
              <a:rPr lang="es"/>
              <a:t>Plantee la pregunta de la diapositiva a los participantes para medir su percepción con respecto a la insuficiencia cardíaca. </a:t>
            </a:r>
          </a:p>
          <a:p>
            <a:pPr marL="171450" indent="-171450">
              <a:buFont typeface="Arial" panose="020B0604020202020204" pitchFamily="34" charset="0"/>
              <a:buChar char="•"/>
            </a:pPr>
            <a:r>
              <a:rPr lang="es"/>
              <a:t>Reúna las respuestas en la pizarra.</a:t>
            </a:r>
          </a:p>
          <a:p>
            <a:pPr marL="171450" indent="-171450">
              <a:buFont typeface="Arial" panose="020B0604020202020204" pitchFamily="34" charset="0"/>
              <a:buChar char="•"/>
            </a:pPr>
            <a:r>
              <a:rPr lang="es"/>
              <a:t>Haga clic para mostrar el gráfico y las leyendas correspondientes. </a:t>
            </a:r>
          </a:p>
          <a:p>
            <a:pPr marL="171450" indent="-171450">
              <a:buFont typeface="Arial" panose="020B0604020202020204" pitchFamily="34" charset="0"/>
              <a:buChar char="•"/>
            </a:pPr>
            <a:r>
              <a:rPr lang="es-ES"/>
              <a:t>Destaque la definición universal de la </a:t>
            </a:r>
            <a:r>
              <a:rPr lang="es-ES" err="1"/>
              <a:t>insufiencia</a:t>
            </a:r>
            <a:r>
              <a:rPr lang="es-ES"/>
              <a:t> cardíaca para validar las respuestas de los participantes</a:t>
            </a:r>
            <a:r>
              <a:rPr lang="es"/>
              <a:t>. Indique que esta será la definición </a:t>
            </a:r>
            <a:r>
              <a:rPr lang="es-ES"/>
              <a:t>que se utilizará a partir de ese momento para una comprensión común</a:t>
            </a:r>
            <a:r>
              <a:rPr lang="es"/>
              <a:t>.</a:t>
            </a:r>
          </a:p>
          <a:p>
            <a:pPr marL="171450" indent="-171450">
              <a:buFont typeface="Arial" panose="020B0604020202020204" pitchFamily="34" charset="0"/>
              <a:buChar char="•"/>
              <a:defRPr/>
            </a:pPr>
            <a:r>
              <a:rPr kumimoji="0" lang="es" sz="1200" b="0" i="0" u="none" strike="noStrike" kern="1200" cap="none" spc="0" normalizeH="0" baseline="0" noProof="0">
                <a:ln>
                  <a:noFill/>
                </a:ln>
                <a:solidFill>
                  <a:srgbClr val="292929"/>
                </a:solidFill>
                <a:effectLst/>
                <a:uLnTx/>
                <a:uFillTx/>
                <a:latin typeface="Calibri"/>
                <a:ea typeface="Calibri" panose="020F0502020204030204" pitchFamily="34" charset="0"/>
              </a:rPr>
              <a:t>La insuficiencia cardíaca es un síndrome clínico cuyos síntomas y signos son causados por una anomalía cardíaca, estructural o funcional. Están corroborados por al menos uno de estos factores: péptidos natriuréticos elevados o evidencia objetiva de congestión cardiogénica, pulmonar o sistémica. Los péptidos elevados indican que, de hecho, hay presiones de llenado ventricular y auricular elevadas.</a:t>
            </a:r>
          </a:p>
          <a:p>
            <a:endParaRPr lang="en-US"/>
          </a:p>
        </p:txBody>
      </p:sp>
      <p:sp>
        <p:nvSpPr>
          <p:cNvPr id="4" name="Slide Number Placeholder 3"/>
          <p:cNvSpPr>
            <a:spLocks noGrp="1"/>
          </p:cNvSpPr>
          <p:nvPr>
            <p:ph type="sldNum" sz="quarter" idx="5"/>
          </p:nvPr>
        </p:nvSpPr>
        <p:spPr/>
        <p:txBody>
          <a:bodyPr/>
          <a:lstStyle/>
          <a:p>
            <a:fld id="{4E7E6783-BE15-4E25-8E04-F225514602CC}" type="slidenum">
              <a:rPr lang="en-US" smtClean="0"/>
              <a:t>8</a:t>
            </a:fld>
            <a:endParaRPr lang="en-US"/>
          </a:p>
        </p:txBody>
      </p:sp>
    </p:spTree>
    <p:extLst>
      <p:ext uri="{BB962C8B-B14F-4D97-AF65-F5344CB8AC3E}">
        <p14:creationId xmlns:p14="http://schemas.microsoft.com/office/powerpoint/2010/main" val="3474595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b="1"/>
              <a:t>Duración</a:t>
            </a:r>
            <a:r>
              <a:rPr lang="es" b="0"/>
              <a:t>: 30 segundos</a:t>
            </a:r>
          </a:p>
          <a:p>
            <a:endParaRPr lang="en-US" b="1"/>
          </a:p>
          <a:p>
            <a:r>
              <a:rPr lang="es" b="1"/>
              <a:t>Notas </a:t>
            </a:r>
            <a:r>
              <a:rPr lang="en-US" b="1"/>
              <a:t>Para </a:t>
            </a:r>
            <a:r>
              <a:rPr lang="en-US" b="1" err="1"/>
              <a:t>el</a:t>
            </a:r>
            <a:r>
              <a:rPr lang="en-US" b="1"/>
              <a:t> </a:t>
            </a:r>
            <a:r>
              <a:rPr lang="en-US" b="1" err="1"/>
              <a:t>Profesorado</a:t>
            </a:r>
            <a:r>
              <a:rPr lang="es" b="1"/>
              <a:t> </a:t>
            </a:r>
          </a:p>
          <a:p>
            <a:r>
              <a:rPr lang="en-US"/>
              <a:t>Destaque</a:t>
            </a:r>
            <a:r>
              <a:rPr lang="es"/>
              <a:t> el cambio en el panorama </a:t>
            </a:r>
            <a:r>
              <a:rPr lang="en-US" err="1"/>
              <a:t>en</a:t>
            </a:r>
            <a:r>
              <a:rPr lang="en-US"/>
              <a:t> </a:t>
            </a:r>
            <a:r>
              <a:rPr lang="en-US" err="1"/>
              <a:t>relación</a:t>
            </a:r>
            <a:r>
              <a:rPr lang="en-US"/>
              <a:t> a</a:t>
            </a:r>
            <a:r>
              <a:rPr lang="es"/>
              <a:t> la insuficiencia cardíaca. La definición universal se basa en el nuevo paradigma (</a:t>
            </a:r>
            <a:r>
              <a:rPr lang="en-US" err="1"/>
              <a:t>desfía</a:t>
            </a:r>
            <a:r>
              <a:rPr lang="en-US"/>
              <a:t> lo </a:t>
            </a:r>
            <a:r>
              <a:rPr lang="en-US" err="1"/>
              <a:t>tradicional</a:t>
            </a:r>
            <a:r>
              <a:rPr lang="es"/>
              <a:t>). </a:t>
            </a:r>
          </a:p>
        </p:txBody>
      </p:sp>
      <p:sp>
        <p:nvSpPr>
          <p:cNvPr id="4" name="Slide Number Placeholder 3"/>
          <p:cNvSpPr>
            <a:spLocks noGrp="1"/>
          </p:cNvSpPr>
          <p:nvPr>
            <p:ph type="sldNum" sz="quarter" idx="5"/>
          </p:nvPr>
        </p:nvSpPr>
        <p:spPr/>
        <p:txBody>
          <a:bodyPr/>
          <a:lstStyle/>
          <a:p>
            <a:fld id="{4E7E6783-BE15-4E25-8E04-F225514602CC}" type="slidenum">
              <a:rPr lang="en-US" smtClean="0"/>
              <a:t>9</a:t>
            </a:fld>
            <a:endParaRPr lang="en-US"/>
          </a:p>
        </p:txBody>
      </p:sp>
    </p:spTree>
    <p:extLst>
      <p:ext uri="{BB962C8B-B14F-4D97-AF65-F5344CB8AC3E}">
        <p14:creationId xmlns:p14="http://schemas.microsoft.com/office/powerpoint/2010/main" val="883066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CCFCF-6B70-80F0-D64A-45125A4B96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062836-6855-D816-AD9C-D12CB3222E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D6B9C5-1D57-E0C9-FF32-CF9552A0921C}"/>
              </a:ext>
            </a:extLst>
          </p:cNvPr>
          <p:cNvSpPr>
            <a:spLocks noGrp="1"/>
          </p:cNvSpPr>
          <p:nvPr>
            <p:ph type="dt" sz="half" idx="10"/>
          </p:nvPr>
        </p:nvSpPr>
        <p:spPr/>
        <p:txBody>
          <a:bodyPr/>
          <a:lstStyle/>
          <a:p>
            <a:fld id="{96D43713-5FE2-4B6D-9AD5-D90A5892D9A9}" type="datetime1">
              <a:rPr lang="en-US" smtClean="0"/>
              <a:t>6/12/2025</a:t>
            </a:fld>
            <a:endParaRPr lang="en-US"/>
          </a:p>
        </p:txBody>
      </p:sp>
      <p:sp>
        <p:nvSpPr>
          <p:cNvPr id="5" name="Footer Placeholder 4">
            <a:extLst>
              <a:ext uri="{FF2B5EF4-FFF2-40B4-BE49-F238E27FC236}">
                <a16:creationId xmlns:a16="http://schemas.microsoft.com/office/drawing/2014/main" id="{FF7CC46D-40ED-60AD-A4F1-3D80DB9A2D45}"/>
              </a:ext>
            </a:extLst>
          </p:cNvPr>
          <p:cNvSpPr>
            <a:spLocks noGrp="1"/>
          </p:cNvSpPr>
          <p:nvPr>
            <p:ph type="ftr" sz="quarter" idx="11"/>
          </p:nvPr>
        </p:nvSpPr>
        <p:spPr>
          <a:xfrm>
            <a:off x="4038600" y="6356350"/>
            <a:ext cx="4114800" cy="365125"/>
          </a:xfrm>
          <a:prstGeom prst="rect">
            <a:avLst/>
          </a:prstGeom>
        </p:spPr>
        <p:txBody>
          <a:bodyPr/>
          <a:lstStyle/>
          <a:p>
            <a:r>
              <a:rPr lang="en-US"/>
              <a:t>(C) American College of Cardiology Foundation</a:t>
            </a:r>
          </a:p>
        </p:txBody>
      </p:sp>
      <p:sp>
        <p:nvSpPr>
          <p:cNvPr id="7" name="Slide Number Placeholder 6">
            <a:extLst>
              <a:ext uri="{FF2B5EF4-FFF2-40B4-BE49-F238E27FC236}">
                <a16:creationId xmlns:a16="http://schemas.microsoft.com/office/drawing/2014/main" id="{C37FC6FE-E074-1914-F201-D77D7CA0157E}"/>
              </a:ext>
            </a:extLst>
          </p:cNvPr>
          <p:cNvSpPr>
            <a:spLocks noGrp="1"/>
          </p:cNvSpPr>
          <p:nvPr>
            <p:ph type="sldNum" sz="quarter" idx="12"/>
          </p:nvPr>
        </p:nvSpPr>
        <p:spPr/>
        <p:txBody>
          <a:bodyPr/>
          <a:lstStyle/>
          <a:p>
            <a:fld id="{34BEDCEC-E0D6-4ECB-B1DC-D50FEC87900E}" type="slidenum">
              <a:rPr lang="en-US" smtClean="0"/>
              <a:pPr/>
              <a:t>‹#›</a:t>
            </a:fld>
            <a:endParaRPr lang="en-US"/>
          </a:p>
        </p:txBody>
      </p:sp>
    </p:spTree>
    <p:extLst>
      <p:ext uri="{BB962C8B-B14F-4D97-AF65-F5344CB8AC3E}">
        <p14:creationId xmlns:p14="http://schemas.microsoft.com/office/powerpoint/2010/main" val="3212201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CAE63-ABAA-6D5A-C904-1EF6ED03FA41}"/>
              </a:ext>
            </a:extLst>
          </p:cNvPr>
          <p:cNvSpPr>
            <a:spLocks noGrp="1"/>
          </p:cNvSpPr>
          <p:nvPr>
            <p:ph type="title"/>
          </p:nvPr>
        </p:nvSpPr>
        <p:spPr>
          <a:xfrm>
            <a:off x="838200" y="287305"/>
            <a:ext cx="10515600" cy="1325563"/>
          </a:xfrm>
        </p:spPr>
        <p:txBody>
          <a:bodyPr>
            <a:normAutofit/>
          </a:bodyPr>
          <a:lstStyle>
            <a:lvl1pPr>
              <a:defRPr sz="3200"/>
            </a:lvl1pPr>
          </a:lstStyle>
          <a:p>
            <a:r>
              <a:rPr lang="en-US"/>
              <a:t>Click to edit Master title style</a:t>
            </a:r>
          </a:p>
        </p:txBody>
      </p:sp>
      <p:sp>
        <p:nvSpPr>
          <p:cNvPr id="3" name="Vertical Text Placeholder 2">
            <a:extLst>
              <a:ext uri="{FF2B5EF4-FFF2-40B4-BE49-F238E27FC236}">
                <a16:creationId xmlns:a16="http://schemas.microsoft.com/office/drawing/2014/main" id="{D81057F9-277D-D3D1-9DD8-AB1BA3B798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22A31-4A2F-FD68-37AC-3667F04E8168}"/>
              </a:ext>
            </a:extLst>
          </p:cNvPr>
          <p:cNvSpPr>
            <a:spLocks noGrp="1"/>
          </p:cNvSpPr>
          <p:nvPr>
            <p:ph type="dt" sz="half" idx="10"/>
          </p:nvPr>
        </p:nvSpPr>
        <p:spPr/>
        <p:txBody>
          <a:bodyPr/>
          <a:lstStyle/>
          <a:p>
            <a:fld id="{65EC513E-7106-42F3-9D97-D58E6184CC91}" type="datetime1">
              <a:rPr lang="en-US" smtClean="0"/>
              <a:t>6/12/2025</a:t>
            </a:fld>
            <a:endParaRPr lang="en-US"/>
          </a:p>
        </p:txBody>
      </p:sp>
      <p:sp>
        <p:nvSpPr>
          <p:cNvPr id="5" name="Footer Placeholder 4">
            <a:extLst>
              <a:ext uri="{FF2B5EF4-FFF2-40B4-BE49-F238E27FC236}">
                <a16:creationId xmlns:a16="http://schemas.microsoft.com/office/drawing/2014/main" id="{8BCE1212-61F1-069D-FD16-E2FB884A0356}"/>
              </a:ext>
            </a:extLst>
          </p:cNvPr>
          <p:cNvSpPr>
            <a:spLocks noGrp="1"/>
          </p:cNvSpPr>
          <p:nvPr>
            <p:ph type="ftr" sz="quarter" idx="11"/>
          </p:nvPr>
        </p:nvSpPr>
        <p:spPr>
          <a:xfrm>
            <a:off x="4038600" y="6356350"/>
            <a:ext cx="4114800" cy="365125"/>
          </a:xfrm>
          <a:prstGeom prst="rect">
            <a:avLst/>
          </a:prstGeom>
        </p:spPr>
        <p:txBody>
          <a:bodyPr/>
          <a:lstStyle/>
          <a:p>
            <a:r>
              <a:rPr lang="en-US"/>
              <a:t>(C) American College of Cardiology Foundation</a:t>
            </a:r>
          </a:p>
        </p:txBody>
      </p:sp>
      <p:sp>
        <p:nvSpPr>
          <p:cNvPr id="7" name="Slide Number Placeholder 6">
            <a:extLst>
              <a:ext uri="{FF2B5EF4-FFF2-40B4-BE49-F238E27FC236}">
                <a16:creationId xmlns:a16="http://schemas.microsoft.com/office/drawing/2014/main" id="{2234464D-537B-885B-99A5-836C0102BCA1}"/>
              </a:ext>
            </a:extLst>
          </p:cNvPr>
          <p:cNvSpPr>
            <a:spLocks noGrp="1"/>
          </p:cNvSpPr>
          <p:nvPr>
            <p:ph type="sldNum" sz="quarter" idx="12"/>
          </p:nvPr>
        </p:nvSpPr>
        <p:spPr/>
        <p:txBody>
          <a:bodyPr/>
          <a:lstStyle/>
          <a:p>
            <a:fld id="{34BEDCEC-E0D6-4ECB-B1DC-D50FEC87900E}" type="slidenum">
              <a:rPr lang="en-US" smtClean="0"/>
              <a:pPr/>
              <a:t>‹#›</a:t>
            </a:fld>
            <a:endParaRPr lang="en-US"/>
          </a:p>
        </p:txBody>
      </p:sp>
    </p:spTree>
    <p:extLst>
      <p:ext uri="{BB962C8B-B14F-4D97-AF65-F5344CB8AC3E}">
        <p14:creationId xmlns:p14="http://schemas.microsoft.com/office/powerpoint/2010/main" val="2191098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669730-120B-6791-0B59-03B0937875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C07EAE-040D-642B-80CC-F0AAAD4758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06F2EA-C560-A597-D14F-E02074FA2B10}"/>
              </a:ext>
            </a:extLst>
          </p:cNvPr>
          <p:cNvSpPr>
            <a:spLocks noGrp="1"/>
          </p:cNvSpPr>
          <p:nvPr>
            <p:ph type="dt" sz="half" idx="10"/>
          </p:nvPr>
        </p:nvSpPr>
        <p:spPr/>
        <p:txBody>
          <a:bodyPr/>
          <a:lstStyle/>
          <a:p>
            <a:fld id="{B8B7A7D5-D640-4938-849C-0956CDA0EC11}" type="datetime1">
              <a:rPr lang="en-US" smtClean="0"/>
              <a:t>6/12/2025</a:t>
            </a:fld>
            <a:endParaRPr lang="en-US"/>
          </a:p>
        </p:txBody>
      </p:sp>
      <p:sp>
        <p:nvSpPr>
          <p:cNvPr id="5" name="Footer Placeholder 4">
            <a:extLst>
              <a:ext uri="{FF2B5EF4-FFF2-40B4-BE49-F238E27FC236}">
                <a16:creationId xmlns:a16="http://schemas.microsoft.com/office/drawing/2014/main" id="{7370ED7F-0550-570E-B81A-CFA117A44FE6}"/>
              </a:ext>
            </a:extLst>
          </p:cNvPr>
          <p:cNvSpPr>
            <a:spLocks noGrp="1"/>
          </p:cNvSpPr>
          <p:nvPr>
            <p:ph type="ftr" sz="quarter" idx="11"/>
          </p:nvPr>
        </p:nvSpPr>
        <p:spPr>
          <a:xfrm>
            <a:off x="4038600" y="6356350"/>
            <a:ext cx="4114800" cy="365125"/>
          </a:xfrm>
          <a:prstGeom prst="rect">
            <a:avLst/>
          </a:prstGeom>
        </p:spPr>
        <p:txBody>
          <a:bodyPr/>
          <a:lstStyle/>
          <a:p>
            <a:r>
              <a:rPr lang="en-US"/>
              <a:t>(C) American College of Cardiology Foundation</a:t>
            </a:r>
          </a:p>
        </p:txBody>
      </p:sp>
      <p:sp>
        <p:nvSpPr>
          <p:cNvPr id="7" name="Slide Number Placeholder 6">
            <a:extLst>
              <a:ext uri="{FF2B5EF4-FFF2-40B4-BE49-F238E27FC236}">
                <a16:creationId xmlns:a16="http://schemas.microsoft.com/office/drawing/2014/main" id="{9F4B13C3-F97D-AB49-20FE-E4613E827B71}"/>
              </a:ext>
            </a:extLst>
          </p:cNvPr>
          <p:cNvSpPr>
            <a:spLocks noGrp="1"/>
          </p:cNvSpPr>
          <p:nvPr>
            <p:ph type="sldNum" sz="quarter" idx="12"/>
          </p:nvPr>
        </p:nvSpPr>
        <p:spPr/>
        <p:txBody>
          <a:bodyPr/>
          <a:lstStyle/>
          <a:p>
            <a:fld id="{34BEDCEC-E0D6-4ECB-B1DC-D50FEC87900E}" type="slidenum">
              <a:rPr lang="en-US" smtClean="0"/>
              <a:pPr/>
              <a:t>‹#›</a:t>
            </a:fld>
            <a:endParaRPr lang="en-US"/>
          </a:p>
        </p:txBody>
      </p:sp>
    </p:spTree>
    <p:extLst>
      <p:ext uri="{BB962C8B-B14F-4D97-AF65-F5344CB8AC3E}">
        <p14:creationId xmlns:p14="http://schemas.microsoft.com/office/powerpoint/2010/main" val="2928557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Content with Caption1">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CF73E79C-A088-B94A-8F2F-C05E78A204F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6317"/>
            <a:ext cx="12192000" cy="6841684"/>
          </a:xfrm>
          <a:prstGeom prst="rect">
            <a:avLst/>
          </a:prstGeom>
        </p:spPr>
      </p:pic>
      <p:sp>
        <p:nvSpPr>
          <p:cNvPr id="2" name="Rounded Rectangle 33">
            <a:extLst>
              <a:ext uri="{FF2B5EF4-FFF2-40B4-BE49-F238E27FC236}">
                <a16:creationId xmlns:a16="http://schemas.microsoft.com/office/drawing/2014/main" id="{82248947-8C12-456F-A2D2-252E3C98C517}"/>
              </a:ext>
            </a:extLst>
          </p:cNvPr>
          <p:cNvSpPr/>
          <p:nvPr userDrawn="1"/>
        </p:nvSpPr>
        <p:spPr>
          <a:xfrm>
            <a:off x="430844" y="1876454"/>
            <a:ext cx="4602973" cy="731520"/>
          </a:xfrm>
          <a:prstGeom prst="roundRect">
            <a:avLst>
              <a:gd name="adj" fmla="val 2744"/>
            </a:avLst>
          </a:prstGeom>
          <a:solidFill>
            <a:schemeClr val="bg1"/>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33">
            <a:extLst>
              <a:ext uri="{FF2B5EF4-FFF2-40B4-BE49-F238E27FC236}">
                <a16:creationId xmlns:a16="http://schemas.microsoft.com/office/drawing/2014/main" id="{BA139CEA-C780-47EE-BA03-6484132FD0E4}"/>
              </a:ext>
            </a:extLst>
          </p:cNvPr>
          <p:cNvSpPr/>
          <p:nvPr userDrawn="1"/>
        </p:nvSpPr>
        <p:spPr>
          <a:xfrm>
            <a:off x="430844" y="2686891"/>
            <a:ext cx="4602973" cy="731520"/>
          </a:xfrm>
          <a:prstGeom prst="roundRect">
            <a:avLst>
              <a:gd name="adj" fmla="val 2744"/>
            </a:avLst>
          </a:prstGeom>
          <a:solidFill>
            <a:schemeClr val="bg1"/>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33">
            <a:extLst>
              <a:ext uri="{FF2B5EF4-FFF2-40B4-BE49-F238E27FC236}">
                <a16:creationId xmlns:a16="http://schemas.microsoft.com/office/drawing/2014/main" id="{5E505764-7B24-4EAC-80F3-D58D962249D8}"/>
              </a:ext>
            </a:extLst>
          </p:cNvPr>
          <p:cNvSpPr/>
          <p:nvPr userDrawn="1"/>
        </p:nvSpPr>
        <p:spPr>
          <a:xfrm>
            <a:off x="430844" y="3497328"/>
            <a:ext cx="4602973" cy="731520"/>
          </a:xfrm>
          <a:prstGeom prst="roundRect">
            <a:avLst>
              <a:gd name="adj" fmla="val 2744"/>
            </a:avLst>
          </a:prstGeom>
          <a:solidFill>
            <a:schemeClr val="bg1"/>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33">
            <a:extLst>
              <a:ext uri="{FF2B5EF4-FFF2-40B4-BE49-F238E27FC236}">
                <a16:creationId xmlns:a16="http://schemas.microsoft.com/office/drawing/2014/main" id="{349AFC25-4B8C-47D5-B8CB-D72232D1CC14}"/>
              </a:ext>
            </a:extLst>
          </p:cNvPr>
          <p:cNvSpPr/>
          <p:nvPr userDrawn="1"/>
        </p:nvSpPr>
        <p:spPr>
          <a:xfrm>
            <a:off x="430844" y="4320288"/>
            <a:ext cx="4602973" cy="731520"/>
          </a:xfrm>
          <a:prstGeom prst="roundRect">
            <a:avLst>
              <a:gd name="adj" fmla="val 2744"/>
            </a:avLst>
          </a:prstGeom>
          <a:solidFill>
            <a:schemeClr val="bg1"/>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11874500" y="6502400"/>
            <a:ext cx="317500" cy="158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6483350"/>
            <a:ext cx="1102152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7" name="Shape 11">
            <a:extLst>
              <a:ext uri="{FF2B5EF4-FFF2-40B4-BE49-F238E27FC236}">
                <a16:creationId xmlns:a16="http://schemas.microsoft.com/office/drawing/2014/main" id="{AE88F240-62DE-E347-9EF1-B696E4368C18}"/>
              </a:ext>
            </a:extLst>
          </p:cNvPr>
          <p:cNvSpPr/>
          <p:nvPr userDrawn="1"/>
        </p:nvSpPr>
        <p:spPr>
          <a:xfrm>
            <a:off x="180985" y="6521697"/>
            <a:ext cx="3267065" cy="200054"/>
          </a:xfrm>
          <a:prstGeom prst="rect">
            <a:avLst/>
          </a:prstGeom>
          <a:noFill/>
          <a:ln>
            <a:noFill/>
          </a:ln>
        </p:spPr>
        <p:txBody>
          <a:bodyPr lIns="91425" tIns="45700" rIns="91425" bIns="45700" anchor="t" anchorCtr="0">
            <a:noAutofit/>
          </a:bodyPr>
          <a:lstStyle/>
          <a:p>
            <a:pPr marL="227013" marR="0" lvl="0" indent="0" algn="l" rtl="0">
              <a:spcBef>
                <a:spcPts val="0"/>
              </a:spcBef>
              <a:buSzPct val="25000"/>
              <a:buNone/>
            </a:pPr>
            <a:fld id="{00000000-1234-1234-1234-123412341234}" type="slidenum">
              <a:rPr lang="en-US" sz="1100" b="0" i="0" u="none" strike="noStrike" cap="none">
                <a:solidFill>
                  <a:srgbClr val="7F7F7F"/>
                </a:solidFill>
                <a:latin typeface="Calibri"/>
                <a:ea typeface="Calibri"/>
                <a:cs typeface="Calibri"/>
                <a:sym typeface="Calibri"/>
              </a:rPr>
              <a:pPr marL="227013" marR="0" lvl="0" indent="0" algn="l" rtl="0">
                <a:spcBef>
                  <a:spcPts val="0"/>
                </a:spcBef>
                <a:buSzPct val="25000"/>
                <a:buNone/>
              </a:pPr>
              <a:t>‹#›</a:t>
            </a:fld>
            <a:r>
              <a:rPr lang="en-US" sz="1100" b="0" i="0" u="none" strike="noStrike" cap="none">
                <a:solidFill>
                  <a:srgbClr val="7F7F7F"/>
                </a:solidFill>
                <a:latin typeface="Calibri"/>
                <a:ea typeface="Calibri"/>
                <a:cs typeface="Calibri"/>
                <a:sym typeface="Calibri"/>
              </a:rPr>
              <a:t> |</a:t>
            </a:r>
            <a:r>
              <a:rPr lang="en-US" sz="1100" b="0" i="0" u="none" strike="noStrike" cap="none" baseline="0">
                <a:solidFill>
                  <a:srgbClr val="7F7F7F"/>
                </a:solidFill>
                <a:latin typeface="Calibri"/>
                <a:ea typeface="Calibri"/>
                <a:cs typeface="Calibri"/>
                <a:sym typeface="Calibri"/>
              </a:rPr>
              <a:t> </a:t>
            </a:r>
            <a:r>
              <a:rPr lang="en-US" sz="1100" b="0" i="0" u="none" strike="noStrike" cap="none">
                <a:solidFill>
                  <a:srgbClr val="7F7F7F"/>
                </a:solidFill>
                <a:latin typeface="Calibri"/>
                <a:ea typeface="Calibri"/>
                <a:cs typeface="Calibri"/>
                <a:sym typeface="Calibri"/>
              </a:rPr>
              <a:t>© 2020 Infopro Learning</a:t>
            </a:r>
          </a:p>
        </p:txBody>
      </p:sp>
      <p:pic>
        <p:nvPicPr>
          <p:cNvPr id="28" name="Picture 27">
            <a:extLst>
              <a:ext uri="{FF2B5EF4-FFF2-40B4-BE49-F238E27FC236}">
                <a16:creationId xmlns:a16="http://schemas.microsoft.com/office/drawing/2014/main" id="{DE63B74E-73E0-9041-B98D-95F2FB3A9586}"/>
              </a:ext>
            </a:extLst>
          </p:cNvPr>
          <p:cNvPicPr>
            <a:picLocks noChangeAspect="1"/>
          </p:cNvPicPr>
          <p:nvPr userDrawn="1"/>
        </p:nvPicPr>
        <p:blipFill rotWithShape="1">
          <a:blip r:embed="rId3" cstate="email">
            <a:grayscl/>
            <a:extLst>
              <a:ext uri="{28A0092B-C50C-407E-A947-70E740481C1C}">
                <a14:useLocalDpi xmlns:a14="http://schemas.microsoft.com/office/drawing/2010/main" val="0"/>
              </a:ext>
            </a:extLst>
          </a:blip>
          <a:srcRect/>
          <a:stretch/>
        </p:blipFill>
        <p:spPr>
          <a:xfrm>
            <a:off x="6985000" y="9984"/>
            <a:ext cx="5160130" cy="786384"/>
          </a:xfrm>
          <a:prstGeom prst="rect">
            <a:avLst/>
          </a:prstGeom>
          <a:noFill/>
        </p:spPr>
      </p:pic>
      <p:sp>
        <p:nvSpPr>
          <p:cNvPr id="30" name="Shape 22">
            <a:extLst>
              <a:ext uri="{FF2B5EF4-FFF2-40B4-BE49-F238E27FC236}">
                <a16:creationId xmlns:a16="http://schemas.microsoft.com/office/drawing/2014/main" id="{8F3A1D80-135E-B14A-83FE-153F648AFD4E}"/>
              </a:ext>
            </a:extLst>
          </p:cNvPr>
          <p:cNvSpPr txBox="1">
            <a:spLocks noGrp="1"/>
          </p:cNvSpPr>
          <p:nvPr>
            <p:ph type="body" idx="22"/>
          </p:nvPr>
        </p:nvSpPr>
        <p:spPr>
          <a:xfrm>
            <a:off x="266699" y="730022"/>
            <a:ext cx="11620499" cy="367810"/>
          </a:xfrm>
          <a:prstGeom prst="rect">
            <a:avLst/>
          </a:prstGeom>
          <a:noFill/>
          <a:ln>
            <a:noFill/>
          </a:ln>
        </p:spPr>
        <p:txBody>
          <a:bodyPr lIns="91440" tIns="91440" rIns="91425" bIns="91425" anchor="t" anchorCtr="0">
            <a:noAutofit/>
          </a:bodyPr>
          <a:lstStyle>
            <a:lvl1pPr marL="0" marR="0" lvl="0" indent="0" algn="l" rtl="0">
              <a:lnSpc>
                <a:spcPct val="90000"/>
              </a:lnSpc>
              <a:spcBef>
                <a:spcPts val="1000"/>
              </a:spcBef>
              <a:buClr>
                <a:srgbClr val="8D8D8D"/>
              </a:buClr>
              <a:buFont typeface="Arial"/>
              <a:buNone/>
              <a:defRPr sz="2400" b="0" i="0" u="none" strike="noStrike" cap="none">
                <a:solidFill>
                  <a:schemeClr val="tx1">
                    <a:lumMod val="50000"/>
                  </a:schemeClr>
                </a:solidFill>
                <a:latin typeface="Calibri" panose="020F0502020204030204" pitchFamily="34" charset="0"/>
                <a:ea typeface="Source Sans Pro" panose="020B0503030403020204" pitchFamily="34" charset="0"/>
                <a:cs typeface="Calibri" panose="020F0502020204030204" pitchFamily="34" charset="0"/>
                <a:sym typeface="Calibri"/>
              </a:defRPr>
            </a:lvl1pPr>
            <a:lvl2pPr marL="457200" marR="0" lvl="1" indent="0" algn="l" rtl="0">
              <a:lnSpc>
                <a:spcPct val="90000"/>
              </a:lnSpc>
              <a:spcBef>
                <a:spcPts val="500"/>
              </a:spcBef>
              <a:buClr>
                <a:schemeClr val="dk1"/>
              </a:buClr>
              <a:buFont typeface="Arial"/>
              <a:buNone/>
              <a:defRPr sz="2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lvl="0"/>
            <a:r>
              <a:rPr lang="en-US"/>
              <a:t>Edit Master text styles</a:t>
            </a:r>
          </a:p>
        </p:txBody>
      </p:sp>
      <p:grpSp>
        <p:nvGrpSpPr>
          <p:cNvPr id="31" name="Group 30">
            <a:extLst>
              <a:ext uri="{FF2B5EF4-FFF2-40B4-BE49-F238E27FC236}">
                <a16:creationId xmlns:a16="http://schemas.microsoft.com/office/drawing/2014/main" id="{28073275-2420-B040-9D1D-D094B5022957}"/>
              </a:ext>
            </a:extLst>
          </p:cNvPr>
          <p:cNvGrpSpPr/>
          <p:nvPr userDrawn="1"/>
        </p:nvGrpSpPr>
        <p:grpSpPr>
          <a:xfrm>
            <a:off x="199935" y="706"/>
            <a:ext cx="36000" cy="1087032"/>
            <a:chOff x="550816" y="1998241"/>
            <a:chExt cx="36000" cy="988211"/>
          </a:xfrm>
        </p:grpSpPr>
        <p:cxnSp>
          <p:nvCxnSpPr>
            <p:cNvPr id="32" name="Straight Connector 31">
              <a:extLst>
                <a:ext uri="{FF2B5EF4-FFF2-40B4-BE49-F238E27FC236}">
                  <a16:creationId xmlns:a16="http://schemas.microsoft.com/office/drawing/2014/main" id="{30A71A8F-AD1D-B841-AA95-EE64163E82CC}"/>
                </a:ext>
              </a:extLst>
            </p:cNvPr>
            <p:cNvCxnSpPr/>
            <p:nvPr/>
          </p:nvCxnSpPr>
          <p:spPr>
            <a:xfrm>
              <a:off x="566057" y="1998241"/>
              <a:ext cx="0" cy="786131"/>
            </a:xfrm>
            <a:prstGeom prst="line">
              <a:avLst/>
            </a:prstGeom>
            <a:ln>
              <a:solidFill>
                <a:srgbClr val="F4B840"/>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86553F49-B30E-E34B-B464-DA185629D042}"/>
                </a:ext>
              </a:extLst>
            </p:cNvPr>
            <p:cNvSpPr/>
            <p:nvPr/>
          </p:nvSpPr>
          <p:spPr>
            <a:xfrm>
              <a:off x="550816" y="2302452"/>
              <a:ext cx="36000" cy="684000"/>
            </a:xfrm>
            <a:prstGeom prst="rect">
              <a:avLst/>
            </a:prstGeom>
            <a:solidFill>
              <a:srgbClr val="F4B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3" name="Shape 21">
            <a:extLst>
              <a:ext uri="{FF2B5EF4-FFF2-40B4-BE49-F238E27FC236}">
                <a16:creationId xmlns:a16="http://schemas.microsoft.com/office/drawing/2014/main" id="{EFBAFA55-7032-F34B-9B1C-559594F1A01D}"/>
              </a:ext>
            </a:extLst>
          </p:cNvPr>
          <p:cNvSpPr txBox="1">
            <a:spLocks noGrp="1"/>
          </p:cNvSpPr>
          <p:nvPr>
            <p:ph type="body" idx="14" hasCustomPrompt="1"/>
          </p:nvPr>
        </p:nvSpPr>
        <p:spPr>
          <a:xfrm>
            <a:off x="266699" y="229675"/>
            <a:ext cx="11630025" cy="478707"/>
          </a:xfrm>
          <a:prstGeom prst="rect">
            <a:avLst/>
          </a:prstGeom>
          <a:noFill/>
          <a:ln>
            <a:noFill/>
          </a:ln>
        </p:spPr>
        <p:txBody>
          <a:bodyPr lIns="91425" tIns="91425" rIns="91425" bIns="91425" anchor="t" anchorCtr="0">
            <a:noAutofit/>
          </a:bodyPr>
          <a:lstStyle>
            <a:lvl1pPr marL="0" marR="0" lvl="0" indent="0" algn="l" rtl="0">
              <a:lnSpc>
                <a:spcPct val="90000"/>
              </a:lnSpc>
              <a:spcBef>
                <a:spcPts val="1000"/>
              </a:spcBef>
              <a:buClr>
                <a:srgbClr val="0163C6"/>
              </a:buClr>
              <a:buFont typeface="Arial"/>
              <a:buNone/>
              <a:defRPr sz="3600" b="1" i="0" u="none" strike="noStrike" cap="none">
                <a:solidFill>
                  <a:srgbClr val="6A32E3"/>
                </a:solidFill>
                <a:latin typeface="Calibri" panose="020F0502020204030204" pitchFamily="34" charset="0"/>
                <a:ea typeface="Al Bayan Plain" pitchFamily="2" charset="-78"/>
                <a:cs typeface="Al Bayan Plain" pitchFamily="2" charset="-78"/>
                <a:sym typeface="Calibri"/>
              </a:defRPr>
            </a:lvl1pPr>
            <a:lvl2pPr marL="0" marR="0" lvl="1" indent="0" algn="l" rtl="0">
              <a:lnSpc>
                <a:spcPct val="90000"/>
              </a:lnSpc>
              <a:spcBef>
                <a:spcPts val="500"/>
              </a:spcBef>
              <a:buClr>
                <a:srgbClr val="8D8D8D"/>
              </a:buClr>
              <a:buFont typeface="Arial"/>
              <a:buNone/>
              <a:defRPr sz="1800" b="0" i="0" u="none" strike="noStrike" cap="none">
                <a:solidFill>
                  <a:srgbClr val="8D8D8D"/>
                </a:solidFill>
                <a:latin typeface="Roboto"/>
                <a:ea typeface="Roboto"/>
                <a:cs typeface="Roboto"/>
                <a:sym typeface="Roboto"/>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lvl="0"/>
            <a:r>
              <a:rPr lang="en-US"/>
              <a:t>About Instructor</a:t>
            </a:r>
          </a:p>
        </p:txBody>
      </p:sp>
      <p:sp>
        <p:nvSpPr>
          <p:cNvPr id="4" name="Oval 3">
            <a:extLst>
              <a:ext uri="{FF2B5EF4-FFF2-40B4-BE49-F238E27FC236}">
                <a16:creationId xmlns:a16="http://schemas.microsoft.com/office/drawing/2014/main" id="{F4482C22-31FE-4617-A5E3-53E15D8FAAD0}"/>
              </a:ext>
            </a:extLst>
          </p:cNvPr>
          <p:cNvSpPr>
            <a:spLocks noChangeAspect="1"/>
          </p:cNvSpPr>
          <p:nvPr userDrawn="1"/>
        </p:nvSpPr>
        <p:spPr>
          <a:xfrm>
            <a:off x="375426" y="2186796"/>
            <a:ext cx="110836" cy="110836"/>
          </a:xfrm>
          <a:prstGeom prst="ellipse">
            <a:avLst/>
          </a:prstGeom>
          <a:solidFill>
            <a:schemeClr val="tx2">
              <a:lumMod val="75000"/>
            </a:schemeClr>
          </a:solidFill>
          <a:ln>
            <a:noFill/>
          </a:ln>
          <a:effectLst>
            <a:outerShdw blurRad="127000" dist="63500" dir="5400000" algn="t" rotWithShape="0">
              <a:prstClr val="black">
                <a:alpha val="12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Oval 5">
            <a:extLst>
              <a:ext uri="{FF2B5EF4-FFF2-40B4-BE49-F238E27FC236}">
                <a16:creationId xmlns:a16="http://schemas.microsoft.com/office/drawing/2014/main" id="{BF678B51-7E36-424E-8F21-320522540A93}"/>
              </a:ext>
            </a:extLst>
          </p:cNvPr>
          <p:cNvSpPr>
            <a:spLocks noChangeAspect="1"/>
          </p:cNvSpPr>
          <p:nvPr userDrawn="1"/>
        </p:nvSpPr>
        <p:spPr>
          <a:xfrm>
            <a:off x="375426" y="2997233"/>
            <a:ext cx="110836" cy="110836"/>
          </a:xfrm>
          <a:prstGeom prst="ellipse">
            <a:avLst/>
          </a:prstGeom>
          <a:solidFill>
            <a:schemeClr val="tx2">
              <a:lumMod val="75000"/>
            </a:schemeClr>
          </a:solidFill>
          <a:ln>
            <a:noFill/>
          </a:ln>
          <a:effectLst>
            <a:outerShdw blurRad="127000" dist="63500" dir="5400000" algn="t" rotWithShape="0">
              <a:prstClr val="black">
                <a:alpha val="12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Content Placeholder 4">
            <a:extLst>
              <a:ext uri="{FF2B5EF4-FFF2-40B4-BE49-F238E27FC236}">
                <a16:creationId xmlns:a16="http://schemas.microsoft.com/office/drawing/2014/main" id="{60170501-EE5C-4879-9C6A-F5A500016150}"/>
              </a:ext>
            </a:extLst>
          </p:cNvPr>
          <p:cNvSpPr txBox="1">
            <a:spLocks/>
          </p:cNvSpPr>
          <p:nvPr userDrawn="1"/>
        </p:nvSpPr>
        <p:spPr>
          <a:xfrm>
            <a:off x="646580" y="1967894"/>
            <a:ext cx="3647976" cy="548640"/>
          </a:xfrm>
          <a:prstGeom prst="rect">
            <a:avLst/>
          </a:prstGeom>
        </p:spPr>
        <p:txBody>
          <a:bodyPr anchor="ctr">
            <a:normAutofit/>
          </a:bodyPr>
          <a:lstStyle>
            <a:lvl1pPr marL="228601" indent="-228601" algn="l" defTabSz="91440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4" indent="-228601" algn="l" defTabSz="914407" rtl="0" eaLnBrk="1" latinLnBrk="0" hangingPunct="1">
              <a:lnSpc>
                <a:spcPct val="90000"/>
              </a:lnSpc>
              <a:spcBef>
                <a:spcPts val="500"/>
              </a:spcBef>
              <a:buFont typeface="Arial" panose="020B0604020202020204" pitchFamily="34" charset="0"/>
              <a:buChar char="•"/>
              <a:defRPr sz="2401" kern="1200">
                <a:solidFill>
                  <a:schemeClr val="tx1"/>
                </a:solidFill>
                <a:latin typeface="+mn-lt"/>
                <a:ea typeface="+mn-ea"/>
                <a:cs typeface="+mn-cs"/>
              </a:defRPr>
            </a:lvl2pPr>
            <a:lvl3pPr marL="1143005" indent="-228601" algn="l" defTabSz="914407"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600209" indent="-228601" algn="l" defTabSz="91440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412" indent="-228601" algn="l" defTabSz="91440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616" indent="-228601" algn="l" defTabSz="91440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818" indent="-228601" algn="l" defTabSz="91440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9020" indent="-228601" algn="l" defTabSz="91440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6223" indent="-228601" algn="l" defTabSz="91440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nSpc>
                <a:spcPct val="100000"/>
              </a:lnSpc>
              <a:buNone/>
            </a:pPr>
            <a:r>
              <a:rPr lang="en-US" sz="2000">
                <a:solidFill>
                  <a:srgbClr val="000000"/>
                </a:solidFill>
              </a:rPr>
              <a:t>Your Name</a:t>
            </a:r>
            <a:endParaRPr lang="en-US" sz="2100">
              <a:solidFill>
                <a:srgbClr val="000000"/>
              </a:solidFill>
            </a:endParaRPr>
          </a:p>
        </p:txBody>
      </p:sp>
      <p:sp>
        <p:nvSpPr>
          <p:cNvPr id="8" name="Content Placeholder 6">
            <a:extLst>
              <a:ext uri="{FF2B5EF4-FFF2-40B4-BE49-F238E27FC236}">
                <a16:creationId xmlns:a16="http://schemas.microsoft.com/office/drawing/2014/main" id="{AF21F487-FD98-4467-B858-9F50401ABDE0}"/>
              </a:ext>
            </a:extLst>
          </p:cNvPr>
          <p:cNvSpPr txBox="1">
            <a:spLocks/>
          </p:cNvSpPr>
          <p:nvPr userDrawn="1"/>
        </p:nvSpPr>
        <p:spPr>
          <a:xfrm>
            <a:off x="646580" y="2778331"/>
            <a:ext cx="3647976" cy="548640"/>
          </a:xfrm>
          <a:prstGeom prst="rect">
            <a:avLst/>
          </a:prstGeom>
        </p:spPr>
        <p:txBody>
          <a:bodyPr anchor="ctr">
            <a:normAutofit/>
          </a:bodyPr>
          <a:lstStyle>
            <a:lvl1pPr marL="228601" indent="-228601" algn="l" defTabSz="91440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4" indent="-228601" algn="l" defTabSz="914407" rtl="0" eaLnBrk="1" latinLnBrk="0" hangingPunct="1">
              <a:lnSpc>
                <a:spcPct val="90000"/>
              </a:lnSpc>
              <a:spcBef>
                <a:spcPts val="500"/>
              </a:spcBef>
              <a:buFont typeface="Arial" panose="020B0604020202020204" pitchFamily="34" charset="0"/>
              <a:buChar char="•"/>
              <a:defRPr sz="2401" kern="1200">
                <a:solidFill>
                  <a:schemeClr val="tx1"/>
                </a:solidFill>
                <a:latin typeface="+mn-lt"/>
                <a:ea typeface="+mn-ea"/>
                <a:cs typeface="+mn-cs"/>
              </a:defRPr>
            </a:lvl2pPr>
            <a:lvl3pPr marL="1143005" indent="-228601" algn="l" defTabSz="914407"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600209" indent="-228601" algn="l" defTabSz="91440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412" indent="-228601" algn="l" defTabSz="91440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616" indent="-228601" algn="l" defTabSz="91440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818" indent="-228601" algn="l" defTabSz="91440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9020" indent="-228601" algn="l" defTabSz="91440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6223" indent="-228601" algn="l" defTabSz="91440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000">
                <a:solidFill>
                  <a:srgbClr val="000000"/>
                </a:solidFill>
                <a:ea typeface="+mn-ea"/>
                <a:cs typeface="Calibri" panose="020F0502020204030204" pitchFamily="34" charset="0"/>
              </a:rPr>
              <a:t>Job Function </a:t>
            </a:r>
          </a:p>
        </p:txBody>
      </p:sp>
      <p:sp>
        <p:nvSpPr>
          <p:cNvPr id="10" name="Oval 9">
            <a:extLst>
              <a:ext uri="{FF2B5EF4-FFF2-40B4-BE49-F238E27FC236}">
                <a16:creationId xmlns:a16="http://schemas.microsoft.com/office/drawing/2014/main" id="{7A85AD0C-7AB6-4DED-8398-46C30E9F119B}"/>
              </a:ext>
            </a:extLst>
          </p:cNvPr>
          <p:cNvSpPr>
            <a:spLocks noChangeAspect="1"/>
          </p:cNvSpPr>
          <p:nvPr userDrawn="1"/>
        </p:nvSpPr>
        <p:spPr>
          <a:xfrm>
            <a:off x="375426" y="3807670"/>
            <a:ext cx="110836" cy="110836"/>
          </a:xfrm>
          <a:prstGeom prst="ellipse">
            <a:avLst/>
          </a:prstGeom>
          <a:solidFill>
            <a:schemeClr val="tx2">
              <a:lumMod val="75000"/>
            </a:schemeClr>
          </a:solidFill>
          <a:ln>
            <a:noFill/>
          </a:ln>
          <a:effectLst>
            <a:outerShdw blurRad="127000" dist="63500" dir="5400000" algn="t" rotWithShape="0">
              <a:prstClr val="black">
                <a:alpha val="12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Content Placeholder 6">
            <a:extLst>
              <a:ext uri="{FF2B5EF4-FFF2-40B4-BE49-F238E27FC236}">
                <a16:creationId xmlns:a16="http://schemas.microsoft.com/office/drawing/2014/main" id="{D6CD8850-5A61-42B7-87E9-06B9025E70B8}"/>
              </a:ext>
            </a:extLst>
          </p:cNvPr>
          <p:cNvSpPr txBox="1">
            <a:spLocks/>
          </p:cNvSpPr>
          <p:nvPr userDrawn="1"/>
        </p:nvSpPr>
        <p:spPr>
          <a:xfrm>
            <a:off x="654723" y="3489795"/>
            <a:ext cx="3642007" cy="73152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2000" b="0">
                <a:solidFill>
                  <a:srgbClr val="000000"/>
                </a:solidFill>
                <a:cs typeface="Arial" panose="020B0604020202020204" pitchFamily="34" charset="0"/>
              </a:rPr>
              <a:t>Something personal</a:t>
            </a:r>
          </a:p>
        </p:txBody>
      </p:sp>
      <p:sp>
        <p:nvSpPr>
          <p:cNvPr id="16" name="Oval 15">
            <a:extLst>
              <a:ext uri="{FF2B5EF4-FFF2-40B4-BE49-F238E27FC236}">
                <a16:creationId xmlns:a16="http://schemas.microsoft.com/office/drawing/2014/main" id="{727B2663-1968-424A-8DDA-299088DB5298}"/>
              </a:ext>
            </a:extLst>
          </p:cNvPr>
          <p:cNvSpPr>
            <a:spLocks noChangeAspect="1"/>
          </p:cNvSpPr>
          <p:nvPr userDrawn="1"/>
        </p:nvSpPr>
        <p:spPr>
          <a:xfrm>
            <a:off x="375426" y="4630630"/>
            <a:ext cx="110836" cy="110836"/>
          </a:xfrm>
          <a:prstGeom prst="ellipse">
            <a:avLst/>
          </a:prstGeom>
          <a:solidFill>
            <a:schemeClr val="tx2">
              <a:lumMod val="75000"/>
            </a:schemeClr>
          </a:solidFill>
          <a:ln>
            <a:noFill/>
          </a:ln>
          <a:effectLst>
            <a:outerShdw blurRad="127000" dist="63500" dir="5400000" algn="t" rotWithShape="0">
              <a:prstClr val="black">
                <a:alpha val="12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7" name="Content Placeholder 6">
            <a:extLst>
              <a:ext uri="{FF2B5EF4-FFF2-40B4-BE49-F238E27FC236}">
                <a16:creationId xmlns:a16="http://schemas.microsoft.com/office/drawing/2014/main" id="{1F6C86ED-5D97-4C21-AFBC-A0628E1255AD}"/>
              </a:ext>
            </a:extLst>
          </p:cNvPr>
          <p:cNvSpPr txBox="1">
            <a:spLocks/>
          </p:cNvSpPr>
          <p:nvPr userDrawn="1"/>
        </p:nvSpPr>
        <p:spPr>
          <a:xfrm>
            <a:off x="654723" y="4312755"/>
            <a:ext cx="3642007" cy="73152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2000" b="0">
                <a:solidFill>
                  <a:srgbClr val="000000"/>
                </a:solidFill>
                <a:cs typeface="Arial" panose="020B0604020202020204" pitchFamily="34" charset="0"/>
              </a:rPr>
              <a:t>One skill to enhance</a:t>
            </a:r>
          </a:p>
        </p:txBody>
      </p:sp>
      <p:sp>
        <p:nvSpPr>
          <p:cNvPr id="3" name="Rounded Rectangle 33">
            <a:extLst>
              <a:ext uri="{FF2B5EF4-FFF2-40B4-BE49-F238E27FC236}">
                <a16:creationId xmlns:a16="http://schemas.microsoft.com/office/drawing/2014/main" id="{274720D4-F247-0867-0334-668AAA629F6C}"/>
              </a:ext>
            </a:extLst>
          </p:cNvPr>
          <p:cNvSpPr/>
          <p:nvPr userDrawn="1"/>
        </p:nvSpPr>
        <p:spPr>
          <a:xfrm>
            <a:off x="430844" y="5135715"/>
            <a:ext cx="4602973" cy="731520"/>
          </a:xfrm>
          <a:prstGeom prst="roundRect">
            <a:avLst>
              <a:gd name="adj" fmla="val 2744"/>
            </a:avLst>
          </a:prstGeom>
          <a:solidFill>
            <a:schemeClr val="bg1"/>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F9D4B03-8BF0-88FD-51BF-CE3A27AD122C}"/>
              </a:ext>
            </a:extLst>
          </p:cNvPr>
          <p:cNvSpPr>
            <a:spLocks noChangeAspect="1"/>
          </p:cNvSpPr>
          <p:nvPr userDrawn="1"/>
        </p:nvSpPr>
        <p:spPr>
          <a:xfrm>
            <a:off x="375426" y="5446057"/>
            <a:ext cx="110836" cy="110836"/>
          </a:xfrm>
          <a:prstGeom prst="ellipse">
            <a:avLst/>
          </a:prstGeom>
          <a:solidFill>
            <a:schemeClr val="tx2">
              <a:lumMod val="75000"/>
            </a:schemeClr>
          </a:solidFill>
          <a:ln>
            <a:noFill/>
          </a:ln>
          <a:effectLst>
            <a:outerShdw blurRad="127000" dist="63500" dir="5400000" algn="t" rotWithShape="0">
              <a:prstClr val="black">
                <a:alpha val="12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Content Placeholder 6">
            <a:extLst>
              <a:ext uri="{FF2B5EF4-FFF2-40B4-BE49-F238E27FC236}">
                <a16:creationId xmlns:a16="http://schemas.microsoft.com/office/drawing/2014/main" id="{0BFB4587-F45E-8590-3D5F-ED1FA5174B02}"/>
              </a:ext>
            </a:extLst>
          </p:cNvPr>
          <p:cNvSpPr txBox="1">
            <a:spLocks/>
          </p:cNvSpPr>
          <p:nvPr userDrawn="1"/>
        </p:nvSpPr>
        <p:spPr>
          <a:xfrm>
            <a:off x="654723" y="5128182"/>
            <a:ext cx="3642007" cy="73152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2000" b="0">
                <a:solidFill>
                  <a:srgbClr val="000000"/>
                </a:solidFill>
                <a:cs typeface="Arial" panose="020B0604020202020204" pitchFamily="34" charset="0"/>
              </a:rPr>
              <a:t>Expectations</a:t>
            </a:r>
          </a:p>
        </p:txBody>
      </p:sp>
      <p:pic>
        <p:nvPicPr>
          <p:cNvPr id="1028" name="Picture 4" descr="Group of doctors on seminar in lecture hall at hospital. Hospital, profession, people and medicine concept">
            <a:extLst>
              <a:ext uri="{FF2B5EF4-FFF2-40B4-BE49-F238E27FC236}">
                <a16:creationId xmlns:a16="http://schemas.microsoft.com/office/drawing/2014/main" id="{B0012C78-A26C-5B00-4375-A3FC161E674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65919" y="1137801"/>
            <a:ext cx="7287978" cy="4861082"/>
          </a:xfrm>
          <a:prstGeom prst="rect">
            <a:avLst/>
          </a:prstGeom>
          <a:noFill/>
          <a:extLst>
            <a:ext uri="{909E8E84-426E-40DD-AFC4-6F175D3DCCD1}">
              <a14:hiddenFill xmlns:a14="http://schemas.microsoft.com/office/drawing/2010/main">
                <a:solidFill>
                  <a:srgbClr val="FFFFFF"/>
                </a:solidFill>
              </a14:hiddenFill>
            </a:ext>
          </a:extLst>
        </p:spPr>
      </p:pic>
      <p:sp>
        <p:nvSpPr>
          <p:cNvPr id="14" name="Date Placeholder 13">
            <a:extLst>
              <a:ext uri="{FF2B5EF4-FFF2-40B4-BE49-F238E27FC236}">
                <a16:creationId xmlns:a16="http://schemas.microsoft.com/office/drawing/2014/main" id="{42041436-C776-058D-AB7B-6941E143E6C5}"/>
              </a:ext>
            </a:extLst>
          </p:cNvPr>
          <p:cNvSpPr>
            <a:spLocks noGrp="1"/>
          </p:cNvSpPr>
          <p:nvPr>
            <p:ph type="dt" sz="half" idx="23"/>
          </p:nvPr>
        </p:nvSpPr>
        <p:spPr/>
        <p:txBody>
          <a:bodyPr/>
          <a:lstStyle/>
          <a:p>
            <a:fld id="{757B2400-F5CD-46E0-A1A3-3058C776FD69}" type="datetime1">
              <a:rPr lang="en-US" smtClean="0"/>
              <a:t>6/12/2025</a:t>
            </a:fld>
            <a:endParaRPr lang="en-US"/>
          </a:p>
        </p:txBody>
      </p:sp>
      <p:sp>
        <p:nvSpPr>
          <p:cNvPr id="18" name="Footer Placeholder 17">
            <a:extLst>
              <a:ext uri="{FF2B5EF4-FFF2-40B4-BE49-F238E27FC236}">
                <a16:creationId xmlns:a16="http://schemas.microsoft.com/office/drawing/2014/main" id="{C12CE5D6-A8FD-965F-F4E9-86AF39B2786A}"/>
              </a:ext>
            </a:extLst>
          </p:cNvPr>
          <p:cNvSpPr>
            <a:spLocks noGrp="1"/>
          </p:cNvSpPr>
          <p:nvPr>
            <p:ph type="ftr" sz="quarter" idx="24"/>
          </p:nvPr>
        </p:nvSpPr>
        <p:spPr/>
        <p:txBody>
          <a:bodyPr/>
          <a:lstStyle/>
          <a:p>
            <a:r>
              <a:rPr lang="en-US"/>
              <a:t>(C) American College of Cardiology Foundation</a:t>
            </a:r>
          </a:p>
        </p:txBody>
      </p:sp>
      <p:sp>
        <p:nvSpPr>
          <p:cNvPr id="19" name="Slide Number Placeholder 18">
            <a:extLst>
              <a:ext uri="{FF2B5EF4-FFF2-40B4-BE49-F238E27FC236}">
                <a16:creationId xmlns:a16="http://schemas.microsoft.com/office/drawing/2014/main" id="{1089A097-19F1-02F1-F17D-1C68C3C737AA}"/>
              </a:ext>
            </a:extLst>
          </p:cNvPr>
          <p:cNvSpPr>
            <a:spLocks noGrp="1"/>
          </p:cNvSpPr>
          <p:nvPr>
            <p:ph type="sldNum" sz="quarter" idx="25"/>
          </p:nvPr>
        </p:nvSpPr>
        <p:spPr/>
        <p:txBody>
          <a:bodyPr/>
          <a:lstStyle/>
          <a:p>
            <a:fld id="{34BEDCEC-E0D6-4ECB-B1DC-D50FEC87900E}" type="slidenum">
              <a:rPr lang="en-US" smtClean="0"/>
              <a:pPr/>
              <a:t>‹#›</a:t>
            </a:fld>
            <a:endParaRPr lang="en-US"/>
          </a:p>
        </p:txBody>
      </p:sp>
    </p:spTree>
    <p:extLst>
      <p:ext uri="{BB962C8B-B14F-4D97-AF65-F5344CB8AC3E}">
        <p14:creationId xmlns:p14="http://schemas.microsoft.com/office/powerpoint/2010/main" val="1447518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_Page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1B25B4F-C7CE-B44A-98C9-7B2583C3E323}"/>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0" y="0"/>
            <a:ext cx="12192000" cy="6848016"/>
          </a:xfrm>
          <a:prstGeom prst="rect">
            <a:avLst/>
          </a:prstGeom>
        </p:spPr>
      </p:pic>
      <p:sp>
        <p:nvSpPr>
          <p:cNvPr id="14" name="Google Shape;190;p24">
            <a:extLst>
              <a:ext uri="{FF2B5EF4-FFF2-40B4-BE49-F238E27FC236}">
                <a16:creationId xmlns:a16="http://schemas.microsoft.com/office/drawing/2014/main" id="{70B8806A-B8FC-A045-A469-EC079A610DFC}"/>
              </a:ext>
            </a:extLst>
          </p:cNvPr>
          <p:cNvSpPr/>
          <p:nvPr userDrawn="1"/>
        </p:nvSpPr>
        <p:spPr>
          <a:xfrm>
            <a:off x="0" y="3306335"/>
            <a:ext cx="4542760" cy="2742000"/>
          </a:xfrm>
          <a:prstGeom prst="rect">
            <a:avLst/>
          </a:prstGeom>
          <a:solidFill>
            <a:srgbClr val="5215A3">
              <a:alpha val="6980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A00F9"/>
              </a:solidFill>
            </a:endParaRPr>
          </a:p>
        </p:txBody>
      </p:sp>
      <p:cxnSp>
        <p:nvCxnSpPr>
          <p:cNvPr id="9" name="Google Shape;191;p24">
            <a:extLst>
              <a:ext uri="{FF2B5EF4-FFF2-40B4-BE49-F238E27FC236}">
                <a16:creationId xmlns:a16="http://schemas.microsoft.com/office/drawing/2014/main" id="{5F33A904-79B9-0F4A-BF06-6D2E57B0E3D2}"/>
              </a:ext>
            </a:extLst>
          </p:cNvPr>
          <p:cNvCxnSpPr>
            <a:cxnSpLocks/>
          </p:cNvCxnSpPr>
          <p:nvPr userDrawn="1"/>
        </p:nvCxnSpPr>
        <p:spPr>
          <a:xfrm flipH="1">
            <a:off x="3176949" y="5557102"/>
            <a:ext cx="1209852" cy="0"/>
          </a:xfrm>
          <a:prstGeom prst="straightConnector1">
            <a:avLst/>
          </a:prstGeom>
          <a:noFill/>
          <a:ln w="28575" cap="flat" cmpd="sng">
            <a:solidFill>
              <a:srgbClr val="FFFFFF"/>
            </a:solidFill>
            <a:prstDash val="solid"/>
            <a:round/>
            <a:headEnd type="none" w="med" len="med"/>
            <a:tailEnd type="none" w="med" len="med"/>
          </a:ln>
        </p:spPr>
      </p:cxnSp>
      <p:sp>
        <p:nvSpPr>
          <p:cNvPr id="25" name="Title 17">
            <a:extLst>
              <a:ext uri="{FF2B5EF4-FFF2-40B4-BE49-F238E27FC236}">
                <a16:creationId xmlns:a16="http://schemas.microsoft.com/office/drawing/2014/main" id="{0FCB8B89-E380-C343-80CC-36979DEC3C1A}"/>
              </a:ext>
            </a:extLst>
          </p:cNvPr>
          <p:cNvSpPr>
            <a:spLocks noGrp="1"/>
          </p:cNvSpPr>
          <p:nvPr>
            <p:ph type="title" hasCustomPrompt="1"/>
          </p:nvPr>
        </p:nvSpPr>
        <p:spPr>
          <a:xfrm>
            <a:off x="888741" y="4748771"/>
            <a:ext cx="3501926" cy="823070"/>
          </a:xfrm>
          <a:prstGeom prst="rect">
            <a:avLst/>
          </a:prstGeom>
        </p:spPr>
        <p:txBody>
          <a:bodyPr>
            <a:normAutofit/>
          </a:bodyPr>
          <a:lstStyle>
            <a:lvl1pPr algn="r">
              <a:defRPr sz="3000" b="1">
                <a:solidFill>
                  <a:schemeClr val="bg1"/>
                </a:solidFill>
                <a:effectLst/>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endParaRPr lang="en-IN"/>
          </a:p>
        </p:txBody>
      </p:sp>
      <p:pic>
        <p:nvPicPr>
          <p:cNvPr id="27" name="Picture 26">
            <a:extLst>
              <a:ext uri="{FF2B5EF4-FFF2-40B4-BE49-F238E27FC236}">
                <a16:creationId xmlns:a16="http://schemas.microsoft.com/office/drawing/2014/main" id="{40C7C9B8-2AA5-E74B-97D0-C90658CDA7FC}"/>
              </a:ext>
            </a:extLst>
          </p:cNvPr>
          <p:cNvPicPr>
            <a:picLocks noChangeAspect="1"/>
          </p:cNvPicPr>
          <p:nvPr userDrawn="1"/>
        </p:nvPicPr>
        <p:blipFill rotWithShape="1">
          <a:blip r:embed="rId4" cstate="email">
            <a:grayscl/>
            <a:extLst>
              <a:ext uri="{28A0092B-C50C-407E-A947-70E740481C1C}">
                <a14:useLocalDpi xmlns:a14="http://schemas.microsoft.com/office/drawing/2010/main" val="0"/>
              </a:ext>
            </a:extLst>
          </a:blip>
          <a:srcRect/>
          <a:stretch/>
        </p:blipFill>
        <p:spPr>
          <a:xfrm>
            <a:off x="6985000" y="9984"/>
            <a:ext cx="5160130" cy="786384"/>
          </a:xfrm>
          <a:prstGeom prst="rect">
            <a:avLst/>
          </a:prstGeom>
          <a:noFill/>
        </p:spPr>
      </p:pic>
      <p:sp>
        <p:nvSpPr>
          <p:cNvPr id="2" name="TextBox 1">
            <a:extLst>
              <a:ext uri="{FF2B5EF4-FFF2-40B4-BE49-F238E27FC236}">
                <a16:creationId xmlns:a16="http://schemas.microsoft.com/office/drawing/2014/main" id="{9D9265AA-6762-B945-8EF5-55FFCC894B2D}"/>
              </a:ext>
            </a:extLst>
          </p:cNvPr>
          <p:cNvSpPr txBox="1"/>
          <p:nvPr userDrawn="1"/>
        </p:nvSpPr>
        <p:spPr>
          <a:xfrm>
            <a:off x="13079392" y="-601884"/>
            <a:ext cx="184731" cy="369332"/>
          </a:xfrm>
          <a:prstGeom prst="rect">
            <a:avLst/>
          </a:prstGeom>
          <a:noFill/>
        </p:spPr>
        <p:txBody>
          <a:bodyPr wrap="none" rtlCol="0">
            <a:spAutoFit/>
          </a:bodyPr>
          <a:lstStyle/>
          <a:p>
            <a:endParaRPr lang="en-US"/>
          </a:p>
        </p:txBody>
      </p:sp>
      <p:sp>
        <p:nvSpPr>
          <p:cNvPr id="4" name="TextBox 3">
            <a:extLst>
              <a:ext uri="{FF2B5EF4-FFF2-40B4-BE49-F238E27FC236}">
                <a16:creationId xmlns:a16="http://schemas.microsoft.com/office/drawing/2014/main" id="{FDCE0E2C-1A3E-4445-B0DD-404D19213F20}"/>
              </a:ext>
            </a:extLst>
          </p:cNvPr>
          <p:cNvSpPr txBox="1"/>
          <p:nvPr userDrawn="1"/>
        </p:nvSpPr>
        <p:spPr>
          <a:xfrm>
            <a:off x="12824749" y="4143737"/>
            <a:ext cx="184731" cy="369332"/>
          </a:xfrm>
          <a:prstGeom prst="rect">
            <a:avLst/>
          </a:prstGeom>
          <a:noFill/>
        </p:spPr>
        <p:txBody>
          <a:bodyPr wrap="none" rtlCol="0">
            <a:spAutoFit/>
          </a:bodyPr>
          <a:lstStyle/>
          <a:p>
            <a:endParaRPr lang="en-US"/>
          </a:p>
        </p:txBody>
      </p:sp>
      <p:sp>
        <p:nvSpPr>
          <p:cNvPr id="12" name="Google Shape;193;p24">
            <a:extLst>
              <a:ext uri="{FF2B5EF4-FFF2-40B4-BE49-F238E27FC236}">
                <a16:creationId xmlns:a16="http://schemas.microsoft.com/office/drawing/2014/main" id="{1EF80F54-BA92-144F-9E15-4E8C6C693E92}"/>
              </a:ext>
            </a:extLst>
          </p:cNvPr>
          <p:cNvSpPr txBox="1">
            <a:spLocks noGrp="1"/>
          </p:cNvSpPr>
          <p:nvPr>
            <p:ph type="subTitle" idx="1"/>
          </p:nvPr>
        </p:nvSpPr>
        <p:spPr>
          <a:xfrm flipH="1">
            <a:off x="1307740" y="3590718"/>
            <a:ext cx="3075270" cy="1010918"/>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rgbClr val="FFFFFF"/>
              </a:buClr>
              <a:buSzPts val="1200"/>
              <a:buNone/>
              <a:defRPr>
                <a:solidFill>
                  <a:srgbClr val="FFFFFF"/>
                </a:solidFill>
                <a:latin typeface="Calibri" panose="020F0502020204030204" pitchFamily="34" charset="0"/>
                <a:ea typeface="Calibri" panose="020F0502020204030204" pitchFamily="34" charset="0"/>
                <a:cs typeface="Calibri" panose="020F0502020204030204" pitchFamily="34" charset="0"/>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1247895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531780"/>
            <a:ext cx="10363200" cy="1143000"/>
          </a:xfrm>
        </p:spPr>
        <p:txBody>
          <a:bodyPr>
            <a:normAutofit/>
          </a:bodyPr>
          <a:lstStyle>
            <a:lvl1pPr>
              <a:defRPr sz="3200"/>
            </a:lvl1p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a:extLst>
              <a:ext uri="{FF2B5EF4-FFF2-40B4-BE49-F238E27FC236}">
                <a16:creationId xmlns:a16="http://schemas.microsoft.com/office/drawing/2014/main" id="{EA93FE87-B0A7-AC79-9CF0-C111012C7C9A}"/>
              </a:ext>
            </a:extLst>
          </p:cNvPr>
          <p:cNvSpPr>
            <a:spLocks noGrp="1"/>
          </p:cNvSpPr>
          <p:nvPr>
            <p:ph type="dt" sz="half" idx="10"/>
          </p:nvPr>
        </p:nvSpPr>
        <p:spPr/>
        <p:txBody>
          <a:bodyPr/>
          <a:lstStyle/>
          <a:p>
            <a:fld id="{0032C6C3-8720-4D1E-BE68-29950333A666}" type="datetime1">
              <a:rPr lang="en-US" smtClean="0"/>
              <a:t>6/12/2025</a:t>
            </a:fld>
            <a:endParaRPr lang="en-US"/>
          </a:p>
        </p:txBody>
      </p:sp>
      <p:sp>
        <p:nvSpPr>
          <p:cNvPr id="5" name="Footer Placeholder 4">
            <a:extLst>
              <a:ext uri="{FF2B5EF4-FFF2-40B4-BE49-F238E27FC236}">
                <a16:creationId xmlns:a16="http://schemas.microsoft.com/office/drawing/2014/main" id="{74CC0CB6-0375-EE40-4428-E88D8A937825}"/>
              </a:ext>
            </a:extLst>
          </p:cNvPr>
          <p:cNvSpPr>
            <a:spLocks noGrp="1"/>
          </p:cNvSpPr>
          <p:nvPr>
            <p:ph type="ftr" sz="quarter" idx="11"/>
          </p:nvPr>
        </p:nvSpPr>
        <p:spPr/>
        <p:txBody>
          <a:bodyPr/>
          <a:lstStyle/>
          <a:p>
            <a:r>
              <a:rPr lang="en-US"/>
              <a:t>(C) American College of Cardiology Foundation</a:t>
            </a:r>
          </a:p>
        </p:txBody>
      </p:sp>
      <p:sp>
        <p:nvSpPr>
          <p:cNvPr id="6" name="Slide Number Placeholder 5">
            <a:extLst>
              <a:ext uri="{FF2B5EF4-FFF2-40B4-BE49-F238E27FC236}">
                <a16:creationId xmlns:a16="http://schemas.microsoft.com/office/drawing/2014/main" id="{AE3392BC-39A6-2E15-6706-601695AA1D60}"/>
              </a:ext>
            </a:extLst>
          </p:cNvPr>
          <p:cNvSpPr>
            <a:spLocks noGrp="1"/>
          </p:cNvSpPr>
          <p:nvPr>
            <p:ph type="sldNum" sz="quarter" idx="12"/>
          </p:nvPr>
        </p:nvSpPr>
        <p:spPr/>
        <p:txBody>
          <a:bodyPr/>
          <a:lstStyle/>
          <a:p>
            <a:fld id="{34BEDCEC-E0D6-4ECB-B1DC-D50FEC87900E}" type="slidenum">
              <a:rPr lang="en-US" smtClean="0"/>
              <a:pPr/>
              <a:t>‹#›</a:t>
            </a:fld>
            <a:endParaRPr lang="en-US"/>
          </a:p>
        </p:txBody>
      </p:sp>
    </p:spTree>
    <p:extLst>
      <p:ext uri="{BB962C8B-B14F-4D97-AF65-F5344CB8AC3E}">
        <p14:creationId xmlns:p14="http://schemas.microsoft.com/office/powerpoint/2010/main" val="3840525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ver Page-1">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B07EEE0-4077-2FC7-377D-AB2CFEA95300}"/>
              </a:ext>
            </a:extLst>
          </p:cNvPr>
          <p:cNvSpPr/>
          <p:nvPr userDrawn="1"/>
        </p:nvSpPr>
        <p:spPr>
          <a:xfrm>
            <a:off x="0" y="0"/>
            <a:ext cx="12192000" cy="6858000"/>
          </a:xfrm>
          <a:prstGeom prst="rect">
            <a:avLst/>
          </a:prstGeom>
          <a:solidFill>
            <a:srgbClr val="004C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E88A627-5458-95E3-880D-87E56DA39029}"/>
              </a:ext>
            </a:extLst>
          </p:cNvPr>
          <p:cNvSpPr/>
          <p:nvPr userDrawn="1"/>
        </p:nvSpPr>
        <p:spPr>
          <a:xfrm>
            <a:off x="868740" y="0"/>
            <a:ext cx="10454520" cy="6872167"/>
          </a:xfrm>
          <a:custGeom>
            <a:avLst/>
            <a:gdLst>
              <a:gd name="connsiteX0" fmla="*/ 1365339 w 10454520"/>
              <a:gd name="connsiteY0" fmla="*/ 0 h 6872167"/>
              <a:gd name="connsiteX1" fmla="*/ 9089181 w 10454520"/>
              <a:gd name="connsiteY1" fmla="*/ 0 h 6872167"/>
              <a:gd name="connsiteX2" fmla="*/ 9096573 w 10454520"/>
              <a:gd name="connsiteY2" fmla="*/ 7753 h 6872167"/>
              <a:gd name="connsiteX3" fmla="*/ 10454520 w 10454520"/>
              <a:gd name="connsiteY3" fmla="*/ 3522437 h 6872167"/>
              <a:gd name="connsiteX4" fmla="*/ 9260868 w 10454520"/>
              <a:gd name="connsiteY4" fmla="*/ 6847453 h 6872167"/>
              <a:gd name="connsiteX5" fmla="*/ 9239460 w 10454520"/>
              <a:gd name="connsiteY5" fmla="*/ 6872167 h 6872167"/>
              <a:gd name="connsiteX6" fmla="*/ 1215060 w 10454520"/>
              <a:gd name="connsiteY6" fmla="*/ 6872167 h 6872167"/>
              <a:gd name="connsiteX7" fmla="*/ 1193652 w 10454520"/>
              <a:gd name="connsiteY7" fmla="*/ 6847453 h 6872167"/>
              <a:gd name="connsiteX8" fmla="*/ 0 w 10454520"/>
              <a:gd name="connsiteY8" fmla="*/ 3522437 h 6872167"/>
              <a:gd name="connsiteX9" fmla="*/ 1357947 w 10454520"/>
              <a:gd name="connsiteY9" fmla="*/ 7753 h 6872167"/>
              <a:gd name="connsiteX10" fmla="*/ 1365339 w 10454520"/>
              <a:gd name="connsiteY10" fmla="*/ 0 h 68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54520" h="6872167">
                <a:moveTo>
                  <a:pt x="1365339" y="0"/>
                </a:moveTo>
                <a:lnTo>
                  <a:pt x="9089181" y="0"/>
                </a:lnTo>
                <a:lnTo>
                  <a:pt x="9096573" y="7753"/>
                </a:lnTo>
                <a:cubicBezTo>
                  <a:pt x="9940289" y="936045"/>
                  <a:pt x="10454520" y="2169189"/>
                  <a:pt x="10454520" y="3522437"/>
                </a:cubicBezTo>
                <a:cubicBezTo>
                  <a:pt x="10454520" y="4785469"/>
                  <a:pt x="10006567" y="5943876"/>
                  <a:pt x="9260868" y="6847453"/>
                </a:cubicBezTo>
                <a:lnTo>
                  <a:pt x="9239460" y="6872167"/>
                </a:lnTo>
                <a:lnTo>
                  <a:pt x="1215060" y="6872167"/>
                </a:lnTo>
                <a:lnTo>
                  <a:pt x="1193652" y="6847453"/>
                </a:lnTo>
                <a:cubicBezTo>
                  <a:pt x="447953" y="5943876"/>
                  <a:pt x="0" y="4785469"/>
                  <a:pt x="0" y="3522437"/>
                </a:cubicBezTo>
                <a:cubicBezTo>
                  <a:pt x="0" y="2169189"/>
                  <a:pt x="514231" y="936045"/>
                  <a:pt x="1357947" y="7753"/>
                </a:cubicBezTo>
                <a:lnTo>
                  <a:pt x="1365339" y="0"/>
                </a:lnTo>
                <a:close/>
              </a:path>
            </a:pathLst>
          </a:custGeom>
          <a:solidFill>
            <a:schemeClr val="bg1"/>
          </a:solidFill>
          <a:ln w="19050">
            <a:noFill/>
          </a:ln>
          <a:effectLst>
            <a:outerShdw blurRad="1270000" dist="381000" dir="54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2C18237E-230C-946A-554A-BF9B8FA1FCE0}"/>
              </a:ext>
            </a:extLst>
          </p:cNvPr>
          <p:cNvSpPr/>
          <p:nvPr userDrawn="1"/>
        </p:nvSpPr>
        <p:spPr>
          <a:xfrm>
            <a:off x="1784895" y="0"/>
            <a:ext cx="8622210" cy="6872167"/>
          </a:xfrm>
          <a:custGeom>
            <a:avLst/>
            <a:gdLst>
              <a:gd name="connsiteX0" fmla="*/ 1765235 w 8622210"/>
              <a:gd name="connsiteY0" fmla="*/ 0 h 6872167"/>
              <a:gd name="connsiteX1" fmla="*/ 6856975 w 8622210"/>
              <a:gd name="connsiteY1" fmla="*/ 0 h 6872167"/>
              <a:gd name="connsiteX2" fmla="*/ 6890508 w 8622210"/>
              <a:gd name="connsiteY2" fmla="*/ 23846 h 6872167"/>
              <a:gd name="connsiteX3" fmla="*/ 8622210 w 8622210"/>
              <a:gd name="connsiteY3" fmla="*/ 3478478 h 6872167"/>
              <a:gd name="connsiteX4" fmla="*/ 7053368 w 8622210"/>
              <a:gd name="connsiteY4" fmla="*/ 6805128 h 6872167"/>
              <a:gd name="connsiteX5" fmla="*/ 6968059 w 8622210"/>
              <a:gd name="connsiteY5" fmla="*/ 6872167 h 6872167"/>
              <a:gd name="connsiteX6" fmla="*/ 1654151 w 8622210"/>
              <a:gd name="connsiteY6" fmla="*/ 6872167 h 6872167"/>
              <a:gd name="connsiteX7" fmla="*/ 1568842 w 8622210"/>
              <a:gd name="connsiteY7" fmla="*/ 6805128 h 6872167"/>
              <a:gd name="connsiteX8" fmla="*/ 0 w 8622210"/>
              <a:gd name="connsiteY8" fmla="*/ 3478478 h 6872167"/>
              <a:gd name="connsiteX9" fmla="*/ 1731702 w 8622210"/>
              <a:gd name="connsiteY9" fmla="*/ 23846 h 6872167"/>
              <a:gd name="connsiteX10" fmla="*/ 1765235 w 8622210"/>
              <a:gd name="connsiteY10" fmla="*/ 0 h 68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22210" h="6872167">
                <a:moveTo>
                  <a:pt x="1765235" y="0"/>
                </a:moveTo>
                <a:lnTo>
                  <a:pt x="6856975" y="0"/>
                </a:lnTo>
                <a:lnTo>
                  <a:pt x="6890508" y="23846"/>
                </a:lnTo>
                <a:cubicBezTo>
                  <a:pt x="7941758" y="810026"/>
                  <a:pt x="8622210" y="2064788"/>
                  <a:pt x="8622210" y="3478478"/>
                </a:cubicBezTo>
                <a:cubicBezTo>
                  <a:pt x="8622210" y="4817763"/>
                  <a:pt x="8011499" y="6014409"/>
                  <a:pt x="7053368" y="6805128"/>
                </a:cubicBezTo>
                <a:lnTo>
                  <a:pt x="6968059" y="6872167"/>
                </a:lnTo>
                <a:lnTo>
                  <a:pt x="1654151" y="6872167"/>
                </a:lnTo>
                <a:lnTo>
                  <a:pt x="1568842" y="6805128"/>
                </a:lnTo>
                <a:cubicBezTo>
                  <a:pt x="610711" y="6014409"/>
                  <a:pt x="0" y="4817763"/>
                  <a:pt x="0" y="3478478"/>
                </a:cubicBezTo>
                <a:cubicBezTo>
                  <a:pt x="0" y="2064788"/>
                  <a:pt x="680452" y="810026"/>
                  <a:pt x="1731702" y="23846"/>
                </a:cubicBezTo>
                <a:lnTo>
                  <a:pt x="1765235" y="0"/>
                </a:lnTo>
                <a:close/>
              </a:path>
            </a:pathLst>
          </a:custGeom>
          <a:solidFill>
            <a:schemeClr val="bg1"/>
          </a:solidFill>
          <a:ln w="19050">
            <a:noFill/>
          </a:ln>
          <a:effectLst>
            <a:outerShdw blurRad="1270000" dist="381000" dir="54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8361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A07889-0ABD-DCC1-A3F2-03B067917E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A4EBA5-96F5-42A2-A20D-43D478160CE3}"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B09C615-EDDE-5CF0-2002-CA0E6F21C97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(C) American College of Cardiology Foundation</a:t>
            </a:r>
          </a:p>
        </p:txBody>
      </p:sp>
      <p:sp>
        <p:nvSpPr>
          <p:cNvPr id="4" name="Slide Number Placeholder 3">
            <a:extLst>
              <a:ext uri="{FF2B5EF4-FFF2-40B4-BE49-F238E27FC236}">
                <a16:creationId xmlns:a16="http://schemas.microsoft.com/office/drawing/2014/main" id="{2DE481A7-66FD-F640-C2A5-A601D6D9AD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5487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150D4-FBDD-AFB1-AEE1-71F3EC8F89B8}"/>
              </a:ext>
            </a:extLst>
          </p:cNvPr>
          <p:cNvSpPr>
            <a:spLocks noGrp="1"/>
          </p:cNvSpPr>
          <p:nvPr>
            <p:ph type="title"/>
          </p:nvPr>
        </p:nvSpPr>
        <p:spPr>
          <a:xfrm>
            <a:off x="838200" y="287305"/>
            <a:ext cx="10515600" cy="1325563"/>
          </a:xfrm>
        </p:spPr>
        <p:txBody>
          <a:bodyPr>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3B946E-2F0E-FE58-6DE5-118ACEE4B0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80139B-AABE-967C-5CEC-D7ECDCCAB1DF}"/>
              </a:ext>
            </a:extLst>
          </p:cNvPr>
          <p:cNvSpPr>
            <a:spLocks noGrp="1"/>
          </p:cNvSpPr>
          <p:nvPr>
            <p:ph type="dt" sz="half" idx="10"/>
          </p:nvPr>
        </p:nvSpPr>
        <p:spPr/>
        <p:txBody>
          <a:bodyPr/>
          <a:lstStyle/>
          <a:p>
            <a:fld id="{ED252EA3-81A5-4092-9E3F-428F444BE86D}" type="datetime1">
              <a:rPr lang="en-US" smtClean="0"/>
              <a:t>6/12/2025</a:t>
            </a:fld>
            <a:endParaRPr lang="en-US"/>
          </a:p>
        </p:txBody>
      </p:sp>
      <p:sp>
        <p:nvSpPr>
          <p:cNvPr id="5" name="Footer Placeholder 4">
            <a:extLst>
              <a:ext uri="{FF2B5EF4-FFF2-40B4-BE49-F238E27FC236}">
                <a16:creationId xmlns:a16="http://schemas.microsoft.com/office/drawing/2014/main" id="{2717F1C3-0C1A-08FE-E1B3-87552B766542}"/>
              </a:ext>
            </a:extLst>
          </p:cNvPr>
          <p:cNvSpPr>
            <a:spLocks noGrp="1"/>
          </p:cNvSpPr>
          <p:nvPr>
            <p:ph type="ftr" sz="quarter" idx="11"/>
          </p:nvPr>
        </p:nvSpPr>
        <p:spPr>
          <a:xfrm>
            <a:off x="4038600" y="6356350"/>
            <a:ext cx="4114800" cy="365125"/>
          </a:xfrm>
          <a:prstGeom prst="rect">
            <a:avLst/>
          </a:prstGeom>
        </p:spPr>
        <p:txBody>
          <a:bodyPr/>
          <a:lstStyle/>
          <a:p>
            <a:r>
              <a:rPr lang="en-US"/>
              <a:t>(C) American College of Cardiology Foundation</a:t>
            </a:r>
          </a:p>
        </p:txBody>
      </p:sp>
      <p:sp>
        <p:nvSpPr>
          <p:cNvPr id="7" name="Slide Number Placeholder 6">
            <a:extLst>
              <a:ext uri="{FF2B5EF4-FFF2-40B4-BE49-F238E27FC236}">
                <a16:creationId xmlns:a16="http://schemas.microsoft.com/office/drawing/2014/main" id="{F89F78F4-5862-3482-6390-F5BEDEEE4369}"/>
              </a:ext>
            </a:extLst>
          </p:cNvPr>
          <p:cNvSpPr>
            <a:spLocks noGrp="1"/>
          </p:cNvSpPr>
          <p:nvPr>
            <p:ph type="sldNum" sz="quarter" idx="12"/>
          </p:nvPr>
        </p:nvSpPr>
        <p:spPr/>
        <p:txBody>
          <a:bodyPr/>
          <a:lstStyle/>
          <a:p>
            <a:fld id="{34BEDCEC-E0D6-4ECB-B1DC-D50FEC87900E}" type="slidenum">
              <a:rPr lang="en-US" smtClean="0"/>
              <a:pPr/>
              <a:t>‹#›</a:t>
            </a:fld>
            <a:endParaRPr lang="en-US"/>
          </a:p>
        </p:txBody>
      </p:sp>
    </p:spTree>
    <p:extLst>
      <p:ext uri="{BB962C8B-B14F-4D97-AF65-F5344CB8AC3E}">
        <p14:creationId xmlns:p14="http://schemas.microsoft.com/office/powerpoint/2010/main" val="2741144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DF574-4515-1956-7FFA-B918BC93EC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9E1BDB-8745-10AE-AB08-9512C43EF5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9A0202-A835-6F48-8666-EA9BA96D5204}"/>
              </a:ext>
            </a:extLst>
          </p:cNvPr>
          <p:cNvSpPr>
            <a:spLocks noGrp="1"/>
          </p:cNvSpPr>
          <p:nvPr>
            <p:ph type="dt" sz="half" idx="10"/>
          </p:nvPr>
        </p:nvSpPr>
        <p:spPr/>
        <p:txBody>
          <a:bodyPr/>
          <a:lstStyle/>
          <a:p>
            <a:fld id="{1611A8ED-C4E8-4B44-A0CB-B585C2C2B4DE}" type="datetime1">
              <a:rPr lang="en-US" smtClean="0"/>
              <a:t>6/12/2025</a:t>
            </a:fld>
            <a:endParaRPr lang="en-US"/>
          </a:p>
        </p:txBody>
      </p:sp>
      <p:sp>
        <p:nvSpPr>
          <p:cNvPr id="5" name="Footer Placeholder 4">
            <a:extLst>
              <a:ext uri="{FF2B5EF4-FFF2-40B4-BE49-F238E27FC236}">
                <a16:creationId xmlns:a16="http://schemas.microsoft.com/office/drawing/2014/main" id="{772EB838-950D-BFE7-2DDA-1049202B32B5}"/>
              </a:ext>
            </a:extLst>
          </p:cNvPr>
          <p:cNvSpPr>
            <a:spLocks noGrp="1"/>
          </p:cNvSpPr>
          <p:nvPr>
            <p:ph type="ftr" sz="quarter" idx="11"/>
          </p:nvPr>
        </p:nvSpPr>
        <p:spPr>
          <a:xfrm>
            <a:off x="4038600" y="6356350"/>
            <a:ext cx="4114800" cy="365125"/>
          </a:xfrm>
          <a:prstGeom prst="rect">
            <a:avLst/>
          </a:prstGeom>
        </p:spPr>
        <p:txBody>
          <a:bodyPr/>
          <a:lstStyle/>
          <a:p>
            <a:r>
              <a:rPr lang="en-US"/>
              <a:t>(C) American College of Cardiology Foundation</a:t>
            </a:r>
          </a:p>
        </p:txBody>
      </p:sp>
      <p:sp>
        <p:nvSpPr>
          <p:cNvPr id="7" name="Slide Number Placeholder 6">
            <a:extLst>
              <a:ext uri="{FF2B5EF4-FFF2-40B4-BE49-F238E27FC236}">
                <a16:creationId xmlns:a16="http://schemas.microsoft.com/office/drawing/2014/main" id="{8A6CE5F3-8F65-B050-8AF9-40D22A853567}"/>
              </a:ext>
            </a:extLst>
          </p:cNvPr>
          <p:cNvSpPr>
            <a:spLocks noGrp="1"/>
          </p:cNvSpPr>
          <p:nvPr>
            <p:ph type="sldNum" sz="quarter" idx="12"/>
          </p:nvPr>
        </p:nvSpPr>
        <p:spPr/>
        <p:txBody>
          <a:bodyPr/>
          <a:lstStyle/>
          <a:p>
            <a:fld id="{34BEDCEC-E0D6-4ECB-B1DC-D50FEC87900E}" type="slidenum">
              <a:rPr lang="en-US" smtClean="0"/>
              <a:pPr/>
              <a:t>‹#›</a:t>
            </a:fld>
            <a:endParaRPr lang="en-US"/>
          </a:p>
        </p:txBody>
      </p:sp>
    </p:spTree>
    <p:extLst>
      <p:ext uri="{BB962C8B-B14F-4D97-AF65-F5344CB8AC3E}">
        <p14:creationId xmlns:p14="http://schemas.microsoft.com/office/powerpoint/2010/main" val="963515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E0F8A-6892-2BAD-782D-C497E44B76C4}"/>
              </a:ext>
            </a:extLst>
          </p:cNvPr>
          <p:cNvSpPr>
            <a:spLocks noGrp="1"/>
          </p:cNvSpPr>
          <p:nvPr>
            <p:ph type="title"/>
          </p:nvPr>
        </p:nvSpPr>
        <p:spPr>
          <a:xfrm>
            <a:off x="838200" y="287305"/>
            <a:ext cx="10515600" cy="1325563"/>
          </a:xfrm>
        </p:spPr>
        <p:txBody>
          <a:bodyPr>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849617-740D-CD20-2D01-2F89DA3495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E14368-EC5A-BD70-9572-C552EBE935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B5F553-756F-2CD9-9024-B99F012E9EAF}"/>
              </a:ext>
            </a:extLst>
          </p:cNvPr>
          <p:cNvSpPr>
            <a:spLocks noGrp="1"/>
          </p:cNvSpPr>
          <p:nvPr>
            <p:ph type="dt" sz="half" idx="10"/>
          </p:nvPr>
        </p:nvSpPr>
        <p:spPr/>
        <p:txBody>
          <a:bodyPr/>
          <a:lstStyle/>
          <a:p>
            <a:fld id="{723EF187-A86F-44DB-A647-702E85BA2FB5}" type="datetime1">
              <a:rPr lang="en-US" smtClean="0"/>
              <a:t>6/12/2025</a:t>
            </a:fld>
            <a:endParaRPr lang="en-US"/>
          </a:p>
        </p:txBody>
      </p:sp>
      <p:sp>
        <p:nvSpPr>
          <p:cNvPr id="6" name="Footer Placeholder 5">
            <a:extLst>
              <a:ext uri="{FF2B5EF4-FFF2-40B4-BE49-F238E27FC236}">
                <a16:creationId xmlns:a16="http://schemas.microsoft.com/office/drawing/2014/main" id="{48055473-7C38-407F-03AA-0CEF9D42EC31}"/>
              </a:ext>
            </a:extLst>
          </p:cNvPr>
          <p:cNvSpPr>
            <a:spLocks noGrp="1"/>
          </p:cNvSpPr>
          <p:nvPr>
            <p:ph type="ftr" sz="quarter" idx="11"/>
          </p:nvPr>
        </p:nvSpPr>
        <p:spPr>
          <a:xfrm>
            <a:off x="4038600" y="6356350"/>
            <a:ext cx="4114800" cy="365125"/>
          </a:xfrm>
          <a:prstGeom prst="rect">
            <a:avLst/>
          </a:prstGeom>
        </p:spPr>
        <p:txBody>
          <a:bodyPr/>
          <a:lstStyle/>
          <a:p>
            <a:r>
              <a:rPr lang="en-US"/>
              <a:t>(C) American College of Cardiology Foundation</a:t>
            </a:r>
          </a:p>
        </p:txBody>
      </p:sp>
      <p:sp>
        <p:nvSpPr>
          <p:cNvPr id="8" name="Slide Number Placeholder 7">
            <a:extLst>
              <a:ext uri="{FF2B5EF4-FFF2-40B4-BE49-F238E27FC236}">
                <a16:creationId xmlns:a16="http://schemas.microsoft.com/office/drawing/2014/main" id="{9AC5AD7F-841D-467E-6716-889F3938C661}"/>
              </a:ext>
            </a:extLst>
          </p:cNvPr>
          <p:cNvSpPr>
            <a:spLocks noGrp="1"/>
          </p:cNvSpPr>
          <p:nvPr>
            <p:ph type="sldNum" sz="quarter" idx="12"/>
          </p:nvPr>
        </p:nvSpPr>
        <p:spPr/>
        <p:txBody>
          <a:bodyPr/>
          <a:lstStyle/>
          <a:p>
            <a:fld id="{34BEDCEC-E0D6-4ECB-B1DC-D50FEC87900E}" type="slidenum">
              <a:rPr lang="en-US" smtClean="0"/>
              <a:pPr/>
              <a:t>‹#›</a:t>
            </a:fld>
            <a:endParaRPr lang="en-US"/>
          </a:p>
        </p:txBody>
      </p:sp>
    </p:spTree>
    <p:extLst>
      <p:ext uri="{BB962C8B-B14F-4D97-AF65-F5344CB8AC3E}">
        <p14:creationId xmlns:p14="http://schemas.microsoft.com/office/powerpoint/2010/main" val="3461939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B710B-6BA6-6D45-111B-219A09530767}"/>
              </a:ext>
            </a:extLst>
          </p:cNvPr>
          <p:cNvSpPr>
            <a:spLocks noGrp="1"/>
          </p:cNvSpPr>
          <p:nvPr>
            <p:ph type="title"/>
          </p:nvPr>
        </p:nvSpPr>
        <p:spPr>
          <a:xfrm>
            <a:off x="839788" y="287305"/>
            <a:ext cx="10515600" cy="1325563"/>
          </a:xfrm>
        </p:spPr>
        <p:txBody>
          <a:bodyPr>
            <a:normAutofit/>
          </a:bodyPr>
          <a:lstStyle>
            <a:lvl1pPr>
              <a:defRPr sz="3200"/>
            </a:lvl1pPr>
          </a:lstStyle>
          <a:p>
            <a:r>
              <a:rPr lang="en-US"/>
              <a:t>Click to edit Master title style</a:t>
            </a:r>
          </a:p>
        </p:txBody>
      </p:sp>
      <p:sp>
        <p:nvSpPr>
          <p:cNvPr id="3" name="Text Placeholder 2">
            <a:extLst>
              <a:ext uri="{FF2B5EF4-FFF2-40B4-BE49-F238E27FC236}">
                <a16:creationId xmlns:a16="http://schemas.microsoft.com/office/drawing/2014/main" id="{2071DB90-0838-738E-A0BD-EBC08AED98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7F3903-370F-6558-477C-709142F2E1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FCE6E8-BF26-C570-43DB-6F63F37B26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D214-B77B-7CD3-FED7-3D922D59A7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62646B-35D0-80D6-5532-BF13BBC7BEB1}"/>
              </a:ext>
            </a:extLst>
          </p:cNvPr>
          <p:cNvSpPr>
            <a:spLocks noGrp="1"/>
          </p:cNvSpPr>
          <p:nvPr>
            <p:ph type="dt" sz="half" idx="10"/>
          </p:nvPr>
        </p:nvSpPr>
        <p:spPr/>
        <p:txBody>
          <a:bodyPr/>
          <a:lstStyle/>
          <a:p>
            <a:fld id="{67327719-44AE-4FD5-B59F-C8C944DC3D9B}" type="datetime1">
              <a:rPr lang="en-US" smtClean="0"/>
              <a:t>6/12/2025</a:t>
            </a:fld>
            <a:endParaRPr lang="en-US"/>
          </a:p>
        </p:txBody>
      </p:sp>
      <p:sp>
        <p:nvSpPr>
          <p:cNvPr id="8" name="Footer Placeholder 7">
            <a:extLst>
              <a:ext uri="{FF2B5EF4-FFF2-40B4-BE49-F238E27FC236}">
                <a16:creationId xmlns:a16="http://schemas.microsoft.com/office/drawing/2014/main" id="{E1875B85-CD21-B073-ED4D-8B21D5B430D9}"/>
              </a:ext>
            </a:extLst>
          </p:cNvPr>
          <p:cNvSpPr>
            <a:spLocks noGrp="1"/>
          </p:cNvSpPr>
          <p:nvPr>
            <p:ph type="ftr" sz="quarter" idx="11"/>
          </p:nvPr>
        </p:nvSpPr>
        <p:spPr>
          <a:xfrm>
            <a:off x="4038600" y="6356350"/>
            <a:ext cx="4114800" cy="365125"/>
          </a:xfrm>
          <a:prstGeom prst="rect">
            <a:avLst/>
          </a:prstGeom>
        </p:spPr>
        <p:txBody>
          <a:bodyPr/>
          <a:lstStyle/>
          <a:p>
            <a:r>
              <a:rPr lang="en-US"/>
              <a:t>(C) American College of Cardiology Foundation</a:t>
            </a:r>
          </a:p>
        </p:txBody>
      </p:sp>
      <p:sp>
        <p:nvSpPr>
          <p:cNvPr id="10" name="Slide Number Placeholder 9">
            <a:extLst>
              <a:ext uri="{FF2B5EF4-FFF2-40B4-BE49-F238E27FC236}">
                <a16:creationId xmlns:a16="http://schemas.microsoft.com/office/drawing/2014/main" id="{40C0092D-5E2B-58CB-1C92-3A4096ECEA1A}"/>
              </a:ext>
            </a:extLst>
          </p:cNvPr>
          <p:cNvSpPr>
            <a:spLocks noGrp="1"/>
          </p:cNvSpPr>
          <p:nvPr>
            <p:ph type="sldNum" sz="quarter" idx="12"/>
          </p:nvPr>
        </p:nvSpPr>
        <p:spPr/>
        <p:txBody>
          <a:bodyPr/>
          <a:lstStyle/>
          <a:p>
            <a:fld id="{34BEDCEC-E0D6-4ECB-B1DC-D50FEC87900E}" type="slidenum">
              <a:rPr lang="en-US" smtClean="0"/>
              <a:pPr/>
              <a:t>‹#›</a:t>
            </a:fld>
            <a:endParaRPr lang="en-US"/>
          </a:p>
        </p:txBody>
      </p:sp>
    </p:spTree>
    <p:extLst>
      <p:ext uri="{BB962C8B-B14F-4D97-AF65-F5344CB8AC3E}">
        <p14:creationId xmlns:p14="http://schemas.microsoft.com/office/powerpoint/2010/main" val="4042575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38D92-1230-198F-0738-F9997BDC1141}"/>
              </a:ext>
            </a:extLst>
          </p:cNvPr>
          <p:cNvSpPr>
            <a:spLocks noGrp="1"/>
          </p:cNvSpPr>
          <p:nvPr>
            <p:ph type="title"/>
          </p:nvPr>
        </p:nvSpPr>
        <p:spPr>
          <a:xfrm>
            <a:off x="838200" y="287305"/>
            <a:ext cx="10515600" cy="1325563"/>
          </a:xfrm>
        </p:spPr>
        <p:txBody>
          <a:bodyPr>
            <a:normAutofit/>
          </a:bodyPr>
          <a:lstStyle>
            <a:lvl1pPr>
              <a:defRPr sz="3200"/>
            </a:lvl1pPr>
          </a:lstStyle>
          <a:p>
            <a:r>
              <a:rPr lang="en-US"/>
              <a:t>Click to edit Master title style</a:t>
            </a:r>
          </a:p>
        </p:txBody>
      </p:sp>
      <p:sp>
        <p:nvSpPr>
          <p:cNvPr id="3" name="Date Placeholder 2">
            <a:extLst>
              <a:ext uri="{FF2B5EF4-FFF2-40B4-BE49-F238E27FC236}">
                <a16:creationId xmlns:a16="http://schemas.microsoft.com/office/drawing/2014/main" id="{BEBF12AE-A4B7-AA62-5C25-2D22255FE2C8}"/>
              </a:ext>
            </a:extLst>
          </p:cNvPr>
          <p:cNvSpPr>
            <a:spLocks noGrp="1"/>
          </p:cNvSpPr>
          <p:nvPr>
            <p:ph type="dt" sz="half" idx="10"/>
          </p:nvPr>
        </p:nvSpPr>
        <p:spPr/>
        <p:txBody>
          <a:bodyPr/>
          <a:lstStyle/>
          <a:p>
            <a:fld id="{323717E2-8EFA-4C9E-9494-2F67FC346A00}" type="datetime1">
              <a:rPr lang="en-US" smtClean="0"/>
              <a:t>6/12/2025</a:t>
            </a:fld>
            <a:endParaRPr lang="en-US"/>
          </a:p>
        </p:txBody>
      </p:sp>
      <p:sp>
        <p:nvSpPr>
          <p:cNvPr id="4" name="Footer Placeholder 3">
            <a:extLst>
              <a:ext uri="{FF2B5EF4-FFF2-40B4-BE49-F238E27FC236}">
                <a16:creationId xmlns:a16="http://schemas.microsoft.com/office/drawing/2014/main" id="{E0702E9D-34E7-EA00-E440-BCD3F006F670}"/>
              </a:ext>
            </a:extLst>
          </p:cNvPr>
          <p:cNvSpPr>
            <a:spLocks noGrp="1"/>
          </p:cNvSpPr>
          <p:nvPr>
            <p:ph type="ftr" sz="quarter" idx="11"/>
          </p:nvPr>
        </p:nvSpPr>
        <p:spPr>
          <a:xfrm>
            <a:off x="4038600" y="6356350"/>
            <a:ext cx="4114800" cy="365125"/>
          </a:xfrm>
          <a:prstGeom prst="rect">
            <a:avLst/>
          </a:prstGeom>
        </p:spPr>
        <p:txBody>
          <a:bodyPr/>
          <a:lstStyle/>
          <a:p>
            <a:r>
              <a:rPr lang="en-US"/>
              <a:t>(C) American College of Cardiology Foundation</a:t>
            </a:r>
          </a:p>
        </p:txBody>
      </p:sp>
      <p:sp>
        <p:nvSpPr>
          <p:cNvPr id="6" name="Slide Number Placeholder 5">
            <a:extLst>
              <a:ext uri="{FF2B5EF4-FFF2-40B4-BE49-F238E27FC236}">
                <a16:creationId xmlns:a16="http://schemas.microsoft.com/office/drawing/2014/main" id="{F0B9AD27-488C-6CB0-79C0-C592A628D1E4}"/>
              </a:ext>
            </a:extLst>
          </p:cNvPr>
          <p:cNvSpPr>
            <a:spLocks noGrp="1"/>
          </p:cNvSpPr>
          <p:nvPr>
            <p:ph type="sldNum" sz="quarter" idx="12"/>
          </p:nvPr>
        </p:nvSpPr>
        <p:spPr/>
        <p:txBody>
          <a:bodyPr/>
          <a:lstStyle/>
          <a:p>
            <a:fld id="{34BEDCEC-E0D6-4ECB-B1DC-D50FEC87900E}" type="slidenum">
              <a:rPr lang="en-US" smtClean="0"/>
              <a:pPr/>
              <a:t>‹#›</a:t>
            </a:fld>
            <a:endParaRPr lang="en-US"/>
          </a:p>
        </p:txBody>
      </p:sp>
    </p:spTree>
    <p:extLst>
      <p:ext uri="{BB962C8B-B14F-4D97-AF65-F5344CB8AC3E}">
        <p14:creationId xmlns:p14="http://schemas.microsoft.com/office/powerpoint/2010/main" val="922115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FCF1B7-F256-707B-A1A7-167A248F97D7}"/>
              </a:ext>
            </a:extLst>
          </p:cNvPr>
          <p:cNvSpPr>
            <a:spLocks noGrp="1"/>
          </p:cNvSpPr>
          <p:nvPr>
            <p:ph type="dt" sz="half" idx="10"/>
          </p:nvPr>
        </p:nvSpPr>
        <p:spPr/>
        <p:txBody>
          <a:bodyPr/>
          <a:lstStyle/>
          <a:p>
            <a:fld id="{A5095F52-5939-47AA-9865-6C70F5628EBB}" type="datetime1">
              <a:rPr lang="en-US" smtClean="0"/>
              <a:t>6/12/2025</a:t>
            </a:fld>
            <a:endParaRPr lang="en-US"/>
          </a:p>
        </p:txBody>
      </p:sp>
      <p:sp>
        <p:nvSpPr>
          <p:cNvPr id="3" name="Footer Placeholder 2">
            <a:extLst>
              <a:ext uri="{FF2B5EF4-FFF2-40B4-BE49-F238E27FC236}">
                <a16:creationId xmlns:a16="http://schemas.microsoft.com/office/drawing/2014/main" id="{9D5AF73C-E95E-1E53-9924-713D29ED9C53}"/>
              </a:ext>
            </a:extLst>
          </p:cNvPr>
          <p:cNvSpPr>
            <a:spLocks noGrp="1"/>
          </p:cNvSpPr>
          <p:nvPr>
            <p:ph type="ftr" sz="quarter" idx="11"/>
          </p:nvPr>
        </p:nvSpPr>
        <p:spPr>
          <a:xfrm>
            <a:off x="4038600" y="6356350"/>
            <a:ext cx="4114800" cy="365125"/>
          </a:xfrm>
          <a:prstGeom prst="rect">
            <a:avLst/>
          </a:prstGeom>
        </p:spPr>
        <p:txBody>
          <a:bodyPr/>
          <a:lstStyle/>
          <a:p>
            <a:r>
              <a:rPr lang="en-US"/>
              <a:t>(C) American College of Cardiology Foundation</a:t>
            </a:r>
          </a:p>
        </p:txBody>
      </p:sp>
      <p:sp>
        <p:nvSpPr>
          <p:cNvPr id="5" name="Slide Number Placeholder 4">
            <a:extLst>
              <a:ext uri="{FF2B5EF4-FFF2-40B4-BE49-F238E27FC236}">
                <a16:creationId xmlns:a16="http://schemas.microsoft.com/office/drawing/2014/main" id="{F8D556D6-0BDB-D9B5-236E-3F77838BABC5}"/>
              </a:ext>
            </a:extLst>
          </p:cNvPr>
          <p:cNvSpPr>
            <a:spLocks noGrp="1"/>
          </p:cNvSpPr>
          <p:nvPr>
            <p:ph type="sldNum" sz="quarter" idx="12"/>
          </p:nvPr>
        </p:nvSpPr>
        <p:spPr/>
        <p:txBody>
          <a:bodyPr/>
          <a:lstStyle/>
          <a:p>
            <a:fld id="{34BEDCEC-E0D6-4ECB-B1DC-D50FEC87900E}" type="slidenum">
              <a:rPr lang="en-US" smtClean="0"/>
              <a:pPr/>
              <a:t>‹#›</a:t>
            </a:fld>
            <a:endParaRPr lang="en-US"/>
          </a:p>
        </p:txBody>
      </p:sp>
    </p:spTree>
    <p:extLst>
      <p:ext uri="{BB962C8B-B14F-4D97-AF65-F5344CB8AC3E}">
        <p14:creationId xmlns:p14="http://schemas.microsoft.com/office/powerpoint/2010/main" val="306858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97D71-549E-EE88-83AD-FE4A157318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3A3738-485A-D5D9-F27B-8D7E121474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D0353F-EC56-DF62-4708-96D724166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BFC946-83C7-9A35-0E7B-586965854029}"/>
              </a:ext>
            </a:extLst>
          </p:cNvPr>
          <p:cNvSpPr>
            <a:spLocks noGrp="1"/>
          </p:cNvSpPr>
          <p:nvPr>
            <p:ph type="dt" sz="half" idx="10"/>
          </p:nvPr>
        </p:nvSpPr>
        <p:spPr/>
        <p:txBody>
          <a:bodyPr/>
          <a:lstStyle/>
          <a:p>
            <a:fld id="{1B25002A-B88B-4486-B09F-E4A63A9AA1C9}" type="datetime1">
              <a:rPr lang="en-US" smtClean="0"/>
              <a:t>6/12/2025</a:t>
            </a:fld>
            <a:endParaRPr lang="en-US"/>
          </a:p>
        </p:txBody>
      </p:sp>
      <p:sp>
        <p:nvSpPr>
          <p:cNvPr id="6" name="Footer Placeholder 5">
            <a:extLst>
              <a:ext uri="{FF2B5EF4-FFF2-40B4-BE49-F238E27FC236}">
                <a16:creationId xmlns:a16="http://schemas.microsoft.com/office/drawing/2014/main" id="{D9EA55EB-F57A-7731-EB16-5BFB9CF29134}"/>
              </a:ext>
            </a:extLst>
          </p:cNvPr>
          <p:cNvSpPr>
            <a:spLocks noGrp="1"/>
          </p:cNvSpPr>
          <p:nvPr>
            <p:ph type="ftr" sz="quarter" idx="11"/>
          </p:nvPr>
        </p:nvSpPr>
        <p:spPr>
          <a:xfrm>
            <a:off x="4038600" y="6356350"/>
            <a:ext cx="4114800" cy="365125"/>
          </a:xfrm>
          <a:prstGeom prst="rect">
            <a:avLst/>
          </a:prstGeom>
        </p:spPr>
        <p:txBody>
          <a:bodyPr/>
          <a:lstStyle/>
          <a:p>
            <a:r>
              <a:rPr lang="en-US"/>
              <a:t>(C) American College of Cardiology Foundation</a:t>
            </a:r>
          </a:p>
        </p:txBody>
      </p:sp>
      <p:sp>
        <p:nvSpPr>
          <p:cNvPr id="8" name="Slide Number Placeholder 7">
            <a:extLst>
              <a:ext uri="{FF2B5EF4-FFF2-40B4-BE49-F238E27FC236}">
                <a16:creationId xmlns:a16="http://schemas.microsoft.com/office/drawing/2014/main" id="{D93D1D1A-E8AE-6283-82B5-8BBB4B0693C2}"/>
              </a:ext>
            </a:extLst>
          </p:cNvPr>
          <p:cNvSpPr>
            <a:spLocks noGrp="1"/>
          </p:cNvSpPr>
          <p:nvPr>
            <p:ph type="sldNum" sz="quarter" idx="12"/>
          </p:nvPr>
        </p:nvSpPr>
        <p:spPr/>
        <p:txBody>
          <a:bodyPr/>
          <a:lstStyle/>
          <a:p>
            <a:fld id="{34BEDCEC-E0D6-4ECB-B1DC-D50FEC87900E}" type="slidenum">
              <a:rPr lang="en-US" smtClean="0"/>
              <a:pPr/>
              <a:t>‹#›</a:t>
            </a:fld>
            <a:endParaRPr lang="en-US"/>
          </a:p>
        </p:txBody>
      </p:sp>
    </p:spTree>
    <p:extLst>
      <p:ext uri="{BB962C8B-B14F-4D97-AF65-F5344CB8AC3E}">
        <p14:creationId xmlns:p14="http://schemas.microsoft.com/office/powerpoint/2010/main" val="1894720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E8F18-D6AA-B1C4-E9A9-9B0D94DA1D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25B0F7-2F7D-DE3E-44FC-F48283F3C9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78EF59-FF88-E0F9-3804-FF94232953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0C462F-91A7-F6DB-8DDB-54EB49A3B4B0}"/>
              </a:ext>
            </a:extLst>
          </p:cNvPr>
          <p:cNvSpPr>
            <a:spLocks noGrp="1"/>
          </p:cNvSpPr>
          <p:nvPr>
            <p:ph type="dt" sz="half" idx="10"/>
          </p:nvPr>
        </p:nvSpPr>
        <p:spPr/>
        <p:txBody>
          <a:bodyPr/>
          <a:lstStyle/>
          <a:p>
            <a:fld id="{DE139957-54BA-450F-A012-74C1EAD309C3}" type="datetime1">
              <a:rPr lang="en-US" smtClean="0"/>
              <a:t>6/12/2025</a:t>
            </a:fld>
            <a:endParaRPr lang="en-US"/>
          </a:p>
        </p:txBody>
      </p:sp>
      <p:sp>
        <p:nvSpPr>
          <p:cNvPr id="6" name="Footer Placeholder 5">
            <a:extLst>
              <a:ext uri="{FF2B5EF4-FFF2-40B4-BE49-F238E27FC236}">
                <a16:creationId xmlns:a16="http://schemas.microsoft.com/office/drawing/2014/main" id="{7D932AAF-1338-71AE-B13F-0FBE080DE13F}"/>
              </a:ext>
            </a:extLst>
          </p:cNvPr>
          <p:cNvSpPr>
            <a:spLocks noGrp="1"/>
          </p:cNvSpPr>
          <p:nvPr>
            <p:ph type="ftr" sz="quarter" idx="11"/>
          </p:nvPr>
        </p:nvSpPr>
        <p:spPr>
          <a:xfrm>
            <a:off x="4038600" y="6356350"/>
            <a:ext cx="4114800" cy="365125"/>
          </a:xfrm>
          <a:prstGeom prst="rect">
            <a:avLst/>
          </a:prstGeom>
        </p:spPr>
        <p:txBody>
          <a:bodyPr/>
          <a:lstStyle/>
          <a:p>
            <a:r>
              <a:rPr lang="en-US"/>
              <a:t>(C) American College of Cardiology Foundation</a:t>
            </a:r>
          </a:p>
        </p:txBody>
      </p:sp>
      <p:sp>
        <p:nvSpPr>
          <p:cNvPr id="8" name="Slide Number Placeholder 7">
            <a:extLst>
              <a:ext uri="{FF2B5EF4-FFF2-40B4-BE49-F238E27FC236}">
                <a16:creationId xmlns:a16="http://schemas.microsoft.com/office/drawing/2014/main" id="{5CE80774-B347-1587-7AF6-9F51F8D5C1D3}"/>
              </a:ext>
            </a:extLst>
          </p:cNvPr>
          <p:cNvSpPr>
            <a:spLocks noGrp="1"/>
          </p:cNvSpPr>
          <p:nvPr>
            <p:ph type="sldNum" sz="quarter" idx="12"/>
          </p:nvPr>
        </p:nvSpPr>
        <p:spPr/>
        <p:txBody>
          <a:bodyPr/>
          <a:lstStyle/>
          <a:p>
            <a:fld id="{34BEDCEC-E0D6-4ECB-B1DC-D50FEC87900E}" type="slidenum">
              <a:rPr lang="en-US" smtClean="0"/>
              <a:pPr/>
              <a:t>‹#›</a:t>
            </a:fld>
            <a:endParaRPr lang="en-US"/>
          </a:p>
        </p:txBody>
      </p:sp>
    </p:spTree>
    <p:extLst>
      <p:ext uri="{BB962C8B-B14F-4D97-AF65-F5344CB8AC3E}">
        <p14:creationId xmlns:p14="http://schemas.microsoft.com/office/powerpoint/2010/main" val="2650121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white and blue background with dots and lines&#10;&#10;Description automatically generated">
            <a:extLst>
              <a:ext uri="{FF2B5EF4-FFF2-40B4-BE49-F238E27FC236}">
                <a16:creationId xmlns:a16="http://schemas.microsoft.com/office/drawing/2014/main" id="{29489315-7865-7628-B3B4-18BA24380A2C}"/>
              </a:ext>
            </a:extLst>
          </p:cNvPr>
          <p:cNvPicPr>
            <a:picLocks noChangeAspect="1"/>
          </p:cNvPicPr>
          <p:nvPr userDrawn="1"/>
        </p:nvPicPr>
        <p:blipFill>
          <a:blip r:embed="rId18">
            <a:alphaModFix amt="47000"/>
            <a:extLst>
              <a:ext uri="{28A0092B-C50C-407E-A947-70E740481C1C}">
                <a14:useLocalDpi xmlns:a14="http://schemas.microsoft.com/office/drawing/2010/main" val="0"/>
              </a:ext>
            </a:extLst>
          </a:blip>
          <a:srcRect l="3663" r="3541"/>
          <a:stretch/>
        </p:blipFill>
        <p:spPr>
          <a:xfrm>
            <a:off x="0" y="-13533"/>
            <a:ext cx="12192000" cy="6876670"/>
          </a:xfrm>
          <a:prstGeom prst="rect">
            <a:avLst/>
          </a:prstGeom>
        </p:spPr>
      </p:pic>
      <p:sp>
        <p:nvSpPr>
          <p:cNvPr id="2" name="Title Placeholder 1">
            <a:extLst>
              <a:ext uri="{FF2B5EF4-FFF2-40B4-BE49-F238E27FC236}">
                <a16:creationId xmlns:a16="http://schemas.microsoft.com/office/drawing/2014/main" id="{7AD1EA87-9005-F7DC-496E-11363BCC4096}"/>
              </a:ext>
            </a:extLst>
          </p:cNvPr>
          <p:cNvSpPr>
            <a:spLocks noGrp="1"/>
          </p:cNvSpPr>
          <p:nvPr>
            <p:ph type="title"/>
          </p:nvPr>
        </p:nvSpPr>
        <p:spPr>
          <a:xfrm>
            <a:off x="838200" y="1238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74A65E-CFBE-4FA9-F8F2-B38CB175A2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47D3B9-AEA8-04D7-DF40-2B4192D3A7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154EAB-8E18-4654-BF9B-D9503FF7CA90}" type="datetime1">
              <a:rPr lang="en-US" smtClean="0"/>
              <a:t>6/12/2025</a:t>
            </a:fld>
            <a:endParaRPr lang="en-US"/>
          </a:p>
        </p:txBody>
      </p:sp>
      <p:sp>
        <p:nvSpPr>
          <p:cNvPr id="8" name="Rectangle 7">
            <a:extLst>
              <a:ext uri="{FF2B5EF4-FFF2-40B4-BE49-F238E27FC236}">
                <a16:creationId xmlns:a16="http://schemas.microsoft.com/office/drawing/2014/main" id="{38209BDF-D9D5-19C2-1158-71EA6D9A321B}"/>
              </a:ext>
            </a:extLst>
          </p:cNvPr>
          <p:cNvSpPr/>
          <p:nvPr userDrawn="1"/>
        </p:nvSpPr>
        <p:spPr>
          <a:xfrm>
            <a:off x="20321" y="20320"/>
            <a:ext cx="12151360" cy="6827520"/>
          </a:xfrm>
          <a:prstGeom prst="rect">
            <a:avLst/>
          </a:prstGeom>
          <a:noFill/>
          <a:ln w="38100">
            <a:solidFill>
              <a:srgbClr val="009A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Footer Placeholder 4">
            <a:extLst>
              <a:ext uri="{FF2B5EF4-FFF2-40B4-BE49-F238E27FC236}">
                <a16:creationId xmlns:a16="http://schemas.microsoft.com/office/drawing/2014/main" id="{36001E4F-D1C9-74D9-8729-A954E02A43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 American College of Cardiology Foundation</a:t>
            </a:r>
          </a:p>
        </p:txBody>
      </p:sp>
      <p:sp>
        <p:nvSpPr>
          <p:cNvPr id="7" name="Slide Number Placeholder 5">
            <a:extLst>
              <a:ext uri="{FF2B5EF4-FFF2-40B4-BE49-F238E27FC236}">
                <a16:creationId xmlns:a16="http://schemas.microsoft.com/office/drawing/2014/main" id="{E53AB923-1FBD-F6D6-72B3-88473BFD0F4E}"/>
              </a:ext>
            </a:extLst>
          </p:cNvPr>
          <p:cNvSpPr>
            <a:spLocks noGrp="1"/>
          </p:cNvSpPr>
          <p:nvPr>
            <p:ph type="sldNum" sz="quarter" idx="4"/>
          </p:nvPr>
        </p:nvSpPr>
        <p:spPr>
          <a:xfrm>
            <a:off x="9207500" y="451643"/>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34BEDCEC-E0D6-4ECB-B1DC-D50FEC87900E}" type="slidenum">
              <a:rPr lang="en-US" smtClean="0"/>
              <a:pPr/>
              <a:t>‹#›</a:t>
            </a:fld>
            <a:endParaRPr lang="en-US"/>
          </a:p>
        </p:txBody>
      </p:sp>
    </p:spTree>
    <p:extLst>
      <p:ext uri="{BB962C8B-B14F-4D97-AF65-F5344CB8AC3E}">
        <p14:creationId xmlns:p14="http://schemas.microsoft.com/office/powerpoint/2010/main" val="3392366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72" r:id="rId12"/>
    <p:sldLayoutId id="2147483773" r:id="rId13"/>
    <p:sldLayoutId id="2147483774" r:id="rId14"/>
    <p:sldLayoutId id="2147483775" r:id="rId15"/>
    <p:sldLayoutId id="2147483776"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jpe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3.sv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0.png"/><Relationship Id="rId7"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61.svg"/></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2.png"/><Relationship Id="rId7"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63.svg"/></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4.png"/><Relationship Id="rId7"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65.svg"/></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5.png"/><Relationship Id="rId7"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36.svg"/></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5.png"/><Relationship Id="rId7"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66.sv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8.sv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8.sv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8.sv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8.sv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8.svg"/></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72.svg"/><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72.svg"/><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15.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svg"/><Relationship Id="rId2" Type="http://schemas.openxmlformats.org/officeDocument/2006/relationships/notesSlide" Target="../notesSlides/notesSlide6.xml"/><Relationship Id="rId16"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20.svg"/><Relationship Id="rId5" Type="http://schemas.openxmlformats.org/officeDocument/2006/relationships/image" Target="../media/image14.png"/><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13.svg"/><Relationship Id="rId9" Type="http://schemas.openxmlformats.org/officeDocument/2006/relationships/image" Target="../media/image18.svg"/><Relationship Id="rId14" Type="http://schemas.openxmlformats.org/officeDocument/2006/relationships/image" Target="../media/image23.png"/></Relationships>
</file>

<file path=ppt/slides/_rels/slide6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72.xml"/><Relationship Id="rId1" Type="http://schemas.openxmlformats.org/officeDocument/2006/relationships/slideLayout" Target="../slideLayouts/slideLayout16.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 Id="rId9" Type="http://schemas.openxmlformats.org/officeDocument/2006/relationships/image" Target="../media/image89.sv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BFB7144-5853-34D5-3690-4BD8D4CA5F09}"/>
              </a:ext>
            </a:extLst>
          </p:cNvPr>
          <p:cNvSpPr/>
          <p:nvPr/>
        </p:nvSpPr>
        <p:spPr>
          <a:xfrm>
            <a:off x="9368800" y="0"/>
            <a:ext cx="2828924" cy="6858000"/>
          </a:xfrm>
          <a:custGeom>
            <a:avLst/>
            <a:gdLst>
              <a:gd name="connsiteX0" fmla="*/ 10884 w 2828924"/>
              <a:gd name="connsiteY0" fmla="*/ 0 h 6858000"/>
              <a:gd name="connsiteX1" fmla="*/ 159514 w 2828924"/>
              <a:gd name="connsiteY1" fmla="*/ 0 h 6858000"/>
              <a:gd name="connsiteX2" fmla="*/ 2828924 w 2828924"/>
              <a:gd name="connsiteY2" fmla="*/ 0 h 6858000"/>
              <a:gd name="connsiteX3" fmla="*/ 2828924 w 2828924"/>
              <a:gd name="connsiteY3" fmla="*/ 6858000 h 6858000"/>
              <a:gd name="connsiteX4" fmla="*/ 318101 w 2828924"/>
              <a:gd name="connsiteY4" fmla="*/ 6858000 h 6858000"/>
              <a:gd name="connsiteX5" fmla="*/ 10884 w 2828924"/>
              <a:gd name="connsiteY5" fmla="*/ 6858000 h 6858000"/>
              <a:gd name="connsiteX6" fmla="*/ 55822 w 2828924"/>
              <a:gd name="connsiteY6" fmla="*/ 6762674 h 6858000"/>
              <a:gd name="connsiteX7" fmla="*/ 145696 w 2828924"/>
              <a:gd name="connsiteY7" fmla="*/ 6663233 h 6858000"/>
              <a:gd name="connsiteX8" fmla="*/ 160356 w 2828924"/>
              <a:gd name="connsiteY8" fmla="*/ 6448578 h 6858000"/>
              <a:gd name="connsiteX9" fmla="*/ 93831 w 2828924"/>
              <a:gd name="connsiteY9" fmla="*/ 6376569 h 6858000"/>
              <a:gd name="connsiteX10" fmla="*/ 3114 w 2828924"/>
              <a:gd name="connsiteY10" fmla="*/ 6196889 h 6858000"/>
              <a:gd name="connsiteX11" fmla="*/ 60989 w 2828924"/>
              <a:gd name="connsiteY11" fmla="*/ 5976061 h 6858000"/>
              <a:gd name="connsiteX12" fmla="*/ 155188 w 2828924"/>
              <a:gd name="connsiteY12" fmla="*/ 5873878 h 6858000"/>
              <a:gd name="connsiteX13" fmla="*/ 156031 w 2828924"/>
              <a:gd name="connsiteY13" fmla="*/ 5663336 h 6858000"/>
              <a:gd name="connsiteX14" fmla="*/ 60147 w 2828924"/>
              <a:gd name="connsiteY14" fmla="*/ 5557723 h 6858000"/>
              <a:gd name="connsiteX15" fmla="*/ 69640 w 2828924"/>
              <a:gd name="connsiteY15" fmla="*/ 5185334 h 6858000"/>
              <a:gd name="connsiteX16" fmla="*/ 151744 w 2828924"/>
              <a:gd name="connsiteY16" fmla="*/ 5098923 h 6858000"/>
              <a:gd name="connsiteX17" fmla="*/ 160356 w 2828924"/>
              <a:gd name="connsiteY17" fmla="*/ 4889068 h 6858000"/>
              <a:gd name="connsiteX18" fmla="*/ 108529 w 2828924"/>
              <a:gd name="connsiteY18" fmla="*/ 4833518 h 6858000"/>
              <a:gd name="connsiteX19" fmla="*/ 2234 w 2828924"/>
              <a:gd name="connsiteY19" fmla="*/ 4628465 h 6858000"/>
              <a:gd name="connsiteX20" fmla="*/ 62712 w 2828924"/>
              <a:gd name="connsiteY20" fmla="*/ 4415181 h 6858000"/>
              <a:gd name="connsiteX21" fmla="*/ 146538 w 2828924"/>
              <a:gd name="connsiteY21" fmla="*/ 4323969 h 6858000"/>
              <a:gd name="connsiteX22" fmla="*/ 156031 w 2828924"/>
              <a:gd name="connsiteY22" fmla="*/ 4103828 h 6858000"/>
              <a:gd name="connsiteX23" fmla="*/ 70520 w 2828924"/>
              <a:gd name="connsiteY23" fmla="*/ 4011245 h 6858000"/>
              <a:gd name="connsiteX24" fmla="*/ 61870 w 2828924"/>
              <a:gd name="connsiteY24" fmla="*/ 3636798 h 6858000"/>
              <a:gd name="connsiteX25" fmla="*/ 156911 w 2828924"/>
              <a:gd name="connsiteY25" fmla="*/ 3532556 h 6858000"/>
              <a:gd name="connsiteX26" fmla="*/ 191476 w 2828924"/>
              <a:gd name="connsiteY26" fmla="*/ 3394710 h 6858000"/>
              <a:gd name="connsiteX27" fmla="*/ 137888 w 2828924"/>
              <a:gd name="connsiteY27" fmla="*/ 3302813 h 6858000"/>
              <a:gd name="connsiteX28" fmla="*/ 59266 w 2828924"/>
              <a:gd name="connsiteY28" fmla="*/ 3219145 h 6858000"/>
              <a:gd name="connsiteX29" fmla="*/ 40281 w 2828924"/>
              <a:gd name="connsiteY29" fmla="*/ 2889962 h 6858000"/>
              <a:gd name="connsiteX30" fmla="*/ 125792 w 2828924"/>
              <a:gd name="connsiteY30" fmla="*/ 2787778 h 6858000"/>
              <a:gd name="connsiteX31" fmla="*/ 179380 w 2828924"/>
              <a:gd name="connsiteY31" fmla="*/ 2719197 h 6858000"/>
              <a:gd name="connsiteX32" fmla="*/ 146538 w 2828924"/>
              <a:gd name="connsiteY32" fmla="*/ 2534031 h 6858000"/>
              <a:gd name="connsiteX33" fmla="*/ 63592 w 2828924"/>
              <a:gd name="connsiteY33" fmla="*/ 2444191 h 6858000"/>
              <a:gd name="connsiteX34" fmla="*/ 53219 w 2828924"/>
              <a:gd name="connsiteY34" fmla="*/ 2088947 h 6858000"/>
              <a:gd name="connsiteX35" fmla="*/ 147418 w 2828924"/>
              <a:gd name="connsiteY35" fmla="*/ 1985391 h 6858000"/>
              <a:gd name="connsiteX36" fmla="*/ 161236 w 2828924"/>
              <a:gd name="connsiteY36" fmla="*/ 1771421 h 6858000"/>
              <a:gd name="connsiteX37" fmla="*/ 102482 w 2828924"/>
              <a:gd name="connsiteY37" fmla="*/ 1707642 h 6858000"/>
              <a:gd name="connsiteX38" fmla="*/ 2234 w 2828924"/>
              <a:gd name="connsiteY38" fmla="*/ 1514932 h 6858000"/>
              <a:gd name="connsiteX39" fmla="*/ 51496 w 2828924"/>
              <a:gd name="connsiteY39" fmla="*/ 1312621 h 6858000"/>
              <a:gd name="connsiteX40" fmla="*/ 156031 w 2828924"/>
              <a:gd name="connsiteY40" fmla="*/ 1195349 h 6858000"/>
              <a:gd name="connsiteX41" fmla="*/ 156031 w 2828924"/>
              <a:gd name="connsiteY41" fmla="*/ 986180 h 6858000"/>
              <a:gd name="connsiteX42" fmla="*/ 76568 w 2828924"/>
              <a:gd name="connsiteY42" fmla="*/ 901141 h 6858000"/>
              <a:gd name="connsiteX43" fmla="*/ 50616 w 2828924"/>
              <a:gd name="connsiteY43" fmla="*/ 534238 h 6858000"/>
              <a:gd name="connsiteX44" fmla="*/ 151744 w 2828924"/>
              <a:gd name="connsiteY44" fmla="*/ 421767 h 6858000"/>
              <a:gd name="connsiteX45" fmla="*/ 160356 w 2828924"/>
              <a:gd name="connsiteY45" fmla="*/ 211912 h 6858000"/>
              <a:gd name="connsiteX46" fmla="*/ 80893 w 2828924"/>
              <a:gd name="connsiteY46" fmla="*/ 126187 h 6858000"/>
              <a:gd name="connsiteX47" fmla="*/ 10884 w 2828924"/>
              <a:gd name="connsiteY4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828924" h="6858000">
                <a:moveTo>
                  <a:pt x="10884" y="0"/>
                </a:moveTo>
                <a:lnTo>
                  <a:pt x="159514" y="0"/>
                </a:lnTo>
                <a:lnTo>
                  <a:pt x="2828924" y="0"/>
                </a:lnTo>
                <a:lnTo>
                  <a:pt x="2828924" y="6858000"/>
                </a:lnTo>
                <a:lnTo>
                  <a:pt x="318101" y="6858000"/>
                </a:lnTo>
                <a:lnTo>
                  <a:pt x="10884" y="6858000"/>
                </a:lnTo>
                <a:cubicBezTo>
                  <a:pt x="19536" y="6823024"/>
                  <a:pt x="35076" y="6792164"/>
                  <a:pt x="55822" y="6762674"/>
                </a:cubicBezTo>
                <a:cubicBezTo>
                  <a:pt x="82616" y="6727013"/>
                  <a:pt x="115419" y="6696151"/>
                  <a:pt x="145696" y="6663233"/>
                </a:cubicBezTo>
                <a:cubicBezTo>
                  <a:pt x="205294" y="6602883"/>
                  <a:pt x="211341" y="6517158"/>
                  <a:pt x="160356" y="6448578"/>
                </a:cubicBezTo>
                <a:cubicBezTo>
                  <a:pt x="141371" y="6421831"/>
                  <a:pt x="117180" y="6400571"/>
                  <a:pt x="93831" y="6376569"/>
                </a:cubicBezTo>
                <a:cubicBezTo>
                  <a:pt x="44568" y="6325819"/>
                  <a:pt x="11764" y="6268213"/>
                  <a:pt x="3114" y="6196889"/>
                </a:cubicBezTo>
                <a:cubicBezTo>
                  <a:pt x="-6378" y="6115964"/>
                  <a:pt x="11764" y="6041898"/>
                  <a:pt x="60989" y="5976061"/>
                </a:cubicBezTo>
                <a:cubicBezTo>
                  <a:pt x="89506" y="5939028"/>
                  <a:pt x="124950" y="5908853"/>
                  <a:pt x="155188" y="5873878"/>
                </a:cubicBezTo>
                <a:cubicBezTo>
                  <a:pt x="207896" y="5812155"/>
                  <a:pt x="207896" y="5725059"/>
                  <a:pt x="156031" y="5663336"/>
                </a:cubicBezTo>
                <a:cubicBezTo>
                  <a:pt x="125792" y="5626303"/>
                  <a:pt x="89506" y="5595443"/>
                  <a:pt x="60147" y="5557723"/>
                </a:cubicBezTo>
                <a:cubicBezTo>
                  <a:pt x="-22799" y="5450739"/>
                  <a:pt x="-18474" y="5286833"/>
                  <a:pt x="69640" y="5185334"/>
                </a:cubicBezTo>
                <a:cubicBezTo>
                  <a:pt x="96434" y="5155845"/>
                  <a:pt x="124950" y="5128413"/>
                  <a:pt x="151744" y="5098923"/>
                </a:cubicBezTo>
                <a:cubicBezTo>
                  <a:pt x="205294" y="5039258"/>
                  <a:pt x="209618" y="4952162"/>
                  <a:pt x="160356" y="4889068"/>
                </a:cubicBezTo>
                <a:cubicBezTo>
                  <a:pt x="144816" y="4868495"/>
                  <a:pt x="125792" y="4851350"/>
                  <a:pt x="108529" y="4833518"/>
                </a:cubicBezTo>
                <a:cubicBezTo>
                  <a:pt x="51496" y="4775911"/>
                  <a:pt x="9162" y="4712132"/>
                  <a:pt x="2234" y="4628465"/>
                </a:cubicBezTo>
                <a:cubicBezTo>
                  <a:pt x="-3814" y="4549598"/>
                  <a:pt x="14329" y="4478274"/>
                  <a:pt x="62712" y="4415181"/>
                </a:cubicBezTo>
                <a:cubicBezTo>
                  <a:pt x="87783" y="4382262"/>
                  <a:pt x="118022" y="4354145"/>
                  <a:pt x="146538" y="4323969"/>
                </a:cubicBezTo>
                <a:cubicBezTo>
                  <a:pt x="207896" y="4260876"/>
                  <a:pt x="212222" y="4169664"/>
                  <a:pt x="156031" y="4103828"/>
                </a:cubicBezTo>
                <a:cubicBezTo>
                  <a:pt x="129276" y="4072281"/>
                  <a:pt x="98156" y="4042791"/>
                  <a:pt x="70520" y="4011245"/>
                </a:cubicBezTo>
                <a:cubicBezTo>
                  <a:pt x="-20235" y="3905631"/>
                  <a:pt x="-23680" y="3747211"/>
                  <a:pt x="61870" y="3636798"/>
                </a:cubicBezTo>
                <a:cubicBezTo>
                  <a:pt x="90386" y="3599765"/>
                  <a:pt x="126672" y="3568903"/>
                  <a:pt x="156911" y="3532556"/>
                </a:cubicBezTo>
                <a:cubicBezTo>
                  <a:pt x="190594" y="3492780"/>
                  <a:pt x="200126" y="3446145"/>
                  <a:pt x="191476" y="3394710"/>
                </a:cubicBezTo>
                <a:cubicBezTo>
                  <a:pt x="184547" y="3357677"/>
                  <a:pt x="162959" y="3329559"/>
                  <a:pt x="137888" y="3302813"/>
                </a:cubicBezTo>
                <a:cubicBezTo>
                  <a:pt x="111132" y="3275381"/>
                  <a:pt x="83458" y="3249321"/>
                  <a:pt x="59266" y="3219145"/>
                </a:cubicBezTo>
                <a:cubicBezTo>
                  <a:pt x="-11584" y="3126562"/>
                  <a:pt x="-19355" y="2990088"/>
                  <a:pt x="40281" y="2889962"/>
                </a:cubicBezTo>
                <a:cubicBezTo>
                  <a:pt x="62712" y="2850185"/>
                  <a:pt x="94711" y="2819325"/>
                  <a:pt x="125792" y="2787778"/>
                </a:cubicBezTo>
                <a:cubicBezTo>
                  <a:pt x="146538" y="2766517"/>
                  <a:pt x="168126" y="2745944"/>
                  <a:pt x="179380" y="2719197"/>
                </a:cubicBezTo>
                <a:cubicBezTo>
                  <a:pt x="207896" y="2650618"/>
                  <a:pt x="197523" y="2588209"/>
                  <a:pt x="146538" y="2534031"/>
                </a:cubicBezTo>
                <a:cubicBezTo>
                  <a:pt x="118902" y="2503856"/>
                  <a:pt x="88664" y="2476424"/>
                  <a:pt x="63592" y="2444191"/>
                </a:cubicBezTo>
                <a:cubicBezTo>
                  <a:pt x="-16752" y="2342007"/>
                  <a:pt x="-21078" y="2196618"/>
                  <a:pt x="53219" y="2088947"/>
                </a:cubicBezTo>
                <a:cubicBezTo>
                  <a:pt x="80013" y="2050542"/>
                  <a:pt x="114576" y="2018995"/>
                  <a:pt x="147418" y="1985391"/>
                </a:cubicBezTo>
                <a:cubicBezTo>
                  <a:pt x="207896" y="1924355"/>
                  <a:pt x="207896" y="1826971"/>
                  <a:pt x="161236" y="1771421"/>
                </a:cubicBezTo>
                <a:cubicBezTo>
                  <a:pt x="142213" y="1748790"/>
                  <a:pt x="123227" y="1728216"/>
                  <a:pt x="102482" y="1707642"/>
                </a:cubicBezTo>
                <a:cubicBezTo>
                  <a:pt x="48052" y="1654836"/>
                  <a:pt x="10042" y="1593113"/>
                  <a:pt x="2234" y="1514932"/>
                </a:cubicBezTo>
                <a:cubicBezTo>
                  <a:pt x="-4656" y="1440866"/>
                  <a:pt x="10042" y="1374343"/>
                  <a:pt x="51496" y="1312621"/>
                </a:cubicBezTo>
                <a:cubicBezTo>
                  <a:pt x="80893" y="1268730"/>
                  <a:pt x="122347" y="1235126"/>
                  <a:pt x="156031" y="1195349"/>
                </a:cubicBezTo>
                <a:cubicBezTo>
                  <a:pt x="207896" y="1134313"/>
                  <a:pt x="207896" y="1047903"/>
                  <a:pt x="156031" y="986180"/>
                </a:cubicBezTo>
                <a:cubicBezTo>
                  <a:pt x="131840" y="956005"/>
                  <a:pt x="102482" y="929944"/>
                  <a:pt x="76568" y="901141"/>
                </a:cubicBezTo>
                <a:cubicBezTo>
                  <a:pt x="-15029" y="798271"/>
                  <a:pt x="-25402" y="648767"/>
                  <a:pt x="50616" y="534238"/>
                </a:cubicBezTo>
                <a:cubicBezTo>
                  <a:pt x="78290" y="492404"/>
                  <a:pt x="118022" y="459486"/>
                  <a:pt x="151744" y="421767"/>
                </a:cubicBezTo>
                <a:cubicBezTo>
                  <a:pt x="205294" y="362788"/>
                  <a:pt x="209618" y="274320"/>
                  <a:pt x="160356" y="211912"/>
                </a:cubicBezTo>
                <a:cubicBezTo>
                  <a:pt x="136166" y="181051"/>
                  <a:pt x="105926" y="154991"/>
                  <a:pt x="80893" y="126187"/>
                </a:cubicBezTo>
                <a:cubicBezTo>
                  <a:pt x="48052" y="89154"/>
                  <a:pt x="22138" y="48692"/>
                  <a:pt x="10884" y="0"/>
                </a:cubicBezTo>
                <a:close/>
              </a:path>
            </a:pathLst>
          </a:custGeom>
          <a:gradFill flip="none" rotWithShape="1">
            <a:gsLst>
              <a:gs pos="0">
                <a:srgbClr val="009AD7"/>
              </a:gs>
              <a:gs pos="100000">
                <a:srgbClr val="004E8F"/>
              </a:gs>
            </a:gsLst>
            <a:lin ang="0" scaled="1"/>
            <a:tileRect/>
          </a:gradFill>
          <a:ln>
            <a:noFill/>
          </a:ln>
          <a:effectLst>
            <a:outerShdw blurRad="381000" dist="2286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pic>
        <p:nvPicPr>
          <p:cNvPr id="14" name="Picture Placeholder 15">
            <a:extLst>
              <a:ext uri="{FF2B5EF4-FFF2-40B4-BE49-F238E27FC236}">
                <a16:creationId xmlns:a16="http://schemas.microsoft.com/office/drawing/2014/main" id="{8308FBC7-DA81-217C-6578-665E142D9A25}"/>
              </a:ext>
            </a:extLst>
          </p:cNvPr>
          <p:cNvPicPr>
            <a:picLocks noChangeAspect="1"/>
          </p:cNvPicPr>
          <p:nvPr/>
        </p:nvPicPr>
        <p:blipFill>
          <a:blip r:embed="rId3"/>
          <a:srcRect t="3660" b="13010"/>
          <a:stretch/>
        </p:blipFill>
        <p:spPr>
          <a:xfrm>
            <a:off x="7472242" y="1761734"/>
            <a:ext cx="3793115" cy="4214430"/>
          </a:xfrm>
          <a:prstGeom prst="roundRect">
            <a:avLst>
              <a:gd name="adj" fmla="val 7773"/>
            </a:avLst>
          </a:prstGeom>
          <a:pattFill prst="pct5">
            <a:fgClr>
              <a:srgbClr val="004C9D"/>
            </a:fgClr>
            <a:bgClr>
              <a:sysClr val="window" lastClr="FFFFFF"/>
            </a:bgClr>
          </a:pattFill>
          <a:ln w="38100">
            <a:solidFill>
              <a:sysClr val="window" lastClr="FFFFFF"/>
            </a:solidFill>
          </a:ln>
          <a:effectLst>
            <a:outerShdw blurRad="76200" dist="38100" dir="5400000" sx="101000" sy="101000" algn="t" rotWithShape="0">
              <a:schemeClr val="tx1">
                <a:lumMod val="50000"/>
                <a:lumOff val="50000"/>
                <a:alpha val="30000"/>
              </a:schemeClr>
            </a:outerShdw>
          </a:effectLst>
        </p:spPr>
      </p:pic>
      <p:sp>
        <p:nvSpPr>
          <p:cNvPr id="12" name="Text Placeholder 5">
            <a:extLst>
              <a:ext uri="{FF2B5EF4-FFF2-40B4-BE49-F238E27FC236}">
                <a16:creationId xmlns:a16="http://schemas.microsoft.com/office/drawing/2014/main" id="{6810ABDC-FA18-7068-2E8D-ED9C43334456}"/>
              </a:ext>
            </a:extLst>
          </p:cNvPr>
          <p:cNvSpPr txBox="1">
            <a:spLocks/>
          </p:cNvSpPr>
          <p:nvPr/>
        </p:nvSpPr>
        <p:spPr>
          <a:xfrm>
            <a:off x="839526" y="2105697"/>
            <a:ext cx="4748653" cy="1259349"/>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latin typeface="Arial Nova"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0" b="1" kern="1200">
                <a:solidFill>
                  <a:schemeClr val="tx1"/>
                </a:solidFill>
                <a:latin typeface="Arial Nova"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0" b="1" kern="1200">
                <a:solidFill>
                  <a:schemeClr val="tx1"/>
                </a:solidFill>
                <a:latin typeface="Arial Nova"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0" b="1" kern="1200">
                <a:solidFill>
                  <a:schemeClr val="tx1"/>
                </a:solidFill>
                <a:latin typeface="Arial Nova"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0" b="1" kern="1200">
                <a:solidFill>
                  <a:schemeClr val="tx1"/>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 sz="4000" b="1" i="0" u="none" strike="noStrike" kern="1200" cap="none" spc="0" normalizeH="0" baseline="0" noProof="0">
                <a:ln>
                  <a:noFill/>
                </a:ln>
                <a:solidFill>
                  <a:srgbClr val="002C53"/>
                </a:solidFill>
                <a:effectLst/>
                <a:uLnTx/>
                <a:uFillTx/>
                <a:latin typeface="+mn-lt"/>
                <a:ea typeface="+mn-ea"/>
                <a:cs typeface="+mn-cs"/>
              </a:rPr>
              <a:t>Meeting-in-a-Box: </a:t>
            </a:r>
            <a:br>
              <a:rPr kumimoji="0" lang="en-IN" sz="4000" b="1" i="0" u="none" strike="noStrike" kern="1200" cap="none" spc="0" normalizeH="0" baseline="0" noProof="0">
                <a:ln>
                  <a:noFill/>
                </a:ln>
                <a:solidFill>
                  <a:srgbClr val="002C53"/>
                </a:solidFill>
                <a:effectLst/>
                <a:uLnTx/>
                <a:uFillTx/>
                <a:latin typeface="+mn-lt"/>
                <a:ea typeface="+mn-ea"/>
                <a:cs typeface="+mn-cs"/>
              </a:rPr>
            </a:br>
            <a:r>
              <a:rPr kumimoji="0" lang="es-ES" sz="4000" b="1" i="0" u="none" strike="noStrike" kern="1200" cap="none" spc="0" normalizeH="0" baseline="0" noProof="0" err="1">
                <a:ln>
                  <a:noFill/>
                </a:ln>
                <a:solidFill>
                  <a:srgbClr val="002C53"/>
                </a:solidFill>
                <a:effectLst/>
                <a:uLnTx/>
                <a:uFillTx/>
                <a:latin typeface="+mn-lt"/>
                <a:ea typeface="+mn-ea"/>
                <a:cs typeface="+mn-cs"/>
              </a:rPr>
              <a:t>GDMT</a:t>
            </a:r>
            <a:r>
              <a:rPr kumimoji="0" lang="es-ES" sz="4000" b="1" i="0" u="none" strike="noStrike" kern="1200" cap="none" spc="0" normalizeH="0" baseline="0" noProof="0">
                <a:ln>
                  <a:noFill/>
                </a:ln>
                <a:solidFill>
                  <a:srgbClr val="002C53"/>
                </a:solidFill>
                <a:effectLst/>
                <a:uLnTx/>
                <a:uFillTx/>
                <a:latin typeface="+mn-lt"/>
                <a:ea typeface="+mn-ea"/>
                <a:cs typeface="+mn-cs"/>
              </a:rPr>
              <a:t> Para la Insuficiencia Cardíaca</a:t>
            </a:r>
            <a:endParaRPr kumimoji="0" lang="en-IN" sz="4000" b="1" i="0" u="none" strike="noStrike" kern="1200" cap="none" spc="0" normalizeH="0" baseline="0" noProof="0">
              <a:ln>
                <a:noFill/>
              </a:ln>
              <a:solidFill>
                <a:srgbClr val="002C53"/>
              </a:solidFill>
              <a:effectLst/>
              <a:uLnTx/>
              <a:uFillTx/>
              <a:latin typeface="+mn-lt"/>
              <a:ea typeface="+mn-ea"/>
              <a:cs typeface="+mn-cs"/>
            </a:endParaRPr>
          </a:p>
        </p:txBody>
      </p:sp>
      <p:pic>
        <p:nvPicPr>
          <p:cNvPr id="23" name="Picture 22">
            <a:extLst>
              <a:ext uri="{FF2B5EF4-FFF2-40B4-BE49-F238E27FC236}">
                <a16:creationId xmlns:a16="http://schemas.microsoft.com/office/drawing/2014/main" id="{23688BD2-A7A5-827C-68D5-FCEA0AA1FCF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9526" y="881836"/>
            <a:ext cx="2295144" cy="1133856"/>
          </a:xfrm>
          <a:prstGeom prst="rect">
            <a:avLst/>
          </a:prstGeom>
        </p:spPr>
      </p:pic>
      <p:sp>
        <p:nvSpPr>
          <p:cNvPr id="2" name="Footer Placeholder 4">
            <a:extLst>
              <a:ext uri="{FF2B5EF4-FFF2-40B4-BE49-F238E27FC236}">
                <a16:creationId xmlns:a16="http://schemas.microsoft.com/office/drawing/2014/main" id="{C91D233F-2B97-5E7F-5AFB-02B2D63F6559}"/>
              </a:ext>
            </a:extLst>
          </p:cNvPr>
          <p:cNvSpPr>
            <a:spLocks noGrp="1"/>
          </p:cNvSpPr>
          <p:nvPr>
            <p:ph type="ftr" sz="quarter" idx="11"/>
          </p:nvPr>
        </p:nvSpPr>
        <p:spPr>
          <a:xfrm>
            <a:off x="4038600" y="6492875"/>
            <a:ext cx="4114800" cy="365125"/>
          </a:xfrm>
          <a:prstGeom prst="rect">
            <a:avLst/>
          </a:prstGeom>
        </p:spPr>
        <p:txBody>
          <a:bodyPr/>
          <a:lstStyle/>
          <a:p>
            <a:r>
              <a:rPr lang="es" sz="1000"/>
              <a:t>©Fundación del Colegio Americano de Cardiología</a:t>
            </a:r>
          </a:p>
        </p:txBody>
      </p:sp>
      <p:sp>
        <p:nvSpPr>
          <p:cNvPr id="13" name="Text Placeholder 6">
            <a:extLst>
              <a:ext uri="{FF2B5EF4-FFF2-40B4-BE49-F238E27FC236}">
                <a16:creationId xmlns:a16="http://schemas.microsoft.com/office/drawing/2014/main" id="{FDAA97EC-90D4-F59D-371D-2C4DD00360FA}"/>
              </a:ext>
            </a:extLst>
          </p:cNvPr>
          <p:cNvSpPr txBox="1">
            <a:spLocks/>
          </p:cNvSpPr>
          <p:nvPr/>
        </p:nvSpPr>
        <p:spPr>
          <a:xfrm>
            <a:off x="839526" y="3903572"/>
            <a:ext cx="5529515" cy="1572667"/>
          </a:xfrm>
          <a:prstGeom prst="rect">
            <a:avLst/>
          </a:prstGeom>
          <a:noFill/>
          <a:effectLst/>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7F7F7F"/>
                </a:solidFill>
                <a:latin typeface="Arial Nova"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0" b="1" kern="1200">
                <a:solidFill>
                  <a:schemeClr val="tx1"/>
                </a:solidFill>
                <a:latin typeface="Arial Nova"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0" b="1" kern="1200">
                <a:solidFill>
                  <a:schemeClr val="tx1"/>
                </a:solidFill>
                <a:latin typeface="Arial Nova"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0" b="1" kern="1200">
                <a:solidFill>
                  <a:schemeClr val="tx1"/>
                </a:solidFill>
                <a:latin typeface="Arial Nova"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0" b="1" kern="1200">
                <a:solidFill>
                  <a:schemeClr val="tx1"/>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s" sz="1800" b="1" i="0" dirty="0">
                <a:solidFill>
                  <a:schemeClr val="tx1"/>
                </a:solidFill>
                <a:effectLst/>
                <a:latin typeface="+mn-lt"/>
              </a:rPr>
              <a:t>Lee R. Goldberg, MD, MPH</a:t>
            </a:r>
          </a:p>
          <a:p>
            <a:pPr>
              <a:lnSpc>
                <a:spcPct val="100000"/>
              </a:lnSpc>
              <a:spcBef>
                <a:spcPts val="0"/>
              </a:spcBef>
            </a:pPr>
            <a:r>
              <a:rPr lang="es" b="0" i="0" dirty="0">
                <a:solidFill>
                  <a:schemeClr val="tx1"/>
                </a:solidFill>
                <a:effectLst/>
                <a:latin typeface="+mn-lt"/>
              </a:rPr>
              <a:t>Jefe de Sección, Insuficiencia Cardíaca Avanzada y Trasplante Cardíaco,</a:t>
            </a:r>
          </a:p>
          <a:p>
            <a:pPr>
              <a:lnSpc>
                <a:spcPct val="100000"/>
              </a:lnSpc>
              <a:spcBef>
                <a:spcPts val="0"/>
              </a:spcBef>
            </a:pPr>
            <a:r>
              <a:rPr lang="es" b="0" i="0" dirty="0">
                <a:solidFill>
                  <a:schemeClr val="tx1"/>
                </a:solidFill>
                <a:effectLst/>
                <a:latin typeface="+mn-lt"/>
              </a:rPr>
              <a:t>Vicepresidente de Medicina para la Informática,</a:t>
            </a:r>
          </a:p>
          <a:p>
            <a:pPr>
              <a:lnSpc>
                <a:spcPct val="100000"/>
              </a:lnSpc>
              <a:spcBef>
                <a:spcPts val="0"/>
              </a:spcBef>
            </a:pPr>
            <a:r>
              <a:rPr lang="es" b="0" i="0" dirty="0">
                <a:solidFill>
                  <a:schemeClr val="tx1"/>
                </a:solidFill>
                <a:effectLst/>
                <a:latin typeface="+mn-lt"/>
              </a:rPr>
              <a:t>Profesor de Medicina (Medicina Cardiovascular) en el Hospital de la Universidad de Pennsylvania</a:t>
            </a:r>
            <a:endParaRPr kumimoji="0" lang="en-IN" b="1"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413979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8796FE-59CB-5305-1C9E-6517ED6F6087}"/>
              </a:ext>
            </a:extLst>
          </p:cNvPr>
          <p:cNvSpPr>
            <a:spLocks noGrp="1"/>
          </p:cNvSpPr>
          <p:nvPr>
            <p:ph idx="1"/>
          </p:nvPr>
        </p:nvSpPr>
        <p:spPr>
          <a:xfrm>
            <a:off x="838200" y="2175821"/>
            <a:ext cx="10515600" cy="4351338"/>
          </a:xfrm>
        </p:spPr>
        <p:txBody>
          <a:bodyPr>
            <a:normAutofit/>
          </a:bodyPr>
          <a:lstStyle/>
          <a:p>
            <a:pPr marL="0" indent="0">
              <a:lnSpc>
                <a:spcPct val="100000"/>
              </a:lnSpc>
              <a:buNone/>
            </a:pPr>
            <a:r>
              <a:rPr lang="es-ES" sz="1800"/>
              <a:t>El sistema de estadificación de la</a:t>
            </a:r>
            <a:r>
              <a:rPr lang="es" sz="1800"/>
              <a:t> insuficiencia cardíaca hace hincapié en lo siguiente:</a:t>
            </a:r>
          </a:p>
          <a:p>
            <a:pPr marL="0" indent="0">
              <a:buNone/>
            </a:pPr>
            <a:endParaRPr lang="en-US" sz="1800"/>
          </a:p>
        </p:txBody>
      </p:sp>
      <p:sp>
        <p:nvSpPr>
          <p:cNvPr id="20" name="Title 1">
            <a:extLst>
              <a:ext uri="{FF2B5EF4-FFF2-40B4-BE49-F238E27FC236}">
                <a16:creationId xmlns:a16="http://schemas.microsoft.com/office/drawing/2014/main" id="{87818B4B-ACF6-719D-E725-4790F1799040}"/>
              </a:ext>
            </a:extLst>
          </p:cNvPr>
          <p:cNvSpPr txBox="1">
            <a:spLocks/>
          </p:cNvSpPr>
          <p:nvPr/>
        </p:nvSpPr>
        <p:spPr>
          <a:xfrm>
            <a:off x="735329" y="2617765"/>
            <a:ext cx="2342258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d-ID" sz="3200" b="1">
              <a:solidFill>
                <a:srgbClr val="002C53"/>
              </a:solidFill>
            </a:endParaRPr>
          </a:p>
        </p:txBody>
      </p:sp>
      <p:sp>
        <p:nvSpPr>
          <p:cNvPr id="61" name="Graphic 29">
            <a:extLst>
              <a:ext uri="{FF2B5EF4-FFF2-40B4-BE49-F238E27FC236}">
                <a16:creationId xmlns:a16="http://schemas.microsoft.com/office/drawing/2014/main" id="{98443C08-8FFE-8BC6-9C22-BCA94AC38F1E}"/>
              </a:ext>
            </a:extLst>
          </p:cNvPr>
          <p:cNvSpPr/>
          <p:nvPr/>
        </p:nvSpPr>
        <p:spPr>
          <a:xfrm>
            <a:off x="943490" y="3577453"/>
            <a:ext cx="10075030" cy="621946"/>
          </a:xfrm>
          <a:custGeom>
            <a:avLst/>
            <a:gdLst>
              <a:gd name="connsiteX0" fmla="*/ 9814033 w 10075030"/>
              <a:gd name="connsiteY0" fmla="*/ 621946 h 621946"/>
              <a:gd name="connsiteX1" fmla="*/ 0 w 10075030"/>
              <a:gd name="connsiteY1" fmla="*/ 621946 h 621946"/>
              <a:gd name="connsiteX2" fmla="*/ 260998 w 10075030"/>
              <a:gd name="connsiteY2" fmla="*/ 310992 h 621946"/>
              <a:gd name="connsiteX3" fmla="*/ 0 w 10075030"/>
              <a:gd name="connsiteY3" fmla="*/ 0 h 621946"/>
              <a:gd name="connsiteX4" fmla="*/ 9814033 w 10075030"/>
              <a:gd name="connsiteY4" fmla="*/ 0 h 621946"/>
              <a:gd name="connsiteX5" fmla="*/ 10075031 w 10075030"/>
              <a:gd name="connsiteY5" fmla="*/ 310992 h 621946"/>
              <a:gd name="connsiteX6" fmla="*/ 9814033 w 10075030"/>
              <a:gd name="connsiteY6" fmla="*/ 621946 h 621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75030" h="621946">
                <a:moveTo>
                  <a:pt x="9814033" y="621946"/>
                </a:moveTo>
                <a:lnTo>
                  <a:pt x="0" y="621946"/>
                </a:lnTo>
                <a:lnTo>
                  <a:pt x="260998" y="310992"/>
                </a:lnTo>
                <a:lnTo>
                  <a:pt x="0" y="0"/>
                </a:lnTo>
                <a:lnTo>
                  <a:pt x="9814033" y="0"/>
                </a:lnTo>
                <a:lnTo>
                  <a:pt x="10075031" y="310992"/>
                </a:lnTo>
                <a:lnTo>
                  <a:pt x="9814033" y="621946"/>
                </a:lnTo>
                <a:close/>
              </a:path>
            </a:pathLst>
          </a:custGeom>
          <a:gradFill>
            <a:gsLst>
              <a:gs pos="62600">
                <a:srgbClr val="691E67"/>
              </a:gs>
              <a:gs pos="0">
                <a:srgbClr val="B52282"/>
              </a:gs>
              <a:gs pos="100000">
                <a:srgbClr val="3B1C57"/>
              </a:gs>
            </a:gsLst>
            <a:lin ang="0" scaled="1"/>
          </a:gradFill>
          <a:ln w="3852" cap="flat">
            <a:noFill/>
            <a:prstDash val="solid"/>
            <a:miter/>
          </a:ln>
        </p:spPr>
        <p:txBody>
          <a:bodyPr rtlCol="0" anchor="ctr"/>
          <a:lstStyle/>
          <a:p>
            <a:endParaRPr lang="en-IN"/>
          </a:p>
        </p:txBody>
      </p:sp>
      <p:grpSp>
        <p:nvGrpSpPr>
          <p:cNvPr id="62" name="Group 61">
            <a:extLst>
              <a:ext uri="{FF2B5EF4-FFF2-40B4-BE49-F238E27FC236}">
                <a16:creationId xmlns:a16="http://schemas.microsoft.com/office/drawing/2014/main" id="{F71DE889-768A-996A-D685-C67A90342A6D}"/>
              </a:ext>
            </a:extLst>
          </p:cNvPr>
          <p:cNvGrpSpPr/>
          <p:nvPr/>
        </p:nvGrpSpPr>
        <p:grpSpPr>
          <a:xfrm>
            <a:off x="1401362" y="3207976"/>
            <a:ext cx="1543050" cy="2817853"/>
            <a:chOff x="1599505" y="4025096"/>
            <a:chExt cx="1543050" cy="2817853"/>
          </a:xfrm>
        </p:grpSpPr>
        <p:sp>
          <p:nvSpPr>
            <p:cNvPr id="2068" name="TextBox 2067">
              <a:extLst>
                <a:ext uri="{FF2B5EF4-FFF2-40B4-BE49-F238E27FC236}">
                  <a16:creationId xmlns:a16="http://schemas.microsoft.com/office/drawing/2014/main" id="{D4A3A014-83DB-F3A8-FEEA-67FFB424D8D3}"/>
                </a:ext>
              </a:extLst>
            </p:cNvPr>
            <p:cNvSpPr txBox="1"/>
            <p:nvPr/>
          </p:nvSpPr>
          <p:spPr>
            <a:xfrm>
              <a:off x="1599505" y="5888842"/>
              <a:ext cx="1543050" cy="954107"/>
            </a:xfrm>
            <a:prstGeom prst="rect">
              <a:avLst/>
            </a:prstGeom>
            <a:noFill/>
          </p:spPr>
          <p:txBody>
            <a:bodyPr wrap="square" rtlCol="0">
              <a:spAutoFit/>
            </a:bodyPr>
            <a:lstStyle/>
            <a:p>
              <a:r>
                <a:rPr lang="es" sz="1400"/>
                <a:t>La insuficiencia cardíaca (disfunción ventricular) es una </a:t>
              </a:r>
              <a:r>
                <a:rPr lang="es" sz="1400" b="1"/>
                <a:t>enfermedad crónica</a:t>
              </a:r>
              <a:r>
                <a:rPr lang="es" sz="1400"/>
                <a:t>.</a:t>
              </a:r>
            </a:p>
          </p:txBody>
        </p:sp>
        <p:sp>
          <p:nvSpPr>
            <p:cNvPr id="2069" name="Rectangle: Rounded Corners 2068">
              <a:extLst>
                <a:ext uri="{FF2B5EF4-FFF2-40B4-BE49-F238E27FC236}">
                  <a16:creationId xmlns:a16="http://schemas.microsoft.com/office/drawing/2014/main" id="{CA0D02E6-47F3-412D-3262-93716E09B517}"/>
                </a:ext>
              </a:extLst>
            </p:cNvPr>
            <p:cNvSpPr/>
            <p:nvPr/>
          </p:nvSpPr>
          <p:spPr>
            <a:xfrm>
              <a:off x="1656655" y="4025096"/>
              <a:ext cx="1428750" cy="1426294"/>
            </a:xfrm>
            <a:prstGeom prst="roundRect">
              <a:avLst>
                <a:gd name="adj" fmla="val 15606"/>
              </a:avLst>
            </a:prstGeom>
            <a:solidFill>
              <a:schemeClr val="bg1"/>
            </a:solidFill>
            <a:ln>
              <a:noFill/>
            </a:ln>
            <a:effectLst>
              <a:outerShdw blurRad="76200" dist="38100" dir="5400000" algn="t"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070" name="Graphic 2069">
              <a:extLst>
                <a:ext uri="{FF2B5EF4-FFF2-40B4-BE49-F238E27FC236}">
                  <a16:creationId xmlns:a16="http://schemas.microsoft.com/office/drawing/2014/main" id="{4FCADD8A-04FA-FBED-9FBA-7E4F36BFAB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72652" y="4439865"/>
              <a:ext cx="596756" cy="596756"/>
            </a:xfrm>
            <a:prstGeom prst="rect">
              <a:avLst/>
            </a:prstGeom>
          </p:spPr>
        </p:pic>
        <p:pic>
          <p:nvPicPr>
            <p:cNvPr id="2071" name="Graphic 2070">
              <a:extLst>
                <a:ext uri="{FF2B5EF4-FFF2-40B4-BE49-F238E27FC236}">
                  <a16:creationId xmlns:a16="http://schemas.microsoft.com/office/drawing/2014/main" id="{986DF6BD-CC62-763E-A42C-1B61474AC0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99421" y="5458368"/>
              <a:ext cx="143219" cy="381920"/>
            </a:xfrm>
            <a:prstGeom prst="rect">
              <a:avLst/>
            </a:prstGeom>
          </p:spPr>
        </p:pic>
      </p:grpSp>
      <p:grpSp>
        <p:nvGrpSpPr>
          <p:cNvPr id="2072" name="Group 2071">
            <a:extLst>
              <a:ext uri="{FF2B5EF4-FFF2-40B4-BE49-F238E27FC236}">
                <a16:creationId xmlns:a16="http://schemas.microsoft.com/office/drawing/2014/main" id="{814D6715-6489-9731-9EAB-72FF653A2D11}"/>
              </a:ext>
            </a:extLst>
          </p:cNvPr>
          <p:cNvGrpSpPr/>
          <p:nvPr/>
        </p:nvGrpSpPr>
        <p:grpSpPr>
          <a:xfrm>
            <a:off x="3249560" y="3207976"/>
            <a:ext cx="1543050" cy="2817853"/>
            <a:chOff x="3447703" y="3207976"/>
            <a:chExt cx="1543050" cy="2817853"/>
          </a:xfrm>
        </p:grpSpPr>
        <p:sp>
          <p:nvSpPr>
            <p:cNvPr id="2064" name="TextBox 2063">
              <a:extLst>
                <a:ext uri="{FF2B5EF4-FFF2-40B4-BE49-F238E27FC236}">
                  <a16:creationId xmlns:a16="http://schemas.microsoft.com/office/drawing/2014/main" id="{11DEA10E-11F0-E4BF-103B-097FB2B3F03A}"/>
                </a:ext>
              </a:extLst>
            </p:cNvPr>
            <p:cNvSpPr txBox="1"/>
            <p:nvPr/>
          </p:nvSpPr>
          <p:spPr>
            <a:xfrm>
              <a:off x="3447703" y="5071722"/>
              <a:ext cx="1543050" cy="954107"/>
            </a:xfrm>
            <a:prstGeom prst="rect">
              <a:avLst/>
            </a:prstGeom>
            <a:noFill/>
          </p:spPr>
          <p:txBody>
            <a:bodyPr wrap="square" rtlCol="0">
              <a:spAutoFit/>
            </a:bodyPr>
            <a:lstStyle/>
            <a:p>
              <a:r>
                <a:rPr lang="es" sz="1400" b="1"/>
                <a:t>Incluso sin síntomas</a:t>
              </a:r>
              <a:r>
                <a:rPr lang="es" sz="1400"/>
                <a:t>, </a:t>
              </a:r>
              <a:r>
                <a:rPr lang="es" sz="1400" b="1"/>
                <a:t>la enfermedad puede progresar</a:t>
              </a:r>
              <a:r>
                <a:rPr lang="es" sz="1400"/>
                <a:t>.</a:t>
              </a:r>
            </a:p>
          </p:txBody>
        </p:sp>
        <p:sp>
          <p:nvSpPr>
            <p:cNvPr id="2065" name="Rectangle: Rounded Corners 2064">
              <a:extLst>
                <a:ext uri="{FF2B5EF4-FFF2-40B4-BE49-F238E27FC236}">
                  <a16:creationId xmlns:a16="http://schemas.microsoft.com/office/drawing/2014/main" id="{15DABBED-4188-424D-17BE-7D933381CE04}"/>
                </a:ext>
              </a:extLst>
            </p:cNvPr>
            <p:cNvSpPr/>
            <p:nvPr/>
          </p:nvSpPr>
          <p:spPr>
            <a:xfrm>
              <a:off x="3504853" y="3207976"/>
              <a:ext cx="1428750" cy="1426294"/>
            </a:xfrm>
            <a:prstGeom prst="roundRect">
              <a:avLst>
                <a:gd name="adj" fmla="val 15606"/>
              </a:avLst>
            </a:prstGeom>
            <a:solidFill>
              <a:schemeClr val="bg1"/>
            </a:solidFill>
            <a:ln>
              <a:noFill/>
            </a:ln>
            <a:effectLst>
              <a:outerShdw blurRad="76200" dist="38100" dir="5400000" algn="t"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066" name="Graphic 2065">
              <a:extLst>
                <a:ext uri="{FF2B5EF4-FFF2-40B4-BE49-F238E27FC236}">
                  <a16:creationId xmlns:a16="http://schemas.microsoft.com/office/drawing/2014/main" id="{8F8D020E-476C-DB11-E5D2-E97E4EDF51C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920850" y="3622745"/>
              <a:ext cx="596756" cy="596756"/>
            </a:xfrm>
            <a:prstGeom prst="rect">
              <a:avLst/>
            </a:prstGeom>
          </p:spPr>
        </p:pic>
        <p:pic>
          <p:nvPicPr>
            <p:cNvPr id="2067" name="Graphic 2066">
              <a:extLst>
                <a:ext uri="{FF2B5EF4-FFF2-40B4-BE49-F238E27FC236}">
                  <a16:creationId xmlns:a16="http://schemas.microsoft.com/office/drawing/2014/main" id="{0BD02F5A-5953-9253-FC17-8D934B6117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47619" y="4641248"/>
              <a:ext cx="143219" cy="381920"/>
            </a:xfrm>
            <a:prstGeom prst="rect">
              <a:avLst/>
            </a:prstGeom>
          </p:spPr>
        </p:pic>
      </p:grpSp>
      <p:grpSp>
        <p:nvGrpSpPr>
          <p:cNvPr id="2073" name="Group 2072">
            <a:extLst>
              <a:ext uri="{FF2B5EF4-FFF2-40B4-BE49-F238E27FC236}">
                <a16:creationId xmlns:a16="http://schemas.microsoft.com/office/drawing/2014/main" id="{128272A8-B041-9873-D283-3BBC60359779}"/>
              </a:ext>
            </a:extLst>
          </p:cNvPr>
          <p:cNvGrpSpPr/>
          <p:nvPr/>
        </p:nvGrpSpPr>
        <p:grpSpPr>
          <a:xfrm>
            <a:off x="5097757" y="3207976"/>
            <a:ext cx="1543050" cy="3033297"/>
            <a:chOff x="5295900" y="3207976"/>
            <a:chExt cx="1543050" cy="3033297"/>
          </a:xfrm>
        </p:grpSpPr>
        <p:sp>
          <p:nvSpPr>
            <p:cNvPr id="2060" name="TextBox 2059">
              <a:extLst>
                <a:ext uri="{FF2B5EF4-FFF2-40B4-BE49-F238E27FC236}">
                  <a16:creationId xmlns:a16="http://schemas.microsoft.com/office/drawing/2014/main" id="{96E9F8FC-D859-895E-C230-9B2521B1E686}"/>
                </a:ext>
              </a:extLst>
            </p:cNvPr>
            <p:cNvSpPr txBox="1"/>
            <p:nvPr/>
          </p:nvSpPr>
          <p:spPr>
            <a:xfrm>
              <a:off x="5295900" y="5071722"/>
              <a:ext cx="1543050" cy="1169551"/>
            </a:xfrm>
            <a:prstGeom prst="rect">
              <a:avLst/>
            </a:prstGeom>
            <a:noFill/>
          </p:spPr>
          <p:txBody>
            <a:bodyPr wrap="square" rtlCol="0">
              <a:spAutoFit/>
            </a:bodyPr>
            <a:lstStyle/>
            <a:p>
              <a:r>
                <a:rPr lang="es" sz="1400" b="1"/>
                <a:t>Centrarse en la prevención o la progresión </a:t>
              </a:r>
              <a:r>
                <a:rPr lang="es" sz="1400"/>
                <a:t>tiene el mayor impacto.</a:t>
              </a:r>
            </a:p>
          </p:txBody>
        </p:sp>
        <p:sp>
          <p:nvSpPr>
            <p:cNvPr id="2061" name="Rectangle: Rounded Corners 2060">
              <a:extLst>
                <a:ext uri="{FF2B5EF4-FFF2-40B4-BE49-F238E27FC236}">
                  <a16:creationId xmlns:a16="http://schemas.microsoft.com/office/drawing/2014/main" id="{B95B57E3-1B51-0F41-6F5F-F914C1E213BA}"/>
                </a:ext>
              </a:extLst>
            </p:cNvPr>
            <p:cNvSpPr/>
            <p:nvPr/>
          </p:nvSpPr>
          <p:spPr>
            <a:xfrm>
              <a:off x="5353050" y="3207976"/>
              <a:ext cx="1428750" cy="1426294"/>
            </a:xfrm>
            <a:prstGeom prst="roundRect">
              <a:avLst>
                <a:gd name="adj" fmla="val 15606"/>
              </a:avLst>
            </a:prstGeom>
            <a:solidFill>
              <a:schemeClr val="bg1"/>
            </a:solidFill>
            <a:ln>
              <a:noFill/>
            </a:ln>
            <a:effectLst>
              <a:outerShdw blurRad="76200" dist="38100" dir="5400000" algn="t"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062" name="Graphic 2061">
              <a:extLst>
                <a:ext uri="{FF2B5EF4-FFF2-40B4-BE49-F238E27FC236}">
                  <a16:creationId xmlns:a16="http://schemas.microsoft.com/office/drawing/2014/main" id="{B2393505-2050-9D1B-DE72-34B789A77B3B}"/>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769047" y="3622745"/>
              <a:ext cx="596756" cy="596756"/>
            </a:xfrm>
            <a:prstGeom prst="rect">
              <a:avLst/>
            </a:prstGeom>
          </p:spPr>
        </p:pic>
        <p:pic>
          <p:nvPicPr>
            <p:cNvPr id="2063" name="Graphic 2062">
              <a:extLst>
                <a:ext uri="{FF2B5EF4-FFF2-40B4-BE49-F238E27FC236}">
                  <a16:creationId xmlns:a16="http://schemas.microsoft.com/office/drawing/2014/main" id="{158E97EC-D9BD-646E-B43A-19DD7319AC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95816" y="4641248"/>
              <a:ext cx="143219" cy="381920"/>
            </a:xfrm>
            <a:prstGeom prst="rect">
              <a:avLst/>
            </a:prstGeom>
          </p:spPr>
        </p:pic>
      </p:grpSp>
      <p:grpSp>
        <p:nvGrpSpPr>
          <p:cNvPr id="2074" name="Group 2073">
            <a:extLst>
              <a:ext uri="{FF2B5EF4-FFF2-40B4-BE49-F238E27FC236}">
                <a16:creationId xmlns:a16="http://schemas.microsoft.com/office/drawing/2014/main" id="{A6A2869B-7F0C-6322-2CAF-A871265C87C0}"/>
              </a:ext>
            </a:extLst>
          </p:cNvPr>
          <p:cNvGrpSpPr/>
          <p:nvPr/>
        </p:nvGrpSpPr>
        <p:grpSpPr>
          <a:xfrm>
            <a:off x="6945953" y="3207976"/>
            <a:ext cx="1766495" cy="3248741"/>
            <a:chOff x="7144096" y="3207976"/>
            <a:chExt cx="1766495" cy="3248741"/>
          </a:xfrm>
        </p:grpSpPr>
        <p:sp>
          <p:nvSpPr>
            <p:cNvPr id="2056" name="TextBox 2055">
              <a:extLst>
                <a:ext uri="{FF2B5EF4-FFF2-40B4-BE49-F238E27FC236}">
                  <a16:creationId xmlns:a16="http://schemas.microsoft.com/office/drawing/2014/main" id="{4E96B712-0129-9AC1-5097-E1FE8D50F33E}"/>
                </a:ext>
              </a:extLst>
            </p:cNvPr>
            <p:cNvSpPr txBox="1"/>
            <p:nvPr/>
          </p:nvSpPr>
          <p:spPr>
            <a:xfrm>
              <a:off x="7144096" y="5071722"/>
              <a:ext cx="1766495" cy="1384995"/>
            </a:xfrm>
            <a:prstGeom prst="rect">
              <a:avLst/>
            </a:prstGeom>
            <a:noFill/>
          </p:spPr>
          <p:txBody>
            <a:bodyPr wrap="square" rtlCol="0">
              <a:spAutoFit/>
            </a:bodyPr>
            <a:lstStyle/>
            <a:p>
              <a:r>
                <a:rPr lang="es" sz="1400"/>
                <a:t>Los </a:t>
              </a:r>
              <a:r>
                <a:rPr lang="es" sz="1400" b="1"/>
                <a:t>factores de riesgo </a:t>
              </a:r>
              <a:r>
                <a:rPr lang="es" sz="1400"/>
                <a:t>específicos se pueden identificar y </a:t>
              </a:r>
              <a:r>
                <a:rPr lang="es" sz="1400" b="1"/>
                <a:t>manejar para prevenir la insuficiencia cardíaca</a:t>
              </a:r>
              <a:r>
                <a:rPr lang="es" sz="1400"/>
                <a:t>.</a:t>
              </a:r>
            </a:p>
          </p:txBody>
        </p:sp>
        <p:sp>
          <p:nvSpPr>
            <p:cNvPr id="2057" name="Rectangle: Rounded Corners 2056">
              <a:extLst>
                <a:ext uri="{FF2B5EF4-FFF2-40B4-BE49-F238E27FC236}">
                  <a16:creationId xmlns:a16="http://schemas.microsoft.com/office/drawing/2014/main" id="{F272C552-2A27-4F0B-E5DE-9C3885D6A228}"/>
                </a:ext>
              </a:extLst>
            </p:cNvPr>
            <p:cNvSpPr/>
            <p:nvPr/>
          </p:nvSpPr>
          <p:spPr>
            <a:xfrm>
              <a:off x="7201247" y="3207976"/>
              <a:ext cx="1428750" cy="1426294"/>
            </a:xfrm>
            <a:prstGeom prst="roundRect">
              <a:avLst>
                <a:gd name="adj" fmla="val 15606"/>
              </a:avLst>
            </a:prstGeom>
            <a:solidFill>
              <a:schemeClr val="bg1"/>
            </a:solidFill>
            <a:ln>
              <a:noFill/>
            </a:ln>
            <a:effectLst>
              <a:outerShdw blurRad="76200" dist="38100" dir="5400000" algn="t"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058" name="Graphic 2057">
              <a:extLst>
                <a:ext uri="{FF2B5EF4-FFF2-40B4-BE49-F238E27FC236}">
                  <a16:creationId xmlns:a16="http://schemas.microsoft.com/office/drawing/2014/main" id="{70C0E1FB-1828-A37C-4D7F-4649FEF2533B}"/>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7617244" y="3622745"/>
              <a:ext cx="596756" cy="596756"/>
            </a:xfrm>
            <a:prstGeom prst="rect">
              <a:avLst/>
            </a:prstGeom>
          </p:spPr>
        </p:pic>
        <p:pic>
          <p:nvPicPr>
            <p:cNvPr id="2059" name="Graphic 2058">
              <a:extLst>
                <a:ext uri="{FF2B5EF4-FFF2-40B4-BE49-F238E27FC236}">
                  <a16:creationId xmlns:a16="http://schemas.microsoft.com/office/drawing/2014/main" id="{6E494070-9B77-AF84-71F4-55DFE99CBF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44013" y="4641248"/>
              <a:ext cx="143219" cy="381920"/>
            </a:xfrm>
            <a:prstGeom prst="rect">
              <a:avLst/>
            </a:prstGeom>
          </p:spPr>
        </p:pic>
      </p:grpSp>
      <p:grpSp>
        <p:nvGrpSpPr>
          <p:cNvPr id="2075" name="Group 2074">
            <a:extLst>
              <a:ext uri="{FF2B5EF4-FFF2-40B4-BE49-F238E27FC236}">
                <a16:creationId xmlns:a16="http://schemas.microsoft.com/office/drawing/2014/main" id="{0AB8E1C7-5066-BDB1-A7EF-B41A9BCBDA6B}"/>
              </a:ext>
            </a:extLst>
          </p:cNvPr>
          <p:cNvGrpSpPr/>
          <p:nvPr/>
        </p:nvGrpSpPr>
        <p:grpSpPr>
          <a:xfrm>
            <a:off x="8794151" y="3207976"/>
            <a:ext cx="2106211" cy="3464184"/>
            <a:chOff x="8992294" y="3207976"/>
            <a:chExt cx="2106211" cy="3464184"/>
          </a:xfrm>
        </p:grpSpPr>
        <p:sp>
          <p:nvSpPr>
            <p:cNvPr id="2052" name="TextBox 2051">
              <a:extLst>
                <a:ext uri="{FF2B5EF4-FFF2-40B4-BE49-F238E27FC236}">
                  <a16:creationId xmlns:a16="http://schemas.microsoft.com/office/drawing/2014/main" id="{3D6DBABE-29C5-535D-9C5C-63D5EA7A9ACA}"/>
                </a:ext>
              </a:extLst>
            </p:cNvPr>
            <p:cNvSpPr txBox="1"/>
            <p:nvPr/>
          </p:nvSpPr>
          <p:spPr>
            <a:xfrm>
              <a:off x="8992294" y="5071722"/>
              <a:ext cx="2106211" cy="1600438"/>
            </a:xfrm>
            <a:prstGeom prst="rect">
              <a:avLst/>
            </a:prstGeom>
            <a:noFill/>
          </p:spPr>
          <p:txBody>
            <a:bodyPr wrap="square" rtlCol="0">
              <a:spAutoFit/>
            </a:bodyPr>
            <a:lstStyle/>
            <a:p>
              <a:r>
                <a:rPr lang="es" sz="1400" b="1"/>
                <a:t>Las terapias médicas y los dispositivos actuales </a:t>
              </a:r>
              <a:r>
                <a:rPr lang="es" sz="1400"/>
                <a:t>han cambiado la historia natural de la insuficiencia cardíaca y es </a:t>
              </a:r>
              <a:r>
                <a:rPr lang="es" sz="1400" b="1"/>
                <a:t>mejor iniciarlas </a:t>
              </a:r>
              <a:r>
                <a:rPr lang="en-US" sz="1400" b="1" err="1"/>
                <a:t>en</a:t>
              </a:r>
              <a:r>
                <a:rPr lang="en-US" sz="1400" b="1"/>
                <a:t> forma </a:t>
              </a:r>
              <a:r>
                <a:rPr lang="en-US" sz="1400" b="1" err="1"/>
                <a:t>temprana</a:t>
              </a:r>
              <a:r>
                <a:rPr lang="es" sz="1400"/>
                <a:t>.</a:t>
              </a:r>
            </a:p>
          </p:txBody>
        </p:sp>
        <p:sp>
          <p:nvSpPr>
            <p:cNvPr id="2053" name="Rectangle: Rounded Corners 2052">
              <a:extLst>
                <a:ext uri="{FF2B5EF4-FFF2-40B4-BE49-F238E27FC236}">
                  <a16:creationId xmlns:a16="http://schemas.microsoft.com/office/drawing/2014/main" id="{F769BC4D-E299-5CB3-8691-36CE745624E4}"/>
                </a:ext>
              </a:extLst>
            </p:cNvPr>
            <p:cNvSpPr/>
            <p:nvPr/>
          </p:nvSpPr>
          <p:spPr>
            <a:xfrm>
              <a:off x="9049445" y="3207976"/>
              <a:ext cx="1428750" cy="1426294"/>
            </a:xfrm>
            <a:prstGeom prst="roundRect">
              <a:avLst>
                <a:gd name="adj" fmla="val 15606"/>
              </a:avLst>
            </a:prstGeom>
            <a:solidFill>
              <a:schemeClr val="bg1"/>
            </a:solidFill>
            <a:ln>
              <a:noFill/>
            </a:ln>
            <a:effectLst>
              <a:outerShdw blurRad="76200" dist="38100" dir="5400000" algn="t"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054" name="Graphic 2053">
              <a:extLst>
                <a:ext uri="{FF2B5EF4-FFF2-40B4-BE49-F238E27FC236}">
                  <a16:creationId xmlns:a16="http://schemas.microsoft.com/office/drawing/2014/main" id="{6D878248-23A0-541A-8D57-A5523DB760ED}"/>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465442" y="3622745"/>
              <a:ext cx="596756" cy="596756"/>
            </a:xfrm>
            <a:prstGeom prst="rect">
              <a:avLst/>
            </a:prstGeom>
          </p:spPr>
        </p:pic>
        <p:pic>
          <p:nvPicPr>
            <p:cNvPr id="2055" name="Graphic 2054">
              <a:extLst>
                <a:ext uri="{FF2B5EF4-FFF2-40B4-BE49-F238E27FC236}">
                  <a16:creationId xmlns:a16="http://schemas.microsoft.com/office/drawing/2014/main" id="{05C8F89A-31B1-BAA0-6729-0B4CB5A120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92211" y="4641248"/>
              <a:ext cx="143219" cy="381920"/>
            </a:xfrm>
            <a:prstGeom prst="rect">
              <a:avLst/>
            </a:prstGeom>
          </p:spPr>
        </p:pic>
      </p:grpSp>
      <p:sp>
        <p:nvSpPr>
          <p:cNvPr id="5" name="Slide Number Placeholder 4">
            <a:extLst>
              <a:ext uri="{FF2B5EF4-FFF2-40B4-BE49-F238E27FC236}">
                <a16:creationId xmlns:a16="http://schemas.microsoft.com/office/drawing/2014/main" id="{446CDDF6-BFB4-9DAF-2CE7-3D14052842F2}"/>
              </a:ext>
            </a:extLst>
          </p:cNvPr>
          <p:cNvSpPr>
            <a:spLocks noGrp="1"/>
          </p:cNvSpPr>
          <p:nvPr>
            <p:ph type="sldNum" sz="quarter" idx="12"/>
          </p:nvPr>
        </p:nvSpPr>
        <p:spPr/>
        <p:txBody>
          <a:bodyPr/>
          <a:lstStyle/>
          <a:p>
            <a:fld id="{34BEDCEC-E0D6-4ECB-B1DC-D50FEC87900E}" type="slidenum">
              <a:rPr lang="en-US" smtClean="0"/>
              <a:pPr/>
              <a:t>10</a:t>
            </a:fld>
            <a:endParaRPr lang="en-US"/>
          </a:p>
        </p:txBody>
      </p:sp>
      <p:sp>
        <p:nvSpPr>
          <p:cNvPr id="9" name="Title 1">
            <a:extLst>
              <a:ext uri="{FF2B5EF4-FFF2-40B4-BE49-F238E27FC236}">
                <a16:creationId xmlns:a16="http://schemas.microsoft.com/office/drawing/2014/main" id="{160DA866-12EA-C9B4-665B-80E52550FF5A}"/>
              </a:ext>
            </a:extLst>
          </p:cNvPr>
          <p:cNvSpPr txBox="1">
            <a:spLocks/>
          </p:cNvSpPr>
          <p:nvPr/>
        </p:nvSpPr>
        <p:spPr>
          <a:xfrm>
            <a:off x="850900" y="41972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 sz="3200" b="1">
                <a:solidFill>
                  <a:srgbClr val="002C53"/>
                </a:solidFill>
              </a:rPr>
              <a:t>Cambio a un modelo de enfermedad crónica: sistema de estadificación</a:t>
            </a:r>
            <a:endParaRPr lang="id-ID" sz="3200" b="1">
              <a:solidFill>
                <a:srgbClr val="002C53"/>
              </a:solidFill>
            </a:endParaRPr>
          </a:p>
        </p:txBody>
      </p:sp>
    </p:spTree>
    <p:extLst>
      <p:ext uri="{BB962C8B-B14F-4D97-AF65-F5344CB8AC3E}">
        <p14:creationId xmlns:p14="http://schemas.microsoft.com/office/powerpoint/2010/main" val="273305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250" fill="hold"/>
                                        <p:tgtEl>
                                          <p:spTgt spid="61"/>
                                        </p:tgtEl>
                                        <p:attrNameLst>
                                          <p:attrName>ppt_x</p:attrName>
                                        </p:attrNameLst>
                                      </p:cBhvr>
                                      <p:tavLst>
                                        <p:tav tm="0">
                                          <p:val>
                                            <p:strVal val="0-#ppt_w/2"/>
                                          </p:val>
                                        </p:tav>
                                        <p:tav tm="100000">
                                          <p:val>
                                            <p:strVal val="#ppt_x"/>
                                          </p:val>
                                        </p:tav>
                                      </p:tavLst>
                                    </p:anim>
                                    <p:anim calcmode="lin" valueType="num">
                                      <p:cBhvr additive="base">
                                        <p:cTn id="8" dur="250" fill="hold"/>
                                        <p:tgtEl>
                                          <p:spTgt spid="61"/>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40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000"/>
                                        <p:tgtEl>
                                          <p:spTgt spid="62"/>
                                        </p:tgtEl>
                                      </p:cBhvr>
                                    </p:animEffect>
                                    <p:anim calcmode="lin" valueType="num">
                                      <p:cBhvr>
                                        <p:cTn id="12" dur="1000" fill="hold"/>
                                        <p:tgtEl>
                                          <p:spTgt spid="62"/>
                                        </p:tgtEl>
                                        <p:attrNameLst>
                                          <p:attrName>ppt_x</p:attrName>
                                        </p:attrNameLst>
                                      </p:cBhvr>
                                      <p:tavLst>
                                        <p:tav tm="0">
                                          <p:val>
                                            <p:strVal val="#ppt_x"/>
                                          </p:val>
                                        </p:tav>
                                        <p:tav tm="100000">
                                          <p:val>
                                            <p:strVal val="#ppt_x"/>
                                          </p:val>
                                        </p:tav>
                                      </p:tavLst>
                                    </p:anim>
                                    <p:anim calcmode="lin" valueType="num">
                                      <p:cBhvr>
                                        <p:cTn id="13" dur="1000" fill="hold"/>
                                        <p:tgtEl>
                                          <p:spTgt spid="6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1300"/>
                                  </p:stCondLst>
                                  <p:childTnLst>
                                    <p:set>
                                      <p:cBhvr>
                                        <p:cTn id="15" dur="1" fill="hold">
                                          <p:stCondLst>
                                            <p:cond delay="0"/>
                                          </p:stCondLst>
                                        </p:cTn>
                                        <p:tgtEl>
                                          <p:spTgt spid="2072"/>
                                        </p:tgtEl>
                                        <p:attrNameLst>
                                          <p:attrName>style.visibility</p:attrName>
                                        </p:attrNameLst>
                                      </p:cBhvr>
                                      <p:to>
                                        <p:strVal val="visible"/>
                                      </p:to>
                                    </p:set>
                                    <p:animEffect transition="in" filter="fade">
                                      <p:cBhvr>
                                        <p:cTn id="16" dur="1000"/>
                                        <p:tgtEl>
                                          <p:spTgt spid="2072"/>
                                        </p:tgtEl>
                                      </p:cBhvr>
                                    </p:animEffect>
                                    <p:anim calcmode="lin" valueType="num">
                                      <p:cBhvr>
                                        <p:cTn id="17" dur="1000" fill="hold"/>
                                        <p:tgtEl>
                                          <p:spTgt spid="2072"/>
                                        </p:tgtEl>
                                        <p:attrNameLst>
                                          <p:attrName>ppt_x</p:attrName>
                                        </p:attrNameLst>
                                      </p:cBhvr>
                                      <p:tavLst>
                                        <p:tav tm="0">
                                          <p:val>
                                            <p:strVal val="#ppt_x"/>
                                          </p:val>
                                        </p:tav>
                                        <p:tav tm="100000">
                                          <p:val>
                                            <p:strVal val="#ppt_x"/>
                                          </p:val>
                                        </p:tav>
                                      </p:tavLst>
                                    </p:anim>
                                    <p:anim calcmode="lin" valueType="num">
                                      <p:cBhvr>
                                        <p:cTn id="18" dur="1000" fill="hold"/>
                                        <p:tgtEl>
                                          <p:spTgt spid="2072"/>
                                        </p:tgtEl>
                                        <p:attrNameLst>
                                          <p:attrName>ppt_y</p:attrName>
                                        </p:attrNameLst>
                                      </p:cBhvr>
                                      <p:tavLst>
                                        <p:tav tm="0">
                                          <p:val>
                                            <p:strVal val="#ppt_y+.1"/>
                                          </p:val>
                                        </p:tav>
                                        <p:tav tm="100000">
                                          <p:val>
                                            <p:strVal val="#ppt_y"/>
                                          </p:val>
                                        </p:tav>
                                      </p:tavLst>
                                    </p:anim>
                                  </p:childTnLst>
                                </p:cTn>
                              </p:par>
                            </p:childTnLst>
                          </p:cTn>
                        </p:par>
                        <p:par>
                          <p:cTn id="19" fill="hold">
                            <p:stCondLst>
                              <p:cond delay="2300"/>
                            </p:stCondLst>
                            <p:childTnLst>
                              <p:par>
                                <p:cTn id="20" presetID="42" presetClass="entr" presetSubtype="0" fill="hold" nodeType="afterEffect">
                                  <p:stCondLst>
                                    <p:cond delay="0"/>
                                  </p:stCondLst>
                                  <p:childTnLst>
                                    <p:set>
                                      <p:cBhvr>
                                        <p:cTn id="21" dur="1" fill="hold">
                                          <p:stCondLst>
                                            <p:cond delay="0"/>
                                          </p:stCondLst>
                                        </p:cTn>
                                        <p:tgtEl>
                                          <p:spTgt spid="2073"/>
                                        </p:tgtEl>
                                        <p:attrNameLst>
                                          <p:attrName>style.visibility</p:attrName>
                                        </p:attrNameLst>
                                      </p:cBhvr>
                                      <p:to>
                                        <p:strVal val="visible"/>
                                      </p:to>
                                    </p:set>
                                    <p:animEffect transition="in" filter="fade">
                                      <p:cBhvr>
                                        <p:cTn id="22" dur="1000"/>
                                        <p:tgtEl>
                                          <p:spTgt spid="2073"/>
                                        </p:tgtEl>
                                      </p:cBhvr>
                                    </p:animEffect>
                                    <p:anim calcmode="lin" valueType="num">
                                      <p:cBhvr>
                                        <p:cTn id="23" dur="1000" fill="hold"/>
                                        <p:tgtEl>
                                          <p:spTgt spid="2073"/>
                                        </p:tgtEl>
                                        <p:attrNameLst>
                                          <p:attrName>ppt_x</p:attrName>
                                        </p:attrNameLst>
                                      </p:cBhvr>
                                      <p:tavLst>
                                        <p:tav tm="0">
                                          <p:val>
                                            <p:strVal val="#ppt_x"/>
                                          </p:val>
                                        </p:tav>
                                        <p:tav tm="100000">
                                          <p:val>
                                            <p:strVal val="#ppt_x"/>
                                          </p:val>
                                        </p:tav>
                                      </p:tavLst>
                                    </p:anim>
                                    <p:anim calcmode="lin" valueType="num">
                                      <p:cBhvr>
                                        <p:cTn id="24" dur="1000" fill="hold"/>
                                        <p:tgtEl>
                                          <p:spTgt spid="2073"/>
                                        </p:tgtEl>
                                        <p:attrNameLst>
                                          <p:attrName>ppt_y</p:attrName>
                                        </p:attrNameLst>
                                      </p:cBhvr>
                                      <p:tavLst>
                                        <p:tav tm="0">
                                          <p:val>
                                            <p:strVal val="#ppt_y+.1"/>
                                          </p:val>
                                        </p:tav>
                                        <p:tav tm="100000">
                                          <p:val>
                                            <p:strVal val="#ppt_y"/>
                                          </p:val>
                                        </p:tav>
                                      </p:tavLst>
                                    </p:anim>
                                  </p:childTnLst>
                                </p:cTn>
                              </p:par>
                            </p:childTnLst>
                          </p:cTn>
                        </p:par>
                        <p:par>
                          <p:cTn id="25" fill="hold">
                            <p:stCondLst>
                              <p:cond delay="3300"/>
                            </p:stCondLst>
                            <p:childTnLst>
                              <p:par>
                                <p:cTn id="26" presetID="42" presetClass="entr" presetSubtype="0" fill="hold" nodeType="afterEffect">
                                  <p:stCondLst>
                                    <p:cond delay="0"/>
                                  </p:stCondLst>
                                  <p:childTnLst>
                                    <p:set>
                                      <p:cBhvr>
                                        <p:cTn id="27" dur="1" fill="hold">
                                          <p:stCondLst>
                                            <p:cond delay="0"/>
                                          </p:stCondLst>
                                        </p:cTn>
                                        <p:tgtEl>
                                          <p:spTgt spid="2074"/>
                                        </p:tgtEl>
                                        <p:attrNameLst>
                                          <p:attrName>style.visibility</p:attrName>
                                        </p:attrNameLst>
                                      </p:cBhvr>
                                      <p:to>
                                        <p:strVal val="visible"/>
                                      </p:to>
                                    </p:set>
                                    <p:animEffect transition="in" filter="fade">
                                      <p:cBhvr>
                                        <p:cTn id="28" dur="1000"/>
                                        <p:tgtEl>
                                          <p:spTgt spid="2074"/>
                                        </p:tgtEl>
                                      </p:cBhvr>
                                    </p:animEffect>
                                    <p:anim calcmode="lin" valueType="num">
                                      <p:cBhvr>
                                        <p:cTn id="29" dur="1000" fill="hold"/>
                                        <p:tgtEl>
                                          <p:spTgt spid="2074"/>
                                        </p:tgtEl>
                                        <p:attrNameLst>
                                          <p:attrName>ppt_x</p:attrName>
                                        </p:attrNameLst>
                                      </p:cBhvr>
                                      <p:tavLst>
                                        <p:tav tm="0">
                                          <p:val>
                                            <p:strVal val="#ppt_x"/>
                                          </p:val>
                                        </p:tav>
                                        <p:tav tm="100000">
                                          <p:val>
                                            <p:strVal val="#ppt_x"/>
                                          </p:val>
                                        </p:tav>
                                      </p:tavLst>
                                    </p:anim>
                                    <p:anim calcmode="lin" valueType="num">
                                      <p:cBhvr>
                                        <p:cTn id="30" dur="1000" fill="hold"/>
                                        <p:tgtEl>
                                          <p:spTgt spid="2074"/>
                                        </p:tgtEl>
                                        <p:attrNameLst>
                                          <p:attrName>ppt_y</p:attrName>
                                        </p:attrNameLst>
                                      </p:cBhvr>
                                      <p:tavLst>
                                        <p:tav tm="0">
                                          <p:val>
                                            <p:strVal val="#ppt_y+.1"/>
                                          </p:val>
                                        </p:tav>
                                        <p:tav tm="100000">
                                          <p:val>
                                            <p:strVal val="#ppt_y"/>
                                          </p:val>
                                        </p:tav>
                                      </p:tavLst>
                                    </p:anim>
                                  </p:childTnLst>
                                </p:cTn>
                              </p:par>
                            </p:childTnLst>
                          </p:cTn>
                        </p:par>
                        <p:par>
                          <p:cTn id="31" fill="hold">
                            <p:stCondLst>
                              <p:cond delay="4300"/>
                            </p:stCondLst>
                            <p:childTnLst>
                              <p:par>
                                <p:cTn id="32" presetID="42" presetClass="entr" presetSubtype="0" fill="hold" nodeType="afterEffect">
                                  <p:stCondLst>
                                    <p:cond delay="0"/>
                                  </p:stCondLst>
                                  <p:childTnLst>
                                    <p:set>
                                      <p:cBhvr>
                                        <p:cTn id="33" dur="1" fill="hold">
                                          <p:stCondLst>
                                            <p:cond delay="0"/>
                                          </p:stCondLst>
                                        </p:cTn>
                                        <p:tgtEl>
                                          <p:spTgt spid="2075"/>
                                        </p:tgtEl>
                                        <p:attrNameLst>
                                          <p:attrName>style.visibility</p:attrName>
                                        </p:attrNameLst>
                                      </p:cBhvr>
                                      <p:to>
                                        <p:strVal val="visible"/>
                                      </p:to>
                                    </p:set>
                                    <p:animEffect transition="in" filter="fade">
                                      <p:cBhvr>
                                        <p:cTn id="34" dur="1000"/>
                                        <p:tgtEl>
                                          <p:spTgt spid="2075"/>
                                        </p:tgtEl>
                                      </p:cBhvr>
                                    </p:animEffect>
                                    <p:anim calcmode="lin" valueType="num">
                                      <p:cBhvr>
                                        <p:cTn id="35" dur="1000" fill="hold"/>
                                        <p:tgtEl>
                                          <p:spTgt spid="2075"/>
                                        </p:tgtEl>
                                        <p:attrNameLst>
                                          <p:attrName>ppt_x</p:attrName>
                                        </p:attrNameLst>
                                      </p:cBhvr>
                                      <p:tavLst>
                                        <p:tav tm="0">
                                          <p:val>
                                            <p:strVal val="#ppt_x"/>
                                          </p:val>
                                        </p:tav>
                                        <p:tav tm="100000">
                                          <p:val>
                                            <p:strVal val="#ppt_x"/>
                                          </p:val>
                                        </p:tav>
                                      </p:tavLst>
                                    </p:anim>
                                    <p:anim calcmode="lin" valueType="num">
                                      <p:cBhvr>
                                        <p:cTn id="36" dur="1000" fill="hold"/>
                                        <p:tgtEl>
                                          <p:spTgt spid="20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0129AC0F-0D99-E9C7-A4AE-FB769F9252EF}"/>
              </a:ext>
            </a:extLst>
          </p:cNvPr>
          <p:cNvGrpSpPr/>
          <p:nvPr/>
        </p:nvGrpSpPr>
        <p:grpSpPr>
          <a:xfrm>
            <a:off x="882468" y="1881110"/>
            <a:ext cx="10427065" cy="4190957"/>
            <a:chOff x="838198" y="2080260"/>
            <a:chExt cx="10427065" cy="4190957"/>
          </a:xfrm>
        </p:grpSpPr>
        <p:sp>
          <p:nvSpPr>
            <p:cNvPr id="44" name="Freeform: Shape 43">
              <a:extLst>
                <a:ext uri="{FF2B5EF4-FFF2-40B4-BE49-F238E27FC236}">
                  <a16:creationId xmlns:a16="http://schemas.microsoft.com/office/drawing/2014/main" id="{7CAB6D37-02B8-480B-83B2-BA652E044B23}"/>
                </a:ext>
              </a:extLst>
            </p:cNvPr>
            <p:cNvSpPr/>
            <p:nvPr/>
          </p:nvSpPr>
          <p:spPr>
            <a:xfrm>
              <a:off x="4992431" y="3880067"/>
              <a:ext cx="6210697" cy="679669"/>
            </a:xfrm>
            <a:custGeom>
              <a:avLst/>
              <a:gdLst>
                <a:gd name="connsiteX0" fmla="*/ 13480 w 5969047"/>
                <a:gd name="connsiteY0" fmla="*/ 0 h 679669"/>
                <a:gd name="connsiteX1" fmla="*/ 5855767 w 5969047"/>
                <a:gd name="connsiteY1" fmla="*/ 0 h 679669"/>
                <a:gd name="connsiteX2" fmla="*/ 5969047 w 5969047"/>
                <a:gd name="connsiteY2" fmla="*/ 113280 h 679669"/>
                <a:gd name="connsiteX3" fmla="*/ 5969047 w 5969047"/>
                <a:gd name="connsiteY3" fmla="*/ 566389 h 679669"/>
                <a:gd name="connsiteX4" fmla="*/ 5855767 w 5969047"/>
                <a:gd name="connsiteY4" fmla="*/ 679669 h 679669"/>
                <a:gd name="connsiteX5" fmla="*/ 0 w 5969047"/>
                <a:gd name="connsiteY5" fmla="*/ 679669 h 679669"/>
                <a:gd name="connsiteX6" fmla="*/ 25907 w 5969047"/>
                <a:gd name="connsiteY6" fmla="*/ 509923 h 679669"/>
                <a:gd name="connsiteX7" fmla="*/ 36725 w 5969047"/>
                <a:gd name="connsiteY7" fmla="*/ 295672 h 679669"/>
                <a:gd name="connsiteX8" fmla="*/ 25907 w 5969047"/>
                <a:gd name="connsiteY8" fmla="*/ 81422 h 67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9047" h="679669">
                  <a:moveTo>
                    <a:pt x="13480" y="0"/>
                  </a:moveTo>
                  <a:lnTo>
                    <a:pt x="5855767" y="0"/>
                  </a:lnTo>
                  <a:cubicBezTo>
                    <a:pt x="5918330" y="0"/>
                    <a:pt x="5969047" y="50717"/>
                    <a:pt x="5969047" y="113280"/>
                  </a:cubicBezTo>
                  <a:lnTo>
                    <a:pt x="5969047" y="566389"/>
                  </a:lnTo>
                  <a:cubicBezTo>
                    <a:pt x="5969047" y="628952"/>
                    <a:pt x="5918330" y="679669"/>
                    <a:pt x="5855767" y="679669"/>
                  </a:cubicBezTo>
                  <a:lnTo>
                    <a:pt x="0" y="679669"/>
                  </a:lnTo>
                  <a:lnTo>
                    <a:pt x="25907" y="509923"/>
                  </a:lnTo>
                  <a:cubicBezTo>
                    <a:pt x="33061" y="439479"/>
                    <a:pt x="36725" y="368004"/>
                    <a:pt x="36725" y="295672"/>
                  </a:cubicBezTo>
                  <a:cubicBezTo>
                    <a:pt x="36725" y="223341"/>
                    <a:pt x="33061" y="151865"/>
                    <a:pt x="25907" y="81422"/>
                  </a:cubicBezTo>
                  <a:close/>
                </a:path>
              </a:pathLst>
            </a:custGeom>
            <a:solidFill>
              <a:schemeClr val="bg1"/>
            </a:solidFill>
            <a:ln>
              <a:noFill/>
            </a:ln>
            <a:effectLst>
              <a:outerShdw blurRad="76200" dist="38100" dir="5400000" sx="101000" sy="101000" algn="t" rotWithShape="0">
                <a:schemeClr val="tx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5" name="TextBox 4">
              <a:extLst>
                <a:ext uri="{FF2B5EF4-FFF2-40B4-BE49-F238E27FC236}">
                  <a16:creationId xmlns:a16="http://schemas.microsoft.com/office/drawing/2014/main" id="{5D2BF7FD-88CA-7D91-AB51-7C259DC02134}"/>
                </a:ext>
              </a:extLst>
            </p:cNvPr>
            <p:cNvSpPr txBox="1"/>
            <p:nvPr/>
          </p:nvSpPr>
          <p:spPr>
            <a:xfrm>
              <a:off x="5223158" y="4050624"/>
              <a:ext cx="5350934" cy="338554"/>
            </a:xfrm>
            <a:prstGeom prst="rect">
              <a:avLst/>
            </a:prstGeom>
            <a:noFill/>
          </p:spPr>
          <p:txBody>
            <a:bodyPr wrap="square" rtlCol="0">
              <a:spAutoFit/>
            </a:bodyPr>
            <a:lstStyle/>
            <a:p>
              <a:r>
                <a:rPr lang="es" sz="1600"/>
                <a:t>Selección de </a:t>
              </a:r>
              <a:r>
                <a:rPr lang="es" sz="1600" b="1" u="sng"/>
                <a:t>terapias adecuadas</a:t>
              </a:r>
              <a:r>
                <a:rPr lang="es" sz="1600" b="1"/>
                <a:t> </a:t>
              </a:r>
              <a:r>
                <a:rPr lang="es" sz="1600"/>
                <a:t>para la miocardiopatía</a:t>
              </a:r>
            </a:p>
          </p:txBody>
        </p:sp>
        <p:sp>
          <p:nvSpPr>
            <p:cNvPr id="46" name="Freeform: Shape 45">
              <a:extLst>
                <a:ext uri="{FF2B5EF4-FFF2-40B4-BE49-F238E27FC236}">
                  <a16:creationId xmlns:a16="http://schemas.microsoft.com/office/drawing/2014/main" id="{6151F71D-9624-E9AA-A86A-60D25C7477BC}"/>
                </a:ext>
              </a:extLst>
            </p:cNvPr>
            <p:cNvSpPr/>
            <p:nvPr/>
          </p:nvSpPr>
          <p:spPr>
            <a:xfrm>
              <a:off x="4646021" y="4701453"/>
              <a:ext cx="6571130" cy="679669"/>
            </a:xfrm>
            <a:custGeom>
              <a:avLst/>
              <a:gdLst>
                <a:gd name="connsiteX0" fmla="*/ 313975 w 6315456"/>
                <a:gd name="connsiteY0" fmla="*/ 0 h 679669"/>
                <a:gd name="connsiteX1" fmla="*/ 6202176 w 6315456"/>
                <a:gd name="connsiteY1" fmla="*/ 0 h 679669"/>
                <a:gd name="connsiteX2" fmla="*/ 6315456 w 6315456"/>
                <a:gd name="connsiteY2" fmla="*/ 113280 h 679669"/>
                <a:gd name="connsiteX3" fmla="*/ 6315456 w 6315456"/>
                <a:gd name="connsiteY3" fmla="*/ 566389 h 679669"/>
                <a:gd name="connsiteX4" fmla="*/ 6202176 w 6315456"/>
                <a:gd name="connsiteY4" fmla="*/ 679669 h 679669"/>
                <a:gd name="connsiteX5" fmla="*/ 0 w 6315456"/>
                <a:gd name="connsiteY5" fmla="*/ 679669 h 679669"/>
                <a:gd name="connsiteX6" fmla="*/ 25261 w 6315456"/>
                <a:gd name="connsiteY6" fmla="*/ 645888 h 679669"/>
                <a:gd name="connsiteX7" fmla="*/ 288927 w 6315456"/>
                <a:gd name="connsiteY7" fmla="*/ 97418 h 67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5456" h="679669">
                  <a:moveTo>
                    <a:pt x="313975" y="0"/>
                  </a:moveTo>
                  <a:lnTo>
                    <a:pt x="6202176" y="0"/>
                  </a:lnTo>
                  <a:cubicBezTo>
                    <a:pt x="6264739" y="0"/>
                    <a:pt x="6315456" y="50717"/>
                    <a:pt x="6315456" y="113280"/>
                  </a:cubicBezTo>
                  <a:lnTo>
                    <a:pt x="6315456" y="566389"/>
                  </a:lnTo>
                  <a:cubicBezTo>
                    <a:pt x="6315456" y="628952"/>
                    <a:pt x="6264739" y="679669"/>
                    <a:pt x="6202176" y="679669"/>
                  </a:cubicBezTo>
                  <a:lnTo>
                    <a:pt x="0" y="679669"/>
                  </a:lnTo>
                  <a:lnTo>
                    <a:pt x="25261" y="645888"/>
                  </a:lnTo>
                  <a:cubicBezTo>
                    <a:pt x="138232" y="478668"/>
                    <a:pt x="227701" y="294265"/>
                    <a:pt x="288927" y="97418"/>
                  </a:cubicBezTo>
                  <a:close/>
                </a:path>
              </a:pathLst>
            </a:custGeom>
            <a:solidFill>
              <a:schemeClr val="bg1"/>
            </a:solidFill>
            <a:ln>
              <a:noFill/>
            </a:ln>
            <a:effectLst>
              <a:outerShdw blurRad="76200" dist="38100" dir="5400000" sx="101000" sy="101000" algn="t" rotWithShape="0">
                <a:schemeClr val="tx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7" name="TextBox 6">
              <a:extLst>
                <a:ext uri="{FF2B5EF4-FFF2-40B4-BE49-F238E27FC236}">
                  <a16:creationId xmlns:a16="http://schemas.microsoft.com/office/drawing/2014/main" id="{0EE712AC-5A53-D7C8-E588-562AC226DDC4}"/>
                </a:ext>
              </a:extLst>
            </p:cNvPr>
            <p:cNvSpPr txBox="1"/>
            <p:nvPr/>
          </p:nvSpPr>
          <p:spPr>
            <a:xfrm>
              <a:off x="5223158" y="4748900"/>
              <a:ext cx="5852620" cy="584775"/>
            </a:xfrm>
            <a:prstGeom prst="rect">
              <a:avLst/>
            </a:prstGeom>
            <a:noFill/>
          </p:spPr>
          <p:txBody>
            <a:bodyPr wrap="square" rtlCol="0">
              <a:spAutoFit/>
            </a:bodyPr>
            <a:lstStyle/>
            <a:p>
              <a:r>
                <a:rPr lang="es" sz="1600"/>
                <a:t>Determinación del </a:t>
              </a:r>
              <a:r>
                <a:rPr lang="es" sz="1600" b="1" u="sng"/>
                <a:t>pronóstico</a:t>
              </a:r>
              <a:r>
                <a:rPr lang="es" sz="1600"/>
                <a:t> y uso adecuado de terapias avanzadas (trasplante cardíaco y dispositivos de asistencia ventricular)</a:t>
              </a:r>
            </a:p>
          </p:txBody>
        </p:sp>
        <p:sp>
          <p:nvSpPr>
            <p:cNvPr id="40" name="Freeform: Shape 39">
              <a:extLst>
                <a:ext uri="{FF2B5EF4-FFF2-40B4-BE49-F238E27FC236}">
                  <a16:creationId xmlns:a16="http://schemas.microsoft.com/office/drawing/2014/main" id="{D23FDDBA-5193-830F-DDD5-4B2CF7C363FB}"/>
                </a:ext>
              </a:extLst>
            </p:cNvPr>
            <p:cNvSpPr/>
            <p:nvPr/>
          </p:nvSpPr>
          <p:spPr>
            <a:xfrm>
              <a:off x="4704418" y="3058681"/>
              <a:ext cx="6510370" cy="679669"/>
            </a:xfrm>
            <a:custGeom>
              <a:avLst/>
              <a:gdLst>
                <a:gd name="connsiteX0" fmla="*/ 0 w 6257060"/>
                <a:gd name="connsiteY0" fmla="*/ 0 h 679669"/>
                <a:gd name="connsiteX1" fmla="*/ 6143780 w 6257060"/>
                <a:gd name="connsiteY1" fmla="*/ 0 h 679669"/>
                <a:gd name="connsiteX2" fmla="*/ 6257060 w 6257060"/>
                <a:gd name="connsiteY2" fmla="*/ 113280 h 679669"/>
                <a:gd name="connsiteX3" fmla="*/ 6257060 w 6257060"/>
                <a:gd name="connsiteY3" fmla="*/ 566389 h 679669"/>
                <a:gd name="connsiteX4" fmla="*/ 6143780 w 6257060"/>
                <a:gd name="connsiteY4" fmla="*/ 679669 h 679669"/>
                <a:gd name="connsiteX5" fmla="*/ 278289 w 6257060"/>
                <a:gd name="connsiteY5" fmla="*/ 679669 h 679669"/>
                <a:gd name="connsiteX6" fmla="*/ 230530 w 6257060"/>
                <a:gd name="connsiteY6" fmla="*/ 493927 h 679669"/>
                <a:gd name="connsiteX7" fmla="*/ 71825 w 6257060"/>
                <a:gd name="connsiteY7" fmla="*/ 118228 h 67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7060" h="679669">
                  <a:moveTo>
                    <a:pt x="0" y="0"/>
                  </a:moveTo>
                  <a:lnTo>
                    <a:pt x="6143780" y="0"/>
                  </a:lnTo>
                  <a:cubicBezTo>
                    <a:pt x="6206343" y="0"/>
                    <a:pt x="6257060" y="50717"/>
                    <a:pt x="6257060" y="113280"/>
                  </a:cubicBezTo>
                  <a:lnTo>
                    <a:pt x="6257060" y="566389"/>
                  </a:lnTo>
                  <a:cubicBezTo>
                    <a:pt x="6257060" y="628952"/>
                    <a:pt x="6206343" y="679669"/>
                    <a:pt x="6143780" y="679669"/>
                  </a:cubicBezTo>
                  <a:lnTo>
                    <a:pt x="278289" y="679669"/>
                  </a:lnTo>
                  <a:lnTo>
                    <a:pt x="230530" y="493927"/>
                  </a:lnTo>
                  <a:cubicBezTo>
                    <a:pt x="189713" y="362696"/>
                    <a:pt x="136343" y="236995"/>
                    <a:pt x="71825" y="118228"/>
                  </a:cubicBezTo>
                  <a:close/>
                </a:path>
              </a:pathLst>
            </a:custGeom>
            <a:solidFill>
              <a:schemeClr val="bg1"/>
            </a:solidFill>
            <a:ln>
              <a:noFill/>
            </a:ln>
            <a:effectLst>
              <a:outerShdw blurRad="76200" dist="38100" dir="5400000" sx="101000" sy="101000" algn="t" rotWithShape="0">
                <a:schemeClr val="tx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8" name="TextBox 7">
              <a:extLst>
                <a:ext uri="{FF2B5EF4-FFF2-40B4-BE49-F238E27FC236}">
                  <a16:creationId xmlns:a16="http://schemas.microsoft.com/office/drawing/2014/main" id="{63D2D62D-9A5C-0076-5845-DD50ACE1E83C}"/>
                </a:ext>
              </a:extLst>
            </p:cNvPr>
            <p:cNvSpPr txBox="1"/>
            <p:nvPr/>
          </p:nvSpPr>
          <p:spPr>
            <a:xfrm>
              <a:off x="5223158" y="3229238"/>
              <a:ext cx="2630170" cy="338554"/>
            </a:xfrm>
            <a:prstGeom prst="rect">
              <a:avLst/>
            </a:prstGeom>
            <a:noFill/>
          </p:spPr>
          <p:txBody>
            <a:bodyPr wrap="square" rtlCol="0">
              <a:spAutoFit/>
            </a:bodyPr>
            <a:lstStyle/>
            <a:p>
              <a:r>
                <a:rPr lang="en-US" sz="1600" b="1" u="sng" err="1"/>
                <a:t>Despistaje</a:t>
              </a:r>
              <a:r>
                <a:rPr lang="es" sz="1600"/>
                <a:t> de familiares</a:t>
              </a:r>
            </a:p>
          </p:txBody>
        </p:sp>
        <p:sp>
          <p:nvSpPr>
            <p:cNvPr id="42" name="Freeform: Shape 41">
              <a:extLst>
                <a:ext uri="{FF2B5EF4-FFF2-40B4-BE49-F238E27FC236}">
                  <a16:creationId xmlns:a16="http://schemas.microsoft.com/office/drawing/2014/main" id="{79DDA7E8-A64B-01ED-FB77-4EF0BFAF909F}"/>
                </a:ext>
              </a:extLst>
            </p:cNvPr>
            <p:cNvSpPr/>
            <p:nvPr/>
          </p:nvSpPr>
          <p:spPr>
            <a:xfrm>
              <a:off x="3728463" y="2237295"/>
              <a:ext cx="7525835" cy="679669"/>
            </a:xfrm>
            <a:custGeom>
              <a:avLst/>
              <a:gdLst>
                <a:gd name="connsiteX0" fmla="*/ 0 w 7233015"/>
                <a:gd name="connsiteY0" fmla="*/ 0 h 679669"/>
                <a:gd name="connsiteX1" fmla="*/ 7119735 w 7233015"/>
                <a:gd name="connsiteY1" fmla="*/ 0 h 679669"/>
                <a:gd name="connsiteX2" fmla="*/ 7233015 w 7233015"/>
                <a:gd name="connsiteY2" fmla="*/ 113280 h 679669"/>
                <a:gd name="connsiteX3" fmla="*/ 7233015 w 7233015"/>
                <a:gd name="connsiteY3" fmla="*/ 566389 h 679669"/>
                <a:gd name="connsiteX4" fmla="*/ 7119735 w 7233015"/>
                <a:gd name="connsiteY4" fmla="*/ 679669 h 679669"/>
                <a:gd name="connsiteX5" fmla="*/ 877632 w 7233015"/>
                <a:gd name="connsiteY5" fmla="*/ 679669 h 679669"/>
                <a:gd name="connsiteX6" fmla="*/ 822188 w 7233015"/>
                <a:gd name="connsiteY6" fmla="*/ 605525 h 679669"/>
                <a:gd name="connsiteX7" fmla="*/ 20869 w 7233015"/>
                <a:gd name="connsiteY7" fmla="*/ 7638 h 67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3015" h="679669">
                  <a:moveTo>
                    <a:pt x="0" y="0"/>
                  </a:moveTo>
                  <a:lnTo>
                    <a:pt x="7119735" y="0"/>
                  </a:lnTo>
                  <a:cubicBezTo>
                    <a:pt x="7182298" y="0"/>
                    <a:pt x="7233015" y="50717"/>
                    <a:pt x="7233015" y="113280"/>
                  </a:cubicBezTo>
                  <a:lnTo>
                    <a:pt x="7233015" y="566389"/>
                  </a:lnTo>
                  <a:cubicBezTo>
                    <a:pt x="7233015" y="628952"/>
                    <a:pt x="7182298" y="679669"/>
                    <a:pt x="7119735" y="679669"/>
                  </a:cubicBezTo>
                  <a:lnTo>
                    <a:pt x="877632" y="679669"/>
                  </a:lnTo>
                  <a:lnTo>
                    <a:pt x="822188" y="605525"/>
                  </a:lnTo>
                  <a:cubicBezTo>
                    <a:pt x="608665" y="346795"/>
                    <a:pt x="334244" y="140185"/>
                    <a:pt x="20869" y="7638"/>
                  </a:cubicBezTo>
                  <a:close/>
                </a:path>
              </a:pathLst>
            </a:custGeom>
            <a:solidFill>
              <a:schemeClr val="bg1"/>
            </a:solidFill>
            <a:ln>
              <a:noFill/>
            </a:ln>
            <a:effectLst>
              <a:outerShdw blurRad="76200" dist="38100" dir="5400000" sx="101000" sy="101000" algn="t" rotWithShape="0">
                <a:schemeClr val="tx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9" name="TextBox 8">
              <a:extLst>
                <a:ext uri="{FF2B5EF4-FFF2-40B4-BE49-F238E27FC236}">
                  <a16:creationId xmlns:a16="http://schemas.microsoft.com/office/drawing/2014/main" id="{87F3CF14-0A0C-96CF-C8F0-FD45FAA4C26E}"/>
                </a:ext>
              </a:extLst>
            </p:cNvPr>
            <p:cNvSpPr txBox="1"/>
            <p:nvPr/>
          </p:nvSpPr>
          <p:spPr>
            <a:xfrm>
              <a:off x="5223158" y="2407852"/>
              <a:ext cx="2867430" cy="338554"/>
            </a:xfrm>
            <a:prstGeom prst="rect">
              <a:avLst/>
            </a:prstGeom>
            <a:noFill/>
          </p:spPr>
          <p:txBody>
            <a:bodyPr wrap="square" rtlCol="0">
              <a:spAutoFit/>
            </a:bodyPr>
            <a:lstStyle/>
            <a:p>
              <a:r>
                <a:rPr lang="es" sz="1600" b="1" u="sng"/>
                <a:t>Investigación</a:t>
              </a:r>
              <a:r>
                <a:rPr lang="es" sz="1600"/>
                <a:t> básica y clínica </a:t>
              </a:r>
            </a:p>
          </p:txBody>
        </p:sp>
        <p:sp>
          <p:nvSpPr>
            <p:cNvPr id="48" name="Freeform: Shape 47">
              <a:extLst>
                <a:ext uri="{FF2B5EF4-FFF2-40B4-BE49-F238E27FC236}">
                  <a16:creationId xmlns:a16="http://schemas.microsoft.com/office/drawing/2014/main" id="{93BC0152-027B-4B0A-F63D-EF90376138FE}"/>
                </a:ext>
              </a:extLst>
            </p:cNvPr>
            <p:cNvSpPr/>
            <p:nvPr/>
          </p:nvSpPr>
          <p:spPr>
            <a:xfrm>
              <a:off x="3457646" y="5522838"/>
              <a:ext cx="7807617" cy="679669"/>
            </a:xfrm>
            <a:custGeom>
              <a:avLst/>
              <a:gdLst>
                <a:gd name="connsiteX0" fmla="*/ 1080118 w 7503833"/>
                <a:gd name="connsiteY0" fmla="*/ 0 h 679669"/>
                <a:gd name="connsiteX1" fmla="*/ 7390553 w 7503833"/>
                <a:gd name="connsiteY1" fmla="*/ 0 h 679669"/>
                <a:gd name="connsiteX2" fmla="*/ 7503833 w 7503833"/>
                <a:gd name="connsiteY2" fmla="*/ 113280 h 679669"/>
                <a:gd name="connsiteX3" fmla="*/ 7503833 w 7503833"/>
                <a:gd name="connsiteY3" fmla="*/ 566389 h 679669"/>
                <a:gd name="connsiteX4" fmla="*/ 7390553 w 7503833"/>
                <a:gd name="connsiteY4" fmla="*/ 679669 h 679669"/>
                <a:gd name="connsiteX5" fmla="*/ 0 w 7503833"/>
                <a:gd name="connsiteY5" fmla="*/ 679669 h 679669"/>
                <a:gd name="connsiteX6" fmla="*/ 99164 w 7503833"/>
                <a:gd name="connsiteY6" fmla="*/ 654172 h 679669"/>
                <a:gd name="connsiteX7" fmla="*/ 957760 w 7503833"/>
                <a:gd name="connsiteY7" fmla="*/ 134629 h 67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3833" h="679669">
                  <a:moveTo>
                    <a:pt x="1080118" y="0"/>
                  </a:moveTo>
                  <a:lnTo>
                    <a:pt x="7390553" y="0"/>
                  </a:lnTo>
                  <a:cubicBezTo>
                    <a:pt x="7453116" y="0"/>
                    <a:pt x="7503833" y="50717"/>
                    <a:pt x="7503833" y="113280"/>
                  </a:cubicBezTo>
                  <a:lnTo>
                    <a:pt x="7503833" y="566389"/>
                  </a:lnTo>
                  <a:cubicBezTo>
                    <a:pt x="7503833" y="628952"/>
                    <a:pt x="7453116" y="679669"/>
                    <a:pt x="7390553" y="679669"/>
                  </a:cubicBezTo>
                  <a:lnTo>
                    <a:pt x="0" y="679669"/>
                  </a:lnTo>
                  <a:lnTo>
                    <a:pt x="99164" y="654172"/>
                  </a:lnTo>
                  <a:cubicBezTo>
                    <a:pt x="427242" y="552129"/>
                    <a:pt x="720755" y="371633"/>
                    <a:pt x="957760" y="134629"/>
                  </a:cubicBezTo>
                  <a:close/>
                </a:path>
              </a:pathLst>
            </a:custGeom>
            <a:solidFill>
              <a:schemeClr val="bg1"/>
            </a:solidFill>
            <a:ln>
              <a:noFill/>
            </a:ln>
            <a:effectLst>
              <a:outerShdw blurRad="76200" dist="38100" dir="5400000" sx="101000" sy="101000" algn="t" rotWithShape="0">
                <a:schemeClr val="tx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3" name="Oval 2">
              <a:extLst>
                <a:ext uri="{FF2B5EF4-FFF2-40B4-BE49-F238E27FC236}">
                  <a16:creationId xmlns:a16="http://schemas.microsoft.com/office/drawing/2014/main" id="{AA1B202C-8286-AB7C-050E-9DF58BA0484B}"/>
                </a:ext>
              </a:extLst>
            </p:cNvPr>
            <p:cNvSpPr/>
            <p:nvPr/>
          </p:nvSpPr>
          <p:spPr>
            <a:xfrm>
              <a:off x="838198" y="2080260"/>
              <a:ext cx="4190957" cy="4190957"/>
            </a:xfrm>
            <a:prstGeom prst="ellipse">
              <a:avLst/>
            </a:prstGeom>
            <a:solidFill>
              <a:srgbClr val="B52282">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Oval 29">
              <a:extLst>
                <a:ext uri="{FF2B5EF4-FFF2-40B4-BE49-F238E27FC236}">
                  <a16:creationId xmlns:a16="http://schemas.microsoft.com/office/drawing/2014/main" id="{6256D700-1E4A-2580-4564-BAB22A20BDA2}"/>
                </a:ext>
              </a:extLst>
            </p:cNvPr>
            <p:cNvSpPr/>
            <p:nvPr/>
          </p:nvSpPr>
          <p:spPr>
            <a:xfrm>
              <a:off x="1085825" y="2327887"/>
              <a:ext cx="3695702" cy="3695702"/>
            </a:xfrm>
            <a:prstGeom prst="ellipse">
              <a:avLst/>
            </a:prstGeom>
            <a:solidFill>
              <a:srgbClr val="B52282">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TextBox 22">
              <a:extLst>
                <a:ext uri="{FF2B5EF4-FFF2-40B4-BE49-F238E27FC236}">
                  <a16:creationId xmlns:a16="http://schemas.microsoft.com/office/drawing/2014/main" id="{D97A9155-EB71-EE33-3BF9-D8194E8BA79B}"/>
                </a:ext>
              </a:extLst>
            </p:cNvPr>
            <p:cNvSpPr txBox="1"/>
            <p:nvPr/>
          </p:nvSpPr>
          <p:spPr>
            <a:xfrm>
              <a:off x="5223158" y="5570285"/>
              <a:ext cx="5658203" cy="584775"/>
            </a:xfrm>
            <a:prstGeom prst="rect">
              <a:avLst/>
            </a:prstGeom>
            <a:noFill/>
          </p:spPr>
          <p:txBody>
            <a:bodyPr wrap="square" rtlCol="0">
              <a:spAutoFit/>
            </a:bodyPr>
            <a:lstStyle/>
            <a:p>
              <a:r>
                <a:rPr lang="es" sz="1600"/>
                <a:t>Selección de </a:t>
              </a:r>
              <a:r>
                <a:rPr lang="es" sz="1600" b="1" u="sng"/>
                <a:t>terapias para una enfermedad subyacente</a:t>
              </a:r>
              <a:r>
                <a:rPr lang="es" sz="1600" b="1"/>
                <a:t> </a:t>
              </a:r>
              <a:r>
                <a:rPr lang="es" sz="1600"/>
                <a:t>que puede estar causando la miocardiopatía</a:t>
              </a:r>
            </a:p>
          </p:txBody>
        </p:sp>
        <p:grpSp>
          <p:nvGrpSpPr>
            <p:cNvPr id="31" name="Group 30">
              <a:extLst>
                <a:ext uri="{FF2B5EF4-FFF2-40B4-BE49-F238E27FC236}">
                  <a16:creationId xmlns:a16="http://schemas.microsoft.com/office/drawing/2014/main" id="{4DBF00B6-1BEE-3613-2E4A-8309282189A5}"/>
                </a:ext>
              </a:extLst>
            </p:cNvPr>
            <p:cNvGrpSpPr/>
            <p:nvPr/>
          </p:nvGrpSpPr>
          <p:grpSpPr>
            <a:xfrm>
              <a:off x="1336487" y="2578549"/>
              <a:ext cx="3194379" cy="3194379"/>
              <a:chOff x="1336487" y="2578549"/>
              <a:chExt cx="3194379" cy="3194379"/>
            </a:xfrm>
          </p:grpSpPr>
          <p:sp>
            <p:nvSpPr>
              <p:cNvPr id="29" name="Oval 28">
                <a:extLst>
                  <a:ext uri="{FF2B5EF4-FFF2-40B4-BE49-F238E27FC236}">
                    <a16:creationId xmlns:a16="http://schemas.microsoft.com/office/drawing/2014/main" id="{60FD106A-ACED-5A59-DBF0-E7664F457FEC}"/>
                  </a:ext>
                </a:extLst>
              </p:cNvPr>
              <p:cNvSpPr/>
              <p:nvPr/>
            </p:nvSpPr>
            <p:spPr>
              <a:xfrm>
                <a:off x="1336487" y="2578549"/>
                <a:ext cx="3194379" cy="3194379"/>
              </a:xfrm>
              <a:prstGeom prst="ellipse">
                <a:avLst/>
              </a:prstGeom>
              <a:solidFill>
                <a:srgbClr val="911B67"/>
              </a:solidFill>
              <a:ln>
                <a:noFill/>
              </a:ln>
              <a:effectLst>
                <a:outerShdw blurRad="165100" dist="241300" dir="2700000" algn="tl" rotWithShape="0">
                  <a:srgbClr val="911B67">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extBox 3">
                <a:extLst>
                  <a:ext uri="{FF2B5EF4-FFF2-40B4-BE49-F238E27FC236}">
                    <a16:creationId xmlns:a16="http://schemas.microsoft.com/office/drawing/2014/main" id="{C7FA7B86-B9DC-42E6-6EA1-3D85B801D2EE}"/>
                  </a:ext>
                </a:extLst>
              </p:cNvPr>
              <p:cNvSpPr txBox="1"/>
              <p:nvPr/>
            </p:nvSpPr>
            <p:spPr>
              <a:xfrm>
                <a:off x="1851814" y="3204560"/>
                <a:ext cx="2188529" cy="1938992"/>
              </a:xfrm>
              <a:prstGeom prst="rect">
                <a:avLst/>
              </a:prstGeom>
              <a:noFill/>
            </p:spPr>
            <p:txBody>
              <a:bodyPr wrap="square" rtlCol="0">
                <a:spAutoFit/>
              </a:bodyPr>
              <a:lstStyle/>
              <a:p>
                <a:pPr algn="ctr"/>
                <a:r>
                  <a:rPr lang="es" sz="3000" b="1">
                    <a:solidFill>
                      <a:schemeClr val="bg1"/>
                    </a:solidFill>
                  </a:rPr>
                  <a:t>¿Por qué clasificar la insuficiencia cardíaca?</a:t>
                </a:r>
              </a:p>
            </p:txBody>
          </p:sp>
        </p:grpSp>
      </p:grpSp>
      <p:sp>
        <p:nvSpPr>
          <p:cNvPr id="19" name="Title 1">
            <a:extLst>
              <a:ext uri="{FF2B5EF4-FFF2-40B4-BE49-F238E27FC236}">
                <a16:creationId xmlns:a16="http://schemas.microsoft.com/office/drawing/2014/main" id="{E307A8F1-4916-8454-0481-E50EDDB2B273}"/>
              </a:ext>
            </a:extLst>
          </p:cNvPr>
          <p:cNvSpPr txBox="1">
            <a:spLocks/>
          </p:cNvSpPr>
          <p:nvPr/>
        </p:nvSpPr>
        <p:spPr>
          <a:xfrm>
            <a:off x="838199" y="1680737"/>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d-ID" b="1">
              <a:solidFill>
                <a:srgbClr val="002C53"/>
              </a:solidFill>
            </a:endParaRPr>
          </a:p>
        </p:txBody>
      </p:sp>
      <p:sp>
        <p:nvSpPr>
          <p:cNvPr id="50" name="Title 1">
            <a:extLst>
              <a:ext uri="{FF2B5EF4-FFF2-40B4-BE49-F238E27FC236}">
                <a16:creationId xmlns:a16="http://schemas.microsoft.com/office/drawing/2014/main" id="{3A276149-8CBB-03A2-4722-16DCDB30B680}"/>
              </a:ext>
            </a:extLst>
          </p:cNvPr>
          <p:cNvSpPr txBox="1">
            <a:spLocks/>
          </p:cNvSpPr>
          <p:nvPr/>
        </p:nvSpPr>
        <p:spPr>
          <a:xfrm>
            <a:off x="882468" y="-108629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id-ID" b="1">
              <a:solidFill>
                <a:srgbClr val="002C53"/>
              </a:solidFill>
            </a:endParaRPr>
          </a:p>
        </p:txBody>
      </p:sp>
      <p:sp>
        <p:nvSpPr>
          <p:cNvPr id="6" name="Slide Number Placeholder 5">
            <a:extLst>
              <a:ext uri="{FF2B5EF4-FFF2-40B4-BE49-F238E27FC236}">
                <a16:creationId xmlns:a16="http://schemas.microsoft.com/office/drawing/2014/main" id="{EEA5CEBF-C222-9B96-71D0-01D6024FF0FD}"/>
              </a:ext>
            </a:extLst>
          </p:cNvPr>
          <p:cNvSpPr>
            <a:spLocks noGrp="1"/>
          </p:cNvSpPr>
          <p:nvPr>
            <p:ph type="sldNum" sz="quarter" idx="12"/>
          </p:nvPr>
        </p:nvSpPr>
        <p:spPr/>
        <p:txBody>
          <a:bodyPr/>
          <a:lstStyle/>
          <a:p>
            <a:fld id="{34BEDCEC-E0D6-4ECB-B1DC-D50FEC87900E}" type="slidenum">
              <a:rPr lang="en-US" smtClean="0"/>
              <a:pPr/>
              <a:t>11</a:t>
            </a:fld>
            <a:endParaRPr lang="en-US"/>
          </a:p>
        </p:txBody>
      </p:sp>
      <p:sp>
        <p:nvSpPr>
          <p:cNvPr id="2" name="Title 1">
            <a:extLst>
              <a:ext uri="{FF2B5EF4-FFF2-40B4-BE49-F238E27FC236}">
                <a16:creationId xmlns:a16="http://schemas.microsoft.com/office/drawing/2014/main" id="{3B804915-1022-7F1B-3588-71E979EB20B2}"/>
              </a:ext>
            </a:extLst>
          </p:cNvPr>
          <p:cNvSpPr txBox="1">
            <a:spLocks/>
          </p:cNvSpPr>
          <p:nvPr/>
        </p:nvSpPr>
        <p:spPr>
          <a:xfrm>
            <a:off x="850900" y="41972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 b="1">
                <a:solidFill>
                  <a:srgbClr val="002C53"/>
                </a:solidFill>
              </a:rPr>
              <a:t>Beneficios de la clasificación de la insuficiencia cardíaca y la miocardiopatía</a:t>
            </a:r>
            <a:endParaRPr lang="id-ID" b="1">
              <a:solidFill>
                <a:srgbClr val="002C53"/>
              </a:solidFill>
            </a:endParaRPr>
          </a:p>
        </p:txBody>
      </p:sp>
    </p:spTree>
    <p:extLst>
      <p:ext uri="{BB962C8B-B14F-4D97-AF65-F5344CB8AC3E}">
        <p14:creationId xmlns:p14="http://schemas.microsoft.com/office/powerpoint/2010/main" val="1192220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773F6233-ED80-2055-44F8-CB73ACC87AD5}"/>
              </a:ext>
            </a:extLst>
          </p:cNvPr>
          <p:cNvGrpSpPr/>
          <p:nvPr/>
        </p:nvGrpSpPr>
        <p:grpSpPr>
          <a:xfrm>
            <a:off x="838200" y="1690688"/>
            <a:ext cx="10515601" cy="962658"/>
            <a:chOff x="838200" y="1690688"/>
            <a:chExt cx="10515601" cy="962658"/>
          </a:xfrm>
        </p:grpSpPr>
        <p:sp>
          <p:nvSpPr>
            <p:cNvPr id="57" name="Rectangle: Top Corners Rounded 56">
              <a:extLst>
                <a:ext uri="{FF2B5EF4-FFF2-40B4-BE49-F238E27FC236}">
                  <a16:creationId xmlns:a16="http://schemas.microsoft.com/office/drawing/2014/main" id="{5DA0B19F-2B1F-0843-0269-C89EC6FCFC1C}"/>
                </a:ext>
              </a:extLst>
            </p:cNvPr>
            <p:cNvSpPr/>
            <p:nvPr/>
          </p:nvSpPr>
          <p:spPr>
            <a:xfrm rot="5400000">
              <a:off x="5859270" y="-2880923"/>
              <a:ext cx="883179" cy="10105882"/>
            </a:xfrm>
            <a:prstGeom prst="round2SameRect">
              <a:avLst>
                <a:gd name="adj1" fmla="val 50000"/>
                <a:gd name="adj2" fmla="val 0"/>
              </a:avLst>
            </a:prstGeom>
            <a:solidFill>
              <a:schemeClr val="bg1"/>
            </a:solidFill>
            <a:ln>
              <a:noFill/>
            </a:ln>
            <a:effectLst>
              <a:outerShdw blurRad="76200" dist="38100" dir="5400000" algn="t"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58" name="Group 57">
              <a:extLst>
                <a:ext uri="{FF2B5EF4-FFF2-40B4-BE49-F238E27FC236}">
                  <a16:creationId xmlns:a16="http://schemas.microsoft.com/office/drawing/2014/main" id="{52A1B67C-75BC-5E33-D1DF-3E93C6B6764E}"/>
                </a:ext>
              </a:extLst>
            </p:cNvPr>
            <p:cNvGrpSpPr/>
            <p:nvPr/>
          </p:nvGrpSpPr>
          <p:grpSpPr>
            <a:xfrm>
              <a:off x="838200" y="1690688"/>
              <a:ext cx="962658" cy="962658"/>
              <a:chOff x="838200" y="1690688"/>
              <a:chExt cx="962658" cy="962658"/>
            </a:xfrm>
            <a:effectLst>
              <a:outerShdw blurRad="50800" dist="38100" algn="l" rotWithShape="0">
                <a:prstClr val="black">
                  <a:alpha val="20000"/>
                </a:prstClr>
              </a:outerShdw>
            </a:effectLst>
          </p:grpSpPr>
          <p:sp>
            <p:nvSpPr>
              <p:cNvPr id="59" name="Oval 58">
                <a:extLst>
                  <a:ext uri="{FF2B5EF4-FFF2-40B4-BE49-F238E27FC236}">
                    <a16:creationId xmlns:a16="http://schemas.microsoft.com/office/drawing/2014/main" id="{2011E2CC-81A5-2DCC-FEF8-8847C0BE06E4}"/>
                  </a:ext>
                </a:extLst>
              </p:cNvPr>
              <p:cNvSpPr/>
              <p:nvPr/>
            </p:nvSpPr>
            <p:spPr>
              <a:xfrm>
                <a:off x="838200" y="1690688"/>
                <a:ext cx="962658" cy="962658"/>
              </a:xfrm>
              <a:prstGeom prst="ellipse">
                <a:avLst/>
              </a:prstGeom>
              <a:solidFill>
                <a:srgbClr val="009AD7"/>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60" name="Picture 1">
                <a:extLst>
                  <a:ext uri="{FF2B5EF4-FFF2-40B4-BE49-F238E27FC236}">
                    <a16:creationId xmlns:a16="http://schemas.microsoft.com/office/drawing/2014/main" id="{E1359C9E-73ED-4A93-DE06-CD578F878745}"/>
                  </a:ext>
                </a:extLst>
              </p:cNvPr>
              <p:cNvGrpSpPr/>
              <p:nvPr/>
            </p:nvGrpSpPr>
            <p:grpSpPr>
              <a:xfrm>
                <a:off x="1022723" y="1895225"/>
                <a:ext cx="593612" cy="553592"/>
                <a:chOff x="858265" y="1872027"/>
                <a:chExt cx="790097" cy="736831"/>
              </a:xfrm>
            </p:grpSpPr>
            <p:sp>
              <p:nvSpPr>
                <p:cNvPr id="61" name="Freeform: Shape 60">
                  <a:extLst>
                    <a:ext uri="{FF2B5EF4-FFF2-40B4-BE49-F238E27FC236}">
                      <a16:creationId xmlns:a16="http://schemas.microsoft.com/office/drawing/2014/main" id="{0C80ADE7-C15E-C6BC-6033-86F6F33FA316}"/>
                    </a:ext>
                  </a:extLst>
                </p:cNvPr>
                <p:cNvSpPr/>
                <p:nvPr/>
              </p:nvSpPr>
              <p:spPr>
                <a:xfrm>
                  <a:off x="858265" y="2011235"/>
                  <a:ext cx="440197" cy="377166"/>
                </a:xfrm>
                <a:custGeom>
                  <a:avLst/>
                  <a:gdLst>
                    <a:gd name="connsiteX0" fmla="*/ 347392 w 440197"/>
                    <a:gd name="connsiteY0" fmla="*/ 323564 h 377166"/>
                    <a:gd name="connsiteX1" fmla="*/ 190627 w 440197"/>
                    <a:gd name="connsiteY1" fmla="*/ 323564 h 377166"/>
                    <a:gd name="connsiteX2" fmla="*/ 155511 w 440197"/>
                    <a:gd name="connsiteY2" fmla="*/ 338613 h 377166"/>
                    <a:gd name="connsiteX3" fmla="*/ 124158 w 440197"/>
                    <a:gd name="connsiteY3" fmla="*/ 369966 h 377166"/>
                    <a:gd name="connsiteX4" fmla="*/ 84026 w 440197"/>
                    <a:gd name="connsiteY4" fmla="*/ 353663 h 377166"/>
                    <a:gd name="connsiteX5" fmla="*/ 55181 w 440197"/>
                    <a:gd name="connsiteY5" fmla="*/ 324818 h 377166"/>
                    <a:gd name="connsiteX6" fmla="*/ 0 w 440197"/>
                    <a:gd name="connsiteY6" fmla="*/ 268382 h 377166"/>
                    <a:gd name="connsiteX7" fmla="*/ 0 w 440197"/>
                    <a:gd name="connsiteY7" fmla="*/ 56436 h 377166"/>
                    <a:gd name="connsiteX8" fmla="*/ 55181 w 440197"/>
                    <a:gd name="connsiteY8" fmla="*/ 0 h 377166"/>
                    <a:gd name="connsiteX9" fmla="*/ 385016 w 440197"/>
                    <a:gd name="connsiteY9" fmla="*/ 0 h 377166"/>
                    <a:gd name="connsiteX10" fmla="*/ 440197 w 440197"/>
                    <a:gd name="connsiteY10" fmla="*/ 56436 h 377166"/>
                    <a:gd name="connsiteX11" fmla="*/ 440197 w 440197"/>
                    <a:gd name="connsiteY11" fmla="*/ 220726 h 37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0197" h="377166">
                      <a:moveTo>
                        <a:pt x="347392" y="323564"/>
                      </a:moveTo>
                      <a:lnTo>
                        <a:pt x="190627" y="323564"/>
                      </a:lnTo>
                      <a:cubicBezTo>
                        <a:pt x="176831" y="323564"/>
                        <a:pt x="164290" y="328580"/>
                        <a:pt x="155511" y="338613"/>
                      </a:cubicBezTo>
                      <a:lnTo>
                        <a:pt x="124158" y="369966"/>
                      </a:lnTo>
                      <a:cubicBezTo>
                        <a:pt x="109109" y="385016"/>
                        <a:pt x="84026" y="374983"/>
                        <a:pt x="84026" y="353663"/>
                      </a:cubicBezTo>
                      <a:cubicBezTo>
                        <a:pt x="84026" y="337359"/>
                        <a:pt x="71485" y="324818"/>
                        <a:pt x="55181" y="324818"/>
                      </a:cubicBezTo>
                      <a:cubicBezTo>
                        <a:pt x="23828" y="324818"/>
                        <a:pt x="0" y="299735"/>
                        <a:pt x="0" y="268382"/>
                      </a:cubicBezTo>
                      <a:lnTo>
                        <a:pt x="0" y="56436"/>
                      </a:lnTo>
                      <a:cubicBezTo>
                        <a:pt x="0" y="25082"/>
                        <a:pt x="25082" y="0"/>
                        <a:pt x="55181" y="0"/>
                      </a:cubicBezTo>
                      <a:lnTo>
                        <a:pt x="385016" y="0"/>
                      </a:lnTo>
                      <a:cubicBezTo>
                        <a:pt x="416369" y="0"/>
                        <a:pt x="440197" y="25082"/>
                        <a:pt x="440197" y="56436"/>
                      </a:cubicBezTo>
                      <a:lnTo>
                        <a:pt x="440197" y="220726"/>
                      </a:lnTo>
                    </a:path>
                  </a:pathLst>
                </a:custGeom>
                <a:noFill/>
                <a:ln w="18617" cap="rnd">
                  <a:solidFill>
                    <a:schemeClr val="bg1"/>
                  </a:solidFill>
                  <a:prstDash val="solid"/>
                  <a:round/>
                </a:ln>
              </p:spPr>
              <p:txBody>
                <a:bodyPr rtlCol="0" anchor="ctr"/>
                <a:lstStyle/>
                <a:p>
                  <a:endParaRPr lang="en-IN"/>
                </a:p>
              </p:txBody>
            </p:sp>
            <p:sp>
              <p:nvSpPr>
                <p:cNvPr id="62" name="Freeform: Shape 61">
                  <a:extLst>
                    <a:ext uri="{FF2B5EF4-FFF2-40B4-BE49-F238E27FC236}">
                      <a16:creationId xmlns:a16="http://schemas.microsoft.com/office/drawing/2014/main" id="{68530934-7F91-5740-9223-4012AA7C69C1}"/>
                    </a:ext>
                  </a:extLst>
                </p:cNvPr>
                <p:cNvSpPr/>
                <p:nvPr/>
              </p:nvSpPr>
              <p:spPr>
                <a:xfrm>
                  <a:off x="1205657" y="2231960"/>
                  <a:ext cx="442705" cy="376898"/>
                </a:xfrm>
                <a:custGeom>
                  <a:avLst/>
                  <a:gdLst>
                    <a:gd name="connsiteX0" fmla="*/ 385016 w 442705"/>
                    <a:gd name="connsiteY0" fmla="*/ 0 h 376898"/>
                    <a:gd name="connsiteX1" fmla="*/ 56436 w 442705"/>
                    <a:gd name="connsiteY1" fmla="*/ 0 h 376898"/>
                    <a:gd name="connsiteX2" fmla="*/ 0 w 442705"/>
                    <a:gd name="connsiteY2" fmla="*/ 56436 h 376898"/>
                    <a:gd name="connsiteX3" fmla="*/ 0 w 442705"/>
                    <a:gd name="connsiteY3" fmla="*/ 267128 h 376898"/>
                    <a:gd name="connsiteX4" fmla="*/ 56436 w 442705"/>
                    <a:gd name="connsiteY4" fmla="*/ 323564 h 376898"/>
                    <a:gd name="connsiteX5" fmla="*/ 250825 w 442705"/>
                    <a:gd name="connsiteY5" fmla="*/ 323564 h 376898"/>
                    <a:gd name="connsiteX6" fmla="*/ 285940 w 442705"/>
                    <a:gd name="connsiteY6" fmla="*/ 338613 h 376898"/>
                    <a:gd name="connsiteX7" fmla="*/ 317293 w 442705"/>
                    <a:gd name="connsiteY7" fmla="*/ 369966 h 376898"/>
                    <a:gd name="connsiteX8" fmla="*/ 357425 w 442705"/>
                    <a:gd name="connsiteY8" fmla="*/ 353663 h 376898"/>
                    <a:gd name="connsiteX9" fmla="*/ 386270 w 442705"/>
                    <a:gd name="connsiteY9" fmla="*/ 324818 h 376898"/>
                    <a:gd name="connsiteX10" fmla="*/ 442705 w 442705"/>
                    <a:gd name="connsiteY10" fmla="*/ 268382 h 376898"/>
                    <a:gd name="connsiteX11" fmla="*/ 442705 w 442705"/>
                    <a:gd name="connsiteY11" fmla="*/ 56436 h 376898"/>
                    <a:gd name="connsiteX12" fmla="*/ 385016 w 442705"/>
                    <a:gd name="connsiteY12" fmla="*/ 0 h 37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2705" h="376898">
                      <a:moveTo>
                        <a:pt x="385016" y="0"/>
                      </a:moveTo>
                      <a:lnTo>
                        <a:pt x="56436" y="0"/>
                      </a:lnTo>
                      <a:cubicBezTo>
                        <a:pt x="25082" y="0"/>
                        <a:pt x="0" y="25082"/>
                        <a:pt x="0" y="56436"/>
                      </a:cubicBezTo>
                      <a:lnTo>
                        <a:pt x="0" y="267128"/>
                      </a:lnTo>
                      <a:cubicBezTo>
                        <a:pt x="0" y="298481"/>
                        <a:pt x="25082" y="323564"/>
                        <a:pt x="56436" y="323564"/>
                      </a:cubicBezTo>
                      <a:lnTo>
                        <a:pt x="250825" y="323564"/>
                      </a:lnTo>
                      <a:cubicBezTo>
                        <a:pt x="264620" y="323564"/>
                        <a:pt x="277161" y="328580"/>
                        <a:pt x="285940" y="338613"/>
                      </a:cubicBezTo>
                      <a:lnTo>
                        <a:pt x="317293" y="369966"/>
                      </a:lnTo>
                      <a:cubicBezTo>
                        <a:pt x="332343" y="385016"/>
                        <a:pt x="357425" y="373729"/>
                        <a:pt x="357425" y="353663"/>
                      </a:cubicBezTo>
                      <a:cubicBezTo>
                        <a:pt x="357425" y="337359"/>
                        <a:pt x="369966" y="324818"/>
                        <a:pt x="386270" y="324818"/>
                      </a:cubicBezTo>
                      <a:cubicBezTo>
                        <a:pt x="417623" y="324818"/>
                        <a:pt x="442705" y="299735"/>
                        <a:pt x="442705" y="268382"/>
                      </a:cubicBezTo>
                      <a:lnTo>
                        <a:pt x="442705" y="56436"/>
                      </a:lnTo>
                      <a:cubicBezTo>
                        <a:pt x="441451" y="25082"/>
                        <a:pt x="416369" y="0"/>
                        <a:pt x="385016" y="0"/>
                      </a:cubicBezTo>
                      <a:close/>
                    </a:path>
                  </a:pathLst>
                </a:custGeom>
                <a:noFill/>
                <a:ln w="18617" cap="rnd">
                  <a:solidFill>
                    <a:schemeClr val="bg1"/>
                  </a:solidFill>
                  <a:prstDash val="solid"/>
                  <a:round/>
                </a:ln>
              </p:spPr>
              <p:txBody>
                <a:bodyPr rtlCol="0" anchor="ctr"/>
                <a:lstStyle/>
                <a:p>
                  <a:endParaRPr lang="en-IN"/>
                </a:p>
              </p:txBody>
            </p:sp>
            <p:grpSp>
              <p:nvGrpSpPr>
                <p:cNvPr id="63" name="Picture 1">
                  <a:extLst>
                    <a:ext uri="{FF2B5EF4-FFF2-40B4-BE49-F238E27FC236}">
                      <a16:creationId xmlns:a16="http://schemas.microsoft.com/office/drawing/2014/main" id="{9640161E-A212-61A3-1F8D-63FC73A655F5}"/>
                    </a:ext>
                  </a:extLst>
                </p:cNvPr>
                <p:cNvGrpSpPr/>
                <p:nvPr/>
              </p:nvGrpSpPr>
              <p:grpSpPr>
                <a:xfrm>
                  <a:off x="1343611" y="1872027"/>
                  <a:ext cx="284685" cy="316038"/>
                  <a:chOff x="1343611" y="1872027"/>
                  <a:chExt cx="284685" cy="316038"/>
                </a:xfrm>
                <a:noFill/>
              </p:grpSpPr>
              <p:grpSp>
                <p:nvGrpSpPr>
                  <p:cNvPr id="70" name="Picture 1">
                    <a:extLst>
                      <a:ext uri="{FF2B5EF4-FFF2-40B4-BE49-F238E27FC236}">
                        <a16:creationId xmlns:a16="http://schemas.microsoft.com/office/drawing/2014/main" id="{03F147CE-8F72-C063-2056-5CDDEFB96A96}"/>
                      </a:ext>
                    </a:extLst>
                  </p:cNvPr>
                  <p:cNvGrpSpPr/>
                  <p:nvPr/>
                </p:nvGrpSpPr>
                <p:grpSpPr>
                  <a:xfrm>
                    <a:off x="1438924" y="1994931"/>
                    <a:ext cx="94059" cy="193134"/>
                    <a:chOff x="1438924" y="1994931"/>
                    <a:chExt cx="94059" cy="193134"/>
                  </a:xfrm>
                  <a:noFill/>
                </p:grpSpPr>
                <p:grpSp>
                  <p:nvGrpSpPr>
                    <p:cNvPr id="100" name="Picture 1">
                      <a:extLst>
                        <a:ext uri="{FF2B5EF4-FFF2-40B4-BE49-F238E27FC236}">
                          <a16:creationId xmlns:a16="http://schemas.microsoft.com/office/drawing/2014/main" id="{74215299-B4E1-9DCA-63E4-2738ADA4A4A9}"/>
                        </a:ext>
                      </a:extLst>
                    </p:cNvPr>
                    <p:cNvGrpSpPr/>
                    <p:nvPr/>
                  </p:nvGrpSpPr>
                  <p:grpSpPr>
                    <a:xfrm>
                      <a:off x="1438924" y="1994931"/>
                      <a:ext cx="94059" cy="47656"/>
                      <a:chOff x="1438924" y="1994931"/>
                      <a:chExt cx="94059" cy="47656"/>
                    </a:xfrm>
                    <a:noFill/>
                  </p:grpSpPr>
                  <p:sp>
                    <p:nvSpPr>
                      <p:cNvPr id="103" name="Freeform: Shape 102">
                        <a:extLst>
                          <a:ext uri="{FF2B5EF4-FFF2-40B4-BE49-F238E27FC236}">
                            <a16:creationId xmlns:a16="http://schemas.microsoft.com/office/drawing/2014/main" id="{87BCFFC1-2315-D7B4-D7C2-3F132844BEAD}"/>
                          </a:ext>
                        </a:extLst>
                      </p:cNvPr>
                      <p:cNvSpPr/>
                      <p:nvPr/>
                    </p:nvSpPr>
                    <p:spPr>
                      <a:xfrm>
                        <a:off x="1438924" y="1994931"/>
                        <a:ext cx="47656" cy="47656"/>
                      </a:xfrm>
                      <a:custGeom>
                        <a:avLst/>
                        <a:gdLst>
                          <a:gd name="connsiteX0" fmla="*/ 47657 w 47656"/>
                          <a:gd name="connsiteY0" fmla="*/ 23828 h 47656"/>
                          <a:gd name="connsiteX1" fmla="*/ 23828 w 47656"/>
                          <a:gd name="connsiteY1" fmla="*/ 47657 h 47656"/>
                          <a:gd name="connsiteX2" fmla="*/ 0 w 47656"/>
                          <a:gd name="connsiteY2" fmla="*/ 23828 h 47656"/>
                          <a:gd name="connsiteX3" fmla="*/ 23828 w 47656"/>
                          <a:gd name="connsiteY3" fmla="*/ 0 h 47656"/>
                          <a:gd name="connsiteX4" fmla="*/ 47657 w 47656"/>
                          <a:gd name="connsiteY4" fmla="*/ 23828 h 47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56" h="47656">
                            <a:moveTo>
                              <a:pt x="47657" y="23828"/>
                            </a:moveTo>
                            <a:cubicBezTo>
                              <a:pt x="47657" y="36988"/>
                              <a:pt x="36988" y="47657"/>
                              <a:pt x="23828" y="47657"/>
                            </a:cubicBezTo>
                            <a:cubicBezTo>
                              <a:pt x="10668" y="47657"/>
                              <a:pt x="0" y="36988"/>
                              <a:pt x="0" y="23828"/>
                            </a:cubicBezTo>
                            <a:cubicBezTo>
                              <a:pt x="0" y="10668"/>
                              <a:pt x="10668" y="0"/>
                              <a:pt x="23828" y="0"/>
                            </a:cubicBezTo>
                            <a:cubicBezTo>
                              <a:pt x="36988" y="0"/>
                              <a:pt x="47657" y="10668"/>
                              <a:pt x="47657" y="23828"/>
                            </a:cubicBezTo>
                            <a:close/>
                          </a:path>
                        </a:pathLst>
                      </a:custGeom>
                      <a:noFill/>
                      <a:ln w="18617" cap="flat">
                        <a:solidFill>
                          <a:schemeClr val="bg1"/>
                        </a:solidFill>
                        <a:prstDash val="solid"/>
                        <a:miter/>
                      </a:ln>
                    </p:spPr>
                    <p:txBody>
                      <a:bodyPr rtlCol="0" anchor="ctr"/>
                      <a:lstStyle/>
                      <a:p>
                        <a:endParaRPr lang="en-IN"/>
                      </a:p>
                    </p:txBody>
                  </p:sp>
                  <p:sp>
                    <p:nvSpPr>
                      <p:cNvPr id="104" name="Freeform: Shape 103">
                        <a:extLst>
                          <a:ext uri="{FF2B5EF4-FFF2-40B4-BE49-F238E27FC236}">
                            <a16:creationId xmlns:a16="http://schemas.microsoft.com/office/drawing/2014/main" id="{BD329998-5D5A-6FB4-7B29-05BEBAB4D43F}"/>
                          </a:ext>
                        </a:extLst>
                      </p:cNvPr>
                      <p:cNvSpPr/>
                      <p:nvPr/>
                    </p:nvSpPr>
                    <p:spPr>
                      <a:xfrm>
                        <a:off x="1485327" y="1994931"/>
                        <a:ext cx="47656" cy="47656"/>
                      </a:xfrm>
                      <a:custGeom>
                        <a:avLst/>
                        <a:gdLst>
                          <a:gd name="connsiteX0" fmla="*/ 47657 w 47656"/>
                          <a:gd name="connsiteY0" fmla="*/ 23828 h 47656"/>
                          <a:gd name="connsiteX1" fmla="*/ 23828 w 47656"/>
                          <a:gd name="connsiteY1" fmla="*/ 47657 h 47656"/>
                          <a:gd name="connsiteX2" fmla="*/ 0 w 47656"/>
                          <a:gd name="connsiteY2" fmla="*/ 23828 h 47656"/>
                          <a:gd name="connsiteX3" fmla="*/ 23828 w 47656"/>
                          <a:gd name="connsiteY3" fmla="*/ 0 h 47656"/>
                          <a:gd name="connsiteX4" fmla="*/ 47657 w 47656"/>
                          <a:gd name="connsiteY4" fmla="*/ 23828 h 47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56" h="47656">
                            <a:moveTo>
                              <a:pt x="47657" y="23828"/>
                            </a:moveTo>
                            <a:cubicBezTo>
                              <a:pt x="47657" y="36988"/>
                              <a:pt x="36988" y="47657"/>
                              <a:pt x="23828" y="47657"/>
                            </a:cubicBezTo>
                            <a:cubicBezTo>
                              <a:pt x="10668" y="47657"/>
                              <a:pt x="0" y="36988"/>
                              <a:pt x="0" y="23828"/>
                            </a:cubicBezTo>
                            <a:cubicBezTo>
                              <a:pt x="0" y="10668"/>
                              <a:pt x="10668" y="0"/>
                              <a:pt x="23828" y="0"/>
                            </a:cubicBezTo>
                            <a:cubicBezTo>
                              <a:pt x="36988" y="0"/>
                              <a:pt x="47657" y="10668"/>
                              <a:pt x="47657" y="23828"/>
                            </a:cubicBezTo>
                            <a:close/>
                          </a:path>
                        </a:pathLst>
                      </a:custGeom>
                      <a:noFill/>
                      <a:ln w="18617" cap="flat">
                        <a:solidFill>
                          <a:schemeClr val="bg1"/>
                        </a:solidFill>
                        <a:prstDash val="solid"/>
                        <a:miter/>
                      </a:ln>
                    </p:spPr>
                    <p:txBody>
                      <a:bodyPr rtlCol="0" anchor="ctr"/>
                      <a:lstStyle/>
                      <a:p>
                        <a:endParaRPr lang="en-IN"/>
                      </a:p>
                    </p:txBody>
                  </p:sp>
                </p:grpSp>
                <p:sp>
                  <p:nvSpPr>
                    <p:cNvPr id="101" name="Freeform: Shape 100">
                      <a:extLst>
                        <a:ext uri="{FF2B5EF4-FFF2-40B4-BE49-F238E27FC236}">
                          <a16:creationId xmlns:a16="http://schemas.microsoft.com/office/drawing/2014/main" id="{E66DA0A4-510F-824F-855C-66A6E09FEC27}"/>
                        </a:ext>
                      </a:extLst>
                    </p:cNvPr>
                    <p:cNvSpPr/>
                    <p:nvPr/>
                  </p:nvSpPr>
                  <p:spPr>
                    <a:xfrm>
                      <a:off x="1485327" y="2018759"/>
                      <a:ext cx="12541" cy="134191"/>
                    </a:xfrm>
                    <a:custGeom>
                      <a:avLst/>
                      <a:gdLst>
                        <a:gd name="connsiteX0" fmla="*/ 0 w 12541"/>
                        <a:gd name="connsiteY0" fmla="*/ 0 h 134191"/>
                        <a:gd name="connsiteX1" fmla="*/ 0 w 12541"/>
                        <a:gd name="connsiteY1" fmla="*/ 134191 h 134191"/>
                      </a:gdLst>
                      <a:ahLst/>
                      <a:cxnLst>
                        <a:cxn ang="0">
                          <a:pos x="connsiteX0" y="connsiteY0"/>
                        </a:cxn>
                        <a:cxn ang="0">
                          <a:pos x="connsiteX1" y="connsiteY1"/>
                        </a:cxn>
                      </a:cxnLst>
                      <a:rect l="l" t="t" r="r" b="b"/>
                      <a:pathLst>
                        <a:path w="12541" h="134191">
                          <a:moveTo>
                            <a:pt x="0" y="0"/>
                          </a:moveTo>
                          <a:lnTo>
                            <a:pt x="0" y="134191"/>
                          </a:lnTo>
                        </a:path>
                      </a:pathLst>
                    </a:custGeom>
                    <a:noFill/>
                    <a:ln w="18617" cap="flat">
                      <a:solidFill>
                        <a:schemeClr val="bg1"/>
                      </a:solidFill>
                      <a:prstDash val="solid"/>
                      <a:miter/>
                    </a:ln>
                  </p:spPr>
                  <p:txBody>
                    <a:bodyPr rtlCol="0" anchor="ctr"/>
                    <a:lstStyle/>
                    <a:p>
                      <a:endParaRPr lang="en-IN"/>
                    </a:p>
                  </p:txBody>
                </p:sp>
                <p:sp>
                  <p:nvSpPr>
                    <p:cNvPr id="102" name="Freeform: Shape 101">
                      <a:extLst>
                        <a:ext uri="{FF2B5EF4-FFF2-40B4-BE49-F238E27FC236}">
                          <a16:creationId xmlns:a16="http://schemas.microsoft.com/office/drawing/2014/main" id="{6060AB9E-4C85-42D2-97D2-18FC1BF8A89B}"/>
                        </a:ext>
                      </a:extLst>
                    </p:cNvPr>
                    <p:cNvSpPr/>
                    <p:nvPr/>
                  </p:nvSpPr>
                  <p:spPr>
                    <a:xfrm>
                      <a:off x="1462753" y="2157967"/>
                      <a:ext cx="47656" cy="30098"/>
                    </a:xfrm>
                    <a:custGeom>
                      <a:avLst/>
                      <a:gdLst>
                        <a:gd name="connsiteX0" fmla="*/ 47657 w 47656"/>
                        <a:gd name="connsiteY0" fmla="*/ 0 h 30098"/>
                        <a:gd name="connsiteX1" fmla="*/ 47657 w 47656"/>
                        <a:gd name="connsiteY1" fmla="*/ 6271 h 30098"/>
                        <a:gd name="connsiteX2" fmla="*/ 23828 w 47656"/>
                        <a:gd name="connsiteY2" fmla="*/ 30099 h 30098"/>
                        <a:gd name="connsiteX3" fmla="*/ 0 w 47656"/>
                        <a:gd name="connsiteY3" fmla="*/ 6271 h 30098"/>
                        <a:gd name="connsiteX4" fmla="*/ 0 w 47656"/>
                        <a:gd name="connsiteY4" fmla="*/ 0 h 30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56" h="30098">
                          <a:moveTo>
                            <a:pt x="47657" y="0"/>
                          </a:moveTo>
                          <a:lnTo>
                            <a:pt x="47657" y="6271"/>
                          </a:lnTo>
                          <a:cubicBezTo>
                            <a:pt x="47657" y="20066"/>
                            <a:pt x="36370" y="30099"/>
                            <a:pt x="23828" y="30099"/>
                          </a:cubicBezTo>
                          <a:cubicBezTo>
                            <a:pt x="10033" y="30099"/>
                            <a:pt x="0" y="18812"/>
                            <a:pt x="0" y="6271"/>
                          </a:cubicBezTo>
                          <a:lnTo>
                            <a:pt x="0" y="0"/>
                          </a:lnTo>
                        </a:path>
                      </a:pathLst>
                    </a:custGeom>
                    <a:noFill/>
                    <a:ln w="18617" cap="flat">
                      <a:solidFill>
                        <a:schemeClr val="bg1"/>
                      </a:solidFill>
                      <a:prstDash val="solid"/>
                      <a:miter/>
                    </a:ln>
                  </p:spPr>
                  <p:txBody>
                    <a:bodyPr rtlCol="0" anchor="ctr"/>
                    <a:lstStyle/>
                    <a:p>
                      <a:endParaRPr lang="en-IN"/>
                    </a:p>
                  </p:txBody>
                </p:sp>
              </p:grpSp>
              <p:grpSp>
                <p:nvGrpSpPr>
                  <p:cNvPr id="71" name="Picture 1">
                    <a:extLst>
                      <a:ext uri="{FF2B5EF4-FFF2-40B4-BE49-F238E27FC236}">
                        <a16:creationId xmlns:a16="http://schemas.microsoft.com/office/drawing/2014/main" id="{69DF36B9-1697-07BE-697B-18C5B6C5C969}"/>
                      </a:ext>
                    </a:extLst>
                  </p:cNvPr>
                  <p:cNvGrpSpPr/>
                  <p:nvPr/>
                </p:nvGrpSpPr>
                <p:grpSpPr>
                  <a:xfrm>
                    <a:off x="1343611" y="1872027"/>
                    <a:ext cx="284685" cy="155511"/>
                    <a:chOff x="1343611" y="1872027"/>
                    <a:chExt cx="284685" cy="155511"/>
                  </a:xfrm>
                  <a:noFill/>
                </p:grpSpPr>
                <p:grpSp>
                  <p:nvGrpSpPr>
                    <p:cNvPr id="90" name="Picture 1">
                      <a:extLst>
                        <a:ext uri="{FF2B5EF4-FFF2-40B4-BE49-F238E27FC236}">
                          <a16:creationId xmlns:a16="http://schemas.microsoft.com/office/drawing/2014/main" id="{5B72B24B-5D63-0004-1F4B-EB0BBE3BB30D}"/>
                        </a:ext>
                      </a:extLst>
                    </p:cNvPr>
                    <p:cNvGrpSpPr/>
                    <p:nvPr/>
                  </p:nvGrpSpPr>
                  <p:grpSpPr>
                    <a:xfrm>
                      <a:off x="1343611" y="2014997"/>
                      <a:ext cx="284685" cy="12541"/>
                      <a:chOff x="1343611" y="2014997"/>
                      <a:chExt cx="284685" cy="12541"/>
                    </a:xfrm>
                    <a:noFill/>
                  </p:grpSpPr>
                  <p:grpSp>
                    <p:nvGrpSpPr>
                      <p:cNvPr id="94" name="Picture 1">
                        <a:extLst>
                          <a:ext uri="{FF2B5EF4-FFF2-40B4-BE49-F238E27FC236}">
                            <a16:creationId xmlns:a16="http://schemas.microsoft.com/office/drawing/2014/main" id="{F5B04CE2-84F6-EBB7-44BA-0D24A1A8A91C}"/>
                          </a:ext>
                        </a:extLst>
                      </p:cNvPr>
                      <p:cNvGrpSpPr/>
                      <p:nvPr/>
                    </p:nvGrpSpPr>
                    <p:grpSpPr>
                      <a:xfrm>
                        <a:off x="1343611" y="2014997"/>
                        <a:ext cx="284685" cy="12541"/>
                        <a:chOff x="1343611" y="2014997"/>
                        <a:chExt cx="284685" cy="12541"/>
                      </a:xfrm>
                      <a:noFill/>
                    </p:grpSpPr>
                    <p:sp>
                      <p:nvSpPr>
                        <p:cNvPr id="98" name="Freeform: Shape 97">
                          <a:extLst>
                            <a:ext uri="{FF2B5EF4-FFF2-40B4-BE49-F238E27FC236}">
                              <a16:creationId xmlns:a16="http://schemas.microsoft.com/office/drawing/2014/main" id="{4A798594-15EB-26F7-CEEA-D7C0375831D9}"/>
                            </a:ext>
                          </a:extLst>
                        </p:cNvPr>
                        <p:cNvSpPr/>
                        <p:nvPr/>
                      </p:nvSpPr>
                      <p:spPr>
                        <a:xfrm>
                          <a:off x="1622026" y="2014997"/>
                          <a:ext cx="6270" cy="12541"/>
                        </a:xfrm>
                        <a:custGeom>
                          <a:avLst/>
                          <a:gdLst>
                            <a:gd name="connsiteX0" fmla="*/ 0 w 6270"/>
                            <a:gd name="connsiteY0" fmla="*/ 0 h 12541"/>
                            <a:gd name="connsiteX1" fmla="*/ 6271 w 6270"/>
                            <a:gd name="connsiteY1" fmla="*/ 0 h 12541"/>
                          </a:gdLst>
                          <a:ahLst/>
                          <a:cxnLst>
                            <a:cxn ang="0">
                              <a:pos x="connsiteX0" y="connsiteY0"/>
                            </a:cxn>
                            <a:cxn ang="0">
                              <a:pos x="connsiteX1" y="connsiteY1"/>
                            </a:cxn>
                          </a:cxnLst>
                          <a:rect l="l" t="t" r="r" b="b"/>
                          <a:pathLst>
                            <a:path w="6270" h="12541">
                              <a:moveTo>
                                <a:pt x="0" y="0"/>
                              </a:moveTo>
                              <a:lnTo>
                                <a:pt x="6271" y="0"/>
                              </a:lnTo>
                            </a:path>
                          </a:pathLst>
                        </a:custGeom>
                        <a:noFill/>
                        <a:ln w="18617" cap="rnd">
                          <a:solidFill>
                            <a:schemeClr val="bg1"/>
                          </a:solidFill>
                          <a:prstDash val="solid"/>
                          <a:round/>
                        </a:ln>
                      </p:spPr>
                      <p:txBody>
                        <a:bodyPr rtlCol="0" anchor="ctr"/>
                        <a:lstStyle/>
                        <a:p>
                          <a:endParaRPr lang="en-IN"/>
                        </a:p>
                      </p:txBody>
                    </p:sp>
                    <p:sp>
                      <p:nvSpPr>
                        <p:cNvPr id="99" name="Freeform: Shape 98">
                          <a:extLst>
                            <a:ext uri="{FF2B5EF4-FFF2-40B4-BE49-F238E27FC236}">
                              <a16:creationId xmlns:a16="http://schemas.microsoft.com/office/drawing/2014/main" id="{EBF4EE03-449C-E573-CA62-47C9F303087D}"/>
                            </a:ext>
                          </a:extLst>
                        </p:cNvPr>
                        <p:cNvSpPr/>
                        <p:nvPr/>
                      </p:nvSpPr>
                      <p:spPr>
                        <a:xfrm>
                          <a:off x="1343611" y="2014997"/>
                          <a:ext cx="6270" cy="12541"/>
                        </a:xfrm>
                        <a:custGeom>
                          <a:avLst/>
                          <a:gdLst>
                            <a:gd name="connsiteX0" fmla="*/ 0 w 6270"/>
                            <a:gd name="connsiteY0" fmla="*/ 0 h 12541"/>
                            <a:gd name="connsiteX1" fmla="*/ 6271 w 6270"/>
                            <a:gd name="connsiteY1" fmla="*/ 0 h 12541"/>
                          </a:gdLst>
                          <a:ahLst/>
                          <a:cxnLst>
                            <a:cxn ang="0">
                              <a:pos x="connsiteX0" y="connsiteY0"/>
                            </a:cxn>
                            <a:cxn ang="0">
                              <a:pos x="connsiteX1" y="connsiteY1"/>
                            </a:cxn>
                          </a:cxnLst>
                          <a:rect l="l" t="t" r="r" b="b"/>
                          <a:pathLst>
                            <a:path w="6270" h="12541">
                              <a:moveTo>
                                <a:pt x="0" y="0"/>
                              </a:moveTo>
                              <a:lnTo>
                                <a:pt x="6271" y="0"/>
                              </a:lnTo>
                            </a:path>
                          </a:pathLst>
                        </a:custGeom>
                        <a:noFill/>
                        <a:ln w="18617" cap="rnd">
                          <a:solidFill>
                            <a:schemeClr val="bg1"/>
                          </a:solidFill>
                          <a:prstDash val="solid"/>
                          <a:round/>
                        </a:ln>
                      </p:spPr>
                      <p:txBody>
                        <a:bodyPr rtlCol="0" anchor="ctr"/>
                        <a:lstStyle/>
                        <a:p>
                          <a:endParaRPr lang="en-IN"/>
                        </a:p>
                      </p:txBody>
                    </p:sp>
                  </p:grpSp>
                  <p:grpSp>
                    <p:nvGrpSpPr>
                      <p:cNvPr id="95" name="Picture 1">
                        <a:extLst>
                          <a:ext uri="{FF2B5EF4-FFF2-40B4-BE49-F238E27FC236}">
                            <a16:creationId xmlns:a16="http://schemas.microsoft.com/office/drawing/2014/main" id="{D73E797B-5996-DD1B-16CE-EC0F444FCCD7}"/>
                          </a:ext>
                        </a:extLst>
                      </p:cNvPr>
                      <p:cNvGrpSpPr/>
                      <p:nvPr/>
                    </p:nvGrpSpPr>
                    <p:grpSpPr>
                      <a:xfrm>
                        <a:off x="1343611" y="2014997"/>
                        <a:ext cx="284685" cy="12541"/>
                        <a:chOff x="1343611" y="2014997"/>
                        <a:chExt cx="284685" cy="12541"/>
                      </a:xfrm>
                      <a:noFill/>
                    </p:grpSpPr>
                    <p:sp>
                      <p:nvSpPr>
                        <p:cNvPr id="96" name="Freeform: Shape 95">
                          <a:extLst>
                            <a:ext uri="{FF2B5EF4-FFF2-40B4-BE49-F238E27FC236}">
                              <a16:creationId xmlns:a16="http://schemas.microsoft.com/office/drawing/2014/main" id="{F169A683-A1C1-5FEE-2A86-615EB48F738D}"/>
                            </a:ext>
                          </a:extLst>
                        </p:cNvPr>
                        <p:cNvSpPr/>
                        <p:nvPr/>
                      </p:nvSpPr>
                      <p:spPr>
                        <a:xfrm>
                          <a:off x="1622026" y="2014997"/>
                          <a:ext cx="6270" cy="12541"/>
                        </a:xfrm>
                        <a:custGeom>
                          <a:avLst/>
                          <a:gdLst>
                            <a:gd name="connsiteX0" fmla="*/ 0 w 6270"/>
                            <a:gd name="connsiteY0" fmla="*/ 0 h 12541"/>
                            <a:gd name="connsiteX1" fmla="*/ 6271 w 6270"/>
                            <a:gd name="connsiteY1" fmla="*/ 0 h 12541"/>
                          </a:gdLst>
                          <a:ahLst/>
                          <a:cxnLst>
                            <a:cxn ang="0">
                              <a:pos x="connsiteX0" y="connsiteY0"/>
                            </a:cxn>
                            <a:cxn ang="0">
                              <a:pos x="connsiteX1" y="connsiteY1"/>
                            </a:cxn>
                          </a:cxnLst>
                          <a:rect l="l" t="t" r="r" b="b"/>
                          <a:pathLst>
                            <a:path w="6270" h="12541">
                              <a:moveTo>
                                <a:pt x="0" y="0"/>
                              </a:moveTo>
                              <a:lnTo>
                                <a:pt x="6271" y="0"/>
                              </a:lnTo>
                            </a:path>
                          </a:pathLst>
                        </a:custGeom>
                        <a:noFill/>
                        <a:ln w="18617" cap="rnd">
                          <a:solidFill>
                            <a:schemeClr val="bg1"/>
                          </a:solidFill>
                          <a:prstDash val="solid"/>
                          <a:round/>
                        </a:ln>
                      </p:spPr>
                      <p:txBody>
                        <a:bodyPr rtlCol="0" anchor="ctr"/>
                        <a:lstStyle/>
                        <a:p>
                          <a:endParaRPr lang="en-IN"/>
                        </a:p>
                      </p:txBody>
                    </p:sp>
                    <p:sp>
                      <p:nvSpPr>
                        <p:cNvPr id="97" name="Freeform: Shape 96">
                          <a:extLst>
                            <a:ext uri="{FF2B5EF4-FFF2-40B4-BE49-F238E27FC236}">
                              <a16:creationId xmlns:a16="http://schemas.microsoft.com/office/drawing/2014/main" id="{6BD3AFD6-9CD9-590B-F8F8-31FCF3C62A9F}"/>
                            </a:ext>
                          </a:extLst>
                        </p:cNvPr>
                        <p:cNvSpPr/>
                        <p:nvPr/>
                      </p:nvSpPr>
                      <p:spPr>
                        <a:xfrm>
                          <a:off x="1343611" y="2014997"/>
                          <a:ext cx="6270" cy="12541"/>
                        </a:xfrm>
                        <a:custGeom>
                          <a:avLst/>
                          <a:gdLst>
                            <a:gd name="connsiteX0" fmla="*/ 0 w 6270"/>
                            <a:gd name="connsiteY0" fmla="*/ 0 h 12541"/>
                            <a:gd name="connsiteX1" fmla="*/ 6271 w 6270"/>
                            <a:gd name="connsiteY1" fmla="*/ 0 h 12541"/>
                          </a:gdLst>
                          <a:ahLst/>
                          <a:cxnLst>
                            <a:cxn ang="0">
                              <a:pos x="connsiteX0" y="connsiteY0"/>
                            </a:cxn>
                            <a:cxn ang="0">
                              <a:pos x="connsiteX1" y="connsiteY1"/>
                            </a:cxn>
                          </a:cxnLst>
                          <a:rect l="l" t="t" r="r" b="b"/>
                          <a:pathLst>
                            <a:path w="6270" h="12541">
                              <a:moveTo>
                                <a:pt x="0" y="0"/>
                              </a:moveTo>
                              <a:lnTo>
                                <a:pt x="6271" y="0"/>
                              </a:lnTo>
                            </a:path>
                          </a:pathLst>
                        </a:custGeom>
                        <a:noFill/>
                        <a:ln w="18617" cap="rnd">
                          <a:solidFill>
                            <a:schemeClr val="bg1"/>
                          </a:solidFill>
                          <a:prstDash val="solid"/>
                          <a:round/>
                        </a:ln>
                      </p:spPr>
                      <p:txBody>
                        <a:bodyPr rtlCol="0" anchor="ctr"/>
                        <a:lstStyle/>
                        <a:p>
                          <a:endParaRPr lang="en-IN"/>
                        </a:p>
                      </p:txBody>
                    </p:sp>
                  </p:grpSp>
                </p:grpSp>
                <p:grpSp>
                  <p:nvGrpSpPr>
                    <p:cNvPr id="91" name="Picture 1">
                      <a:extLst>
                        <a:ext uri="{FF2B5EF4-FFF2-40B4-BE49-F238E27FC236}">
                          <a16:creationId xmlns:a16="http://schemas.microsoft.com/office/drawing/2014/main" id="{2DBA2160-95BA-BD4C-EF66-7AC08D04E351}"/>
                        </a:ext>
                      </a:extLst>
                    </p:cNvPr>
                    <p:cNvGrpSpPr/>
                    <p:nvPr/>
                  </p:nvGrpSpPr>
                  <p:grpSpPr>
                    <a:xfrm>
                      <a:off x="1485327" y="1872027"/>
                      <a:ext cx="12541" cy="6270"/>
                      <a:chOff x="1485327" y="1872027"/>
                      <a:chExt cx="12541" cy="6270"/>
                    </a:xfrm>
                    <a:noFill/>
                  </p:grpSpPr>
                  <p:sp>
                    <p:nvSpPr>
                      <p:cNvPr id="92" name="Freeform: Shape 91">
                        <a:extLst>
                          <a:ext uri="{FF2B5EF4-FFF2-40B4-BE49-F238E27FC236}">
                            <a16:creationId xmlns:a16="http://schemas.microsoft.com/office/drawing/2014/main" id="{98A571BA-E455-5C47-4D9C-5F9FF398B1A0}"/>
                          </a:ext>
                        </a:extLst>
                      </p:cNvPr>
                      <p:cNvSpPr/>
                      <p:nvPr/>
                    </p:nvSpPr>
                    <p:spPr>
                      <a:xfrm>
                        <a:off x="1485327" y="1872027"/>
                        <a:ext cx="12541" cy="6270"/>
                      </a:xfrm>
                      <a:custGeom>
                        <a:avLst/>
                        <a:gdLst>
                          <a:gd name="connsiteX0" fmla="*/ 0 w 12541"/>
                          <a:gd name="connsiteY0" fmla="*/ 0 h 6270"/>
                          <a:gd name="connsiteX1" fmla="*/ 0 w 12541"/>
                          <a:gd name="connsiteY1" fmla="*/ 6271 h 6270"/>
                        </a:gdLst>
                        <a:ahLst/>
                        <a:cxnLst>
                          <a:cxn ang="0">
                            <a:pos x="connsiteX0" y="connsiteY0"/>
                          </a:cxn>
                          <a:cxn ang="0">
                            <a:pos x="connsiteX1" y="connsiteY1"/>
                          </a:cxn>
                        </a:cxnLst>
                        <a:rect l="l" t="t" r="r" b="b"/>
                        <a:pathLst>
                          <a:path w="12541" h="6270">
                            <a:moveTo>
                              <a:pt x="0" y="0"/>
                            </a:moveTo>
                            <a:lnTo>
                              <a:pt x="0" y="6271"/>
                            </a:lnTo>
                          </a:path>
                        </a:pathLst>
                      </a:custGeom>
                      <a:noFill/>
                      <a:ln w="18617" cap="rnd">
                        <a:solidFill>
                          <a:schemeClr val="bg1"/>
                        </a:solidFill>
                        <a:prstDash val="solid"/>
                        <a:round/>
                      </a:ln>
                    </p:spPr>
                    <p:txBody>
                      <a:bodyPr rtlCol="0" anchor="ctr"/>
                      <a:lstStyle/>
                      <a:p>
                        <a:endParaRPr lang="en-IN"/>
                      </a:p>
                    </p:txBody>
                  </p:sp>
                  <p:sp>
                    <p:nvSpPr>
                      <p:cNvPr id="93" name="Freeform: Shape 92">
                        <a:extLst>
                          <a:ext uri="{FF2B5EF4-FFF2-40B4-BE49-F238E27FC236}">
                            <a16:creationId xmlns:a16="http://schemas.microsoft.com/office/drawing/2014/main" id="{AFF7E474-BE05-9ACE-3DDA-E7E88946675D}"/>
                          </a:ext>
                        </a:extLst>
                      </p:cNvPr>
                      <p:cNvSpPr/>
                      <p:nvPr/>
                    </p:nvSpPr>
                    <p:spPr>
                      <a:xfrm>
                        <a:off x="1485327" y="1872027"/>
                        <a:ext cx="12541" cy="6270"/>
                      </a:xfrm>
                      <a:custGeom>
                        <a:avLst/>
                        <a:gdLst>
                          <a:gd name="connsiteX0" fmla="*/ 0 w 12541"/>
                          <a:gd name="connsiteY0" fmla="*/ 0 h 6270"/>
                          <a:gd name="connsiteX1" fmla="*/ 0 w 12541"/>
                          <a:gd name="connsiteY1" fmla="*/ 6271 h 6270"/>
                        </a:gdLst>
                        <a:ahLst/>
                        <a:cxnLst>
                          <a:cxn ang="0">
                            <a:pos x="connsiteX0" y="connsiteY0"/>
                          </a:cxn>
                          <a:cxn ang="0">
                            <a:pos x="connsiteX1" y="connsiteY1"/>
                          </a:cxn>
                        </a:cxnLst>
                        <a:rect l="l" t="t" r="r" b="b"/>
                        <a:pathLst>
                          <a:path w="12541" h="6270">
                            <a:moveTo>
                              <a:pt x="0" y="0"/>
                            </a:moveTo>
                            <a:lnTo>
                              <a:pt x="0" y="6271"/>
                            </a:lnTo>
                          </a:path>
                        </a:pathLst>
                      </a:custGeom>
                      <a:noFill/>
                      <a:ln w="18617" cap="rnd">
                        <a:solidFill>
                          <a:schemeClr val="bg1"/>
                        </a:solidFill>
                        <a:prstDash val="solid"/>
                        <a:round/>
                      </a:ln>
                    </p:spPr>
                    <p:txBody>
                      <a:bodyPr rtlCol="0" anchor="ctr"/>
                      <a:lstStyle/>
                      <a:p>
                        <a:endParaRPr lang="en-IN"/>
                      </a:p>
                    </p:txBody>
                  </p:sp>
                </p:grpSp>
              </p:grpSp>
              <p:grpSp>
                <p:nvGrpSpPr>
                  <p:cNvPr id="72" name="Picture 1">
                    <a:extLst>
                      <a:ext uri="{FF2B5EF4-FFF2-40B4-BE49-F238E27FC236}">
                        <a16:creationId xmlns:a16="http://schemas.microsoft.com/office/drawing/2014/main" id="{2CFC8689-DF05-9BD6-CB72-9F12797BB9B2}"/>
                      </a:ext>
                    </a:extLst>
                  </p:cNvPr>
                  <p:cNvGrpSpPr/>
                  <p:nvPr/>
                </p:nvGrpSpPr>
                <p:grpSpPr>
                  <a:xfrm>
                    <a:off x="1384997" y="1913413"/>
                    <a:ext cx="201913" cy="201913"/>
                    <a:chOff x="1384997" y="1913413"/>
                    <a:chExt cx="201913" cy="201913"/>
                  </a:xfrm>
                  <a:noFill/>
                </p:grpSpPr>
                <p:grpSp>
                  <p:nvGrpSpPr>
                    <p:cNvPr id="76" name="Picture 1">
                      <a:extLst>
                        <a:ext uri="{FF2B5EF4-FFF2-40B4-BE49-F238E27FC236}">
                          <a16:creationId xmlns:a16="http://schemas.microsoft.com/office/drawing/2014/main" id="{DA83BDAC-6C3C-A30C-0E59-77109C195726}"/>
                        </a:ext>
                      </a:extLst>
                    </p:cNvPr>
                    <p:cNvGrpSpPr/>
                    <p:nvPr/>
                  </p:nvGrpSpPr>
                  <p:grpSpPr>
                    <a:xfrm>
                      <a:off x="1384997" y="1913413"/>
                      <a:ext cx="201913" cy="201913"/>
                      <a:chOff x="1384997" y="1913413"/>
                      <a:chExt cx="201913" cy="201913"/>
                    </a:xfrm>
                    <a:noFill/>
                  </p:grpSpPr>
                  <p:grpSp>
                    <p:nvGrpSpPr>
                      <p:cNvPr id="84" name="Picture 1">
                        <a:extLst>
                          <a:ext uri="{FF2B5EF4-FFF2-40B4-BE49-F238E27FC236}">
                            <a16:creationId xmlns:a16="http://schemas.microsoft.com/office/drawing/2014/main" id="{D061C905-7DDA-7627-D771-0C4C2FB87AF7}"/>
                          </a:ext>
                        </a:extLst>
                      </p:cNvPr>
                      <p:cNvGrpSpPr/>
                      <p:nvPr/>
                    </p:nvGrpSpPr>
                    <p:grpSpPr>
                      <a:xfrm>
                        <a:off x="1384997" y="1913413"/>
                        <a:ext cx="201913" cy="201913"/>
                        <a:chOff x="1384997" y="1913413"/>
                        <a:chExt cx="201913" cy="201913"/>
                      </a:xfrm>
                      <a:noFill/>
                    </p:grpSpPr>
                    <p:sp>
                      <p:nvSpPr>
                        <p:cNvPr id="88" name="Freeform: Shape 87">
                          <a:extLst>
                            <a:ext uri="{FF2B5EF4-FFF2-40B4-BE49-F238E27FC236}">
                              <a16:creationId xmlns:a16="http://schemas.microsoft.com/office/drawing/2014/main" id="{C5607F9E-41A8-B28F-21CB-4F7583F795F5}"/>
                            </a:ext>
                          </a:extLst>
                        </p:cNvPr>
                        <p:cNvSpPr/>
                        <p:nvPr/>
                      </p:nvSpPr>
                      <p:spPr>
                        <a:xfrm>
                          <a:off x="1581894" y="2110310"/>
                          <a:ext cx="5016" cy="5016"/>
                        </a:xfrm>
                        <a:custGeom>
                          <a:avLst/>
                          <a:gdLst>
                            <a:gd name="connsiteX0" fmla="*/ 0 w 5016"/>
                            <a:gd name="connsiteY0" fmla="*/ 0 h 5016"/>
                            <a:gd name="connsiteX1" fmla="*/ 5017 w 5016"/>
                            <a:gd name="connsiteY1" fmla="*/ 5016 h 5016"/>
                          </a:gdLst>
                          <a:ahLst/>
                          <a:cxnLst>
                            <a:cxn ang="0">
                              <a:pos x="connsiteX0" y="connsiteY0"/>
                            </a:cxn>
                            <a:cxn ang="0">
                              <a:pos x="connsiteX1" y="connsiteY1"/>
                            </a:cxn>
                          </a:cxnLst>
                          <a:rect l="l" t="t" r="r" b="b"/>
                          <a:pathLst>
                            <a:path w="5016" h="5016">
                              <a:moveTo>
                                <a:pt x="0" y="0"/>
                              </a:moveTo>
                              <a:lnTo>
                                <a:pt x="5017" y="5016"/>
                              </a:lnTo>
                            </a:path>
                          </a:pathLst>
                        </a:custGeom>
                        <a:noFill/>
                        <a:ln w="18617" cap="rnd">
                          <a:solidFill>
                            <a:schemeClr val="bg1"/>
                          </a:solidFill>
                          <a:prstDash val="solid"/>
                          <a:round/>
                        </a:ln>
                      </p:spPr>
                      <p:txBody>
                        <a:bodyPr rtlCol="0" anchor="ctr"/>
                        <a:lstStyle/>
                        <a:p>
                          <a:endParaRPr lang="en-IN"/>
                        </a:p>
                      </p:txBody>
                    </p:sp>
                    <p:sp>
                      <p:nvSpPr>
                        <p:cNvPr id="89" name="Freeform: Shape 88">
                          <a:extLst>
                            <a:ext uri="{FF2B5EF4-FFF2-40B4-BE49-F238E27FC236}">
                              <a16:creationId xmlns:a16="http://schemas.microsoft.com/office/drawing/2014/main" id="{118DB579-7E80-1572-47F4-DF5A770B6A6B}"/>
                            </a:ext>
                          </a:extLst>
                        </p:cNvPr>
                        <p:cNvSpPr/>
                        <p:nvPr/>
                      </p:nvSpPr>
                      <p:spPr>
                        <a:xfrm>
                          <a:off x="1384997" y="1913413"/>
                          <a:ext cx="5016" cy="5016"/>
                        </a:xfrm>
                        <a:custGeom>
                          <a:avLst/>
                          <a:gdLst>
                            <a:gd name="connsiteX0" fmla="*/ 0 w 5016"/>
                            <a:gd name="connsiteY0" fmla="*/ 0 h 5016"/>
                            <a:gd name="connsiteX1" fmla="*/ 5017 w 5016"/>
                            <a:gd name="connsiteY1" fmla="*/ 5016 h 5016"/>
                          </a:gdLst>
                          <a:ahLst/>
                          <a:cxnLst>
                            <a:cxn ang="0">
                              <a:pos x="connsiteX0" y="connsiteY0"/>
                            </a:cxn>
                            <a:cxn ang="0">
                              <a:pos x="connsiteX1" y="connsiteY1"/>
                            </a:cxn>
                          </a:cxnLst>
                          <a:rect l="l" t="t" r="r" b="b"/>
                          <a:pathLst>
                            <a:path w="5016" h="5016">
                              <a:moveTo>
                                <a:pt x="0" y="0"/>
                              </a:moveTo>
                              <a:lnTo>
                                <a:pt x="5017" y="5016"/>
                              </a:lnTo>
                            </a:path>
                          </a:pathLst>
                        </a:custGeom>
                        <a:noFill/>
                        <a:ln w="18617" cap="rnd">
                          <a:solidFill>
                            <a:schemeClr val="bg1"/>
                          </a:solidFill>
                          <a:prstDash val="solid"/>
                          <a:round/>
                        </a:ln>
                      </p:spPr>
                      <p:txBody>
                        <a:bodyPr rtlCol="0" anchor="ctr"/>
                        <a:lstStyle/>
                        <a:p>
                          <a:endParaRPr lang="en-IN"/>
                        </a:p>
                      </p:txBody>
                    </p:sp>
                  </p:grpSp>
                  <p:grpSp>
                    <p:nvGrpSpPr>
                      <p:cNvPr id="85" name="Picture 1">
                        <a:extLst>
                          <a:ext uri="{FF2B5EF4-FFF2-40B4-BE49-F238E27FC236}">
                            <a16:creationId xmlns:a16="http://schemas.microsoft.com/office/drawing/2014/main" id="{47469416-FA8D-011A-6062-D35805F0D174}"/>
                          </a:ext>
                        </a:extLst>
                      </p:cNvPr>
                      <p:cNvGrpSpPr/>
                      <p:nvPr/>
                    </p:nvGrpSpPr>
                    <p:grpSpPr>
                      <a:xfrm>
                        <a:off x="1384997" y="1913413"/>
                        <a:ext cx="201913" cy="201913"/>
                        <a:chOff x="1384997" y="1913413"/>
                        <a:chExt cx="201913" cy="201913"/>
                      </a:xfrm>
                      <a:noFill/>
                    </p:grpSpPr>
                    <p:sp>
                      <p:nvSpPr>
                        <p:cNvPr id="86" name="Freeform: Shape 85">
                          <a:extLst>
                            <a:ext uri="{FF2B5EF4-FFF2-40B4-BE49-F238E27FC236}">
                              <a16:creationId xmlns:a16="http://schemas.microsoft.com/office/drawing/2014/main" id="{48A0F342-2AC1-57B6-6ACF-C3B61B3DA7AA}"/>
                            </a:ext>
                          </a:extLst>
                        </p:cNvPr>
                        <p:cNvSpPr/>
                        <p:nvPr/>
                      </p:nvSpPr>
                      <p:spPr>
                        <a:xfrm>
                          <a:off x="1581894" y="2110310"/>
                          <a:ext cx="5016" cy="5016"/>
                        </a:xfrm>
                        <a:custGeom>
                          <a:avLst/>
                          <a:gdLst>
                            <a:gd name="connsiteX0" fmla="*/ 0 w 5016"/>
                            <a:gd name="connsiteY0" fmla="*/ 0 h 5016"/>
                            <a:gd name="connsiteX1" fmla="*/ 5017 w 5016"/>
                            <a:gd name="connsiteY1" fmla="*/ 5016 h 5016"/>
                          </a:gdLst>
                          <a:ahLst/>
                          <a:cxnLst>
                            <a:cxn ang="0">
                              <a:pos x="connsiteX0" y="connsiteY0"/>
                            </a:cxn>
                            <a:cxn ang="0">
                              <a:pos x="connsiteX1" y="connsiteY1"/>
                            </a:cxn>
                          </a:cxnLst>
                          <a:rect l="l" t="t" r="r" b="b"/>
                          <a:pathLst>
                            <a:path w="5016" h="5016">
                              <a:moveTo>
                                <a:pt x="0" y="0"/>
                              </a:moveTo>
                              <a:lnTo>
                                <a:pt x="5017" y="5016"/>
                              </a:lnTo>
                            </a:path>
                          </a:pathLst>
                        </a:custGeom>
                        <a:noFill/>
                        <a:ln w="18617" cap="rnd">
                          <a:solidFill>
                            <a:schemeClr val="bg1"/>
                          </a:solidFill>
                          <a:prstDash val="solid"/>
                          <a:round/>
                        </a:ln>
                      </p:spPr>
                      <p:txBody>
                        <a:bodyPr rtlCol="0" anchor="ctr"/>
                        <a:lstStyle/>
                        <a:p>
                          <a:endParaRPr lang="en-IN"/>
                        </a:p>
                      </p:txBody>
                    </p:sp>
                    <p:sp>
                      <p:nvSpPr>
                        <p:cNvPr id="87" name="Freeform: Shape 86">
                          <a:extLst>
                            <a:ext uri="{FF2B5EF4-FFF2-40B4-BE49-F238E27FC236}">
                              <a16:creationId xmlns:a16="http://schemas.microsoft.com/office/drawing/2014/main" id="{C638B066-D192-9799-0F77-8CFD39A4D002}"/>
                            </a:ext>
                          </a:extLst>
                        </p:cNvPr>
                        <p:cNvSpPr/>
                        <p:nvPr/>
                      </p:nvSpPr>
                      <p:spPr>
                        <a:xfrm>
                          <a:off x="1384997" y="1913413"/>
                          <a:ext cx="5016" cy="5016"/>
                        </a:xfrm>
                        <a:custGeom>
                          <a:avLst/>
                          <a:gdLst>
                            <a:gd name="connsiteX0" fmla="*/ 0 w 5016"/>
                            <a:gd name="connsiteY0" fmla="*/ 0 h 5016"/>
                            <a:gd name="connsiteX1" fmla="*/ 5017 w 5016"/>
                            <a:gd name="connsiteY1" fmla="*/ 5016 h 5016"/>
                          </a:gdLst>
                          <a:ahLst/>
                          <a:cxnLst>
                            <a:cxn ang="0">
                              <a:pos x="connsiteX0" y="connsiteY0"/>
                            </a:cxn>
                            <a:cxn ang="0">
                              <a:pos x="connsiteX1" y="connsiteY1"/>
                            </a:cxn>
                          </a:cxnLst>
                          <a:rect l="l" t="t" r="r" b="b"/>
                          <a:pathLst>
                            <a:path w="5016" h="5016">
                              <a:moveTo>
                                <a:pt x="0" y="0"/>
                              </a:moveTo>
                              <a:lnTo>
                                <a:pt x="5017" y="5016"/>
                              </a:lnTo>
                            </a:path>
                          </a:pathLst>
                        </a:custGeom>
                        <a:noFill/>
                        <a:ln w="18617" cap="rnd">
                          <a:solidFill>
                            <a:schemeClr val="bg1"/>
                          </a:solidFill>
                          <a:prstDash val="solid"/>
                          <a:round/>
                        </a:ln>
                      </p:spPr>
                      <p:txBody>
                        <a:bodyPr rtlCol="0" anchor="ctr"/>
                        <a:lstStyle/>
                        <a:p>
                          <a:endParaRPr lang="en-IN"/>
                        </a:p>
                      </p:txBody>
                    </p:sp>
                  </p:grpSp>
                </p:grpSp>
                <p:grpSp>
                  <p:nvGrpSpPr>
                    <p:cNvPr id="77" name="Picture 1">
                      <a:extLst>
                        <a:ext uri="{FF2B5EF4-FFF2-40B4-BE49-F238E27FC236}">
                          <a16:creationId xmlns:a16="http://schemas.microsoft.com/office/drawing/2014/main" id="{0FB6F4E1-5234-0C7B-6A32-9CBA9167FAF8}"/>
                        </a:ext>
                      </a:extLst>
                    </p:cNvPr>
                    <p:cNvGrpSpPr/>
                    <p:nvPr/>
                  </p:nvGrpSpPr>
                  <p:grpSpPr>
                    <a:xfrm>
                      <a:off x="1384997" y="1913413"/>
                      <a:ext cx="201913" cy="201913"/>
                      <a:chOff x="1384997" y="1913413"/>
                      <a:chExt cx="201913" cy="201913"/>
                    </a:xfrm>
                    <a:noFill/>
                  </p:grpSpPr>
                  <p:grpSp>
                    <p:nvGrpSpPr>
                      <p:cNvPr id="78" name="Picture 1">
                        <a:extLst>
                          <a:ext uri="{FF2B5EF4-FFF2-40B4-BE49-F238E27FC236}">
                            <a16:creationId xmlns:a16="http://schemas.microsoft.com/office/drawing/2014/main" id="{2894F81F-B277-D633-5A9B-5AB62AC5ADF1}"/>
                          </a:ext>
                        </a:extLst>
                      </p:cNvPr>
                      <p:cNvGrpSpPr/>
                      <p:nvPr/>
                    </p:nvGrpSpPr>
                    <p:grpSpPr>
                      <a:xfrm>
                        <a:off x="1384997" y="1913413"/>
                        <a:ext cx="201913" cy="201913"/>
                        <a:chOff x="1384997" y="1913413"/>
                        <a:chExt cx="201913" cy="201913"/>
                      </a:xfrm>
                      <a:noFill/>
                    </p:grpSpPr>
                    <p:sp>
                      <p:nvSpPr>
                        <p:cNvPr id="82" name="Freeform: Shape 81">
                          <a:extLst>
                            <a:ext uri="{FF2B5EF4-FFF2-40B4-BE49-F238E27FC236}">
                              <a16:creationId xmlns:a16="http://schemas.microsoft.com/office/drawing/2014/main" id="{00599FC8-F63A-19A4-64DB-4B086F78E422}"/>
                            </a:ext>
                          </a:extLst>
                        </p:cNvPr>
                        <p:cNvSpPr/>
                        <p:nvPr/>
                      </p:nvSpPr>
                      <p:spPr>
                        <a:xfrm>
                          <a:off x="1384997" y="2110310"/>
                          <a:ext cx="5016" cy="5016"/>
                        </a:xfrm>
                        <a:custGeom>
                          <a:avLst/>
                          <a:gdLst>
                            <a:gd name="connsiteX0" fmla="*/ 5017 w 5016"/>
                            <a:gd name="connsiteY0" fmla="*/ 0 h 5016"/>
                            <a:gd name="connsiteX1" fmla="*/ 0 w 5016"/>
                            <a:gd name="connsiteY1" fmla="*/ 5016 h 5016"/>
                          </a:gdLst>
                          <a:ahLst/>
                          <a:cxnLst>
                            <a:cxn ang="0">
                              <a:pos x="connsiteX0" y="connsiteY0"/>
                            </a:cxn>
                            <a:cxn ang="0">
                              <a:pos x="connsiteX1" y="connsiteY1"/>
                            </a:cxn>
                          </a:cxnLst>
                          <a:rect l="l" t="t" r="r" b="b"/>
                          <a:pathLst>
                            <a:path w="5016" h="5016">
                              <a:moveTo>
                                <a:pt x="5017" y="0"/>
                              </a:moveTo>
                              <a:lnTo>
                                <a:pt x="0" y="5016"/>
                              </a:lnTo>
                            </a:path>
                          </a:pathLst>
                        </a:custGeom>
                        <a:noFill/>
                        <a:ln w="18617" cap="rnd">
                          <a:solidFill>
                            <a:schemeClr val="bg1"/>
                          </a:solidFill>
                          <a:prstDash val="solid"/>
                          <a:round/>
                        </a:ln>
                      </p:spPr>
                      <p:txBody>
                        <a:bodyPr rtlCol="0" anchor="ctr"/>
                        <a:lstStyle/>
                        <a:p>
                          <a:endParaRPr lang="en-IN"/>
                        </a:p>
                      </p:txBody>
                    </p:sp>
                    <p:sp>
                      <p:nvSpPr>
                        <p:cNvPr id="83" name="Freeform: Shape 82">
                          <a:extLst>
                            <a:ext uri="{FF2B5EF4-FFF2-40B4-BE49-F238E27FC236}">
                              <a16:creationId xmlns:a16="http://schemas.microsoft.com/office/drawing/2014/main" id="{51917B50-B022-3F3B-DD0C-A24A0203DB59}"/>
                            </a:ext>
                          </a:extLst>
                        </p:cNvPr>
                        <p:cNvSpPr/>
                        <p:nvPr/>
                      </p:nvSpPr>
                      <p:spPr>
                        <a:xfrm>
                          <a:off x="1581894" y="1913413"/>
                          <a:ext cx="5016" cy="5016"/>
                        </a:xfrm>
                        <a:custGeom>
                          <a:avLst/>
                          <a:gdLst>
                            <a:gd name="connsiteX0" fmla="*/ 5017 w 5016"/>
                            <a:gd name="connsiteY0" fmla="*/ 0 h 5016"/>
                            <a:gd name="connsiteX1" fmla="*/ 0 w 5016"/>
                            <a:gd name="connsiteY1" fmla="*/ 5016 h 5016"/>
                          </a:gdLst>
                          <a:ahLst/>
                          <a:cxnLst>
                            <a:cxn ang="0">
                              <a:pos x="connsiteX0" y="connsiteY0"/>
                            </a:cxn>
                            <a:cxn ang="0">
                              <a:pos x="connsiteX1" y="connsiteY1"/>
                            </a:cxn>
                          </a:cxnLst>
                          <a:rect l="l" t="t" r="r" b="b"/>
                          <a:pathLst>
                            <a:path w="5016" h="5016">
                              <a:moveTo>
                                <a:pt x="5017" y="0"/>
                              </a:moveTo>
                              <a:lnTo>
                                <a:pt x="0" y="5016"/>
                              </a:lnTo>
                            </a:path>
                          </a:pathLst>
                        </a:custGeom>
                        <a:noFill/>
                        <a:ln w="18617" cap="rnd">
                          <a:solidFill>
                            <a:schemeClr val="bg1"/>
                          </a:solidFill>
                          <a:prstDash val="solid"/>
                          <a:round/>
                        </a:ln>
                      </p:spPr>
                      <p:txBody>
                        <a:bodyPr rtlCol="0" anchor="ctr"/>
                        <a:lstStyle/>
                        <a:p>
                          <a:endParaRPr lang="en-IN"/>
                        </a:p>
                      </p:txBody>
                    </p:sp>
                  </p:grpSp>
                  <p:grpSp>
                    <p:nvGrpSpPr>
                      <p:cNvPr id="79" name="Picture 1">
                        <a:extLst>
                          <a:ext uri="{FF2B5EF4-FFF2-40B4-BE49-F238E27FC236}">
                            <a16:creationId xmlns:a16="http://schemas.microsoft.com/office/drawing/2014/main" id="{8F425967-0DBF-C9A0-1D49-C2C85EF38585}"/>
                          </a:ext>
                        </a:extLst>
                      </p:cNvPr>
                      <p:cNvGrpSpPr/>
                      <p:nvPr/>
                    </p:nvGrpSpPr>
                    <p:grpSpPr>
                      <a:xfrm>
                        <a:off x="1384997" y="1913413"/>
                        <a:ext cx="201913" cy="201913"/>
                        <a:chOff x="1384997" y="1913413"/>
                        <a:chExt cx="201913" cy="201913"/>
                      </a:xfrm>
                      <a:noFill/>
                    </p:grpSpPr>
                    <p:sp>
                      <p:nvSpPr>
                        <p:cNvPr id="80" name="Freeform: Shape 79">
                          <a:extLst>
                            <a:ext uri="{FF2B5EF4-FFF2-40B4-BE49-F238E27FC236}">
                              <a16:creationId xmlns:a16="http://schemas.microsoft.com/office/drawing/2014/main" id="{C4AE9E00-9D13-3930-68FB-B79E3CD140B7}"/>
                            </a:ext>
                          </a:extLst>
                        </p:cNvPr>
                        <p:cNvSpPr/>
                        <p:nvPr/>
                      </p:nvSpPr>
                      <p:spPr>
                        <a:xfrm>
                          <a:off x="1384997" y="2110310"/>
                          <a:ext cx="5016" cy="5016"/>
                        </a:xfrm>
                        <a:custGeom>
                          <a:avLst/>
                          <a:gdLst>
                            <a:gd name="connsiteX0" fmla="*/ 5017 w 5016"/>
                            <a:gd name="connsiteY0" fmla="*/ 0 h 5016"/>
                            <a:gd name="connsiteX1" fmla="*/ 0 w 5016"/>
                            <a:gd name="connsiteY1" fmla="*/ 5016 h 5016"/>
                          </a:gdLst>
                          <a:ahLst/>
                          <a:cxnLst>
                            <a:cxn ang="0">
                              <a:pos x="connsiteX0" y="connsiteY0"/>
                            </a:cxn>
                            <a:cxn ang="0">
                              <a:pos x="connsiteX1" y="connsiteY1"/>
                            </a:cxn>
                          </a:cxnLst>
                          <a:rect l="l" t="t" r="r" b="b"/>
                          <a:pathLst>
                            <a:path w="5016" h="5016">
                              <a:moveTo>
                                <a:pt x="5017" y="0"/>
                              </a:moveTo>
                              <a:lnTo>
                                <a:pt x="0" y="5016"/>
                              </a:lnTo>
                            </a:path>
                          </a:pathLst>
                        </a:custGeom>
                        <a:noFill/>
                        <a:ln w="18617" cap="rnd">
                          <a:solidFill>
                            <a:schemeClr val="bg1"/>
                          </a:solidFill>
                          <a:prstDash val="solid"/>
                          <a:round/>
                        </a:ln>
                      </p:spPr>
                      <p:txBody>
                        <a:bodyPr rtlCol="0" anchor="ctr"/>
                        <a:lstStyle/>
                        <a:p>
                          <a:endParaRPr lang="en-IN"/>
                        </a:p>
                      </p:txBody>
                    </p:sp>
                    <p:sp>
                      <p:nvSpPr>
                        <p:cNvPr id="81" name="Freeform: Shape 80">
                          <a:extLst>
                            <a:ext uri="{FF2B5EF4-FFF2-40B4-BE49-F238E27FC236}">
                              <a16:creationId xmlns:a16="http://schemas.microsoft.com/office/drawing/2014/main" id="{D570FFC1-2845-F197-99E9-DBE40DE49466}"/>
                            </a:ext>
                          </a:extLst>
                        </p:cNvPr>
                        <p:cNvSpPr/>
                        <p:nvPr/>
                      </p:nvSpPr>
                      <p:spPr>
                        <a:xfrm>
                          <a:off x="1581894" y="1913413"/>
                          <a:ext cx="5016" cy="5016"/>
                        </a:xfrm>
                        <a:custGeom>
                          <a:avLst/>
                          <a:gdLst>
                            <a:gd name="connsiteX0" fmla="*/ 5017 w 5016"/>
                            <a:gd name="connsiteY0" fmla="*/ 0 h 5016"/>
                            <a:gd name="connsiteX1" fmla="*/ 0 w 5016"/>
                            <a:gd name="connsiteY1" fmla="*/ 5016 h 5016"/>
                          </a:gdLst>
                          <a:ahLst/>
                          <a:cxnLst>
                            <a:cxn ang="0">
                              <a:pos x="connsiteX0" y="connsiteY0"/>
                            </a:cxn>
                            <a:cxn ang="0">
                              <a:pos x="connsiteX1" y="connsiteY1"/>
                            </a:cxn>
                          </a:cxnLst>
                          <a:rect l="l" t="t" r="r" b="b"/>
                          <a:pathLst>
                            <a:path w="5016" h="5016">
                              <a:moveTo>
                                <a:pt x="5017" y="0"/>
                              </a:moveTo>
                              <a:lnTo>
                                <a:pt x="0" y="5016"/>
                              </a:lnTo>
                            </a:path>
                          </a:pathLst>
                        </a:custGeom>
                        <a:noFill/>
                        <a:ln w="18617" cap="rnd">
                          <a:solidFill>
                            <a:schemeClr val="bg1"/>
                          </a:solidFill>
                          <a:prstDash val="solid"/>
                          <a:round/>
                        </a:ln>
                      </p:spPr>
                      <p:txBody>
                        <a:bodyPr rtlCol="0" anchor="ctr"/>
                        <a:lstStyle/>
                        <a:p>
                          <a:endParaRPr lang="en-IN"/>
                        </a:p>
                      </p:txBody>
                    </p:sp>
                  </p:grpSp>
                </p:grpSp>
              </p:grpSp>
              <p:grpSp>
                <p:nvGrpSpPr>
                  <p:cNvPr id="73" name="Picture 1">
                    <a:extLst>
                      <a:ext uri="{FF2B5EF4-FFF2-40B4-BE49-F238E27FC236}">
                        <a16:creationId xmlns:a16="http://schemas.microsoft.com/office/drawing/2014/main" id="{9DE6B7AB-6E57-4906-A7F1-25AB7CF5C358}"/>
                      </a:ext>
                    </a:extLst>
                  </p:cNvPr>
                  <p:cNvGrpSpPr/>
                  <p:nvPr/>
                </p:nvGrpSpPr>
                <p:grpSpPr>
                  <a:xfrm>
                    <a:off x="1395030" y="1918077"/>
                    <a:ext cx="184025" cy="239890"/>
                    <a:chOff x="1395030" y="1918077"/>
                    <a:chExt cx="184025" cy="239890"/>
                  </a:xfrm>
                  <a:noFill/>
                </p:grpSpPr>
                <p:sp>
                  <p:nvSpPr>
                    <p:cNvPr id="74" name="Freeform: Shape 73">
                      <a:extLst>
                        <a:ext uri="{FF2B5EF4-FFF2-40B4-BE49-F238E27FC236}">
                          <a16:creationId xmlns:a16="http://schemas.microsoft.com/office/drawing/2014/main" id="{40D2EA3E-FB68-B44B-49D9-71426D03D1A4}"/>
                        </a:ext>
                      </a:extLst>
                    </p:cNvPr>
                    <p:cNvSpPr/>
                    <p:nvPr/>
                  </p:nvSpPr>
                  <p:spPr>
                    <a:xfrm>
                      <a:off x="1395030" y="1918077"/>
                      <a:ext cx="184025" cy="239890"/>
                    </a:xfrm>
                    <a:custGeom>
                      <a:avLst/>
                      <a:gdLst>
                        <a:gd name="connsiteX0" fmla="*/ 181848 w 184025"/>
                        <a:gd name="connsiteY0" fmla="*/ 73092 h 239890"/>
                        <a:gd name="connsiteX1" fmla="*/ 153003 w 184025"/>
                        <a:gd name="connsiteY1" fmla="*/ 162135 h 239890"/>
                        <a:gd name="connsiteX2" fmla="*/ 132937 w 184025"/>
                        <a:gd name="connsiteY2" fmla="*/ 206029 h 239890"/>
                        <a:gd name="connsiteX3" fmla="*/ 132937 w 184025"/>
                        <a:gd name="connsiteY3" fmla="*/ 226095 h 239890"/>
                        <a:gd name="connsiteX4" fmla="*/ 119142 w 184025"/>
                        <a:gd name="connsiteY4" fmla="*/ 239890 h 239890"/>
                        <a:gd name="connsiteX5" fmla="*/ 65214 w 184025"/>
                        <a:gd name="connsiteY5" fmla="*/ 239890 h 239890"/>
                        <a:gd name="connsiteX6" fmla="*/ 51419 w 184025"/>
                        <a:gd name="connsiteY6" fmla="*/ 226095 h 239890"/>
                        <a:gd name="connsiteX7" fmla="*/ 51419 w 184025"/>
                        <a:gd name="connsiteY7" fmla="*/ 211046 h 239890"/>
                        <a:gd name="connsiteX8" fmla="*/ 28845 w 184025"/>
                        <a:gd name="connsiteY8" fmla="*/ 159627 h 239890"/>
                        <a:gd name="connsiteX9" fmla="*/ 0 w 184025"/>
                        <a:gd name="connsiteY9" fmla="*/ 93158 h 239890"/>
                        <a:gd name="connsiteX10" fmla="*/ 115379 w 184025"/>
                        <a:gd name="connsiteY10" fmla="*/ 2861 h 239890"/>
                        <a:gd name="connsiteX11" fmla="*/ 181848 w 184025"/>
                        <a:gd name="connsiteY11" fmla="*/ 73092 h 23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025" h="239890">
                          <a:moveTo>
                            <a:pt x="181848" y="73092"/>
                          </a:moveTo>
                          <a:cubicBezTo>
                            <a:pt x="189373" y="108208"/>
                            <a:pt x="176831" y="140815"/>
                            <a:pt x="153003" y="162135"/>
                          </a:cubicBezTo>
                          <a:cubicBezTo>
                            <a:pt x="140462" y="173422"/>
                            <a:pt x="132937" y="189726"/>
                            <a:pt x="132937" y="206029"/>
                          </a:cubicBezTo>
                          <a:lnTo>
                            <a:pt x="132937" y="226095"/>
                          </a:lnTo>
                          <a:cubicBezTo>
                            <a:pt x="132937" y="233620"/>
                            <a:pt x="126666" y="239890"/>
                            <a:pt x="119142" y="239890"/>
                          </a:cubicBezTo>
                          <a:lnTo>
                            <a:pt x="65214" y="239890"/>
                          </a:lnTo>
                          <a:cubicBezTo>
                            <a:pt x="57690" y="239890"/>
                            <a:pt x="51419" y="233620"/>
                            <a:pt x="51419" y="226095"/>
                          </a:cubicBezTo>
                          <a:lnTo>
                            <a:pt x="51419" y="211046"/>
                          </a:lnTo>
                          <a:cubicBezTo>
                            <a:pt x="51419" y="190980"/>
                            <a:pt x="42640" y="173422"/>
                            <a:pt x="28845" y="159627"/>
                          </a:cubicBezTo>
                          <a:cubicBezTo>
                            <a:pt x="11287" y="143323"/>
                            <a:pt x="0" y="119495"/>
                            <a:pt x="0" y="93158"/>
                          </a:cubicBezTo>
                          <a:cubicBezTo>
                            <a:pt x="0" y="34214"/>
                            <a:pt x="53927" y="-12188"/>
                            <a:pt x="115379" y="2861"/>
                          </a:cubicBezTo>
                          <a:cubicBezTo>
                            <a:pt x="147986" y="9132"/>
                            <a:pt x="174323" y="37977"/>
                            <a:pt x="181848" y="73092"/>
                          </a:cubicBezTo>
                          <a:close/>
                        </a:path>
                      </a:pathLst>
                    </a:custGeom>
                    <a:noFill/>
                    <a:ln w="18617" cap="flat">
                      <a:solidFill>
                        <a:schemeClr val="bg1"/>
                      </a:solidFill>
                      <a:prstDash val="solid"/>
                      <a:miter/>
                    </a:ln>
                  </p:spPr>
                  <p:txBody>
                    <a:bodyPr rtlCol="0" anchor="ctr"/>
                    <a:lstStyle/>
                    <a:p>
                      <a:endParaRPr lang="en-IN"/>
                    </a:p>
                  </p:txBody>
                </p:sp>
                <p:sp>
                  <p:nvSpPr>
                    <p:cNvPr id="75" name="Freeform: Shape 74">
                      <a:extLst>
                        <a:ext uri="{FF2B5EF4-FFF2-40B4-BE49-F238E27FC236}">
                          <a16:creationId xmlns:a16="http://schemas.microsoft.com/office/drawing/2014/main" id="{2B510A3A-F918-A8F4-A818-06124A9DAD5A}"/>
                        </a:ext>
                      </a:extLst>
                    </p:cNvPr>
                    <p:cNvSpPr/>
                    <p:nvPr/>
                  </p:nvSpPr>
                  <p:spPr>
                    <a:xfrm>
                      <a:off x="1395030" y="1918077"/>
                      <a:ext cx="184025" cy="239890"/>
                    </a:xfrm>
                    <a:custGeom>
                      <a:avLst/>
                      <a:gdLst>
                        <a:gd name="connsiteX0" fmla="*/ 181848 w 184025"/>
                        <a:gd name="connsiteY0" fmla="*/ 73092 h 239890"/>
                        <a:gd name="connsiteX1" fmla="*/ 153003 w 184025"/>
                        <a:gd name="connsiteY1" fmla="*/ 162135 h 239890"/>
                        <a:gd name="connsiteX2" fmla="*/ 132937 w 184025"/>
                        <a:gd name="connsiteY2" fmla="*/ 206029 h 239890"/>
                        <a:gd name="connsiteX3" fmla="*/ 132937 w 184025"/>
                        <a:gd name="connsiteY3" fmla="*/ 226095 h 239890"/>
                        <a:gd name="connsiteX4" fmla="*/ 119142 w 184025"/>
                        <a:gd name="connsiteY4" fmla="*/ 239890 h 239890"/>
                        <a:gd name="connsiteX5" fmla="*/ 65214 w 184025"/>
                        <a:gd name="connsiteY5" fmla="*/ 239890 h 239890"/>
                        <a:gd name="connsiteX6" fmla="*/ 51419 w 184025"/>
                        <a:gd name="connsiteY6" fmla="*/ 226095 h 239890"/>
                        <a:gd name="connsiteX7" fmla="*/ 51419 w 184025"/>
                        <a:gd name="connsiteY7" fmla="*/ 211046 h 239890"/>
                        <a:gd name="connsiteX8" fmla="*/ 28845 w 184025"/>
                        <a:gd name="connsiteY8" fmla="*/ 159627 h 239890"/>
                        <a:gd name="connsiteX9" fmla="*/ 0 w 184025"/>
                        <a:gd name="connsiteY9" fmla="*/ 93158 h 239890"/>
                        <a:gd name="connsiteX10" fmla="*/ 115379 w 184025"/>
                        <a:gd name="connsiteY10" fmla="*/ 2861 h 239890"/>
                        <a:gd name="connsiteX11" fmla="*/ 181848 w 184025"/>
                        <a:gd name="connsiteY11" fmla="*/ 73092 h 23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025" h="239890">
                          <a:moveTo>
                            <a:pt x="181848" y="73092"/>
                          </a:moveTo>
                          <a:cubicBezTo>
                            <a:pt x="189373" y="108208"/>
                            <a:pt x="176831" y="140815"/>
                            <a:pt x="153003" y="162135"/>
                          </a:cubicBezTo>
                          <a:cubicBezTo>
                            <a:pt x="140462" y="173422"/>
                            <a:pt x="132937" y="189726"/>
                            <a:pt x="132937" y="206029"/>
                          </a:cubicBezTo>
                          <a:lnTo>
                            <a:pt x="132937" y="226095"/>
                          </a:lnTo>
                          <a:cubicBezTo>
                            <a:pt x="132937" y="233620"/>
                            <a:pt x="126666" y="239890"/>
                            <a:pt x="119142" y="239890"/>
                          </a:cubicBezTo>
                          <a:lnTo>
                            <a:pt x="65214" y="239890"/>
                          </a:lnTo>
                          <a:cubicBezTo>
                            <a:pt x="57690" y="239890"/>
                            <a:pt x="51419" y="233620"/>
                            <a:pt x="51419" y="226095"/>
                          </a:cubicBezTo>
                          <a:lnTo>
                            <a:pt x="51419" y="211046"/>
                          </a:lnTo>
                          <a:cubicBezTo>
                            <a:pt x="51419" y="190980"/>
                            <a:pt x="42640" y="173422"/>
                            <a:pt x="28845" y="159627"/>
                          </a:cubicBezTo>
                          <a:cubicBezTo>
                            <a:pt x="11287" y="143323"/>
                            <a:pt x="0" y="119495"/>
                            <a:pt x="0" y="93158"/>
                          </a:cubicBezTo>
                          <a:cubicBezTo>
                            <a:pt x="0" y="34214"/>
                            <a:pt x="53927" y="-12188"/>
                            <a:pt x="115379" y="2861"/>
                          </a:cubicBezTo>
                          <a:cubicBezTo>
                            <a:pt x="147986" y="9132"/>
                            <a:pt x="174323" y="37977"/>
                            <a:pt x="181848" y="73092"/>
                          </a:cubicBezTo>
                          <a:close/>
                        </a:path>
                      </a:pathLst>
                    </a:custGeom>
                    <a:noFill/>
                    <a:ln w="18617" cap="flat">
                      <a:solidFill>
                        <a:schemeClr val="bg1"/>
                      </a:solidFill>
                      <a:prstDash val="solid"/>
                      <a:miter/>
                    </a:ln>
                  </p:spPr>
                  <p:txBody>
                    <a:bodyPr rtlCol="0" anchor="ctr"/>
                    <a:lstStyle/>
                    <a:p>
                      <a:endParaRPr lang="en-IN"/>
                    </a:p>
                  </p:txBody>
                </p:sp>
              </p:grpSp>
            </p:grpSp>
            <p:sp>
              <p:nvSpPr>
                <p:cNvPr id="64" name="Freeform: Shape 63">
                  <a:extLst>
                    <a:ext uri="{FF2B5EF4-FFF2-40B4-BE49-F238E27FC236}">
                      <a16:creationId xmlns:a16="http://schemas.microsoft.com/office/drawing/2014/main" id="{44C1DC02-97A9-07AE-6D6F-01C1E9268940}"/>
                    </a:ext>
                  </a:extLst>
                </p:cNvPr>
                <p:cNvSpPr/>
                <p:nvPr/>
              </p:nvSpPr>
              <p:spPr>
                <a:xfrm>
                  <a:off x="1010014" y="2091499"/>
                  <a:ext cx="131682" cy="160527"/>
                </a:xfrm>
                <a:custGeom>
                  <a:avLst/>
                  <a:gdLst>
                    <a:gd name="connsiteX0" fmla="*/ 97822 w 131682"/>
                    <a:gd name="connsiteY0" fmla="*/ 158019 h 160527"/>
                    <a:gd name="connsiteX1" fmla="*/ 77756 w 131682"/>
                    <a:gd name="connsiteY1" fmla="*/ 134191 h 160527"/>
                    <a:gd name="connsiteX2" fmla="*/ 66469 w 131682"/>
                    <a:gd name="connsiteY2" fmla="*/ 135445 h 160527"/>
                    <a:gd name="connsiteX3" fmla="*/ 31353 w 131682"/>
                    <a:gd name="connsiteY3" fmla="*/ 126666 h 160527"/>
                    <a:gd name="connsiteX4" fmla="*/ 8779 w 131682"/>
                    <a:gd name="connsiteY4" fmla="*/ 102838 h 160527"/>
                    <a:gd name="connsiteX5" fmla="*/ 0 w 131682"/>
                    <a:gd name="connsiteY5" fmla="*/ 67723 h 160527"/>
                    <a:gd name="connsiteX6" fmla="*/ 8779 w 131682"/>
                    <a:gd name="connsiteY6" fmla="*/ 32607 h 160527"/>
                    <a:gd name="connsiteX7" fmla="*/ 31353 w 131682"/>
                    <a:gd name="connsiteY7" fmla="*/ 8779 h 160527"/>
                    <a:gd name="connsiteX8" fmla="*/ 66469 w 131682"/>
                    <a:gd name="connsiteY8" fmla="*/ 0 h 160527"/>
                    <a:gd name="connsiteX9" fmla="*/ 100330 w 131682"/>
                    <a:gd name="connsiteY9" fmla="*/ 8779 h 160527"/>
                    <a:gd name="connsiteX10" fmla="*/ 122904 w 131682"/>
                    <a:gd name="connsiteY10" fmla="*/ 32607 h 160527"/>
                    <a:gd name="connsiteX11" fmla="*/ 131683 w 131682"/>
                    <a:gd name="connsiteY11" fmla="*/ 67723 h 160527"/>
                    <a:gd name="connsiteX12" fmla="*/ 121650 w 131682"/>
                    <a:gd name="connsiteY12" fmla="*/ 106600 h 160527"/>
                    <a:gd name="connsiteX13" fmla="*/ 92805 w 131682"/>
                    <a:gd name="connsiteY13" fmla="*/ 130429 h 160527"/>
                    <a:gd name="connsiteX14" fmla="*/ 109109 w 131682"/>
                    <a:gd name="connsiteY14" fmla="*/ 149241 h 160527"/>
                    <a:gd name="connsiteX15" fmla="*/ 111617 w 131682"/>
                    <a:gd name="connsiteY15" fmla="*/ 154257 h 160527"/>
                    <a:gd name="connsiteX16" fmla="*/ 109109 w 131682"/>
                    <a:gd name="connsiteY16" fmla="*/ 159274 h 160527"/>
                    <a:gd name="connsiteX17" fmla="*/ 104092 w 131682"/>
                    <a:gd name="connsiteY17" fmla="*/ 160528 h 160527"/>
                    <a:gd name="connsiteX18" fmla="*/ 97822 w 131682"/>
                    <a:gd name="connsiteY18" fmla="*/ 158019 h 160527"/>
                    <a:gd name="connsiteX19" fmla="*/ 92805 w 131682"/>
                    <a:gd name="connsiteY19" fmla="*/ 111617 h 160527"/>
                    <a:gd name="connsiteX20" fmla="*/ 109109 w 131682"/>
                    <a:gd name="connsiteY20" fmla="*/ 92805 h 160527"/>
                    <a:gd name="connsiteX21" fmla="*/ 115379 w 131682"/>
                    <a:gd name="connsiteY21" fmla="*/ 66468 h 160527"/>
                    <a:gd name="connsiteX22" fmla="*/ 109109 w 131682"/>
                    <a:gd name="connsiteY22" fmla="*/ 40132 h 160527"/>
                    <a:gd name="connsiteX23" fmla="*/ 92805 w 131682"/>
                    <a:gd name="connsiteY23" fmla="*/ 21320 h 160527"/>
                    <a:gd name="connsiteX24" fmla="*/ 66469 w 131682"/>
                    <a:gd name="connsiteY24" fmla="*/ 15049 h 160527"/>
                    <a:gd name="connsiteX25" fmla="*/ 40132 w 131682"/>
                    <a:gd name="connsiteY25" fmla="*/ 21320 h 160527"/>
                    <a:gd name="connsiteX26" fmla="*/ 23828 w 131682"/>
                    <a:gd name="connsiteY26" fmla="*/ 40132 h 160527"/>
                    <a:gd name="connsiteX27" fmla="*/ 17558 w 131682"/>
                    <a:gd name="connsiteY27" fmla="*/ 66468 h 160527"/>
                    <a:gd name="connsiteX28" fmla="*/ 23828 w 131682"/>
                    <a:gd name="connsiteY28" fmla="*/ 92805 h 160527"/>
                    <a:gd name="connsiteX29" fmla="*/ 40132 w 131682"/>
                    <a:gd name="connsiteY29" fmla="*/ 111617 h 160527"/>
                    <a:gd name="connsiteX30" fmla="*/ 66469 w 131682"/>
                    <a:gd name="connsiteY30" fmla="*/ 117888 h 160527"/>
                    <a:gd name="connsiteX31" fmla="*/ 92805 w 131682"/>
                    <a:gd name="connsiteY31" fmla="*/ 111617 h 16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1682" h="160527">
                      <a:moveTo>
                        <a:pt x="97822" y="158019"/>
                      </a:moveTo>
                      <a:lnTo>
                        <a:pt x="77756" y="134191"/>
                      </a:lnTo>
                      <a:cubicBezTo>
                        <a:pt x="75247" y="134191"/>
                        <a:pt x="71485" y="135445"/>
                        <a:pt x="66469" y="135445"/>
                      </a:cubicBezTo>
                      <a:cubicBezTo>
                        <a:pt x="53927" y="135445"/>
                        <a:pt x="41386" y="132937"/>
                        <a:pt x="31353" y="126666"/>
                      </a:cubicBezTo>
                      <a:cubicBezTo>
                        <a:pt x="21320" y="120396"/>
                        <a:pt x="13795" y="112871"/>
                        <a:pt x="8779" y="102838"/>
                      </a:cubicBezTo>
                      <a:cubicBezTo>
                        <a:pt x="3762" y="92805"/>
                        <a:pt x="0" y="81518"/>
                        <a:pt x="0" y="67723"/>
                      </a:cubicBezTo>
                      <a:cubicBezTo>
                        <a:pt x="0" y="55181"/>
                        <a:pt x="2508" y="42640"/>
                        <a:pt x="8779" y="32607"/>
                      </a:cubicBezTo>
                      <a:cubicBezTo>
                        <a:pt x="13795" y="22574"/>
                        <a:pt x="21320" y="15049"/>
                        <a:pt x="31353" y="8779"/>
                      </a:cubicBezTo>
                      <a:cubicBezTo>
                        <a:pt x="41386" y="2508"/>
                        <a:pt x="52673" y="0"/>
                        <a:pt x="66469" y="0"/>
                      </a:cubicBezTo>
                      <a:cubicBezTo>
                        <a:pt x="80264" y="0"/>
                        <a:pt x="91551" y="2508"/>
                        <a:pt x="100330" y="8779"/>
                      </a:cubicBezTo>
                      <a:cubicBezTo>
                        <a:pt x="110363" y="15049"/>
                        <a:pt x="117888" y="22574"/>
                        <a:pt x="122904" y="32607"/>
                      </a:cubicBezTo>
                      <a:cubicBezTo>
                        <a:pt x="127921" y="42640"/>
                        <a:pt x="131683" y="53927"/>
                        <a:pt x="131683" y="67723"/>
                      </a:cubicBezTo>
                      <a:cubicBezTo>
                        <a:pt x="131683" y="82772"/>
                        <a:pt x="127921" y="95313"/>
                        <a:pt x="121650" y="106600"/>
                      </a:cubicBezTo>
                      <a:cubicBezTo>
                        <a:pt x="115379" y="117888"/>
                        <a:pt x="105346" y="125412"/>
                        <a:pt x="92805" y="130429"/>
                      </a:cubicBezTo>
                      <a:lnTo>
                        <a:pt x="109109" y="149241"/>
                      </a:lnTo>
                      <a:cubicBezTo>
                        <a:pt x="110363" y="150495"/>
                        <a:pt x="111617" y="153003"/>
                        <a:pt x="111617" y="154257"/>
                      </a:cubicBezTo>
                      <a:cubicBezTo>
                        <a:pt x="111617" y="156765"/>
                        <a:pt x="110363" y="158019"/>
                        <a:pt x="109109" y="159274"/>
                      </a:cubicBezTo>
                      <a:cubicBezTo>
                        <a:pt x="109109" y="160528"/>
                        <a:pt x="106600" y="160528"/>
                        <a:pt x="104092" y="160528"/>
                      </a:cubicBezTo>
                      <a:cubicBezTo>
                        <a:pt x="101584" y="160528"/>
                        <a:pt x="100330" y="159274"/>
                        <a:pt x="97822" y="158019"/>
                      </a:cubicBezTo>
                      <a:close/>
                      <a:moveTo>
                        <a:pt x="92805" y="111617"/>
                      </a:moveTo>
                      <a:cubicBezTo>
                        <a:pt x="100330" y="106600"/>
                        <a:pt x="105346" y="101584"/>
                        <a:pt x="109109" y="92805"/>
                      </a:cubicBezTo>
                      <a:cubicBezTo>
                        <a:pt x="112871" y="84026"/>
                        <a:pt x="115379" y="76501"/>
                        <a:pt x="115379" y="66468"/>
                      </a:cubicBezTo>
                      <a:cubicBezTo>
                        <a:pt x="115379" y="56436"/>
                        <a:pt x="112871" y="47657"/>
                        <a:pt x="109109" y="40132"/>
                      </a:cubicBezTo>
                      <a:cubicBezTo>
                        <a:pt x="105346" y="32607"/>
                        <a:pt x="99076" y="26337"/>
                        <a:pt x="92805" y="21320"/>
                      </a:cubicBezTo>
                      <a:cubicBezTo>
                        <a:pt x="85280" y="16304"/>
                        <a:pt x="76501" y="15049"/>
                        <a:pt x="66469" y="15049"/>
                      </a:cubicBezTo>
                      <a:cubicBezTo>
                        <a:pt x="56436" y="15049"/>
                        <a:pt x="47657" y="17558"/>
                        <a:pt x="40132" y="21320"/>
                      </a:cubicBezTo>
                      <a:cubicBezTo>
                        <a:pt x="32607" y="26337"/>
                        <a:pt x="27591" y="31353"/>
                        <a:pt x="23828" y="40132"/>
                      </a:cubicBezTo>
                      <a:cubicBezTo>
                        <a:pt x="20066" y="48911"/>
                        <a:pt x="17558" y="56436"/>
                        <a:pt x="17558" y="66468"/>
                      </a:cubicBezTo>
                      <a:cubicBezTo>
                        <a:pt x="17558" y="76501"/>
                        <a:pt x="20066" y="85280"/>
                        <a:pt x="23828" y="92805"/>
                      </a:cubicBezTo>
                      <a:cubicBezTo>
                        <a:pt x="27591" y="100330"/>
                        <a:pt x="33861" y="106600"/>
                        <a:pt x="40132" y="111617"/>
                      </a:cubicBezTo>
                      <a:cubicBezTo>
                        <a:pt x="47657" y="116633"/>
                        <a:pt x="56436" y="117888"/>
                        <a:pt x="66469" y="117888"/>
                      </a:cubicBezTo>
                      <a:cubicBezTo>
                        <a:pt x="76501" y="117888"/>
                        <a:pt x="85280" y="115379"/>
                        <a:pt x="92805" y="111617"/>
                      </a:cubicBezTo>
                      <a:close/>
                    </a:path>
                  </a:pathLst>
                </a:custGeom>
                <a:solidFill>
                  <a:schemeClr val="bg1"/>
                </a:solidFill>
                <a:ln w="12411" cap="flat">
                  <a:noFill/>
                  <a:prstDash val="solid"/>
                  <a:miter/>
                </a:ln>
              </p:spPr>
              <p:txBody>
                <a:bodyPr rtlCol="0" anchor="ctr"/>
                <a:lstStyle/>
                <a:p>
                  <a:endParaRPr lang="en-IN"/>
                </a:p>
              </p:txBody>
            </p:sp>
            <p:sp>
              <p:nvSpPr>
                <p:cNvPr id="65" name="Freeform: Shape 64">
                  <a:extLst>
                    <a:ext uri="{FF2B5EF4-FFF2-40B4-BE49-F238E27FC236}">
                      <a16:creationId xmlns:a16="http://schemas.microsoft.com/office/drawing/2014/main" id="{923DFA01-03A4-06DB-C891-2F530F80D7F5}"/>
                    </a:ext>
                  </a:extLst>
                </p:cNvPr>
                <p:cNvSpPr/>
                <p:nvPr/>
              </p:nvSpPr>
              <p:spPr>
                <a:xfrm>
                  <a:off x="1368693" y="2324765"/>
                  <a:ext cx="120395" cy="132937"/>
                </a:xfrm>
                <a:custGeom>
                  <a:avLst/>
                  <a:gdLst>
                    <a:gd name="connsiteX0" fmla="*/ 2508 w 120395"/>
                    <a:gd name="connsiteY0" fmla="*/ 130429 h 132937"/>
                    <a:gd name="connsiteX1" fmla="*/ 0 w 120395"/>
                    <a:gd name="connsiteY1" fmla="*/ 124158 h 132937"/>
                    <a:gd name="connsiteX2" fmla="*/ 1254 w 120395"/>
                    <a:gd name="connsiteY2" fmla="*/ 120396 h 132937"/>
                    <a:gd name="connsiteX3" fmla="*/ 48911 w 120395"/>
                    <a:gd name="connsiteY3" fmla="*/ 7525 h 132937"/>
                    <a:gd name="connsiteX4" fmla="*/ 52673 w 120395"/>
                    <a:gd name="connsiteY4" fmla="*/ 2508 h 132937"/>
                    <a:gd name="connsiteX5" fmla="*/ 58944 w 120395"/>
                    <a:gd name="connsiteY5" fmla="*/ 0 h 132937"/>
                    <a:gd name="connsiteX6" fmla="*/ 61452 w 120395"/>
                    <a:gd name="connsiteY6" fmla="*/ 0 h 132937"/>
                    <a:gd name="connsiteX7" fmla="*/ 67723 w 120395"/>
                    <a:gd name="connsiteY7" fmla="*/ 2508 h 132937"/>
                    <a:gd name="connsiteX8" fmla="*/ 71485 w 120395"/>
                    <a:gd name="connsiteY8" fmla="*/ 7525 h 132937"/>
                    <a:gd name="connsiteX9" fmla="*/ 119142 w 120395"/>
                    <a:gd name="connsiteY9" fmla="*/ 120396 h 132937"/>
                    <a:gd name="connsiteX10" fmla="*/ 120396 w 120395"/>
                    <a:gd name="connsiteY10" fmla="*/ 124158 h 132937"/>
                    <a:gd name="connsiteX11" fmla="*/ 117888 w 120395"/>
                    <a:gd name="connsiteY11" fmla="*/ 130429 h 132937"/>
                    <a:gd name="connsiteX12" fmla="*/ 111617 w 120395"/>
                    <a:gd name="connsiteY12" fmla="*/ 132937 h 132937"/>
                    <a:gd name="connsiteX13" fmla="*/ 106600 w 120395"/>
                    <a:gd name="connsiteY13" fmla="*/ 131683 h 132937"/>
                    <a:gd name="connsiteX14" fmla="*/ 102838 w 120395"/>
                    <a:gd name="connsiteY14" fmla="*/ 127921 h 132937"/>
                    <a:gd name="connsiteX15" fmla="*/ 90297 w 120395"/>
                    <a:gd name="connsiteY15" fmla="*/ 99076 h 132937"/>
                    <a:gd name="connsiteX16" fmla="*/ 26337 w 120395"/>
                    <a:gd name="connsiteY16" fmla="*/ 99076 h 132937"/>
                    <a:gd name="connsiteX17" fmla="*/ 13795 w 120395"/>
                    <a:gd name="connsiteY17" fmla="*/ 127921 h 132937"/>
                    <a:gd name="connsiteX18" fmla="*/ 10033 w 120395"/>
                    <a:gd name="connsiteY18" fmla="*/ 131683 h 132937"/>
                    <a:gd name="connsiteX19" fmla="*/ 5017 w 120395"/>
                    <a:gd name="connsiteY19" fmla="*/ 132937 h 132937"/>
                    <a:gd name="connsiteX20" fmla="*/ 2508 w 120395"/>
                    <a:gd name="connsiteY20" fmla="*/ 130429 h 132937"/>
                    <a:gd name="connsiteX21" fmla="*/ 35115 w 120395"/>
                    <a:gd name="connsiteY21" fmla="*/ 82772 h 132937"/>
                    <a:gd name="connsiteX22" fmla="*/ 85280 w 120395"/>
                    <a:gd name="connsiteY22" fmla="*/ 82772 h 132937"/>
                    <a:gd name="connsiteX23" fmla="*/ 60198 w 120395"/>
                    <a:gd name="connsiteY23" fmla="*/ 21320 h 13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395" h="132937">
                      <a:moveTo>
                        <a:pt x="2508" y="130429"/>
                      </a:moveTo>
                      <a:cubicBezTo>
                        <a:pt x="1254" y="129175"/>
                        <a:pt x="0" y="126666"/>
                        <a:pt x="0" y="124158"/>
                      </a:cubicBezTo>
                      <a:cubicBezTo>
                        <a:pt x="0" y="122904"/>
                        <a:pt x="0" y="121650"/>
                        <a:pt x="1254" y="120396"/>
                      </a:cubicBezTo>
                      <a:lnTo>
                        <a:pt x="48911" y="7525"/>
                      </a:lnTo>
                      <a:cubicBezTo>
                        <a:pt x="50165" y="5017"/>
                        <a:pt x="51419" y="3762"/>
                        <a:pt x="52673" y="2508"/>
                      </a:cubicBezTo>
                      <a:cubicBezTo>
                        <a:pt x="53927" y="1254"/>
                        <a:pt x="56436" y="0"/>
                        <a:pt x="58944" y="0"/>
                      </a:cubicBezTo>
                      <a:lnTo>
                        <a:pt x="61452" y="0"/>
                      </a:lnTo>
                      <a:cubicBezTo>
                        <a:pt x="63960" y="0"/>
                        <a:pt x="66468" y="1254"/>
                        <a:pt x="67723" y="2508"/>
                      </a:cubicBezTo>
                      <a:cubicBezTo>
                        <a:pt x="68977" y="3762"/>
                        <a:pt x="71485" y="6271"/>
                        <a:pt x="71485" y="7525"/>
                      </a:cubicBezTo>
                      <a:lnTo>
                        <a:pt x="119142" y="120396"/>
                      </a:lnTo>
                      <a:cubicBezTo>
                        <a:pt x="119142" y="121650"/>
                        <a:pt x="120396" y="122904"/>
                        <a:pt x="120396" y="124158"/>
                      </a:cubicBezTo>
                      <a:cubicBezTo>
                        <a:pt x="120396" y="126666"/>
                        <a:pt x="119142" y="127921"/>
                        <a:pt x="117888" y="130429"/>
                      </a:cubicBezTo>
                      <a:cubicBezTo>
                        <a:pt x="116633" y="131683"/>
                        <a:pt x="114125" y="132937"/>
                        <a:pt x="111617" y="132937"/>
                      </a:cubicBezTo>
                      <a:cubicBezTo>
                        <a:pt x="110363" y="132937"/>
                        <a:pt x="107855" y="132937"/>
                        <a:pt x="106600" y="131683"/>
                      </a:cubicBezTo>
                      <a:cubicBezTo>
                        <a:pt x="105346" y="130429"/>
                        <a:pt x="104092" y="129175"/>
                        <a:pt x="102838" y="127921"/>
                      </a:cubicBezTo>
                      <a:lnTo>
                        <a:pt x="90297" y="99076"/>
                      </a:lnTo>
                      <a:lnTo>
                        <a:pt x="26337" y="99076"/>
                      </a:lnTo>
                      <a:lnTo>
                        <a:pt x="13795" y="127921"/>
                      </a:lnTo>
                      <a:cubicBezTo>
                        <a:pt x="12541" y="129175"/>
                        <a:pt x="12541" y="130429"/>
                        <a:pt x="10033" y="131683"/>
                      </a:cubicBezTo>
                      <a:cubicBezTo>
                        <a:pt x="8779" y="132937"/>
                        <a:pt x="7525" y="132937"/>
                        <a:pt x="5017" y="132937"/>
                      </a:cubicBezTo>
                      <a:cubicBezTo>
                        <a:pt x="6271" y="132937"/>
                        <a:pt x="3762" y="132937"/>
                        <a:pt x="2508" y="130429"/>
                      </a:cubicBezTo>
                      <a:close/>
                      <a:moveTo>
                        <a:pt x="35115" y="82772"/>
                      </a:moveTo>
                      <a:lnTo>
                        <a:pt x="85280" y="82772"/>
                      </a:lnTo>
                      <a:lnTo>
                        <a:pt x="60198" y="21320"/>
                      </a:lnTo>
                      <a:close/>
                    </a:path>
                  </a:pathLst>
                </a:custGeom>
                <a:solidFill>
                  <a:schemeClr val="bg1"/>
                </a:solidFill>
                <a:ln w="12411" cap="flat">
                  <a:noFill/>
                  <a:prstDash val="solid"/>
                  <a:miter/>
                </a:ln>
              </p:spPr>
              <p:txBody>
                <a:bodyPr rtlCol="0" anchor="ctr"/>
                <a:lstStyle/>
                <a:p>
                  <a:endParaRPr lang="en-IN"/>
                </a:p>
              </p:txBody>
            </p:sp>
            <p:grpSp>
              <p:nvGrpSpPr>
                <p:cNvPr id="66" name="Picture 1">
                  <a:extLst>
                    <a:ext uri="{FF2B5EF4-FFF2-40B4-BE49-F238E27FC236}">
                      <a16:creationId xmlns:a16="http://schemas.microsoft.com/office/drawing/2014/main" id="{67C3E6F6-C364-72CD-ED6C-E483D545EA51}"/>
                    </a:ext>
                  </a:extLst>
                </p:cNvPr>
                <p:cNvGrpSpPr/>
                <p:nvPr/>
              </p:nvGrpSpPr>
              <p:grpSpPr>
                <a:xfrm>
                  <a:off x="1052654" y="2398759"/>
                  <a:ext cx="105347" cy="104091"/>
                  <a:chOff x="1052654" y="2398759"/>
                  <a:chExt cx="105347" cy="104091"/>
                </a:xfrm>
                <a:noFill/>
              </p:grpSpPr>
              <p:sp>
                <p:nvSpPr>
                  <p:cNvPr id="67" name="Freeform: Shape 66">
                    <a:extLst>
                      <a:ext uri="{FF2B5EF4-FFF2-40B4-BE49-F238E27FC236}">
                        <a16:creationId xmlns:a16="http://schemas.microsoft.com/office/drawing/2014/main" id="{A0197D72-EDAF-51A3-53DE-F1C5B5241E47}"/>
                      </a:ext>
                    </a:extLst>
                  </p:cNvPr>
                  <p:cNvSpPr/>
                  <p:nvPr/>
                </p:nvSpPr>
                <p:spPr>
                  <a:xfrm>
                    <a:off x="1145460" y="2465227"/>
                    <a:ext cx="12541" cy="37623"/>
                  </a:xfrm>
                  <a:custGeom>
                    <a:avLst/>
                    <a:gdLst>
                      <a:gd name="connsiteX0" fmla="*/ 0 w 12541"/>
                      <a:gd name="connsiteY0" fmla="*/ 37624 h 37623"/>
                      <a:gd name="connsiteX1" fmla="*/ 12541 w 12541"/>
                      <a:gd name="connsiteY1" fmla="*/ 0 h 37623"/>
                    </a:gdLst>
                    <a:ahLst/>
                    <a:cxnLst>
                      <a:cxn ang="0">
                        <a:pos x="connsiteX0" y="connsiteY0"/>
                      </a:cxn>
                      <a:cxn ang="0">
                        <a:pos x="connsiteX1" y="connsiteY1"/>
                      </a:cxn>
                    </a:cxnLst>
                    <a:rect l="l" t="t" r="r" b="b"/>
                    <a:pathLst>
                      <a:path w="12541" h="37623">
                        <a:moveTo>
                          <a:pt x="0" y="37624"/>
                        </a:moveTo>
                        <a:lnTo>
                          <a:pt x="12541" y="0"/>
                        </a:lnTo>
                      </a:path>
                    </a:pathLst>
                  </a:custGeom>
                  <a:noFill/>
                  <a:ln w="18617" cap="rnd">
                    <a:solidFill>
                      <a:schemeClr val="bg1"/>
                    </a:solidFill>
                    <a:prstDash val="solid"/>
                    <a:round/>
                  </a:ln>
                </p:spPr>
                <p:txBody>
                  <a:bodyPr rtlCol="0" anchor="ctr"/>
                  <a:lstStyle/>
                  <a:p>
                    <a:endParaRPr lang="en-IN"/>
                  </a:p>
                </p:txBody>
              </p:sp>
              <p:sp>
                <p:nvSpPr>
                  <p:cNvPr id="68" name="Freeform: Shape 67">
                    <a:extLst>
                      <a:ext uri="{FF2B5EF4-FFF2-40B4-BE49-F238E27FC236}">
                        <a16:creationId xmlns:a16="http://schemas.microsoft.com/office/drawing/2014/main" id="{CB557E06-95DE-F9C3-DBA1-92C85DFEF453}"/>
                      </a:ext>
                    </a:extLst>
                  </p:cNvPr>
                  <p:cNvSpPr/>
                  <p:nvPr/>
                </p:nvSpPr>
                <p:spPr>
                  <a:xfrm>
                    <a:off x="1071466" y="2445161"/>
                    <a:ext cx="40131" cy="38877"/>
                  </a:xfrm>
                  <a:custGeom>
                    <a:avLst/>
                    <a:gdLst>
                      <a:gd name="connsiteX0" fmla="*/ 0 w 40131"/>
                      <a:gd name="connsiteY0" fmla="*/ 38878 h 38877"/>
                      <a:gd name="connsiteX1" fmla="*/ 40132 w 40131"/>
                      <a:gd name="connsiteY1" fmla="*/ 0 h 38877"/>
                    </a:gdLst>
                    <a:ahLst/>
                    <a:cxnLst>
                      <a:cxn ang="0">
                        <a:pos x="connsiteX0" y="connsiteY0"/>
                      </a:cxn>
                      <a:cxn ang="0">
                        <a:pos x="connsiteX1" y="connsiteY1"/>
                      </a:cxn>
                    </a:cxnLst>
                    <a:rect l="l" t="t" r="r" b="b"/>
                    <a:pathLst>
                      <a:path w="40131" h="38877">
                        <a:moveTo>
                          <a:pt x="0" y="38878"/>
                        </a:moveTo>
                        <a:lnTo>
                          <a:pt x="40132" y="0"/>
                        </a:lnTo>
                      </a:path>
                    </a:pathLst>
                  </a:custGeom>
                  <a:noFill/>
                  <a:ln w="18617" cap="rnd">
                    <a:solidFill>
                      <a:schemeClr val="bg1"/>
                    </a:solidFill>
                    <a:prstDash val="solid"/>
                    <a:round/>
                  </a:ln>
                </p:spPr>
                <p:txBody>
                  <a:bodyPr rtlCol="0" anchor="ctr"/>
                  <a:lstStyle/>
                  <a:p>
                    <a:endParaRPr lang="en-IN"/>
                  </a:p>
                </p:txBody>
              </p:sp>
              <p:sp>
                <p:nvSpPr>
                  <p:cNvPr id="69" name="Freeform: Shape 68">
                    <a:extLst>
                      <a:ext uri="{FF2B5EF4-FFF2-40B4-BE49-F238E27FC236}">
                        <a16:creationId xmlns:a16="http://schemas.microsoft.com/office/drawing/2014/main" id="{C7BAF206-E256-CEB2-57BF-56F1F4E13185}"/>
                      </a:ext>
                    </a:extLst>
                  </p:cNvPr>
                  <p:cNvSpPr/>
                  <p:nvPr/>
                </p:nvSpPr>
                <p:spPr>
                  <a:xfrm>
                    <a:off x="1052654" y="2398759"/>
                    <a:ext cx="38877" cy="12541"/>
                  </a:xfrm>
                  <a:custGeom>
                    <a:avLst/>
                    <a:gdLst>
                      <a:gd name="connsiteX0" fmla="*/ 0 w 38877"/>
                      <a:gd name="connsiteY0" fmla="*/ 12541 h 12541"/>
                      <a:gd name="connsiteX1" fmla="*/ 38878 w 38877"/>
                      <a:gd name="connsiteY1" fmla="*/ 0 h 12541"/>
                    </a:gdLst>
                    <a:ahLst/>
                    <a:cxnLst>
                      <a:cxn ang="0">
                        <a:pos x="connsiteX0" y="connsiteY0"/>
                      </a:cxn>
                      <a:cxn ang="0">
                        <a:pos x="connsiteX1" y="connsiteY1"/>
                      </a:cxn>
                    </a:cxnLst>
                    <a:rect l="l" t="t" r="r" b="b"/>
                    <a:pathLst>
                      <a:path w="38877" h="12541">
                        <a:moveTo>
                          <a:pt x="0" y="12541"/>
                        </a:moveTo>
                        <a:lnTo>
                          <a:pt x="38878" y="0"/>
                        </a:lnTo>
                      </a:path>
                    </a:pathLst>
                  </a:custGeom>
                  <a:noFill/>
                  <a:ln w="18617" cap="rnd">
                    <a:solidFill>
                      <a:schemeClr val="bg1"/>
                    </a:solidFill>
                    <a:prstDash val="solid"/>
                    <a:round/>
                  </a:ln>
                </p:spPr>
                <p:txBody>
                  <a:bodyPr rtlCol="0" anchor="ctr"/>
                  <a:lstStyle/>
                  <a:p>
                    <a:endParaRPr lang="en-IN"/>
                  </a:p>
                </p:txBody>
              </p:sp>
            </p:grpSp>
          </p:grpSp>
        </p:grpSp>
      </p:grpSp>
      <p:sp>
        <p:nvSpPr>
          <p:cNvPr id="3" name="Content Placeholder 4">
            <a:extLst>
              <a:ext uri="{FF2B5EF4-FFF2-40B4-BE49-F238E27FC236}">
                <a16:creationId xmlns:a16="http://schemas.microsoft.com/office/drawing/2014/main" id="{EDE2E566-059D-9E5F-0825-D30CA63F4576}"/>
              </a:ext>
            </a:extLst>
          </p:cNvPr>
          <p:cNvSpPr txBox="1">
            <a:spLocks/>
          </p:cNvSpPr>
          <p:nvPr/>
        </p:nvSpPr>
        <p:spPr>
          <a:xfrm>
            <a:off x="1912984" y="1837075"/>
            <a:ext cx="9022326" cy="6698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sz="1800"/>
              <a:t>¿Qué sistemas de clasificación existen actualmente para la insuficiencia cardíaca?</a:t>
            </a:r>
          </a:p>
          <a:p>
            <a:pPr>
              <a:lnSpc>
                <a:spcPct val="100000"/>
              </a:lnSpc>
              <a:spcBef>
                <a:spcPts val="600"/>
              </a:spcBef>
            </a:pPr>
            <a:r>
              <a:rPr lang="es" sz="1800"/>
              <a:t>¿Qué clases o categorías tienen? </a:t>
            </a:r>
          </a:p>
        </p:txBody>
      </p:sp>
      <p:sp>
        <p:nvSpPr>
          <p:cNvPr id="105" name="Title 1">
            <a:extLst>
              <a:ext uri="{FF2B5EF4-FFF2-40B4-BE49-F238E27FC236}">
                <a16:creationId xmlns:a16="http://schemas.microsoft.com/office/drawing/2014/main" id="{A6C8688D-C21F-AD6C-794E-2C04C1AD30D7}"/>
              </a:ext>
            </a:extLst>
          </p:cNvPr>
          <p:cNvSpPr txBox="1">
            <a:spLocks/>
          </p:cNvSpPr>
          <p:nvPr/>
        </p:nvSpPr>
        <p:spPr>
          <a:xfrm>
            <a:off x="838201" y="29188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d-ID" b="1">
              <a:solidFill>
                <a:srgbClr val="002C53"/>
              </a:solidFill>
            </a:endParaRPr>
          </a:p>
        </p:txBody>
      </p:sp>
      <p:sp>
        <p:nvSpPr>
          <p:cNvPr id="2" name="Title 1">
            <a:extLst>
              <a:ext uri="{FF2B5EF4-FFF2-40B4-BE49-F238E27FC236}">
                <a16:creationId xmlns:a16="http://schemas.microsoft.com/office/drawing/2014/main" id="{6EEC47A1-F0D4-9275-D001-E5D668FE0046}"/>
              </a:ext>
            </a:extLst>
          </p:cNvPr>
          <p:cNvSpPr txBox="1">
            <a:spLocks/>
          </p:cNvSpPr>
          <p:nvPr/>
        </p:nvSpPr>
        <p:spPr>
          <a:xfrm>
            <a:off x="838201" y="-118470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id-ID" b="1">
              <a:solidFill>
                <a:srgbClr val="002C53"/>
              </a:solidFill>
            </a:endParaRPr>
          </a:p>
        </p:txBody>
      </p:sp>
      <p:sp>
        <p:nvSpPr>
          <p:cNvPr id="5" name="Slide Number Placeholder 4">
            <a:extLst>
              <a:ext uri="{FF2B5EF4-FFF2-40B4-BE49-F238E27FC236}">
                <a16:creationId xmlns:a16="http://schemas.microsoft.com/office/drawing/2014/main" id="{6A202B49-5E04-DB77-812C-E730092A3A71}"/>
              </a:ext>
            </a:extLst>
          </p:cNvPr>
          <p:cNvSpPr>
            <a:spLocks noGrp="1"/>
          </p:cNvSpPr>
          <p:nvPr>
            <p:ph type="sldNum" sz="quarter" idx="12"/>
          </p:nvPr>
        </p:nvSpPr>
        <p:spPr/>
        <p:txBody>
          <a:bodyPr/>
          <a:lstStyle/>
          <a:p>
            <a:fld id="{34BEDCEC-E0D6-4ECB-B1DC-D50FEC87900E}" type="slidenum">
              <a:rPr lang="en-US" smtClean="0"/>
              <a:pPr/>
              <a:t>12</a:t>
            </a:fld>
            <a:endParaRPr lang="en-US"/>
          </a:p>
        </p:txBody>
      </p:sp>
      <p:sp>
        <p:nvSpPr>
          <p:cNvPr id="4" name="Title 1">
            <a:extLst>
              <a:ext uri="{FF2B5EF4-FFF2-40B4-BE49-F238E27FC236}">
                <a16:creationId xmlns:a16="http://schemas.microsoft.com/office/drawing/2014/main" id="{783F9F07-F7FF-8378-8D69-D8E31AFB9C44}"/>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 b="1">
                <a:solidFill>
                  <a:srgbClr val="002C53"/>
                </a:solidFill>
              </a:rPr>
              <a:t>Clasificación y estadificación de la insuficiencia cardíaca</a:t>
            </a:r>
            <a:endParaRPr lang="id-ID" b="1">
              <a:solidFill>
                <a:srgbClr val="002C53"/>
              </a:solidFill>
            </a:endParaRPr>
          </a:p>
        </p:txBody>
      </p:sp>
    </p:spTree>
    <p:extLst>
      <p:ext uri="{BB962C8B-B14F-4D97-AF65-F5344CB8AC3E}">
        <p14:creationId xmlns:p14="http://schemas.microsoft.com/office/powerpoint/2010/main" val="3303103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2D01470-26CA-CA32-9C4C-02D99F9C8DC9}"/>
              </a:ext>
            </a:extLst>
          </p:cNvPr>
          <p:cNvSpPr/>
          <p:nvPr/>
        </p:nvSpPr>
        <p:spPr>
          <a:xfrm>
            <a:off x="727755" y="1722136"/>
            <a:ext cx="1570277" cy="5377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s-ES" altLang="en-US" sz="1200" b="1" i="0" u="none" strike="noStrike" cap="none" normalizeH="0" baseline="0" err="1">
                <a:ln>
                  <a:noFill/>
                </a:ln>
                <a:solidFill>
                  <a:schemeClr val="tx1"/>
                </a:solidFill>
                <a:effectLst/>
                <a:latin typeface="+mn-lt"/>
                <a:cs typeface="Times New Roman" pitchFamily="18" charset="0"/>
              </a:rPr>
              <a:t>Estadío</a:t>
            </a:r>
            <a:r>
              <a:rPr kumimoji="0" lang="es-ES" altLang="en-US" sz="1200" b="1" i="0" u="none" strike="noStrike" cap="none" normalizeH="0" baseline="0">
                <a:ln>
                  <a:noFill/>
                </a:ln>
                <a:solidFill>
                  <a:schemeClr val="tx1"/>
                </a:solidFill>
                <a:effectLst/>
                <a:latin typeface="+mn-lt"/>
                <a:cs typeface="Times New Roman" pitchFamily="18" charset="0"/>
              </a:rPr>
              <a:t> de la ACC/</a:t>
            </a:r>
            <a:r>
              <a:rPr kumimoji="0" lang="es-ES" altLang="en-US" sz="1200" b="1" i="0" u="none" strike="noStrike" cap="none" normalizeH="0" baseline="0" err="1">
                <a:ln>
                  <a:noFill/>
                </a:ln>
                <a:solidFill>
                  <a:schemeClr val="tx1"/>
                </a:solidFill>
                <a:effectLst/>
                <a:latin typeface="+mn-lt"/>
                <a:cs typeface="Times New Roman" pitchFamily="18" charset="0"/>
              </a:rPr>
              <a:t>AHA</a:t>
            </a:r>
            <a:r>
              <a:rPr kumimoji="0" lang="es" altLang="en-US" sz="1200" b="1" i="0" u="none" strike="noStrike" cap="none" normalizeH="0" baseline="0">
                <a:ln>
                  <a:noFill/>
                </a:ln>
                <a:solidFill>
                  <a:schemeClr val="tx1"/>
                </a:solidFill>
                <a:effectLst/>
                <a:latin typeface="+mn-lt"/>
                <a:cs typeface="Times New Roman" pitchFamily="18" charset="0"/>
              </a:rPr>
              <a:t> (curso de la enfermedad)</a:t>
            </a:r>
            <a:endParaRPr lang="en-US" sz="1200"/>
          </a:p>
        </p:txBody>
      </p:sp>
      <p:sp>
        <p:nvSpPr>
          <p:cNvPr id="3" name="Rectangle 2">
            <a:extLst>
              <a:ext uri="{FF2B5EF4-FFF2-40B4-BE49-F238E27FC236}">
                <a16:creationId xmlns:a16="http://schemas.microsoft.com/office/drawing/2014/main" id="{380E9DEE-373A-A542-5379-2812CC9A668E}"/>
              </a:ext>
            </a:extLst>
          </p:cNvPr>
          <p:cNvSpPr/>
          <p:nvPr/>
        </p:nvSpPr>
        <p:spPr>
          <a:xfrm>
            <a:off x="829805" y="2371128"/>
            <a:ext cx="999947" cy="415498"/>
          </a:xfrm>
          <a:prstGeom prst="rect">
            <a:avLst/>
          </a:prstGeom>
          <a:solidFill>
            <a:schemeClr val="bg1"/>
          </a:solidFill>
          <a:ln w="12700">
            <a:solidFill>
              <a:srgbClr val="004E8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sz="1200" b="1">
                <a:solidFill>
                  <a:schemeClr val="tx1"/>
                </a:solidFill>
              </a:rPr>
              <a:t>Etapa A</a:t>
            </a:r>
          </a:p>
        </p:txBody>
      </p:sp>
      <p:sp>
        <p:nvSpPr>
          <p:cNvPr id="10" name="Rectangle 9">
            <a:extLst>
              <a:ext uri="{FF2B5EF4-FFF2-40B4-BE49-F238E27FC236}">
                <a16:creationId xmlns:a16="http://schemas.microsoft.com/office/drawing/2014/main" id="{872F91DD-A349-38AB-4507-E569C474ACA4}"/>
              </a:ext>
            </a:extLst>
          </p:cNvPr>
          <p:cNvSpPr/>
          <p:nvPr/>
        </p:nvSpPr>
        <p:spPr>
          <a:xfrm>
            <a:off x="829805" y="2877583"/>
            <a:ext cx="999947" cy="415498"/>
          </a:xfrm>
          <a:prstGeom prst="rect">
            <a:avLst/>
          </a:prstGeom>
          <a:solidFill>
            <a:srgbClr val="009AD7"/>
          </a:solidFill>
          <a:ln w="28575">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sz="1200" b="1">
                <a:solidFill>
                  <a:schemeClr val="bg1"/>
                </a:solidFill>
              </a:rPr>
              <a:t>Etapa B</a:t>
            </a:r>
          </a:p>
        </p:txBody>
      </p:sp>
      <p:sp>
        <p:nvSpPr>
          <p:cNvPr id="11" name="Rectangle 10">
            <a:extLst>
              <a:ext uri="{FF2B5EF4-FFF2-40B4-BE49-F238E27FC236}">
                <a16:creationId xmlns:a16="http://schemas.microsoft.com/office/drawing/2014/main" id="{199954B9-CC72-87B4-11CA-CBE7104DE37A}"/>
              </a:ext>
            </a:extLst>
          </p:cNvPr>
          <p:cNvSpPr/>
          <p:nvPr/>
        </p:nvSpPr>
        <p:spPr>
          <a:xfrm>
            <a:off x="1976044" y="1788261"/>
            <a:ext cx="4013835" cy="5377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s" altLang="en-US" sz="1200" b="1" i="0" u="none" strike="noStrike" cap="none" normalizeH="0" baseline="0">
                <a:ln>
                  <a:noFill/>
                </a:ln>
                <a:solidFill>
                  <a:schemeClr val="tx1"/>
                </a:solidFill>
                <a:effectLst/>
                <a:latin typeface="+mn-lt"/>
                <a:cs typeface="Times New Roman" pitchFamily="18" charset="0"/>
              </a:rPr>
              <a:t>Descripción</a:t>
            </a:r>
            <a:endParaRPr lang="en-US" sz="1200"/>
          </a:p>
        </p:txBody>
      </p:sp>
      <p:sp>
        <p:nvSpPr>
          <p:cNvPr id="12" name="Rectangle 11">
            <a:extLst>
              <a:ext uri="{FF2B5EF4-FFF2-40B4-BE49-F238E27FC236}">
                <a16:creationId xmlns:a16="http://schemas.microsoft.com/office/drawing/2014/main" id="{A1724F85-A499-B17B-E25E-184E49676BFD}"/>
              </a:ext>
            </a:extLst>
          </p:cNvPr>
          <p:cNvSpPr/>
          <p:nvPr/>
        </p:nvSpPr>
        <p:spPr>
          <a:xfrm>
            <a:off x="1977464" y="2366097"/>
            <a:ext cx="4013835" cy="415498"/>
          </a:xfrm>
          <a:prstGeom prst="rect">
            <a:avLst/>
          </a:prstGeom>
          <a:solidFill>
            <a:schemeClr val="bg1"/>
          </a:solidFill>
          <a:ln w="12700">
            <a:solidFill>
              <a:srgbClr val="004E8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 altLang="en-US" sz="1200" b="1" i="0" u="none" strike="noStrike" cap="none" normalizeH="0" baseline="0">
                <a:ln>
                  <a:noFill/>
                </a:ln>
                <a:solidFill>
                  <a:schemeClr val="tx1"/>
                </a:solidFill>
                <a:effectLst/>
                <a:latin typeface="+mn-lt"/>
                <a:cs typeface="Times New Roman" pitchFamily="18" charset="0"/>
              </a:rPr>
              <a:t>Con alto riesgo de IC </a:t>
            </a:r>
            <a:r>
              <a:rPr kumimoji="0" lang="es" altLang="en-US" sz="1200" b="0" i="0" u="none" strike="noStrike" cap="none" normalizeH="0" baseline="0">
                <a:ln>
                  <a:noFill/>
                </a:ln>
                <a:solidFill>
                  <a:schemeClr val="tx1"/>
                </a:solidFill>
                <a:effectLst/>
                <a:latin typeface="+mn-lt"/>
                <a:cs typeface="Times New Roman" pitchFamily="18" charset="0"/>
              </a:rPr>
              <a:t>pero sin cardiopatía estructural ni síntomas de IC</a:t>
            </a:r>
          </a:p>
        </p:txBody>
      </p:sp>
      <p:sp>
        <p:nvSpPr>
          <p:cNvPr id="13" name="Rectangle 12">
            <a:extLst>
              <a:ext uri="{FF2B5EF4-FFF2-40B4-BE49-F238E27FC236}">
                <a16:creationId xmlns:a16="http://schemas.microsoft.com/office/drawing/2014/main" id="{AC464ED5-4C86-D8F2-006D-94E1644A1409}"/>
              </a:ext>
            </a:extLst>
          </p:cNvPr>
          <p:cNvSpPr/>
          <p:nvPr/>
        </p:nvSpPr>
        <p:spPr>
          <a:xfrm>
            <a:off x="1977464" y="2871730"/>
            <a:ext cx="4118536" cy="868531"/>
          </a:xfrm>
          <a:prstGeom prst="rect">
            <a:avLst/>
          </a:prstGeom>
          <a:solidFill>
            <a:srgbClr val="009AD7"/>
          </a:solidFill>
          <a:ln w="28575">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s" sz="1200" b="1">
                <a:solidFill>
                  <a:schemeClr val="bg1"/>
                </a:solidFill>
              </a:rPr>
              <a:t>Pre-IC</a:t>
            </a:r>
            <a:r>
              <a:rPr lang="es" sz="1200">
                <a:solidFill>
                  <a:schemeClr val="bg1"/>
                </a:solidFill>
              </a:rPr>
              <a:t>: enfermedad cardíaca estructural, evidencia de presiones elevadas en el ventrículo izquierdo </a:t>
            </a:r>
            <a:r>
              <a:rPr lang="en-US" sz="1200">
                <a:solidFill>
                  <a:schemeClr val="bg1"/>
                </a:solidFill>
              </a:rPr>
              <a:t>o </a:t>
            </a:r>
            <a:r>
              <a:rPr lang="en-US" sz="1200" err="1">
                <a:solidFill>
                  <a:schemeClr val="bg1"/>
                </a:solidFill>
              </a:rPr>
              <a:t>niveles</a:t>
            </a:r>
            <a:r>
              <a:rPr lang="en-US" sz="1200">
                <a:solidFill>
                  <a:schemeClr val="bg1"/>
                </a:solidFill>
              </a:rPr>
              <a:t> </a:t>
            </a:r>
            <a:r>
              <a:rPr lang="en-US" sz="1200" err="1">
                <a:solidFill>
                  <a:schemeClr val="bg1"/>
                </a:solidFill>
              </a:rPr>
              <a:t>elevados</a:t>
            </a:r>
            <a:r>
              <a:rPr lang="en-US" sz="1200">
                <a:solidFill>
                  <a:schemeClr val="bg1"/>
                </a:solidFill>
              </a:rPr>
              <a:t> de </a:t>
            </a:r>
            <a:r>
              <a:rPr lang="en-US" sz="1200" err="1">
                <a:solidFill>
                  <a:schemeClr val="bg1"/>
                </a:solidFill>
              </a:rPr>
              <a:t>péptidos</a:t>
            </a:r>
            <a:r>
              <a:rPr lang="en-US" sz="1200">
                <a:solidFill>
                  <a:schemeClr val="bg1"/>
                </a:solidFill>
              </a:rPr>
              <a:t> </a:t>
            </a:r>
            <a:r>
              <a:rPr lang="en-US" sz="1200" err="1">
                <a:solidFill>
                  <a:schemeClr val="bg1"/>
                </a:solidFill>
              </a:rPr>
              <a:t>natriuréticos</a:t>
            </a:r>
            <a:r>
              <a:rPr lang="en-US" sz="1200">
                <a:solidFill>
                  <a:schemeClr val="bg1"/>
                </a:solidFill>
              </a:rPr>
              <a:t> o </a:t>
            </a:r>
            <a:r>
              <a:rPr lang="en-US" sz="1200" err="1">
                <a:solidFill>
                  <a:schemeClr val="bg1"/>
                </a:solidFill>
              </a:rPr>
              <a:t>troponinas</a:t>
            </a:r>
            <a:r>
              <a:rPr lang="en-US" sz="1200">
                <a:solidFill>
                  <a:schemeClr val="bg1"/>
                </a:solidFill>
              </a:rPr>
              <a:t> </a:t>
            </a:r>
            <a:r>
              <a:rPr lang="en-US" sz="1200" err="1">
                <a:solidFill>
                  <a:schemeClr val="bg1"/>
                </a:solidFill>
              </a:rPr>
              <a:t>cardíacas</a:t>
            </a:r>
            <a:r>
              <a:rPr lang="en-US" sz="1200">
                <a:solidFill>
                  <a:schemeClr val="bg1"/>
                </a:solidFill>
              </a:rPr>
              <a:t> </a:t>
            </a:r>
            <a:r>
              <a:rPr lang="es" sz="1200">
                <a:solidFill>
                  <a:schemeClr val="bg1"/>
                </a:solidFill>
              </a:rPr>
              <a:t>(en pacientes con factores de riesgo) pero sin signos ni síntomas de IC</a:t>
            </a:r>
          </a:p>
        </p:txBody>
      </p:sp>
      <p:sp>
        <p:nvSpPr>
          <p:cNvPr id="14" name="Rectangle 13">
            <a:extLst>
              <a:ext uri="{FF2B5EF4-FFF2-40B4-BE49-F238E27FC236}">
                <a16:creationId xmlns:a16="http://schemas.microsoft.com/office/drawing/2014/main" id="{38ED2076-5D89-DF14-B173-E37E0DED2FC2}"/>
              </a:ext>
            </a:extLst>
          </p:cNvPr>
          <p:cNvSpPr/>
          <p:nvPr/>
        </p:nvSpPr>
        <p:spPr>
          <a:xfrm>
            <a:off x="831285" y="3821406"/>
            <a:ext cx="999946" cy="415498"/>
          </a:xfrm>
          <a:prstGeom prst="rect">
            <a:avLst/>
          </a:prstGeom>
          <a:solidFill>
            <a:schemeClr val="bg1"/>
          </a:solidFill>
          <a:ln w="12700">
            <a:solidFill>
              <a:srgbClr val="004E8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sz="1200" b="1">
                <a:solidFill>
                  <a:schemeClr val="tx1"/>
                </a:solidFill>
              </a:rPr>
              <a:t>Etapa C</a:t>
            </a:r>
          </a:p>
        </p:txBody>
      </p:sp>
      <p:sp>
        <p:nvSpPr>
          <p:cNvPr id="15" name="Rectangle 14">
            <a:extLst>
              <a:ext uri="{FF2B5EF4-FFF2-40B4-BE49-F238E27FC236}">
                <a16:creationId xmlns:a16="http://schemas.microsoft.com/office/drawing/2014/main" id="{265439DF-CAD6-2EB2-BFE9-10F1AB0F618B}"/>
              </a:ext>
            </a:extLst>
          </p:cNvPr>
          <p:cNvSpPr/>
          <p:nvPr/>
        </p:nvSpPr>
        <p:spPr>
          <a:xfrm>
            <a:off x="829804" y="6154294"/>
            <a:ext cx="999947" cy="415498"/>
          </a:xfrm>
          <a:prstGeom prst="rect">
            <a:avLst/>
          </a:prstGeom>
          <a:solidFill>
            <a:srgbClr val="009AD7"/>
          </a:solidFill>
          <a:ln w="28575">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sz="1200" b="1">
                <a:solidFill>
                  <a:schemeClr val="bg1"/>
                </a:solidFill>
              </a:rPr>
              <a:t>Etapa D</a:t>
            </a:r>
          </a:p>
        </p:txBody>
      </p:sp>
      <p:grpSp>
        <p:nvGrpSpPr>
          <p:cNvPr id="16" name="Group 15">
            <a:extLst>
              <a:ext uri="{FF2B5EF4-FFF2-40B4-BE49-F238E27FC236}">
                <a16:creationId xmlns:a16="http://schemas.microsoft.com/office/drawing/2014/main" id="{2B16E423-1132-0284-9165-87192201BB8A}"/>
              </a:ext>
            </a:extLst>
          </p:cNvPr>
          <p:cNvGrpSpPr/>
          <p:nvPr/>
        </p:nvGrpSpPr>
        <p:grpSpPr>
          <a:xfrm>
            <a:off x="176949" y="1628775"/>
            <a:ext cx="612000" cy="612000"/>
            <a:chOff x="20004" y="1717675"/>
            <a:chExt cx="612000" cy="612000"/>
          </a:xfrm>
          <a:solidFill>
            <a:srgbClr val="3B1C57"/>
          </a:solidFill>
        </p:grpSpPr>
        <p:sp>
          <p:nvSpPr>
            <p:cNvPr id="4" name="Oval 3">
              <a:extLst>
                <a:ext uri="{FF2B5EF4-FFF2-40B4-BE49-F238E27FC236}">
                  <a16:creationId xmlns:a16="http://schemas.microsoft.com/office/drawing/2014/main" id="{C05B58AD-0BEA-405A-7E3E-47BB3D7893EA}"/>
                </a:ext>
              </a:extLst>
            </p:cNvPr>
            <p:cNvSpPr/>
            <p:nvPr/>
          </p:nvSpPr>
          <p:spPr>
            <a:xfrm>
              <a:off x="20004" y="1717675"/>
              <a:ext cx="612000" cy="612000"/>
            </a:xfrm>
            <a:prstGeom prst="ellipse">
              <a:avLst/>
            </a:prstGeom>
            <a:grp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9" name="Picture 18">
              <a:extLst>
                <a:ext uri="{FF2B5EF4-FFF2-40B4-BE49-F238E27FC236}">
                  <a16:creationId xmlns:a16="http://schemas.microsoft.com/office/drawing/2014/main" id="{6D13C0B9-89A7-ECC2-7542-37F71547D37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0971" y="1818642"/>
              <a:ext cx="410067" cy="410067"/>
            </a:xfrm>
            <a:prstGeom prst="rect">
              <a:avLst/>
            </a:prstGeom>
          </p:spPr>
        </p:pic>
      </p:grpSp>
      <p:sp>
        <p:nvSpPr>
          <p:cNvPr id="20" name="Rectangle 19">
            <a:extLst>
              <a:ext uri="{FF2B5EF4-FFF2-40B4-BE49-F238E27FC236}">
                <a16:creationId xmlns:a16="http://schemas.microsoft.com/office/drawing/2014/main" id="{8D6A73D5-4DAB-07E8-B4A5-93CF09546598}"/>
              </a:ext>
            </a:extLst>
          </p:cNvPr>
          <p:cNvSpPr/>
          <p:nvPr/>
        </p:nvSpPr>
        <p:spPr>
          <a:xfrm>
            <a:off x="1977464" y="3821406"/>
            <a:ext cx="4012415" cy="2252704"/>
          </a:xfrm>
          <a:prstGeom prst="rect">
            <a:avLst/>
          </a:prstGeom>
          <a:solidFill>
            <a:schemeClr val="bg1"/>
          </a:solidFill>
          <a:ln w="12700">
            <a:solidFill>
              <a:srgbClr val="004E8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 sz="1200" b="1">
                <a:solidFill>
                  <a:schemeClr val="tx1"/>
                </a:solidFill>
              </a:rPr>
              <a:t>IC sintomática</a:t>
            </a:r>
            <a:r>
              <a:rPr lang="es" sz="1200">
                <a:solidFill>
                  <a:schemeClr val="tx1"/>
                </a:solidFill>
              </a:rPr>
              <a:t>: </a:t>
            </a:r>
            <a:r>
              <a:rPr lang="en-US" sz="1200" err="1">
                <a:solidFill>
                  <a:schemeClr val="tx1"/>
                </a:solidFill>
              </a:rPr>
              <a:t>cardiopatía</a:t>
            </a:r>
            <a:r>
              <a:rPr lang="es" sz="1200">
                <a:solidFill>
                  <a:schemeClr val="tx1"/>
                </a:solidFill>
              </a:rPr>
              <a:t> estructural con síntomas previos o actuales de IC</a:t>
            </a:r>
          </a:p>
        </p:txBody>
      </p:sp>
      <p:sp>
        <p:nvSpPr>
          <p:cNvPr id="21" name="Rectangle 20">
            <a:extLst>
              <a:ext uri="{FF2B5EF4-FFF2-40B4-BE49-F238E27FC236}">
                <a16:creationId xmlns:a16="http://schemas.microsoft.com/office/drawing/2014/main" id="{EA87FF2B-D387-332E-3F38-6B16589053EF}"/>
              </a:ext>
            </a:extLst>
          </p:cNvPr>
          <p:cNvSpPr/>
          <p:nvPr/>
        </p:nvSpPr>
        <p:spPr>
          <a:xfrm>
            <a:off x="1974624" y="6154294"/>
            <a:ext cx="4013835" cy="415498"/>
          </a:xfrm>
          <a:prstGeom prst="rect">
            <a:avLst/>
          </a:prstGeom>
          <a:solidFill>
            <a:srgbClr val="009AD7"/>
          </a:solidFill>
          <a:ln w="28575">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 sz="1200" b="1">
                <a:solidFill>
                  <a:schemeClr val="bg1"/>
                </a:solidFill>
              </a:rPr>
              <a:t>IC avanzada</a:t>
            </a:r>
            <a:r>
              <a:rPr lang="es" sz="1200">
                <a:solidFill>
                  <a:schemeClr val="bg1"/>
                </a:solidFill>
              </a:rPr>
              <a:t>: </a:t>
            </a:r>
            <a:r>
              <a:rPr lang="en-US" altLang="en-US" sz="1200">
                <a:solidFill>
                  <a:schemeClr val="bg1"/>
                </a:solidFill>
                <a:cs typeface="Times New Roman" pitchFamily="18" charset="0"/>
              </a:rPr>
              <a:t>IC </a:t>
            </a:r>
            <a:r>
              <a:rPr lang="en-US" altLang="en-US" sz="1200" err="1">
                <a:solidFill>
                  <a:schemeClr val="bg1"/>
                </a:solidFill>
                <a:cs typeface="Times New Roman" pitchFamily="18" charset="0"/>
              </a:rPr>
              <a:t>refractaria</a:t>
            </a:r>
            <a:r>
              <a:rPr lang="en-US" altLang="en-US" sz="1200">
                <a:solidFill>
                  <a:schemeClr val="bg1"/>
                </a:solidFill>
                <a:cs typeface="Times New Roman" pitchFamily="18" charset="0"/>
              </a:rPr>
              <a:t> que </a:t>
            </a:r>
            <a:r>
              <a:rPr lang="en-US" altLang="en-US" sz="1200" err="1">
                <a:solidFill>
                  <a:schemeClr val="bg1"/>
                </a:solidFill>
                <a:cs typeface="Times New Roman" pitchFamily="18" charset="0"/>
              </a:rPr>
              <a:t>requiere</a:t>
            </a:r>
            <a:r>
              <a:rPr lang="en-US" altLang="en-US" sz="1200">
                <a:solidFill>
                  <a:schemeClr val="bg1"/>
                </a:solidFill>
                <a:cs typeface="Times New Roman" pitchFamily="18" charset="0"/>
              </a:rPr>
              <a:t> </a:t>
            </a:r>
            <a:r>
              <a:rPr lang="en-US" altLang="en-US" sz="1200" err="1">
                <a:solidFill>
                  <a:schemeClr val="bg1"/>
                </a:solidFill>
                <a:cs typeface="Times New Roman" pitchFamily="18" charset="0"/>
              </a:rPr>
              <a:t>intervenciones</a:t>
            </a:r>
            <a:r>
              <a:rPr lang="en-US" altLang="en-US" sz="1200">
                <a:solidFill>
                  <a:schemeClr val="bg1"/>
                </a:solidFill>
                <a:cs typeface="Times New Roman" pitchFamily="18" charset="0"/>
              </a:rPr>
              <a:t> </a:t>
            </a:r>
            <a:r>
              <a:rPr lang="en-US" altLang="en-US" sz="1200" err="1">
                <a:solidFill>
                  <a:schemeClr val="bg1"/>
                </a:solidFill>
                <a:cs typeface="Times New Roman" pitchFamily="18" charset="0"/>
              </a:rPr>
              <a:t>especializadas</a:t>
            </a:r>
            <a:endParaRPr kumimoji="0" lang="es" altLang="en-US" sz="1200" b="0" i="0" u="none" strike="noStrike" cap="none" normalizeH="0" baseline="0">
              <a:ln>
                <a:noFill/>
              </a:ln>
              <a:solidFill>
                <a:schemeClr val="bg1"/>
              </a:solidFill>
              <a:effectLst/>
              <a:cs typeface="Times New Roman" pitchFamily="18" charset="0"/>
            </a:endParaRPr>
          </a:p>
        </p:txBody>
      </p:sp>
      <p:sp>
        <p:nvSpPr>
          <p:cNvPr id="23" name="Rectangle 22">
            <a:extLst>
              <a:ext uri="{FF2B5EF4-FFF2-40B4-BE49-F238E27FC236}">
                <a16:creationId xmlns:a16="http://schemas.microsoft.com/office/drawing/2014/main" id="{9EC25ECC-29E8-418C-1CAB-71BE7FB168FE}"/>
              </a:ext>
            </a:extLst>
          </p:cNvPr>
          <p:cNvSpPr/>
          <p:nvPr/>
        </p:nvSpPr>
        <p:spPr>
          <a:xfrm>
            <a:off x="7273992" y="1711920"/>
            <a:ext cx="1590705" cy="5377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s" altLang="en-US" sz="1200" b="1" i="0" u="none" strike="noStrike" cap="none" normalizeH="0" baseline="0">
                <a:ln>
                  <a:noFill/>
                </a:ln>
                <a:solidFill>
                  <a:schemeClr val="tx1"/>
                </a:solidFill>
                <a:effectLst/>
                <a:latin typeface="+mn-lt"/>
                <a:cs typeface="Times New Roman" pitchFamily="18" charset="0"/>
              </a:rPr>
              <a:t>Clasificación funcional de la NYHA (estado de los síntomas)</a:t>
            </a:r>
            <a:endParaRPr kumimoji="0" lang="en-US" altLang="en-US" sz="1200" b="0" i="0" u="none" strike="noStrike" cap="none" normalizeH="0" baseline="0">
              <a:ln>
                <a:noFill/>
              </a:ln>
              <a:solidFill>
                <a:schemeClr val="tx1"/>
              </a:solidFill>
              <a:effectLst/>
              <a:latin typeface="+mn-lt"/>
              <a:cs typeface="Times New Roman" pitchFamily="18" charset="0"/>
            </a:endParaRPr>
          </a:p>
        </p:txBody>
      </p:sp>
      <p:sp>
        <p:nvSpPr>
          <p:cNvPr id="24" name="Rectangle 23">
            <a:extLst>
              <a:ext uri="{FF2B5EF4-FFF2-40B4-BE49-F238E27FC236}">
                <a16:creationId xmlns:a16="http://schemas.microsoft.com/office/drawing/2014/main" id="{AF558996-A481-EF8F-E85B-95F04E425508}"/>
              </a:ext>
            </a:extLst>
          </p:cNvPr>
          <p:cNvSpPr/>
          <p:nvPr/>
        </p:nvSpPr>
        <p:spPr>
          <a:xfrm>
            <a:off x="6756517" y="2366097"/>
            <a:ext cx="2019300" cy="415498"/>
          </a:xfrm>
          <a:prstGeom prst="rect">
            <a:avLst/>
          </a:prstGeom>
          <a:solidFill>
            <a:schemeClr val="bg1"/>
          </a:solidFill>
          <a:ln w="12700">
            <a:solidFill>
              <a:srgbClr val="004E8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sz="1200" b="1">
                <a:solidFill>
                  <a:schemeClr val="tx1"/>
                </a:solidFill>
              </a:rPr>
              <a:t>Ninguno</a:t>
            </a:r>
          </a:p>
        </p:txBody>
      </p:sp>
      <p:sp>
        <p:nvSpPr>
          <p:cNvPr id="26" name="Rectangle 25">
            <a:extLst>
              <a:ext uri="{FF2B5EF4-FFF2-40B4-BE49-F238E27FC236}">
                <a16:creationId xmlns:a16="http://schemas.microsoft.com/office/drawing/2014/main" id="{7B86851B-D7D2-97CA-D50A-4D639FB04E4F}"/>
              </a:ext>
            </a:extLst>
          </p:cNvPr>
          <p:cNvSpPr/>
          <p:nvPr/>
        </p:nvSpPr>
        <p:spPr>
          <a:xfrm>
            <a:off x="6756517" y="2871730"/>
            <a:ext cx="2019300" cy="415498"/>
          </a:xfrm>
          <a:prstGeom prst="rect">
            <a:avLst/>
          </a:prstGeom>
          <a:solidFill>
            <a:srgbClr val="009AD7"/>
          </a:solidFill>
          <a:ln w="28575">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sz="1200" b="1">
                <a:solidFill>
                  <a:schemeClr val="bg1"/>
                </a:solidFill>
              </a:rPr>
              <a:t>I</a:t>
            </a:r>
          </a:p>
        </p:txBody>
      </p:sp>
      <p:sp>
        <p:nvSpPr>
          <p:cNvPr id="27" name="Rectangle 26">
            <a:extLst>
              <a:ext uri="{FF2B5EF4-FFF2-40B4-BE49-F238E27FC236}">
                <a16:creationId xmlns:a16="http://schemas.microsoft.com/office/drawing/2014/main" id="{FBB54517-2ADA-38EB-C930-64395A2B5387}"/>
              </a:ext>
            </a:extLst>
          </p:cNvPr>
          <p:cNvSpPr/>
          <p:nvPr/>
        </p:nvSpPr>
        <p:spPr>
          <a:xfrm>
            <a:off x="8991536" y="1743288"/>
            <a:ext cx="2935636" cy="5377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s" altLang="en-US" sz="1200" b="1" i="0" u="none" strike="noStrike" cap="none" normalizeH="0" baseline="0">
                <a:ln>
                  <a:noFill/>
                </a:ln>
                <a:solidFill>
                  <a:schemeClr val="tx1"/>
                </a:solidFill>
                <a:effectLst/>
                <a:latin typeface="+mn-lt"/>
                <a:cs typeface="Times New Roman" pitchFamily="18" charset="0"/>
              </a:rPr>
              <a:t>Descripción</a:t>
            </a:r>
            <a:endParaRPr lang="en-US" sz="1200"/>
          </a:p>
        </p:txBody>
      </p:sp>
      <p:sp>
        <p:nvSpPr>
          <p:cNvPr id="28" name="Rectangle 27">
            <a:extLst>
              <a:ext uri="{FF2B5EF4-FFF2-40B4-BE49-F238E27FC236}">
                <a16:creationId xmlns:a16="http://schemas.microsoft.com/office/drawing/2014/main" id="{80E731AD-6955-2A97-15DF-A523EAF8AED3}"/>
              </a:ext>
            </a:extLst>
          </p:cNvPr>
          <p:cNvSpPr/>
          <p:nvPr/>
        </p:nvSpPr>
        <p:spPr>
          <a:xfrm>
            <a:off x="8928671" y="2366097"/>
            <a:ext cx="3128400" cy="420528"/>
          </a:xfrm>
          <a:prstGeom prst="rect">
            <a:avLst/>
          </a:prstGeom>
          <a:solidFill>
            <a:schemeClr val="bg1"/>
          </a:solidFill>
          <a:ln w="12700">
            <a:solidFill>
              <a:srgbClr val="004E8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200">
              <a:solidFill>
                <a:schemeClr val="tx1"/>
              </a:solidFill>
            </a:endParaRPr>
          </a:p>
        </p:txBody>
      </p:sp>
      <p:sp>
        <p:nvSpPr>
          <p:cNvPr id="29" name="Rectangle 28">
            <a:extLst>
              <a:ext uri="{FF2B5EF4-FFF2-40B4-BE49-F238E27FC236}">
                <a16:creationId xmlns:a16="http://schemas.microsoft.com/office/drawing/2014/main" id="{2917593E-B064-DFB8-18CA-BA47DA1A45B9}"/>
              </a:ext>
            </a:extLst>
          </p:cNvPr>
          <p:cNvSpPr/>
          <p:nvPr/>
        </p:nvSpPr>
        <p:spPr>
          <a:xfrm>
            <a:off x="8928671" y="2871730"/>
            <a:ext cx="3128400" cy="612733"/>
          </a:xfrm>
          <a:prstGeom prst="rect">
            <a:avLst/>
          </a:prstGeom>
          <a:solidFill>
            <a:srgbClr val="009AD7"/>
          </a:solidFill>
          <a:ln w="28575">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s" sz="1200">
                <a:solidFill>
                  <a:schemeClr val="bg1"/>
                </a:solidFill>
              </a:rPr>
              <a:t>Sin limitación de la actividad física; ausencia de síntomas de IC con la actividad física habitual</a:t>
            </a:r>
          </a:p>
        </p:txBody>
      </p:sp>
      <p:sp>
        <p:nvSpPr>
          <p:cNvPr id="30" name="Rectangle 29">
            <a:extLst>
              <a:ext uri="{FF2B5EF4-FFF2-40B4-BE49-F238E27FC236}">
                <a16:creationId xmlns:a16="http://schemas.microsoft.com/office/drawing/2014/main" id="{90EACFCF-CAA7-9511-7B05-218D940D608B}"/>
              </a:ext>
            </a:extLst>
          </p:cNvPr>
          <p:cNvSpPr/>
          <p:nvPr/>
        </p:nvSpPr>
        <p:spPr>
          <a:xfrm>
            <a:off x="6756517" y="3767787"/>
            <a:ext cx="2019300" cy="415498"/>
          </a:xfrm>
          <a:prstGeom prst="rect">
            <a:avLst/>
          </a:prstGeom>
          <a:solidFill>
            <a:schemeClr val="bg1"/>
          </a:solidFill>
          <a:ln w="12700">
            <a:solidFill>
              <a:srgbClr val="004E8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sz="1200" b="1">
                <a:solidFill>
                  <a:schemeClr val="tx1"/>
                </a:solidFill>
              </a:rPr>
              <a:t>I</a:t>
            </a:r>
          </a:p>
        </p:txBody>
      </p:sp>
      <p:sp>
        <p:nvSpPr>
          <p:cNvPr id="31" name="Rectangle 30">
            <a:extLst>
              <a:ext uri="{FF2B5EF4-FFF2-40B4-BE49-F238E27FC236}">
                <a16:creationId xmlns:a16="http://schemas.microsoft.com/office/drawing/2014/main" id="{FB6E0E99-FC4C-A9F3-3417-57C5AEDDB145}"/>
              </a:ext>
            </a:extLst>
          </p:cNvPr>
          <p:cNvSpPr/>
          <p:nvPr/>
        </p:nvSpPr>
        <p:spPr>
          <a:xfrm>
            <a:off x="6756517" y="4276220"/>
            <a:ext cx="2019300" cy="615302"/>
          </a:xfrm>
          <a:prstGeom prst="rect">
            <a:avLst/>
          </a:prstGeom>
          <a:solidFill>
            <a:srgbClr val="009AD7"/>
          </a:solidFill>
          <a:ln w="28575">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sz="1200" b="1">
                <a:solidFill>
                  <a:schemeClr val="bg1"/>
                </a:solidFill>
              </a:rPr>
              <a:t>II</a:t>
            </a:r>
          </a:p>
        </p:txBody>
      </p:sp>
      <p:sp>
        <p:nvSpPr>
          <p:cNvPr id="33" name="Rectangle 32">
            <a:extLst>
              <a:ext uri="{FF2B5EF4-FFF2-40B4-BE49-F238E27FC236}">
                <a16:creationId xmlns:a16="http://schemas.microsoft.com/office/drawing/2014/main" id="{CB708A1E-2FAE-CF21-90F4-0A32ADDBC1CF}"/>
              </a:ext>
            </a:extLst>
          </p:cNvPr>
          <p:cNvSpPr/>
          <p:nvPr/>
        </p:nvSpPr>
        <p:spPr>
          <a:xfrm>
            <a:off x="8928671" y="3767787"/>
            <a:ext cx="3128400" cy="415498"/>
          </a:xfrm>
          <a:prstGeom prst="rect">
            <a:avLst/>
          </a:prstGeom>
          <a:solidFill>
            <a:schemeClr val="bg1"/>
          </a:solidFill>
          <a:ln w="12700">
            <a:solidFill>
              <a:srgbClr val="004E8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 sz="1200">
                <a:solidFill>
                  <a:schemeClr val="tx1"/>
                </a:solidFill>
              </a:rPr>
              <a:t>Igual que el anterior</a:t>
            </a:r>
          </a:p>
        </p:txBody>
      </p:sp>
      <p:sp>
        <p:nvSpPr>
          <p:cNvPr id="34" name="Rectangle 33">
            <a:extLst>
              <a:ext uri="{FF2B5EF4-FFF2-40B4-BE49-F238E27FC236}">
                <a16:creationId xmlns:a16="http://schemas.microsoft.com/office/drawing/2014/main" id="{92470073-9FD3-B61D-E869-1649611A5F10}"/>
              </a:ext>
            </a:extLst>
          </p:cNvPr>
          <p:cNvSpPr/>
          <p:nvPr/>
        </p:nvSpPr>
        <p:spPr>
          <a:xfrm>
            <a:off x="8928671" y="4276220"/>
            <a:ext cx="3128400" cy="605128"/>
          </a:xfrm>
          <a:prstGeom prst="rect">
            <a:avLst/>
          </a:prstGeom>
          <a:solidFill>
            <a:srgbClr val="009AD7"/>
          </a:solidFill>
          <a:ln w="28575">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err="1">
                <a:solidFill>
                  <a:schemeClr val="bg1"/>
                </a:solidFill>
              </a:rPr>
              <a:t>Limitación</a:t>
            </a:r>
            <a:r>
              <a:rPr lang="en-US" sz="1200">
                <a:solidFill>
                  <a:schemeClr val="bg1"/>
                </a:solidFill>
              </a:rPr>
              <a:t> </a:t>
            </a:r>
            <a:r>
              <a:rPr lang="en-US" sz="1200" err="1">
                <a:solidFill>
                  <a:schemeClr val="bg1"/>
                </a:solidFill>
              </a:rPr>
              <a:t>leve</a:t>
            </a:r>
            <a:r>
              <a:rPr lang="es" sz="1200">
                <a:solidFill>
                  <a:schemeClr val="bg1"/>
                </a:solidFill>
              </a:rPr>
              <a:t> de la actividad física; comodidad en reposo, pero la actividad física habitual causa síntomas de IC</a:t>
            </a:r>
          </a:p>
        </p:txBody>
      </p:sp>
      <p:sp>
        <p:nvSpPr>
          <p:cNvPr id="38" name="Rectangle 37">
            <a:extLst>
              <a:ext uri="{FF2B5EF4-FFF2-40B4-BE49-F238E27FC236}">
                <a16:creationId xmlns:a16="http://schemas.microsoft.com/office/drawing/2014/main" id="{B0B49905-8971-A92B-7789-B69231ED3E51}"/>
              </a:ext>
            </a:extLst>
          </p:cNvPr>
          <p:cNvSpPr/>
          <p:nvPr/>
        </p:nvSpPr>
        <p:spPr>
          <a:xfrm>
            <a:off x="6756517" y="4955638"/>
            <a:ext cx="2019300" cy="626186"/>
          </a:xfrm>
          <a:prstGeom prst="rect">
            <a:avLst/>
          </a:prstGeom>
          <a:solidFill>
            <a:schemeClr val="bg1"/>
          </a:solidFill>
          <a:ln w="12700">
            <a:solidFill>
              <a:srgbClr val="004E8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sz="1200" b="1">
                <a:solidFill>
                  <a:schemeClr val="tx1"/>
                </a:solidFill>
              </a:rPr>
              <a:t>III</a:t>
            </a:r>
          </a:p>
        </p:txBody>
      </p:sp>
      <p:sp>
        <p:nvSpPr>
          <p:cNvPr id="39" name="Rectangle 38">
            <a:extLst>
              <a:ext uri="{FF2B5EF4-FFF2-40B4-BE49-F238E27FC236}">
                <a16:creationId xmlns:a16="http://schemas.microsoft.com/office/drawing/2014/main" id="{723ABB06-AD45-F0E6-A84F-EE0FD0CD4F9E}"/>
              </a:ext>
            </a:extLst>
          </p:cNvPr>
          <p:cNvSpPr/>
          <p:nvPr/>
        </p:nvSpPr>
        <p:spPr>
          <a:xfrm>
            <a:off x="8928671" y="6356449"/>
            <a:ext cx="3128400" cy="215739"/>
          </a:xfrm>
          <a:prstGeom prst="rect">
            <a:avLst/>
          </a:prstGeom>
          <a:solidFill>
            <a:schemeClr val="bg1"/>
          </a:solidFill>
          <a:ln w="12700">
            <a:solidFill>
              <a:srgbClr val="004E8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 sz="1200">
                <a:solidFill>
                  <a:schemeClr val="tx1"/>
                </a:solidFill>
              </a:rPr>
              <a:t>Igual que el anterior</a:t>
            </a:r>
          </a:p>
        </p:txBody>
      </p:sp>
      <p:sp>
        <p:nvSpPr>
          <p:cNvPr id="40" name="Rectangle 39">
            <a:extLst>
              <a:ext uri="{FF2B5EF4-FFF2-40B4-BE49-F238E27FC236}">
                <a16:creationId xmlns:a16="http://schemas.microsoft.com/office/drawing/2014/main" id="{E60DE526-1938-298B-007D-1995415F9974}"/>
              </a:ext>
            </a:extLst>
          </p:cNvPr>
          <p:cNvSpPr/>
          <p:nvPr/>
        </p:nvSpPr>
        <p:spPr>
          <a:xfrm>
            <a:off x="6756517" y="5658611"/>
            <a:ext cx="2019300" cy="619839"/>
          </a:xfrm>
          <a:prstGeom prst="rect">
            <a:avLst/>
          </a:prstGeom>
          <a:solidFill>
            <a:srgbClr val="009AD7"/>
          </a:solidFill>
          <a:ln w="28575">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sz="1200" b="1">
                <a:solidFill>
                  <a:schemeClr val="bg1"/>
                </a:solidFill>
              </a:rPr>
              <a:t>IV</a:t>
            </a:r>
          </a:p>
        </p:txBody>
      </p:sp>
      <p:sp>
        <p:nvSpPr>
          <p:cNvPr id="41" name="Rectangle 40">
            <a:extLst>
              <a:ext uri="{FF2B5EF4-FFF2-40B4-BE49-F238E27FC236}">
                <a16:creationId xmlns:a16="http://schemas.microsoft.com/office/drawing/2014/main" id="{D12D50A9-77E3-AFC0-AF82-64BAF97A0E17}"/>
              </a:ext>
            </a:extLst>
          </p:cNvPr>
          <p:cNvSpPr/>
          <p:nvPr/>
        </p:nvSpPr>
        <p:spPr>
          <a:xfrm>
            <a:off x="6756517" y="6354052"/>
            <a:ext cx="2019300" cy="215739"/>
          </a:xfrm>
          <a:prstGeom prst="rect">
            <a:avLst/>
          </a:prstGeom>
          <a:solidFill>
            <a:schemeClr val="bg1"/>
          </a:solidFill>
          <a:ln w="12700">
            <a:solidFill>
              <a:srgbClr val="004E8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sz="1200" b="1">
                <a:solidFill>
                  <a:schemeClr val="tx1"/>
                </a:solidFill>
              </a:rPr>
              <a:t>IV</a:t>
            </a:r>
          </a:p>
        </p:txBody>
      </p:sp>
      <p:sp>
        <p:nvSpPr>
          <p:cNvPr id="42" name="Rectangle 41">
            <a:extLst>
              <a:ext uri="{FF2B5EF4-FFF2-40B4-BE49-F238E27FC236}">
                <a16:creationId xmlns:a16="http://schemas.microsoft.com/office/drawing/2014/main" id="{E877CE69-5792-BD46-F46F-0E51F047D5AB}"/>
              </a:ext>
            </a:extLst>
          </p:cNvPr>
          <p:cNvSpPr/>
          <p:nvPr/>
        </p:nvSpPr>
        <p:spPr>
          <a:xfrm>
            <a:off x="8928671" y="4955638"/>
            <a:ext cx="3129980" cy="626186"/>
          </a:xfrm>
          <a:prstGeom prst="rect">
            <a:avLst/>
          </a:prstGeom>
          <a:solidFill>
            <a:schemeClr val="bg1"/>
          </a:solidFill>
          <a:ln w="12700">
            <a:solidFill>
              <a:srgbClr val="004E8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s" sz="1200">
                <a:solidFill>
                  <a:schemeClr val="tx1"/>
                </a:solidFill>
              </a:rPr>
              <a:t>Marcada limitación de la actividad física; comodidad en reposo, </a:t>
            </a:r>
            <a:r>
              <a:rPr lang="es-ES" sz="1200">
                <a:solidFill>
                  <a:schemeClr val="tx1"/>
                </a:solidFill>
              </a:rPr>
              <a:t>pero una actividad física menor que la habitual causa síntomas de IC</a:t>
            </a:r>
            <a:endParaRPr lang="es" sz="1200">
              <a:solidFill>
                <a:schemeClr val="tx1"/>
              </a:solidFill>
            </a:endParaRPr>
          </a:p>
          <a:p>
            <a:endParaRPr lang="en-US" sz="1200">
              <a:solidFill>
                <a:schemeClr val="tx1"/>
              </a:solidFill>
            </a:endParaRPr>
          </a:p>
        </p:txBody>
      </p:sp>
      <p:sp>
        <p:nvSpPr>
          <p:cNvPr id="43" name="Rectangle 42">
            <a:extLst>
              <a:ext uri="{FF2B5EF4-FFF2-40B4-BE49-F238E27FC236}">
                <a16:creationId xmlns:a16="http://schemas.microsoft.com/office/drawing/2014/main" id="{64F3041B-8807-005F-8891-A0D920D4D052}"/>
              </a:ext>
            </a:extLst>
          </p:cNvPr>
          <p:cNvSpPr/>
          <p:nvPr/>
        </p:nvSpPr>
        <p:spPr>
          <a:xfrm>
            <a:off x="8949755" y="5658612"/>
            <a:ext cx="3128400" cy="612732"/>
          </a:xfrm>
          <a:prstGeom prst="rect">
            <a:avLst/>
          </a:prstGeom>
          <a:solidFill>
            <a:srgbClr val="009AD7"/>
          </a:solidFill>
          <a:ln w="28575">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sz="1200">
                <a:solidFill>
                  <a:schemeClr val="bg1"/>
                </a:solidFill>
              </a:rPr>
              <a:t>Incapacidad para realizar cualquier actividad física sin síntomas de IC o síntomas de IC en reposo</a:t>
            </a:r>
            <a:endParaRPr lang="es" sz="1200">
              <a:solidFill>
                <a:schemeClr val="bg1"/>
              </a:solidFill>
            </a:endParaRPr>
          </a:p>
        </p:txBody>
      </p:sp>
      <p:sp>
        <p:nvSpPr>
          <p:cNvPr id="5" name="Footer Placeholder 2">
            <a:extLst>
              <a:ext uri="{FF2B5EF4-FFF2-40B4-BE49-F238E27FC236}">
                <a16:creationId xmlns:a16="http://schemas.microsoft.com/office/drawing/2014/main" id="{9B3C196C-8C64-797D-CCF3-F98A5BC56186}"/>
              </a:ext>
            </a:extLst>
          </p:cNvPr>
          <p:cNvSpPr txBox="1">
            <a:spLocks/>
          </p:cNvSpPr>
          <p:nvPr/>
        </p:nvSpPr>
        <p:spPr>
          <a:xfrm>
            <a:off x="3322065" y="6645392"/>
            <a:ext cx="5102168" cy="21260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 altLang="en-US" sz="1000">
                <a:solidFill>
                  <a:srgbClr val="455560"/>
                </a:solidFill>
              </a:rPr>
              <a:t>(Fuente: Heidenreich. J Am Coll Cardiol. 2022; 79:E263)</a:t>
            </a:r>
          </a:p>
        </p:txBody>
      </p:sp>
      <p:sp>
        <p:nvSpPr>
          <p:cNvPr id="6" name="Arrow: Chevron 5">
            <a:extLst>
              <a:ext uri="{FF2B5EF4-FFF2-40B4-BE49-F238E27FC236}">
                <a16:creationId xmlns:a16="http://schemas.microsoft.com/office/drawing/2014/main" id="{82232EC6-12B1-1F17-5A2C-B5573148DAD1}"/>
              </a:ext>
            </a:extLst>
          </p:cNvPr>
          <p:cNvSpPr/>
          <p:nvPr/>
        </p:nvSpPr>
        <p:spPr>
          <a:xfrm>
            <a:off x="6096000" y="4276220"/>
            <a:ext cx="290945" cy="489744"/>
          </a:xfrm>
          <a:prstGeom prst="chevron">
            <a:avLst/>
          </a:prstGeom>
          <a:solidFill>
            <a:srgbClr val="A81A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Arrow: Chevron 6">
            <a:extLst>
              <a:ext uri="{FF2B5EF4-FFF2-40B4-BE49-F238E27FC236}">
                <a16:creationId xmlns:a16="http://schemas.microsoft.com/office/drawing/2014/main" id="{D9D97597-BE5E-6789-9F71-6B949003CE8D}"/>
              </a:ext>
            </a:extLst>
          </p:cNvPr>
          <p:cNvSpPr/>
          <p:nvPr/>
        </p:nvSpPr>
        <p:spPr>
          <a:xfrm>
            <a:off x="6356510" y="4276220"/>
            <a:ext cx="290945" cy="489744"/>
          </a:xfrm>
          <a:prstGeom prst="chevron">
            <a:avLst/>
          </a:prstGeom>
          <a:solidFill>
            <a:srgbClr val="A81A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itle 1">
            <a:extLst>
              <a:ext uri="{FF2B5EF4-FFF2-40B4-BE49-F238E27FC236}">
                <a16:creationId xmlns:a16="http://schemas.microsoft.com/office/drawing/2014/main" id="{5A3FEF0A-9D39-1ABE-E6AE-BB32D28C2C6D}"/>
              </a:ext>
            </a:extLst>
          </p:cNvPr>
          <p:cNvSpPr txBox="1">
            <a:spLocks/>
          </p:cNvSpPr>
          <p:nvPr/>
        </p:nvSpPr>
        <p:spPr>
          <a:xfrm>
            <a:off x="983672" y="-140061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d-ID" b="1">
              <a:solidFill>
                <a:srgbClr val="002C53"/>
              </a:solidFill>
            </a:endParaRPr>
          </a:p>
        </p:txBody>
      </p:sp>
      <p:sp>
        <p:nvSpPr>
          <p:cNvPr id="2" name="Title 1">
            <a:extLst>
              <a:ext uri="{FF2B5EF4-FFF2-40B4-BE49-F238E27FC236}">
                <a16:creationId xmlns:a16="http://schemas.microsoft.com/office/drawing/2014/main" id="{355CAA33-4400-511A-37F0-90B58D30AFD4}"/>
              </a:ext>
            </a:extLst>
          </p:cNvPr>
          <p:cNvSpPr txBox="1">
            <a:spLocks/>
          </p:cNvSpPr>
          <p:nvPr/>
        </p:nvSpPr>
        <p:spPr>
          <a:xfrm>
            <a:off x="-1107" y="-2143037"/>
            <a:ext cx="11353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id-ID" b="1">
              <a:solidFill>
                <a:srgbClr val="002C53"/>
              </a:solidFill>
            </a:endParaRPr>
          </a:p>
        </p:txBody>
      </p:sp>
      <p:sp>
        <p:nvSpPr>
          <p:cNvPr id="32" name="Slide Number Placeholder 31">
            <a:extLst>
              <a:ext uri="{FF2B5EF4-FFF2-40B4-BE49-F238E27FC236}">
                <a16:creationId xmlns:a16="http://schemas.microsoft.com/office/drawing/2014/main" id="{75045A96-ED96-2A03-EAD6-58DC1914FA8F}"/>
              </a:ext>
            </a:extLst>
          </p:cNvPr>
          <p:cNvSpPr>
            <a:spLocks noGrp="1"/>
          </p:cNvSpPr>
          <p:nvPr>
            <p:ph type="sldNum" sz="quarter" idx="12"/>
          </p:nvPr>
        </p:nvSpPr>
        <p:spPr/>
        <p:txBody>
          <a:bodyPr/>
          <a:lstStyle/>
          <a:p>
            <a:fld id="{34BEDCEC-E0D6-4ECB-B1DC-D50FEC87900E}" type="slidenum">
              <a:rPr lang="en-US" smtClean="0"/>
              <a:pPr/>
              <a:t>13</a:t>
            </a:fld>
            <a:endParaRPr lang="en-US"/>
          </a:p>
        </p:txBody>
      </p:sp>
      <p:grpSp>
        <p:nvGrpSpPr>
          <p:cNvPr id="17" name="Group 16">
            <a:extLst>
              <a:ext uri="{FF2B5EF4-FFF2-40B4-BE49-F238E27FC236}">
                <a16:creationId xmlns:a16="http://schemas.microsoft.com/office/drawing/2014/main" id="{783642BE-F9AC-53D1-713C-639186F83E09}"/>
              </a:ext>
            </a:extLst>
          </p:cNvPr>
          <p:cNvGrpSpPr/>
          <p:nvPr/>
        </p:nvGrpSpPr>
        <p:grpSpPr>
          <a:xfrm>
            <a:off x="6766282" y="1628775"/>
            <a:ext cx="612000" cy="612000"/>
            <a:chOff x="20004" y="1717675"/>
            <a:chExt cx="612000" cy="612000"/>
          </a:xfrm>
        </p:grpSpPr>
        <p:sp>
          <p:nvSpPr>
            <p:cNvPr id="18" name="Oval 17">
              <a:extLst>
                <a:ext uri="{FF2B5EF4-FFF2-40B4-BE49-F238E27FC236}">
                  <a16:creationId xmlns:a16="http://schemas.microsoft.com/office/drawing/2014/main" id="{39231AB9-0185-A21B-606F-3668E4515224}"/>
                </a:ext>
              </a:extLst>
            </p:cNvPr>
            <p:cNvSpPr/>
            <p:nvPr/>
          </p:nvSpPr>
          <p:spPr>
            <a:xfrm>
              <a:off x="20004" y="1717675"/>
              <a:ext cx="612000" cy="612000"/>
            </a:xfrm>
            <a:prstGeom prst="ellipse">
              <a:avLst/>
            </a:prstGeom>
            <a:solidFill>
              <a:srgbClr val="3B1C57"/>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2" name="Picture 18">
              <a:extLst>
                <a:ext uri="{FF2B5EF4-FFF2-40B4-BE49-F238E27FC236}">
                  <a16:creationId xmlns:a16="http://schemas.microsoft.com/office/drawing/2014/main" id="{D6C606D9-7CF1-BB36-922A-816C03C4C8D7}"/>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0971" y="1818642"/>
              <a:ext cx="410067" cy="410067"/>
            </a:xfrm>
            <a:prstGeom prst="rect">
              <a:avLst/>
            </a:prstGeom>
          </p:spPr>
        </p:pic>
      </p:grpSp>
      <p:sp>
        <p:nvSpPr>
          <p:cNvPr id="25" name="Title 1">
            <a:extLst>
              <a:ext uri="{FF2B5EF4-FFF2-40B4-BE49-F238E27FC236}">
                <a16:creationId xmlns:a16="http://schemas.microsoft.com/office/drawing/2014/main" id="{982FAA9E-174F-3EE0-F570-2369F8087AB0}"/>
              </a:ext>
            </a:extLst>
          </p:cNvPr>
          <p:cNvSpPr txBox="1">
            <a:spLocks/>
          </p:cNvSpPr>
          <p:nvPr/>
        </p:nvSpPr>
        <p:spPr>
          <a:xfrm>
            <a:off x="850900" y="41972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 b="1">
                <a:solidFill>
                  <a:srgbClr val="002C53"/>
                </a:solidFill>
              </a:rPr>
              <a:t>Etapas de la insuficiencia cardíaca </a:t>
            </a:r>
            <a:r>
              <a:rPr lang="en-US" b="1" err="1">
                <a:solidFill>
                  <a:srgbClr val="002C53"/>
                </a:solidFill>
              </a:rPr>
              <a:t>frente</a:t>
            </a:r>
            <a:r>
              <a:rPr lang="en-US" b="1">
                <a:solidFill>
                  <a:srgbClr val="002C53"/>
                </a:solidFill>
              </a:rPr>
              <a:t> a</a:t>
            </a:r>
            <a:r>
              <a:rPr lang="es" b="1">
                <a:solidFill>
                  <a:srgbClr val="002C53"/>
                </a:solidFill>
              </a:rPr>
              <a:t> clases de la New York Heart Association (NYHA)</a:t>
            </a:r>
            <a:endParaRPr lang="id-ID" b="1">
              <a:solidFill>
                <a:srgbClr val="002C53"/>
              </a:solidFill>
            </a:endParaRPr>
          </a:p>
        </p:txBody>
      </p:sp>
    </p:spTree>
    <p:extLst>
      <p:ext uri="{BB962C8B-B14F-4D97-AF65-F5344CB8AC3E}">
        <p14:creationId xmlns:p14="http://schemas.microsoft.com/office/powerpoint/2010/main" val="292224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par>
                          <p:cTn id="38" fill="hold">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500"/>
                                        <p:tgtEl>
                                          <p:spTgt spid="42"/>
                                        </p:tgtEl>
                                      </p:cBhvr>
                                    </p:animEffect>
                                  </p:childTnLst>
                                </p:cTn>
                              </p:par>
                            </p:childTnLst>
                          </p:cTn>
                        </p:par>
                        <p:par>
                          <p:cTn id="42" fill="hold">
                            <p:stCondLst>
                              <p:cond delay="2000"/>
                            </p:stCondLst>
                            <p:childTnLst>
                              <p:par>
                                <p:cTn id="43" presetID="10" presetClass="entr" presetSubtype="0" fill="hold" grpId="0" nodeType="after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500"/>
                                        <p:tgtEl>
                                          <p:spTgt spid="4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0" grpId="0" animBg="1"/>
      <p:bldP spid="21" grpId="0" animBg="1"/>
      <p:bldP spid="24" grpId="0" animBg="1"/>
      <p:bldP spid="28" grpId="0" animBg="1"/>
      <p:bldP spid="29" grpId="0" animBg="1"/>
      <p:bldP spid="33" grpId="0" animBg="1"/>
      <p:bldP spid="34" grpId="0" animBg="1"/>
      <p:bldP spid="39" grpId="0" animBg="1"/>
      <p:bldP spid="42" grpId="0" animBg="1"/>
      <p:bldP spid="4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DF8E813-9808-EFAB-25AD-75B4C380058F}"/>
              </a:ext>
            </a:extLst>
          </p:cNvPr>
          <p:cNvSpPr txBox="1"/>
          <p:nvPr/>
        </p:nvSpPr>
        <p:spPr>
          <a:xfrm>
            <a:off x="1912984" y="3281683"/>
            <a:ext cx="6802582" cy="369332"/>
          </a:xfrm>
          <a:prstGeom prst="rect">
            <a:avLst/>
          </a:prstGeom>
          <a:noFill/>
        </p:spPr>
        <p:txBody>
          <a:bodyPr wrap="square" rtlCol="0">
            <a:spAutoFit/>
          </a:bodyPr>
          <a:lstStyle/>
          <a:p>
            <a:r>
              <a:rPr lang="es" b="1"/>
              <a:t>Respuestas correctas: Etapa C, NYHA class I</a:t>
            </a:r>
          </a:p>
        </p:txBody>
      </p:sp>
      <p:sp>
        <p:nvSpPr>
          <p:cNvPr id="3" name="Title 1">
            <a:extLst>
              <a:ext uri="{FF2B5EF4-FFF2-40B4-BE49-F238E27FC236}">
                <a16:creationId xmlns:a16="http://schemas.microsoft.com/office/drawing/2014/main" id="{4FE44265-9023-CAB6-80FE-5BFE5E8D76BF}"/>
              </a:ext>
            </a:extLst>
          </p:cNvPr>
          <p:cNvSpPr txBox="1">
            <a:spLocks/>
          </p:cNvSpPr>
          <p:nvPr/>
        </p:nvSpPr>
        <p:spPr>
          <a:xfrm>
            <a:off x="2971799" y="4424045"/>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d-ID" b="1">
              <a:solidFill>
                <a:srgbClr val="002C53"/>
              </a:solidFill>
            </a:endParaRPr>
          </a:p>
        </p:txBody>
      </p:sp>
      <p:grpSp>
        <p:nvGrpSpPr>
          <p:cNvPr id="56" name="Group 55">
            <a:extLst>
              <a:ext uri="{FF2B5EF4-FFF2-40B4-BE49-F238E27FC236}">
                <a16:creationId xmlns:a16="http://schemas.microsoft.com/office/drawing/2014/main" id="{2D38FB2B-D3DB-5D41-0E1E-22BBB47173A8}"/>
              </a:ext>
            </a:extLst>
          </p:cNvPr>
          <p:cNvGrpSpPr/>
          <p:nvPr/>
        </p:nvGrpSpPr>
        <p:grpSpPr>
          <a:xfrm>
            <a:off x="838200" y="2147888"/>
            <a:ext cx="10515601" cy="962658"/>
            <a:chOff x="838200" y="1690688"/>
            <a:chExt cx="10515601" cy="962658"/>
          </a:xfrm>
        </p:grpSpPr>
        <p:sp>
          <p:nvSpPr>
            <p:cNvPr id="57" name="Rectangle: Top Corners Rounded 56">
              <a:extLst>
                <a:ext uri="{FF2B5EF4-FFF2-40B4-BE49-F238E27FC236}">
                  <a16:creationId xmlns:a16="http://schemas.microsoft.com/office/drawing/2014/main" id="{7D662446-51D8-0E47-E342-AA70AA2BA0A9}"/>
                </a:ext>
              </a:extLst>
            </p:cNvPr>
            <p:cNvSpPr/>
            <p:nvPr/>
          </p:nvSpPr>
          <p:spPr>
            <a:xfrm rot="5400000">
              <a:off x="5859270" y="-2880923"/>
              <a:ext cx="883179" cy="10105882"/>
            </a:xfrm>
            <a:prstGeom prst="round2SameRect">
              <a:avLst>
                <a:gd name="adj1" fmla="val 50000"/>
                <a:gd name="adj2" fmla="val 0"/>
              </a:avLst>
            </a:prstGeom>
            <a:solidFill>
              <a:schemeClr val="bg1"/>
            </a:solidFill>
            <a:ln>
              <a:noFill/>
            </a:ln>
            <a:effectLst>
              <a:outerShdw blurRad="76200" dist="38100" dir="5400000" sx="101000" sy="101000" algn="t" rotWithShape="0">
                <a:schemeClr val="tx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58" name="Group 57">
              <a:extLst>
                <a:ext uri="{FF2B5EF4-FFF2-40B4-BE49-F238E27FC236}">
                  <a16:creationId xmlns:a16="http://schemas.microsoft.com/office/drawing/2014/main" id="{9BC90EEC-561F-5839-23BE-2AA8889ECE75}"/>
                </a:ext>
              </a:extLst>
            </p:cNvPr>
            <p:cNvGrpSpPr/>
            <p:nvPr/>
          </p:nvGrpSpPr>
          <p:grpSpPr>
            <a:xfrm>
              <a:off x="838200" y="1690688"/>
              <a:ext cx="962658" cy="962658"/>
              <a:chOff x="838200" y="1690688"/>
              <a:chExt cx="962658" cy="962658"/>
            </a:xfrm>
            <a:effectLst>
              <a:outerShdw blurRad="50800" dist="38100" algn="l" rotWithShape="0">
                <a:prstClr val="black">
                  <a:alpha val="20000"/>
                </a:prstClr>
              </a:outerShdw>
            </a:effectLst>
          </p:grpSpPr>
          <p:sp>
            <p:nvSpPr>
              <p:cNvPr id="59" name="Oval 58">
                <a:extLst>
                  <a:ext uri="{FF2B5EF4-FFF2-40B4-BE49-F238E27FC236}">
                    <a16:creationId xmlns:a16="http://schemas.microsoft.com/office/drawing/2014/main" id="{9908CEE9-8213-4BD2-4B99-D903F162863B}"/>
                  </a:ext>
                </a:extLst>
              </p:cNvPr>
              <p:cNvSpPr/>
              <p:nvPr/>
            </p:nvSpPr>
            <p:spPr>
              <a:xfrm>
                <a:off x="838200" y="1690688"/>
                <a:ext cx="962658" cy="962658"/>
              </a:xfrm>
              <a:prstGeom prst="ellipse">
                <a:avLst/>
              </a:prstGeom>
              <a:solidFill>
                <a:srgbClr val="009AD7"/>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60" name="Picture 1">
                <a:extLst>
                  <a:ext uri="{FF2B5EF4-FFF2-40B4-BE49-F238E27FC236}">
                    <a16:creationId xmlns:a16="http://schemas.microsoft.com/office/drawing/2014/main" id="{07801703-3507-69AC-1B53-85F33B958F23}"/>
                  </a:ext>
                </a:extLst>
              </p:cNvPr>
              <p:cNvGrpSpPr/>
              <p:nvPr/>
            </p:nvGrpSpPr>
            <p:grpSpPr>
              <a:xfrm>
                <a:off x="1022723" y="1895225"/>
                <a:ext cx="593612" cy="553592"/>
                <a:chOff x="858265" y="1872027"/>
                <a:chExt cx="790097" cy="736831"/>
              </a:xfrm>
            </p:grpSpPr>
            <p:sp>
              <p:nvSpPr>
                <p:cNvPr id="61" name="Freeform: Shape 60">
                  <a:extLst>
                    <a:ext uri="{FF2B5EF4-FFF2-40B4-BE49-F238E27FC236}">
                      <a16:creationId xmlns:a16="http://schemas.microsoft.com/office/drawing/2014/main" id="{D98973F3-79F6-2D99-72F3-4323051FC98E}"/>
                    </a:ext>
                  </a:extLst>
                </p:cNvPr>
                <p:cNvSpPr/>
                <p:nvPr/>
              </p:nvSpPr>
              <p:spPr>
                <a:xfrm>
                  <a:off x="858265" y="2011235"/>
                  <a:ext cx="440197" cy="377166"/>
                </a:xfrm>
                <a:custGeom>
                  <a:avLst/>
                  <a:gdLst>
                    <a:gd name="connsiteX0" fmla="*/ 347392 w 440197"/>
                    <a:gd name="connsiteY0" fmla="*/ 323564 h 377166"/>
                    <a:gd name="connsiteX1" fmla="*/ 190627 w 440197"/>
                    <a:gd name="connsiteY1" fmla="*/ 323564 h 377166"/>
                    <a:gd name="connsiteX2" fmla="*/ 155511 w 440197"/>
                    <a:gd name="connsiteY2" fmla="*/ 338613 h 377166"/>
                    <a:gd name="connsiteX3" fmla="*/ 124158 w 440197"/>
                    <a:gd name="connsiteY3" fmla="*/ 369966 h 377166"/>
                    <a:gd name="connsiteX4" fmla="*/ 84026 w 440197"/>
                    <a:gd name="connsiteY4" fmla="*/ 353663 h 377166"/>
                    <a:gd name="connsiteX5" fmla="*/ 55181 w 440197"/>
                    <a:gd name="connsiteY5" fmla="*/ 324818 h 377166"/>
                    <a:gd name="connsiteX6" fmla="*/ 0 w 440197"/>
                    <a:gd name="connsiteY6" fmla="*/ 268382 h 377166"/>
                    <a:gd name="connsiteX7" fmla="*/ 0 w 440197"/>
                    <a:gd name="connsiteY7" fmla="*/ 56436 h 377166"/>
                    <a:gd name="connsiteX8" fmla="*/ 55181 w 440197"/>
                    <a:gd name="connsiteY8" fmla="*/ 0 h 377166"/>
                    <a:gd name="connsiteX9" fmla="*/ 385016 w 440197"/>
                    <a:gd name="connsiteY9" fmla="*/ 0 h 377166"/>
                    <a:gd name="connsiteX10" fmla="*/ 440197 w 440197"/>
                    <a:gd name="connsiteY10" fmla="*/ 56436 h 377166"/>
                    <a:gd name="connsiteX11" fmla="*/ 440197 w 440197"/>
                    <a:gd name="connsiteY11" fmla="*/ 220726 h 37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0197" h="377166">
                      <a:moveTo>
                        <a:pt x="347392" y="323564"/>
                      </a:moveTo>
                      <a:lnTo>
                        <a:pt x="190627" y="323564"/>
                      </a:lnTo>
                      <a:cubicBezTo>
                        <a:pt x="176831" y="323564"/>
                        <a:pt x="164290" y="328580"/>
                        <a:pt x="155511" y="338613"/>
                      </a:cubicBezTo>
                      <a:lnTo>
                        <a:pt x="124158" y="369966"/>
                      </a:lnTo>
                      <a:cubicBezTo>
                        <a:pt x="109109" y="385016"/>
                        <a:pt x="84026" y="374983"/>
                        <a:pt x="84026" y="353663"/>
                      </a:cubicBezTo>
                      <a:cubicBezTo>
                        <a:pt x="84026" y="337359"/>
                        <a:pt x="71485" y="324818"/>
                        <a:pt x="55181" y="324818"/>
                      </a:cubicBezTo>
                      <a:cubicBezTo>
                        <a:pt x="23828" y="324818"/>
                        <a:pt x="0" y="299735"/>
                        <a:pt x="0" y="268382"/>
                      </a:cubicBezTo>
                      <a:lnTo>
                        <a:pt x="0" y="56436"/>
                      </a:lnTo>
                      <a:cubicBezTo>
                        <a:pt x="0" y="25082"/>
                        <a:pt x="25082" y="0"/>
                        <a:pt x="55181" y="0"/>
                      </a:cubicBezTo>
                      <a:lnTo>
                        <a:pt x="385016" y="0"/>
                      </a:lnTo>
                      <a:cubicBezTo>
                        <a:pt x="416369" y="0"/>
                        <a:pt x="440197" y="25082"/>
                        <a:pt x="440197" y="56436"/>
                      </a:cubicBezTo>
                      <a:lnTo>
                        <a:pt x="440197" y="220726"/>
                      </a:lnTo>
                    </a:path>
                  </a:pathLst>
                </a:custGeom>
                <a:noFill/>
                <a:ln w="18617" cap="rnd">
                  <a:solidFill>
                    <a:schemeClr val="bg1"/>
                  </a:solidFill>
                  <a:prstDash val="solid"/>
                  <a:round/>
                </a:ln>
              </p:spPr>
              <p:txBody>
                <a:bodyPr rtlCol="0" anchor="ctr"/>
                <a:lstStyle/>
                <a:p>
                  <a:endParaRPr lang="en-IN"/>
                </a:p>
              </p:txBody>
            </p:sp>
            <p:sp>
              <p:nvSpPr>
                <p:cNvPr id="62" name="Freeform: Shape 61">
                  <a:extLst>
                    <a:ext uri="{FF2B5EF4-FFF2-40B4-BE49-F238E27FC236}">
                      <a16:creationId xmlns:a16="http://schemas.microsoft.com/office/drawing/2014/main" id="{7F0651FA-F706-E2BB-85A1-2C48A557CB42}"/>
                    </a:ext>
                  </a:extLst>
                </p:cNvPr>
                <p:cNvSpPr/>
                <p:nvPr/>
              </p:nvSpPr>
              <p:spPr>
                <a:xfrm>
                  <a:off x="1205657" y="2231960"/>
                  <a:ext cx="442705" cy="376898"/>
                </a:xfrm>
                <a:custGeom>
                  <a:avLst/>
                  <a:gdLst>
                    <a:gd name="connsiteX0" fmla="*/ 385016 w 442705"/>
                    <a:gd name="connsiteY0" fmla="*/ 0 h 376898"/>
                    <a:gd name="connsiteX1" fmla="*/ 56436 w 442705"/>
                    <a:gd name="connsiteY1" fmla="*/ 0 h 376898"/>
                    <a:gd name="connsiteX2" fmla="*/ 0 w 442705"/>
                    <a:gd name="connsiteY2" fmla="*/ 56436 h 376898"/>
                    <a:gd name="connsiteX3" fmla="*/ 0 w 442705"/>
                    <a:gd name="connsiteY3" fmla="*/ 267128 h 376898"/>
                    <a:gd name="connsiteX4" fmla="*/ 56436 w 442705"/>
                    <a:gd name="connsiteY4" fmla="*/ 323564 h 376898"/>
                    <a:gd name="connsiteX5" fmla="*/ 250825 w 442705"/>
                    <a:gd name="connsiteY5" fmla="*/ 323564 h 376898"/>
                    <a:gd name="connsiteX6" fmla="*/ 285940 w 442705"/>
                    <a:gd name="connsiteY6" fmla="*/ 338613 h 376898"/>
                    <a:gd name="connsiteX7" fmla="*/ 317293 w 442705"/>
                    <a:gd name="connsiteY7" fmla="*/ 369966 h 376898"/>
                    <a:gd name="connsiteX8" fmla="*/ 357425 w 442705"/>
                    <a:gd name="connsiteY8" fmla="*/ 353663 h 376898"/>
                    <a:gd name="connsiteX9" fmla="*/ 386270 w 442705"/>
                    <a:gd name="connsiteY9" fmla="*/ 324818 h 376898"/>
                    <a:gd name="connsiteX10" fmla="*/ 442705 w 442705"/>
                    <a:gd name="connsiteY10" fmla="*/ 268382 h 376898"/>
                    <a:gd name="connsiteX11" fmla="*/ 442705 w 442705"/>
                    <a:gd name="connsiteY11" fmla="*/ 56436 h 376898"/>
                    <a:gd name="connsiteX12" fmla="*/ 385016 w 442705"/>
                    <a:gd name="connsiteY12" fmla="*/ 0 h 37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2705" h="376898">
                      <a:moveTo>
                        <a:pt x="385016" y="0"/>
                      </a:moveTo>
                      <a:lnTo>
                        <a:pt x="56436" y="0"/>
                      </a:lnTo>
                      <a:cubicBezTo>
                        <a:pt x="25082" y="0"/>
                        <a:pt x="0" y="25082"/>
                        <a:pt x="0" y="56436"/>
                      </a:cubicBezTo>
                      <a:lnTo>
                        <a:pt x="0" y="267128"/>
                      </a:lnTo>
                      <a:cubicBezTo>
                        <a:pt x="0" y="298481"/>
                        <a:pt x="25082" y="323564"/>
                        <a:pt x="56436" y="323564"/>
                      </a:cubicBezTo>
                      <a:lnTo>
                        <a:pt x="250825" y="323564"/>
                      </a:lnTo>
                      <a:cubicBezTo>
                        <a:pt x="264620" y="323564"/>
                        <a:pt x="277161" y="328580"/>
                        <a:pt x="285940" y="338613"/>
                      </a:cubicBezTo>
                      <a:lnTo>
                        <a:pt x="317293" y="369966"/>
                      </a:lnTo>
                      <a:cubicBezTo>
                        <a:pt x="332343" y="385016"/>
                        <a:pt x="357425" y="373729"/>
                        <a:pt x="357425" y="353663"/>
                      </a:cubicBezTo>
                      <a:cubicBezTo>
                        <a:pt x="357425" y="337359"/>
                        <a:pt x="369966" y="324818"/>
                        <a:pt x="386270" y="324818"/>
                      </a:cubicBezTo>
                      <a:cubicBezTo>
                        <a:pt x="417623" y="324818"/>
                        <a:pt x="442705" y="299735"/>
                        <a:pt x="442705" y="268382"/>
                      </a:cubicBezTo>
                      <a:lnTo>
                        <a:pt x="442705" y="56436"/>
                      </a:lnTo>
                      <a:cubicBezTo>
                        <a:pt x="441451" y="25082"/>
                        <a:pt x="416369" y="0"/>
                        <a:pt x="385016" y="0"/>
                      </a:cubicBezTo>
                      <a:close/>
                    </a:path>
                  </a:pathLst>
                </a:custGeom>
                <a:noFill/>
                <a:ln w="18617" cap="rnd">
                  <a:solidFill>
                    <a:schemeClr val="bg1"/>
                  </a:solidFill>
                  <a:prstDash val="solid"/>
                  <a:round/>
                </a:ln>
              </p:spPr>
              <p:txBody>
                <a:bodyPr rtlCol="0" anchor="ctr"/>
                <a:lstStyle/>
                <a:p>
                  <a:endParaRPr lang="en-IN"/>
                </a:p>
              </p:txBody>
            </p:sp>
            <p:grpSp>
              <p:nvGrpSpPr>
                <p:cNvPr id="63" name="Picture 1">
                  <a:extLst>
                    <a:ext uri="{FF2B5EF4-FFF2-40B4-BE49-F238E27FC236}">
                      <a16:creationId xmlns:a16="http://schemas.microsoft.com/office/drawing/2014/main" id="{6395AAAF-DBEB-3F04-259A-8C8C3DAA3A1F}"/>
                    </a:ext>
                  </a:extLst>
                </p:cNvPr>
                <p:cNvGrpSpPr/>
                <p:nvPr/>
              </p:nvGrpSpPr>
              <p:grpSpPr>
                <a:xfrm>
                  <a:off x="1343611" y="1872027"/>
                  <a:ext cx="284685" cy="316038"/>
                  <a:chOff x="1343611" y="1872027"/>
                  <a:chExt cx="284685" cy="316038"/>
                </a:xfrm>
                <a:noFill/>
              </p:grpSpPr>
              <p:grpSp>
                <p:nvGrpSpPr>
                  <p:cNvPr id="70" name="Picture 1">
                    <a:extLst>
                      <a:ext uri="{FF2B5EF4-FFF2-40B4-BE49-F238E27FC236}">
                        <a16:creationId xmlns:a16="http://schemas.microsoft.com/office/drawing/2014/main" id="{D5258389-ECC1-7200-BF77-2BA04709E056}"/>
                      </a:ext>
                    </a:extLst>
                  </p:cNvPr>
                  <p:cNvGrpSpPr/>
                  <p:nvPr/>
                </p:nvGrpSpPr>
                <p:grpSpPr>
                  <a:xfrm>
                    <a:off x="1438924" y="1994931"/>
                    <a:ext cx="94059" cy="193134"/>
                    <a:chOff x="1438924" y="1994931"/>
                    <a:chExt cx="94059" cy="193134"/>
                  </a:xfrm>
                  <a:noFill/>
                </p:grpSpPr>
                <p:grpSp>
                  <p:nvGrpSpPr>
                    <p:cNvPr id="100" name="Picture 1">
                      <a:extLst>
                        <a:ext uri="{FF2B5EF4-FFF2-40B4-BE49-F238E27FC236}">
                          <a16:creationId xmlns:a16="http://schemas.microsoft.com/office/drawing/2014/main" id="{31723E45-AD92-76FF-F8CC-19033459F102}"/>
                        </a:ext>
                      </a:extLst>
                    </p:cNvPr>
                    <p:cNvGrpSpPr/>
                    <p:nvPr/>
                  </p:nvGrpSpPr>
                  <p:grpSpPr>
                    <a:xfrm>
                      <a:off x="1438924" y="1994931"/>
                      <a:ext cx="94059" cy="47656"/>
                      <a:chOff x="1438924" y="1994931"/>
                      <a:chExt cx="94059" cy="47656"/>
                    </a:xfrm>
                    <a:noFill/>
                  </p:grpSpPr>
                  <p:sp>
                    <p:nvSpPr>
                      <p:cNvPr id="103" name="Freeform: Shape 102">
                        <a:extLst>
                          <a:ext uri="{FF2B5EF4-FFF2-40B4-BE49-F238E27FC236}">
                            <a16:creationId xmlns:a16="http://schemas.microsoft.com/office/drawing/2014/main" id="{95734547-AEFE-A46B-AAD8-73FB500C58A2}"/>
                          </a:ext>
                        </a:extLst>
                      </p:cNvPr>
                      <p:cNvSpPr/>
                      <p:nvPr/>
                    </p:nvSpPr>
                    <p:spPr>
                      <a:xfrm>
                        <a:off x="1438924" y="1994931"/>
                        <a:ext cx="47656" cy="47656"/>
                      </a:xfrm>
                      <a:custGeom>
                        <a:avLst/>
                        <a:gdLst>
                          <a:gd name="connsiteX0" fmla="*/ 47657 w 47656"/>
                          <a:gd name="connsiteY0" fmla="*/ 23828 h 47656"/>
                          <a:gd name="connsiteX1" fmla="*/ 23828 w 47656"/>
                          <a:gd name="connsiteY1" fmla="*/ 47657 h 47656"/>
                          <a:gd name="connsiteX2" fmla="*/ 0 w 47656"/>
                          <a:gd name="connsiteY2" fmla="*/ 23828 h 47656"/>
                          <a:gd name="connsiteX3" fmla="*/ 23828 w 47656"/>
                          <a:gd name="connsiteY3" fmla="*/ 0 h 47656"/>
                          <a:gd name="connsiteX4" fmla="*/ 47657 w 47656"/>
                          <a:gd name="connsiteY4" fmla="*/ 23828 h 47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56" h="47656">
                            <a:moveTo>
                              <a:pt x="47657" y="23828"/>
                            </a:moveTo>
                            <a:cubicBezTo>
                              <a:pt x="47657" y="36988"/>
                              <a:pt x="36988" y="47657"/>
                              <a:pt x="23828" y="47657"/>
                            </a:cubicBezTo>
                            <a:cubicBezTo>
                              <a:pt x="10668" y="47657"/>
                              <a:pt x="0" y="36988"/>
                              <a:pt x="0" y="23828"/>
                            </a:cubicBezTo>
                            <a:cubicBezTo>
                              <a:pt x="0" y="10668"/>
                              <a:pt x="10668" y="0"/>
                              <a:pt x="23828" y="0"/>
                            </a:cubicBezTo>
                            <a:cubicBezTo>
                              <a:pt x="36988" y="0"/>
                              <a:pt x="47657" y="10668"/>
                              <a:pt x="47657" y="23828"/>
                            </a:cubicBezTo>
                            <a:close/>
                          </a:path>
                        </a:pathLst>
                      </a:custGeom>
                      <a:noFill/>
                      <a:ln w="18617" cap="flat">
                        <a:solidFill>
                          <a:schemeClr val="bg1"/>
                        </a:solidFill>
                        <a:prstDash val="solid"/>
                        <a:miter/>
                      </a:ln>
                    </p:spPr>
                    <p:txBody>
                      <a:bodyPr rtlCol="0" anchor="ctr"/>
                      <a:lstStyle/>
                      <a:p>
                        <a:endParaRPr lang="en-IN"/>
                      </a:p>
                    </p:txBody>
                  </p:sp>
                  <p:sp>
                    <p:nvSpPr>
                      <p:cNvPr id="104" name="Freeform: Shape 103">
                        <a:extLst>
                          <a:ext uri="{FF2B5EF4-FFF2-40B4-BE49-F238E27FC236}">
                            <a16:creationId xmlns:a16="http://schemas.microsoft.com/office/drawing/2014/main" id="{A672BAA1-583C-8911-9023-188949722E35}"/>
                          </a:ext>
                        </a:extLst>
                      </p:cNvPr>
                      <p:cNvSpPr/>
                      <p:nvPr/>
                    </p:nvSpPr>
                    <p:spPr>
                      <a:xfrm>
                        <a:off x="1485327" y="1994931"/>
                        <a:ext cx="47656" cy="47656"/>
                      </a:xfrm>
                      <a:custGeom>
                        <a:avLst/>
                        <a:gdLst>
                          <a:gd name="connsiteX0" fmla="*/ 47657 w 47656"/>
                          <a:gd name="connsiteY0" fmla="*/ 23828 h 47656"/>
                          <a:gd name="connsiteX1" fmla="*/ 23828 w 47656"/>
                          <a:gd name="connsiteY1" fmla="*/ 47657 h 47656"/>
                          <a:gd name="connsiteX2" fmla="*/ 0 w 47656"/>
                          <a:gd name="connsiteY2" fmla="*/ 23828 h 47656"/>
                          <a:gd name="connsiteX3" fmla="*/ 23828 w 47656"/>
                          <a:gd name="connsiteY3" fmla="*/ 0 h 47656"/>
                          <a:gd name="connsiteX4" fmla="*/ 47657 w 47656"/>
                          <a:gd name="connsiteY4" fmla="*/ 23828 h 47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56" h="47656">
                            <a:moveTo>
                              <a:pt x="47657" y="23828"/>
                            </a:moveTo>
                            <a:cubicBezTo>
                              <a:pt x="47657" y="36988"/>
                              <a:pt x="36988" y="47657"/>
                              <a:pt x="23828" y="47657"/>
                            </a:cubicBezTo>
                            <a:cubicBezTo>
                              <a:pt x="10668" y="47657"/>
                              <a:pt x="0" y="36988"/>
                              <a:pt x="0" y="23828"/>
                            </a:cubicBezTo>
                            <a:cubicBezTo>
                              <a:pt x="0" y="10668"/>
                              <a:pt x="10668" y="0"/>
                              <a:pt x="23828" y="0"/>
                            </a:cubicBezTo>
                            <a:cubicBezTo>
                              <a:pt x="36988" y="0"/>
                              <a:pt x="47657" y="10668"/>
                              <a:pt x="47657" y="23828"/>
                            </a:cubicBezTo>
                            <a:close/>
                          </a:path>
                        </a:pathLst>
                      </a:custGeom>
                      <a:noFill/>
                      <a:ln w="18617" cap="flat">
                        <a:solidFill>
                          <a:schemeClr val="bg1"/>
                        </a:solidFill>
                        <a:prstDash val="solid"/>
                        <a:miter/>
                      </a:ln>
                    </p:spPr>
                    <p:txBody>
                      <a:bodyPr rtlCol="0" anchor="ctr"/>
                      <a:lstStyle/>
                      <a:p>
                        <a:endParaRPr lang="en-IN"/>
                      </a:p>
                    </p:txBody>
                  </p:sp>
                </p:grpSp>
                <p:sp>
                  <p:nvSpPr>
                    <p:cNvPr id="101" name="Freeform: Shape 100">
                      <a:extLst>
                        <a:ext uri="{FF2B5EF4-FFF2-40B4-BE49-F238E27FC236}">
                          <a16:creationId xmlns:a16="http://schemas.microsoft.com/office/drawing/2014/main" id="{E020543C-F9F5-56EE-111B-3365A35220EC}"/>
                        </a:ext>
                      </a:extLst>
                    </p:cNvPr>
                    <p:cNvSpPr/>
                    <p:nvPr/>
                  </p:nvSpPr>
                  <p:spPr>
                    <a:xfrm>
                      <a:off x="1485327" y="2018759"/>
                      <a:ext cx="12541" cy="134191"/>
                    </a:xfrm>
                    <a:custGeom>
                      <a:avLst/>
                      <a:gdLst>
                        <a:gd name="connsiteX0" fmla="*/ 0 w 12541"/>
                        <a:gd name="connsiteY0" fmla="*/ 0 h 134191"/>
                        <a:gd name="connsiteX1" fmla="*/ 0 w 12541"/>
                        <a:gd name="connsiteY1" fmla="*/ 134191 h 134191"/>
                      </a:gdLst>
                      <a:ahLst/>
                      <a:cxnLst>
                        <a:cxn ang="0">
                          <a:pos x="connsiteX0" y="connsiteY0"/>
                        </a:cxn>
                        <a:cxn ang="0">
                          <a:pos x="connsiteX1" y="connsiteY1"/>
                        </a:cxn>
                      </a:cxnLst>
                      <a:rect l="l" t="t" r="r" b="b"/>
                      <a:pathLst>
                        <a:path w="12541" h="134191">
                          <a:moveTo>
                            <a:pt x="0" y="0"/>
                          </a:moveTo>
                          <a:lnTo>
                            <a:pt x="0" y="134191"/>
                          </a:lnTo>
                        </a:path>
                      </a:pathLst>
                    </a:custGeom>
                    <a:noFill/>
                    <a:ln w="18617" cap="flat">
                      <a:solidFill>
                        <a:schemeClr val="bg1"/>
                      </a:solidFill>
                      <a:prstDash val="solid"/>
                      <a:miter/>
                    </a:ln>
                  </p:spPr>
                  <p:txBody>
                    <a:bodyPr rtlCol="0" anchor="ctr"/>
                    <a:lstStyle/>
                    <a:p>
                      <a:endParaRPr lang="en-IN"/>
                    </a:p>
                  </p:txBody>
                </p:sp>
                <p:sp>
                  <p:nvSpPr>
                    <p:cNvPr id="102" name="Freeform: Shape 101">
                      <a:extLst>
                        <a:ext uri="{FF2B5EF4-FFF2-40B4-BE49-F238E27FC236}">
                          <a16:creationId xmlns:a16="http://schemas.microsoft.com/office/drawing/2014/main" id="{CB1B36EF-0BCE-A507-C005-43F05DE8045D}"/>
                        </a:ext>
                      </a:extLst>
                    </p:cNvPr>
                    <p:cNvSpPr/>
                    <p:nvPr/>
                  </p:nvSpPr>
                  <p:spPr>
                    <a:xfrm>
                      <a:off x="1462753" y="2157967"/>
                      <a:ext cx="47656" cy="30098"/>
                    </a:xfrm>
                    <a:custGeom>
                      <a:avLst/>
                      <a:gdLst>
                        <a:gd name="connsiteX0" fmla="*/ 47657 w 47656"/>
                        <a:gd name="connsiteY0" fmla="*/ 0 h 30098"/>
                        <a:gd name="connsiteX1" fmla="*/ 47657 w 47656"/>
                        <a:gd name="connsiteY1" fmla="*/ 6271 h 30098"/>
                        <a:gd name="connsiteX2" fmla="*/ 23828 w 47656"/>
                        <a:gd name="connsiteY2" fmla="*/ 30099 h 30098"/>
                        <a:gd name="connsiteX3" fmla="*/ 0 w 47656"/>
                        <a:gd name="connsiteY3" fmla="*/ 6271 h 30098"/>
                        <a:gd name="connsiteX4" fmla="*/ 0 w 47656"/>
                        <a:gd name="connsiteY4" fmla="*/ 0 h 30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56" h="30098">
                          <a:moveTo>
                            <a:pt x="47657" y="0"/>
                          </a:moveTo>
                          <a:lnTo>
                            <a:pt x="47657" y="6271"/>
                          </a:lnTo>
                          <a:cubicBezTo>
                            <a:pt x="47657" y="20066"/>
                            <a:pt x="36370" y="30099"/>
                            <a:pt x="23828" y="30099"/>
                          </a:cubicBezTo>
                          <a:cubicBezTo>
                            <a:pt x="10033" y="30099"/>
                            <a:pt x="0" y="18812"/>
                            <a:pt x="0" y="6271"/>
                          </a:cubicBezTo>
                          <a:lnTo>
                            <a:pt x="0" y="0"/>
                          </a:lnTo>
                        </a:path>
                      </a:pathLst>
                    </a:custGeom>
                    <a:noFill/>
                    <a:ln w="18617" cap="flat">
                      <a:solidFill>
                        <a:schemeClr val="bg1"/>
                      </a:solidFill>
                      <a:prstDash val="solid"/>
                      <a:miter/>
                    </a:ln>
                  </p:spPr>
                  <p:txBody>
                    <a:bodyPr rtlCol="0" anchor="ctr"/>
                    <a:lstStyle/>
                    <a:p>
                      <a:endParaRPr lang="en-IN"/>
                    </a:p>
                  </p:txBody>
                </p:sp>
              </p:grpSp>
              <p:grpSp>
                <p:nvGrpSpPr>
                  <p:cNvPr id="71" name="Picture 1">
                    <a:extLst>
                      <a:ext uri="{FF2B5EF4-FFF2-40B4-BE49-F238E27FC236}">
                        <a16:creationId xmlns:a16="http://schemas.microsoft.com/office/drawing/2014/main" id="{E19FE0CD-1F77-4F9C-700D-7C544B35F5E0}"/>
                      </a:ext>
                    </a:extLst>
                  </p:cNvPr>
                  <p:cNvGrpSpPr/>
                  <p:nvPr/>
                </p:nvGrpSpPr>
                <p:grpSpPr>
                  <a:xfrm>
                    <a:off x="1343611" y="1872027"/>
                    <a:ext cx="284685" cy="155511"/>
                    <a:chOff x="1343611" y="1872027"/>
                    <a:chExt cx="284685" cy="155511"/>
                  </a:xfrm>
                  <a:noFill/>
                </p:grpSpPr>
                <p:grpSp>
                  <p:nvGrpSpPr>
                    <p:cNvPr id="90" name="Picture 1">
                      <a:extLst>
                        <a:ext uri="{FF2B5EF4-FFF2-40B4-BE49-F238E27FC236}">
                          <a16:creationId xmlns:a16="http://schemas.microsoft.com/office/drawing/2014/main" id="{AA7F088B-97FD-0F5C-48A9-B1B79BE6D4CF}"/>
                        </a:ext>
                      </a:extLst>
                    </p:cNvPr>
                    <p:cNvGrpSpPr/>
                    <p:nvPr/>
                  </p:nvGrpSpPr>
                  <p:grpSpPr>
                    <a:xfrm>
                      <a:off x="1343611" y="2014997"/>
                      <a:ext cx="284685" cy="12541"/>
                      <a:chOff x="1343611" y="2014997"/>
                      <a:chExt cx="284685" cy="12541"/>
                    </a:xfrm>
                    <a:noFill/>
                  </p:grpSpPr>
                  <p:grpSp>
                    <p:nvGrpSpPr>
                      <p:cNvPr id="94" name="Picture 1">
                        <a:extLst>
                          <a:ext uri="{FF2B5EF4-FFF2-40B4-BE49-F238E27FC236}">
                            <a16:creationId xmlns:a16="http://schemas.microsoft.com/office/drawing/2014/main" id="{F0124F52-DDB4-30D3-9759-69E9B3F1B6CA}"/>
                          </a:ext>
                        </a:extLst>
                      </p:cNvPr>
                      <p:cNvGrpSpPr/>
                      <p:nvPr/>
                    </p:nvGrpSpPr>
                    <p:grpSpPr>
                      <a:xfrm>
                        <a:off x="1343611" y="2014997"/>
                        <a:ext cx="284685" cy="12541"/>
                        <a:chOff x="1343611" y="2014997"/>
                        <a:chExt cx="284685" cy="12541"/>
                      </a:xfrm>
                      <a:noFill/>
                    </p:grpSpPr>
                    <p:sp>
                      <p:nvSpPr>
                        <p:cNvPr id="98" name="Freeform: Shape 97">
                          <a:extLst>
                            <a:ext uri="{FF2B5EF4-FFF2-40B4-BE49-F238E27FC236}">
                              <a16:creationId xmlns:a16="http://schemas.microsoft.com/office/drawing/2014/main" id="{0F6DF24A-13E7-9D96-CA32-64D9F53B5C58}"/>
                            </a:ext>
                          </a:extLst>
                        </p:cNvPr>
                        <p:cNvSpPr/>
                        <p:nvPr/>
                      </p:nvSpPr>
                      <p:spPr>
                        <a:xfrm>
                          <a:off x="1622026" y="2014997"/>
                          <a:ext cx="6270" cy="12541"/>
                        </a:xfrm>
                        <a:custGeom>
                          <a:avLst/>
                          <a:gdLst>
                            <a:gd name="connsiteX0" fmla="*/ 0 w 6270"/>
                            <a:gd name="connsiteY0" fmla="*/ 0 h 12541"/>
                            <a:gd name="connsiteX1" fmla="*/ 6271 w 6270"/>
                            <a:gd name="connsiteY1" fmla="*/ 0 h 12541"/>
                          </a:gdLst>
                          <a:ahLst/>
                          <a:cxnLst>
                            <a:cxn ang="0">
                              <a:pos x="connsiteX0" y="connsiteY0"/>
                            </a:cxn>
                            <a:cxn ang="0">
                              <a:pos x="connsiteX1" y="connsiteY1"/>
                            </a:cxn>
                          </a:cxnLst>
                          <a:rect l="l" t="t" r="r" b="b"/>
                          <a:pathLst>
                            <a:path w="6270" h="12541">
                              <a:moveTo>
                                <a:pt x="0" y="0"/>
                              </a:moveTo>
                              <a:lnTo>
                                <a:pt x="6271" y="0"/>
                              </a:lnTo>
                            </a:path>
                          </a:pathLst>
                        </a:custGeom>
                        <a:noFill/>
                        <a:ln w="18617" cap="rnd">
                          <a:solidFill>
                            <a:schemeClr val="bg1"/>
                          </a:solidFill>
                          <a:prstDash val="solid"/>
                          <a:round/>
                        </a:ln>
                      </p:spPr>
                      <p:txBody>
                        <a:bodyPr rtlCol="0" anchor="ctr"/>
                        <a:lstStyle/>
                        <a:p>
                          <a:endParaRPr lang="en-IN"/>
                        </a:p>
                      </p:txBody>
                    </p:sp>
                    <p:sp>
                      <p:nvSpPr>
                        <p:cNvPr id="99" name="Freeform: Shape 98">
                          <a:extLst>
                            <a:ext uri="{FF2B5EF4-FFF2-40B4-BE49-F238E27FC236}">
                              <a16:creationId xmlns:a16="http://schemas.microsoft.com/office/drawing/2014/main" id="{132204DE-8158-4AF4-694E-1794FFB9F65D}"/>
                            </a:ext>
                          </a:extLst>
                        </p:cNvPr>
                        <p:cNvSpPr/>
                        <p:nvPr/>
                      </p:nvSpPr>
                      <p:spPr>
                        <a:xfrm>
                          <a:off x="1343611" y="2014997"/>
                          <a:ext cx="6270" cy="12541"/>
                        </a:xfrm>
                        <a:custGeom>
                          <a:avLst/>
                          <a:gdLst>
                            <a:gd name="connsiteX0" fmla="*/ 0 w 6270"/>
                            <a:gd name="connsiteY0" fmla="*/ 0 h 12541"/>
                            <a:gd name="connsiteX1" fmla="*/ 6271 w 6270"/>
                            <a:gd name="connsiteY1" fmla="*/ 0 h 12541"/>
                          </a:gdLst>
                          <a:ahLst/>
                          <a:cxnLst>
                            <a:cxn ang="0">
                              <a:pos x="connsiteX0" y="connsiteY0"/>
                            </a:cxn>
                            <a:cxn ang="0">
                              <a:pos x="connsiteX1" y="connsiteY1"/>
                            </a:cxn>
                          </a:cxnLst>
                          <a:rect l="l" t="t" r="r" b="b"/>
                          <a:pathLst>
                            <a:path w="6270" h="12541">
                              <a:moveTo>
                                <a:pt x="0" y="0"/>
                              </a:moveTo>
                              <a:lnTo>
                                <a:pt x="6271" y="0"/>
                              </a:lnTo>
                            </a:path>
                          </a:pathLst>
                        </a:custGeom>
                        <a:noFill/>
                        <a:ln w="18617" cap="rnd">
                          <a:solidFill>
                            <a:schemeClr val="bg1"/>
                          </a:solidFill>
                          <a:prstDash val="solid"/>
                          <a:round/>
                        </a:ln>
                      </p:spPr>
                      <p:txBody>
                        <a:bodyPr rtlCol="0" anchor="ctr"/>
                        <a:lstStyle/>
                        <a:p>
                          <a:endParaRPr lang="en-IN"/>
                        </a:p>
                      </p:txBody>
                    </p:sp>
                  </p:grpSp>
                  <p:grpSp>
                    <p:nvGrpSpPr>
                      <p:cNvPr id="95" name="Picture 1">
                        <a:extLst>
                          <a:ext uri="{FF2B5EF4-FFF2-40B4-BE49-F238E27FC236}">
                            <a16:creationId xmlns:a16="http://schemas.microsoft.com/office/drawing/2014/main" id="{8A316061-2AF8-BCB8-5A6E-E4B5391D50CD}"/>
                          </a:ext>
                        </a:extLst>
                      </p:cNvPr>
                      <p:cNvGrpSpPr/>
                      <p:nvPr/>
                    </p:nvGrpSpPr>
                    <p:grpSpPr>
                      <a:xfrm>
                        <a:off x="1343611" y="2014997"/>
                        <a:ext cx="284685" cy="12541"/>
                        <a:chOff x="1343611" y="2014997"/>
                        <a:chExt cx="284685" cy="12541"/>
                      </a:xfrm>
                      <a:noFill/>
                    </p:grpSpPr>
                    <p:sp>
                      <p:nvSpPr>
                        <p:cNvPr id="96" name="Freeform: Shape 95">
                          <a:extLst>
                            <a:ext uri="{FF2B5EF4-FFF2-40B4-BE49-F238E27FC236}">
                              <a16:creationId xmlns:a16="http://schemas.microsoft.com/office/drawing/2014/main" id="{B7174B37-6B3A-1695-2564-89BEBD5A2073}"/>
                            </a:ext>
                          </a:extLst>
                        </p:cNvPr>
                        <p:cNvSpPr/>
                        <p:nvPr/>
                      </p:nvSpPr>
                      <p:spPr>
                        <a:xfrm>
                          <a:off x="1622026" y="2014997"/>
                          <a:ext cx="6270" cy="12541"/>
                        </a:xfrm>
                        <a:custGeom>
                          <a:avLst/>
                          <a:gdLst>
                            <a:gd name="connsiteX0" fmla="*/ 0 w 6270"/>
                            <a:gd name="connsiteY0" fmla="*/ 0 h 12541"/>
                            <a:gd name="connsiteX1" fmla="*/ 6271 w 6270"/>
                            <a:gd name="connsiteY1" fmla="*/ 0 h 12541"/>
                          </a:gdLst>
                          <a:ahLst/>
                          <a:cxnLst>
                            <a:cxn ang="0">
                              <a:pos x="connsiteX0" y="connsiteY0"/>
                            </a:cxn>
                            <a:cxn ang="0">
                              <a:pos x="connsiteX1" y="connsiteY1"/>
                            </a:cxn>
                          </a:cxnLst>
                          <a:rect l="l" t="t" r="r" b="b"/>
                          <a:pathLst>
                            <a:path w="6270" h="12541">
                              <a:moveTo>
                                <a:pt x="0" y="0"/>
                              </a:moveTo>
                              <a:lnTo>
                                <a:pt x="6271" y="0"/>
                              </a:lnTo>
                            </a:path>
                          </a:pathLst>
                        </a:custGeom>
                        <a:noFill/>
                        <a:ln w="18617" cap="rnd">
                          <a:solidFill>
                            <a:schemeClr val="bg1"/>
                          </a:solidFill>
                          <a:prstDash val="solid"/>
                          <a:round/>
                        </a:ln>
                      </p:spPr>
                      <p:txBody>
                        <a:bodyPr rtlCol="0" anchor="ctr"/>
                        <a:lstStyle/>
                        <a:p>
                          <a:endParaRPr lang="en-IN"/>
                        </a:p>
                      </p:txBody>
                    </p:sp>
                    <p:sp>
                      <p:nvSpPr>
                        <p:cNvPr id="97" name="Freeform: Shape 96">
                          <a:extLst>
                            <a:ext uri="{FF2B5EF4-FFF2-40B4-BE49-F238E27FC236}">
                              <a16:creationId xmlns:a16="http://schemas.microsoft.com/office/drawing/2014/main" id="{8CF808FA-2D6F-B758-FEE7-18469D2C2089}"/>
                            </a:ext>
                          </a:extLst>
                        </p:cNvPr>
                        <p:cNvSpPr/>
                        <p:nvPr/>
                      </p:nvSpPr>
                      <p:spPr>
                        <a:xfrm>
                          <a:off x="1343611" y="2014997"/>
                          <a:ext cx="6270" cy="12541"/>
                        </a:xfrm>
                        <a:custGeom>
                          <a:avLst/>
                          <a:gdLst>
                            <a:gd name="connsiteX0" fmla="*/ 0 w 6270"/>
                            <a:gd name="connsiteY0" fmla="*/ 0 h 12541"/>
                            <a:gd name="connsiteX1" fmla="*/ 6271 w 6270"/>
                            <a:gd name="connsiteY1" fmla="*/ 0 h 12541"/>
                          </a:gdLst>
                          <a:ahLst/>
                          <a:cxnLst>
                            <a:cxn ang="0">
                              <a:pos x="connsiteX0" y="connsiteY0"/>
                            </a:cxn>
                            <a:cxn ang="0">
                              <a:pos x="connsiteX1" y="connsiteY1"/>
                            </a:cxn>
                          </a:cxnLst>
                          <a:rect l="l" t="t" r="r" b="b"/>
                          <a:pathLst>
                            <a:path w="6270" h="12541">
                              <a:moveTo>
                                <a:pt x="0" y="0"/>
                              </a:moveTo>
                              <a:lnTo>
                                <a:pt x="6271" y="0"/>
                              </a:lnTo>
                            </a:path>
                          </a:pathLst>
                        </a:custGeom>
                        <a:noFill/>
                        <a:ln w="18617" cap="rnd">
                          <a:solidFill>
                            <a:schemeClr val="bg1"/>
                          </a:solidFill>
                          <a:prstDash val="solid"/>
                          <a:round/>
                        </a:ln>
                      </p:spPr>
                      <p:txBody>
                        <a:bodyPr rtlCol="0" anchor="ctr"/>
                        <a:lstStyle/>
                        <a:p>
                          <a:endParaRPr lang="en-IN"/>
                        </a:p>
                      </p:txBody>
                    </p:sp>
                  </p:grpSp>
                </p:grpSp>
                <p:grpSp>
                  <p:nvGrpSpPr>
                    <p:cNvPr id="91" name="Picture 1">
                      <a:extLst>
                        <a:ext uri="{FF2B5EF4-FFF2-40B4-BE49-F238E27FC236}">
                          <a16:creationId xmlns:a16="http://schemas.microsoft.com/office/drawing/2014/main" id="{4C8DB524-C0F4-DC65-D73B-E05F4B996FAA}"/>
                        </a:ext>
                      </a:extLst>
                    </p:cNvPr>
                    <p:cNvGrpSpPr/>
                    <p:nvPr/>
                  </p:nvGrpSpPr>
                  <p:grpSpPr>
                    <a:xfrm>
                      <a:off x="1485327" y="1872027"/>
                      <a:ext cx="12541" cy="6270"/>
                      <a:chOff x="1485327" y="1872027"/>
                      <a:chExt cx="12541" cy="6270"/>
                    </a:xfrm>
                    <a:noFill/>
                  </p:grpSpPr>
                  <p:sp>
                    <p:nvSpPr>
                      <p:cNvPr id="92" name="Freeform: Shape 91">
                        <a:extLst>
                          <a:ext uri="{FF2B5EF4-FFF2-40B4-BE49-F238E27FC236}">
                            <a16:creationId xmlns:a16="http://schemas.microsoft.com/office/drawing/2014/main" id="{505318E1-BC3A-9BE7-200A-73513110C652}"/>
                          </a:ext>
                        </a:extLst>
                      </p:cNvPr>
                      <p:cNvSpPr/>
                      <p:nvPr/>
                    </p:nvSpPr>
                    <p:spPr>
                      <a:xfrm>
                        <a:off x="1485327" y="1872027"/>
                        <a:ext cx="12541" cy="6270"/>
                      </a:xfrm>
                      <a:custGeom>
                        <a:avLst/>
                        <a:gdLst>
                          <a:gd name="connsiteX0" fmla="*/ 0 w 12541"/>
                          <a:gd name="connsiteY0" fmla="*/ 0 h 6270"/>
                          <a:gd name="connsiteX1" fmla="*/ 0 w 12541"/>
                          <a:gd name="connsiteY1" fmla="*/ 6271 h 6270"/>
                        </a:gdLst>
                        <a:ahLst/>
                        <a:cxnLst>
                          <a:cxn ang="0">
                            <a:pos x="connsiteX0" y="connsiteY0"/>
                          </a:cxn>
                          <a:cxn ang="0">
                            <a:pos x="connsiteX1" y="connsiteY1"/>
                          </a:cxn>
                        </a:cxnLst>
                        <a:rect l="l" t="t" r="r" b="b"/>
                        <a:pathLst>
                          <a:path w="12541" h="6270">
                            <a:moveTo>
                              <a:pt x="0" y="0"/>
                            </a:moveTo>
                            <a:lnTo>
                              <a:pt x="0" y="6271"/>
                            </a:lnTo>
                          </a:path>
                        </a:pathLst>
                      </a:custGeom>
                      <a:noFill/>
                      <a:ln w="18617" cap="rnd">
                        <a:solidFill>
                          <a:schemeClr val="bg1"/>
                        </a:solidFill>
                        <a:prstDash val="solid"/>
                        <a:round/>
                      </a:ln>
                    </p:spPr>
                    <p:txBody>
                      <a:bodyPr rtlCol="0" anchor="ctr"/>
                      <a:lstStyle/>
                      <a:p>
                        <a:endParaRPr lang="en-IN"/>
                      </a:p>
                    </p:txBody>
                  </p:sp>
                  <p:sp>
                    <p:nvSpPr>
                      <p:cNvPr id="93" name="Freeform: Shape 92">
                        <a:extLst>
                          <a:ext uri="{FF2B5EF4-FFF2-40B4-BE49-F238E27FC236}">
                            <a16:creationId xmlns:a16="http://schemas.microsoft.com/office/drawing/2014/main" id="{AEEBD78E-7181-3605-7995-0329FC66A4C1}"/>
                          </a:ext>
                        </a:extLst>
                      </p:cNvPr>
                      <p:cNvSpPr/>
                      <p:nvPr/>
                    </p:nvSpPr>
                    <p:spPr>
                      <a:xfrm>
                        <a:off x="1485327" y="1872027"/>
                        <a:ext cx="12541" cy="6270"/>
                      </a:xfrm>
                      <a:custGeom>
                        <a:avLst/>
                        <a:gdLst>
                          <a:gd name="connsiteX0" fmla="*/ 0 w 12541"/>
                          <a:gd name="connsiteY0" fmla="*/ 0 h 6270"/>
                          <a:gd name="connsiteX1" fmla="*/ 0 w 12541"/>
                          <a:gd name="connsiteY1" fmla="*/ 6271 h 6270"/>
                        </a:gdLst>
                        <a:ahLst/>
                        <a:cxnLst>
                          <a:cxn ang="0">
                            <a:pos x="connsiteX0" y="connsiteY0"/>
                          </a:cxn>
                          <a:cxn ang="0">
                            <a:pos x="connsiteX1" y="connsiteY1"/>
                          </a:cxn>
                        </a:cxnLst>
                        <a:rect l="l" t="t" r="r" b="b"/>
                        <a:pathLst>
                          <a:path w="12541" h="6270">
                            <a:moveTo>
                              <a:pt x="0" y="0"/>
                            </a:moveTo>
                            <a:lnTo>
                              <a:pt x="0" y="6271"/>
                            </a:lnTo>
                          </a:path>
                        </a:pathLst>
                      </a:custGeom>
                      <a:noFill/>
                      <a:ln w="18617" cap="rnd">
                        <a:solidFill>
                          <a:schemeClr val="bg1"/>
                        </a:solidFill>
                        <a:prstDash val="solid"/>
                        <a:round/>
                      </a:ln>
                    </p:spPr>
                    <p:txBody>
                      <a:bodyPr rtlCol="0" anchor="ctr"/>
                      <a:lstStyle/>
                      <a:p>
                        <a:endParaRPr lang="en-IN"/>
                      </a:p>
                    </p:txBody>
                  </p:sp>
                </p:grpSp>
              </p:grpSp>
              <p:grpSp>
                <p:nvGrpSpPr>
                  <p:cNvPr id="72" name="Picture 1">
                    <a:extLst>
                      <a:ext uri="{FF2B5EF4-FFF2-40B4-BE49-F238E27FC236}">
                        <a16:creationId xmlns:a16="http://schemas.microsoft.com/office/drawing/2014/main" id="{44CE103B-E7B7-B296-32A7-5D6B7001E47F}"/>
                      </a:ext>
                    </a:extLst>
                  </p:cNvPr>
                  <p:cNvGrpSpPr/>
                  <p:nvPr/>
                </p:nvGrpSpPr>
                <p:grpSpPr>
                  <a:xfrm>
                    <a:off x="1384997" y="1913413"/>
                    <a:ext cx="201913" cy="201913"/>
                    <a:chOff x="1384997" y="1913413"/>
                    <a:chExt cx="201913" cy="201913"/>
                  </a:xfrm>
                  <a:noFill/>
                </p:grpSpPr>
                <p:grpSp>
                  <p:nvGrpSpPr>
                    <p:cNvPr id="76" name="Picture 1">
                      <a:extLst>
                        <a:ext uri="{FF2B5EF4-FFF2-40B4-BE49-F238E27FC236}">
                          <a16:creationId xmlns:a16="http://schemas.microsoft.com/office/drawing/2014/main" id="{DF3C72F9-C474-A1F4-23C3-7CC3B5A0B397}"/>
                        </a:ext>
                      </a:extLst>
                    </p:cNvPr>
                    <p:cNvGrpSpPr/>
                    <p:nvPr/>
                  </p:nvGrpSpPr>
                  <p:grpSpPr>
                    <a:xfrm>
                      <a:off x="1384997" y="1913413"/>
                      <a:ext cx="201913" cy="201913"/>
                      <a:chOff x="1384997" y="1913413"/>
                      <a:chExt cx="201913" cy="201913"/>
                    </a:xfrm>
                    <a:noFill/>
                  </p:grpSpPr>
                  <p:grpSp>
                    <p:nvGrpSpPr>
                      <p:cNvPr id="84" name="Picture 1">
                        <a:extLst>
                          <a:ext uri="{FF2B5EF4-FFF2-40B4-BE49-F238E27FC236}">
                            <a16:creationId xmlns:a16="http://schemas.microsoft.com/office/drawing/2014/main" id="{C941EF14-B02E-98E7-A70A-312C8DDD7950}"/>
                          </a:ext>
                        </a:extLst>
                      </p:cNvPr>
                      <p:cNvGrpSpPr/>
                      <p:nvPr/>
                    </p:nvGrpSpPr>
                    <p:grpSpPr>
                      <a:xfrm>
                        <a:off x="1384997" y="1913413"/>
                        <a:ext cx="201913" cy="201913"/>
                        <a:chOff x="1384997" y="1913413"/>
                        <a:chExt cx="201913" cy="201913"/>
                      </a:xfrm>
                      <a:noFill/>
                    </p:grpSpPr>
                    <p:sp>
                      <p:nvSpPr>
                        <p:cNvPr id="88" name="Freeform: Shape 87">
                          <a:extLst>
                            <a:ext uri="{FF2B5EF4-FFF2-40B4-BE49-F238E27FC236}">
                              <a16:creationId xmlns:a16="http://schemas.microsoft.com/office/drawing/2014/main" id="{14FD3FD4-E886-90B6-E96D-55699B808D17}"/>
                            </a:ext>
                          </a:extLst>
                        </p:cNvPr>
                        <p:cNvSpPr/>
                        <p:nvPr/>
                      </p:nvSpPr>
                      <p:spPr>
                        <a:xfrm>
                          <a:off x="1581894" y="2110310"/>
                          <a:ext cx="5016" cy="5016"/>
                        </a:xfrm>
                        <a:custGeom>
                          <a:avLst/>
                          <a:gdLst>
                            <a:gd name="connsiteX0" fmla="*/ 0 w 5016"/>
                            <a:gd name="connsiteY0" fmla="*/ 0 h 5016"/>
                            <a:gd name="connsiteX1" fmla="*/ 5017 w 5016"/>
                            <a:gd name="connsiteY1" fmla="*/ 5016 h 5016"/>
                          </a:gdLst>
                          <a:ahLst/>
                          <a:cxnLst>
                            <a:cxn ang="0">
                              <a:pos x="connsiteX0" y="connsiteY0"/>
                            </a:cxn>
                            <a:cxn ang="0">
                              <a:pos x="connsiteX1" y="connsiteY1"/>
                            </a:cxn>
                          </a:cxnLst>
                          <a:rect l="l" t="t" r="r" b="b"/>
                          <a:pathLst>
                            <a:path w="5016" h="5016">
                              <a:moveTo>
                                <a:pt x="0" y="0"/>
                              </a:moveTo>
                              <a:lnTo>
                                <a:pt x="5017" y="5016"/>
                              </a:lnTo>
                            </a:path>
                          </a:pathLst>
                        </a:custGeom>
                        <a:noFill/>
                        <a:ln w="18617" cap="rnd">
                          <a:solidFill>
                            <a:schemeClr val="bg1"/>
                          </a:solidFill>
                          <a:prstDash val="solid"/>
                          <a:round/>
                        </a:ln>
                      </p:spPr>
                      <p:txBody>
                        <a:bodyPr rtlCol="0" anchor="ctr"/>
                        <a:lstStyle/>
                        <a:p>
                          <a:endParaRPr lang="en-IN"/>
                        </a:p>
                      </p:txBody>
                    </p:sp>
                    <p:sp>
                      <p:nvSpPr>
                        <p:cNvPr id="89" name="Freeform: Shape 88">
                          <a:extLst>
                            <a:ext uri="{FF2B5EF4-FFF2-40B4-BE49-F238E27FC236}">
                              <a16:creationId xmlns:a16="http://schemas.microsoft.com/office/drawing/2014/main" id="{257750F0-09A8-3CF0-48F5-4779891D3E0A}"/>
                            </a:ext>
                          </a:extLst>
                        </p:cNvPr>
                        <p:cNvSpPr/>
                        <p:nvPr/>
                      </p:nvSpPr>
                      <p:spPr>
                        <a:xfrm>
                          <a:off x="1384997" y="1913413"/>
                          <a:ext cx="5016" cy="5016"/>
                        </a:xfrm>
                        <a:custGeom>
                          <a:avLst/>
                          <a:gdLst>
                            <a:gd name="connsiteX0" fmla="*/ 0 w 5016"/>
                            <a:gd name="connsiteY0" fmla="*/ 0 h 5016"/>
                            <a:gd name="connsiteX1" fmla="*/ 5017 w 5016"/>
                            <a:gd name="connsiteY1" fmla="*/ 5016 h 5016"/>
                          </a:gdLst>
                          <a:ahLst/>
                          <a:cxnLst>
                            <a:cxn ang="0">
                              <a:pos x="connsiteX0" y="connsiteY0"/>
                            </a:cxn>
                            <a:cxn ang="0">
                              <a:pos x="connsiteX1" y="connsiteY1"/>
                            </a:cxn>
                          </a:cxnLst>
                          <a:rect l="l" t="t" r="r" b="b"/>
                          <a:pathLst>
                            <a:path w="5016" h="5016">
                              <a:moveTo>
                                <a:pt x="0" y="0"/>
                              </a:moveTo>
                              <a:lnTo>
                                <a:pt x="5017" y="5016"/>
                              </a:lnTo>
                            </a:path>
                          </a:pathLst>
                        </a:custGeom>
                        <a:noFill/>
                        <a:ln w="18617" cap="rnd">
                          <a:solidFill>
                            <a:schemeClr val="bg1"/>
                          </a:solidFill>
                          <a:prstDash val="solid"/>
                          <a:round/>
                        </a:ln>
                      </p:spPr>
                      <p:txBody>
                        <a:bodyPr rtlCol="0" anchor="ctr"/>
                        <a:lstStyle/>
                        <a:p>
                          <a:endParaRPr lang="en-IN"/>
                        </a:p>
                      </p:txBody>
                    </p:sp>
                  </p:grpSp>
                  <p:grpSp>
                    <p:nvGrpSpPr>
                      <p:cNvPr id="85" name="Picture 1">
                        <a:extLst>
                          <a:ext uri="{FF2B5EF4-FFF2-40B4-BE49-F238E27FC236}">
                            <a16:creationId xmlns:a16="http://schemas.microsoft.com/office/drawing/2014/main" id="{3A30C11B-6C27-A976-F19D-C79DF787CE2C}"/>
                          </a:ext>
                        </a:extLst>
                      </p:cNvPr>
                      <p:cNvGrpSpPr/>
                      <p:nvPr/>
                    </p:nvGrpSpPr>
                    <p:grpSpPr>
                      <a:xfrm>
                        <a:off x="1384997" y="1913413"/>
                        <a:ext cx="201913" cy="201913"/>
                        <a:chOff x="1384997" y="1913413"/>
                        <a:chExt cx="201913" cy="201913"/>
                      </a:xfrm>
                      <a:noFill/>
                    </p:grpSpPr>
                    <p:sp>
                      <p:nvSpPr>
                        <p:cNvPr id="86" name="Freeform: Shape 85">
                          <a:extLst>
                            <a:ext uri="{FF2B5EF4-FFF2-40B4-BE49-F238E27FC236}">
                              <a16:creationId xmlns:a16="http://schemas.microsoft.com/office/drawing/2014/main" id="{43F30C7F-4914-BD4A-8CF9-27308D043A27}"/>
                            </a:ext>
                          </a:extLst>
                        </p:cNvPr>
                        <p:cNvSpPr/>
                        <p:nvPr/>
                      </p:nvSpPr>
                      <p:spPr>
                        <a:xfrm>
                          <a:off x="1581894" y="2110310"/>
                          <a:ext cx="5016" cy="5016"/>
                        </a:xfrm>
                        <a:custGeom>
                          <a:avLst/>
                          <a:gdLst>
                            <a:gd name="connsiteX0" fmla="*/ 0 w 5016"/>
                            <a:gd name="connsiteY0" fmla="*/ 0 h 5016"/>
                            <a:gd name="connsiteX1" fmla="*/ 5017 w 5016"/>
                            <a:gd name="connsiteY1" fmla="*/ 5016 h 5016"/>
                          </a:gdLst>
                          <a:ahLst/>
                          <a:cxnLst>
                            <a:cxn ang="0">
                              <a:pos x="connsiteX0" y="connsiteY0"/>
                            </a:cxn>
                            <a:cxn ang="0">
                              <a:pos x="connsiteX1" y="connsiteY1"/>
                            </a:cxn>
                          </a:cxnLst>
                          <a:rect l="l" t="t" r="r" b="b"/>
                          <a:pathLst>
                            <a:path w="5016" h="5016">
                              <a:moveTo>
                                <a:pt x="0" y="0"/>
                              </a:moveTo>
                              <a:lnTo>
                                <a:pt x="5017" y="5016"/>
                              </a:lnTo>
                            </a:path>
                          </a:pathLst>
                        </a:custGeom>
                        <a:noFill/>
                        <a:ln w="18617" cap="rnd">
                          <a:solidFill>
                            <a:schemeClr val="bg1"/>
                          </a:solidFill>
                          <a:prstDash val="solid"/>
                          <a:round/>
                        </a:ln>
                      </p:spPr>
                      <p:txBody>
                        <a:bodyPr rtlCol="0" anchor="ctr"/>
                        <a:lstStyle/>
                        <a:p>
                          <a:endParaRPr lang="en-IN"/>
                        </a:p>
                      </p:txBody>
                    </p:sp>
                    <p:sp>
                      <p:nvSpPr>
                        <p:cNvPr id="87" name="Freeform: Shape 86">
                          <a:extLst>
                            <a:ext uri="{FF2B5EF4-FFF2-40B4-BE49-F238E27FC236}">
                              <a16:creationId xmlns:a16="http://schemas.microsoft.com/office/drawing/2014/main" id="{8638574B-0A5F-EF81-7110-35897809B406}"/>
                            </a:ext>
                          </a:extLst>
                        </p:cNvPr>
                        <p:cNvSpPr/>
                        <p:nvPr/>
                      </p:nvSpPr>
                      <p:spPr>
                        <a:xfrm>
                          <a:off x="1384997" y="1913413"/>
                          <a:ext cx="5016" cy="5016"/>
                        </a:xfrm>
                        <a:custGeom>
                          <a:avLst/>
                          <a:gdLst>
                            <a:gd name="connsiteX0" fmla="*/ 0 w 5016"/>
                            <a:gd name="connsiteY0" fmla="*/ 0 h 5016"/>
                            <a:gd name="connsiteX1" fmla="*/ 5017 w 5016"/>
                            <a:gd name="connsiteY1" fmla="*/ 5016 h 5016"/>
                          </a:gdLst>
                          <a:ahLst/>
                          <a:cxnLst>
                            <a:cxn ang="0">
                              <a:pos x="connsiteX0" y="connsiteY0"/>
                            </a:cxn>
                            <a:cxn ang="0">
                              <a:pos x="connsiteX1" y="connsiteY1"/>
                            </a:cxn>
                          </a:cxnLst>
                          <a:rect l="l" t="t" r="r" b="b"/>
                          <a:pathLst>
                            <a:path w="5016" h="5016">
                              <a:moveTo>
                                <a:pt x="0" y="0"/>
                              </a:moveTo>
                              <a:lnTo>
                                <a:pt x="5017" y="5016"/>
                              </a:lnTo>
                            </a:path>
                          </a:pathLst>
                        </a:custGeom>
                        <a:noFill/>
                        <a:ln w="18617" cap="rnd">
                          <a:solidFill>
                            <a:schemeClr val="bg1"/>
                          </a:solidFill>
                          <a:prstDash val="solid"/>
                          <a:round/>
                        </a:ln>
                      </p:spPr>
                      <p:txBody>
                        <a:bodyPr rtlCol="0" anchor="ctr"/>
                        <a:lstStyle/>
                        <a:p>
                          <a:endParaRPr lang="en-IN"/>
                        </a:p>
                      </p:txBody>
                    </p:sp>
                  </p:grpSp>
                </p:grpSp>
                <p:grpSp>
                  <p:nvGrpSpPr>
                    <p:cNvPr id="77" name="Picture 1">
                      <a:extLst>
                        <a:ext uri="{FF2B5EF4-FFF2-40B4-BE49-F238E27FC236}">
                          <a16:creationId xmlns:a16="http://schemas.microsoft.com/office/drawing/2014/main" id="{7C19E969-58AB-7F75-005B-9963CF1492A4}"/>
                        </a:ext>
                      </a:extLst>
                    </p:cNvPr>
                    <p:cNvGrpSpPr/>
                    <p:nvPr/>
                  </p:nvGrpSpPr>
                  <p:grpSpPr>
                    <a:xfrm>
                      <a:off x="1384997" y="1913413"/>
                      <a:ext cx="201913" cy="201913"/>
                      <a:chOff x="1384997" y="1913413"/>
                      <a:chExt cx="201913" cy="201913"/>
                    </a:xfrm>
                    <a:noFill/>
                  </p:grpSpPr>
                  <p:grpSp>
                    <p:nvGrpSpPr>
                      <p:cNvPr id="78" name="Picture 1">
                        <a:extLst>
                          <a:ext uri="{FF2B5EF4-FFF2-40B4-BE49-F238E27FC236}">
                            <a16:creationId xmlns:a16="http://schemas.microsoft.com/office/drawing/2014/main" id="{C1B2B731-7AA5-5D63-CF8B-FB9F1F41183A}"/>
                          </a:ext>
                        </a:extLst>
                      </p:cNvPr>
                      <p:cNvGrpSpPr/>
                      <p:nvPr/>
                    </p:nvGrpSpPr>
                    <p:grpSpPr>
                      <a:xfrm>
                        <a:off x="1384997" y="1913413"/>
                        <a:ext cx="201913" cy="201913"/>
                        <a:chOff x="1384997" y="1913413"/>
                        <a:chExt cx="201913" cy="201913"/>
                      </a:xfrm>
                      <a:noFill/>
                    </p:grpSpPr>
                    <p:sp>
                      <p:nvSpPr>
                        <p:cNvPr id="82" name="Freeform: Shape 81">
                          <a:extLst>
                            <a:ext uri="{FF2B5EF4-FFF2-40B4-BE49-F238E27FC236}">
                              <a16:creationId xmlns:a16="http://schemas.microsoft.com/office/drawing/2014/main" id="{EDD46B5E-4FB6-B3AE-9CC5-F0739DC396C9}"/>
                            </a:ext>
                          </a:extLst>
                        </p:cNvPr>
                        <p:cNvSpPr/>
                        <p:nvPr/>
                      </p:nvSpPr>
                      <p:spPr>
                        <a:xfrm>
                          <a:off x="1384997" y="2110310"/>
                          <a:ext cx="5016" cy="5016"/>
                        </a:xfrm>
                        <a:custGeom>
                          <a:avLst/>
                          <a:gdLst>
                            <a:gd name="connsiteX0" fmla="*/ 5017 w 5016"/>
                            <a:gd name="connsiteY0" fmla="*/ 0 h 5016"/>
                            <a:gd name="connsiteX1" fmla="*/ 0 w 5016"/>
                            <a:gd name="connsiteY1" fmla="*/ 5016 h 5016"/>
                          </a:gdLst>
                          <a:ahLst/>
                          <a:cxnLst>
                            <a:cxn ang="0">
                              <a:pos x="connsiteX0" y="connsiteY0"/>
                            </a:cxn>
                            <a:cxn ang="0">
                              <a:pos x="connsiteX1" y="connsiteY1"/>
                            </a:cxn>
                          </a:cxnLst>
                          <a:rect l="l" t="t" r="r" b="b"/>
                          <a:pathLst>
                            <a:path w="5016" h="5016">
                              <a:moveTo>
                                <a:pt x="5017" y="0"/>
                              </a:moveTo>
                              <a:lnTo>
                                <a:pt x="0" y="5016"/>
                              </a:lnTo>
                            </a:path>
                          </a:pathLst>
                        </a:custGeom>
                        <a:noFill/>
                        <a:ln w="18617" cap="rnd">
                          <a:solidFill>
                            <a:schemeClr val="bg1"/>
                          </a:solidFill>
                          <a:prstDash val="solid"/>
                          <a:round/>
                        </a:ln>
                      </p:spPr>
                      <p:txBody>
                        <a:bodyPr rtlCol="0" anchor="ctr"/>
                        <a:lstStyle/>
                        <a:p>
                          <a:endParaRPr lang="en-IN"/>
                        </a:p>
                      </p:txBody>
                    </p:sp>
                    <p:sp>
                      <p:nvSpPr>
                        <p:cNvPr id="83" name="Freeform: Shape 82">
                          <a:extLst>
                            <a:ext uri="{FF2B5EF4-FFF2-40B4-BE49-F238E27FC236}">
                              <a16:creationId xmlns:a16="http://schemas.microsoft.com/office/drawing/2014/main" id="{FF39A1C4-6714-5EF1-78CE-6AFAFCB54AAD}"/>
                            </a:ext>
                          </a:extLst>
                        </p:cNvPr>
                        <p:cNvSpPr/>
                        <p:nvPr/>
                      </p:nvSpPr>
                      <p:spPr>
                        <a:xfrm>
                          <a:off x="1581894" y="1913413"/>
                          <a:ext cx="5016" cy="5016"/>
                        </a:xfrm>
                        <a:custGeom>
                          <a:avLst/>
                          <a:gdLst>
                            <a:gd name="connsiteX0" fmla="*/ 5017 w 5016"/>
                            <a:gd name="connsiteY0" fmla="*/ 0 h 5016"/>
                            <a:gd name="connsiteX1" fmla="*/ 0 w 5016"/>
                            <a:gd name="connsiteY1" fmla="*/ 5016 h 5016"/>
                          </a:gdLst>
                          <a:ahLst/>
                          <a:cxnLst>
                            <a:cxn ang="0">
                              <a:pos x="connsiteX0" y="connsiteY0"/>
                            </a:cxn>
                            <a:cxn ang="0">
                              <a:pos x="connsiteX1" y="connsiteY1"/>
                            </a:cxn>
                          </a:cxnLst>
                          <a:rect l="l" t="t" r="r" b="b"/>
                          <a:pathLst>
                            <a:path w="5016" h="5016">
                              <a:moveTo>
                                <a:pt x="5017" y="0"/>
                              </a:moveTo>
                              <a:lnTo>
                                <a:pt x="0" y="5016"/>
                              </a:lnTo>
                            </a:path>
                          </a:pathLst>
                        </a:custGeom>
                        <a:noFill/>
                        <a:ln w="18617" cap="rnd">
                          <a:solidFill>
                            <a:schemeClr val="bg1"/>
                          </a:solidFill>
                          <a:prstDash val="solid"/>
                          <a:round/>
                        </a:ln>
                      </p:spPr>
                      <p:txBody>
                        <a:bodyPr rtlCol="0" anchor="ctr"/>
                        <a:lstStyle/>
                        <a:p>
                          <a:endParaRPr lang="en-IN"/>
                        </a:p>
                      </p:txBody>
                    </p:sp>
                  </p:grpSp>
                  <p:grpSp>
                    <p:nvGrpSpPr>
                      <p:cNvPr id="79" name="Picture 1">
                        <a:extLst>
                          <a:ext uri="{FF2B5EF4-FFF2-40B4-BE49-F238E27FC236}">
                            <a16:creationId xmlns:a16="http://schemas.microsoft.com/office/drawing/2014/main" id="{4DDC94E3-B7D3-72F5-F88A-D75706C35B9F}"/>
                          </a:ext>
                        </a:extLst>
                      </p:cNvPr>
                      <p:cNvGrpSpPr/>
                      <p:nvPr/>
                    </p:nvGrpSpPr>
                    <p:grpSpPr>
                      <a:xfrm>
                        <a:off x="1384997" y="1913413"/>
                        <a:ext cx="201913" cy="201913"/>
                        <a:chOff x="1384997" y="1913413"/>
                        <a:chExt cx="201913" cy="201913"/>
                      </a:xfrm>
                      <a:noFill/>
                    </p:grpSpPr>
                    <p:sp>
                      <p:nvSpPr>
                        <p:cNvPr id="80" name="Freeform: Shape 79">
                          <a:extLst>
                            <a:ext uri="{FF2B5EF4-FFF2-40B4-BE49-F238E27FC236}">
                              <a16:creationId xmlns:a16="http://schemas.microsoft.com/office/drawing/2014/main" id="{DEA75113-5FBD-6946-06D7-7E0BD080D4B8}"/>
                            </a:ext>
                          </a:extLst>
                        </p:cNvPr>
                        <p:cNvSpPr/>
                        <p:nvPr/>
                      </p:nvSpPr>
                      <p:spPr>
                        <a:xfrm>
                          <a:off x="1384997" y="2110310"/>
                          <a:ext cx="5016" cy="5016"/>
                        </a:xfrm>
                        <a:custGeom>
                          <a:avLst/>
                          <a:gdLst>
                            <a:gd name="connsiteX0" fmla="*/ 5017 w 5016"/>
                            <a:gd name="connsiteY0" fmla="*/ 0 h 5016"/>
                            <a:gd name="connsiteX1" fmla="*/ 0 w 5016"/>
                            <a:gd name="connsiteY1" fmla="*/ 5016 h 5016"/>
                          </a:gdLst>
                          <a:ahLst/>
                          <a:cxnLst>
                            <a:cxn ang="0">
                              <a:pos x="connsiteX0" y="connsiteY0"/>
                            </a:cxn>
                            <a:cxn ang="0">
                              <a:pos x="connsiteX1" y="connsiteY1"/>
                            </a:cxn>
                          </a:cxnLst>
                          <a:rect l="l" t="t" r="r" b="b"/>
                          <a:pathLst>
                            <a:path w="5016" h="5016">
                              <a:moveTo>
                                <a:pt x="5017" y="0"/>
                              </a:moveTo>
                              <a:lnTo>
                                <a:pt x="0" y="5016"/>
                              </a:lnTo>
                            </a:path>
                          </a:pathLst>
                        </a:custGeom>
                        <a:noFill/>
                        <a:ln w="18617" cap="rnd">
                          <a:solidFill>
                            <a:schemeClr val="bg1"/>
                          </a:solidFill>
                          <a:prstDash val="solid"/>
                          <a:round/>
                        </a:ln>
                      </p:spPr>
                      <p:txBody>
                        <a:bodyPr rtlCol="0" anchor="ctr"/>
                        <a:lstStyle/>
                        <a:p>
                          <a:endParaRPr lang="en-IN"/>
                        </a:p>
                      </p:txBody>
                    </p:sp>
                    <p:sp>
                      <p:nvSpPr>
                        <p:cNvPr id="81" name="Freeform: Shape 80">
                          <a:extLst>
                            <a:ext uri="{FF2B5EF4-FFF2-40B4-BE49-F238E27FC236}">
                              <a16:creationId xmlns:a16="http://schemas.microsoft.com/office/drawing/2014/main" id="{BA67E449-E5AA-E869-145B-6F257DE92549}"/>
                            </a:ext>
                          </a:extLst>
                        </p:cNvPr>
                        <p:cNvSpPr/>
                        <p:nvPr/>
                      </p:nvSpPr>
                      <p:spPr>
                        <a:xfrm>
                          <a:off x="1581894" y="1913413"/>
                          <a:ext cx="5016" cy="5016"/>
                        </a:xfrm>
                        <a:custGeom>
                          <a:avLst/>
                          <a:gdLst>
                            <a:gd name="connsiteX0" fmla="*/ 5017 w 5016"/>
                            <a:gd name="connsiteY0" fmla="*/ 0 h 5016"/>
                            <a:gd name="connsiteX1" fmla="*/ 0 w 5016"/>
                            <a:gd name="connsiteY1" fmla="*/ 5016 h 5016"/>
                          </a:gdLst>
                          <a:ahLst/>
                          <a:cxnLst>
                            <a:cxn ang="0">
                              <a:pos x="connsiteX0" y="connsiteY0"/>
                            </a:cxn>
                            <a:cxn ang="0">
                              <a:pos x="connsiteX1" y="connsiteY1"/>
                            </a:cxn>
                          </a:cxnLst>
                          <a:rect l="l" t="t" r="r" b="b"/>
                          <a:pathLst>
                            <a:path w="5016" h="5016">
                              <a:moveTo>
                                <a:pt x="5017" y="0"/>
                              </a:moveTo>
                              <a:lnTo>
                                <a:pt x="0" y="5016"/>
                              </a:lnTo>
                            </a:path>
                          </a:pathLst>
                        </a:custGeom>
                        <a:noFill/>
                        <a:ln w="18617" cap="rnd">
                          <a:solidFill>
                            <a:schemeClr val="bg1"/>
                          </a:solidFill>
                          <a:prstDash val="solid"/>
                          <a:round/>
                        </a:ln>
                      </p:spPr>
                      <p:txBody>
                        <a:bodyPr rtlCol="0" anchor="ctr"/>
                        <a:lstStyle/>
                        <a:p>
                          <a:endParaRPr lang="en-IN"/>
                        </a:p>
                      </p:txBody>
                    </p:sp>
                  </p:grpSp>
                </p:grpSp>
              </p:grpSp>
              <p:grpSp>
                <p:nvGrpSpPr>
                  <p:cNvPr id="73" name="Picture 1">
                    <a:extLst>
                      <a:ext uri="{FF2B5EF4-FFF2-40B4-BE49-F238E27FC236}">
                        <a16:creationId xmlns:a16="http://schemas.microsoft.com/office/drawing/2014/main" id="{D5682C55-21B6-9364-FAA6-F5E0572F2CE6}"/>
                      </a:ext>
                    </a:extLst>
                  </p:cNvPr>
                  <p:cNvGrpSpPr/>
                  <p:nvPr/>
                </p:nvGrpSpPr>
                <p:grpSpPr>
                  <a:xfrm>
                    <a:off x="1395030" y="1918077"/>
                    <a:ext cx="184025" cy="239890"/>
                    <a:chOff x="1395030" y="1918077"/>
                    <a:chExt cx="184025" cy="239890"/>
                  </a:xfrm>
                  <a:noFill/>
                </p:grpSpPr>
                <p:sp>
                  <p:nvSpPr>
                    <p:cNvPr id="74" name="Freeform: Shape 73">
                      <a:extLst>
                        <a:ext uri="{FF2B5EF4-FFF2-40B4-BE49-F238E27FC236}">
                          <a16:creationId xmlns:a16="http://schemas.microsoft.com/office/drawing/2014/main" id="{8D61D9DA-6E8D-7C4D-7147-5B07BE90CA82}"/>
                        </a:ext>
                      </a:extLst>
                    </p:cNvPr>
                    <p:cNvSpPr/>
                    <p:nvPr/>
                  </p:nvSpPr>
                  <p:spPr>
                    <a:xfrm>
                      <a:off x="1395030" y="1918077"/>
                      <a:ext cx="184025" cy="239890"/>
                    </a:xfrm>
                    <a:custGeom>
                      <a:avLst/>
                      <a:gdLst>
                        <a:gd name="connsiteX0" fmla="*/ 181848 w 184025"/>
                        <a:gd name="connsiteY0" fmla="*/ 73092 h 239890"/>
                        <a:gd name="connsiteX1" fmla="*/ 153003 w 184025"/>
                        <a:gd name="connsiteY1" fmla="*/ 162135 h 239890"/>
                        <a:gd name="connsiteX2" fmla="*/ 132937 w 184025"/>
                        <a:gd name="connsiteY2" fmla="*/ 206029 h 239890"/>
                        <a:gd name="connsiteX3" fmla="*/ 132937 w 184025"/>
                        <a:gd name="connsiteY3" fmla="*/ 226095 h 239890"/>
                        <a:gd name="connsiteX4" fmla="*/ 119142 w 184025"/>
                        <a:gd name="connsiteY4" fmla="*/ 239890 h 239890"/>
                        <a:gd name="connsiteX5" fmla="*/ 65214 w 184025"/>
                        <a:gd name="connsiteY5" fmla="*/ 239890 h 239890"/>
                        <a:gd name="connsiteX6" fmla="*/ 51419 w 184025"/>
                        <a:gd name="connsiteY6" fmla="*/ 226095 h 239890"/>
                        <a:gd name="connsiteX7" fmla="*/ 51419 w 184025"/>
                        <a:gd name="connsiteY7" fmla="*/ 211046 h 239890"/>
                        <a:gd name="connsiteX8" fmla="*/ 28845 w 184025"/>
                        <a:gd name="connsiteY8" fmla="*/ 159627 h 239890"/>
                        <a:gd name="connsiteX9" fmla="*/ 0 w 184025"/>
                        <a:gd name="connsiteY9" fmla="*/ 93158 h 239890"/>
                        <a:gd name="connsiteX10" fmla="*/ 115379 w 184025"/>
                        <a:gd name="connsiteY10" fmla="*/ 2861 h 239890"/>
                        <a:gd name="connsiteX11" fmla="*/ 181848 w 184025"/>
                        <a:gd name="connsiteY11" fmla="*/ 73092 h 23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025" h="239890">
                          <a:moveTo>
                            <a:pt x="181848" y="73092"/>
                          </a:moveTo>
                          <a:cubicBezTo>
                            <a:pt x="189373" y="108208"/>
                            <a:pt x="176831" y="140815"/>
                            <a:pt x="153003" y="162135"/>
                          </a:cubicBezTo>
                          <a:cubicBezTo>
                            <a:pt x="140462" y="173422"/>
                            <a:pt x="132937" y="189726"/>
                            <a:pt x="132937" y="206029"/>
                          </a:cubicBezTo>
                          <a:lnTo>
                            <a:pt x="132937" y="226095"/>
                          </a:lnTo>
                          <a:cubicBezTo>
                            <a:pt x="132937" y="233620"/>
                            <a:pt x="126666" y="239890"/>
                            <a:pt x="119142" y="239890"/>
                          </a:cubicBezTo>
                          <a:lnTo>
                            <a:pt x="65214" y="239890"/>
                          </a:lnTo>
                          <a:cubicBezTo>
                            <a:pt x="57690" y="239890"/>
                            <a:pt x="51419" y="233620"/>
                            <a:pt x="51419" y="226095"/>
                          </a:cubicBezTo>
                          <a:lnTo>
                            <a:pt x="51419" y="211046"/>
                          </a:lnTo>
                          <a:cubicBezTo>
                            <a:pt x="51419" y="190980"/>
                            <a:pt x="42640" y="173422"/>
                            <a:pt x="28845" y="159627"/>
                          </a:cubicBezTo>
                          <a:cubicBezTo>
                            <a:pt x="11287" y="143323"/>
                            <a:pt x="0" y="119495"/>
                            <a:pt x="0" y="93158"/>
                          </a:cubicBezTo>
                          <a:cubicBezTo>
                            <a:pt x="0" y="34214"/>
                            <a:pt x="53927" y="-12188"/>
                            <a:pt x="115379" y="2861"/>
                          </a:cubicBezTo>
                          <a:cubicBezTo>
                            <a:pt x="147986" y="9132"/>
                            <a:pt x="174323" y="37977"/>
                            <a:pt x="181848" y="73092"/>
                          </a:cubicBezTo>
                          <a:close/>
                        </a:path>
                      </a:pathLst>
                    </a:custGeom>
                    <a:noFill/>
                    <a:ln w="18617" cap="flat">
                      <a:solidFill>
                        <a:schemeClr val="bg1"/>
                      </a:solidFill>
                      <a:prstDash val="solid"/>
                      <a:miter/>
                    </a:ln>
                  </p:spPr>
                  <p:txBody>
                    <a:bodyPr rtlCol="0" anchor="ctr"/>
                    <a:lstStyle/>
                    <a:p>
                      <a:endParaRPr lang="en-IN"/>
                    </a:p>
                  </p:txBody>
                </p:sp>
                <p:sp>
                  <p:nvSpPr>
                    <p:cNvPr id="75" name="Freeform: Shape 74">
                      <a:extLst>
                        <a:ext uri="{FF2B5EF4-FFF2-40B4-BE49-F238E27FC236}">
                          <a16:creationId xmlns:a16="http://schemas.microsoft.com/office/drawing/2014/main" id="{9141218D-DDF7-1C4B-4380-FCA6F2A17515}"/>
                        </a:ext>
                      </a:extLst>
                    </p:cNvPr>
                    <p:cNvSpPr/>
                    <p:nvPr/>
                  </p:nvSpPr>
                  <p:spPr>
                    <a:xfrm>
                      <a:off x="1395030" y="1918077"/>
                      <a:ext cx="184025" cy="239890"/>
                    </a:xfrm>
                    <a:custGeom>
                      <a:avLst/>
                      <a:gdLst>
                        <a:gd name="connsiteX0" fmla="*/ 181848 w 184025"/>
                        <a:gd name="connsiteY0" fmla="*/ 73092 h 239890"/>
                        <a:gd name="connsiteX1" fmla="*/ 153003 w 184025"/>
                        <a:gd name="connsiteY1" fmla="*/ 162135 h 239890"/>
                        <a:gd name="connsiteX2" fmla="*/ 132937 w 184025"/>
                        <a:gd name="connsiteY2" fmla="*/ 206029 h 239890"/>
                        <a:gd name="connsiteX3" fmla="*/ 132937 w 184025"/>
                        <a:gd name="connsiteY3" fmla="*/ 226095 h 239890"/>
                        <a:gd name="connsiteX4" fmla="*/ 119142 w 184025"/>
                        <a:gd name="connsiteY4" fmla="*/ 239890 h 239890"/>
                        <a:gd name="connsiteX5" fmla="*/ 65214 w 184025"/>
                        <a:gd name="connsiteY5" fmla="*/ 239890 h 239890"/>
                        <a:gd name="connsiteX6" fmla="*/ 51419 w 184025"/>
                        <a:gd name="connsiteY6" fmla="*/ 226095 h 239890"/>
                        <a:gd name="connsiteX7" fmla="*/ 51419 w 184025"/>
                        <a:gd name="connsiteY7" fmla="*/ 211046 h 239890"/>
                        <a:gd name="connsiteX8" fmla="*/ 28845 w 184025"/>
                        <a:gd name="connsiteY8" fmla="*/ 159627 h 239890"/>
                        <a:gd name="connsiteX9" fmla="*/ 0 w 184025"/>
                        <a:gd name="connsiteY9" fmla="*/ 93158 h 239890"/>
                        <a:gd name="connsiteX10" fmla="*/ 115379 w 184025"/>
                        <a:gd name="connsiteY10" fmla="*/ 2861 h 239890"/>
                        <a:gd name="connsiteX11" fmla="*/ 181848 w 184025"/>
                        <a:gd name="connsiteY11" fmla="*/ 73092 h 23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025" h="239890">
                          <a:moveTo>
                            <a:pt x="181848" y="73092"/>
                          </a:moveTo>
                          <a:cubicBezTo>
                            <a:pt x="189373" y="108208"/>
                            <a:pt x="176831" y="140815"/>
                            <a:pt x="153003" y="162135"/>
                          </a:cubicBezTo>
                          <a:cubicBezTo>
                            <a:pt x="140462" y="173422"/>
                            <a:pt x="132937" y="189726"/>
                            <a:pt x="132937" y="206029"/>
                          </a:cubicBezTo>
                          <a:lnTo>
                            <a:pt x="132937" y="226095"/>
                          </a:lnTo>
                          <a:cubicBezTo>
                            <a:pt x="132937" y="233620"/>
                            <a:pt x="126666" y="239890"/>
                            <a:pt x="119142" y="239890"/>
                          </a:cubicBezTo>
                          <a:lnTo>
                            <a:pt x="65214" y="239890"/>
                          </a:lnTo>
                          <a:cubicBezTo>
                            <a:pt x="57690" y="239890"/>
                            <a:pt x="51419" y="233620"/>
                            <a:pt x="51419" y="226095"/>
                          </a:cubicBezTo>
                          <a:lnTo>
                            <a:pt x="51419" y="211046"/>
                          </a:lnTo>
                          <a:cubicBezTo>
                            <a:pt x="51419" y="190980"/>
                            <a:pt x="42640" y="173422"/>
                            <a:pt x="28845" y="159627"/>
                          </a:cubicBezTo>
                          <a:cubicBezTo>
                            <a:pt x="11287" y="143323"/>
                            <a:pt x="0" y="119495"/>
                            <a:pt x="0" y="93158"/>
                          </a:cubicBezTo>
                          <a:cubicBezTo>
                            <a:pt x="0" y="34214"/>
                            <a:pt x="53927" y="-12188"/>
                            <a:pt x="115379" y="2861"/>
                          </a:cubicBezTo>
                          <a:cubicBezTo>
                            <a:pt x="147986" y="9132"/>
                            <a:pt x="174323" y="37977"/>
                            <a:pt x="181848" y="73092"/>
                          </a:cubicBezTo>
                          <a:close/>
                        </a:path>
                      </a:pathLst>
                    </a:custGeom>
                    <a:noFill/>
                    <a:ln w="18617" cap="flat">
                      <a:solidFill>
                        <a:schemeClr val="bg1"/>
                      </a:solidFill>
                      <a:prstDash val="solid"/>
                      <a:miter/>
                    </a:ln>
                  </p:spPr>
                  <p:txBody>
                    <a:bodyPr rtlCol="0" anchor="ctr"/>
                    <a:lstStyle/>
                    <a:p>
                      <a:endParaRPr lang="en-IN"/>
                    </a:p>
                  </p:txBody>
                </p:sp>
              </p:grpSp>
            </p:grpSp>
            <p:sp>
              <p:nvSpPr>
                <p:cNvPr id="64" name="Freeform: Shape 63">
                  <a:extLst>
                    <a:ext uri="{FF2B5EF4-FFF2-40B4-BE49-F238E27FC236}">
                      <a16:creationId xmlns:a16="http://schemas.microsoft.com/office/drawing/2014/main" id="{53709877-52BA-936D-1B3E-4D8D5E648C1F}"/>
                    </a:ext>
                  </a:extLst>
                </p:cNvPr>
                <p:cNvSpPr/>
                <p:nvPr/>
              </p:nvSpPr>
              <p:spPr>
                <a:xfrm>
                  <a:off x="1010014" y="2091499"/>
                  <a:ext cx="131682" cy="160527"/>
                </a:xfrm>
                <a:custGeom>
                  <a:avLst/>
                  <a:gdLst>
                    <a:gd name="connsiteX0" fmla="*/ 97822 w 131682"/>
                    <a:gd name="connsiteY0" fmla="*/ 158019 h 160527"/>
                    <a:gd name="connsiteX1" fmla="*/ 77756 w 131682"/>
                    <a:gd name="connsiteY1" fmla="*/ 134191 h 160527"/>
                    <a:gd name="connsiteX2" fmla="*/ 66469 w 131682"/>
                    <a:gd name="connsiteY2" fmla="*/ 135445 h 160527"/>
                    <a:gd name="connsiteX3" fmla="*/ 31353 w 131682"/>
                    <a:gd name="connsiteY3" fmla="*/ 126666 h 160527"/>
                    <a:gd name="connsiteX4" fmla="*/ 8779 w 131682"/>
                    <a:gd name="connsiteY4" fmla="*/ 102838 h 160527"/>
                    <a:gd name="connsiteX5" fmla="*/ 0 w 131682"/>
                    <a:gd name="connsiteY5" fmla="*/ 67723 h 160527"/>
                    <a:gd name="connsiteX6" fmla="*/ 8779 w 131682"/>
                    <a:gd name="connsiteY6" fmla="*/ 32607 h 160527"/>
                    <a:gd name="connsiteX7" fmla="*/ 31353 w 131682"/>
                    <a:gd name="connsiteY7" fmla="*/ 8779 h 160527"/>
                    <a:gd name="connsiteX8" fmla="*/ 66469 w 131682"/>
                    <a:gd name="connsiteY8" fmla="*/ 0 h 160527"/>
                    <a:gd name="connsiteX9" fmla="*/ 100330 w 131682"/>
                    <a:gd name="connsiteY9" fmla="*/ 8779 h 160527"/>
                    <a:gd name="connsiteX10" fmla="*/ 122904 w 131682"/>
                    <a:gd name="connsiteY10" fmla="*/ 32607 h 160527"/>
                    <a:gd name="connsiteX11" fmla="*/ 131683 w 131682"/>
                    <a:gd name="connsiteY11" fmla="*/ 67723 h 160527"/>
                    <a:gd name="connsiteX12" fmla="*/ 121650 w 131682"/>
                    <a:gd name="connsiteY12" fmla="*/ 106600 h 160527"/>
                    <a:gd name="connsiteX13" fmla="*/ 92805 w 131682"/>
                    <a:gd name="connsiteY13" fmla="*/ 130429 h 160527"/>
                    <a:gd name="connsiteX14" fmla="*/ 109109 w 131682"/>
                    <a:gd name="connsiteY14" fmla="*/ 149241 h 160527"/>
                    <a:gd name="connsiteX15" fmla="*/ 111617 w 131682"/>
                    <a:gd name="connsiteY15" fmla="*/ 154257 h 160527"/>
                    <a:gd name="connsiteX16" fmla="*/ 109109 w 131682"/>
                    <a:gd name="connsiteY16" fmla="*/ 159274 h 160527"/>
                    <a:gd name="connsiteX17" fmla="*/ 104092 w 131682"/>
                    <a:gd name="connsiteY17" fmla="*/ 160528 h 160527"/>
                    <a:gd name="connsiteX18" fmla="*/ 97822 w 131682"/>
                    <a:gd name="connsiteY18" fmla="*/ 158019 h 160527"/>
                    <a:gd name="connsiteX19" fmla="*/ 92805 w 131682"/>
                    <a:gd name="connsiteY19" fmla="*/ 111617 h 160527"/>
                    <a:gd name="connsiteX20" fmla="*/ 109109 w 131682"/>
                    <a:gd name="connsiteY20" fmla="*/ 92805 h 160527"/>
                    <a:gd name="connsiteX21" fmla="*/ 115379 w 131682"/>
                    <a:gd name="connsiteY21" fmla="*/ 66468 h 160527"/>
                    <a:gd name="connsiteX22" fmla="*/ 109109 w 131682"/>
                    <a:gd name="connsiteY22" fmla="*/ 40132 h 160527"/>
                    <a:gd name="connsiteX23" fmla="*/ 92805 w 131682"/>
                    <a:gd name="connsiteY23" fmla="*/ 21320 h 160527"/>
                    <a:gd name="connsiteX24" fmla="*/ 66469 w 131682"/>
                    <a:gd name="connsiteY24" fmla="*/ 15049 h 160527"/>
                    <a:gd name="connsiteX25" fmla="*/ 40132 w 131682"/>
                    <a:gd name="connsiteY25" fmla="*/ 21320 h 160527"/>
                    <a:gd name="connsiteX26" fmla="*/ 23828 w 131682"/>
                    <a:gd name="connsiteY26" fmla="*/ 40132 h 160527"/>
                    <a:gd name="connsiteX27" fmla="*/ 17558 w 131682"/>
                    <a:gd name="connsiteY27" fmla="*/ 66468 h 160527"/>
                    <a:gd name="connsiteX28" fmla="*/ 23828 w 131682"/>
                    <a:gd name="connsiteY28" fmla="*/ 92805 h 160527"/>
                    <a:gd name="connsiteX29" fmla="*/ 40132 w 131682"/>
                    <a:gd name="connsiteY29" fmla="*/ 111617 h 160527"/>
                    <a:gd name="connsiteX30" fmla="*/ 66469 w 131682"/>
                    <a:gd name="connsiteY30" fmla="*/ 117888 h 160527"/>
                    <a:gd name="connsiteX31" fmla="*/ 92805 w 131682"/>
                    <a:gd name="connsiteY31" fmla="*/ 111617 h 16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1682" h="160527">
                      <a:moveTo>
                        <a:pt x="97822" y="158019"/>
                      </a:moveTo>
                      <a:lnTo>
                        <a:pt x="77756" y="134191"/>
                      </a:lnTo>
                      <a:cubicBezTo>
                        <a:pt x="75247" y="134191"/>
                        <a:pt x="71485" y="135445"/>
                        <a:pt x="66469" y="135445"/>
                      </a:cubicBezTo>
                      <a:cubicBezTo>
                        <a:pt x="53927" y="135445"/>
                        <a:pt x="41386" y="132937"/>
                        <a:pt x="31353" y="126666"/>
                      </a:cubicBezTo>
                      <a:cubicBezTo>
                        <a:pt x="21320" y="120396"/>
                        <a:pt x="13795" y="112871"/>
                        <a:pt x="8779" y="102838"/>
                      </a:cubicBezTo>
                      <a:cubicBezTo>
                        <a:pt x="3762" y="92805"/>
                        <a:pt x="0" y="81518"/>
                        <a:pt x="0" y="67723"/>
                      </a:cubicBezTo>
                      <a:cubicBezTo>
                        <a:pt x="0" y="55181"/>
                        <a:pt x="2508" y="42640"/>
                        <a:pt x="8779" y="32607"/>
                      </a:cubicBezTo>
                      <a:cubicBezTo>
                        <a:pt x="13795" y="22574"/>
                        <a:pt x="21320" y="15049"/>
                        <a:pt x="31353" y="8779"/>
                      </a:cubicBezTo>
                      <a:cubicBezTo>
                        <a:pt x="41386" y="2508"/>
                        <a:pt x="52673" y="0"/>
                        <a:pt x="66469" y="0"/>
                      </a:cubicBezTo>
                      <a:cubicBezTo>
                        <a:pt x="80264" y="0"/>
                        <a:pt x="91551" y="2508"/>
                        <a:pt x="100330" y="8779"/>
                      </a:cubicBezTo>
                      <a:cubicBezTo>
                        <a:pt x="110363" y="15049"/>
                        <a:pt x="117888" y="22574"/>
                        <a:pt x="122904" y="32607"/>
                      </a:cubicBezTo>
                      <a:cubicBezTo>
                        <a:pt x="127921" y="42640"/>
                        <a:pt x="131683" y="53927"/>
                        <a:pt x="131683" y="67723"/>
                      </a:cubicBezTo>
                      <a:cubicBezTo>
                        <a:pt x="131683" y="82772"/>
                        <a:pt x="127921" y="95313"/>
                        <a:pt x="121650" y="106600"/>
                      </a:cubicBezTo>
                      <a:cubicBezTo>
                        <a:pt x="115379" y="117888"/>
                        <a:pt x="105346" y="125412"/>
                        <a:pt x="92805" y="130429"/>
                      </a:cubicBezTo>
                      <a:lnTo>
                        <a:pt x="109109" y="149241"/>
                      </a:lnTo>
                      <a:cubicBezTo>
                        <a:pt x="110363" y="150495"/>
                        <a:pt x="111617" y="153003"/>
                        <a:pt x="111617" y="154257"/>
                      </a:cubicBezTo>
                      <a:cubicBezTo>
                        <a:pt x="111617" y="156765"/>
                        <a:pt x="110363" y="158019"/>
                        <a:pt x="109109" y="159274"/>
                      </a:cubicBezTo>
                      <a:cubicBezTo>
                        <a:pt x="109109" y="160528"/>
                        <a:pt x="106600" y="160528"/>
                        <a:pt x="104092" y="160528"/>
                      </a:cubicBezTo>
                      <a:cubicBezTo>
                        <a:pt x="101584" y="160528"/>
                        <a:pt x="100330" y="159274"/>
                        <a:pt x="97822" y="158019"/>
                      </a:cubicBezTo>
                      <a:close/>
                      <a:moveTo>
                        <a:pt x="92805" y="111617"/>
                      </a:moveTo>
                      <a:cubicBezTo>
                        <a:pt x="100330" y="106600"/>
                        <a:pt x="105346" y="101584"/>
                        <a:pt x="109109" y="92805"/>
                      </a:cubicBezTo>
                      <a:cubicBezTo>
                        <a:pt x="112871" y="84026"/>
                        <a:pt x="115379" y="76501"/>
                        <a:pt x="115379" y="66468"/>
                      </a:cubicBezTo>
                      <a:cubicBezTo>
                        <a:pt x="115379" y="56436"/>
                        <a:pt x="112871" y="47657"/>
                        <a:pt x="109109" y="40132"/>
                      </a:cubicBezTo>
                      <a:cubicBezTo>
                        <a:pt x="105346" y="32607"/>
                        <a:pt x="99076" y="26337"/>
                        <a:pt x="92805" y="21320"/>
                      </a:cubicBezTo>
                      <a:cubicBezTo>
                        <a:pt x="85280" y="16304"/>
                        <a:pt x="76501" y="15049"/>
                        <a:pt x="66469" y="15049"/>
                      </a:cubicBezTo>
                      <a:cubicBezTo>
                        <a:pt x="56436" y="15049"/>
                        <a:pt x="47657" y="17558"/>
                        <a:pt x="40132" y="21320"/>
                      </a:cubicBezTo>
                      <a:cubicBezTo>
                        <a:pt x="32607" y="26337"/>
                        <a:pt x="27591" y="31353"/>
                        <a:pt x="23828" y="40132"/>
                      </a:cubicBezTo>
                      <a:cubicBezTo>
                        <a:pt x="20066" y="48911"/>
                        <a:pt x="17558" y="56436"/>
                        <a:pt x="17558" y="66468"/>
                      </a:cubicBezTo>
                      <a:cubicBezTo>
                        <a:pt x="17558" y="76501"/>
                        <a:pt x="20066" y="85280"/>
                        <a:pt x="23828" y="92805"/>
                      </a:cubicBezTo>
                      <a:cubicBezTo>
                        <a:pt x="27591" y="100330"/>
                        <a:pt x="33861" y="106600"/>
                        <a:pt x="40132" y="111617"/>
                      </a:cubicBezTo>
                      <a:cubicBezTo>
                        <a:pt x="47657" y="116633"/>
                        <a:pt x="56436" y="117888"/>
                        <a:pt x="66469" y="117888"/>
                      </a:cubicBezTo>
                      <a:cubicBezTo>
                        <a:pt x="76501" y="117888"/>
                        <a:pt x="85280" y="115379"/>
                        <a:pt x="92805" y="111617"/>
                      </a:cubicBezTo>
                      <a:close/>
                    </a:path>
                  </a:pathLst>
                </a:custGeom>
                <a:solidFill>
                  <a:schemeClr val="bg1"/>
                </a:solidFill>
                <a:ln w="12411" cap="flat">
                  <a:noFill/>
                  <a:prstDash val="solid"/>
                  <a:miter/>
                </a:ln>
              </p:spPr>
              <p:txBody>
                <a:bodyPr rtlCol="0" anchor="ctr"/>
                <a:lstStyle/>
                <a:p>
                  <a:endParaRPr lang="en-IN"/>
                </a:p>
              </p:txBody>
            </p:sp>
            <p:sp>
              <p:nvSpPr>
                <p:cNvPr id="65" name="Freeform: Shape 64">
                  <a:extLst>
                    <a:ext uri="{FF2B5EF4-FFF2-40B4-BE49-F238E27FC236}">
                      <a16:creationId xmlns:a16="http://schemas.microsoft.com/office/drawing/2014/main" id="{15A6109D-E6CC-87AF-F9D0-7345D9EA4808}"/>
                    </a:ext>
                  </a:extLst>
                </p:cNvPr>
                <p:cNvSpPr/>
                <p:nvPr/>
              </p:nvSpPr>
              <p:spPr>
                <a:xfrm>
                  <a:off x="1368693" y="2324765"/>
                  <a:ext cx="120395" cy="132937"/>
                </a:xfrm>
                <a:custGeom>
                  <a:avLst/>
                  <a:gdLst>
                    <a:gd name="connsiteX0" fmla="*/ 2508 w 120395"/>
                    <a:gd name="connsiteY0" fmla="*/ 130429 h 132937"/>
                    <a:gd name="connsiteX1" fmla="*/ 0 w 120395"/>
                    <a:gd name="connsiteY1" fmla="*/ 124158 h 132937"/>
                    <a:gd name="connsiteX2" fmla="*/ 1254 w 120395"/>
                    <a:gd name="connsiteY2" fmla="*/ 120396 h 132937"/>
                    <a:gd name="connsiteX3" fmla="*/ 48911 w 120395"/>
                    <a:gd name="connsiteY3" fmla="*/ 7525 h 132937"/>
                    <a:gd name="connsiteX4" fmla="*/ 52673 w 120395"/>
                    <a:gd name="connsiteY4" fmla="*/ 2508 h 132937"/>
                    <a:gd name="connsiteX5" fmla="*/ 58944 w 120395"/>
                    <a:gd name="connsiteY5" fmla="*/ 0 h 132937"/>
                    <a:gd name="connsiteX6" fmla="*/ 61452 w 120395"/>
                    <a:gd name="connsiteY6" fmla="*/ 0 h 132937"/>
                    <a:gd name="connsiteX7" fmla="*/ 67723 w 120395"/>
                    <a:gd name="connsiteY7" fmla="*/ 2508 h 132937"/>
                    <a:gd name="connsiteX8" fmla="*/ 71485 w 120395"/>
                    <a:gd name="connsiteY8" fmla="*/ 7525 h 132937"/>
                    <a:gd name="connsiteX9" fmla="*/ 119142 w 120395"/>
                    <a:gd name="connsiteY9" fmla="*/ 120396 h 132937"/>
                    <a:gd name="connsiteX10" fmla="*/ 120396 w 120395"/>
                    <a:gd name="connsiteY10" fmla="*/ 124158 h 132937"/>
                    <a:gd name="connsiteX11" fmla="*/ 117888 w 120395"/>
                    <a:gd name="connsiteY11" fmla="*/ 130429 h 132937"/>
                    <a:gd name="connsiteX12" fmla="*/ 111617 w 120395"/>
                    <a:gd name="connsiteY12" fmla="*/ 132937 h 132937"/>
                    <a:gd name="connsiteX13" fmla="*/ 106600 w 120395"/>
                    <a:gd name="connsiteY13" fmla="*/ 131683 h 132937"/>
                    <a:gd name="connsiteX14" fmla="*/ 102838 w 120395"/>
                    <a:gd name="connsiteY14" fmla="*/ 127921 h 132937"/>
                    <a:gd name="connsiteX15" fmla="*/ 90297 w 120395"/>
                    <a:gd name="connsiteY15" fmla="*/ 99076 h 132937"/>
                    <a:gd name="connsiteX16" fmla="*/ 26337 w 120395"/>
                    <a:gd name="connsiteY16" fmla="*/ 99076 h 132937"/>
                    <a:gd name="connsiteX17" fmla="*/ 13795 w 120395"/>
                    <a:gd name="connsiteY17" fmla="*/ 127921 h 132937"/>
                    <a:gd name="connsiteX18" fmla="*/ 10033 w 120395"/>
                    <a:gd name="connsiteY18" fmla="*/ 131683 h 132937"/>
                    <a:gd name="connsiteX19" fmla="*/ 5017 w 120395"/>
                    <a:gd name="connsiteY19" fmla="*/ 132937 h 132937"/>
                    <a:gd name="connsiteX20" fmla="*/ 2508 w 120395"/>
                    <a:gd name="connsiteY20" fmla="*/ 130429 h 132937"/>
                    <a:gd name="connsiteX21" fmla="*/ 35115 w 120395"/>
                    <a:gd name="connsiteY21" fmla="*/ 82772 h 132937"/>
                    <a:gd name="connsiteX22" fmla="*/ 85280 w 120395"/>
                    <a:gd name="connsiteY22" fmla="*/ 82772 h 132937"/>
                    <a:gd name="connsiteX23" fmla="*/ 60198 w 120395"/>
                    <a:gd name="connsiteY23" fmla="*/ 21320 h 13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395" h="132937">
                      <a:moveTo>
                        <a:pt x="2508" y="130429"/>
                      </a:moveTo>
                      <a:cubicBezTo>
                        <a:pt x="1254" y="129175"/>
                        <a:pt x="0" y="126666"/>
                        <a:pt x="0" y="124158"/>
                      </a:cubicBezTo>
                      <a:cubicBezTo>
                        <a:pt x="0" y="122904"/>
                        <a:pt x="0" y="121650"/>
                        <a:pt x="1254" y="120396"/>
                      </a:cubicBezTo>
                      <a:lnTo>
                        <a:pt x="48911" y="7525"/>
                      </a:lnTo>
                      <a:cubicBezTo>
                        <a:pt x="50165" y="5017"/>
                        <a:pt x="51419" y="3762"/>
                        <a:pt x="52673" y="2508"/>
                      </a:cubicBezTo>
                      <a:cubicBezTo>
                        <a:pt x="53927" y="1254"/>
                        <a:pt x="56436" y="0"/>
                        <a:pt x="58944" y="0"/>
                      </a:cubicBezTo>
                      <a:lnTo>
                        <a:pt x="61452" y="0"/>
                      </a:lnTo>
                      <a:cubicBezTo>
                        <a:pt x="63960" y="0"/>
                        <a:pt x="66468" y="1254"/>
                        <a:pt x="67723" y="2508"/>
                      </a:cubicBezTo>
                      <a:cubicBezTo>
                        <a:pt x="68977" y="3762"/>
                        <a:pt x="71485" y="6271"/>
                        <a:pt x="71485" y="7525"/>
                      </a:cubicBezTo>
                      <a:lnTo>
                        <a:pt x="119142" y="120396"/>
                      </a:lnTo>
                      <a:cubicBezTo>
                        <a:pt x="119142" y="121650"/>
                        <a:pt x="120396" y="122904"/>
                        <a:pt x="120396" y="124158"/>
                      </a:cubicBezTo>
                      <a:cubicBezTo>
                        <a:pt x="120396" y="126666"/>
                        <a:pt x="119142" y="127921"/>
                        <a:pt x="117888" y="130429"/>
                      </a:cubicBezTo>
                      <a:cubicBezTo>
                        <a:pt x="116633" y="131683"/>
                        <a:pt x="114125" y="132937"/>
                        <a:pt x="111617" y="132937"/>
                      </a:cubicBezTo>
                      <a:cubicBezTo>
                        <a:pt x="110363" y="132937"/>
                        <a:pt x="107855" y="132937"/>
                        <a:pt x="106600" y="131683"/>
                      </a:cubicBezTo>
                      <a:cubicBezTo>
                        <a:pt x="105346" y="130429"/>
                        <a:pt x="104092" y="129175"/>
                        <a:pt x="102838" y="127921"/>
                      </a:cubicBezTo>
                      <a:lnTo>
                        <a:pt x="90297" y="99076"/>
                      </a:lnTo>
                      <a:lnTo>
                        <a:pt x="26337" y="99076"/>
                      </a:lnTo>
                      <a:lnTo>
                        <a:pt x="13795" y="127921"/>
                      </a:lnTo>
                      <a:cubicBezTo>
                        <a:pt x="12541" y="129175"/>
                        <a:pt x="12541" y="130429"/>
                        <a:pt x="10033" y="131683"/>
                      </a:cubicBezTo>
                      <a:cubicBezTo>
                        <a:pt x="8779" y="132937"/>
                        <a:pt x="7525" y="132937"/>
                        <a:pt x="5017" y="132937"/>
                      </a:cubicBezTo>
                      <a:cubicBezTo>
                        <a:pt x="6271" y="132937"/>
                        <a:pt x="3762" y="132937"/>
                        <a:pt x="2508" y="130429"/>
                      </a:cubicBezTo>
                      <a:close/>
                      <a:moveTo>
                        <a:pt x="35115" y="82772"/>
                      </a:moveTo>
                      <a:lnTo>
                        <a:pt x="85280" y="82772"/>
                      </a:lnTo>
                      <a:lnTo>
                        <a:pt x="60198" y="21320"/>
                      </a:lnTo>
                      <a:close/>
                    </a:path>
                  </a:pathLst>
                </a:custGeom>
                <a:solidFill>
                  <a:schemeClr val="bg1"/>
                </a:solidFill>
                <a:ln w="12411" cap="flat">
                  <a:noFill/>
                  <a:prstDash val="solid"/>
                  <a:miter/>
                </a:ln>
              </p:spPr>
              <p:txBody>
                <a:bodyPr rtlCol="0" anchor="ctr"/>
                <a:lstStyle/>
                <a:p>
                  <a:endParaRPr lang="en-IN"/>
                </a:p>
              </p:txBody>
            </p:sp>
            <p:grpSp>
              <p:nvGrpSpPr>
                <p:cNvPr id="66" name="Picture 1">
                  <a:extLst>
                    <a:ext uri="{FF2B5EF4-FFF2-40B4-BE49-F238E27FC236}">
                      <a16:creationId xmlns:a16="http://schemas.microsoft.com/office/drawing/2014/main" id="{EA49FB59-810D-D852-7717-0FCA147A790D}"/>
                    </a:ext>
                  </a:extLst>
                </p:cNvPr>
                <p:cNvGrpSpPr/>
                <p:nvPr/>
              </p:nvGrpSpPr>
              <p:grpSpPr>
                <a:xfrm>
                  <a:off x="1052654" y="2398759"/>
                  <a:ext cx="105347" cy="104091"/>
                  <a:chOff x="1052654" y="2398759"/>
                  <a:chExt cx="105347" cy="104091"/>
                </a:xfrm>
                <a:noFill/>
              </p:grpSpPr>
              <p:sp>
                <p:nvSpPr>
                  <p:cNvPr id="67" name="Freeform: Shape 66">
                    <a:extLst>
                      <a:ext uri="{FF2B5EF4-FFF2-40B4-BE49-F238E27FC236}">
                        <a16:creationId xmlns:a16="http://schemas.microsoft.com/office/drawing/2014/main" id="{0EE67FEE-515C-21F7-E10C-3C06ABC88570}"/>
                      </a:ext>
                    </a:extLst>
                  </p:cNvPr>
                  <p:cNvSpPr/>
                  <p:nvPr/>
                </p:nvSpPr>
                <p:spPr>
                  <a:xfrm>
                    <a:off x="1145460" y="2465227"/>
                    <a:ext cx="12541" cy="37623"/>
                  </a:xfrm>
                  <a:custGeom>
                    <a:avLst/>
                    <a:gdLst>
                      <a:gd name="connsiteX0" fmla="*/ 0 w 12541"/>
                      <a:gd name="connsiteY0" fmla="*/ 37624 h 37623"/>
                      <a:gd name="connsiteX1" fmla="*/ 12541 w 12541"/>
                      <a:gd name="connsiteY1" fmla="*/ 0 h 37623"/>
                    </a:gdLst>
                    <a:ahLst/>
                    <a:cxnLst>
                      <a:cxn ang="0">
                        <a:pos x="connsiteX0" y="connsiteY0"/>
                      </a:cxn>
                      <a:cxn ang="0">
                        <a:pos x="connsiteX1" y="connsiteY1"/>
                      </a:cxn>
                    </a:cxnLst>
                    <a:rect l="l" t="t" r="r" b="b"/>
                    <a:pathLst>
                      <a:path w="12541" h="37623">
                        <a:moveTo>
                          <a:pt x="0" y="37624"/>
                        </a:moveTo>
                        <a:lnTo>
                          <a:pt x="12541" y="0"/>
                        </a:lnTo>
                      </a:path>
                    </a:pathLst>
                  </a:custGeom>
                  <a:noFill/>
                  <a:ln w="18617" cap="rnd">
                    <a:solidFill>
                      <a:schemeClr val="bg1"/>
                    </a:solidFill>
                    <a:prstDash val="solid"/>
                    <a:round/>
                  </a:ln>
                </p:spPr>
                <p:txBody>
                  <a:bodyPr rtlCol="0" anchor="ctr"/>
                  <a:lstStyle/>
                  <a:p>
                    <a:endParaRPr lang="en-IN"/>
                  </a:p>
                </p:txBody>
              </p:sp>
              <p:sp>
                <p:nvSpPr>
                  <p:cNvPr id="68" name="Freeform: Shape 67">
                    <a:extLst>
                      <a:ext uri="{FF2B5EF4-FFF2-40B4-BE49-F238E27FC236}">
                        <a16:creationId xmlns:a16="http://schemas.microsoft.com/office/drawing/2014/main" id="{E4A763B2-7581-D3B4-5C5C-0CEFDE0605D2}"/>
                      </a:ext>
                    </a:extLst>
                  </p:cNvPr>
                  <p:cNvSpPr/>
                  <p:nvPr/>
                </p:nvSpPr>
                <p:spPr>
                  <a:xfrm>
                    <a:off x="1071466" y="2445161"/>
                    <a:ext cx="40131" cy="38877"/>
                  </a:xfrm>
                  <a:custGeom>
                    <a:avLst/>
                    <a:gdLst>
                      <a:gd name="connsiteX0" fmla="*/ 0 w 40131"/>
                      <a:gd name="connsiteY0" fmla="*/ 38878 h 38877"/>
                      <a:gd name="connsiteX1" fmla="*/ 40132 w 40131"/>
                      <a:gd name="connsiteY1" fmla="*/ 0 h 38877"/>
                    </a:gdLst>
                    <a:ahLst/>
                    <a:cxnLst>
                      <a:cxn ang="0">
                        <a:pos x="connsiteX0" y="connsiteY0"/>
                      </a:cxn>
                      <a:cxn ang="0">
                        <a:pos x="connsiteX1" y="connsiteY1"/>
                      </a:cxn>
                    </a:cxnLst>
                    <a:rect l="l" t="t" r="r" b="b"/>
                    <a:pathLst>
                      <a:path w="40131" h="38877">
                        <a:moveTo>
                          <a:pt x="0" y="38878"/>
                        </a:moveTo>
                        <a:lnTo>
                          <a:pt x="40132" y="0"/>
                        </a:lnTo>
                      </a:path>
                    </a:pathLst>
                  </a:custGeom>
                  <a:noFill/>
                  <a:ln w="18617" cap="rnd">
                    <a:solidFill>
                      <a:schemeClr val="bg1"/>
                    </a:solidFill>
                    <a:prstDash val="solid"/>
                    <a:round/>
                  </a:ln>
                </p:spPr>
                <p:txBody>
                  <a:bodyPr rtlCol="0" anchor="ctr"/>
                  <a:lstStyle/>
                  <a:p>
                    <a:endParaRPr lang="en-IN"/>
                  </a:p>
                </p:txBody>
              </p:sp>
              <p:sp>
                <p:nvSpPr>
                  <p:cNvPr id="69" name="Freeform: Shape 68">
                    <a:extLst>
                      <a:ext uri="{FF2B5EF4-FFF2-40B4-BE49-F238E27FC236}">
                        <a16:creationId xmlns:a16="http://schemas.microsoft.com/office/drawing/2014/main" id="{6216FFBE-9E1A-3B8F-8FBF-5A3189156EA1}"/>
                      </a:ext>
                    </a:extLst>
                  </p:cNvPr>
                  <p:cNvSpPr/>
                  <p:nvPr/>
                </p:nvSpPr>
                <p:spPr>
                  <a:xfrm>
                    <a:off x="1052654" y="2398759"/>
                    <a:ext cx="38877" cy="12541"/>
                  </a:xfrm>
                  <a:custGeom>
                    <a:avLst/>
                    <a:gdLst>
                      <a:gd name="connsiteX0" fmla="*/ 0 w 38877"/>
                      <a:gd name="connsiteY0" fmla="*/ 12541 h 12541"/>
                      <a:gd name="connsiteX1" fmla="*/ 38878 w 38877"/>
                      <a:gd name="connsiteY1" fmla="*/ 0 h 12541"/>
                    </a:gdLst>
                    <a:ahLst/>
                    <a:cxnLst>
                      <a:cxn ang="0">
                        <a:pos x="connsiteX0" y="connsiteY0"/>
                      </a:cxn>
                      <a:cxn ang="0">
                        <a:pos x="connsiteX1" y="connsiteY1"/>
                      </a:cxn>
                    </a:cxnLst>
                    <a:rect l="l" t="t" r="r" b="b"/>
                    <a:pathLst>
                      <a:path w="38877" h="12541">
                        <a:moveTo>
                          <a:pt x="0" y="12541"/>
                        </a:moveTo>
                        <a:lnTo>
                          <a:pt x="38878" y="0"/>
                        </a:lnTo>
                      </a:path>
                    </a:pathLst>
                  </a:custGeom>
                  <a:noFill/>
                  <a:ln w="18617" cap="rnd">
                    <a:solidFill>
                      <a:schemeClr val="bg1"/>
                    </a:solidFill>
                    <a:prstDash val="solid"/>
                    <a:round/>
                  </a:ln>
                </p:spPr>
                <p:txBody>
                  <a:bodyPr rtlCol="0" anchor="ctr"/>
                  <a:lstStyle/>
                  <a:p>
                    <a:endParaRPr lang="en-IN"/>
                  </a:p>
                </p:txBody>
              </p:sp>
            </p:grpSp>
          </p:grpSp>
        </p:grpSp>
      </p:grpSp>
      <p:sp>
        <p:nvSpPr>
          <p:cNvPr id="105" name="Content Placeholder 4">
            <a:extLst>
              <a:ext uri="{FF2B5EF4-FFF2-40B4-BE49-F238E27FC236}">
                <a16:creationId xmlns:a16="http://schemas.microsoft.com/office/drawing/2014/main" id="{E66B64D2-CD50-DA41-E4C2-D2660132A641}"/>
              </a:ext>
            </a:extLst>
          </p:cNvPr>
          <p:cNvSpPr txBox="1">
            <a:spLocks/>
          </p:cNvSpPr>
          <p:nvPr/>
        </p:nvSpPr>
        <p:spPr>
          <a:xfrm>
            <a:off x="1912984" y="2344111"/>
            <a:ext cx="9022326" cy="5702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6" indent="0">
              <a:spcBef>
                <a:spcPts val="1000"/>
              </a:spcBef>
              <a:buNone/>
            </a:pPr>
            <a:r>
              <a:rPr lang="es"/>
              <a:t>Consulte el </a:t>
            </a:r>
            <a:r>
              <a:rPr lang="en-US" err="1"/>
              <a:t>caso</a:t>
            </a:r>
            <a:r>
              <a:rPr lang="en-US"/>
              <a:t> </a:t>
            </a:r>
            <a:r>
              <a:rPr lang="en-US" err="1"/>
              <a:t>clínico</a:t>
            </a:r>
            <a:r>
              <a:rPr lang="es"/>
              <a:t> para la estadificación en su guía del participante. ¿Cómo clasificaría y estadificaría al paciente? </a:t>
            </a:r>
          </a:p>
        </p:txBody>
      </p:sp>
      <p:sp>
        <p:nvSpPr>
          <p:cNvPr id="2" name="Title 1">
            <a:extLst>
              <a:ext uri="{FF2B5EF4-FFF2-40B4-BE49-F238E27FC236}">
                <a16:creationId xmlns:a16="http://schemas.microsoft.com/office/drawing/2014/main" id="{FE932959-FFCE-6272-9612-8A56FCEAF3B5}"/>
              </a:ext>
            </a:extLst>
          </p:cNvPr>
          <p:cNvSpPr txBox="1">
            <a:spLocks/>
          </p:cNvSpPr>
          <p:nvPr/>
        </p:nvSpPr>
        <p:spPr>
          <a:xfrm>
            <a:off x="838200" y="-192321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id-ID" b="1">
              <a:solidFill>
                <a:srgbClr val="002C53"/>
              </a:solidFill>
            </a:endParaRPr>
          </a:p>
        </p:txBody>
      </p:sp>
      <p:sp>
        <p:nvSpPr>
          <p:cNvPr id="5" name="Slide Number Placeholder 4">
            <a:extLst>
              <a:ext uri="{FF2B5EF4-FFF2-40B4-BE49-F238E27FC236}">
                <a16:creationId xmlns:a16="http://schemas.microsoft.com/office/drawing/2014/main" id="{42945664-CF09-AADA-C481-D73DAE53B639}"/>
              </a:ext>
            </a:extLst>
          </p:cNvPr>
          <p:cNvSpPr>
            <a:spLocks noGrp="1"/>
          </p:cNvSpPr>
          <p:nvPr>
            <p:ph type="sldNum" sz="quarter" idx="12"/>
          </p:nvPr>
        </p:nvSpPr>
        <p:spPr/>
        <p:txBody>
          <a:bodyPr/>
          <a:lstStyle/>
          <a:p>
            <a:fld id="{34BEDCEC-E0D6-4ECB-B1DC-D50FEC87900E}" type="slidenum">
              <a:rPr lang="en-US" smtClean="0"/>
              <a:pPr/>
              <a:t>14</a:t>
            </a:fld>
            <a:endParaRPr lang="en-US"/>
          </a:p>
        </p:txBody>
      </p:sp>
      <p:sp>
        <p:nvSpPr>
          <p:cNvPr id="4" name="Title 1">
            <a:extLst>
              <a:ext uri="{FF2B5EF4-FFF2-40B4-BE49-F238E27FC236}">
                <a16:creationId xmlns:a16="http://schemas.microsoft.com/office/drawing/2014/main" id="{9DCD556C-E825-2FF0-9D53-86BD25EC56A6}"/>
              </a:ext>
            </a:extLst>
          </p:cNvPr>
          <p:cNvSpPr txBox="1">
            <a:spLocks/>
          </p:cNvSpPr>
          <p:nvPr/>
        </p:nvSpPr>
        <p:spPr>
          <a:xfrm>
            <a:off x="850900" y="41972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 b="1">
                <a:solidFill>
                  <a:srgbClr val="002C53"/>
                </a:solidFill>
              </a:rPr>
              <a:t>Verifique su comprensión: Clasificación de la insuficiencia cardíaca</a:t>
            </a:r>
            <a:endParaRPr lang="id-ID" b="1">
              <a:solidFill>
                <a:srgbClr val="002C53"/>
              </a:solidFill>
            </a:endParaRPr>
          </a:p>
        </p:txBody>
      </p:sp>
    </p:spTree>
    <p:extLst>
      <p:ext uri="{BB962C8B-B14F-4D97-AF65-F5344CB8AC3E}">
        <p14:creationId xmlns:p14="http://schemas.microsoft.com/office/powerpoint/2010/main" val="10781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4B5F668-3A2F-B7A9-8D1A-49D6ED6AAEBA}"/>
              </a:ext>
            </a:extLst>
          </p:cNvPr>
          <p:cNvSpPr txBox="1"/>
          <p:nvPr/>
        </p:nvSpPr>
        <p:spPr>
          <a:xfrm>
            <a:off x="19442561" y="10631298"/>
            <a:ext cx="1417981" cy="230832"/>
          </a:xfrm>
          <a:prstGeom prst="rect">
            <a:avLst/>
          </a:prstGeom>
          <a:solidFill>
            <a:srgbClr val="DFEFF4"/>
          </a:solidFill>
        </p:spPr>
        <p:txBody>
          <a:bodyPr wrap="square" rtlCol="0">
            <a:spAutoFit/>
          </a:bodyPr>
          <a:lstStyle/>
          <a:p>
            <a:r>
              <a:rPr lang="es" sz="900" b="1">
                <a:solidFill>
                  <a:srgbClr val="AA4187"/>
                </a:solidFill>
              </a:rPr>
              <a:t>* </a:t>
            </a:r>
            <a:r>
              <a:rPr lang="es" sz="900"/>
              <a:t>Nueva incorporación</a:t>
            </a:r>
          </a:p>
        </p:txBody>
      </p:sp>
      <p:sp>
        <p:nvSpPr>
          <p:cNvPr id="6" name="Title 1">
            <a:extLst>
              <a:ext uri="{FF2B5EF4-FFF2-40B4-BE49-F238E27FC236}">
                <a16:creationId xmlns:a16="http://schemas.microsoft.com/office/drawing/2014/main" id="{457568F7-E6A8-9C65-F259-67B6E3316FFD}"/>
              </a:ext>
            </a:extLst>
          </p:cNvPr>
          <p:cNvSpPr txBox="1">
            <a:spLocks/>
          </p:cNvSpPr>
          <p:nvPr/>
        </p:nvSpPr>
        <p:spPr>
          <a:xfrm>
            <a:off x="838199" y="1794493"/>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d-ID" b="1">
              <a:solidFill>
                <a:srgbClr val="002C53"/>
              </a:solidFill>
            </a:endParaRPr>
          </a:p>
        </p:txBody>
      </p:sp>
      <p:sp>
        <p:nvSpPr>
          <p:cNvPr id="4125" name="TextBox 4124">
            <a:extLst>
              <a:ext uri="{FF2B5EF4-FFF2-40B4-BE49-F238E27FC236}">
                <a16:creationId xmlns:a16="http://schemas.microsoft.com/office/drawing/2014/main" id="{06EA863D-1342-B6E3-A57C-85FC249877FB}"/>
              </a:ext>
            </a:extLst>
          </p:cNvPr>
          <p:cNvSpPr txBox="1"/>
          <p:nvPr/>
        </p:nvSpPr>
        <p:spPr>
          <a:xfrm>
            <a:off x="1679143" y="5286436"/>
            <a:ext cx="3011971" cy="340519"/>
          </a:xfrm>
          <a:prstGeom prst="roundRect">
            <a:avLst/>
          </a:prstGeom>
          <a:solidFill>
            <a:srgbClr val="004E8F">
              <a:alpha val="20000"/>
            </a:srgbClr>
          </a:solidFill>
        </p:spPr>
        <p:txBody>
          <a:bodyPr wrap="square" rtlCol="0">
            <a:spAutoFit/>
          </a:bodyPr>
          <a:lstStyle/>
          <a:p>
            <a:pPr algn="ctr"/>
            <a:r>
              <a:rPr lang="es-ES" sz="1400" b="1"/>
              <a:t>IC con EF reducida (</a:t>
            </a:r>
            <a:r>
              <a:rPr lang="es-ES" sz="1400" b="1" err="1"/>
              <a:t>ICFEr</a:t>
            </a:r>
            <a:r>
              <a:rPr lang="es-ES" sz="1400" b="1"/>
              <a:t>)</a:t>
            </a:r>
            <a:endParaRPr lang="es" sz="1400" b="1"/>
          </a:p>
        </p:txBody>
      </p:sp>
      <p:sp>
        <p:nvSpPr>
          <p:cNvPr id="4126" name="TextBox 4125">
            <a:extLst>
              <a:ext uri="{FF2B5EF4-FFF2-40B4-BE49-F238E27FC236}">
                <a16:creationId xmlns:a16="http://schemas.microsoft.com/office/drawing/2014/main" id="{5A28202C-A794-9782-4ED8-FDF29C3BB39D}"/>
              </a:ext>
            </a:extLst>
          </p:cNvPr>
          <p:cNvSpPr txBox="1"/>
          <p:nvPr/>
        </p:nvSpPr>
        <p:spPr>
          <a:xfrm>
            <a:off x="1679143" y="5733323"/>
            <a:ext cx="3011971" cy="340519"/>
          </a:xfrm>
          <a:prstGeom prst="roundRect">
            <a:avLst/>
          </a:prstGeom>
          <a:solidFill>
            <a:srgbClr val="B52282">
              <a:alpha val="20000"/>
            </a:srgbClr>
          </a:solidFill>
        </p:spPr>
        <p:txBody>
          <a:bodyPr wrap="square" rtlCol="0">
            <a:spAutoFit/>
          </a:bodyPr>
          <a:lstStyle/>
          <a:p>
            <a:pPr algn="ctr"/>
            <a:r>
              <a:rPr lang="es-ES" sz="1400" b="1"/>
              <a:t>IC con EF levemente reducida</a:t>
            </a:r>
            <a:r>
              <a:rPr lang="es" sz="1400" b="1"/>
              <a:t> (</a:t>
            </a:r>
            <a:r>
              <a:rPr lang="en-US" sz="1400" b="1" err="1"/>
              <a:t>ICFElr</a:t>
            </a:r>
            <a:r>
              <a:rPr lang="es" sz="1400" b="1"/>
              <a:t>)</a:t>
            </a:r>
          </a:p>
        </p:txBody>
      </p:sp>
      <p:sp>
        <p:nvSpPr>
          <p:cNvPr id="4127" name="TextBox 4126">
            <a:extLst>
              <a:ext uri="{FF2B5EF4-FFF2-40B4-BE49-F238E27FC236}">
                <a16:creationId xmlns:a16="http://schemas.microsoft.com/office/drawing/2014/main" id="{1DA8DF34-182B-4197-0434-C0072F0E3940}"/>
              </a:ext>
            </a:extLst>
          </p:cNvPr>
          <p:cNvSpPr txBox="1"/>
          <p:nvPr/>
        </p:nvSpPr>
        <p:spPr>
          <a:xfrm>
            <a:off x="8592710" y="5733323"/>
            <a:ext cx="2856529" cy="340519"/>
          </a:xfrm>
          <a:prstGeom prst="roundRect">
            <a:avLst/>
          </a:prstGeom>
          <a:solidFill>
            <a:srgbClr val="3B1C57">
              <a:alpha val="20000"/>
            </a:srgbClr>
          </a:solidFill>
        </p:spPr>
        <p:txBody>
          <a:bodyPr wrap="square" rtlCol="0">
            <a:spAutoFit/>
          </a:bodyPr>
          <a:lstStyle/>
          <a:p>
            <a:pPr algn="ctr"/>
            <a:r>
              <a:rPr lang="en-US" sz="1400" b="1"/>
              <a:t>IC con FE </a:t>
            </a:r>
            <a:r>
              <a:rPr lang="en-US" sz="1400" b="1" err="1"/>
              <a:t>preservada</a:t>
            </a:r>
            <a:r>
              <a:rPr lang="en-US" sz="1400" b="1"/>
              <a:t> (</a:t>
            </a:r>
            <a:r>
              <a:rPr lang="en-US" sz="1400" b="1" err="1"/>
              <a:t>ICFEp</a:t>
            </a:r>
            <a:r>
              <a:rPr lang="en-US" sz="1400" b="1"/>
              <a:t>)</a:t>
            </a:r>
            <a:endParaRPr lang="es" sz="1400" b="1"/>
          </a:p>
        </p:txBody>
      </p:sp>
      <p:sp>
        <p:nvSpPr>
          <p:cNvPr id="4128" name="TextBox 4127">
            <a:extLst>
              <a:ext uri="{FF2B5EF4-FFF2-40B4-BE49-F238E27FC236}">
                <a16:creationId xmlns:a16="http://schemas.microsoft.com/office/drawing/2014/main" id="{CD588F83-254E-EE4F-4487-6627CA47853C}"/>
              </a:ext>
            </a:extLst>
          </p:cNvPr>
          <p:cNvSpPr txBox="1"/>
          <p:nvPr/>
        </p:nvSpPr>
        <p:spPr>
          <a:xfrm>
            <a:off x="5283778" y="5733323"/>
            <a:ext cx="2733163" cy="340519"/>
          </a:xfrm>
          <a:prstGeom prst="roundRect">
            <a:avLst/>
          </a:prstGeom>
          <a:solidFill>
            <a:srgbClr val="FFED00">
              <a:alpha val="20000"/>
            </a:srgbClr>
          </a:solidFill>
        </p:spPr>
        <p:txBody>
          <a:bodyPr wrap="square" rtlCol="0">
            <a:spAutoFit/>
          </a:bodyPr>
          <a:lstStyle/>
          <a:p>
            <a:pPr algn="ctr"/>
            <a:r>
              <a:rPr lang="es-ES" sz="1400" b="1"/>
              <a:t>IC con FE mejorada (</a:t>
            </a:r>
            <a:r>
              <a:rPr lang="es-ES" sz="1400" b="1" err="1"/>
              <a:t>ICFEme</a:t>
            </a:r>
            <a:r>
              <a:rPr lang="es-ES" sz="1400" b="1"/>
              <a:t>)</a:t>
            </a:r>
            <a:endParaRPr lang="es" sz="1400" b="1"/>
          </a:p>
        </p:txBody>
      </p:sp>
      <p:sp>
        <p:nvSpPr>
          <p:cNvPr id="2" name="Title 1">
            <a:extLst>
              <a:ext uri="{FF2B5EF4-FFF2-40B4-BE49-F238E27FC236}">
                <a16:creationId xmlns:a16="http://schemas.microsoft.com/office/drawing/2014/main" id="{6684B427-1285-AF18-3741-393645CE507A}"/>
              </a:ext>
            </a:extLst>
          </p:cNvPr>
          <p:cNvSpPr txBox="1">
            <a:spLocks/>
          </p:cNvSpPr>
          <p:nvPr/>
        </p:nvSpPr>
        <p:spPr>
          <a:xfrm>
            <a:off x="688285" y="-118886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id-ID" b="1">
              <a:solidFill>
                <a:srgbClr val="002C53"/>
              </a:solidFill>
            </a:endParaRPr>
          </a:p>
        </p:txBody>
      </p:sp>
      <p:sp>
        <p:nvSpPr>
          <p:cNvPr id="5" name="Slide Number Placeholder 4">
            <a:extLst>
              <a:ext uri="{FF2B5EF4-FFF2-40B4-BE49-F238E27FC236}">
                <a16:creationId xmlns:a16="http://schemas.microsoft.com/office/drawing/2014/main" id="{99F239DF-A0C9-114E-1B45-CAEBDA764E87}"/>
              </a:ext>
            </a:extLst>
          </p:cNvPr>
          <p:cNvSpPr>
            <a:spLocks noGrp="1"/>
          </p:cNvSpPr>
          <p:nvPr>
            <p:ph type="sldNum" sz="quarter" idx="12"/>
          </p:nvPr>
        </p:nvSpPr>
        <p:spPr/>
        <p:txBody>
          <a:bodyPr/>
          <a:lstStyle/>
          <a:p>
            <a:fld id="{34BEDCEC-E0D6-4ECB-B1DC-D50FEC87900E}" type="slidenum">
              <a:rPr lang="en-US" smtClean="0"/>
              <a:pPr/>
              <a:t>15</a:t>
            </a:fld>
            <a:endParaRPr lang="en-US"/>
          </a:p>
        </p:txBody>
      </p:sp>
      <p:sp>
        <p:nvSpPr>
          <p:cNvPr id="4" name="TextBox 3">
            <a:extLst>
              <a:ext uri="{FF2B5EF4-FFF2-40B4-BE49-F238E27FC236}">
                <a16:creationId xmlns:a16="http://schemas.microsoft.com/office/drawing/2014/main" id="{D8717237-5127-AFCF-AAF5-9BA10EC9A99E}"/>
              </a:ext>
            </a:extLst>
          </p:cNvPr>
          <p:cNvSpPr txBox="1"/>
          <p:nvPr/>
        </p:nvSpPr>
        <p:spPr>
          <a:xfrm>
            <a:off x="478862" y="3182075"/>
            <a:ext cx="1215492" cy="1323439"/>
          </a:xfrm>
          <a:prstGeom prst="rect">
            <a:avLst/>
          </a:prstGeom>
          <a:noFill/>
        </p:spPr>
        <p:txBody>
          <a:bodyPr wrap="square" rtlCol="0">
            <a:spAutoFit/>
          </a:bodyPr>
          <a:lstStyle/>
          <a:p>
            <a:r>
              <a:rPr lang="es-ES" sz="1600" b="1"/>
              <a:t>Por fracción de eyección ventricular izquierda (</a:t>
            </a:r>
            <a:r>
              <a:rPr lang="es-ES" sz="1600" b="1" err="1"/>
              <a:t>FEVI</a:t>
            </a:r>
            <a:r>
              <a:rPr lang="es-ES" sz="1600" b="1"/>
              <a:t>)</a:t>
            </a:r>
            <a:r>
              <a:rPr lang="es" sz="1600" b="1"/>
              <a:t> (%)</a:t>
            </a:r>
          </a:p>
        </p:txBody>
      </p:sp>
      <p:grpSp>
        <p:nvGrpSpPr>
          <p:cNvPr id="7" name="Group 6">
            <a:extLst>
              <a:ext uri="{FF2B5EF4-FFF2-40B4-BE49-F238E27FC236}">
                <a16:creationId xmlns:a16="http://schemas.microsoft.com/office/drawing/2014/main" id="{AB3E1D27-9D04-2812-D5ED-AFE26484C060}"/>
              </a:ext>
            </a:extLst>
          </p:cNvPr>
          <p:cNvGrpSpPr/>
          <p:nvPr/>
        </p:nvGrpSpPr>
        <p:grpSpPr>
          <a:xfrm>
            <a:off x="1679143" y="2832136"/>
            <a:ext cx="9770096" cy="667517"/>
            <a:chOff x="2040904" y="4437416"/>
            <a:chExt cx="9770096" cy="667517"/>
          </a:xfrm>
        </p:grpSpPr>
        <p:sp>
          <p:nvSpPr>
            <p:cNvPr id="8" name="Isosceles Triangle 7">
              <a:extLst>
                <a:ext uri="{FF2B5EF4-FFF2-40B4-BE49-F238E27FC236}">
                  <a16:creationId xmlns:a16="http://schemas.microsoft.com/office/drawing/2014/main" id="{ED241C9F-4C79-194A-2E67-77049A8820C6}"/>
                </a:ext>
              </a:extLst>
            </p:cNvPr>
            <p:cNvSpPr/>
            <p:nvPr/>
          </p:nvSpPr>
          <p:spPr>
            <a:xfrm>
              <a:off x="2943208" y="4764707"/>
              <a:ext cx="132416" cy="90951"/>
            </a:xfrm>
            <a:prstGeom prst="triangle">
              <a:avLst/>
            </a:prstGeom>
            <a:solidFill>
              <a:srgbClr val="002E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Isosceles Triangle 9">
              <a:extLst>
                <a:ext uri="{FF2B5EF4-FFF2-40B4-BE49-F238E27FC236}">
                  <a16:creationId xmlns:a16="http://schemas.microsoft.com/office/drawing/2014/main" id="{1D931A57-5C8C-804A-0BA2-8106779FE9BF}"/>
                </a:ext>
              </a:extLst>
            </p:cNvPr>
            <p:cNvSpPr/>
            <p:nvPr/>
          </p:nvSpPr>
          <p:spPr>
            <a:xfrm>
              <a:off x="3725706" y="4764707"/>
              <a:ext cx="132416" cy="90951"/>
            </a:xfrm>
            <a:prstGeom prst="triangle">
              <a:avLst/>
            </a:prstGeom>
            <a:solidFill>
              <a:srgbClr val="002E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Isosceles Triangle 10">
              <a:extLst>
                <a:ext uri="{FF2B5EF4-FFF2-40B4-BE49-F238E27FC236}">
                  <a16:creationId xmlns:a16="http://schemas.microsoft.com/office/drawing/2014/main" id="{94DB39C0-4695-5AE9-92B9-204EC0D21F6B}"/>
                </a:ext>
              </a:extLst>
            </p:cNvPr>
            <p:cNvSpPr/>
            <p:nvPr/>
          </p:nvSpPr>
          <p:spPr>
            <a:xfrm>
              <a:off x="4508204" y="4764707"/>
              <a:ext cx="132416" cy="90951"/>
            </a:xfrm>
            <a:prstGeom prst="triangle">
              <a:avLst/>
            </a:prstGeom>
            <a:solidFill>
              <a:srgbClr val="002E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Isosceles Triangle 11">
              <a:extLst>
                <a:ext uri="{FF2B5EF4-FFF2-40B4-BE49-F238E27FC236}">
                  <a16:creationId xmlns:a16="http://schemas.microsoft.com/office/drawing/2014/main" id="{83C21A37-FF70-BDCA-B89B-4D5CC9378089}"/>
                </a:ext>
              </a:extLst>
            </p:cNvPr>
            <p:cNvSpPr/>
            <p:nvPr/>
          </p:nvSpPr>
          <p:spPr>
            <a:xfrm>
              <a:off x="5290702" y="4764707"/>
              <a:ext cx="132416" cy="90951"/>
            </a:xfrm>
            <a:prstGeom prst="triangle">
              <a:avLst/>
            </a:prstGeom>
            <a:solidFill>
              <a:srgbClr val="002E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Isosceles Triangle 12">
              <a:extLst>
                <a:ext uri="{FF2B5EF4-FFF2-40B4-BE49-F238E27FC236}">
                  <a16:creationId xmlns:a16="http://schemas.microsoft.com/office/drawing/2014/main" id="{135D7DC9-9696-F3EE-FE1D-CAABACAF47E3}"/>
                </a:ext>
              </a:extLst>
            </p:cNvPr>
            <p:cNvSpPr/>
            <p:nvPr/>
          </p:nvSpPr>
          <p:spPr>
            <a:xfrm>
              <a:off x="6073200" y="4764707"/>
              <a:ext cx="132416" cy="90951"/>
            </a:xfrm>
            <a:prstGeom prst="triangle">
              <a:avLst/>
            </a:prstGeom>
            <a:solidFill>
              <a:srgbClr val="002E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Isosceles Triangle 16">
              <a:extLst>
                <a:ext uri="{FF2B5EF4-FFF2-40B4-BE49-F238E27FC236}">
                  <a16:creationId xmlns:a16="http://schemas.microsoft.com/office/drawing/2014/main" id="{8B561921-C359-13CE-5683-A68E626F1E00}"/>
                </a:ext>
              </a:extLst>
            </p:cNvPr>
            <p:cNvSpPr/>
            <p:nvPr/>
          </p:nvSpPr>
          <p:spPr>
            <a:xfrm>
              <a:off x="6855698" y="4764707"/>
              <a:ext cx="132416" cy="90951"/>
            </a:xfrm>
            <a:prstGeom prst="triangle">
              <a:avLst/>
            </a:prstGeom>
            <a:solidFill>
              <a:srgbClr val="002E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Isosceles Triangle 17">
              <a:extLst>
                <a:ext uri="{FF2B5EF4-FFF2-40B4-BE49-F238E27FC236}">
                  <a16:creationId xmlns:a16="http://schemas.microsoft.com/office/drawing/2014/main" id="{17881AD3-FEDF-3537-0510-856B96870B4B}"/>
                </a:ext>
              </a:extLst>
            </p:cNvPr>
            <p:cNvSpPr/>
            <p:nvPr/>
          </p:nvSpPr>
          <p:spPr>
            <a:xfrm>
              <a:off x="7638196" y="4764707"/>
              <a:ext cx="132416" cy="90951"/>
            </a:xfrm>
            <a:prstGeom prst="triangle">
              <a:avLst/>
            </a:prstGeom>
            <a:solidFill>
              <a:srgbClr val="002E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Isosceles Triangle 18">
              <a:extLst>
                <a:ext uri="{FF2B5EF4-FFF2-40B4-BE49-F238E27FC236}">
                  <a16:creationId xmlns:a16="http://schemas.microsoft.com/office/drawing/2014/main" id="{310A4E0C-3D99-C29F-5666-C2A8FC268EA6}"/>
                </a:ext>
              </a:extLst>
            </p:cNvPr>
            <p:cNvSpPr/>
            <p:nvPr/>
          </p:nvSpPr>
          <p:spPr>
            <a:xfrm>
              <a:off x="8420694" y="4764707"/>
              <a:ext cx="132416" cy="90951"/>
            </a:xfrm>
            <a:prstGeom prst="triangle">
              <a:avLst/>
            </a:prstGeom>
            <a:solidFill>
              <a:srgbClr val="002E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Isosceles Triangle 19">
              <a:extLst>
                <a:ext uri="{FF2B5EF4-FFF2-40B4-BE49-F238E27FC236}">
                  <a16:creationId xmlns:a16="http://schemas.microsoft.com/office/drawing/2014/main" id="{813BDA02-84CD-D678-7C6E-85ADEDA385B8}"/>
                </a:ext>
              </a:extLst>
            </p:cNvPr>
            <p:cNvSpPr/>
            <p:nvPr/>
          </p:nvSpPr>
          <p:spPr>
            <a:xfrm>
              <a:off x="9203192" y="4764707"/>
              <a:ext cx="132416" cy="90951"/>
            </a:xfrm>
            <a:prstGeom prst="triangle">
              <a:avLst/>
            </a:prstGeom>
            <a:solidFill>
              <a:srgbClr val="002E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Isosceles Triangle 20">
              <a:extLst>
                <a:ext uri="{FF2B5EF4-FFF2-40B4-BE49-F238E27FC236}">
                  <a16:creationId xmlns:a16="http://schemas.microsoft.com/office/drawing/2014/main" id="{7D9FF84D-641B-3AC8-472E-C9B552C22E45}"/>
                </a:ext>
              </a:extLst>
            </p:cNvPr>
            <p:cNvSpPr/>
            <p:nvPr/>
          </p:nvSpPr>
          <p:spPr>
            <a:xfrm>
              <a:off x="9985690" y="4764707"/>
              <a:ext cx="132416" cy="90951"/>
            </a:xfrm>
            <a:prstGeom prst="triangle">
              <a:avLst/>
            </a:prstGeom>
            <a:solidFill>
              <a:srgbClr val="002E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Isosceles Triangle 21">
              <a:extLst>
                <a:ext uri="{FF2B5EF4-FFF2-40B4-BE49-F238E27FC236}">
                  <a16:creationId xmlns:a16="http://schemas.microsoft.com/office/drawing/2014/main" id="{FC99D398-560C-88DE-1169-A927EEAE170A}"/>
                </a:ext>
              </a:extLst>
            </p:cNvPr>
            <p:cNvSpPr/>
            <p:nvPr/>
          </p:nvSpPr>
          <p:spPr>
            <a:xfrm>
              <a:off x="10768188" y="4764707"/>
              <a:ext cx="132416" cy="90951"/>
            </a:xfrm>
            <a:prstGeom prst="triangle">
              <a:avLst/>
            </a:prstGeom>
            <a:solidFill>
              <a:srgbClr val="002E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7" name="Group 26">
              <a:extLst>
                <a:ext uri="{FF2B5EF4-FFF2-40B4-BE49-F238E27FC236}">
                  <a16:creationId xmlns:a16="http://schemas.microsoft.com/office/drawing/2014/main" id="{F5395B9C-6DE8-6C36-3E44-4911D9E0E92D}"/>
                </a:ext>
              </a:extLst>
            </p:cNvPr>
            <p:cNvGrpSpPr/>
            <p:nvPr/>
          </p:nvGrpSpPr>
          <p:grpSpPr>
            <a:xfrm>
              <a:off x="2040904" y="4860914"/>
              <a:ext cx="9770096" cy="244019"/>
              <a:chOff x="2040904" y="4657714"/>
              <a:chExt cx="9770096" cy="244019"/>
            </a:xfrm>
          </p:grpSpPr>
          <p:sp>
            <p:nvSpPr>
              <p:cNvPr id="40" name="Rectangle: Rounded Corners 39">
                <a:extLst>
                  <a:ext uri="{FF2B5EF4-FFF2-40B4-BE49-F238E27FC236}">
                    <a16:creationId xmlns:a16="http://schemas.microsoft.com/office/drawing/2014/main" id="{9496F594-9D78-8C3F-5903-9C6F9581651C}"/>
                  </a:ext>
                </a:extLst>
              </p:cNvPr>
              <p:cNvSpPr/>
              <p:nvPr/>
            </p:nvSpPr>
            <p:spPr>
              <a:xfrm>
                <a:off x="2040904" y="4657714"/>
                <a:ext cx="9770096" cy="244019"/>
              </a:xfrm>
              <a:prstGeom prst="roundRect">
                <a:avLst>
                  <a:gd name="adj" fmla="val 50000"/>
                </a:avLst>
              </a:prstGeom>
              <a:solidFill>
                <a:srgbClr val="002E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Oval 40">
                <a:extLst>
                  <a:ext uri="{FF2B5EF4-FFF2-40B4-BE49-F238E27FC236}">
                    <a16:creationId xmlns:a16="http://schemas.microsoft.com/office/drawing/2014/main" id="{E24A862B-CEBB-EFAE-F8A2-C4842EF0F794}"/>
                  </a:ext>
                </a:extLst>
              </p:cNvPr>
              <p:cNvSpPr/>
              <p:nvPr/>
            </p:nvSpPr>
            <p:spPr>
              <a:xfrm>
                <a:off x="2951757" y="4722647"/>
                <a:ext cx="114152" cy="1141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Oval 41">
                <a:extLst>
                  <a:ext uri="{FF2B5EF4-FFF2-40B4-BE49-F238E27FC236}">
                    <a16:creationId xmlns:a16="http://schemas.microsoft.com/office/drawing/2014/main" id="{DF6FD67C-AA69-904B-8FC4-E72F9078EE55}"/>
                  </a:ext>
                </a:extLst>
              </p:cNvPr>
              <p:cNvSpPr/>
              <p:nvPr/>
            </p:nvSpPr>
            <p:spPr>
              <a:xfrm>
                <a:off x="3734838" y="4722647"/>
                <a:ext cx="114152" cy="1141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Isosceles Triangle 44">
                <a:extLst>
                  <a:ext uri="{FF2B5EF4-FFF2-40B4-BE49-F238E27FC236}">
                    <a16:creationId xmlns:a16="http://schemas.microsoft.com/office/drawing/2014/main" id="{6E3CE631-4CE6-564E-6C73-25852EC9DE85}"/>
                  </a:ext>
                </a:extLst>
              </p:cNvPr>
              <p:cNvSpPr/>
              <p:nvPr/>
            </p:nvSpPr>
            <p:spPr>
              <a:xfrm rot="16200000">
                <a:off x="2171145" y="4734248"/>
                <a:ext cx="132416" cy="90951"/>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7" name="Oval 46">
                <a:extLst>
                  <a:ext uri="{FF2B5EF4-FFF2-40B4-BE49-F238E27FC236}">
                    <a16:creationId xmlns:a16="http://schemas.microsoft.com/office/drawing/2014/main" id="{08DE534C-0C6D-0D34-71BC-B7D6D9E75259}"/>
                  </a:ext>
                </a:extLst>
              </p:cNvPr>
              <p:cNvSpPr/>
              <p:nvPr/>
            </p:nvSpPr>
            <p:spPr>
              <a:xfrm>
                <a:off x="4517919" y="4722647"/>
                <a:ext cx="114152" cy="1141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3" name="Oval 62">
                <a:extLst>
                  <a:ext uri="{FF2B5EF4-FFF2-40B4-BE49-F238E27FC236}">
                    <a16:creationId xmlns:a16="http://schemas.microsoft.com/office/drawing/2014/main" id="{A4A23F9A-19A9-00BC-F0B6-79FB361A5ED4}"/>
                  </a:ext>
                </a:extLst>
              </p:cNvPr>
              <p:cNvSpPr/>
              <p:nvPr/>
            </p:nvSpPr>
            <p:spPr>
              <a:xfrm>
                <a:off x="5301000" y="4722647"/>
                <a:ext cx="114152" cy="1141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00" name="Oval 4099">
                <a:extLst>
                  <a:ext uri="{FF2B5EF4-FFF2-40B4-BE49-F238E27FC236}">
                    <a16:creationId xmlns:a16="http://schemas.microsoft.com/office/drawing/2014/main" id="{90EB07B4-9396-75E3-C3F9-DCD39D0BA97B}"/>
                  </a:ext>
                </a:extLst>
              </p:cNvPr>
              <p:cNvSpPr/>
              <p:nvPr/>
            </p:nvSpPr>
            <p:spPr>
              <a:xfrm>
                <a:off x="6084081" y="4722647"/>
                <a:ext cx="114152" cy="1141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02" name="Oval 4101">
                <a:extLst>
                  <a:ext uri="{FF2B5EF4-FFF2-40B4-BE49-F238E27FC236}">
                    <a16:creationId xmlns:a16="http://schemas.microsoft.com/office/drawing/2014/main" id="{37FE4F09-6A86-3F1C-EF2A-A909738D44AD}"/>
                  </a:ext>
                </a:extLst>
              </p:cNvPr>
              <p:cNvSpPr/>
              <p:nvPr/>
            </p:nvSpPr>
            <p:spPr>
              <a:xfrm>
                <a:off x="6867162" y="4722647"/>
                <a:ext cx="114152" cy="1141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04" name="Oval 4103">
                <a:extLst>
                  <a:ext uri="{FF2B5EF4-FFF2-40B4-BE49-F238E27FC236}">
                    <a16:creationId xmlns:a16="http://schemas.microsoft.com/office/drawing/2014/main" id="{62804F35-5D12-2660-8E12-12DD434F1AA2}"/>
                  </a:ext>
                </a:extLst>
              </p:cNvPr>
              <p:cNvSpPr/>
              <p:nvPr/>
            </p:nvSpPr>
            <p:spPr>
              <a:xfrm>
                <a:off x="7650243" y="4722647"/>
                <a:ext cx="114152" cy="1141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22" name="Oval 4121">
                <a:extLst>
                  <a:ext uri="{FF2B5EF4-FFF2-40B4-BE49-F238E27FC236}">
                    <a16:creationId xmlns:a16="http://schemas.microsoft.com/office/drawing/2014/main" id="{181B0F00-A777-4D7B-38F8-98DFC76D3B2C}"/>
                  </a:ext>
                </a:extLst>
              </p:cNvPr>
              <p:cNvSpPr/>
              <p:nvPr/>
            </p:nvSpPr>
            <p:spPr>
              <a:xfrm>
                <a:off x="8433324" y="4722647"/>
                <a:ext cx="114152" cy="1141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24" name="Oval 4123">
                <a:extLst>
                  <a:ext uri="{FF2B5EF4-FFF2-40B4-BE49-F238E27FC236}">
                    <a16:creationId xmlns:a16="http://schemas.microsoft.com/office/drawing/2014/main" id="{F4345B96-1DD2-7FC2-CD52-35F12617028F}"/>
                  </a:ext>
                </a:extLst>
              </p:cNvPr>
              <p:cNvSpPr/>
              <p:nvPr/>
            </p:nvSpPr>
            <p:spPr>
              <a:xfrm>
                <a:off x="9216405" y="4722647"/>
                <a:ext cx="114152" cy="1141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29" name="Oval 4128">
                <a:extLst>
                  <a:ext uri="{FF2B5EF4-FFF2-40B4-BE49-F238E27FC236}">
                    <a16:creationId xmlns:a16="http://schemas.microsoft.com/office/drawing/2014/main" id="{B8ECE564-CD4E-22C2-96D9-AD7D6A57FE9A}"/>
                  </a:ext>
                </a:extLst>
              </p:cNvPr>
              <p:cNvSpPr/>
              <p:nvPr/>
            </p:nvSpPr>
            <p:spPr>
              <a:xfrm>
                <a:off x="9999486" y="4722647"/>
                <a:ext cx="114152" cy="1141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30" name="Oval 4129">
                <a:extLst>
                  <a:ext uri="{FF2B5EF4-FFF2-40B4-BE49-F238E27FC236}">
                    <a16:creationId xmlns:a16="http://schemas.microsoft.com/office/drawing/2014/main" id="{E6EB7EFA-896C-62CF-E147-05798FC6E16B}"/>
                  </a:ext>
                </a:extLst>
              </p:cNvPr>
              <p:cNvSpPr/>
              <p:nvPr/>
            </p:nvSpPr>
            <p:spPr>
              <a:xfrm>
                <a:off x="10782567" y="4722647"/>
                <a:ext cx="114152" cy="1141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31" name="Isosceles Triangle 4130">
                <a:extLst>
                  <a:ext uri="{FF2B5EF4-FFF2-40B4-BE49-F238E27FC236}">
                    <a16:creationId xmlns:a16="http://schemas.microsoft.com/office/drawing/2014/main" id="{5A726325-D3F5-4D45-4137-BD1A466883C8}"/>
                  </a:ext>
                </a:extLst>
              </p:cNvPr>
              <p:cNvSpPr/>
              <p:nvPr/>
            </p:nvSpPr>
            <p:spPr>
              <a:xfrm rot="5400000" flipH="1">
                <a:off x="11544914" y="4734248"/>
                <a:ext cx="132416" cy="90951"/>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28" name="TextBox 27">
              <a:extLst>
                <a:ext uri="{FF2B5EF4-FFF2-40B4-BE49-F238E27FC236}">
                  <a16:creationId xmlns:a16="http://schemas.microsoft.com/office/drawing/2014/main" id="{D0349746-97FD-EF57-A76E-A87500948A1D}"/>
                </a:ext>
              </a:extLst>
            </p:cNvPr>
            <p:cNvSpPr txBox="1"/>
            <p:nvPr/>
          </p:nvSpPr>
          <p:spPr>
            <a:xfrm>
              <a:off x="2799580" y="4437416"/>
              <a:ext cx="393056" cy="338554"/>
            </a:xfrm>
            <a:prstGeom prst="rect">
              <a:avLst/>
            </a:prstGeom>
            <a:noFill/>
          </p:spPr>
          <p:txBody>
            <a:bodyPr wrap="none" rtlCol="0">
              <a:spAutoFit/>
            </a:bodyPr>
            <a:lstStyle/>
            <a:p>
              <a:r>
                <a:rPr lang="es" sz="1600" b="1"/>
                <a:t>25</a:t>
              </a:r>
              <a:endParaRPr lang="en-IN" sz="1600" b="1"/>
            </a:p>
          </p:txBody>
        </p:sp>
        <p:sp>
          <p:nvSpPr>
            <p:cNvPr id="29" name="TextBox 28">
              <a:extLst>
                <a:ext uri="{FF2B5EF4-FFF2-40B4-BE49-F238E27FC236}">
                  <a16:creationId xmlns:a16="http://schemas.microsoft.com/office/drawing/2014/main" id="{8B910958-A0B3-C7DA-6395-64BB932E73C3}"/>
                </a:ext>
              </a:extLst>
            </p:cNvPr>
            <p:cNvSpPr txBox="1"/>
            <p:nvPr/>
          </p:nvSpPr>
          <p:spPr>
            <a:xfrm>
              <a:off x="3602074" y="4437416"/>
              <a:ext cx="393056" cy="338554"/>
            </a:xfrm>
            <a:prstGeom prst="rect">
              <a:avLst/>
            </a:prstGeom>
            <a:noFill/>
          </p:spPr>
          <p:txBody>
            <a:bodyPr wrap="none" rtlCol="0">
              <a:spAutoFit/>
            </a:bodyPr>
            <a:lstStyle/>
            <a:p>
              <a:r>
                <a:rPr lang="es" sz="1600" b="1"/>
                <a:t>30</a:t>
              </a:r>
              <a:endParaRPr lang="en-IN" sz="1600" b="1"/>
            </a:p>
          </p:txBody>
        </p:sp>
        <p:sp>
          <p:nvSpPr>
            <p:cNvPr id="30" name="TextBox 29">
              <a:extLst>
                <a:ext uri="{FF2B5EF4-FFF2-40B4-BE49-F238E27FC236}">
                  <a16:creationId xmlns:a16="http://schemas.microsoft.com/office/drawing/2014/main" id="{B1073788-B142-4C31-AA74-913C4DFBBB15}"/>
                </a:ext>
              </a:extLst>
            </p:cNvPr>
            <p:cNvSpPr txBox="1"/>
            <p:nvPr/>
          </p:nvSpPr>
          <p:spPr>
            <a:xfrm>
              <a:off x="4381708" y="4437416"/>
              <a:ext cx="393056" cy="338554"/>
            </a:xfrm>
            <a:prstGeom prst="rect">
              <a:avLst/>
            </a:prstGeom>
            <a:noFill/>
          </p:spPr>
          <p:txBody>
            <a:bodyPr wrap="none" rtlCol="0">
              <a:spAutoFit/>
            </a:bodyPr>
            <a:lstStyle/>
            <a:p>
              <a:r>
                <a:rPr lang="es" sz="1600" b="1"/>
                <a:t>35</a:t>
              </a:r>
              <a:endParaRPr lang="en-IN" sz="1600" b="1"/>
            </a:p>
          </p:txBody>
        </p:sp>
        <p:sp>
          <p:nvSpPr>
            <p:cNvPr id="31" name="TextBox 30">
              <a:extLst>
                <a:ext uri="{FF2B5EF4-FFF2-40B4-BE49-F238E27FC236}">
                  <a16:creationId xmlns:a16="http://schemas.microsoft.com/office/drawing/2014/main" id="{F2588C38-FFE4-89AC-2546-703A1F490161}"/>
                </a:ext>
              </a:extLst>
            </p:cNvPr>
            <p:cNvSpPr txBox="1"/>
            <p:nvPr/>
          </p:nvSpPr>
          <p:spPr>
            <a:xfrm>
              <a:off x="5161342" y="4437416"/>
              <a:ext cx="393056" cy="338554"/>
            </a:xfrm>
            <a:prstGeom prst="rect">
              <a:avLst/>
            </a:prstGeom>
            <a:noFill/>
          </p:spPr>
          <p:txBody>
            <a:bodyPr wrap="none" rtlCol="0">
              <a:spAutoFit/>
            </a:bodyPr>
            <a:lstStyle/>
            <a:p>
              <a:r>
                <a:rPr lang="es" sz="1600" b="1"/>
                <a:t>40</a:t>
              </a:r>
              <a:endParaRPr lang="en-IN" sz="1600" b="1"/>
            </a:p>
          </p:txBody>
        </p:sp>
        <p:sp>
          <p:nvSpPr>
            <p:cNvPr id="32" name="TextBox 31">
              <a:extLst>
                <a:ext uri="{FF2B5EF4-FFF2-40B4-BE49-F238E27FC236}">
                  <a16:creationId xmlns:a16="http://schemas.microsoft.com/office/drawing/2014/main" id="{566EA06C-501C-E620-E0D1-3C2FF2B4C4DA}"/>
                </a:ext>
              </a:extLst>
            </p:cNvPr>
            <p:cNvSpPr txBox="1"/>
            <p:nvPr/>
          </p:nvSpPr>
          <p:spPr>
            <a:xfrm>
              <a:off x="5940976" y="4437416"/>
              <a:ext cx="393056" cy="338554"/>
            </a:xfrm>
            <a:prstGeom prst="rect">
              <a:avLst/>
            </a:prstGeom>
            <a:noFill/>
          </p:spPr>
          <p:txBody>
            <a:bodyPr wrap="none" rtlCol="0">
              <a:spAutoFit/>
            </a:bodyPr>
            <a:lstStyle/>
            <a:p>
              <a:r>
                <a:rPr lang="es" sz="1600" b="1"/>
                <a:t>45</a:t>
              </a:r>
              <a:endParaRPr lang="en-IN" sz="1600" b="1"/>
            </a:p>
          </p:txBody>
        </p:sp>
        <p:sp>
          <p:nvSpPr>
            <p:cNvPr id="33" name="TextBox 32">
              <a:extLst>
                <a:ext uri="{FF2B5EF4-FFF2-40B4-BE49-F238E27FC236}">
                  <a16:creationId xmlns:a16="http://schemas.microsoft.com/office/drawing/2014/main" id="{DF57918C-A5EE-0C1D-82A8-5EB3E91D3DA4}"/>
                </a:ext>
              </a:extLst>
            </p:cNvPr>
            <p:cNvSpPr txBox="1"/>
            <p:nvPr/>
          </p:nvSpPr>
          <p:spPr>
            <a:xfrm>
              <a:off x="6720610" y="4437416"/>
              <a:ext cx="393056" cy="338554"/>
            </a:xfrm>
            <a:prstGeom prst="rect">
              <a:avLst/>
            </a:prstGeom>
            <a:noFill/>
          </p:spPr>
          <p:txBody>
            <a:bodyPr wrap="none" rtlCol="0">
              <a:spAutoFit/>
            </a:bodyPr>
            <a:lstStyle/>
            <a:p>
              <a:r>
                <a:rPr lang="es" sz="1600" b="1"/>
                <a:t>50</a:t>
              </a:r>
              <a:endParaRPr lang="en-IN" sz="1600" b="1"/>
            </a:p>
          </p:txBody>
        </p:sp>
        <p:sp>
          <p:nvSpPr>
            <p:cNvPr id="34" name="TextBox 33">
              <a:extLst>
                <a:ext uri="{FF2B5EF4-FFF2-40B4-BE49-F238E27FC236}">
                  <a16:creationId xmlns:a16="http://schemas.microsoft.com/office/drawing/2014/main" id="{848015C1-F341-0B9E-C8EB-0786C5A76695}"/>
                </a:ext>
              </a:extLst>
            </p:cNvPr>
            <p:cNvSpPr txBox="1"/>
            <p:nvPr/>
          </p:nvSpPr>
          <p:spPr>
            <a:xfrm>
              <a:off x="7500244" y="4437416"/>
              <a:ext cx="393056" cy="338554"/>
            </a:xfrm>
            <a:prstGeom prst="rect">
              <a:avLst/>
            </a:prstGeom>
            <a:noFill/>
          </p:spPr>
          <p:txBody>
            <a:bodyPr wrap="none" rtlCol="0">
              <a:spAutoFit/>
            </a:bodyPr>
            <a:lstStyle/>
            <a:p>
              <a:r>
                <a:rPr lang="es" sz="1600" b="1"/>
                <a:t>55</a:t>
              </a:r>
              <a:endParaRPr lang="en-IN" sz="1600" b="1"/>
            </a:p>
          </p:txBody>
        </p:sp>
        <p:sp>
          <p:nvSpPr>
            <p:cNvPr id="35" name="TextBox 34">
              <a:extLst>
                <a:ext uri="{FF2B5EF4-FFF2-40B4-BE49-F238E27FC236}">
                  <a16:creationId xmlns:a16="http://schemas.microsoft.com/office/drawing/2014/main" id="{2DC3F284-A156-A2DA-DA67-9EDE0F60AF24}"/>
                </a:ext>
              </a:extLst>
            </p:cNvPr>
            <p:cNvSpPr txBox="1"/>
            <p:nvPr/>
          </p:nvSpPr>
          <p:spPr>
            <a:xfrm>
              <a:off x="8279878" y="4437416"/>
              <a:ext cx="393056" cy="338554"/>
            </a:xfrm>
            <a:prstGeom prst="rect">
              <a:avLst/>
            </a:prstGeom>
            <a:noFill/>
          </p:spPr>
          <p:txBody>
            <a:bodyPr wrap="none" rtlCol="0">
              <a:spAutoFit/>
            </a:bodyPr>
            <a:lstStyle/>
            <a:p>
              <a:r>
                <a:rPr lang="es" sz="1600" b="1"/>
                <a:t>60</a:t>
              </a:r>
              <a:endParaRPr lang="en-IN" sz="1600" b="1"/>
            </a:p>
          </p:txBody>
        </p:sp>
        <p:sp>
          <p:nvSpPr>
            <p:cNvPr id="37" name="TextBox 36">
              <a:extLst>
                <a:ext uri="{FF2B5EF4-FFF2-40B4-BE49-F238E27FC236}">
                  <a16:creationId xmlns:a16="http://schemas.microsoft.com/office/drawing/2014/main" id="{56494ACC-B5D9-2546-1FAB-1ED1FC53DA58}"/>
                </a:ext>
              </a:extLst>
            </p:cNvPr>
            <p:cNvSpPr txBox="1"/>
            <p:nvPr/>
          </p:nvSpPr>
          <p:spPr>
            <a:xfrm>
              <a:off x="9059512" y="4437416"/>
              <a:ext cx="393056" cy="338554"/>
            </a:xfrm>
            <a:prstGeom prst="rect">
              <a:avLst/>
            </a:prstGeom>
            <a:noFill/>
          </p:spPr>
          <p:txBody>
            <a:bodyPr wrap="none" rtlCol="0">
              <a:spAutoFit/>
            </a:bodyPr>
            <a:lstStyle/>
            <a:p>
              <a:r>
                <a:rPr lang="es" sz="1600" b="1"/>
                <a:t>65</a:t>
              </a:r>
              <a:endParaRPr lang="en-IN" sz="1600" b="1"/>
            </a:p>
          </p:txBody>
        </p:sp>
        <p:sp>
          <p:nvSpPr>
            <p:cNvPr id="38" name="TextBox 37">
              <a:extLst>
                <a:ext uri="{FF2B5EF4-FFF2-40B4-BE49-F238E27FC236}">
                  <a16:creationId xmlns:a16="http://schemas.microsoft.com/office/drawing/2014/main" id="{C1FA66F9-15D1-4FA4-4578-2C9BB4A30B18}"/>
                </a:ext>
              </a:extLst>
            </p:cNvPr>
            <p:cNvSpPr txBox="1"/>
            <p:nvPr/>
          </p:nvSpPr>
          <p:spPr>
            <a:xfrm>
              <a:off x="9839146" y="4437416"/>
              <a:ext cx="393056" cy="338554"/>
            </a:xfrm>
            <a:prstGeom prst="rect">
              <a:avLst/>
            </a:prstGeom>
            <a:noFill/>
          </p:spPr>
          <p:txBody>
            <a:bodyPr wrap="none" rtlCol="0">
              <a:spAutoFit/>
            </a:bodyPr>
            <a:lstStyle/>
            <a:p>
              <a:r>
                <a:rPr lang="es" sz="1600" b="1"/>
                <a:t>70</a:t>
              </a:r>
              <a:endParaRPr lang="en-IN" sz="1600" b="1"/>
            </a:p>
          </p:txBody>
        </p:sp>
        <p:sp>
          <p:nvSpPr>
            <p:cNvPr id="39" name="TextBox 38">
              <a:extLst>
                <a:ext uri="{FF2B5EF4-FFF2-40B4-BE49-F238E27FC236}">
                  <a16:creationId xmlns:a16="http://schemas.microsoft.com/office/drawing/2014/main" id="{4C9B5CED-ECDC-9B6C-A3F9-B19089580E6F}"/>
                </a:ext>
              </a:extLst>
            </p:cNvPr>
            <p:cNvSpPr txBox="1"/>
            <p:nvPr/>
          </p:nvSpPr>
          <p:spPr>
            <a:xfrm>
              <a:off x="10618780" y="4437416"/>
              <a:ext cx="393056" cy="338554"/>
            </a:xfrm>
            <a:prstGeom prst="rect">
              <a:avLst/>
            </a:prstGeom>
            <a:noFill/>
          </p:spPr>
          <p:txBody>
            <a:bodyPr wrap="none" rtlCol="0">
              <a:spAutoFit/>
            </a:bodyPr>
            <a:lstStyle/>
            <a:p>
              <a:r>
                <a:rPr lang="es" sz="1600" b="1"/>
                <a:t>75</a:t>
              </a:r>
              <a:endParaRPr lang="en-IN" sz="1600" b="1"/>
            </a:p>
          </p:txBody>
        </p:sp>
      </p:grpSp>
      <p:sp>
        <p:nvSpPr>
          <p:cNvPr id="3" name="Title 1">
            <a:extLst>
              <a:ext uri="{FF2B5EF4-FFF2-40B4-BE49-F238E27FC236}">
                <a16:creationId xmlns:a16="http://schemas.microsoft.com/office/drawing/2014/main" id="{672D892F-8BA2-0582-F69E-57104A4ABE2E}"/>
              </a:ext>
            </a:extLst>
          </p:cNvPr>
          <p:cNvSpPr txBox="1">
            <a:spLocks/>
          </p:cNvSpPr>
          <p:nvPr/>
        </p:nvSpPr>
        <p:spPr>
          <a:xfrm>
            <a:off x="850900" y="41972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 b="1">
                <a:solidFill>
                  <a:srgbClr val="002C53"/>
                </a:solidFill>
              </a:rPr>
              <a:t>Nuevas definiciones de insuficiencia cardíaca basadas en la </a:t>
            </a:r>
            <a:r>
              <a:rPr lang="en-US" b="1" err="1">
                <a:solidFill>
                  <a:srgbClr val="002C53"/>
                </a:solidFill>
              </a:rPr>
              <a:t>fracción</a:t>
            </a:r>
            <a:r>
              <a:rPr lang="en-US" b="1">
                <a:solidFill>
                  <a:srgbClr val="002C53"/>
                </a:solidFill>
              </a:rPr>
              <a:t> de </a:t>
            </a:r>
            <a:r>
              <a:rPr lang="en-US" b="1" err="1">
                <a:solidFill>
                  <a:srgbClr val="002C53"/>
                </a:solidFill>
              </a:rPr>
              <a:t>eyección</a:t>
            </a:r>
            <a:r>
              <a:rPr lang="en-US" b="1">
                <a:solidFill>
                  <a:srgbClr val="002C53"/>
                </a:solidFill>
              </a:rPr>
              <a:t> (FE)</a:t>
            </a:r>
            <a:endParaRPr lang="id-ID" b="1">
              <a:solidFill>
                <a:srgbClr val="002C53"/>
              </a:solidFill>
            </a:endParaRPr>
          </a:p>
        </p:txBody>
      </p:sp>
    </p:spTree>
    <p:extLst>
      <p:ext uri="{BB962C8B-B14F-4D97-AF65-F5344CB8AC3E}">
        <p14:creationId xmlns:p14="http://schemas.microsoft.com/office/powerpoint/2010/main" val="3762991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A6724216-EBF1-430F-4729-4D4D494416C6}"/>
              </a:ext>
            </a:extLst>
          </p:cNvPr>
          <p:cNvSpPr/>
          <p:nvPr/>
        </p:nvSpPr>
        <p:spPr>
          <a:xfrm>
            <a:off x="6695380" y="3351476"/>
            <a:ext cx="3818944" cy="1099424"/>
          </a:xfrm>
          <a:prstGeom prst="roundRect">
            <a:avLst>
              <a:gd name="adj" fmla="val 0"/>
            </a:avLst>
          </a:prstGeom>
          <a:solidFill>
            <a:srgbClr val="C3C8D6">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Rounded Corners 6">
            <a:extLst>
              <a:ext uri="{FF2B5EF4-FFF2-40B4-BE49-F238E27FC236}">
                <a16:creationId xmlns:a16="http://schemas.microsoft.com/office/drawing/2014/main" id="{8889A7AB-A6C4-4BDC-3FA8-BE92966AC607}"/>
              </a:ext>
            </a:extLst>
          </p:cNvPr>
          <p:cNvSpPr/>
          <p:nvPr/>
        </p:nvSpPr>
        <p:spPr>
          <a:xfrm>
            <a:off x="5083274" y="3373657"/>
            <a:ext cx="1434514" cy="1342107"/>
          </a:xfrm>
          <a:prstGeom prst="roundRect">
            <a:avLst>
              <a:gd name="adj" fmla="val 0"/>
            </a:avLst>
          </a:prstGeom>
          <a:solidFill>
            <a:srgbClr val="E3CDE2">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Rounded Corners 4">
            <a:extLst>
              <a:ext uri="{FF2B5EF4-FFF2-40B4-BE49-F238E27FC236}">
                <a16:creationId xmlns:a16="http://schemas.microsoft.com/office/drawing/2014/main" id="{53D6312E-FD51-6F3C-046E-07BF178C8132}"/>
              </a:ext>
            </a:extLst>
          </p:cNvPr>
          <p:cNvSpPr/>
          <p:nvPr/>
        </p:nvSpPr>
        <p:spPr>
          <a:xfrm>
            <a:off x="1669100" y="3330498"/>
            <a:ext cx="3268576" cy="1158587"/>
          </a:xfrm>
          <a:prstGeom prst="roundRect">
            <a:avLst>
              <a:gd name="adj" fmla="val 0"/>
            </a:avLst>
          </a:prstGeom>
          <a:solidFill>
            <a:srgbClr val="C8DAE7">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itle 1">
            <a:extLst>
              <a:ext uri="{FF2B5EF4-FFF2-40B4-BE49-F238E27FC236}">
                <a16:creationId xmlns:a16="http://schemas.microsoft.com/office/drawing/2014/main" id="{6A4C568C-D00D-EED0-B686-F75EA995BD0E}"/>
              </a:ext>
            </a:extLst>
          </p:cNvPr>
          <p:cNvSpPr txBox="1">
            <a:spLocks/>
          </p:cNvSpPr>
          <p:nvPr/>
        </p:nvSpPr>
        <p:spPr>
          <a:xfrm>
            <a:off x="748813" y="1974535"/>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d-ID" b="1">
              <a:solidFill>
                <a:srgbClr val="002C53"/>
              </a:solidFill>
            </a:endParaRPr>
          </a:p>
        </p:txBody>
      </p:sp>
      <p:sp>
        <p:nvSpPr>
          <p:cNvPr id="17" name="TextBox 16">
            <a:extLst>
              <a:ext uri="{FF2B5EF4-FFF2-40B4-BE49-F238E27FC236}">
                <a16:creationId xmlns:a16="http://schemas.microsoft.com/office/drawing/2014/main" id="{7A7178AA-3A21-D7D6-9DDB-7F3FFF0114FE}"/>
              </a:ext>
            </a:extLst>
          </p:cNvPr>
          <p:cNvSpPr txBox="1"/>
          <p:nvPr/>
        </p:nvSpPr>
        <p:spPr>
          <a:xfrm>
            <a:off x="478862" y="3182075"/>
            <a:ext cx="1215492" cy="1323439"/>
          </a:xfrm>
          <a:prstGeom prst="rect">
            <a:avLst/>
          </a:prstGeom>
          <a:noFill/>
        </p:spPr>
        <p:txBody>
          <a:bodyPr wrap="square" rtlCol="0">
            <a:spAutoFit/>
          </a:bodyPr>
          <a:lstStyle/>
          <a:p>
            <a:r>
              <a:rPr lang="es-ES" sz="1600" b="1"/>
              <a:t>Por fracción de eyección ventricular izquierda (</a:t>
            </a:r>
            <a:r>
              <a:rPr lang="es-ES" sz="1600" b="1" err="1"/>
              <a:t>FEVI</a:t>
            </a:r>
            <a:r>
              <a:rPr lang="es-ES" sz="1600" b="1"/>
              <a:t>)</a:t>
            </a:r>
            <a:r>
              <a:rPr lang="es" sz="1600" b="1"/>
              <a:t> (%)</a:t>
            </a:r>
          </a:p>
        </p:txBody>
      </p:sp>
      <p:grpSp>
        <p:nvGrpSpPr>
          <p:cNvPr id="21" name="Group 20">
            <a:extLst>
              <a:ext uri="{FF2B5EF4-FFF2-40B4-BE49-F238E27FC236}">
                <a16:creationId xmlns:a16="http://schemas.microsoft.com/office/drawing/2014/main" id="{3362B4E8-C7C9-EF5C-3E4E-2BBE7258AE95}"/>
              </a:ext>
            </a:extLst>
          </p:cNvPr>
          <p:cNvGrpSpPr/>
          <p:nvPr/>
        </p:nvGrpSpPr>
        <p:grpSpPr>
          <a:xfrm>
            <a:off x="1679143" y="2832136"/>
            <a:ext cx="9770096" cy="667517"/>
            <a:chOff x="2040904" y="4437416"/>
            <a:chExt cx="9770096" cy="667517"/>
          </a:xfrm>
        </p:grpSpPr>
        <p:sp>
          <p:nvSpPr>
            <p:cNvPr id="26" name="Isosceles Triangle 25">
              <a:extLst>
                <a:ext uri="{FF2B5EF4-FFF2-40B4-BE49-F238E27FC236}">
                  <a16:creationId xmlns:a16="http://schemas.microsoft.com/office/drawing/2014/main" id="{D8DC99CF-0415-AA94-8670-0E1047C3630D}"/>
                </a:ext>
              </a:extLst>
            </p:cNvPr>
            <p:cNvSpPr/>
            <p:nvPr/>
          </p:nvSpPr>
          <p:spPr>
            <a:xfrm>
              <a:off x="2943208" y="4764707"/>
              <a:ext cx="132416" cy="90951"/>
            </a:xfrm>
            <a:prstGeom prst="triangle">
              <a:avLst/>
            </a:prstGeom>
            <a:solidFill>
              <a:srgbClr val="002E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Isosceles Triangle 26">
              <a:extLst>
                <a:ext uri="{FF2B5EF4-FFF2-40B4-BE49-F238E27FC236}">
                  <a16:creationId xmlns:a16="http://schemas.microsoft.com/office/drawing/2014/main" id="{7CBF00A0-A90C-7ECD-43DC-18FA2351B41B}"/>
                </a:ext>
              </a:extLst>
            </p:cNvPr>
            <p:cNvSpPr/>
            <p:nvPr/>
          </p:nvSpPr>
          <p:spPr>
            <a:xfrm>
              <a:off x="3725706" y="4764707"/>
              <a:ext cx="132416" cy="90951"/>
            </a:xfrm>
            <a:prstGeom prst="triangle">
              <a:avLst/>
            </a:prstGeom>
            <a:solidFill>
              <a:srgbClr val="002E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Isosceles Triangle 27">
              <a:extLst>
                <a:ext uri="{FF2B5EF4-FFF2-40B4-BE49-F238E27FC236}">
                  <a16:creationId xmlns:a16="http://schemas.microsoft.com/office/drawing/2014/main" id="{F628F0BD-4B29-3FA0-7280-8D7F31265E2C}"/>
                </a:ext>
              </a:extLst>
            </p:cNvPr>
            <p:cNvSpPr/>
            <p:nvPr/>
          </p:nvSpPr>
          <p:spPr>
            <a:xfrm>
              <a:off x="4508204" y="4764707"/>
              <a:ext cx="132416" cy="90951"/>
            </a:xfrm>
            <a:prstGeom prst="triangle">
              <a:avLst/>
            </a:prstGeom>
            <a:solidFill>
              <a:srgbClr val="002E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Isosceles Triangle 28">
              <a:extLst>
                <a:ext uri="{FF2B5EF4-FFF2-40B4-BE49-F238E27FC236}">
                  <a16:creationId xmlns:a16="http://schemas.microsoft.com/office/drawing/2014/main" id="{6A8884BE-CF12-9DC3-EF6D-47489CC182C9}"/>
                </a:ext>
              </a:extLst>
            </p:cNvPr>
            <p:cNvSpPr/>
            <p:nvPr/>
          </p:nvSpPr>
          <p:spPr>
            <a:xfrm>
              <a:off x="5290702" y="4764707"/>
              <a:ext cx="132416" cy="90951"/>
            </a:xfrm>
            <a:prstGeom prst="triangle">
              <a:avLst/>
            </a:prstGeom>
            <a:solidFill>
              <a:srgbClr val="002E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Isosceles Triangle 29">
              <a:extLst>
                <a:ext uri="{FF2B5EF4-FFF2-40B4-BE49-F238E27FC236}">
                  <a16:creationId xmlns:a16="http://schemas.microsoft.com/office/drawing/2014/main" id="{D902762C-BC4A-2B27-6104-0C90CF699592}"/>
                </a:ext>
              </a:extLst>
            </p:cNvPr>
            <p:cNvSpPr/>
            <p:nvPr/>
          </p:nvSpPr>
          <p:spPr>
            <a:xfrm>
              <a:off x="6073200" y="4764707"/>
              <a:ext cx="132416" cy="90951"/>
            </a:xfrm>
            <a:prstGeom prst="triangle">
              <a:avLst/>
            </a:prstGeom>
            <a:solidFill>
              <a:srgbClr val="002E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Isosceles Triangle 30">
              <a:extLst>
                <a:ext uri="{FF2B5EF4-FFF2-40B4-BE49-F238E27FC236}">
                  <a16:creationId xmlns:a16="http://schemas.microsoft.com/office/drawing/2014/main" id="{1BBD236A-A9F0-4913-9E79-AAA8BDBC7F60}"/>
                </a:ext>
              </a:extLst>
            </p:cNvPr>
            <p:cNvSpPr/>
            <p:nvPr/>
          </p:nvSpPr>
          <p:spPr>
            <a:xfrm>
              <a:off x="6855698" y="4764707"/>
              <a:ext cx="132416" cy="90951"/>
            </a:xfrm>
            <a:prstGeom prst="triangle">
              <a:avLst/>
            </a:prstGeom>
            <a:solidFill>
              <a:srgbClr val="002E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Isosceles Triangle 31">
              <a:extLst>
                <a:ext uri="{FF2B5EF4-FFF2-40B4-BE49-F238E27FC236}">
                  <a16:creationId xmlns:a16="http://schemas.microsoft.com/office/drawing/2014/main" id="{CD6E632C-8F44-F0FD-0B49-FD726A95372E}"/>
                </a:ext>
              </a:extLst>
            </p:cNvPr>
            <p:cNvSpPr/>
            <p:nvPr/>
          </p:nvSpPr>
          <p:spPr>
            <a:xfrm>
              <a:off x="7638196" y="4764707"/>
              <a:ext cx="132416" cy="90951"/>
            </a:xfrm>
            <a:prstGeom prst="triangle">
              <a:avLst/>
            </a:prstGeom>
            <a:solidFill>
              <a:srgbClr val="002E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Isosceles Triangle 32">
              <a:extLst>
                <a:ext uri="{FF2B5EF4-FFF2-40B4-BE49-F238E27FC236}">
                  <a16:creationId xmlns:a16="http://schemas.microsoft.com/office/drawing/2014/main" id="{7F400F68-B62F-CC89-9667-4A039F34AB70}"/>
                </a:ext>
              </a:extLst>
            </p:cNvPr>
            <p:cNvSpPr/>
            <p:nvPr/>
          </p:nvSpPr>
          <p:spPr>
            <a:xfrm>
              <a:off x="8420694" y="4764707"/>
              <a:ext cx="132416" cy="90951"/>
            </a:xfrm>
            <a:prstGeom prst="triangle">
              <a:avLst/>
            </a:prstGeom>
            <a:solidFill>
              <a:srgbClr val="002E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Isosceles Triangle 33">
              <a:extLst>
                <a:ext uri="{FF2B5EF4-FFF2-40B4-BE49-F238E27FC236}">
                  <a16:creationId xmlns:a16="http://schemas.microsoft.com/office/drawing/2014/main" id="{A71A32BD-A066-2DF5-9DAC-5E8ECB7464F5}"/>
                </a:ext>
              </a:extLst>
            </p:cNvPr>
            <p:cNvSpPr/>
            <p:nvPr/>
          </p:nvSpPr>
          <p:spPr>
            <a:xfrm>
              <a:off x="9203192" y="4764707"/>
              <a:ext cx="132416" cy="90951"/>
            </a:xfrm>
            <a:prstGeom prst="triangle">
              <a:avLst/>
            </a:prstGeom>
            <a:solidFill>
              <a:srgbClr val="002E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Isosceles Triangle 34">
              <a:extLst>
                <a:ext uri="{FF2B5EF4-FFF2-40B4-BE49-F238E27FC236}">
                  <a16:creationId xmlns:a16="http://schemas.microsoft.com/office/drawing/2014/main" id="{E88835C5-F8CF-CE94-A8A6-68A5E4E9C5BD}"/>
                </a:ext>
              </a:extLst>
            </p:cNvPr>
            <p:cNvSpPr/>
            <p:nvPr/>
          </p:nvSpPr>
          <p:spPr>
            <a:xfrm>
              <a:off x="9985690" y="4764707"/>
              <a:ext cx="132416" cy="90951"/>
            </a:xfrm>
            <a:prstGeom prst="triangle">
              <a:avLst/>
            </a:prstGeom>
            <a:solidFill>
              <a:srgbClr val="002E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Isosceles Triangle 35">
              <a:extLst>
                <a:ext uri="{FF2B5EF4-FFF2-40B4-BE49-F238E27FC236}">
                  <a16:creationId xmlns:a16="http://schemas.microsoft.com/office/drawing/2014/main" id="{E8767C95-B475-D351-A7DA-E4AEEAA59890}"/>
                </a:ext>
              </a:extLst>
            </p:cNvPr>
            <p:cNvSpPr/>
            <p:nvPr/>
          </p:nvSpPr>
          <p:spPr>
            <a:xfrm>
              <a:off x="10768188" y="4764707"/>
              <a:ext cx="132416" cy="90951"/>
            </a:xfrm>
            <a:prstGeom prst="triangle">
              <a:avLst/>
            </a:prstGeom>
            <a:solidFill>
              <a:srgbClr val="002E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37" name="Group 36">
              <a:extLst>
                <a:ext uri="{FF2B5EF4-FFF2-40B4-BE49-F238E27FC236}">
                  <a16:creationId xmlns:a16="http://schemas.microsoft.com/office/drawing/2014/main" id="{363456F4-23FC-A9B3-C918-B9B71A2C238A}"/>
                </a:ext>
              </a:extLst>
            </p:cNvPr>
            <p:cNvGrpSpPr/>
            <p:nvPr/>
          </p:nvGrpSpPr>
          <p:grpSpPr>
            <a:xfrm>
              <a:off x="2040904" y="4860914"/>
              <a:ext cx="9770096" cy="244019"/>
              <a:chOff x="2040904" y="4657714"/>
              <a:chExt cx="9770096" cy="244019"/>
            </a:xfrm>
          </p:grpSpPr>
          <p:sp>
            <p:nvSpPr>
              <p:cNvPr id="49" name="Rectangle: Rounded Corners 48">
                <a:extLst>
                  <a:ext uri="{FF2B5EF4-FFF2-40B4-BE49-F238E27FC236}">
                    <a16:creationId xmlns:a16="http://schemas.microsoft.com/office/drawing/2014/main" id="{D82DB96F-FD44-04C7-FE5E-863B54CEA70B}"/>
                  </a:ext>
                </a:extLst>
              </p:cNvPr>
              <p:cNvSpPr/>
              <p:nvPr/>
            </p:nvSpPr>
            <p:spPr>
              <a:xfrm>
                <a:off x="2040904" y="4657714"/>
                <a:ext cx="9770096" cy="244019"/>
              </a:xfrm>
              <a:prstGeom prst="roundRect">
                <a:avLst>
                  <a:gd name="adj" fmla="val 50000"/>
                </a:avLst>
              </a:prstGeom>
              <a:solidFill>
                <a:srgbClr val="002E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0" name="Oval 49">
                <a:extLst>
                  <a:ext uri="{FF2B5EF4-FFF2-40B4-BE49-F238E27FC236}">
                    <a16:creationId xmlns:a16="http://schemas.microsoft.com/office/drawing/2014/main" id="{22C68D4A-D76E-F4F5-9AD3-8F40CCE82A16}"/>
                  </a:ext>
                </a:extLst>
              </p:cNvPr>
              <p:cNvSpPr/>
              <p:nvPr/>
            </p:nvSpPr>
            <p:spPr>
              <a:xfrm>
                <a:off x="2951757" y="4722647"/>
                <a:ext cx="114152" cy="1141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1" name="Oval 50">
                <a:extLst>
                  <a:ext uri="{FF2B5EF4-FFF2-40B4-BE49-F238E27FC236}">
                    <a16:creationId xmlns:a16="http://schemas.microsoft.com/office/drawing/2014/main" id="{BBE2EE1E-F83E-DC0A-5EED-E424301F4702}"/>
                  </a:ext>
                </a:extLst>
              </p:cNvPr>
              <p:cNvSpPr/>
              <p:nvPr/>
            </p:nvSpPr>
            <p:spPr>
              <a:xfrm>
                <a:off x="3734838" y="4722647"/>
                <a:ext cx="114152" cy="1141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2" name="Isosceles Triangle 51">
                <a:extLst>
                  <a:ext uri="{FF2B5EF4-FFF2-40B4-BE49-F238E27FC236}">
                    <a16:creationId xmlns:a16="http://schemas.microsoft.com/office/drawing/2014/main" id="{8BF4164C-8073-8F1B-9822-0B0F95C4585E}"/>
                  </a:ext>
                </a:extLst>
              </p:cNvPr>
              <p:cNvSpPr/>
              <p:nvPr/>
            </p:nvSpPr>
            <p:spPr>
              <a:xfrm rot="16200000">
                <a:off x="2171145" y="4734248"/>
                <a:ext cx="132416" cy="90951"/>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3" name="Oval 52">
                <a:extLst>
                  <a:ext uri="{FF2B5EF4-FFF2-40B4-BE49-F238E27FC236}">
                    <a16:creationId xmlns:a16="http://schemas.microsoft.com/office/drawing/2014/main" id="{E8A52841-C6CA-4FF1-2595-2D99A9BB70C7}"/>
                  </a:ext>
                </a:extLst>
              </p:cNvPr>
              <p:cNvSpPr/>
              <p:nvPr/>
            </p:nvSpPr>
            <p:spPr>
              <a:xfrm>
                <a:off x="4517919" y="4722647"/>
                <a:ext cx="114152" cy="1141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Oval 53">
                <a:extLst>
                  <a:ext uri="{FF2B5EF4-FFF2-40B4-BE49-F238E27FC236}">
                    <a16:creationId xmlns:a16="http://schemas.microsoft.com/office/drawing/2014/main" id="{7EC05FF6-890A-8BF5-43DE-13036FD28FE2}"/>
                  </a:ext>
                </a:extLst>
              </p:cNvPr>
              <p:cNvSpPr/>
              <p:nvPr/>
            </p:nvSpPr>
            <p:spPr>
              <a:xfrm>
                <a:off x="5301000" y="4722647"/>
                <a:ext cx="114152" cy="1141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Oval 54">
                <a:extLst>
                  <a:ext uri="{FF2B5EF4-FFF2-40B4-BE49-F238E27FC236}">
                    <a16:creationId xmlns:a16="http://schemas.microsoft.com/office/drawing/2014/main" id="{1E149A93-E1FD-BD7D-1496-1DF80C7C97EF}"/>
                  </a:ext>
                </a:extLst>
              </p:cNvPr>
              <p:cNvSpPr/>
              <p:nvPr/>
            </p:nvSpPr>
            <p:spPr>
              <a:xfrm>
                <a:off x="6084081" y="4722647"/>
                <a:ext cx="114152" cy="1141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6" name="Oval 55">
                <a:extLst>
                  <a:ext uri="{FF2B5EF4-FFF2-40B4-BE49-F238E27FC236}">
                    <a16:creationId xmlns:a16="http://schemas.microsoft.com/office/drawing/2014/main" id="{9A441E57-7893-3D8D-D7DC-78A94161E83C}"/>
                  </a:ext>
                </a:extLst>
              </p:cNvPr>
              <p:cNvSpPr/>
              <p:nvPr/>
            </p:nvSpPr>
            <p:spPr>
              <a:xfrm>
                <a:off x="6867162" y="4722647"/>
                <a:ext cx="114152" cy="1141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7" name="Oval 56">
                <a:extLst>
                  <a:ext uri="{FF2B5EF4-FFF2-40B4-BE49-F238E27FC236}">
                    <a16:creationId xmlns:a16="http://schemas.microsoft.com/office/drawing/2014/main" id="{F72FD81B-B8FC-4F4A-19D8-6DF243EE6BC9}"/>
                  </a:ext>
                </a:extLst>
              </p:cNvPr>
              <p:cNvSpPr/>
              <p:nvPr/>
            </p:nvSpPr>
            <p:spPr>
              <a:xfrm>
                <a:off x="7650243" y="4722647"/>
                <a:ext cx="114152" cy="1141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8" name="Oval 57">
                <a:extLst>
                  <a:ext uri="{FF2B5EF4-FFF2-40B4-BE49-F238E27FC236}">
                    <a16:creationId xmlns:a16="http://schemas.microsoft.com/office/drawing/2014/main" id="{ECEA8880-3328-4AD0-01FE-E73946692A4F}"/>
                  </a:ext>
                </a:extLst>
              </p:cNvPr>
              <p:cNvSpPr/>
              <p:nvPr/>
            </p:nvSpPr>
            <p:spPr>
              <a:xfrm>
                <a:off x="8433324" y="4722647"/>
                <a:ext cx="114152" cy="1141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9" name="Oval 58">
                <a:extLst>
                  <a:ext uri="{FF2B5EF4-FFF2-40B4-BE49-F238E27FC236}">
                    <a16:creationId xmlns:a16="http://schemas.microsoft.com/office/drawing/2014/main" id="{5CA72A56-C083-7157-C729-B3DC658BDC55}"/>
                  </a:ext>
                </a:extLst>
              </p:cNvPr>
              <p:cNvSpPr/>
              <p:nvPr/>
            </p:nvSpPr>
            <p:spPr>
              <a:xfrm>
                <a:off x="9216405" y="4722647"/>
                <a:ext cx="114152" cy="1141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0" name="Oval 59">
                <a:extLst>
                  <a:ext uri="{FF2B5EF4-FFF2-40B4-BE49-F238E27FC236}">
                    <a16:creationId xmlns:a16="http://schemas.microsoft.com/office/drawing/2014/main" id="{6DC9C9D3-EDA5-E1BB-2801-22AFA01832C4}"/>
                  </a:ext>
                </a:extLst>
              </p:cNvPr>
              <p:cNvSpPr/>
              <p:nvPr/>
            </p:nvSpPr>
            <p:spPr>
              <a:xfrm>
                <a:off x="9999486" y="4722647"/>
                <a:ext cx="114152" cy="1141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Oval 60">
                <a:extLst>
                  <a:ext uri="{FF2B5EF4-FFF2-40B4-BE49-F238E27FC236}">
                    <a16:creationId xmlns:a16="http://schemas.microsoft.com/office/drawing/2014/main" id="{BE0C8C11-F5E3-94DE-2245-599473DF3DC0}"/>
                  </a:ext>
                </a:extLst>
              </p:cNvPr>
              <p:cNvSpPr/>
              <p:nvPr/>
            </p:nvSpPr>
            <p:spPr>
              <a:xfrm>
                <a:off x="10782567" y="4722647"/>
                <a:ext cx="114152" cy="1141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2" name="Isosceles Triangle 61">
                <a:extLst>
                  <a:ext uri="{FF2B5EF4-FFF2-40B4-BE49-F238E27FC236}">
                    <a16:creationId xmlns:a16="http://schemas.microsoft.com/office/drawing/2014/main" id="{48CAE68F-0B21-73F8-E276-017AFC8BA7B4}"/>
                  </a:ext>
                </a:extLst>
              </p:cNvPr>
              <p:cNvSpPr/>
              <p:nvPr/>
            </p:nvSpPr>
            <p:spPr>
              <a:xfrm rot="5400000" flipH="1">
                <a:off x="11544914" y="4734248"/>
                <a:ext cx="132416" cy="90951"/>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38" name="TextBox 37">
              <a:extLst>
                <a:ext uri="{FF2B5EF4-FFF2-40B4-BE49-F238E27FC236}">
                  <a16:creationId xmlns:a16="http://schemas.microsoft.com/office/drawing/2014/main" id="{D1025206-E94B-943C-A40C-93C0ED42BFCF}"/>
                </a:ext>
              </a:extLst>
            </p:cNvPr>
            <p:cNvSpPr txBox="1"/>
            <p:nvPr/>
          </p:nvSpPr>
          <p:spPr>
            <a:xfrm>
              <a:off x="2799580" y="4437416"/>
              <a:ext cx="393056" cy="338554"/>
            </a:xfrm>
            <a:prstGeom prst="rect">
              <a:avLst/>
            </a:prstGeom>
            <a:noFill/>
          </p:spPr>
          <p:txBody>
            <a:bodyPr wrap="none" rtlCol="0">
              <a:spAutoFit/>
            </a:bodyPr>
            <a:lstStyle/>
            <a:p>
              <a:r>
                <a:rPr lang="es" sz="1600" b="1"/>
                <a:t>25</a:t>
              </a:r>
              <a:endParaRPr lang="en-IN" sz="1600" b="1"/>
            </a:p>
          </p:txBody>
        </p:sp>
        <p:sp>
          <p:nvSpPr>
            <p:cNvPr id="39" name="TextBox 38">
              <a:extLst>
                <a:ext uri="{FF2B5EF4-FFF2-40B4-BE49-F238E27FC236}">
                  <a16:creationId xmlns:a16="http://schemas.microsoft.com/office/drawing/2014/main" id="{50AE9481-016E-566D-8B4F-64FB118A889B}"/>
                </a:ext>
              </a:extLst>
            </p:cNvPr>
            <p:cNvSpPr txBox="1"/>
            <p:nvPr/>
          </p:nvSpPr>
          <p:spPr>
            <a:xfrm>
              <a:off x="3602074" y="4437416"/>
              <a:ext cx="393056" cy="338554"/>
            </a:xfrm>
            <a:prstGeom prst="rect">
              <a:avLst/>
            </a:prstGeom>
            <a:noFill/>
          </p:spPr>
          <p:txBody>
            <a:bodyPr wrap="none" rtlCol="0">
              <a:spAutoFit/>
            </a:bodyPr>
            <a:lstStyle/>
            <a:p>
              <a:r>
                <a:rPr lang="es" sz="1600" b="1"/>
                <a:t>30</a:t>
              </a:r>
              <a:endParaRPr lang="en-IN" sz="1600" b="1"/>
            </a:p>
          </p:txBody>
        </p:sp>
        <p:sp>
          <p:nvSpPr>
            <p:cNvPr id="40" name="TextBox 39">
              <a:extLst>
                <a:ext uri="{FF2B5EF4-FFF2-40B4-BE49-F238E27FC236}">
                  <a16:creationId xmlns:a16="http://schemas.microsoft.com/office/drawing/2014/main" id="{53DFAA7B-4241-4A0E-D7F9-0E89ACB60995}"/>
                </a:ext>
              </a:extLst>
            </p:cNvPr>
            <p:cNvSpPr txBox="1"/>
            <p:nvPr/>
          </p:nvSpPr>
          <p:spPr>
            <a:xfrm>
              <a:off x="4381708" y="4437416"/>
              <a:ext cx="393056" cy="338554"/>
            </a:xfrm>
            <a:prstGeom prst="rect">
              <a:avLst/>
            </a:prstGeom>
            <a:noFill/>
          </p:spPr>
          <p:txBody>
            <a:bodyPr wrap="none" rtlCol="0">
              <a:spAutoFit/>
            </a:bodyPr>
            <a:lstStyle/>
            <a:p>
              <a:r>
                <a:rPr lang="es" sz="1600" b="1"/>
                <a:t>35</a:t>
              </a:r>
              <a:endParaRPr lang="en-IN" sz="1600" b="1"/>
            </a:p>
          </p:txBody>
        </p:sp>
        <p:sp>
          <p:nvSpPr>
            <p:cNvPr id="41" name="TextBox 40">
              <a:extLst>
                <a:ext uri="{FF2B5EF4-FFF2-40B4-BE49-F238E27FC236}">
                  <a16:creationId xmlns:a16="http://schemas.microsoft.com/office/drawing/2014/main" id="{2E826AE7-69AE-2B9C-F1C6-B82B1ADE37A5}"/>
                </a:ext>
              </a:extLst>
            </p:cNvPr>
            <p:cNvSpPr txBox="1"/>
            <p:nvPr/>
          </p:nvSpPr>
          <p:spPr>
            <a:xfrm>
              <a:off x="5161342" y="4437416"/>
              <a:ext cx="393056" cy="338554"/>
            </a:xfrm>
            <a:prstGeom prst="rect">
              <a:avLst/>
            </a:prstGeom>
            <a:noFill/>
          </p:spPr>
          <p:txBody>
            <a:bodyPr wrap="none" rtlCol="0">
              <a:spAutoFit/>
            </a:bodyPr>
            <a:lstStyle/>
            <a:p>
              <a:r>
                <a:rPr lang="es" sz="1600" b="1"/>
                <a:t>40</a:t>
              </a:r>
              <a:endParaRPr lang="en-IN" sz="1600" b="1"/>
            </a:p>
          </p:txBody>
        </p:sp>
        <p:sp>
          <p:nvSpPr>
            <p:cNvPr id="42" name="TextBox 41">
              <a:extLst>
                <a:ext uri="{FF2B5EF4-FFF2-40B4-BE49-F238E27FC236}">
                  <a16:creationId xmlns:a16="http://schemas.microsoft.com/office/drawing/2014/main" id="{D3AB0BB3-7E94-57AD-67A5-C58C6A9101EC}"/>
                </a:ext>
              </a:extLst>
            </p:cNvPr>
            <p:cNvSpPr txBox="1"/>
            <p:nvPr/>
          </p:nvSpPr>
          <p:spPr>
            <a:xfrm>
              <a:off x="5940976" y="4437416"/>
              <a:ext cx="393056" cy="338554"/>
            </a:xfrm>
            <a:prstGeom prst="rect">
              <a:avLst/>
            </a:prstGeom>
            <a:noFill/>
          </p:spPr>
          <p:txBody>
            <a:bodyPr wrap="none" rtlCol="0">
              <a:spAutoFit/>
            </a:bodyPr>
            <a:lstStyle/>
            <a:p>
              <a:r>
                <a:rPr lang="es" sz="1600" b="1"/>
                <a:t>45</a:t>
              </a:r>
              <a:endParaRPr lang="en-IN" sz="1600" b="1"/>
            </a:p>
          </p:txBody>
        </p:sp>
        <p:sp>
          <p:nvSpPr>
            <p:cNvPr id="43" name="TextBox 42">
              <a:extLst>
                <a:ext uri="{FF2B5EF4-FFF2-40B4-BE49-F238E27FC236}">
                  <a16:creationId xmlns:a16="http://schemas.microsoft.com/office/drawing/2014/main" id="{6EADD34B-ED99-170F-648D-04F1BD39F630}"/>
                </a:ext>
              </a:extLst>
            </p:cNvPr>
            <p:cNvSpPr txBox="1"/>
            <p:nvPr/>
          </p:nvSpPr>
          <p:spPr>
            <a:xfrm>
              <a:off x="6720610" y="4437416"/>
              <a:ext cx="393056" cy="338554"/>
            </a:xfrm>
            <a:prstGeom prst="rect">
              <a:avLst/>
            </a:prstGeom>
            <a:noFill/>
          </p:spPr>
          <p:txBody>
            <a:bodyPr wrap="none" rtlCol="0">
              <a:spAutoFit/>
            </a:bodyPr>
            <a:lstStyle/>
            <a:p>
              <a:r>
                <a:rPr lang="es" sz="1600" b="1"/>
                <a:t>50</a:t>
              </a:r>
              <a:endParaRPr lang="en-IN" sz="1600" b="1"/>
            </a:p>
          </p:txBody>
        </p:sp>
        <p:sp>
          <p:nvSpPr>
            <p:cNvPr id="44" name="TextBox 43">
              <a:extLst>
                <a:ext uri="{FF2B5EF4-FFF2-40B4-BE49-F238E27FC236}">
                  <a16:creationId xmlns:a16="http://schemas.microsoft.com/office/drawing/2014/main" id="{A1BDFC28-4D19-A470-082B-FD1D9C53373F}"/>
                </a:ext>
              </a:extLst>
            </p:cNvPr>
            <p:cNvSpPr txBox="1"/>
            <p:nvPr/>
          </p:nvSpPr>
          <p:spPr>
            <a:xfrm>
              <a:off x="7500244" y="4437416"/>
              <a:ext cx="393056" cy="338554"/>
            </a:xfrm>
            <a:prstGeom prst="rect">
              <a:avLst/>
            </a:prstGeom>
            <a:noFill/>
          </p:spPr>
          <p:txBody>
            <a:bodyPr wrap="none" rtlCol="0">
              <a:spAutoFit/>
            </a:bodyPr>
            <a:lstStyle/>
            <a:p>
              <a:r>
                <a:rPr lang="es" sz="1600" b="1"/>
                <a:t>55</a:t>
              </a:r>
              <a:endParaRPr lang="en-IN" sz="1600" b="1"/>
            </a:p>
          </p:txBody>
        </p:sp>
        <p:sp>
          <p:nvSpPr>
            <p:cNvPr id="45" name="TextBox 44">
              <a:extLst>
                <a:ext uri="{FF2B5EF4-FFF2-40B4-BE49-F238E27FC236}">
                  <a16:creationId xmlns:a16="http://schemas.microsoft.com/office/drawing/2014/main" id="{1748F6CF-0C81-BFAB-A7F7-6B18A8D1D6DD}"/>
                </a:ext>
              </a:extLst>
            </p:cNvPr>
            <p:cNvSpPr txBox="1"/>
            <p:nvPr/>
          </p:nvSpPr>
          <p:spPr>
            <a:xfrm>
              <a:off x="8279878" y="4437416"/>
              <a:ext cx="393056" cy="338554"/>
            </a:xfrm>
            <a:prstGeom prst="rect">
              <a:avLst/>
            </a:prstGeom>
            <a:noFill/>
          </p:spPr>
          <p:txBody>
            <a:bodyPr wrap="none" rtlCol="0">
              <a:spAutoFit/>
            </a:bodyPr>
            <a:lstStyle/>
            <a:p>
              <a:r>
                <a:rPr lang="es" sz="1600" b="1"/>
                <a:t>60</a:t>
              </a:r>
              <a:endParaRPr lang="en-IN" sz="1600" b="1"/>
            </a:p>
          </p:txBody>
        </p:sp>
        <p:sp>
          <p:nvSpPr>
            <p:cNvPr id="46" name="TextBox 45">
              <a:extLst>
                <a:ext uri="{FF2B5EF4-FFF2-40B4-BE49-F238E27FC236}">
                  <a16:creationId xmlns:a16="http://schemas.microsoft.com/office/drawing/2014/main" id="{823EE851-D8D5-7D65-E4B1-4FAE52E462F0}"/>
                </a:ext>
              </a:extLst>
            </p:cNvPr>
            <p:cNvSpPr txBox="1"/>
            <p:nvPr/>
          </p:nvSpPr>
          <p:spPr>
            <a:xfrm>
              <a:off x="9059512" y="4437416"/>
              <a:ext cx="393056" cy="338554"/>
            </a:xfrm>
            <a:prstGeom prst="rect">
              <a:avLst/>
            </a:prstGeom>
            <a:noFill/>
          </p:spPr>
          <p:txBody>
            <a:bodyPr wrap="none" rtlCol="0">
              <a:spAutoFit/>
            </a:bodyPr>
            <a:lstStyle/>
            <a:p>
              <a:r>
                <a:rPr lang="es" sz="1600" b="1"/>
                <a:t>65</a:t>
              </a:r>
              <a:endParaRPr lang="en-IN" sz="1600" b="1"/>
            </a:p>
          </p:txBody>
        </p:sp>
        <p:sp>
          <p:nvSpPr>
            <p:cNvPr id="47" name="TextBox 46">
              <a:extLst>
                <a:ext uri="{FF2B5EF4-FFF2-40B4-BE49-F238E27FC236}">
                  <a16:creationId xmlns:a16="http://schemas.microsoft.com/office/drawing/2014/main" id="{68245388-F38F-8299-7423-99E2A6AA6352}"/>
                </a:ext>
              </a:extLst>
            </p:cNvPr>
            <p:cNvSpPr txBox="1"/>
            <p:nvPr/>
          </p:nvSpPr>
          <p:spPr>
            <a:xfrm>
              <a:off x="9839146" y="4437416"/>
              <a:ext cx="393056" cy="338554"/>
            </a:xfrm>
            <a:prstGeom prst="rect">
              <a:avLst/>
            </a:prstGeom>
            <a:noFill/>
          </p:spPr>
          <p:txBody>
            <a:bodyPr wrap="none" rtlCol="0">
              <a:spAutoFit/>
            </a:bodyPr>
            <a:lstStyle/>
            <a:p>
              <a:r>
                <a:rPr lang="es" sz="1600" b="1"/>
                <a:t>70</a:t>
              </a:r>
              <a:endParaRPr lang="en-IN" sz="1600" b="1"/>
            </a:p>
          </p:txBody>
        </p:sp>
        <p:sp>
          <p:nvSpPr>
            <p:cNvPr id="48" name="TextBox 47">
              <a:extLst>
                <a:ext uri="{FF2B5EF4-FFF2-40B4-BE49-F238E27FC236}">
                  <a16:creationId xmlns:a16="http://schemas.microsoft.com/office/drawing/2014/main" id="{253401ED-4B29-0C1D-D6BF-1CBB03642B38}"/>
                </a:ext>
              </a:extLst>
            </p:cNvPr>
            <p:cNvSpPr txBox="1"/>
            <p:nvPr/>
          </p:nvSpPr>
          <p:spPr>
            <a:xfrm>
              <a:off x="10618780" y="4437416"/>
              <a:ext cx="393056" cy="338554"/>
            </a:xfrm>
            <a:prstGeom prst="rect">
              <a:avLst/>
            </a:prstGeom>
            <a:noFill/>
          </p:spPr>
          <p:txBody>
            <a:bodyPr wrap="none" rtlCol="0">
              <a:spAutoFit/>
            </a:bodyPr>
            <a:lstStyle/>
            <a:p>
              <a:r>
                <a:rPr lang="es" sz="1600" b="1"/>
                <a:t>75</a:t>
              </a:r>
              <a:endParaRPr lang="en-IN" sz="1600" b="1"/>
            </a:p>
          </p:txBody>
        </p:sp>
      </p:grpSp>
      <p:sp>
        <p:nvSpPr>
          <p:cNvPr id="25" name="TextBox 24">
            <a:extLst>
              <a:ext uri="{FF2B5EF4-FFF2-40B4-BE49-F238E27FC236}">
                <a16:creationId xmlns:a16="http://schemas.microsoft.com/office/drawing/2014/main" id="{6BD852D3-C06C-7A0F-E7B7-E6B6369C17B9}"/>
              </a:ext>
            </a:extLst>
          </p:cNvPr>
          <p:cNvSpPr txBox="1"/>
          <p:nvPr/>
        </p:nvSpPr>
        <p:spPr>
          <a:xfrm>
            <a:off x="5283778" y="5533095"/>
            <a:ext cx="2733163" cy="307777"/>
          </a:xfrm>
          <a:prstGeom prst="rect">
            <a:avLst/>
          </a:prstGeom>
          <a:solidFill>
            <a:srgbClr val="FFED00">
              <a:alpha val="20000"/>
            </a:srgbClr>
          </a:solidFill>
        </p:spPr>
        <p:txBody>
          <a:bodyPr wrap="square" rtlCol="0">
            <a:spAutoFit/>
          </a:bodyPr>
          <a:lstStyle/>
          <a:p>
            <a:pPr algn="ctr"/>
            <a:r>
              <a:rPr lang="es" sz="1400" b="1"/>
              <a:t>HF with improved EF (HFimpEF)</a:t>
            </a:r>
          </a:p>
        </p:txBody>
      </p:sp>
      <p:sp>
        <p:nvSpPr>
          <p:cNvPr id="4103" name="Rectangle: Rounded Corners 4102">
            <a:extLst>
              <a:ext uri="{FF2B5EF4-FFF2-40B4-BE49-F238E27FC236}">
                <a16:creationId xmlns:a16="http://schemas.microsoft.com/office/drawing/2014/main" id="{ED6015A4-C045-0107-A6D3-155324C809B4}"/>
              </a:ext>
            </a:extLst>
          </p:cNvPr>
          <p:cNvSpPr/>
          <p:nvPr/>
        </p:nvSpPr>
        <p:spPr>
          <a:xfrm>
            <a:off x="1679143" y="4240220"/>
            <a:ext cx="3268576" cy="792420"/>
          </a:xfrm>
          <a:prstGeom prst="roundRect">
            <a:avLst/>
          </a:prstGeom>
          <a:solidFill>
            <a:srgbClr val="C8D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Box 9">
            <a:extLst>
              <a:ext uri="{FF2B5EF4-FFF2-40B4-BE49-F238E27FC236}">
                <a16:creationId xmlns:a16="http://schemas.microsoft.com/office/drawing/2014/main" id="{E39F4CEA-B668-0AEC-9897-A96031591A71}"/>
              </a:ext>
            </a:extLst>
          </p:cNvPr>
          <p:cNvSpPr txBox="1"/>
          <p:nvPr/>
        </p:nvSpPr>
        <p:spPr>
          <a:xfrm>
            <a:off x="2260637" y="4494764"/>
            <a:ext cx="2478998" cy="307777"/>
          </a:xfrm>
          <a:prstGeom prst="rect">
            <a:avLst/>
          </a:prstGeom>
          <a:noFill/>
        </p:spPr>
        <p:txBody>
          <a:bodyPr wrap="square" rtlCol="0">
            <a:spAutoFit/>
          </a:bodyPr>
          <a:lstStyle/>
          <a:p>
            <a:pPr algn="ctr"/>
            <a:r>
              <a:rPr lang="es-ES" sz="1400" b="1"/>
              <a:t>IC con EF reducida (</a:t>
            </a:r>
            <a:r>
              <a:rPr lang="es-ES" sz="1400" b="1" err="1"/>
              <a:t>ICFEr</a:t>
            </a:r>
            <a:r>
              <a:rPr lang="es-ES" sz="1400" b="1"/>
              <a:t>)</a:t>
            </a:r>
            <a:endParaRPr lang="es" sz="1400" b="1"/>
          </a:p>
        </p:txBody>
      </p:sp>
      <p:pic>
        <p:nvPicPr>
          <p:cNvPr id="4100" name="Picture 4">
            <a:extLst>
              <a:ext uri="{FF2B5EF4-FFF2-40B4-BE49-F238E27FC236}">
                <a16:creationId xmlns:a16="http://schemas.microsoft.com/office/drawing/2014/main" id="{ABFB7D8D-C9A0-E180-B1A0-41C6DA709F54}"/>
              </a:ext>
            </a:extLst>
          </p:cNvPr>
          <p:cNvPicPr>
            <a:picLocks noChangeAspect="1" noChangeArrowheads="1"/>
          </p:cNvPicPr>
          <p:nvPr/>
        </p:nvPicPr>
        <p:blipFill rotWithShape="1">
          <a:blip r:embed="rId3">
            <a:graysc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l="180" t="26832" r="75239" b="31042"/>
          <a:stretch/>
        </p:blipFill>
        <p:spPr bwMode="auto">
          <a:xfrm>
            <a:off x="2979265" y="3569394"/>
            <a:ext cx="654104" cy="706135"/>
          </a:xfrm>
          <a:prstGeom prst="roundRect">
            <a:avLst/>
          </a:prstGeom>
          <a:noFill/>
          <a:extLst>
            <a:ext uri="{909E8E84-426E-40DD-AFC4-6F175D3DCCD1}">
              <a14:hiddenFill xmlns:a14="http://schemas.microsoft.com/office/drawing/2010/main">
                <a:solidFill>
                  <a:srgbClr val="FFFFFF"/>
                </a:solidFill>
              </a14:hiddenFill>
            </a:ext>
          </a:extLst>
        </p:spPr>
      </p:pic>
      <p:sp>
        <p:nvSpPr>
          <p:cNvPr id="4107" name="Rectangle: Rounded Corners 4106">
            <a:extLst>
              <a:ext uri="{FF2B5EF4-FFF2-40B4-BE49-F238E27FC236}">
                <a16:creationId xmlns:a16="http://schemas.microsoft.com/office/drawing/2014/main" id="{6C3CB13E-3765-66D6-6C45-ACCC915E031D}"/>
              </a:ext>
            </a:extLst>
          </p:cNvPr>
          <p:cNvSpPr/>
          <p:nvPr/>
        </p:nvSpPr>
        <p:spPr>
          <a:xfrm>
            <a:off x="5078202" y="4240220"/>
            <a:ext cx="1434514" cy="792420"/>
          </a:xfrm>
          <a:prstGeom prst="roundRect">
            <a:avLst/>
          </a:prstGeom>
          <a:solidFill>
            <a:srgbClr val="E3CD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08" name="TextBox 4107">
            <a:extLst>
              <a:ext uri="{FF2B5EF4-FFF2-40B4-BE49-F238E27FC236}">
                <a16:creationId xmlns:a16="http://schemas.microsoft.com/office/drawing/2014/main" id="{119F76A7-07CA-7698-9B32-8C705B5BAA5D}"/>
              </a:ext>
            </a:extLst>
          </p:cNvPr>
          <p:cNvSpPr txBox="1"/>
          <p:nvPr/>
        </p:nvSpPr>
        <p:spPr>
          <a:xfrm>
            <a:off x="5076320" y="4261437"/>
            <a:ext cx="1436319" cy="738664"/>
          </a:xfrm>
          <a:prstGeom prst="rect">
            <a:avLst/>
          </a:prstGeom>
          <a:noFill/>
        </p:spPr>
        <p:txBody>
          <a:bodyPr wrap="square" rtlCol="0">
            <a:spAutoFit/>
          </a:bodyPr>
          <a:lstStyle/>
          <a:p>
            <a:pPr algn="ctr"/>
            <a:r>
              <a:rPr lang="es-ES" sz="1400" b="1"/>
              <a:t>IC con EF levemente reducida</a:t>
            </a:r>
            <a:r>
              <a:rPr lang="es" sz="1400" b="1"/>
              <a:t> (</a:t>
            </a:r>
            <a:r>
              <a:rPr lang="en-US" sz="1400" b="1" err="1"/>
              <a:t>ICFElr</a:t>
            </a:r>
            <a:r>
              <a:rPr lang="es" sz="1400" b="1"/>
              <a:t>)</a:t>
            </a:r>
          </a:p>
        </p:txBody>
      </p:sp>
      <p:pic>
        <p:nvPicPr>
          <p:cNvPr id="4109" name="Picture 4">
            <a:extLst>
              <a:ext uri="{FF2B5EF4-FFF2-40B4-BE49-F238E27FC236}">
                <a16:creationId xmlns:a16="http://schemas.microsoft.com/office/drawing/2014/main" id="{3CEDC2CB-03AE-0983-06F5-3DAC73B98EDD}"/>
              </a:ext>
            </a:extLst>
          </p:cNvPr>
          <p:cNvPicPr>
            <a:picLocks noChangeAspect="1" noChangeArrowheads="1"/>
          </p:cNvPicPr>
          <p:nvPr/>
        </p:nvPicPr>
        <p:blipFill rotWithShape="1">
          <a:blip r:embed="rId5">
            <a:grayscl/>
            <a:extLst>
              <a:ext uri="{28A0092B-C50C-407E-A947-70E740481C1C}">
                <a14:useLocalDpi xmlns:a14="http://schemas.microsoft.com/office/drawing/2010/main" val="0"/>
              </a:ext>
            </a:extLst>
          </a:blip>
          <a:srcRect l="37160" t="27090" r="38248" b="30765"/>
          <a:stretch/>
        </p:blipFill>
        <p:spPr bwMode="auto">
          <a:xfrm>
            <a:off x="5445759" y="3569394"/>
            <a:ext cx="661998" cy="706135"/>
          </a:xfrm>
          <a:prstGeom prst="roundRect">
            <a:avLst/>
          </a:prstGeom>
          <a:noFill/>
          <a:extLst>
            <a:ext uri="{909E8E84-426E-40DD-AFC4-6F175D3DCCD1}">
              <a14:hiddenFill xmlns:a14="http://schemas.microsoft.com/office/drawing/2010/main">
                <a:solidFill>
                  <a:srgbClr val="FFFFFF"/>
                </a:solidFill>
              </a14:hiddenFill>
            </a:ext>
          </a:extLst>
        </p:spPr>
      </p:pic>
      <p:sp>
        <p:nvSpPr>
          <p:cNvPr id="4111" name="Rectangle: Rounded Corners 4110">
            <a:extLst>
              <a:ext uri="{FF2B5EF4-FFF2-40B4-BE49-F238E27FC236}">
                <a16:creationId xmlns:a16="http://schemas.microsoft.com/office/drawing/2014/main" id="{964A9832-A637-042D-3D8D-F92AF10E371C}"/>
              </a:ext>
            </a:extLst>
          </p:cNvPr>
          <p:cNvSpPr/>
          <p:nvPr/>
        </p:nvSpPr>
        <p:spPr>
          <a:xfrm>
            <a:off x="6688426" y="4228000"/>
            <a:ext cx="3818944" cy="792420"/>
          </a:xfrm>
          <a:prstGeom prst="roundRect">
            <a:avLst/>
          </a:prstGeom>
          <a:solidFill>
            <a:srgbClr val="C3C8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12" name="TextBox 4111">
            <a:extLst>
              <a:ext uri="{FF2B5EF4-FFF2-40B4-BE49-F238E27FC236}">
                <a16:creationId xmlns:a16="http://schemas.microsoft.com/office/drawing/2014/main" id="{A62223D0-5297-8847-5D47-FFEB22127F40}"/>
              </a:ext>
            </a:extLst>
          </p:cNvPr>
          <p:cNvSpPr txBox="1"/>
          <p:nvPr/>
        </p:nvSpPr>
        <p:spPr>
          <a:xfrm>
            <a:off x="7262011" y="4494764"/>
            <a:ext cx="2939450" cy="307777"/>
          </a:xfrm>
          <a:prstGeom prst="rect">
            <a:avLst/>
          </a:prstGeom>
          <a:noFill/>
        </p:spPr>
        <p:txBody>
          <a:bodyPr wrap="square" rtlCol="0">
            <a:spAutoFit/>
          </a:bodyPr>
          <a:lstStyle/>
          <a:p>
            <a:pPr algn="ctr"/>
            <a:r>
              <a:rPr lang="en-US" sz="1400" b="1"/>
              <a:t>IC con FE </a:t>
            </a:r>
            <a:r>
              <a:rPr lang="en-US" sz="1400" b="1" err="1"/>
              <a:t>preservada</a:t>
            </a:r>
            <a:r>
              <a:rPr lang="en-US" sz="1400" b="1"/>
              <a:t> (</a:t>
            </a:r>
            <a:r>
              <a:rPr lang="en-US" sz="1400" b="1" err="1"/>
              <a:t>ICFEp</a:t>
            </a:r>
            <a:r>
              <a:rPr lang="en-US" sz="1400" b="1"/>
              <a:t>)</a:t>
            </a:r>
            <a:endParaRPr lang="es" sz="1400" b="1"/>
          </a:p>
        </p:txBody>
      </p:sp>
      <p:pic>
        <p:nvPicPr>
          <p:cNvPr id="4113" name="Picture 4">
            <a:extLst>
              <a:ext uri="{FF2B5EF4-FFF2-40B4-BE49-F238E27FC236}">
                <a16:creationId xmlns:a16="http://schemas.microsoft.com/office/drawing/2014/main" id="{8E7C6BB7-7397-614C-BC4D-09FE298B3AB5}"/>
              </a:ext>
            </a:extLst>
          </p:cNvPr>
          <p:cNvPicPr>
            <a:picLocks noChangeAspect="1" noChangeArrowheads="1"/>
          </p:cNvPicPr>
          <p:nvPr/>
        </p:nvPicPr>
        <p:blipFill rotWithShape="1">
          <a:blip r:embed="rId5">
            <a:grayscl/>
            <a:extLst>
              <a:ext uri="{28A0092B-C50C-407E-A947-70E740481C1C}">
                <a14:useLocalDpi xmlns:a14="http://schemas.microsoft.com/office/drawing/2010/main" val="0"/>
              </a:ext>
            </a:extLst>
          </a:blip>
          <a:srcRect l="75836" t="27671" r="23" b="30953"/>
          <a:stretch/>
        </p:blipFill>
        <p:spPr bwMode="auto">
          <a:xfrm>
            <a:off x="8274857" y="3569394"/>
            <a:ext cx="656317" cy="706135"/>
          </a:xfrm>
          <a:prstGeom prst="roundRect">
            <a:avLst/>
          </a:prstGeom>
          <a:noFill/>
          <a:extLst>
            <a:ext uri="{909E8E84-426E-40DD-AFC4-6F175D3DCCD1}">
              <a14:hiddenFill xmlns:a14="http://schemas.microsoft.com/office/drawing/2010/main">
                <a:solidFill>
                  <a:srgbClr val="FFFFFF"/>
                </a:solidFill>
              </a14:hiddenFill>
            </a:ext>
          </a:extLst>
        </p:spPr>
      </p:pic>
      <p:grpSp>
        <p:nvGrpSpPr>
          <p:cNvPr id="4114" name="Group 4113">
            <a:extLst>
              <a:ext uri="{FF2B5EF4-FFF2-40B4-BE49-F238E27FC236}">
                <a16:creationId xmlns:a16="http://schemas.microsoft.com/office/drawing/2014/main" id="{DA6F3AAD-4D3A-1B24-96E3-0EC8C6BC2089}"/>
              </a:ext>
            </a:extLst>
          </p:cNvPr>
          <p:cNvGrpSpPr/>
          <p:nvPr/>
        </p:nvGrpSpPr>
        <p:grpSpPr>
          <a:xfrm>
            <a:off x="4939239" y="5166257"/>
            <a:ext cx="6510000" cy="933753"/>
            <a:chOff x="2437818" y="5997963"/>
            <a:chExt cx="6733504" cy="933753"/>
          </a:xfrm>
        </p:grpSpPr>
        <p:sp>
          <p:nvSpPr>
            <p:cNvPr id="4115" name="Rectangle: Rounded Corners 4114">
              <a:extLst>
                <a:ext uri="{FF2B5EF4-FFF2-40B4-BE49-F238E27FC236}">
                  <a16:creationId xmlns:a16="http://schemas.microsoft.com/office/drawing/2014/main" id="{AD6BF738-2289-2B84-6D9B-D8CEFEA4055D}"/>
                </a:ext>
              </a:extLst>
            </p:cNvPr>
            <p:cNvSpPr/>
            <p:nvPr/>
          </p:nvSpPr>
          <p:spPr>
            <a:xfrm>
              <a:off x="2437818" y="5997963"/>
              <a:ext cx="6733504" cy="933753"/>
            </a:xfrm>
            <a:prstGeom prst="roundRect">
              <a:avLst>
                <a:gd name="adj" fmla="val 10320"/>
              </a:avLst>
            </a:prstGeom>
            <a:solidFill>
              <a:srgbClr val="F3EF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16" name="TextBox 4115">
              <a:extLst>
                <a:ext uri="{FF2B5EF4-FFF2-40B4-BE49-F238E27FC236}">
                  <a16:creationId xmlns:a16="http://schemas.microsoft.com/office/drawing/2014/main" id="{D9E7C661-3A0C-0BCC-B95D-A8D07AA72D2A}"/>
                </a:ext>
              </a:extLst>
            </p:cNvPr>
            <p:cNvSpPr txBox="1"/>
            <p:nvPr/>
          </p:nvSpPr>
          <p:spPr>
            <a:xfrm>
              <a:off x="2552998" y="6095507"/>
              <a:ext cx="6618324" cy="738664"/>
            </a:xfrm>
            <a:prstGeom prst="rect">
              <a:avLst/>
            </a:prstGeom>
            <a:noFill/>
          </p:spPr>
          <p:txBody>
            <a:bodyPr wrap="square" rtlCol="0">
              <a:spAutoFit/>
            </a:bodyPr>
            <a:lstStyle/>
            <a:p>
              <a:r>
                <a:rPr lang="es-ES" sz="1400" b="1"/>
                <a:t>IC con FE mejorada (</a:t>
              </a:r>
              <a:r>
                <a:rPr lang="es-ES" sz="1400" b="1" err="1"/>
                <a:t>ICFEme</a:t>
              </a:r>
              <a:r>
                <a:rPr lang="es-ES" sz="1400" b="1"/>
                <a:t>)</a:t>
              </a:r>
            </a:p>
            <a:p>
              <a:r>
                <a:rPr lang="en-US" sz="1400"/>
                <a:t>IC con </a:t>
              </a:r>
              <a:r>
                <a:rPr lang="en-US" sz="1400" err="1"/>
                <a:t>FEVI</a:t>
              </a:r>
              <a:r>
                <a:rPr lang="en-US" sz="1400"/>
                <a:t> basal</a:t>
              </a:r>
              <a:r>
                <a:rPr lang="es" sz="1400"/>
                <a:t> </a:t>
              </a:r>
              <a:r>
                <a:rPr lang="es" sz="1400">
                  <a:latin typeface="Calibri" panose="020F0502020204030204" pitchFamily="34" charset="0"/>
                  <a:ea typeface="Calibri" panose="020F0502020204030204" pitchFamily="34" charset="0"/>
                  <a:cs typeface="Calibri" panose="020F0502020204030204" pitchFamily="34" charset="0"/>
                </a:rPr>
                <a:t>≤40%, un aumento de ≥10 puntos con respecto al valor basal, y una segunda medición de FEVI &gt;40%</a:t>
              </a:r>
              <a:endParaRPr lang="en-US" sz="1400"/>
            </a:p>
          </p:txBody>
        </p:sp>
      </p:grpSp>
      <p:pic>
        <p:nvPicPr>
          <p:cNvPr id="4120" name="Picture 4119">
            <a:extLst>
              <a:ext uri="{FF2B5EF4-FFF2-40B4-BE49-F238E27FC236}">
                <a16:creationId xmlns:a16="http://schemas.microsoft.com/office/drawing/2014/main" id="{20ACAAFD-FE05-FBC0-72E9-3B37418CD9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4367" y="5206598"/>
            <a:ext cx="169148" cy="162642"/>
          </a:xfrm>
          <a:prstGeom prst="rect">
            <a:avLst/>
          </a:prstGeom>
        </p:spPr>
      </p:pic>
      <p:sp>
        <p:nvSpPr>
          <p:cNvPr id="2" name="Title 1">
            <a:extLst>
              <a:ext uri="{FF2B5EF4-FFF2-40B4-BE49-F238E27FC236}">
                <a16:creationId xmlns:a16="http://schemas.microsoft.com/office/drawing/2014/main" id="{41A88D0D-484C-9938-ABE3-4112EBFA5012}"/>
              </a:ext>
            </a:extLst>
          </p:cNvPr>
          <p:cNvSpPr txBox="1">
            <a:spLocks/>
          </p:cNvSpPr>
          <p:nvPr/>
        </p:nvSpPr>
        <p:spPr>
          <a:xfrm>
            <a:off x="464520" y="-21577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id-ID" b="1">
              <a:solidFill>
                <a:srgbClr val="002C53"/>
              </a:solidFill>
            </a:endParaRPr>
          </a:p>
        </p:txBody>
      </p:sp>
      <p:sp>
        <p:nvSpPr>
          <p:cNvPr id="6" name="Slide Number Placeholder 5">
            <a:extLst>
              <a:ext uri="{FF2B5EF4-FFF2-40B4-BE49-F238E27FC236}">
                <a16:creationId xmlns:a16="http://schemas.microsoft.com/office/drawing/2014/main" id="{5FF6C33E-CF46-7238-1E3D-8E1A8C82C161}"/>
              </a:ext>
            </a:extLst>
          </p:cNvPr>
          <p:cNvSpPr>
            <a:spLocks noGrp="1"/>
          </p:cNvSpPr>
          <p:nvPr>
            <p:ph type="sldNum" sz="quarter" idx="12"/>
          </p:nvPr>
        </p:nvSpPr>
        <p:spPr/>
        <p:txBody>
          <a:bodyPr/>
          <a:lstStyle/>
          <a:p>
            <a:fld id="{34BEDCEC-E0D6-4ECB-B1DC-D50FEC87900E}" type="slidenum">
              <a:rPr lang="en-US" smtClean="0"/>
              <a:pPr/>
              <a:t>16</a:t>
            </a:fld>
            <a:endParaRPr lang="en-US"/>
          </a:p>
        </p:txBody>
      </p:sp>
      <p:sp>
        <p:nvSpPr>
          <p:cNvPr id="11" name="Rectangle: Rounded Corners 10">
            <a:extLst>
              <a:ext uri="{FF2B5EF4-FFF2-40B4-BE49-F238E27FC236}">
                <a16:creationId xmlns:a16="http://schemas.microsoft.com/office/drawing/2014/main" id="{C4844586-3C23-0541-C956-5D5E9369DD72}"/>
              </a:ext>
            </a:extLst>
          </p:cNvPr>
          <p:cNvSpPr/>
          <p:nvPr/>
        </p:nvSpPr>
        <p:spPr>
          <a:xfrm>
            <a:off x="2976033" y="3569394"/>
            <a:ext cx="657336" cy="706135"/>
          </a:xfrm>
          <a:prstGeom prst="roundRect">
            <a:avLst/>
          </a:prstGeom>
          <a:noFill/>
          <a:ln>
            <a:solidFill>
              <a:srgbClr val="C8DA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Rounded Corners 11">
            <a:extLst>
              <a:ext uri="{FF2B5EF4-FFF2-40B4-BE49-F238E27FC236}">
                <a16:creationId xmlns:a16="http://schemas.microsoft.com/office/drawing/2014/main" id="{5C803849-D84A-2441-78D2-702B58D6E449}"/>
              </a:ext>
            </a:extLst>
          </p:cNvPr>
          <p:cNvSpPr/>
          <p:nvPr/>
        </p:nvSpPr>
        <p:spPr>
          <a:xfrm>
            <a:off x="5450421" y="3569394"/>
            <a:ext cx="657336" cy="706135"/>
          </a:xfrm>
          <a:prstGeom prst="roundRect">
            <a:avLst/>
          </a:prstGeom>
          <a:noFill/>
          <a:ln>
            <a:solidFill>
              <a:srgbClr val="E3CD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Rounded Corners 12">
            <a:extLst>
              <a:ext uri="{FF2B5EF4-FFF2-40B4-BE49-F238E27FC236}">
                <a16:creationId xmlns:a16="http://schemas.microsoft.com/office/drawing/2014/main" id="{B8DB6887-8852-925A-FC5C-D64531F1D6C3}"/>
              </a:ext>
            </a:extLst>
          </p:cNvPr>
          <p:cNvSpPr/>
          <p:nvPr/>
        </p:nvSpPr>
        <p:spPr>
          <a:xfrm>
            <a:off x="8273838" y="3572569"/>
            <a:ext cx="657336" cy="706135"/>
          </a:xfrm>
          <a:prstGeom prst="roundRect">
            <a:avLst/>
          </a:prstGeom>
          <a:noFill/>
          <a:ln>
            <a:solidFill>
              <a:srgbClr val="C3C8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itle 1">
            <a:extLst>
              <a:ext uri="{FF2B5EF4-FFF2-40B4-BE49-F238E27FC236}">
                <a16:creationId xmlns:a16="http://schemas.microsoft.com/office/drawing/2014/main" id="{FCA536E8-E5EC-A5FE-B168-B1FA4EEFDBDE}"/>
              </a:ext>
            </a:extLst>
          </p:cNvPr>
          <p:cNvSpPr txBox="1">
            <a:spLocks/>
          </p:cNvSpPr>
          <p:nvPr/>
        </p:nvSpPr>
        <p:spPr>
          <a:xfrm>
            <a:off x="850900" y="41972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ES" b="1">
                <a:solidFill>
                  <a:srgbClr val="002C53"/>
                </a:solidFill>
              </a:rPr>
              <a:t>Nuevas definiciones de la insuficiencia cardíaca basadas en la fracción de eyección (FE)</a:t>
            </a:r>
            <a:endParaRPr lang="id-ID" b="1">
              <a:solidFill>
                <a:srgbClr val="002C53"/>
              </a:solidFill>
            </a:endParaRPr>
          </a:p>
        </p:txBody>
      </p:sp>
    </p:spTree>
    <p:extLst>
      <p:ext uri="{BB962C8B-B14F-4D97-AF65-F5344CB8AC3E}">
        <p14:creationId xmlns:p14="http://schemas.microsoft.com/office/powerpoint/2010/main" val="3357584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206886-2D87-732E-E80D-7F7B323D2E4D}"/>
              </a:ext>
            </a:extLst>
          </p:cNvPr>
          <p:cNvSpPr txBox="1"/>
          <p:nvPr/>
        </p:nvSpPr>
        <p:spPr>
          <a:xfrm>
            <a:off x="3524250" y="6611779"/>
            <a:ext cx="5143500" cy="246221"/>
          </a:xfrm>
          <a:prstGeom prst="rect">
            <a:avLst/>
          </a:prstGeom>
          <a:noFill/>
        </p:spPr>
        <p:txBody>
          <a:bodyPr wrap="square">
            <a:spAutoFit/>
          </a:bodyPr>
          <a:lstStyle/>
          <a:p>
            <a:pPr algn="ctr"/>
            <a:r>
              <a:rPr lang="es" sz="1000" i="1">
                <a:latin typeface="+mn-lt"/>
              </a:rPr>
              <a:t>(Fuente: </a:t>
            </a:r>
            <a:r>
              <a:rPr lang="en-US" sz="1000" i="1">
                <a:latin typeface="+mn-lt"/>
              </a:rPr>
              <a:t>Circulation</a:t>
            </a:r>
            <a:r>
              <a:rPr lang="es" sz="1000" i="1">
                <a:latin typeface="+mn-lt"/>
              </a:rPr>
              <a:t> Volumen 113, Número 14, 11 de abril de 2006; Páginas 1807-1816)</a:t>
            </a:r>
          </a:p>
        </p:txBody>
      </p:sp>
      <p:sp>
        <p:nvSpPr>
          <p:cNvPr id="18" name="Title 1">
            <a:extLst>
              <a:ext uri="{FF2B5EF4-FFF2-40B4-BE49-F238E27FC236}">
                <a16:creationId xmlns:a16="http://schemas.microsoft.com/office/drawing/2014/main" id="{3266FED3-62AE-AB02-4E74-FA2C28D5915C}"/>
              </a:ext>
            </a:extLst>
          </p:cNvPr>
          <p:cNvSpPr txBox="1">
            <a:spLocks/>
          </p:cNvSpPr>
          <p:nvPr/>
        </p:nvSpPr>
        <p:spPr>
          <a:xfrm>
            <a:off x="746761" y="185674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d-ID" b="1">
              <a:solidFill>
                <a:srgbClr val="002C53"/>
              </a:solidFill>
            </a:endParaRPr>
          </a:p>
        </p:txBody>
      </p:sp>
      <p:grpSp>
        <p:nvGrpSpPr>
          <p:cNvPr id="2" name="Group 1">
            <a:extLst>
              <a:ext uri="{FF2B5EF4-FFF2-40B4-BE49-F238E27FC236}">
                <a16:creationId xmlns:a16="http://schemas.microsoft.com/office/drawing/2014/main" id="{5C711EC5-0049-2B43-A1FB-B592C0458F43}"/>
              </a:ext>
            </a:extLst>
          </p:cNvPr>
          <p:cNvGrpSpPr/>
          <p:nvPr/>
        </p:nvGrpSpPr>
        <p:grpSpPr>
          <a:xfrm>
            <a:off x="1833070" y="1761074"/>
            <a:ext cx="8525861" cy="3706075"/>
            <a:chOff x="711487" y="1585814"/>
            <a:chExt cx="8525861" cy="3706075"/>
          </a:xfrm>
        </p:grpSpPr>
        <p:sp>
          <p:nvSpPr>
            <p:cNvPr id="22" name="Rectangle: Rounded Corners 21">
              <a:extLst>
                <a:ext uri="{FF2B5EF4-FFF2-40B4-BE49-F238E27FC236}">
                  <a16:creationId xmlns:a16="http://schemas.microsoft.com/office/drawing/2014/main" id="{32B9FBC2-885D-08C1-2261-76E217F1A5D3}"/>
                </a:ext>
              </a:extLst>
            </p:cNvPr>
            <p:cNvSpPr/>
            <p:nvPr/>
          </p:nvSpPr>
          <p:spPr>
            <a:xfrm>
              <a:off x="711488" y="1585814"/>
              <a:ext cx="8525860" cy="3706075"/>
            </a:xfrm>
            <a:prstGeom prst="roundRect">
              <a:avLst>
                <a:gd name="adj" fmla="val 6214"/>
              </a:avLst>
            </a:prstGeom>
            <a:solidFill>
              <a:schemeClr val="bg1"/>
            </a:solidFill>
            <a:ln w="38100">
              <a:noFill/>
            </a:ln>
            <a:effectLst>
              <a:outerShdw blurRad="76200" dist="38100" dir="5400000" sx="101000" sy="101000" algn="t" rotWithShape="0">
                <a:schemeClr val="tx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a:extLst>
                <a:ext uri="{FF2B5EF4-FFF2-40B4-BE49-F238E27FC236}">
                  <a16:creationId xmlns:a16="http://schemas.microsoft.com/office/drawing/2014/main" id="{8766B27E-D38F-30C0-7BB5-BFE8F85181CA}"/>
                </a:ext>
              </a:extLst>
            </p:cNvPr>
            <p:cNvSpPr/>
            <p:nvPr/>
          </p:nvSpPr>
          <p:spPr>
            <a:xfrm>
              <a:off x="5454504" y="2522142"/>
              <a:ext cx="3702650" cy="25262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indent="-171450">
                <a:spcAft>
                  <a:spcPts val="400"/>
                </a:spcAft>
                <a:buFont typeface="Arial" panose="020B0604020202020204" pitchFamily="34" charset="0"/>
                <a:buChar char="•"/>
              </a:pPr>
              <a:r>
                <a:rPr lang="es" sz="1400">
                  <a:solidFill>
                    <a:schemeClr val="tx1"/>
                  </a:solidFill>
                </a:rPr>
                <a:t>Tos nocturna</a:t>
              </a:r>
            </a:p>
            <a:p>
              <a:pPr marL="171450" indent="-171450">
                <a:spcAft>
                  <a:spcPts val="400"/>
                </a:spcAft>
                <a:buFont typeface="Arial" panose="020B0604020202020204" pitchFamily="34" charset="0"/>
                <a:buChar char="•"/>
              </a:pPr>
              <a:r>
                <a:rPr lang="es" sz="1400">
                  <a:solidFill>
                    <a:schemeClr val="tx1"/>
                  </a:solidFill>
                </a:rPr>
                <a:t>Sibilancia</a:t>
              </a:r>
            </a:p>
            <a:p>
              <a:pPr marL="171450" indent="-171450">
                <a:spcAft>
                  <a:spcPts val="400"/>
                </a:spcAft>
                <a:buFont typeface="Arial" panose="020B0604020202020204" pitchFamily="34" charset="0"/>
                <a:buChar char="•"/>
              </a:pPr>
              <a:r>
                <a:rPr lang="es" sz="1400">
                  <a:solidFill>
                    <a:schemeClr val="tx1"/>
                  </a:solidFill>
                </a:rPr>
                <a:t>Sensación de hinchazón</a:t>
              </a:r>
            </a:p>
            <a:p>
              <a:pPr marL="171450" indent="-171450">
                <a:spcAft>
                  <a:spcPts val="400"/>
                </a:spcAft>
                <a:buFont typeface="Arial" panose="020B0604020202020204" pitchFamily="34" charset="0"/>
                <a:buChar char="•"/>
              </a:pPr>
              <a:r>
                <a:rPr lang="es" sz="1400">
                  <a:solidFill>
                    <a:schemeClr val="tx1"/>
                  </a:solidFill>
                </a:rPr>
                <a:t>Saciedad posprandial</a:t>
              </a:r>
            </a:p>
            <a:p>
              <a:pPr marL="171450" indent="-171450">
                <a:spcAft>
                  <a:spcPts val="400"/>
                </a:spcAft>
                <a:buFont typeface="Arial" panose="020B0604020202020204" pitchFamily="34" charset="0"/>
                <a:buChar char="•"/>
              </a:pPr>
              <a:r>
                <a:rPr lang="es" sz="1400">
                  <a:solidFill>
                    <a:schemeClr val="tx1"/>
                  </a:solidFill>
                </a:rPr>
                <a:t>Pérdida de apetito</a:t>
              </a:r>
            </a:p>
            <a:p>
              <a:pPr marL="171450" indent="-171450">
                <a:spcAft>
                  <a:spcPts val="400"/>
                </a:spcAft>
                <a:buFont typeface="Arial" panose="020B0604020202020204" pitchFamily="34" charset="0"/>
                <a:buChar char="•"/>
              </a:pPr>
              <a:r>
                <a:rPr lang="es" sz="1400">
                  <a:solidFill>
                    <a:schemeClr val="tx1"/>
                  </a:solidFill>
                </a:rPr>
                <a:t>Disminución de la función cognitiva, confusión (especialmente en los ancianos)</a:t>
              </a:r>
            </a:p>
            <a:p>
              <a:pPr marL="171450" indent="-171450">
                <a:spcAft>
                  <a:spcPts val="400"/>
                </a:spcAft>
                <a:buFont typeface="Arial" panose="020B0604020202020204" pitchFamily="34" charset="0"/>
                <a:buChar char="•"/>
              </a:pPr>
              <a:r>
                <a:rPr lang="es" sz="1400">
                  <a:solidFill>
                    <a:schemeClr val="tx1"/>
                  </a:solidFill>
                </a:rPr>
                <a:t>Depresión</a:t>
              </a:r>
            </a:p>
            <a:p>
              <a:pPr marL="171450" indent="-171450">
                <a:spcAft>
                  <a:spcPts val="400"/>
                </a:spcAft>
                <a:buFont typeface="Arial" panose="020B0604020202020204" pitchFamily="34" charset="0"/>
                <a:buChar char="•"/>
              </a:pPr>
              <a:r>
                <a:rPr lang="es" sz="1400">
                  <a:solidFill>
                    <a:schemeClr val="tx1"/>
                  </a:solidFill>
                </a:rPr>
                <a:t>Mareos</a:t>
              </a:r>
            </a:p>
            <a:p>
              <a:pPr marL="171450" indent="-171450">
                <a:spcAft>
                  <a:spcPts val="400"/>
                </a:spcAft>
                <a:buFont typeface="Arial" panose="020B0604020202020204" pitchFamily="34" charset="0"/>
                <a:buChar char="•"/>
              </a:pPr>
              <a:r>
                <a:rPr lang="en-US" sz="1400" err="1">
                  <a:solidFill>
                    <a:schemeClr val="tx1"/>
                  </a:solidFill>
                </a:rPr>
                <a:t>Síncope</a:t>
              </a:r>
              <a:endParaRPr lang="es" sz="1400">
                <a:solidFill>
                  <a:schemeClr val="tx1"/>
                </a:solidFill>
              </a:endParaRPr>
            </a:p>
            <a:p>
              <a:pPr marL="171450" indent="-171450">
                <a:spcAft>
                  <a:spcPts val="400"/>
                </a:spcAft>
                <a:buFont typeface="Arial" panose="020B0604020202020204" pitchFamily="34" charset="0"/>
                <a:buChar char="•"/>
              </a:pPr>
              <a:endParaRPr lang="en-US" sz="1400">
                <a:solidFill>
                  <a:schemeClr val="tx1"/>
                </a:solidFill>
              </a:endParaRPr>
            </a:p>
          </p:txBody>
        </p:sp>
        <p:sp>
          <p:nvSpPr>
            <p:cNvPr id="24" name="Rectangle 23">
              <a:extLst>
                <a:ext uri="{FF2B5EF4-FFF2-40B4-BE49-F238E27FC236}">
                  <a16:creationId xmlns:a16="http://schemas.microsoft.com/office/drawing/2014/main" id="{62189C0F-B16F-E934-B674-B4487ECCF14C}"/>
                </a:ext>
              </a:extLst>
            </p:cNvPr>
            <p:cNvSpPr/>
            <p:nvPr/>
          </p:nvSpPr>
          <p:spPr>
            <a:xfrm>
              <a:off x="869386" y="2522142"/>
              <a:ext cx="4391829" cy="24474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indent="-171450">
                <a:spcAft>
                  <a:spcPts val="400"/>
                </a:spcAft>
                <a:buFont typeface="Arial" panose="020B0604020202020204" pitchFamily="34" charset="0"/>
                <a:buChar char="•"/>
              </a:pPr>
              <a:r>
                <a:rPr lang="es" sz="1400">
                  <a:solidFill>
                    <a:schemeClr val="tx1"/>
                  </a:solidFill>
                </a:rPr>
                <a:t>Disnea</a:t>
              </a:r>
            </a:p>
            <a:p>
              <a:pPr marL="171450" indent="-171450">
                <a:spcAft>
                  <a:spcPts val="400"/>
                </a:spcAft>
                <a:buFont typeface="Arial" panose="020B0604020202020204" pitchFamily="34" charset="0"/>
                <a:buChar char="•"/>
              </a:pPr>
              <a:r>
                <a:rPr lang="es" sz="1400">
                  <a:solidFill>
                    <a:schemeClr val="tx1"/>
                  </a:solidFill>
                </a:rPr>
                <a:t>Ortopnea</a:t>
              </a:r>
            </a:p>
            <a:p>
              <a:pPr marL="171450" indent="-171450">
                <a:spcAft>
                  <a:spcPts val="400"/>
                </a:spcAft>
                <a:buFont typeface="Arial" panose="020B0604020202020204" pitchFamily="34" charset="0"/>
                <a:buChar char="•"/>
              </a:pPr>
              <a:r>
                <a:rPr lang="en-US" sz="1400" err="1">
                  <a:solidFill>
                    <a:schemeClr val="tx1"/>
                  </a:solidFill>
                </a:rPr>
                <a:t>Disnea</a:t>
              </a:r>
              <a:r>
                <a:rPr lang="en-US" sz="1400">
                  <a:solidFill>
                    <a:schemeClr val="tx1"/>
                  </a:solidFill>
                </a:rPr>
                <a:t> </a:t>
              </a:r>
              <a:r>
                <a:rPr lang="en-US" sz="1400" err="1">
                  <a:solidFill>
                    <a:schemeClr val="tx1"/>
                  </a:solidFill>
                </a:rPr>
                <a:t>paroxística</a:t>
              </a:r>
              <a:r>
                <a:rPr lang="en-US" sz="1400">
                  <a:solidFill>
                    <a:schemeClr val="tx1"/>
                  </a:solidFill>
                </a:rPr>
                <a:t> </a:t>
              </a:r>
              <a:r>
                <a:rPr lang="en-US" sz="1400" err="1">
                  <a:solidFill>
                    <a:schemeClr val="tx1"/>
                  </a:solidFill>
                </a:rPr>
                <a:t>nocturna</a:t>
              </a:r>
              <a:endParaRPr lang="es" sz="1400">
                <a:solidFill>
                  <a:schemeClr val="tx1"/>
                </a:solidFill>
              </a:endParaRPr>
            </a:p>
            <a:p>
              <a:pPr marL="171450" indent="-171450">
                <a:spcAft>
                  <a:spcPts val="400"/>
                </a:spcAft>
                <a:buFont typeface="Arial" panose="020B0604020202020204" pitchFamily="34" charset="0"/>
                <a:buChar char="•"/>
              </a:pPr>
              <a:r>
                <a:rPr lang="es" sz="1400">
                  <a:solidFill>
                    <a:schemeClr val="tx1"/>
                  </a:solidFill>
                </a:rPr>
                <a:t>Reducción de la tolerancia al ejercicio</a:t>
              </a:r>
            </a:p>
            <a:p>
              <a:pPr marL="171450" indent="-171450">
                <a:spcAft>
                  <a:spcPts val="400"/>
                </a:spcAft>
                <a:buFont typeface="Arial" panose="020B0604020202020204" pitchFamily="34" charset="0"/>
                <a:buChar char="•"/>
              </a:pPr>
              <a:r>
                <a:rPr lang="es" sz="1400">
                  <a:solidFill>
                    <a:schemeClr val="tx1"/>
                  </a:solidFill>
                </a:rPr>
                <a:t>Fatiga</a:t>
              </a:r>
            </a:p>
            <a:p>
              <a:pPr marL="171450" indent="-171450">
                <a:spcAft>
                  <a:spcPts val="400"/>
                </a:spcAft>
                <a:buFont typeface="Arial" panose="020B0604020202020204" pitchFamily="34" charset="0"/>
                <a:buChar char="•"/>
              </a:pPr>
              <a:r>
                <a:rPr lang="es" sz="1400">
                  <a:solidFill>
                    <a:schemeClr val="tx1"/>
                  </a:solidFill>
                </a:rPr>
                <a:t>Hinchazón del tobillo</a:t>
              </a:r>
            </a:p>
            <a:p>
              <a:pPr marL="171450" indent="-171450">
                <a:spcAft>
                  <a:spcPts val="400"/>
                </a:spcAft>
                <a:buFont typeface="Arial" panose="020B0604020202020204" pitchFamily="34" charset="0"/>
                <a:buChar char="•"/>
              </a:pPr>
              <a:r>
                <a:rPr lang="es" sz="1400">
                  <a:solidFill>
                    <a:schemeClr val="tx1"/>
                  </a:solidFill>
                </a:rPr>
                <a:t>Incapacidad para hacer ejercicio</a:t>
              </a:r>
            </a:p>
            <a:p>
              <a:pPr marL="171450" indent="-171450">
                <a:spcAft>
                  <a:spcPts val="400"/>
                </a:spcAft>
                <a:buFont typeface="Arial" panose="020B0604020202020204" pitchFamily="34" charset="0"/>
                <a:buChar char="•"/>
              </a:pPr>
              <a:r>
                <a:rPr lang="es" sz="1400">
                  <a:solidFill>
                    <a:schemeClr val="tx1"/>
                  </a:solidFill>
                </a:rPr>
                <a:t>Hinchazón de partes del cuerpo que no sean los tobillos</a:t>
              </a:r>
            </a:p>
            <a:p>
              <a:pPr marL="171450" indent="-171450">
                <a:spcAft>
                  <a:spcPts val="400"/>
                </a:spcAft>
                <a:buFont typeface="Arial" panose="020B0604020202020204" pitchFamily="34" charset="0"/>
                <a:buChar char="•"/>
              </a:pPr>
              <a:r>
                <a:rPr lang="es" sz="1400">
                  <a:solidFill>
                    <a:schemeClr val="tx1"/>
                  </a:solidFill>
                </a:rPr>
                <a:t>Bendopnea</a:t>
              </a:r>
              <a:endParaRPr lang="en-US" sz="1400">
                <a:solidFill>
                  <a:schemeClr val="tx1"/>
                </a:solidFill>
              </a:endParaRPr>
            </a:p>
            <a:p>
              <a:pPr marL="171450" indent="-171450">
                <a:spcAft>
                  <a:spcPts val="400"/>
                </a:spcAft>
                <a:buFont typeface="Arial" panose="020B0604020202020204" pitchFamily="34" charset="0"/>
                <a:buChar char="•"/>
              </a:pPr>
              <a:endParaRPr lang="en-US" sz="1400">
                <a:solidFill>
                  <a:schemeClr val="tx1"/>
                </a:solidFill>
              </a:endParaRPr>
            </a:p>
          </p:txBody>
        </p:sp>
        <p:sp>
          <p:nvSpPr>
            <p:cNvPr id="25" name="TextBox 24">
              <a:extLst>
                <a:ext uri="{FF2B5EF4-FFF2-40B4-BE49-F238E27FC236}">
                  <a16:creationId xmlns:a16="http://schemas.microsoft.com/office/drawing/2014/main" id="{7386677D-E6D2-0708-7C58-5D726E89EA9C}"/>
                </a:ext>
              </a:extLst>
            </p:cNvPr>
            <p:cNvSpPr txBox="1"/>
            <p:nvPr/>
          </p:nvSpPr>
          <p:spPr>
            <a:xfrm>
              <a:off x="869387" y="2199669"/>
              <a:ext cx="1325217" cy="369332"/>
            </a:xfrm>
            <a:prstGeom prst="rect">
              <a:avLst/>
            </a:prstGeom>
            <a:noFill/>
          </p:spPr>
          <p:txBody>
            <a:bodyPr wrap="square" rtlCol="0">
              <a:spAutoFit/>
            </a:bodyPr>
            <a:lstStyle/>
            <a:p>
              <a:r>
                <a:rPr lang="es" b="1"/>
                <a:t>Típico</a:t>
              </a:r>
            </a:p>
          </p:txBody>
        </p:sp>
        <p:sp>
          <p:nvSpPr>
            <p:cNvPr id="26" name="TextBox 25">
              <a:extLst>
                <a:ext uri="{FF2B5EF4-FFF2-40B4-BE49-F238E27FC236}">
                  <a16:creationId xmlns:a16="http://schemas.microsoft.com/office/drawing/2014/main" id="{9B510466-0EFA-DFFD-AC5C-6FDCE186BA4D}"/>
                </a:ext>
              </a:extLst>
            </p:cNvPr>
            <p:cNvSpPr txBox="1"/>
            <p:nvPr/>
          </p:nvSpPr>
          <p:spPr>
            <a:xfrm>
              <a:off x="5425911" y="2199669"/>
              <a:ext cx="1868556" cy="369332"/>
            </a:xfrm>
            <a:prstGeom prst="rect">
              <a:avLst/>
            </a:prstGeom>
            <a:noFill/>
          </p:spPr>
          <p:txBody>
            <a:bodyPr wrap="square" rtlCol="0">
              <a:spAutoFit/>
            </a:bodyPr>
            <a:lstStyle/>
            <a:p>
              <a:r>
                <a:rPr lang="es" b="1"/>
                <a:t>Menos típico</a:t>
              </a:r>
            </a:p>
          </p:txBody>
        </p:sp>
        <p:cxnSp>
          <p:nvCxnSpPr>
            <p:cNvPr id="28" name="Straight Connector 27">
              <a:extLst>
                <a:ext uri="{FF2B5EF4-FFF2-40B4-BE49-F238E27FC236}">
                  <a16:creationId xmlns:a16="http://schemas.microsoft.com/office/drawing/2014/main" id="{88874AE7-FE52-71FA-211F-B8415B4A3D03}"/>
                </a:ext>
              </a:extLst>
            </p:cNvPr>
            <p:cNvCxnSpPr>
              <a:cxnSpLocks/>
            </p:cNvCxnSpPr>
            <p:nvPr/>
          </p:nvCxnSpPr>
          <p:spPr>
            <a:xfrm>
              <a:off x="5357860" y="2329551"/>
              <a:ext cx="0" cy="271883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1" name="Rectangle: Top Corners Rounded 30">
              <a:extLst>
                <a:ext uri="{FF2B5EF4-FFF2-40B4-BE49-F238E27FC236}">
                  <a16:creationId xmlns:a16="http://schemas.microsoft.com/office/drawing/2014/main" id="{1DA73FD9-8578-2F8F-303F-66C5E4537007}"/>
                </a:ext>
              </a:extLst>
            </p:cNvPr>
            <p:cNvSpPr/>
            <p:nvPr/>
          </p:nvSpPr>
          <p:spPr>
            <a:xfrm>
              <a:off x="711487" y="1585815"/>
              <a:ext cx="8525857" cy="499865"/>
            </a:xfrm>
            <a:prstGeom prst="round2SameRect">
              <a:avLst>
                <a:gd name="adj1" fmla="val 46139"/>
                <a:gd name="adj2" fmla="val 0"/>
              </a:avLst>
            </a:prstGeom>
            <a:solidFill>
              <a:srgbClr val="004E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TextBox 10">
              <a:extLst>
                <a:ext uri="{FF2B5EF4-FFF2-40B4-BE49-F238E27FC236}">
                  <a16:creationId xmlns:a16="http://schemas.microsoft.com/office/drawing/2014/main" id="{3D2C6BF2-04D7-CE53-9595-C5DFCB784490}"/>
                </a:ext>
              </a:extLst>
            </p:cNvPr>
            <p:cNvSpPr txBox="1"/>
            <p:nvPr/>
          </p:nvSpPr>
          <p:spPr>
            <a:xfrm>
              <a:off x="3820817" y="1635692"/>
              <a:ext cx="2307197" cy="400110"/>
            </a:xfrm>
            <a:prstGeom prst="rect">
              <a:avLst/>
            </a:prstGeom>
            <a:noFill/>
          </p:spPr>
          <p:txBody>
            <a:bodyPr wrap="square" rtlCol="0">
              <a:spAutoFit/>
            </a:bodyPr>
            <a:lstStyle/>
            <a:p>
              <a:pPr algn="ctr"/>
              <a:r>
                <a:rPr lang="es" sz="2000" b="1">
                  <a:solidFill>
                    <a:schemeClr val="bg1"/>
                  </a:solidFill>
                </a:rPr>
                <a:t>Síntomas</a:t>
              </a:r>
            </a:p>
          </p:txBody>
        </p:sp>
      </p:grpSp>
      <p:sp>
        <p:nvSpPr>
          <p:cNvPr id="5" name="Title 1">
            <a:extLst>
              <a:ext uri="{FF2B5EF4-FFF2-40B4-BE49-F238E27FC236}">
                <a16:creationId xmlns:a16="http://schemas.microsoft.com/office/drawing/2014/main" id="{C6D7E585-1432-0EDE-1D0B-D04D4AE002C9}"/>
              </a:ext>
            </a:extLst>
          </p:cNvPr>
          <p:cNvSpPr txBox="1">
            <a:spLocks/>
          </p:cNvSpPr>
          <p:nvPr/>
        </p:nvSpPr>
        <p:spPr>
          <a:xfrm>
            <a:off x="746761" y="-11865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id-ID" b="1">
              <a:solidFill>
                <a:srgbClr val="002C53"/>
              </a:solidFill>
            </a:endParaRPr>
          </a:p>
        </p:txBody>
      </p:sp>
      <p:sp>
        <p:nvSpPr>
          <p:cNvPr id="6" name="Slide Number Placeholder 5">
            <a:extLst>
              <a:ext uri="{FF2B5EF4-FFF2-40B4-BE49-F238E27FC236}">
                <a16:creationId xmlns:a16="http://schemas.microsoft.com/office/drawing/2014/main" id="{5B9D7BCA-EC55-533D-7DF3-3E582EA2BE02}"/>
              </a:ext>
            </a:extLst>
          </p:cNvPr>
          <p:cNvSpPr>
            <a:spLocks noGrp="1"/>
          </p:cNvSpPr>
          <p:nvPr>
            <p:ph type="sldNum" sz="quarter" idx="12"/>
          </p:nvPr>
        </p:nvSpPr>
        <p:spPr/>
        <p:txBody>
          <a:bodyPr/>
          <a:lstStyle/>
          <a:p>
            <a:fld id="{34BEDCEC-E0D6-4ECB-B1DC-D50FEC87900E}" type="slidenum">
              <a:rPr lang="en-US" smtClean="0"/>
              <a:pPr/>
              <a:t>17</a:t>
            </a:fld>
            <a:endParaRPr lang="en-US"/>
          </a:p>
        </p:txBody>
      </p:sp>
      <p:sp>
        <p:nvSpPr>
          <p:cNvPr id="7" name="Title 1">
            <a:extLst>
              <a:ext uri="{FF2B5EF4-FFF2-40B4-BE49-F238E27FC236}">
                <a16:creationId xmlns:a16="http://schemas.microsoft.com/office/drawing/2014/main" id="{7FCFD078-A189-1676-E008-0C08F9C2F6FB}"/>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 b="1">
                <a:solidFill>
                  <a:srgbClr val="002C53"/>
                </a:solidFill>
              </a:rPr>
              <a:t>Síntomas de la insuficiencia cardíaca</a:t>
            </a:r>
            <a:endParaRPr lang="id-ID" b="1">
              <a:solidFill>
                <a:srgbClr val="002C53"/>
              </a:solidFill>
            </a:endParaRPr>
          </a:p>
        </p:txBody>
      </p:sp>
    </p:spTree>
    <p:extLst>
      <p:ext uri="{BB962C8B-B14F-4D97-AF65-F5344CB8AC3E}">
        <p14:creationId xmlns:p14="http://schemas.microsoft.com/office/powerpoint/2010/main" val="3149785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2E4F3-E653-A2FC-06F2-F11C6F15F1F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C6A7A7A-5147-760A-BBB5-85308FAF4310}"/>
              </a:ext>
            </a:extLst>
          </p:cNvPr>
          <p:cNvSpPr txBox="1"/>
          <p:nvPr/>
        </p:nvSpPr>
        <p:spPr>
          <a:xfrm>
            <a:off x="3524250" y="6611779"/>
            <a:ext cx="5143500" cy="246221"/>
          </a:xfrm>
          <a:prstGeom prst="rect">
            <a:avLst/>
          </a:prstGeom>
          <a:noFill/>
        </p:spPr>
        <p:txBody>
          <a:bodyPr wrap="square">
            <a:spAutoFit/>
          </a:bodyPr>
          <a:lstStyle/>
          <a:p>
            <a:pPr algn="ctr"/>
            <a:r>
              <a:rPr lang="es" sz="1000" i="1">
                <a:latin typeface="+mn-lt"/>
              </a:rPr>
              <a:t>(Fuente: </a:t>
            </a:r>
            <a:r>
              <a:rPr lang="en-US" sz="1000" i="1">
                <a:latin typeface="+mn-lt"/>
              </a:rPr>
              <a:t>Circulation</a:t>
            </a:r>
            <a:r>
              <a:rPr lang="es" sz="1000" i="1">
                <a:latin typeface="+mn-lt"/>
              </a:rPr>
              <a:t> Volumen 113, Número 14, 11 de abril de 2006; Páginas 1807-1816)</a:t>
            </a:r>
          </a:p>
        </p:txBody>
      </p:sp>
      <p:grpSp>
        <p:nvGrpSpPr>
          <p:cNvPr id="5160" name="Group 5159">
            <a:extLst>
              <a:ext uri="{FF2B5EF4-FFF2-40B4-BE49-F238E27FC236}">
                <a16:creationId xmlns:a16="http://schemas.microsoft.com/office/drawing/2014/main" id="{753A0B80-C1CA-7E16-3CCB-4098D155FF1A}"/>
              </a:ext>
            </a:extLst>
          </p:cNvPr>
          <p:cNvGrpSpPr/>
          <p:nvPr/>
        </p:nvGrpSpPr>
        <p:grpSpPr>
          <a:xfrm>
            <a:off x="1453844" y="5684488"/>
            <a:ext cx="9284313" cy="962658"/>
            <a:chOff x="838200" y="5524468"/>
            <a:chExt cx="9284313" cy="962658"/>
          </a:xfrm>
        </p:grpSpPr>
        <p:grpSp>
          <p:nvGrpSpPr>
            <p:cNvPr id="51" name="Group 50">
              <a:extLst>
                <a:ext uri="{FF2B5EF4-FFF2-40B4-BE49-F238E27FC236}">
                  <a16:creationId xmlns:a16="http://schemas.microsoft.com/office/drawing/2014/main" id="{333FC9DB-6C8A-D011-A804-F1A055DBC62E}"/>
                </a:ext>
              </a:extLst>
            </p:cNvPr>
            <p:cNvGrpSpPr/>
            <p:nvPr/>
          </p:nvGrpSpPr>
          <p:grpSpPr>
            <a:xfrm>
              <a:off x="838200" y="5524468"/>
              <a:ext cx="9284313" cy="962658"/>
              <a:chOff x="838200" y="1690688"/>
              <a:chExt cx="9284313" cy="962658"/>
            </a:xfrm>
          </p:grpSpPr>
          <p:sp>
            <p:nvSpPr>
              <p:cNvPr id="52" name="Rectangle: Top Corners Rounded 51">
                <a:extLst>
                  <a:ext uri="{FF2B5EF4-FFF2-40B4-BE49-F238E27FC236}">
                    <a16:creationId xmlns:a16="http://schemas.microsoft.com/office/drawing/2014/main" id="{B6D67764-A4B3-6F04-E6A2-F741E3A7AB86}"/>
                  </a:ext>
                </a:extLst>
              </p:cNvPr>
              <p:cNvSpPr/>
              <p:nvPr/>
            </p:nvSpPr>
            <p:spPr>
              <a:xfrm rot="5400000">
                <a:off x="5460087" y="-2125458"/>
                <a:ext cx="729900" cy="8594952"/>
              </a:xfrm>
              <a:prstGeom prst="round2SameRect">
                <a:avLst>
                  <a:gd name="adj1" fmla="val 50000"/>
                  <a:gd name="adj2" fmla="val 0"/>
                </a:avLst>
              </a:prstGeom>
              <a:solidFill>
                <a:schemeClr val="bg1"/>
              </a:solidFill>
              <a:ln>
                <a:noFill/>
              </a:ln>
              <a:effectLst>
                <a:outerShdw blurRad="76200" dist="38100" dir="5400000" sx="101000" sy="101000" algn="t" rotWithShape="0">
                  <a:schemeClr val="tx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53" name="Group 52">
                <a:extLst>
                  <a:ext uri="{FF2B5EF4-FFF2-40B4-BE49-F238E27FC236}">
                    <a16:creationId xmlns:a16="http://schemas.microsoft.com/office/drawing/2014/main" id="{2E381FB1-F9CA-C9F2-57C9-0E6A8DE79807}"/>
                  </a:ext>
                </a:extLst>
              </p:cNvPr>
              <p:cNvGrpSpPr/>
              <p:nvPr/>
            </p:nvGrpSpPr>
            <p:grpSpPr>
              <a:xfrm>
                <a:off x="838200" y="1690688"/>
                <a:ext cx="962658" cy="962658"/>
                <a:chOff x="838200" y="1690688"/>
                <a:chExt cx="962658" cy="962658"/>
              </a:xfrm>
              <a:effectLst>
                <a:outerShdw blurRad="50800" dist="38100" algn="l" rotWithShape="0">
                  <a:prstClr val="black">
                    <a:alpha val="20000"/>
                  </a:prstClr>
                </a:outerShdw>
              </a:effectLst>
            </p:grpSpPr>
            <p:sp>
              <p:nvSpPr>
                <p:cNvPr id="54" name="Oval 53">
                  <a:extLst>
                    <a:ext uri="{FF2B5EF4-FFF2-40B4-BE49-F238E27FC236}">
                      <a16:creationId xmlns:a16="http://schemas.microsoft.com/office/drawing/2014/main" id="{450EE147-5C0A-2510-B940-A9B029678FC7}"/>
                    </a:ext>
                  </a:extLst>
                </p:cNvPr>
                <p:cNvSpPr/>
                <p:nvPr/>
              </p:nvSpPr>
              <p:spPr>
                <a:xfrm>
                  <a:off x="838200" y="1690688"/>
                  <a:ext cx="962658" cy="962658"/>
                </a:xfrm>
                <a:prstGeom prst="ellipse">
                  <a:avLst/>
                </a:prstGeom>
                <a:solidFill>
                  <a:srgbClr val="009AD7"/>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55" name="Picture 1">
                  <a:extLst>
                    <a:ext uri="{FF2B5EF4-FFF2-40B4-BE49-F238E27FC236}">
                      <a16:creationId xmlns:a16="http://schemas.microsoft.com/office/drawing/2014/main" id="{74BAECBA-E661-5ADE-94DC-E975A9655F83}"/>
                    </a:ext>
                  </a:extLst>
                </p:cNvPr>
                <p:cNvGrpSpPr/>
                <p:nvPr/>
              </p:nvGrpSpPr>
              <p:grpSpPr>
                <a:xfrm>
                  <a:off x="1022723" y="1895223"/>
                  <a:ext cx="593612" cy="553592"/>
                  <a:chOff x="858265" y="1872027"/>
                  <a:chExt cx="790097" cy="736831"/>
                </a:xfrm>
              </p:grpSpPr>
              <p:sp>
                <p:nvSpPr>
                  <p:cNvPr id="56" name="Freeform: Shape 55">
                    <a:extLst>
                      <a:ext uri="{FF2B5EF4-FFF2-40B4-BE49-F238E27FC236}">
                        <a16:creationId xmlns:a16="http://schemas.microsoft.com/office/drawing/2014/main" id="{F56C6E4C-6EAA-BB0E-D74F-33F7FBD9E7DA}"/>
                      </a:ext>
                    </a:extLst>
                  </p:cNvPr>
                  <p:cNvSpPr/>
                  <p:nvPr/>
                </p:nvSpPr>
                <p:spPr>
                  <a:xfrm>
                    <a:off x="858265" y="2011235"/>
                    <a:ext cx="440197" cy="377166"/>
                  </a:xfrm>
                  <a:custGeom>
                    <a:avLst/>
                    <a:gdLst>
                      <a:gd name="connsiteX0" fmla="*/ 347392 w 440197"/>
                      <a:gd name="connsiteY0" fmla="*/ 323564 h 377166"/>
                      <a:gd name="connsiteX1" fmla="*/ 190627 w 440197"/>
                      <a:gd name="connsiteY1" fmla="*/ 323564 h 377166"/>
                      <a:gd name="connsiteX2" fmla="*/ 155511 w 440197"/>
                      <a:gd name="connsiteY2" fmla="*/ 338613 h 377166"/>
                      <a:gd name="connsiteX3" fmla="*/ 124158 w 440197"/>
                      <a:gd name="connsiteY3" fmla="*/ 369966 h 377166"/>
                      <a:gd name="connsiteX4" fmla="*/ 84026 w 440197"/>
                      <a:gd name="connsiteY4" fmla="*/ 353663 h 377166"/>
                      <a:gd name="connsiteX5" fmla="*/ 55181 w 440197"/>
                      <a:gd name="connsiteY5" fmla="*/ 324818 h 377166"/>
                      <a:gd name="connsiteX6" fmla="*/ 0 w 440197"/>
                      <a:gd name="connsiteY6" fmla="*/ 268382 h 377166"/>
                      <a:gd name="connsiteX7" fmla="*/ 0 w 440197"/>
                      <a:gd name="connsiteY7" fmla="*/ 56436 h 377166"/>
                      <a:gd name="connsiteX8" fmla="*/ 55181 w 440197"/>
                      <a:gd name="connsiteY8" fmla="*/ 0 h 377166"/>
                      <a:gd name="connsiteX9" fmla="*/ 385016 w 440197"/>
                      <a:gd name="connsiteY9" fmla="*/ 0 h 377166"/>
                      <a:gd name="connsiteX10" fmla="*/ 440197 w 440197"/>
                      <a:gd name="connsiteY10" fmla="*/ 56436 h 377166"/>
                      <a:gd name="connsiteX11" fmla="*/ 440197 w 440197"/>
                      <a:gd name="connsiteY11" fmla="*/ 220726 h 37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0197" h="377166">
                        <a:moveTo>
                          <a:pt x="347392" y="323564"/>
                        </a:moveTo>
                        <a:lnTo>
                          <a:pt x="190627" y="323564"/>
                        </a:lnTo>
                        <a:cubicBezTo>
                          <a:pt x="176831" y="323564"/>
                          <a:pt x="164290" y="328580"/>
                          <a:pt x="155511" y="338613"/>
                        </a:cubicBezTo>
                        <a:lnTo>
                          <a:pt x="124158" y="369966"/>
                        </a:lnTo>
                        <a:cubicBezTo>
                          <a:pt x="109109" y="385016"/>
                          <a:pt x="84026" y="374983"/>
                          <a:pt x="84026" y="353663"/>
                        </a:cubicBezTo>
                        <a:cubicBezTo>
                          <a:pt x="84026" y="337359"/>
                          <a:pt x="71485" y="324818"/>
                          <a:pt x="55181" y="324818"/>
                        </a:cubicBezTo>
                        <a:cubicBezTo>
                          <a:pt x="23828" y="324818"/>
                          <a:pt x="0" y="299735"/>
                          <a:pt x="0" y="268382"/>
                        </a:cubicBezTo>
                        <a:lnTo>
                          <a:pt x="0" y="56436"/>
                        </a:lnTo>
                        <a:cubicBezTo>
                          <a:pt x="0" y="25082"/>
                          <a:pt x="25082" y="0"/>
                          <a:pt x="55181" y="0"/>
                        </a:cubicBezTo>
                        <a:lnTo>
                          <a:pt x="385016" y="0"/>
                        </a:lnTo>
                        <a:cubicBezTo>
                          <a:pt x="416369" y="0"/>
                          <a:pt x="440197" y="25082"/>
                          <a:pt x="440197" y="56436"/>
                        </a:cubicBezTo>
                        <a:lnTo>
                          <a:pt x="440197" y="220726"/>
                        </a:lnTo>
                      </a:path>
                    </a:pathLst>
                  </a:custGeom>
                  <a:noFill/>
                  <a:ln w="18617" cap="rnd">
                    <a:solidFill>
                      <a:schemeClr val="bg1"/>
                    </a:solidFill>
                    <a:prstDash val="solid"/>
                    <a:round/>
                  </a:ln>
                </p:spPr>
                <p:txBody>
                  <a:bodyPr rtlCol="0" anchor="ctr"/>
                  <a:lstStyle/>
                  <a:p>
                    <a:endParaRPr lang="en-IN"/>
                  </a:p>
                </p:txBody>
              </p:sp>
              <p:sp>
                <p:nvSpPr>
                  <p:cNvPr id="57" name="Freeform: Shape 56">
                    <a:extLst>
                      <a:ext uri="{FF2B5EF4-FFF2-40B4-BE49-F238E27FC236}">
                        <a16:creationId xmlns:a16="http://schemas.microsoft.com/office/drawing/2014/main" id="{9081998E-CE16-9BEE-DA12-4B84E9E93861}"/>
                      </a:ext>
                    </a:extLst>
                  </p:cNvPr>
                  <p:cNvSpPr/>
                  <p:nvPr/>
                </p:nvSpPr>
                <p:spPr>
                  <a:xfrm>
                    <a:off x="1205657" y="2231960"/>
                    <a:ext cx="442705" cy="376898"/>
                  </a:xfrm>
                  <a:custGeom>
                    <a:avLst/>
                    <a:gdLst>
                      <a:gd name="connsiteX0" fmla="*/ 385016 w 442705"/>
                      <a:gd name="connsiteY0" fmla="*/ 0 h 376898"/>
                      <a:gd name="connsiteX1" fmla="*/ 56436 w 442705"/>
                      <a:gd name="connsiteY1" fmla="*/ 0 h 376898"/>
                      <a:gd name="connsiteX2" fmla="*/ 0 w 442705"/>
                      <a:gd name="connsiteY2" fmla="*/ 56436 h 376898"/>
                      <a:gd name="connsiteX3" fmla="*/ 0 w 442705"/>
                      <a:gd name="connsiteY3" fmla="*/ 267128 h 376898"/>
                      <a:gd name="connsiteX4" fmla="*/ 56436 w 442705"/>
                      <a:gd name="connsiteY4" fmla="*/ 323564 h 376898"/>
                      <a:gd name="connsiteX5" fmla="*/ 250825 w 442705"/>
                      <a:gd name="connsiteY5" fmla="*/ 323564 h 376898"/>
                      <a:gd name="connsiteX6" fmla="*/ 285940 w 442705"/>
                      <a:gd name="connsiteY6" fmla="*/ 338613 h 376898"/>
                      <a:gd name="connsiteX7" fmla="*/ 317293 w 442705"/>
                      <a:gd name="connsiteY7" fmla="*/ 369966 h 376898"/>
                      <a:gd name="connsiteX8" fmla="*/ 357425 w 442705"/>
                      <a:gd name="connsiteY8" fmla="*/ 353663 h 376898"/>
                      <a:gd name="connsiteX9" fmla="*/ 386270 w 442705"/>
                      <a:gd name="connsiteY9" fmla="*/ 324818 h 376898"/>
                      <a:gd name="connsiteX10" fmla="*/ 442705 w 442705"/>
                      <a:gd name="connsiteY10" fmla="*/ 268382 h 376898"/>
                      <a:gd name="connsiteX11" fmla="*/ 442705 w 442705"/>
                      <a:gd name="connsiteY11" fmla="*/ 56436 h 376898"/>
                      <a:gd name="connsiteX12" fmla="*/ 385016 w 442705"/>
                      <a:gd name="connsiteY12" fmla="*/ 0 h 37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2705" h="376898">
                        <a:moveTo>
                          <a:pt x="385016" y="0"/>
                        </a:moveTo>
                        <a:lnTo>
                          <a:pt x="56436" y="0"/>
                        </a:lnTo>
                        <a:cubicBezTo>
                          <a:pt x="25082" y="0"/>
                          <a:pt x="0" y="25082"/>
                          <a:pt x="0" y="56436"/>
                        </a:cubicBezTo>
                        <a:lnTo>
                          <a:pt x="0" y="267128"/>
                        </a:lnTo>
                        <a:cubicBezTo>
                          <a:pt x="0" y="298481"/>
                          <a:pt x="25082" y="323564"/>
                          <a:pt x="56436" y="323564"/>
                        </a:cubicBezTo>
                        <a:lnTo>
                          <a:pt x="250825" y="323564"/>
                        </a:lnTo>
                        <a:cubicBezTo>
                          <a:pt x="264620" y="323564"/>
                          <a:pt x="277161" y="328580"/>
                          <a:pt x="285940" y="338613"/>
                        </a:cubicBezTo>
                        <a:lnTo>
                          <a:pt x="317293" y="369966"/>
                        </a:lnTo>
                        <a:cubicBezTo>
                          <a:pt x="332343" y="385016"/>
                          <a:pt x="357425" y="373729"/>
                          <a:pt x="357425" y="353663"/>
                        </a:cubicBezTo>
                        <a:cubicBezTo>
                          <a:pt x="357425" y="337359"/>
                          <a:pt x="369966" y="324818"/>
                          <a:pt x="386270" y="324818"/>
                        </a:cubicBezTo>
                        <a:cubicBezTo>
                          <a:pt x="417623" y="324818"/>
                          <a:pt x="442705" y="299735"/>
                          <a:pt x="442705" y="268382"/>
                        </a:cubicBezTo>
                        <a:lnTo>
                          <a:pt x="442705" y="56436"/>
                        </a:lnTo>
                        <a:cubicBezTo>
                          <a:pt x="441451" y="25082"/>
                          <a:pt x="416369" y="0"/>
                          <a:pt x="385016" y="0"/>
                        </a:cubicBezTo>
                        <a:close/>
                      </a:path>
                    </a:pathLst>
                  </a:custGeom>
                  <a:noFill/>
                  <a:ln w="18617" cap="rnd">
                    <a:solidFill>
                      <a:schemeClr val="bg1"/>
                    </a:solidFill>
                    <a:prstDash val="solid"/>
                    <a:round/>
                  </a:ln>
                </p:spPr>
                <p:txBody>
                  <a:bodyPr rtlCol="0" anchor="ctr"/>
                  <a:lstStyle/>
                  <a:p>
                    <a:endParaRPr lang="en-IN"/>
                  </a:p>
                </p:txBody>
              </p:sp>
              <p:grpSp>
                <p:nvGrpSpPr>
                  <p:cNvPr id="58" name="Picture 1">
                    <a:extLst>
                      <a:ext uri="{FF2B5EF4-FFF2-40B4-BE49-F238E27FC236}">
                        <a16:creationId xmlns:a16="http://schemas.microsoft.com/office/drawing/2014/main" id="{8869CF72-B29E-EF3B-E08E-78D60C29ADB6}"/>
                      </a:ext>
                    </a:extLst>
                  </p:cNvPr>
                  <p:cNvGrpSpPr/>
                  <p:nvPr/>
                </p:nvGrpSpPr>
                <p:grpSpPr>
                  <a:xfrm>
                    <a:off x="1343611" y="1872027"/>
                    <a:ext cx="284685" cy="316038"/>
                    <a:chOff x="1343611" y="1872027"/>
                    <a:chExt cx="284685" cy="316038"/>
                  </a:xfrm>
                  <a:noFill/>
                </p:grpSpPr>
                <p:grpSp>
                  <p:nvGrpSpPr>
                    <p:cNvPr id="5121" name="Picture 1">
                      <a:extLst>
                        <a:ext uri="{FF2B5EF4-FFF2-40B4-BE49-F238E27FC236}">
                          <a16:creationId xmlns:a16="http://schemas.microsoft.com/office/drawing/2014/main" id="{24444B7F-6956-7353-C652-9174F444B392}"/>
                        </a:ext>
                      </a:extLst>
                    </p:cNvPr>
                    <p:cNvGrpSpPr/>
                    <p:nvPr/>
                  </p:nvGrpSpPr>
                  <p:grpSpPr>
                    <a:xfrm>
                      <a:off x="1438924" y="1994931"/>
                      <a:ext cx="94059" cy="193134"/>
                      <a:chOff x="1438924" y="1994931"/>
                      <a:chExt cx="94059" cy="193134"/>
                    </a:xfrm>
                    <a:noFill/>
                  </p:grpSpPr>
                  <p:grpSp>
                    <p:nvGrpSpPr>
                      <p:cNvPr id="5152" name="Picture 1">
                        <a:extLst>
                          <a:ext uri="{FF2B5EF4-FFF2-40B4-BE49-F238E27FC236}">
                            <a16:creationId xmlns:a16="http://schemas.microsoft.com/office/drawing/2014/main" id="{A687F601-235D-6C53-5F86-A8BBCCF1FA6A}"/>
                          </a:ext>
                        </a:extLst>
                      </p:cNvPr>
                      <p:cNvGrpSpPr/>
                      <p:nvPr/>
                    </p:nvGrpSpPr>
                    <p:grpSpPr>
                      <a:xfrm>
                        <a:off x="1438924" y="1994931"/>
                        <a:ext cx="94059" cy="47656"/>
                        <a:chOff x="1438924" y="1994931"/>
                        <a:chExt cx="94059" cy="47656"/>
                      </a:xfrm>
                      <a:noFill/>
                    </p:grpSpPr>
                    <p:sp>
                      <p:nvSpPr>
                        <p:cNvPr id="5155" name="Freeform: Shape 5154">
                          <a:extLst>
                            <a:ext uri="{FF2B5EF4-FFF2-40B4-BE49-F238E27FC236}">
                              <a16:creationId xmlns:a16="http://schemas.microsoft.com/office/drawing/2014/main" id="{DCF22933-8771-289B-1C6A-E38C061B7C17}"/>
                            </a:ext>
                          </a:extLst>
                        </p:cNvPr>
                        <p:cNvSpPr/>
                        <p:nvPr/>
                      </p:nvSpPr>
                      <p:spPr>
                        <a:xfrm>
                          <a:off x="1438924" y="1994931"/>
                          <a:ext cx="47656" cy="47656"/>
                        </a:xfrm>
                        <a:custGeom>
                          <a:avLst/>
                          <a:gdLst>
                            <a:gd name="connsiteX0" fmla="*/ 47657 w 47656"/>
                            <a:gd name="connsiteY0" fmla="*/ 23828 h 47656"/>
                            <a:gd name="connsiteX1" fmla="*/ 23828 w 47656"/>
                            <a:gd name="connsiteY1" fmla="*/ 47657 h 47656"/>
                            <a:gd name="connsiteX2" fmla="*/ 0 w 47656"/>
                            <a:gd name="connsiteY2" fmla="*/ 23828 h 47656"/>
                            <a:gd name="connsiteX3" fmla="*/ 23828 w 47656"/>
                            <a:gd name="connsiteY3" fmla="*/ 0 h 47656"/>
                            <a:gd name="connsiteX4" fmla="*/ 47657 w 47656"/>
                            <a:gd name="connsiteY4" fmla="*/ 23828 h 47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56" h="47656">
                              <a:moveTo>
                                <a:pt x="47657" y="23828"/>
                              </a:moveTo>
                              <a:cubicBezTo>
                                <a:pt x="47657" y="36988"/>
                                <a:pt x="36988" y="47657"/>
                                <a:pt x="23828" y="47657"/>
                              </a:cubicBezTo>
                              <a:cubicBezTo>
                                <a:pt x="10668" y="47657"/>
                                <a:pt x="0" y="36988"/>
                                <a:pt x="0" y="23828"/>
                              </a:cubicBezTo>
                              <a:cubicBezTo>
                                <a:pt x="0" y="10668"/>
                                <a:pt x="10668" y="0"/>
                                <a:pt x="23828" y="0"/>
                              </a:cubicBezTo>
                              <a:cubicBezTo>
                                <a:pt x="36988" y="0"/>
                                <a:pt x="47657" y="10668"/>
                                <a:pt x="47657" y="23828"/>
                              </a:cubicBezTo>
                              <a:close/>
                            </a:path>
                          </a:pathLst>
                        </a:custGeom>
                        <a:noFill/>
                        <a:ln w="18617" cap="flat">
                          <a:solidFill>
                            <a:schemeClr val="bg1"/>
                          </a:solidFill>
                          <a:prstDash val="solid"/>
                          <a:miter/>
                        </a:ln>
                      </p:spPr>
                      <p:txBody>
                        <a:bodyPr rtlCol="0" anchor="ctr"/>
                        <a:lstStyle/>
                        <a:p>
                          <a:endParaRPr lang="en-IN"/>
                        </a:p>
                      </p:txBody>
                    </p:sp>
                    <p:sp>
                      <p:nvSpPr>
                        <p:cNvPr id="5156" name="Freeform: Shape 5155">
                          <a:extLst>
                            <a:ext uri="{FF2B5EF4-FFF2-40B4-BE49-F238E27FC236}">
                              <a16:creationId xmlns:a16="http://schemas.microsoft.com/office/drawing/2014/main" id="{BB8E9A54-14A0-6245-6D13-A3E097E5D030}"/>
                            </a:ext>
                          </a:extLst>
                        </p:cNvPr>
                        <p:cNvSpPr/>
                        <p:nvPr/>
                      </p:nvSpPr>
                      <p:spPr>
                        <a:xfrm>
                          <a:off x="1485327" y="1994931"/>
                          <a:ext cx="47656" cy="47656"/>
                        </a:xfrm>
                        <a:custGeom>
                          <a:avLst/>
                          <a:gdLst>
                            <a:gd name="connsiteX0" fmla="*/ 47657 w 47656"/>
                            <a:gd name="connsiteY0" fmla="*/ 23828 h 47656"/>
                            <a:gd name="connsiteX1" fmla="*/ 23828 w 47656"/>
                            <a:gd name="connsiteY1" fmla="*/ 47657 h 47656"/>
                            <a:gd name="connsiteX2" fmla="*/ 0 w 47656"/>
                            <a:gd name="connsiteY2" fmla="*/ 23828 h 47656"/>
                            <a:gd name="connsiteX3" fmla="*/ 23828 w 47656"/>
                            <a:gd name="connsiteY3" fmla="*/ 0 h 47656"/>
                            <a:gd name="connsiteX4" fmla="*/ 47657 w 47656"/>
                            <a:gd name="connsiteY4" fmla="*/ 23828 h 47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56" h="47656">
                              <a:moveTo>
                                <a:pt x="47657" y="23828"/>
                              </a:moveTo>
                              <a:cubicBezTo>
                                <a:pt x="47657" y="36988"/>
                                <a:pt x="36988" y="47657"/>
                                <a:pt x="23828" y="47657"/>
                              </a:cubicBezTo>
                              <a:cubicBezTo>
                                <a:pt x="10668" y="47657"/>
                                <a:pt x="0" y="36988"/>
                                <a:pt x="0" y="23828"/>
                              </a:cubicBezTo>
                              <a:cubicBezTo>
                                <a:pt x="0" y="10668"/>
                                <a:pt x="10668" y="0"/>
                                <a:pt x="23828" y="0"/>
                              </a:cubicBezTo>
                              <a:cubicBezTo>
                                <a:pt x="36988" y="0"/>
                                <a:pt x="47657" y="10668"/>
                                <a:pt x="47657" y="23828"/>
                              </a:cubicBezTo>
                              <a:close/>
                            </a:path>
                          </a:pathLst>
                        </a:custGeom>
                        <a:noFill/>
                        <a:ln w="18617" cap="flat">
                          <a:solidFill>
                            <a:schemeClr val="bg1"/>
                          </a:solidFill>
                          <a:prstDash val="solid"/>
                          <a:miter/>
                        </a:ln>
                      </p:spPr>
                      <p:txBody>
                        <a:bodyPr rtlCol="0" anchor="ctr"/>
                        <a:lstStyle/>
                        <a:p>
                          <a:endParaRPr lang="en-IN"/>
                        </a:p>
                      </p:txBody>
                    </p:sp>
                  </p:grpSp>
                  <p:sp>
                    <p:nvSpPr>
                      <p:cNvPr id="5153" name="Freeform: Shape 5152">
                        <a:extLst>
                          <a:ext uri="{FF2B5EF4-FFF2-40B4-BE49-F238E27FC236}">
                            <a16:creationId xmlns:a16="http://schemas.microsoft.com/office/drawing/2014/main" id="{91B64B22-E4E1-3BEE-BA20-FFDD0C8BBCC0}"/>
                          </a:ext>
                        </a:extLst>
                      </p:cNvPr>
                      <p:cNvSpPr/>
                      <p:nvPr/>
                    </p:nvSpPr>
                    <p:spPr>
                      <a:xfrm>
                        <a:off x="1485327" y="2018759"/>
                        <a:ext cx="12541" cy="134191"/>
                      </a:xfrm>
                      <a:custGeom>
                        <a:avLst/>
                        <a:gdLst>
                          <a:gd name="connsiteX0" fmla="*/ 0 w 12541"/>
                          <a:gd name="connsiteY0" fmla="*/ 0 h 134191"/>
                          <a:gd name="connsiteX1" fmla="*/ 0 w 12541"/>
                          <a:gd name="connsiteY1" fmla="*/ 134191 h 134191"/>
                        </a:gdLst>
                        <a:ahLst/>
                        <a:cxnLst>
                          <a:cxn ang="0">
                            <a:pos x="connsiteX0" y="connsiteY0"/>
                          </a:cxn>
                          <a:cxn ang="0">
                            <a:pos x="connsiteX1" y="connsiteY1"/>
                          </a:cxn>
                        </a:cxnLst>
                        <a:rect l="l" t="t" r="r" b="b"/>
                        <a:pathLst>
                          <a:path w="12541" h="134191">
                            <a:moveTo>
                              <a:pt x="0" y="0"/>
                            </a:moveTo>
                            <a:lnTo>
                              <a:pt x="0" y="134191"/>
                            </a:lnTo>
                          </a:path>
                        </a:pathLst>
                      </a:custGeom>
                      <a:noFill/>
                      <a:ln w="18617" cap="flat">
                        <a:solidFill>
                          <a:schemeClr val="bg1"/>
                        </a:solidFill>
                        <a:prstDash val="solid"/>
                        <a:miter/>
                      </a:ln>
                    </p:spPr>
                    <p:txBody>
                      <a:bodyPr rtlCol="0" anchor="ctr"/>
                      <a:lstStyle/>
                      <a:p>
                        <a:endParaRPr lang="en-IN"/>
                      </a:p>
                    </p:txBody>
                  </p:sp>
                  <p:sp>
                    <p:nvSpPr>
                      <p:cNvPr id="5154" name="Freeform: Shape 5153">
                        <a:extLst>
                          <a:ext uri="{FF2B5EF4-FFF2-40B4-BE49-F238E27FC236}">
                            <a16:creationId xmlns:a16="http://schemas.microsoft.com/office/drawing/2014/main" id="{890968F0-06C0-773F-DF2B-D6728ECBC032}"/>
                          </a:ext>
                        </a:extLst>
                      </p:cNvPr>
                      <p:cNvSpPr/>
                      <p:nvPr/>
                    </p:nvSpPr>
                    <p:spPr>
                      <a:xfrm>
                        <a:off x="1462753" y="2157967"/>
                        <a:ext cx="47656" cy="30098"/>
                      </a:xfrm>
                      <a:custGeom>
                        <a:avLst/>
                        <a:gdLst>
                          <a:gd name="connsiteX0" fmla="*/ 47657 w 47656"/>
                          <a:gd name="connsiteY0" fmla="*/ 0 h 30098"/>
                          <a:gd name="connsiteX1" fmla="*/ 47657 w 47656"/>
                          <a:gd name="connsiteY1" fmla="*/ 6271 h 30098"/>
                          <a:gd name="connsiteX2" fmla="*/ 23828 w 47656"/>
                          <a:gd name="connsiteY2" fmla="*/ 30099 h 30098"/>
                          <a:gd name="connsiteX3" fmla="*/ 0 w 47656"/>
                          <a:gd name="connsiteY3" fmla="*/ 6271 h 30098"/>
                          <a:gd name="connsiteX4" fmla="*/ 0 w 47656"/>
                          <a:gd name="connsiteY4" fmla="*/ 0 h 30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56" h="30098">
                            <a:moveTo>
                              <a:pt x="47657" y="0"/>
                            </a:moveTo>
                            <a:lnTo>
                              <a:pt x="47657" y="6271"/>
                            </a:lnTo>
                            <a:cubicBezTo>
                              <a:pt x="47657" y="20066"/>
                              <a:pt x="36370" y="30099"/>
                              <a:pt x="23828" y="30099"/>
                            </a:cubicBezTo>
                            <a:cubicBezTo>
                              <a:pt x="10033" y="30099"/>
                              <a:pt x="0" y="18812"/>
                              <a:pt x="0" y="6271"/>
                            </a:cubicBezTo>
                            <a:lnTo>
                              <a:pt x="0" y="0"/>
                            </a:lnTo>
                          </a:path>
                        </a:pathLst>
                      </a:custGeom>
                      <a:noFill/>
                      <a:ln w="18617" cap="flat">
                        <a:solidFill>
                          <a:schemeClr val="bg1"/>
                        </a:solidFill>
                        <a:prstDash val="solid"/>
                        <a:miter/>
                      </a:ln>
                    </p:spPr>
                    <p:txBody>
                      <a:bodyPr rtlCol="0" anchor="ctr"/>
                      <a:lstStyle/>
                      <a:p>
                        <a:endParaRPr lang="en-IN"/>
                      </a:p>
                    </p:txBody>
                  </p:sp>
                </p:grpSp>
                <p:grpSp>
                  <p:nvGrpSpPr>
                    <p:cNvPr id="5123" name="Picture 1">
                      <a:extLst>
                        <a:ext uri="{FF2B5EF4-FFF2-40B4-BE49-F238E27FC236}">
                          <a16:creationId xmlns:a16="http://schemas.microsoft.com/office/drawing/2014/main" id="{1A133647-3477-FE56-4134-1868050F7EA3}"/>
                        </a:ext>
                      </a:extLst>
                    </p:cNvPr>
                    <p:cNvGrpSpPr/>
                    <p:nvPr/>
                  </p:nvGrpSpPr>
                  <p:grpSpPr>
                    <a:xfrm>
                      <a:off x="1343611" y="1872027"/>
                      <a:ext cx="284685" cy="155511"/>
                      <a:chOff x="1343611" y="1872027"/>
                      <a:chExt cx="284685" cy="155511"/>
                    </a:xfrm>
                    <a:noFill/>
                  </p:grpSpPr>
                  <p:grpSp>
                    <p:nvGrpSpPr>
                      <p:cNvPr id="5142" name="Picture 1">
                        <a:extLst>
                          <a:ext uri="{FF2B5EF4-FFF2-40B4-BE49-F238E27FC236}">
                            <a16:creationId xmlns:a16="http://schemas.microsoft.com/office/drawing/2014/main" id="{F707189D-587A-6DD5-ABC1-AD91305C2211}"/>
                          </a:ext>
                        </a:extLst>
                      </p:cNvPr>
                      <p:cNvGrpSpPr/>
                      <p:nvPr/>
                    </p:nvGrpSpPr>
                    <p:grpSpPr>
                      <a:xfrm>
                        <a:off x="1343611" y="2014997"/>
                        <a:ext cx="284685" cy="12541"/>
                        <a:chOff x="1343611" y="2014997"/>
                        <a:chExt cx="284685" cy="12541"/>
                      </a:xfrm>
                      <a:noFill/>
                    </p:grpSpPr>
                    <p:grpSp>
                      <p:nvGrpSpPr>
                        <p:cNvPr id="5146" name="Picture 1">
                          <a:extLst>
                            <a:ext uri="{FF2B5EF4-FFF2-40B4-BE49-F238E27FC236}">
                              <a16:creationId xmlns:a16="http://schemas.microsoft.com/office/drawing/2014/main" id="{6BC4B31F-928D-C9A3-5D5C-C8592897362B}"/>
                            </a:ext>
                          </a:extLst>
                        </p:cNvPr>
                        <p:cNvGrpSpPr/>
                        <p:nvPr/>
                      </p:nvGrpSpPr>
                      <p:grpSpPr>
                        <a:xfrm>
                          <a:off x="1343611" y="2014997"/>
                          <a:ext cx="284685" cy="12541"/>
                          <a:chOff x="1343611" y="2014997"/>
                          <a:chExt cx="284685" cy="12541"/>
                        </a:xfrm>
                        <a:noFill/>
                      </p:grpSpPr>
                      <p:sp>
                        <p:nvSpPr>
                          <p:cNvPr id="5150" name="Freeform: Shape 5149">
                            <a:extLst>
                              <a:ext uri="{FF2B5EF4-FFF2-40B4-BE49-F238E27FC236}">
                                <a16:creationId xmlns:a16="http://schemas.microsoft.com/office/drawing/2014/main" id="{BA9101F0-740A-0499-5700-B700674A5665}"/>
                              </a:ext>
                            </a:extLst>
                          </p:cNvPr>
                          <p:cNvSpPr/>
                          <p:nvPr/>
                        </p:nvSpPr>
                        <p:spPr>
                          <a:xfrm>
                            <a:off x="1622026" y="2014997"/>
                            <a:ext cx="6270" cy="12541"/>
                          </a:xfrm>
                          <a:custGeom>
                            <a:avLst/>
                            <a:gdLst>
                              <a:gd name="connsiteX0" fmla="*/ 0 w 6270"/>
                              <a:gd name="connsiteY0" fmla="*/ 0 h 12541"/>
                              <a:gd name="connsiteX1" fmla="*/ 6271 w 6270"/>
                              <a:gd name="connsiteY1" fmla="*/ 0 h 12541"/>
                            </a:gdLst>
                            <a:ahLst/>
                            <a:cxnLst>
                              <a:cxn ang="0">
                                <a:pos x="connsiteX0" y="connsiteY0"/>
                              </a:cxn>
                              <a:cxn ang="0">
                                <a:pos x="connsiteX1" y="connsiteY1"/>
                              </a:cxn>
                            </a:cxnLst>
                            <a:rect l="l" t="t" r="r" b="b"/>
                            <a:pathLst>
                              <a:path w="6270" h="12541">
                                <a:moveTo>
                                  <a:pt x="0" y="0"/>
                                </a:moveTo>
                                <a:lnTo>
                                  <a:pt x="6271" y="0"/>
                                </a:lnTo>
                              </a:path>
                            </a:pathLst>
                          </a:custGeom>
                          <a:noFill/>
                          <a:ln w="18617" cap="rnd">
                            <a:solidFill>
                              <a:schemeClr val="bg1"/>
                            </a:solidFill>
                            <a:prstDash val="solid"/>
                            <a:round/>
                          </a:ln>
                        </p:spPr>
                        <p:txBody>
                          <a:bodyPr rtlCol="0" anchor="ctr"/>
                          <a:lstStyle/>
                          <a:p>
                            <a:endParaRPr lang="en-IN"/>
                          </a:p>
                        </p:txBody>
                      </p:sp>
                      <p:sp>
                        <p:nvSpPr>
                          <p:cNvPr id="5151" name="Freeform: Shape 5150">
                            <a:extLst>
                              <a:ext uri="{FF2B5EF4-FFF2-40B4-BE49-F238E27FC236}">
                                <a16:creationId xmlns:a16="http://schemas.microsoft.com/office/drawing/2014/main" id="{F4DB049B-AEEB-8D03-AE14-8CF0CEE506AE}"/>
                              </a:ext>
                            </a:extLst>
                          </p:cNvPr>
                          <p:cNvSpPr/>
                          <p:nvPr/>
                        </p:nvSpPr>
                        <p:spPr>
                          <a:xfrm>
                            <a:off x="1343611" y="2014997"/>
                            <a:ext cx="6270" cy="12541"/>
                          </a:xfrm>
                          <a:custGeom>
                            <a:avLst/>
                            <a:gdLst>
                              <a:gd name="connsiteX0" fmla="*/ 0 w 6270"/>
                              <a:gd name="connsiteY0" fmla="*/ 0 h 12541"/>
                              <a:gd name="connsiteX1" fmla="*/ 6271 w 6270"/>
                              <a:gd name="connsiteY1" fmla="*/ 0 h 12541"/>
                            </a:gdLst>
                            <a:ahLst/>
                            <a:cxnLst>
                              <a:cxn ang="0">
                                <a:pos x="connsiteX0" y="connsiteY0"/>
                              </a:cxn>
                              <a:cxn ang="0">
                                <a:pos x="connsiteX1" y="connsiteY1"/>
                              </a:cxn>
                            </a:cxnLst>
                            <a:rect l="l" t="t" r="r" b="b"/>
                            <a:pathLst>
                              <a:path w="6270" h="12541">
                                <a:moveTo>
                                  <a:pt x="0" y="0"/>
                                </a:moveTo>
                                <a:lnTo>
                                  <a:pt x="6271" y="0"/>
                                </a:lnTo>
                              </a:path>
                            </a:pathLst>
                          </a:custGeom>
                          <a:noFill/>
                          <a:ln w="18617" cap="rnd">
                            <a:solidFill>
                              <a:schemeClr val="bg1"/>
                            </a:solidFill>
                            <a:prstDash val="solid"/>
                            <a:round/>
                          </a:ln>
                        </p:spPr>
                        <p:txBody>
                          <a:bodyPr rtlCol="0" anchor="ctr"/>
                          <a:lstStyle/>
                          <a:p>
                            <a:endParaRPr lang="en-IN"/>
                          </a:p>
                        </p:txBody>
                      </p:sp>
                    </p:grpSp>
                    <p:grpSp>
                      <p:nvGrpSpPr>
                        <p:cNvPr id="5147" name="Picture 1">
                          <a:extLst>
                            <a:ext uri="{FF2B5EF4-FFF2-40B4-BE49-F238E27FC236}">
                              <a16:creationId xmlns:a16="http://schemas.microsoft.com/office/drawing/2014/main" id="{2CD30F5D-FB63-A629-6CDA-78B59BE7472E}"/>
                            </a:ext>
                          </a:extLst>
                        </p:cNvPr>
                        <p:cNvGrpSpPr/>
                        <p:nvPr/>
                      </p:nvGrpSpPr>
                      <p:grpSpPr>
                        <a:xfrm>
                          <a:off x="1343611" y="2014997"/>
                          <a:ext cx="284685" cy="12541"/>
                          <a:chOff x="1343611" y="2014997"/>
                          <a:chExt cx="284685" cy="12541"/>
                        </a:xfrm>
                        <a:noFill/>
                      </p:grpSpPr>
                      <p:sp>
                        <p:nvSpPr>
                          <p:cNvPr id="5148" name="Freeform: Shape 5147">
                            <a:extLst>
                              <a:ext uri="{FF2B5EF4-FFF2-40B4-BE49-F238E27FC236}">
                                <a16:creationId xmlns:a16="http://schemas.microsoft.com/office/drawing/2014/main" id="{B0D7CCF3-56C4-A40C-DB6B-521AADE89F85}"/>
                              </a:ext>
                            </a:extLst>
                          </p:cNvPr>
                          <p:cNvSpPr/>
                          <p:nvPr/>
                        </p:nvSpPr>
                        <p:spPr>
                          <a:xfrm>
                            <a:off x="1622026" y="2014997"/>
                            <a:ext cx="6270" cy="12541"/>
                          </a:xfrm>
                          <a:custGeom>
                            <a:avLst/>
                            <a:gdLst>
                              <a:gd name="connsiteX0" fmla="*/ 0 w 6270"/>
                              <a:gd name="connsiteY0" fmla="*/ 0 h 12541"/>
                              <a:gd name="connsiteX1" fmla="*/ 6271 w 6270"/>
                              <a:gd name="connsiteY1" fmla="*/ 0 h 12541"/>
                            </a:gdLst>
                            <a:ahLst/>
                            <a:cxnLst>
                              <a:cxn ang="0">
                                <a:pos x="connsiteX0" y="connsiteY0"/>
                              </a:cxn>
                              <a:cxn ang="0">
                                <a:pos x="connsiteX1" y="connsiteY1"/>
                              </a:cxn>
                            </a:cxnLst>
                            <a:rect l="l" t="t" r="r" b="b"/>
                            <a:pathLst>
                              <a:path w="6270" h="12541">
                                <a:moveTo>
                                  <a:pt x="0" y="0"/>
                                </a:moveTo>
                                <a:lnTo>
                                  <a:pt x="6271" y="0"/>
                                </a:lnTo>
                              </a:path>
                            </a:pathLst>
                          </a:custGeom>
                          <a:noFill/>
                          <a:ln w="18617" cap="rnd">
                            <a:solidFill>
                              <a:schemeClr val="bg1"/>
                            </a:solidFill>
                            <a:prstDash val="solid"/>
                            <a:round/>
                          </a:ln>
                        </p:spPr>
                        <p:txBody>
                          <a:bodyPr rtlCol="0" anchor="ctr"/>
                          <a:lstStyle/>
                          <a:p>
                            <a:endParaRPr lang="en-IN"/>
                          </a:p>
                        </p:txBody>
                      </p:sp>
                      <p:sp>
                        <p:nvSpPr>
                          <p:cNvPr id="5149" name="Freeform: Shape 5148">
                            <a:extLst>
                              <a:ext uri="{FF2B5EF4-FFF2-40B4-BE49-F238E27FC236}">
                                <a16:creationId xmlns:a16="http://schemas.microsoft.com/office/drawing/2014/main" id="{D1AEDD4C-D690-EA5F-1A41-6090FED7C521}"/>
                              </a:ext>
                            </a:extLst>
                          </p:cNvPr>
                          <p:cNvSpPr/>
                          <p:nvPr/>
                        </p:nvSpPr>
                        <p:spPr>
                          <a:xfrm>
                            <a:off x="1343611" y="2014997"/>
                            <a:ext cx="6270" cy="12541"/>
                          </a:xfrm>
                          <a:custGeom>
                            <a:avLst/>
                            <a:gdLst>
                              <a:gd name="connsiteX0" fmla="*/ 0 w 6270"/>
                              <a:gd name="connsiteY0" fmla="*/ 0 h 12541"/>
                              <a:gd name="connsiteX1" fmla="*/ 6271 w 6270"/>
                              <a:gd name="connsiteY1" fmla="*/ 0 h 12541"/>
                            </a:gdLst>
                            <a:ahLst/>
                            <a:cxnLst>
                              <a:cxn ang="0">
                                <a:pos x="connsiteX0" y="connsiteY0"/>
                              </a:cxn>
                              <a:cxn ang="0">
                                <a:pos x="connsiteX1" y="connsiteY1"/>
                              </a:cxn>
                            </a:cxnLst>
                            <a:rect l="l" t="t" r="r" b="b"/>
                            <a:pathLst>
                              <a:path w="6270" h="12541">
                                <a:moveTo>
                                  <a:pt x="0" y="0"/>
                                </a:moveTo>
                                <a:lnTo>
                                  <a:pt x="6271" y="0"/>
                                </a:lnTo>
                              </a:path>
                            </a:pathLst>
                          </a:custGeom>
                          <a:noFill/>
                          <a:ln w="18617" cap="rnd">
                            <a:solidFill>
                              <a:schemeClr val="bg1"/>
                            </a:solidFill>
                            <a:prstDash val="solid"/>
                            <a:round/>
                          </a:ln>
                        </p:spPr>
                        <p:txBody>
                          <a:bodyPr rtlCol="0" anchor="ctr"/>
                          <a:lstStyle/>
                          <a:p>
                            <a:endParaRPr lang="en-IN"/>
                          </a:p>
                        </p:txBody>
                      </p:sp>
                    </p:grpSp>
                  </p:grpSp>
                  <p:grpSp>
                    <p:nvGrpSpPr>
                      <p:cNvPr id="5143" name="Picture 1">
                        <a:extLst>
                          <a:ext uri="{FF2B5EF4-FFF2-40B4-BE49-F238E27FC236}">
                            <a16:creationId xmlns:a16="http://schemas.microsoft.com/office/drawing/2014/main" id="{73983C5C-5463-886B-E946-36CD3E7CFDAE}"/>
                          </a:ext>
                        </a:extLst>
                      </p:cNvPr>
                      <p:cNvGrpSpPr/>
                      <p:nvPr/>
                    </p:nvGrpSpPr>
                    <p:grpSpPr>
                      <a:xfrm>
                        <a:off x="1485327" y="1872027"/>
                        <a:ext cx="12541" cy="6270"/>
                        <a:chOff x="1485327" y="1872027"/>
                        <a:chExt cx="12541" cy="6270"/>
                      </a:xfrm>
                      <a:noFill/>
                    </p:grpSpPr>
                    <p:sp>
                      <p:nvSpPr>
                        <p:cNvPr id="5144" name="Freeform: Shape 5143">
                          <a:extLst>
                            <a:ext uri="{FF2B5EF4-FFF2-40B4-BE49-F238E27FC236}">
                              <a16:creationId xmlns:a16="http://schemas.microsoft.com/office/drawing/2014/main" id="{9F711791-011D-0A9D-4270-872CAF8E7656}"/>
                            </a:ext>
                          </a:extLst>
                        </p:cNvPr>
                        <p:cNvSpPr/>
                        <p:nvPr/>
                      </p:nvSpPr>
                      <p:spPr>
                        <a:xfrm>
                          <a:off x="1485327" y="1872027"/>
                          <a:ext cx="12541" cy="6270"/>
                        </a:xfrm>
                        <a:custGeom>
                          <a:avLst/>
                          <a:gdLst>
                            <a:gd name="connsiteX0" fmla="*/ 0 w 12541"/>
                            <a:gd name="connsiteY0" fmla="*/ 0 h 6270"/>
                            <a:gd name="connsiteX1" fmla="*/ 0 w 12541"/>
                            <a:gd name="connsiteY1" fmla="*/ 6271 h 6270"/>
                          </a:gdLst>
                          <a:ahLst/>
                          <a:cxnLst>
                            <a:cxn ang="0">
                              <a:pos x="connsiteX0" y="connsiteY0"/>
                            </a:cxn>
                            <a:cxn ang="0">
                              <a:pos x="connsiteX1" y="connsiteY1"/>
                            </a:cxn>
                          </a:cxnLst>
                          <a:rect l="l" t="t" r="r" b="b"/>
                          <a:pathLst>
                            <a:path w="12541" h="6270">
                              <a:moveTo>
                                <a:pt x="0" y="0"/>
                              </a:moveTo>
                              <a:lnTo>
                                <a:pt x="0" y="6271"/>
                              </a:lnTo>
                            </a:path>
                          </a:pathLst>
                        </a:custGeom>
                        <a:noFill/>
                        <a:ln w="18617" cap="rnd">
                          <a:solidFill>
                            <a:schemeClr val="bg1"/>
                          </a:solidFill>
                          <a:prstDash val="solid"/>
                          <a:round/>
                        </a:ln>
                      </p:spPr>
                      <p:txBody>
                        <a:bodyPr rtlCol="0" anchor="ctr"/>
                        <a:lstStyle/>
                        <a:p>
                          <a:endParaRPr lang="en-IN"/>
                        </a:p>
                      </p:txBody>
                    </p:sp>
                    <p:sp>
                      <p:nvSpPr>
                        <p:cNvPr id="5145" name="Freeform: Shape 5144">
                          <a:extLst>
                            <a:ext uri="{FF2B5EF4-FFF2-40B4-BE49-F238E27FC236}">
                              <a16:creationId xmlns:a16="http://schemas.microsoft.com/office/drawing/2014/main" id="{BA379D68-5AC7-065F-4E74-9A7167A11EC6}"/>
                            </a:ext>
                          </a:extLst>
                        </p:cNvPr>
                        <p:cNvSpPr/>
                        <p:nvPr/>
                      </p:nvSpPr>
                      <p:spPr>
                        <a:xfrm>
                          <a:off x="1485327" y="1872027"/>
                          <a:ext cx="12541" cy="6270"/>
                        </a:xfrm>
                        <a:custGeom>
                          <a:avLst/>
                          <a:gdLst>
                            <a:gd name="connsiteX0" fmla="*/ 0 w 12541"/>
                            <a:gd name="connsiteY0" fmla="*/ 0 h 6270"/>
                            <a:gd name="connsiteX1" fmla="*/ 0 w 12541"/>
                            <a:gd name="connsiteY1" fmla="*/ 6271 h 6270"/>
                          </a:gdLst>
                          <a:ahLst/>
                          <a:cxnLst>
                            <a:cxn ang="0">
                              <a:pos x="connsiteX0" y="connsiteY0"/>
                            </a:cxn>
                            <a:cxn ang="0">
                              <a:pos x="connsiteX1" y="connsiteY1"/>
                            </a:cxn>
                          </a:cxnLst>
                          <a:rect l="l" t="t" r="r" b="b"/>
                          <a:pathLst>
                            <a:path w="12541" h="6270">
                              <a:moveTo>
                                <a:pt x="0" y="0"/>
                              </a:moveTo>
                              <a:lnTo>
                                <a:pt x="0" y="6271"/>
                              </a:lnTo>
                            </a:path>
                          </a:pathLst>
                        </a:custGeom>
                        <a:noFill/>
                        <a:ln w="18617" cap="rnd">
                          <a:solidFill>
                            <a:schemeClr val="bg1"/>
                          </a:solidFill>
                          <a:prstDash val="solid"/>
                          <a:round/>
                        </a:ln>
                      </p:spPr>
                      <p:txBody>
                        <a:bodyPr rtlCol="0" anchor="ctr"/>
                        <a:lstStyle/>
                        <a:p>
                          <a:endParaRPr lang="en-IN"/>
                        </a:p>
                      </p:txBody>
                    </p:sp>
                  </p:grpSp>
                </p:grpSp>
                <p:grpSp>
                  <p:nvGrpSpPr>
                    <p:cNvPr id="5124" name="Picture 1">
                      <a:extLst>
                        <a:ext uri="{FF2B5EF4-FFF2-40B4-BE49-F238E27FC236}">
                          <a16:creationId xmlns:a16="http://schemas.microsoft.com/office/drawing/2014/main" id="{0ED9CEA7-3F4F-8F2A-472A-392B9001DB00}"/>
                        </a:ext>
                      </a:extLst>
                    </p:cNvPr>
                    <p:cNvGrpSpPr/>
                    <p:nvPr/>
                  </p:nvGrpSpPr>
                  <p:grpSpPr>
                    <a:xfrm>
                      <a:off x="1384997" y="1913413"/>
                      <a:ext cx="201913" cy="201913"/>
                      <a:chOff x="1384997" y="1913413"/>
                      <a:chExt cx="201913" cy="201913"/>
                    </a:xfrm>
                    <a:noFill/>
                  </p:grpSpPr>
                  <p:grpSp>
                    <p:nvGrpSpPr>
                      <p:cNvPr id="5128" name="Picture 1">
                        <a:extLst>
                          <a:ext uri="{FF2B5EF4-FFF2-40B4-BE49-F238E27FC236}">
                            <a16:creationId xmlns:a16="http://schemas.microsoft.com/office/drawing/2014/main" id="{808D29EB-04EC-184E-F72B-CED4115679D8}"/>
                          </a:ext>
                        </a:extLst>
                      </p:cNvPr>
                      <p:cNvGrpSpPr/>
                      <p:nvPr/>
                    </p:nvGrpSpPr>
                    <p:grpSpPr>
                      <a:xfrm>
                        <a:off x="1384997" y="1913413"/>
                        <a:ext cx="201913" cy="201913"/>
                        <a:chOff x="1384997" y="1913413"/>
                        <a:chExt cx="201913" cy="201913"/>
                      </a:xfrm>
                      <a:noFill/>
                    </p:grpSpPr>
                    <p:grpSp>
                      <p:nvGrpSpPr>
                        <p:cNvPr id="5136" name="Picture 1">
                          <a:extLst>
                            <a:ext uri="{FF2B5EF4-FFF2-40B4-BE49-F238E27FC236}">
                              <a16:creationId xmlns:a16="http://schemas.microsoft.com/office/drawing/2014/main" id="{C6E6703A-001A-F0AE-3C53-675CEAD43D1D}"/>
                            </a:ext>
                          </a:extLst>
                        </p:cNvPr>
                        <p:cNvGrpSpPr/>
                        <p:nvPr/>
                      </p:nvGrpSpPr>
                      <p:grpSpPr>
                        <a:xfrm>
                          <a:off x="1384997" y="1913413"/>
                          <a:ext cx="201913" cy="201913"/>
                          <a:chOff x="1384997" y="1913413"/>
                          <a:chExt cx="201913" cy="201913"/>
                        </a:xfrm>
                        <a:noFill/>
                      </p:grpSpPr>
                      <p:sp>
                        <p:nvSpPr>
                          <p:cNvPr id="5140" name="Freeform: Shape 5139">
                            <a:extLst>
                              <a:ext uri="{FF2B5EF4-FFF2-40B4-BE49-F238E27FC236}">
                                <a16:creationId xmlns:a16="http://schemas.microsoft.com/office/drawing/2014/main" id="{A7F15CF5-5E68-10B1-674D-9C66D4C5D9AC}"/>
                              </a:ext>
                            </a:extLst>
                          </p:cNvPr>
                          <p:cNvSpPr/>
                          <p:nvPr/>
                        </p:nvSpPr>
                        <p:spPr>
                          <a:xfrm>
                            <a:off x="1581894" y="2110310"/>
                            <a:ext cx="5016" cy="5016"/>
                          </a:xfrm>
                          <a:custGeom>
                            <a:avLst/>
                            <a:gdLst>
                              <a:gd name="connsiteX0" fmla="*/ 0 w 5016"/>
                              <a:gd name="connsiteY0" fmla="*/ 0 h 5016"/>
                              <a:gd name="connsiteX1" fmla="*/ 5017 w 5016"/>
                              <a:gd name="connsiteY1" fmla="*/ 5016 h 5016"/>
                            </a:gdLst>
                            <a:ahLst/>
                            <a:cxnLst>
                              <a:cxn ang="0">
                                <a:pos x="connsiteX0" y="connsiteY0"/>
                              </a:cxn>
                              <a:cxn ang="0">
                                <a:pos x="connsiteX1" y="connsiteY1"/>
                              </a:cxn>
                            </a:cxnLst>
                            <a:rect l="l" t="t" r="r" b="b"/>
                            <a:pathLst>
                              <a:path w="5016" h="5016">
                                <a:moveTo>
                                  <a:pt x="0" y="0"/>
                                </a:moveTo>
                                <a:lnTo>
                                  <a:pt x="5017" y="5016"/>
                                </a:lnTo>
                              </a:path>
                            </a:pathLst>
                          </a:custGeom>
                          <a:noFill/>
                          <a:ln w="18617" cap="rnd">
                            <a:solidFill>
                              <a:schemeClr val="bg1"/>
                            </a:solidFill>
                            <a:prstDash val="solid"/>
                            <a:round/>
                          </a:ln>
                        </p:spPr>
                        <p:txBody>
                          <a:bodyPr rtlCol="0" anchor="ctr"/>
                          <a:lstStyle/>
                          <a:p>
                            <a:endParaRPr lang="en-IN"/>
                          </a:p>
                        </p:txBody>
                      </p:sp>
                      <p:sp>
                        <p:nvSpPr>
                          <p:cNvPr id="5141" name="Freeform: Shape 5140">
                            <a:extLst>
                              <a:ext uri="{FF2B5EF4-FFF2-40B4-BE49-F238E27FC236}">
                                <a16:creationId xmlns:a16="http://schemas.microsoft.com/office/drawing/2014/main" id="{9902AB3E-D303-43F4-8C6F-02E2FFD346F5}"/>
                              </a:ext>
                            </a:extLst>
                          </p:cNvPr>
                          <p:cNvSpPr/>
                          <p:nvPr/>
                        </p:nvSpPr>
                        <p:spPr>
                          <a:xfrm>
                            <a:off x="1384997" y="1913413"/>
                            <a:ext cx="5016" cy="5016"/>
                          </a:xfrm>
                          <a:custGeom>
                            <a:avLst/>
                            <a:gdLst>
                              <a:gd name="connsiteX0" fmla="*/ 0 w 5016"/>
                              <a:gd name="connsiteY0" fmla="*/ 0 h 5016"/>
                              <a:gd name="connsiteX1" fmla="*/ 5017 w 5016"/>
                              <a:gd name="connsiteY1" fmla="*/ 5016 h 5016"/>
                            </a:gdLst>
                            <a:ahLst/>
                            <a:cxnLst>
                              <a:cxn ang="0">
                                <a:pos x="connsiteX0" y="connsiteY0"/>
                              </a:cxn>
                              <a:cxn ang="0">
                                <a:pos x="connsiteX1" y="connsiteY1"/>
                              </a:cxn>
                            </a:cxnLst>
                            <a:rect l="l" t="t" r="r" b="b"/>
                            <a:pathLst>
                              <a:path w="5016" h="5016">
                                <a:moveTo>
                                  <a:pt x="0" y="0"/>
                                </a:moveTo>
                                <a:lnTo>
                                  <a:pt x="5017" y="5016"/>
                                </a:lnTo>
                              </a:path>
                            </a:pathLst>
                          </a:custGeom>
                          <a:noFill/>
                          <a:ln w="18617" cap="rnd">
                            <a:solidFill>
                              <a:schemeClr val="bg1"/>
                            </a:solidFill>
                            <a:prstDash val="solid"/>
                            <a:round/>
                          </a:ln>
                        </p:spPr>
                        <p:txBody>
                          <a:bodyPr rtlCol="0" anchor="ctr"/>
                          <a:lstStyle/>
                          <a:p>
                            <a:endParaRPr lang="en-IN"/>
                          </a:p>
                        </p:txBody>
                      </p:sp>
                    </p:grpSp>
                    <p:grpSp>
                      <p:nvGrpSpPr>
                        <p:cNvPr id="5137" name="Picture 1">
                          <a:extLst>
                            <a:ext uri="{FF2B5EF4-FFF2-40B4-BE49-F238E27FC236}">
                              <a16:creationId xmlns:a16="http://schemas.microsoft.com/office/drawing/2014/main" id="{0B9A586F-566E-BE9D-22C6-CDE03708951D}"/>
                            </a:ext>
                          </a:extLst>
                        </p:cNvPr>
                        <p:cNvGrpSpPr/>
                        <p:nvPr/>
                      </p:nvGrpSpPr>
                      <p:grpSpPr>
                        <a:xfrm>
                          <a:off x="1384997" y="1913413"/>
                          <a:ext cx="201913" cy="201913"/>
                          <a:chOff x="1384997" y="1913413"/>
                          <a:chExt cx="201913" cy="201913"/>
                        </a:xfrm>
                        <a:noFill/>
                      </p:grpSpPr>
                      <p:sp>
                        <p:nvSpPr>
                          <p:cNvPr id="5138" name="Freeform: Shape 5137">
                            <a:extLst>
                              <a:ext uri="{FF2B5EF4-FFF2-40B4-BE49-F238E27FC236}">
                                <a16:creationId xmlns:a16="http://schemas.microsoft.com/office/drawing/2014/main" id="{222F9214-F59C-5A5C-20A1-317D3B30BBDD}"/>
                              </a:ext>
                            </a:extLst>
                          </p:cNvPr>
                          <p:cNvSpPr/>
                          <p:nvPr/>
                        </p:nvSpPr>
                        <p:spPr>
                          <a:xfrm>
                            <a:off x="1581894" y="2110310"/>
                            <a:ext cx="5016" cy="5016"/>
                          </a:xfrm>
                          <a:custGeom>
                            <a:avLst/>
                            <a:gdLst>
                              <a:gd name="connsiteX0" fmla="*/ 0 w 5016"/>
                              <a:gd name="connsiteY0" fmla="*/ 0 h 5016"/>
                              <a:gd name="connsiteX1" fmla="*/ 5017 w 5016"/>
                              <a:gd name="connsiteY1" fmla="*/ 5016 h 5016"/>
                            </a:gdLst>
                            <a:ahLst/>
                            <a:cxnLst>
                              <a:cxn ang="0">
                                <a:pos x="connsiteX0" y="connsiteY0"/>
                              </a:cxn>
                              <a:cxn ang="0">
                                <a:pos x="connsiteX1" y="connsiteY1"/>
                              </a:cxn>
                            </a:cxnLst>
                            <a:rect l="l" t="t" r="r" b="b"/>
                            <a:pathLst>
                              <a:path w="5016" h="5016">
                                <a:moveTo>
                                  <a:pt x="0" y="0"/>
                                </a:moveTo>
                                <a:lnTo>
                                  <a:pt x="5017" y="5016"/>
                                </a:lnTo>
                              </a:path>
                            </a:pathLst>
                          </a:custGeom>
                          <a:noFill/>
                          <a:ln w="18617" cap="rnd">
                            <a:solidFill>
                              <a:schemeClr val="bg1"/>
                            </a:solidFill>
                            <a:prstDash val="solid"/>
                            <a:round/>
                          </a:ln>
                        </p:spPr>
                        <p:txBody>
                          <a:bodyPr rtlCol="0" anchor="ctr"/>
                          <a:lstStyle/>
                          <a:p>
                            <a:endParaRPr lang="en-IN"/>
                          </a:p>
                        </p:txBody>
                      </p:sp>
                      <p:sp>
                        <p:nvSpPr>
                          <p:cNvPr id="5139" name="Freeform: Shape 5138">
                            <a:extLst>
                              <a:ext uri="{FF2B5EF4-FFF2-40B4-BE49-F238E27FC236}">
                                <a16:creationId xmlns:a16="http://schemas.microsoft.com/office/drawing/2014/main" id="{F6F4018D-D673-D308-7BC5-0E9833DB1120}"/>
                              </a:ext>
                            </a:extLst>
                          </p:cNvPr>
                          <p:cNvSpPr/>
                          <p:nvPr/>
                        </p:nvSpPr>
                        <p:spPr>
                          <a:xfrm>
                            <a:off x="1384997" y="1913413"/>
                            <a:ext cx="5016" cy="5016"/>
                          </a:xfrm>
                          <a:custGeom>
                            <a:avLst/>
                            <a:gdLst>
                              <a:gd name="connsiteX0" fmla="*/ 0 w 5016"/>
                              <a:gd name="connsiteY0" fmla="*/ 0 h 5016"/>
                              <a:gd name="connsiteX1" fmla="*/ 5017 w 5016"/>
                              <a:gd name="connsiteY1" fmla="*/ 5016 h 5016"/>
                            </a:gdLst>
                            <a:ahLst/>
                            <a:cxnLst>
                              <a:cxn ang="0">
                                <a:pos x="connsiteX0" y="connsiteY0"/>
                              </a:cxn>
                              <a:cxn ang="0">
                                <a:pos x="connsiteX1" y="connsiteY1"/>
                              </a:cxn>
                            </a:cxnLst>
                            <a:rect l="l" t="t" r="r" b="b"/>
                            <a:pathLst>
                              <a:path w="5016" h="5016">
                                <a:moveTo>
                                  <a:pt x="0" y="0"/>
                                </a:moveTo>
                                <a:lnTo>
                                  <a:pt x="5017" y="5016"/>
                                </a:lnTo>
                              </a:path>
                            </a:pathLst>
                          </a:custGeom>
                          <a:noFill/>
                          <a:ln w="18617" cap="rnd">
                            <a:solidFill>
                              <a:schemeClr val="bg1"/>
                            </a:solidFill>
                            <a:prstDash val="solid"/>
                            <a:round/>
                          </a:ln>
                        </p:spPr>
                        <p:txBody>
                          <a:bodyPr rtlCol="0" anchor="ctr"/>
                          <a:lstStyle/>
                          <a:p>
                            <a:endParaRPr lang="en-IN"/>
                          </a:p>
                        </p:txBody>
                      </p:sp>
                    </p:grpSp>
                  </p:grpSp>
                  <p:grpSp>
                    <p:nvGrpSpPr>
                      <p:cNvPr id="5129" name="Picture 1">
                        <a:extLst>
                          <a:ext uri="{FF2B5EF4-FFF2-40B4-BE49-F238E27FC236}">
                            <a16:creationId xmlns:a16="http://schemas.microsoft.com/office/drawing/2014/main" id="{7CFF758B-FB2D-E88E-A3BD-AE63162EFC9D}"/>
                          </a:ext>
                        </a:extLst>
                      </p:cNvPr>
                      <p:cNvGrpSpPr/>
                      <p:nvPr/>
                    </p:nvGrpSpPr>
                    <p:grpSpPr>
                      <a:xfrm>
                        <a:off x="1384997" y="1913413"/>
                        <a:ext cx="201913" cy="201913"/>
                        <a:chOff x="1384997" y="1913413"/>
                        <a:chExt cx="201913" cy="201913"/>
                      </a:xfrm>
                      <a:noFill/>
                    </p:grpSpPr>
                    <p:grpSp>
                      <p:nvGrpSpPr>
                        <p:cNvPr id="5130" name="Picture 1">
                          <a:extLst>
                            <a:ext uri="{FF2B5EF4-FFF2-40B4-BE49-F238E27FC236}">
                              <a16:creationId xmlns:a16="http://schemas.microsoft.com/office/drawing/2014/main" id="{1469B97A-23EA-FF64-B7CF-4273E878F501}"/>
                            </a:ext>
                          </a:extLst>
                        </p:cNvPr>
                        <p:cNvGrpSpPr/>
                        <p:nvPr/>
                      </p:nvGrpSpPr>
                      <p:grpSpPr>
                        <a:xfrm>
                          <a:off x="1384997" y="1913413"/>
                          <a:ext cx="201913" cy="201913"/>
                          <a:chOff x="1384997" y="1913413"/>
                          <a:chExt cx="201913" cy="201913"/>
                        </a:xfrm>
                        <a:noFill/>
                      </p:grpSpPr>
                      <p:sp>
                        <p:nvSpPr>
                          <p:cNvPr id="5134" name="Freeform: Shape 5133">
                            <a:extLst>
                              <a:ext uri="{FF2B5EF4-FFF2-40B4-BE49-F238E27FC236}">
                                <a16:creationId xmlns:a16="http://schemas.microsoft.com/office/drawing/2014/main" id="{DE1B0B56-04F3-619F-3AA7-EC440CD617C0}"/>
                              </a:ext>
                            </a:extLst>
                          </p:cNvPr>
                          <p:cNvSpPr/>
                          <p:nvPr/>
                        </p:nvSpPr>
                        <p:spPr>
                          <a:xfrm>
                            <a:off x="1384997" y="2110310"/>
                            <a:ext cx="5016" cy="5016"/>
                          </a:xfrm>
                          <a:custGeom>
                            <a:avLst/>
                            <a:gdLst>
                              <a:gd name="connsiteX0" fmla="*/ 5017 w 5016"/>
                              <a:gd name="connsiteY0" fmla="*/ 0 h 5016"/>
                              <a:gd name="connsiteX1" fmla="*/ 0 w 5016"/>
                              <a:gd name="connsiteY1" fmla="*/ 5016 h 5016"/>
                            </a:gdLst>
                            <a:ahLst/>
                            <a:cxnLst>
                              <a:cxn ang="0">
                                <a:pos x="connsiteX0" y="connsiteY0"/>
                              </a:cxn>
                              <a:cxn ang="0">
                                <a:pos x="connsiteX1" y="connsiteY1"/>
                              </a:cxn>
                            </a:cxnLst>
                            <a:rect l="l" t="t" r="r" b="b"/>
                            <a:pathLst>
                              <a:path w="5016" h="5016">
                                <a:moveTo>
                                  <a:pt x="5017" y="0"/>
                                </a:moveTo>
                                <a:lnTo>
                                  <a:pt x="0" y="5016"/>
                                </a:lnTo>
                              </a:path>
                            </a:pathLst>
                          </a:custGeom>
                          <a:noFill/>
                          <a:ln w="18617" cap="rnd">
                            <a:solidFill>
                              <a:schemeClr val="bg1"/>
                            </a:solidFill>
                            <a:prstDash val="solid"/>
                            <a:round/>
                          </a:ln>
                        </p:spPr>
                        <p:txBody>
                          <a:bodyPr rtlCol="0" anchor="ctr"/>
                          <a:lstStyle/>
                          <a:p>
                            <a:endParaRPr lang="en-IN"/>
                          </a:p>
                        </p:txBody>
                      </p:sp>
                      <p:sp>
                        <p:nvSpPr>
                          <p:cNvPr id="5135" name="Freeform: Shape 5134">
                            <a:extLst>
                              <a:ext uri="{FF2B5EF4-FFF2-40B4-BE49-F238E27FC236}">
                                <a16:creationId xmlns:a16="http://schemas.microsoft.com/office/drawing/2014/main" id="{79BF8F59-2900-61DB-5EFB-F80C6E83EF3C}"/>
                              </a:ext>
                            </a:extLst>
                          </p:cNvPr>
                          <p:cNvSpPr/>
                          <p:nvPr/>
                        </p:nvSpPr>
                        <p:spPr>
                          <a:xfrm>
                            <a:off x="1581894" y="1913413"/>
                            <a:ext cx="5016" cy="5016"/>
                          </a:xfrm>
                          <a:custGeom>
                            <a:avLst/>
                            <a:gdLst>
                              <a:gd name="connsiteX0" fmla="*/ 5017 w 5016"/>
                              <a:gd name="connsiteY0" fmla="*/ 0 h 5016"/>
                              <a:gd name="connsiteX1" fmla="*/ 0 w 5016"/>
                              <a:gd name="connsiteY1" fmla="*/ 5016 h 5016"/>
                            </a:gdLst>
                            <a:ahLst/>
                            <a:cxnLst>
                              <a:cxn ang="0">
                                <a:pos x="connsiteX0" y="connsiteY0"/>
                              </a:cxn>
                              <a:cxn ang="0">
                                <a:pos x="connsiteX1" y="connsiteY1"/>
                              </a:cxn>
                            </a:cxnLst>
                            <a:rect l="l" t="t" r="r" b="b"/>
                            <a:pathLst>
                              <a:path w="5016" h="5016">
                                <a:moveTo>
                                  <a:pt x="5017" y="0"/>
                                </a:moveTo>
                                <a:lnTo>
                                  <a:pt x="0" y="5016"/>
                                </a:lnTo>
                              </a:path>
                            </a:pathLst>
                          </a:custGeom>
                          <a:noFill/>
                          <a:ln w="18617" cap="rnd">
                            <a:solidFill>
                              <a:schemeClr val="bg1"/>
                            </a:solidFill>
                            <a:prstDash val="solid"/>
                            <a:round/>
                          </a:ln>
                        </p:spPr>
                        <p:txBody>
                          <a:bodyPr rtlCol="0" anchor="ctr"/>
                          <a:lstStyle/>
                          <a:p>
                            <a:endParaRPr lang="en-IN"/>
                          </a:p>
                        </p:txBody>
                      </p:sp>
                    </p:grpSp>
                    <p:grpSp>
                      <p:nvGrpSpPr>
                        <p:cNvPr id="5131" name="Picture 1">
                          <a:extLst>
                            <a:ext uri="{FF2B5EF4-FFF2-40B4-BE49-F238E27FC236}">
                              <a16:creationId xmlns:a16="http://schemas.microsoft.com/office/drawing/2014/main" id="{3EBF1D9B-2090-61B4-B388-696ACF942A99}"/>
                            </a:ext>
                          </a:extLst>
                        </p:cNvPr>
                        <p:cNvGrpSpPr/>
                        <p:nvPr/>
                      </p:nvGrpSpPr>
                      <p:grpSpPr>
                        <a:xfrm>
                          <a:off x="1384997" y="1913413"/>
                          <a:ext cx="201913" cy="201913"/>
                          <a:chOff x="1384997" y="1913413"/>
                          <a:chExt cx="201913" cy="201913"/>
                        </a:xfrm>
                        <a:noFill/>
                      </p:grpSpPr>
                      <p:sp>
                        <p:nvSpPr>
                          <p:cNvPr id="5132" name="Freeform: Shape 5131">
                            <a:extLst>
                              <a:ext uri="{FF2B5EF4-FFF2-40B4-BE49-F238E27FC236}">
                                <a16:creationId xmlns:a16="http://schemas.microsoft.com/office/drawing/2014/main" id="{A2C551C8-C8E8-0919-A020-62D49B75D217}"/>
                              </a:ext>
                            </a:extLst>
                          </p:cNvPr>
                          <p:cNvSpPr/>
                          <p:nvPr/>
                        </p:nvSpPr>
                        <p:spPr>
                          <a:xfrm>
                            <a:off x="1384997" y="2110310"/>
                            <a:ext cx="5016" cy="5016"/>
                          </a:xfrm>
                          <a:custGeom>
                            <a:avLst/>
                            <a:gdLst>
                              <a:gd name="connsiteX0" fmla="*/ 5017 w 5016"/>
                              <a:gd name="connsiteY0" fmla="*/ 0 h 5016"/>
                              <a:gd name="connsiteX1" fmla="*/ 0 w 5016"/>
                              <a:gd name="connsiteY1" fmla="*/ 5016 h 5016"/>
                            </a:gdLst>
                            <a:ahLst/>
                            <a:cxnLst>
                              <a:cxn ang="0">
                                <a:pos x="connsiteX0" y="connsiteY0"/>
                              </a:cxn>
                              <a:cxn ang="0">
                                <a:pos x="connsiteX1" y="connsiteY1"/>
                              </a:cxn>
                            </a:cxnLst>
                            <a:rect l="l" t="t" r="r" b="b"/>
                            <a:pathLst>
                              <a:path w="5016" h="5016">
                                <a:moveTo>
                                  <a:pt x="5017" y="0"/>
                                </a:moveTo>
                                <a:lnTo>
                                  <a:pt x="0" y="5016"/>
                                </a:lnTo>
                              </a:path>
                            </a:pathLst>
                          </a:custGeom>
                          <a:noFill/>
                          <a:ln w="18617" cap="rnd">
                            <a:solidFill>
                              <a:schemeClr val="bg1"/>
                            </a:solidFill>
                            <a:prstDash val="solid"/>
                            <a:round/>
                          </a:ln>
                        </p:spPr>
                        <p:txBody>
                          <a:bodyPr rtlCol="0" anchor="ctr"/>
                          <a:lstStyle/>
                          <a:p>
                            <a:endParaRPr lang="en-IN"/>
                          </a:p>
                        </p:txBody>
                      </p:sp>
                      <p:sp>
                        <p:nvSpPr>
                          <p:cNvPr id="5133" name="Freeform: Shape 5132">
                            <a:extLst>
                              <a:ext uri="{FF2B5EF4-FFF2-40B4-BE49-F238E27FC236}">
                                <a16:creationId xmlns:a16="http://schemas.microsoft.com/office/drawing/2014/main" id="{D106D05E-B12E-2CAE-917A-29B829D5DB30}"/>
                              </a:ext>
                            </a:extLst>
                          </p:cNvPr>
                          <p:cNvSpPr/>
                          <p:nvPr/>
                        </p:nvSpPr>
                        <p:spPr>
                          <a:xfrm>
                            <a:off x="1581894" y="1913413"/>
                            <a:ext cx="5016" cy="5016"/>
                          </a:xfrm>
                          <a:custGeom>
                            <a:avLst/>
                            <a:gdLst>
                              <a:gd name="connsiteX0" fmla="*/ 5017 w 5016"/>
                              <a:gd name="connsiteY0" fmla="*/ 0 h 5016"/>
                              <a:gd name="connsiteX1" fmla="*/ 0 w 5016"/>
                              <a:gd name="connsiteY1" fmla="*/ 5016 h 5016"/>
                            </a:gdLst>
                            <a:ahLst/>
                            <a:cxnLst>
                              <a:cxn ang="0">
                                <a:pos x="connsiteX0" y="connsiteY0"/>
                              </a:cxn>
                              <a:cxn ang="0">
                                <a:pos x="connsiteX1" y="connsiteY1"/>
                              </a:cxn>
                            </a:cxnLst>
                            <a:rect l="l" t="t" r="r" b="b"/>
                            <a:pathLst>
                              <a:path w="5016" h="5016">
                                <a:moveTo>
                                  <a:pt x="5017" y="0"/>
                                </a:moveTo>
                                <a:lnTo>
                                  <a:pt x="0" y="5016"/>
                                </a:lnTo>
                              </a:path>
                            </a:pathLst>
                          </a:custGeom>
                          <a:noFill/>
                          <a:ln w="18617" cap="rnd">
                            <a:solidFill>
                              <a:schemeClr val="bg1"/>
                            </a:solidFill>
                            <a:prstDash val="solid"/>
                            <a:round/>
                          </a:ln>
                        </p:spPr>
                        <p:txBody>
                          <a:bodyPr rtlCol="0" anchor="ctr"/>
                          <a:lstStyle/>
                          <a:p>
                            <a:endParaRPr lang="en-IN"/>
                          </a:p>
                        </p:txBody>
                      </p:sp>
                    </p:grpSp>
                  </p:grpSp>
                </p:grpSp>
                <p:grpSp>
                  <p:nvGrpSpPr>
                    <p:cNvPr id="5125" name="Picture 1">
                      <a:extLst>
                        <a:ext uri="{FF2B5EF4-FFF2-40B4-BE49-F238E27FC236}">
                          <a16:creationId xmlns:a16="http://schemas.microsoft.com/office/drawing/2014/main" id="{53DFB31B-B406-BF17-2210-59ED13D72DCA}"/>
                        </a:ext>
                      </a:extLst>
                    </p:cNvPr>
                    <p:cNvGrpSpPr/>
                    <p:nvPr/>
                  </p:nvGrpSpPr>
                  <p:grpSpPr>
                    <a:xfrm>
                      <a:off x="1395030" y="1918077"/>
                      <a:ext cx="184025" cy="239890"/>
                      <a:chOff x="1395030" y="1918077"/>
                      <a:chExt cx="184025" cy="239890"/>
                    </a:xfrm>
                    <a:noFill/>
                  </p:grpSpPr>
                  <p:sp>
                    <p:nvSpPr>
                      <p:cNvPr id="5126" name="Freeform: Shape 5125">
                        <a:extLst>
                          <a:ext uri="{FF2B5EF4-FFF2-40B4-BE49-F238E27FC236}">
                            <a16:creationId xmlns:a16="http://schemas.microsoft.com/office/drawing/2014/main" id="{5A04CAE0-309B-7CD4-F58D-D9F46BA05219}"/>
                          </a:ext>
                        </a:extLst>
                      </p:cNvPr>
                      <p:cNvSpPr/>
                      <p:nvPr/>
                    </p:nvSpPr>
                    <p:spPr>
                      <a:xfrm>
                        <a:off x="1395030" y="1918077"/>
                        <a:ext cx="184025" cy="239890"/>
                      </a:xfrm>
                      <a:custGeom>
                        <a:avLst/>
                        <a:gdLst>
                          <a:gd name="connsiteX0" fmla="*/ 181848 w 184025"/>
                          <a:gd name="connsiteY0" fmla="*/ 73092 h 239890"/>
                          <a:gd name="connsiteX1" fmla="*/ 153003 w 184025"/>
                          <a:gd name="connsiteY1" fmla="*/ 162135 h 239890"/>
                          <a:gd name="connsiteX2" fmla="*/ 132937 w 184025"/>
                          <a:gd name="connsiteY2" fmla="*/ 206029 h 239890"/>
                          <a:gd name="connsiteX3" fmla="*/ 132937 w 184025"/>
                          <a:gd name="connsiteY3" fmla="*/ 226095 h 239890"/>
                          <a:gd name="connsiteX4" fmla="*/ 119142 w 184025"/>
                          <a:gd name="connsiteY4" fmla="*/ 239890 h 239890"/>
                          <a:gd name="connsiteX5" fmla="*/ 65214 w 184025"/>
                          <a:gd name="connsiteY5" fmla="*/ 239890 h 239890"/>
                          <a:gd name="connsiteX6" fmla="*/ 51419 w 184025"/>
                          <a:gd name="connsiteY6" fmla="*/ 226095 h 239890"/>
                          <a:gd name="connsiteX7" fmla="*/ 51419 w 184025"/>
                          <a:gd name="connsiteY7" fmla="*/ 211046 h 239890"/>
                          <a:gd name="connsiteX8" fmla="*/ 28845 w 184025"/>
                          <a:gd name="connsiteY8" fmla="*/ 159627 h 239890"/>
                          <a:gd name="connsiteX9" fmla="*/ 0 w 184025"/>
                          <a:gd name="connsiteY9" fmla="*/ 93158 h 239890"/>
                          <a:gd name="connsiteX10" fmla="*/ 115379 w 184025"/>
                          <a:gd name="connsiteY10" fmla="*/ 2861 h 239890"/>
                          <a:gd name="connsiteX11" fmla="*/ 181848 w 184025"/>
                          <a:gd name="connsiteY11" fmla="*/ 73092 h 23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025" h="239890">
                            <a:moveTo>
                              <a:pt x="181848" y="73092"/>
                            </a:moveTo>
                            <a:cubicBezTo>
                              <a:pt x="189373" y="108208"/>
                              <a:pt x="176831" y="140815"/>
                              <a:pt x="153003" y="162135"/>
                            </a:cubicBezTo>
                            <a:cubicBezTo>
                              <a:pt x="140462" y="173422"/>
                              <a:pt x="132937" y="189726"/>
                              <a:pt x="132937" y="206029"/>
                            </a:cubicBezTo>
                            <a:lnTo>
                              <a:pt x="132937" y="226095"/>
                            </a:lnTo>
                            <a:cubicBezTo>
                              <a:pt x="132937" y="233620"/>
                              <a:pt x="126666" y="239890"/>
                              <a:pt x="119142" y="239890"/>
                            </a:cubicBezTo>
                            <a:lnTo>
                              <a:pt x="65214" y="239890"/>
                            </a:lnTo>
                            <a:cubicBezTo>
                              <a:pt x="57690" y="239890"/>
                              <a:pt x="51419" y="233620"/>
                              <a:pt x="51419" y="226095"/>
                            </a:cubicBezTo>
                            <a:lnTo>
                              <a:pt x="51419" y="211046"/>
                            </a:lnTo>
                            <a:cubicBezTo>
                              <a:pt x="51419" y="190980"/>
                              <a:pt x="42640" y="173422"/>
                              <a:pt x="28845" y="159627"/>
                            </a:cubicBezTo>
                            <a:cubicBezTo>
                              <a:pt x="11287" y="143323"/>
                              <a:pt x="0" y="119495"/>
                              <a:pt x="0" y="93158"/>
                            </a:cubicBezTo>
                            <a:cubicBezTo>
                              <a:pt x="0" y="34214"/>
                              <a:pt x="53927" y="-12188"/>
                              <a:pt x="115379" y="2861"/>
                            </a:cubicBezTo>
                            <a:cubicBezTo>
                              <a:pt x="147986" y="9132"/>
                              <a:pt x="174323" y="37977"/>
                              <a:pt x="181848" y="73092"/>
                            </a:cubicBezTo>
                            <a:close/>
                          </a:path>
                        </a:pathLst>
                      </a:custGeom>
                      <a:noFill/>
                      <a:ln w="18617" cap="flat">
                        <a:solidFill>
                          <a:schemeClr val="bg1"/>
                        </a:solidFill>
                        <a:prstDash val="solid"/>
                        <a:miter/>
                      </a:ln>
                    </p:spPr>
                    <p:txBody>
                      <a:bodyPr rtlCol="0" anchor="ctr"/>
                      <a:lstStyle/>
                      <a:p>
                        <a:endParaRPr lang="en-IN"/>
                      </a:p>
                    </p:txBody>
                  </p:sp>
                  <p:sp>
                    <p:nvSpPr>
                      <p:cNvPr id="5127" name="Freeform: Shape 5126">
                        <a:extLst>
                          <a:ext uri="{FF2B5EF4-FFF2-40B4-BE49-F238E27FC236}">
                            <a16:creationId xmlns:a16="http://schemas.microsoft.com/office/drawing/2014/main" id="{C497FFE9-1A3E-23DA-3493-B9F7964CA099}"/>
                          </a:ext>
                        </a:extLst>
                      </p:cNvPr>
                      <p:cNvSpPr/>
                      <p:nvPr/>
                    </p:nvSpPr>
                    <p:spPr>
                      <a:xfrm>
                        <a:off x="1395030" y="1918077"/>
                        <a:ext cx="184025" cy="239890"/>
                      </a:xfrm>
                      <a:custGeom>
                        <a:avLst/>
                        <a:gdLst>
                          <a:gd name="connsiteX0" fmla="*/ 181848 w 184025"/>
                          <a:gd name="connsiteY0" fmla="*/ 73092 h 239890"/>
                          <a:gd name="connsiteX1" fmla="*/ 153003 w 184025"/>
                          <a:gd name="connsiteY1" fmla="*/ 162135 h 239890"/>
                          <a:gd name="connsiteX2" fmla="*/ 132937 w 184025"/>
                          <a:gd name="connsiteY2" fmla="*/ 206029 h 239890"/>
                          <a:gd name="connsiteX3" fmla="*/ 132937 w 184025"/>
                          <a:gd name="connsiteY3" fmla="*/ 226095 h 239890"/>
                          <a:gd name="connsiteX4" fmla="*/ 119142 w 184025"/>
                          <a:gd name="connsiteY4" fmla="*/ 239890 h 239890"/>
                          <a:gd name="connsiteX5" fmla="*/ 65214 w 184025"/>
                          <a:gd name="connsiteY5" fmla="*/ 239890 h 239890"/>
                          <a:gd name="connsiteX6" fmla="*/ 51419 w 184025"/>
                          <a:gd name="connsiteY6" fmla="*/ 226095 h 239890"/>
                          <a:gd name="connsiteX7" fmla="*/ 51419 w 184025"/>
                          <a:gd name="connsiteY7" fmla="*/ 211046 h 239890"/>
                          <a:gd name="connsiteX8" fmla="*/ 28845 w 184025"/>
                          <a:gd name="connsiteY8" fmla="*/ 159627 h 239890"/>
                          <a:gd name="connsiteX9" fmla="*/ 0 w 184025"/>
                          <a:gd name="connsiteY9" fmla="*/ 93158 h 239890"/>
                          <a:gd name="connsiteX10" fmla="*/ 115379 w 184025"/>
                          <a:gd name="connsiteY10" fmla="*/ 2861 h 239890"/>
                          <a:gd name="connsiteX11" fmla="*/ 181848 w 184025"/>
                          <a:gd name="connsiteY11" fmla="*/ 73092 h 23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025" h="239890">
                            <a:moveTo>
                              <a:pt x="181848" y="73092"/>
                            </a:moveTo>
                            <a:cubicBezTo>
                              <a:pt x="189373" y="108208"/>
                              <a:pt x="176831" y="140815"/>
                              <a:pt x="153003" y="162135"/>
                            </a:cubicBezTo>
                            <a:cubicBezTo>
                              <a:pt x="140462" y="173422"/>
                              <a:pt x="132937" y="189726"/>
                              <a:pt x="132937" y="206029"/>
                            </a:cubicBezTo>
                            <a:lnTo>
                              <a:pt x="132937" y="226095"/>
                            </a:lnTo>
                            <a:cubicBezTo>
                              <a:pt x="132937" y="233620"/>
                              <a:pt x="126666" y="239890"/>
                              <a:pt x="119142" y="239890"/>
                            </a:cubicBezTo>
                            <a:lnTo>
                              <a:pt x="65214" y="239890"/>
                            </a:lnTo>
                            <a:cubicBezTo>
                              <a:pt x="57690" y="239890"/>
                              <a:pt x="51419" y="233620"/>
                              <a:pt x="51419" y="226095"/>
                            </a:cubicBezTo>
                            <a:lnTo>
                              <a:pt x="51419" y="211046"/>
                            </a:lnTo>
                            <a:cubicBezTo>
                              <a:pt x="51419" y="190980"/>
                              <a:pt x="42640" y="173422"/>
                              <a:pt x="28845" y="159627"/>
                            </a:cubicBezTo>
                            <a:cubicBezTo>
                              <a:pt x="11287" y="143323"/>
                              <a:pt x="0" y="119495"/>
                              <a:pt x="0" y="93158"/>
                            </a:cubicBezTo>
                            <a:cubicBezTo>
                              <a:pt x="0" y="34214"/>
                              <a:pt x="53927" y="-12188"/>
                              <a:pt x="115379" y="2861"/>
                            </a:cubicBezTo>
                            <a:cubicBezTo>
                              <a:pt x="147986" y="9132"/>
                              <a:pt x="174323" y="37977"/>
                              <a:pt x="181848" y="73092"/>
                            </a:cubicBezTo>
                            <a:close/>
                          </a:path>
                        </a:pathLst>
                      </a:custGeom>
                      <a:noFill/>
                      <a:ln w="18617" cap="flat">
                        <a:solidFill>
                          <a:schemeClr val="bg1"/>
                        </a:solidFill>
                        <a:prstDash val="solid"/>
                        <a:miter/>
                      </a:ln>
                    </p:spPr>
                    <p:txBody>
                      <a:bodyPr rtlCol="0" anchor="ctr"/>
                      <a:lstStyle/>
                      <a:p>
                        <a:endParaRPr lang="en-IN"/>
                      </a:p>
                    </p:txBody>
                  </p:sp>
                </p:grpSp>
              </p:grpSp>
              <p:sp>
                <p:nvSpPr>
                  <p:cNvPr id="59" name="Freeform: Shape 58">
                    <a:extLst>
                      <a:ext uri="{FF2B5EF4-FFF2-40B4-BE49-F238E27FC236}">
                        <a16:creationId xmlns:a16="http://schemas.microsoft.com/office/drawing/2014/main" id="{E3A8A55A-4FFA-58C5-A30D-801E1620A617}"/>
                      </a:ext>
                    </a:extLst>
                  </p:cNvPr>
                  <p:cNvSpPr/>
                  <p:nvPr/>
                </p:nvSpPr>
                <p:spPr>
                  <a:xfrm>
                    <a:off x="1010014" y="2091499"/>
                    <a:ext cx="131682" cy="160527"/>
                  </a:xfrm>
                  <a:custGeom>
                    <a:avLst/>
                    <a:gdLst>
                      <a:gd name="connsiteX0" fmla="*/ 97822 w 131682"/>
                      <a:gd name="connsiteY0" fmla="*/ 158019 h 160527"/>
                      <a:gd name="connsiteX1" fmla="*/ 77756 w 131682"/>
                      <a:gd name="connsiteY1" fmla="*/ 134191 h 160527"/>
                      <a:gd name="connsiteX2" fmla="*/ 66469 w 131682"/>
                      <a:gd name="connsiteY2" fmla="*/ 135445 h 160527"/>
                      <a:gd name="connsiteX3" fmla="*/ 31353 w 131682"/>
                      <a:gd name="connsiteY3" fmla="*/ 126666 h 160527"/>
                      <a:gd name="connsiteX4" fmla="*/ 8779 w 131682"/>
                      <a:gd name="connsiteY4" fmla="*/ 102838 h 160527"/>
                      <a:gd name="connsiteX5" fmla="*/ 0 w 131682"/>
                      <a:gd name="connsiteY5" fmla="*/ 67723 h 160527"/>
                      <a:gd name="connsiteX6" fmla="*/ 8779 w 131682"/>
                      <a:gd name="connsiteY6" fmla="*/ 32607 h 160527"/>
                      <a:gd name="connsiteX7" fmla="*/ 31353 w 131682"/>
                      <a:gd name="connsiteY7" fmla="*/ 8779 h 160527"/>
                      <a:gd name="connsiteX8" fmla="*/ 66469 w 131682"/>
                      <a:gd name="connsiteY8" fmla="*/ 0 h 160527"/>
                      <a:gd name="connsiteX9" fmla="*/ 100330 w 131682"/>
                      <a:gd name="connsiteY9" fmla="*/ 8779 h 160527"/>
                      <a:gd name="connsiteX10" fmla="*/ 122904 w 131682"/>
                      <a:gd name="connsiteY10" fmla="*/ 32607 h 160527"/>
                      <a:gd name="connsiteX11" fmla="*/ 131683 w 131682"/>
                      <a:gd name="connsiteY11" fmla="*/ 67723 h 160527"/>
                      <a:gd name="connsiteX12" fmla="*/ 121650 w 131682"/>
                      <a:gd name="connsiteY12" fmla="*/ 106600 h 160527"/>
                      <a:gd name="connsiteX13" fmla="*/ 92805 w 131682"/>
                      <a:gd name="connsiteY13" fmla="*/ 130429 h 160527"/>
                      <a:gd name="connsiteX14" fmla="*/ 109109 w 131682"/>
                      <a:gd name="connsiteY14" fmla="*/ 149241 h 160527"/>
                      <a:gd name="connsiteX15" fmla="*/ 111617 w 131682"/>
                      <a:gd name="connsiteY15" fmla="*/ 154257 h 160527"/>
                      <a:gd name="connsiteX16" fmla="*/ 109109 w 131682"/>
                      <a:gd name="connsiteY16" fmla="*/ 159274 h 160527"/>
                      <a:gd name="connsiteX17" fmla="*/ 104092 w 131682"/>
                      <a:gd name="connsiteY17" fmla="*/ 160528 h 160527"/>
                      <a:gd name="connsiteX18" fmla="*/ 97822 w 131682"/>
                      <a:gd name="connsiteY18" fmla="*/ 158019 h 160527"/>
                      <a:gd name="connsiteX19" fmla="*/ 92805 w 131682"/>
                      <a:gd name="connsiteY19" fmla="*/ 111617 h 160527"/>
                      <a:gd name="connsiteX20" fmla="*/ 109109 w 131682"/>
                      <a:gd name="connsiteY20" fmla="*/ 92805 h 160527"/>
                      <a:gd name="connsiteX21" fmla="*/ 115379 w 131682"/>
                      <a:gd name="connsiteY21" fmla="*/ 66468 h 160527"/>
                      <a:gd name="connsiteX22" fmla="*/ 109109 w 131682"/>
                      <a:gd name="connsiteY22" fmla="*/ 40132 h 160527"/>
                      <a:gd name="connsiteX23" fmla="*/ 92805 w 131682"/>
                      <a:gd name="connsiteY23" fmla="*/ 21320 h 160527"/>
                      <a:gd name="connsiteX24" fmla="*/ 66469 w 131682"/>
                      <a:gd name="connsiteY24" fmla="*/ 15049 h 160527"/>
                      <a:gd name="connsiteX25" fmla="*/ 40132 w 131682"/>
                      <a:gd name="connsiteY25" fmla="*/ 21320 h 160527"/>
                      <a:gd name="connsiteX26" fmla="*/ 23828 w 131682"/>
                      <a:gd name="connsiteY26" fmla="*/ 40132 h 160527"/>
                      <a:gd name="connsiteX27" fmla="*/ 17558 w 131682"/>
                      <a:gd name="connsiteY27" fmla="*/ 66468 h 160527"/>
                      <a:gd name="connsiteX28" fmla="*/ 23828 w 131682"/>
                      <a:gd name="connsiteY28" fmla="*/ 92805 h 160527"/>
                      <a:gd name="connsiteX29" fmla="*/ 40132 w 131682"/>
                      <a:gd name="connsiteY29" fmla="*/ 111617 h 160527"/>
                      <a:gd name="connsiteX30" fmla="*/ 66469 w 131682"/>
                      <a:gd name="connsiteY30" fmla="*/ 117888 h 160527"/>
                      <a:gd name="connsiteX31" fmla="*/ 92805 w 131682"/>
                      <a:gd name="connsiteY31" fmla="*/ 111617 h 16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1682" h="160527">
                        <a:moveTo>
                          <a:pt x="97822" y="158019"/>
                        </a:moveTo>
                        <a:lnTo>
                          <a:pt x="77756" y="134191"/>
                        </a:lnTo>
                        <a:cubicBezTo>
                          <a:pt x="75247" y="134191"/>
                          <a:pt x="71485" y="135445"/>
                          <a:pt x="66469" y="135445"/>
                        </a:cubicBezTo>
                        <a:cubicBezTo>
                          <a:pt x="53927" y="135445"/>
                          <a:pt x="41386" y="132937"/>
                          <a:pt x="31353" y="126666"/>
                        </a:cubicBezTo>
                        <a:cubicBezTo>
                          <a:pt x="21320" y="120396"/>
                          <a:pt x="13795" y="112871"/>
                          <a:pt x="8779" y="102838"/>
                        </a:cubicBezTo>
                        <a:cubicBezTo>
                          <a:pt x="3762" y="92805"/>
                          <a:pt x="0" y="81518"/>
                          <a:pt x="0" y="67723"/>
                        </a:cubicBezTo>
                        <a:cubicBezTo>
                          <a:pt x="0" y="55181"/>
                          <a:pt x="2508" y="42640"/>
                          <a:pt x="8779" y="32607"/>
                        </a:cubicBezTo>
                        <a:cubicBezTo>
                          <a:pt x="13795" y="22574"/>
                          <a:pt x="21320" y="15049"/>
                          <a:pt x="31353" y="8779"/>
                        </a:cubicBezTo>
                        <a:cubicBezTo>
                          <a:pt x="41386" y="2508"/>
                          <a:pt x="52673" y="0"/>
                          <a:pt x="66469" y="0"/>
                        </a:cubicBezTo>
                        <a:cubicBezTo>
                          <a:pt x="80264" y="0"/>
                          <a:pt x="91551" y="2508"/>
                          <a:pt x="100330" y="8779"/>
                        </a:cubicBezTo>
                        <a:cubicBezTo>
                          <a:pt x="110363" y="15049"/>
                          <a:pt x="117888" y="22574"/>
                          <a:pt x="122904" y="32607"/>
                        </a:cubicBezTo>
                        <a:cubicBezTo>
                          <a:pt x="127921" y="42640"/>
                          <a:pt x="131683" y="53927"/>
                          <a:pt x="131683" y="67723"/>
                        </a:cubicBezTo>
                        <a:cubicBezTo>
                          <a:pt x="131683" y="82772"/>
                          <a:pt x="127921" y="95313"/>
                          <a:pt x="121650" y="106600"/>
                        </a:cubicBezTo>
                        <a:cubicBezTo>
                          <a:pt x="115379" y="117888"/>
                          <a:pt x="105346" y="125412"/>
                          <a:pt x="92805" y="130429"/>
                        </a:cubicBezTo>
                        <a:lnTo>
                          <a:pt x="109109" y="149241"/>
                        </a:lnTo>
                        <a:cubicBezTo>
                          <a:pt x="110363" y="150495"/>
                          <a:pt x="111617" y="153003"/>
                          <a:pt x="111617" y="154257"/>
                        </a:cubicBezTo>
                        <a:cubicBezTo>
                          <a:pt x="111617" y="156765"/>
                          <a:pt x="110363" y="158019"/>
                          <a:pt x="109109" y="159274"/>
                        </a:cubicBezTo>
                        <a:cubicBezTo>
                          <a:pt x="109109" y="160528"/>
                          <a:pt x="106600" y="160528"/>
                          <a:pt x="104092" y="160528"/>
                        </a:cubicBezTo>
                        <a:cubicBezTo>
                          <a:pt x="101584" y="160528"/>
                          <a:pt x="100330" y="159274"/>
                          <a:pt x="97822" y="158019"/>
                        </a:cubicBezTo>
                        <a:close/>
                        <a:moveTo>
                          <a:pt x="92805" y="111617"/>
                        </a:moveTo>
                        <a:cubicBezTo>
                          <a:pt x="100330" y="106600"/>
                          <a:pt x="105346" y="101584"/>
                          <a:pt x="109109" y="92805"/>
                        </a:cubicBezTo>
                        <a:cubicBezTo>
                          <a:pt x="112871" y="84026"/>
                          <a:pt x="115379" y="76501"/>
                          <a:pt x="115379" y="66468"/>
                        </a:cubicBezTo>
                        <a:cubicBezTo>
                          <a:pt x="115379" y="56436"/>
                          <a:pt x="112871" y="47657"/>
                          <a:pt x="109109" y="40132"/>
                        </a:cubicBezTo>
                        <a:cubicBezTo>
                          <a:pt x="105346" y="32607"/>
                          <a:pt x="99076" y="26337"/>
                          <a:pt x="92805" y="21320"/>
                        </a:cubicBezTo>
                        <a:cubicBezTo>
                          <a:pt x="85280" y="16304"/>
                          <a:pt x="76501" y="15049"/>
                          <a:pt x="66469" y="15049"/>
                        </a:cubicBezTo>
                        <a:cubicBezTo>
                          <a:pt x="56436" y="15049"/>
                          <a:pt x="47657" y="17558"/>
                          <a:pt x="40132" y="21320"/>
                        </a:cubicBezTo>
                        <a:cubicBezTo>
                          <a:pt x="32607" y="26337"/>
                          <a:pt x="27591" y="31353"/>
                          <a:pt x="23828" y="40132"/>
                        </a:cubicBezTo>
                        <a:cubicBezTo>
                          <a:pt x="20066" y="48911"/>
                          <a:pt x="17558" y="56436"/>
                          <a:pt x="17558" y="66468"/>
                        </a:cubicBezTo>
                        <a:cubicBezTo>
                          <a:pt x="17558" y="76501"/>
                          <a:pt x="20066" y="85280"/>
                          <a:pt x="23828" y="92805"/>
                        </a:cubicBezTo>
                        <a:cubicBezTo>
                          <a:pt x="27591" y="100330"/>
                          <a:pt x="33861" y="106600"/>
                          <a:pt x="40132" y="111617"/>
                        </a:cubicBezTo>
                        <a:cubicBezTo>
                          <a:pt x="47657" y="116633"/>
                          <a:pt x="56436" y="117888"/>
                          <a:pt x="66469" y="117888"/>
                        </a:cubicBezTo>
                        <a:cubicBezTo>
                          <a:pt x="76501" y="117888"/>
                          <a:pt x="85280" y="115379"/>
                          <a:pt x="92805" y="111617"/>
                        </a:cubicBezTo>
                        <a:close/>
                      </a:path>
                    </a:pathLst>
                  </a:custGeom>
                  <a:solidFill>
                    <a:schemeClr val="bg1"/>
                  </a:solidFill>
                  <a:ln w="12411" cap="flat">
                    <a:noFill/>
                    <a:prstDash val="solid"/>
                    <a:miter/>
                  </a:ln>
                </p:spPr>
                <p:txBody>
                  <a:bodyPr rtlCol="0" anchor="ctr"/>
                  <a:lstStyle/>
                  <a:p>
                    <a:endParaRPr lang="en-IN"/>
                  </a:p>
                </p:txBody>
              </p:sp>
              <p:sp>
                <p:nvSpPr>
                  <p:cNvPr id="60" name="Freeform: Shape 59">
                    <a:extLst>
                      <a:ext uri="{FF2B5EF4-FFF2-40B4-BE49-F238E27FC236}">
                        <a16:creationId xmlns:a16="http://schemas.microsoft.com/office/drawing/2014/main" id="{FCD191BB-3E6D-7505-8F9B-2E9A28EA562B}"/>
                      </a:ext>
                    </a:extLst>
                  </p:cNvPr>
                  <p:cNvSpPr/>
                  <p:nvPr/>
                </p:nvSpPr>
                <p:spPr>
                  <a:xfrm>
                    <a:off x="1368693" y="2324765"/>
                    <a:ext cx="120395" cy="132937"/>
                  </a:xfrm>
                  <a:custGeom>
                    <a:avLst/>
                    <a:gdLst>
                      <a:gd name="connsiteX0" fmla="*/ 2508 w 120395"/>
                      <a:gd name="connsiteY0" fmla="*/ 130429 h 132937"/>
                      <a:gd name="connsiteX1" fmla="*/ 0 w 120395"/>
                      <a:gd name="connsiteY1" fmla="*/ 124158 h 132937"/>
                      <a:gd name="connsiteX2" fmla="*/ 1254 w 120395"/>
                      <a:gd name="connsiteY2" fmla="*/ 120396 h 132937"/>
                      <a:gd name="connsiteX3" fmla="*/ 48911 w 120395"/>
                      <a:gd name="connsiteY3" fmla="*/ 7525 h 132937"/>
                      <a:gd name="connsiteX4" fmla="*/ 52673 w 120395"/>
                      <a:gd name="connsiteY4" fmla="*/ 2508 h 132937"/>
                      <a:gd name="connsiteX5" fmla="*/ 58944 w 120395"/>
                      <a:gd name="connsiteY5" fmla="*/ 0 h 132937"/>
                      <a:gd name="connsiteX6" fmla="*/ 61452 w 120395"/>
                      <a:gd name="connsiteY6" fmla="*/ 0 h 132937"/>
                      <a:gd name="connsiteX7" fmla="*/ 67723 w 120395"/>
                      <a:gd name="connsiteY7" fmla="*/ 2508 h 132937"/>
                      <a:gd name="connsiteX8" fmla="*/ 71485 w 120395"/>
                      <a:gd name="connsiteY8" fmla="*/ 7525 h 132937"/>
                      <a:gd name="connsiteX9" fmla="*/ 119142 w 120395"/>
                      <a:gd name="connsiteY9" fmla="*/ 120396 h 132937"/>
                      <a:gd name="connsiteX10" fmla="*/ 120396 w 120395"/>
                      <a:gd name="connsiteY10" fmla="*/ 124158 h 132937"/>
                      <a:gd name="connsiteX11" fmla="*/ 117888 w 120395"/>
                      <a:gd name="connsiteY11" fmla="*/ 130429 h 132937"/>
                      <a:gd name="connsiteX12" fmla="*/ 111617 w 120395"/>
                      <a:gd name="connsiteY12" fmla="*/ 132937 h 132937"/>
                      <a:gd name="connsiteX13" fmla="*/ 106600 w 120395"/>
                      <a:gd name="connsiteY13" fmla="*/ 131683 h 132937"/>
                      <a:gd name="connsiteX14" fmla="*/ 102838 w 120395"/>
                      <a:gd name="connsiteY14" fmla="*/ 127921 h 132937"/>
                      <a:gd name="connsiteX15" fmla="*/ 90297 w 120395"/>
                      <a:gd name="connsiteY15" fmla="*/ 99076 h 132937"/>
                      <a:gd name="connsiteX16" fmla="*/ 26337 w 120395"/>
                      <a:gd name="connsiteY16" fmla="*/ 99076 h 132937"/>
                      <a:gd name="connsiteX17" fmla="*/ 13795 w 120395"/>
                      <a:gd name="connsiteY17" fmla="*/ 127921 h 132937"/>
                      <a:gd name="connsiteX18" fmla="*/ 10033 w 120395"/>
                      <a:gd name="connsiteY18" fmla="*/ 131683 h 132937"/>
                      <a:gd name="connsiteX19" fmla="*/ 5017 w 120395"/>
                      <a:gd name="connsiteY19" fmla="*/ 132937 h 132937"/>
                      <a:gd name="connsiteX20" fmla="*/ 2508 w 120395"/>
                      <a:gd name="connsiteY20" fmla="*/ 130429 h 132937"/>
                      <a:gd name="connsiteX21" fmla="*/ 35115 w 120395"/>
                      <a:gd name="connsiteY21" fmla="*/ 82772 h 132937"/>
                      <a:gd name="connsiteX22" fmla="*/ 85280 w 120395"/>
                      <a:gd name="connsiteY22" fmla="*/ 82772 h 132937"/>
                      <a:gd name="connsiteX23" fmla="*/ 60198 w 120395"/>
                      <a:gd name="connsiteY23" fmla="*/ 21320 h 13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395" h="132937">
                        <a:moveTo>
                          <a:pt x="2508" y="130429"/>
                        </a:moveTo>
                        <a:cubicBezTo>
                          <a:pt x="1254" y="129175"/>
                          <a:pt x="0" y="126666"/>
                          <a:pt x="0" y="124158"/>
                        </a:cubicBezTo>
                        <a:cubicBezTo>
                          <a:pt x="0" y="122904"/>
                          <a:pt x="0" y="121650"/>
                          <a:pt x="1254" y="120396"/>
                        </a:cubicBezTo>
                        <a:lnTo>
                          <a:pt x="48911" y="7525"/>
                        </a:lnTo>
                        <a:cubicBezTo>
                          <a:pt x="50165" y="5017"/>
                          <a:pt x="51419" y="3762"/>
                          <a:pt x="52673" y="2508"/>
                        </a:cubicBezTo>
                        <a:cubicBezTo>
                          <a:pt x="53927" y="1254"/>
                          <a:pt x="56436" y="0"/>
                          <a:pt x="58944" y="0"/>
                        </a:cubicBezTo>
                        <a:lnTo>
                          <a:pt x="61452" y="0"/>
                        </a:lnTo>
                        <a:cubicBezTo>
                          <a:pt x="63960" y="0"/>
                          <a:pt x="66468" y="1254"/>
                          <a:pt x="67723" y="2508"/>
                        </a:cubicBezTo>
                        <a:cubicBezTo>
                          <a:pt x="68977" y="3762"/>
                          <a:pt x="71485" y="6271"/>
                          <a:pt x="71485" y="7525"/>
                        </a:cubicBezTo>
                        <a:lnTo>
                          <a:pt x="119142" y="120396"/>
                        </a:lnTo>
                        <a:cubicBezTo>
                          <a:pt x="119142" y="121650"/>
                          <a:pt x="120396" y="122904"/>
                          <a:pt x="120396" y="124158"/>
                        </a:cubicBezTo>
                        <a:cubicBezTo>
                          <a:pt x="120396" y="126666"/>
                          <a:pt x="119142" y="127921"/>
                          <a:pt x="117888" y="130429"/>
                        </a:cubicBezTo>
                        <a:cubicBezTo>
                          <a:pt x="116633" y="131683"/>
                          <a:pt x="114125" y="132937"/>
                          <a:pt x="111617" y="132937"/>
                        </a:cubicBezTo>
                        <a:cubicBezTo>
                          <a:pt x="110363" y="132937"/>
                          <a:pt x="107855" y="132937"/>
                          <a:pt x="106600" y="131683"/>
                        </a:cubicBezTo>
                        <a:cubicBezTo>
                          <a:pt x="105346" y="130429"/>
                          <a:pt x="104092" y="129175"/>
                          <a:pt x="102838" y="127921"/>
                        </a:cubicBezTo>
                        <a:lnTo>
                          <a:pt x="90297" y="99076"/>
                        </a:lnTo>
                        <a:lnTo>
                          <a:pt x="26337" y="99076"/>
                        </a:lnTo>
                        <a:lnTo>
                          <a:pt x="13795" y="127921"/>
                        </a:lnTo>
                        <a:cubicBezTo>
                          <a:pt x="12541" y="129175"/>
                          <a:pt x="12541" y="130429"/>
                          <a:pt x="10033" y="131683"/>
                        </a:cubicBezTo>
                        <a:cubicBezTo>
                          <a:pt x="8779" y="132937"/>
                          <a:pt x="7525" y="132937"/>
                          <a:pt x="5017" y="132937"/>
                        </a:cubicBezTo>
                        <a:cubicBezTo>
                          <a:pt x="6271" y="132937"/>
                          <a:pt x="3762" y="132937"/>
                          <a:pt x="2508" y="130429"/>
                        </a:cubicBezTo>
                        <a:close/>
                        <a:moveTo>
                          <a:pt x="35115" y="82772"/>
                        </a:moveTo>
                        <a:lnTo>
                          <a:pt x="85280" y="82772"/>
                        </a:lnTo>
                        <a:lnTo>
                          <a:pt x="60198" y="21320"/>
                        </a:lnTo>
                        <a:close/>
                      </a:path>
                    </a:pathLst>
                  </a:custGeom>
                  <a:solidFill>
                    <a:schemeClr val="bg1"/>
                  </a:solidFill>
                  <a:ln w="12411" cap="flat">
                    <a:noFill/>
                    <a:prstDash val="solid"/>
                    <a:miter/>
                  </a:ln>
                </p:spPr>
                <p:txBody>
                  <a:bodyPr rtlCol="0" anchor="ctr"/>
                  <a:lstStyle/>
                  <a:p>
                    <a:endParaRPr lang="en-IN"/>
                  </a:p>
                </p:txBody>
              </p:sp>
              <p:grpSp>
                <p:nvGrpSpPr>
                  <p:cNvPr id="61" name="Picture 1">
                    <a:extLst>
                      <a:ext uri="{FF2B5EF4-FFF2-40B4-BE49-F238E27FC236}">
                        <a16:creationId xmlns:a16="http://schemas.microsoft.com/office/drawing/2014/main" id="{6A171320-7723-50A3-2BBE-B73DD70D8983}"/>
                      </a:ext>
                    </a:extLst>
                  </p:cNvPr>
                  <p:cNvGrpSpPr/>
                  <p:nvPr/>
                </p:nvGrpSpPr>
                <p:grpSpPr>
                  <a:xfrm>
                    <a:off x="1052654" y="2398759"/>
                    <a:ext cx="105347" cy="104091"/>
                    <a:chOff x="1052654" y="2398759"/>
                    <a:chExt cx="105347" cy="104091"/>
                  </a:xfrm>
                  <a:noFill/>
                </p:grpSpPr>
                <p:sp>
                  <p:nvSpPr>
                    <p:cNvPr id="62" name="Freeform: Shape 61">
                      <a:extLst>
                        <a:ext uri="{FF2B5EF4-FFF2-40B4-BE49-F238E27FC236}">
                          <a16:creationId xmlns:a16="http://schemas.microsoft.com/office/drawing/2014/main" id="{3164C42B-891C-3B66-1B53-B10EF38FA652}"/>
                        </a:ext>
                      </a:extLst>
                    </p:cNvPr>
                    <p:cNvSpPr/>
                    <p:nvPr/>
                  </p:nvSpPr>
                  <p:spPr>
                    <a:xfrm>
                      <a:off x="1145460" y="2465227"/>
                      <a:ext cx="12541" cy="37623"/>
                    </a:xfrm>
                    <a:custGeom>
                      <a:avLst/>
                      <a:gdLst>
                        <a:gd name="connsiteX0" fmla="*/ 0 w 12541"/>
                        <a:gd name="connsiteY0" fmla="*/ 37624 h 37623"/>
                        <a:gd name="connsiteX1" fmla="*/ 12541 w 12541"/>
                        <a:gd name="connsiteY1" fmla="*/ 0 h 37623"/>
                      </a:gdLst>
                      <a:ahLst/>
                      <a:cxnLst>
                        <a:cxn ang="0">
                          <a:pos x="connsiteX0" y="connsiteY0"/>
                        </a:cxn>
                        <a:cxn ang="0">
                          <a:pos x="connsiteX1" y="connsiteY1"/>
                        </a:cxn>
                      </a:cxnLst>
                      <a:rect l="l" t="t" r="r" b="b"/>
                      <a:pathLst>
                        <a:path w="12541" h="37623">
                          <a:moveTo>
                            <a:pt x="0" y="37624"/>
                          </a:moveTo>
                          <a:lnTo>
                            <a:pt x="12541" y="0"/>
                          </a:lnTo>
                        </a:path>
                      </a:pathLst>
                    </a:custGeom>
                    <a:noFill/>
                    <a:ln w="18617" cap="rnd">
                      <a:solidFill>
                        <a:schemeClr val="bg1"/>
                      </a:solidFill>
                      <a:prstDash val="solid"/>
                      <a:round/>
                    </a:ln>
                  </p:spPr>
                  <p:txBody>
                    <a:bodyPr rtlCol="0" anchor="ctr"/>
                    <a:lstStyle/>
                    <a:p>
                      <a:endParaRPr lang="en-IN"/>
                    </a:p>
                  </p:txBody>
                </p:sp>
                <p:sp>
                  <p:nvSpPr>
                    <p:cNvPr id="63" name="Freeform: Shape 62">
                      <a:extLst>
                        <a:ext uri="{FF2B5EF4-FFF2-40B4-BE49-F238E27FC236}">
                          <a16:creationId xmlns:a16="http://schemas.microsoft.com/office/drawing/2014/main" id="{0D275DCA-41CE-DB6C-79D5-D98DF2207969}"/>
                        </a:ext>
                      </a:extLst>
                    </p:cNvPr>
                    <p:cNvSpPr/>
                    <p:nvPr/>
                  </p:nvSpPr>
                  <p:spPr>
                    <a:xfrm>
                      <a:off x="1071466" y="2445161"/>
                      <a:ext cx="40131" cy="38877"/>
                    </a:xfrm>
                    <a:custGeom>
                      <a:avLst/>
                      <a:gdLst>
                        <a:gd name="connsiteX0" fmla="*/ 0 w 40131"/>
                        <a:gd name="connsiteY0" fmla="*/ 38878 h 38877"/>
                        <a:gd name="connsiteX1" fmla="*/ 40132 w 40131"/>
                        <a:gd name="connsiteY1" fmla="*/ 0 h 38877"/>
                      </a:gdLst>
                      <a:ahLst/>
                      <a:cxnLst>
                        <a:cxn ang="0">
                          <a:pos x="connsiteX0" y="connsiteY0"/>
                        </a:cxn>
                        <a:cxn ang="0">
                          <a:pos x="connsiteX1" y="connsiteY1"/>
                        </a:cxn>
                      </a:cxnLst>
                      <a:rect l="l" t="t" r="r" b="b"/>
                      <a:pathLst>
                        <a:path w="40131" h="38877">
                          <a:moveTo>
                            <a:pt x="0" y="38878"/>
                          </a:moveTo>
                          <a:lnTo>
                            <a:pt x="40132" y="0"/>
                          </a:lnTo>
                        </a:path>
                      </a:pathLst>
                    </a:custGeom>
                    <a:noFill/>
                    <a:ln w="18617" cap="rnd">
                      <a:solidFill>
                        <a:schemeClr val="bg1"/>
                      </a:solidFill>
                      <a:prstDash val="solid"/>
                      <a:round/>
                    </a:ln>
                  </p:spPr>
                  <p:txBody>
                    <a:bodyPr rtlCol="0" anchor="ctr"/>
                    <a:lstStyle/>
                    <a:p>
                      <a:endParaRPr lang="en-IN"/>
                    </a:p>
                  </p:txBody>
                </p:sp>
                <p:sp>
                  <p:nvSpPr>
                    <p:cNvPr id="5120" name="Freeform: Shape 5119">
                      <a:extLst>
                        <a:ext uri="{FF2B5EF4-FFF2-40B4-BE49-F238E27FC236}">
                          <a16:creationId xmlns:a16="http://schemas.microsoft.com/office/drawing/2014/main" id="{6E54EDC7-A17D-12CA-5A9C-01BF0A2C4158}"/>
                        </a:ext>
                      </a:extLst>
                    </p:cNvPr>
                    <p:cNvSpPr/>
                    <p:nvPr/>
                  </p:nvSpPr>
                  <p:spPr>
                    <a:xfrm>
                      <a:off x="1052654" y="2398759"/>
                      <a:ext cx="38877" cy="12541"/>
                    </a:xfrm>
                    <a:custGeom>
                      <a:avLst/>
                      <a:gdLst>
                        <a:gd name="connsiteX0" fmla="*/ 0 w 38877"/>
                        <a:gd name="connsiteY0" fmla="*/ 12541 h 12541"/>
                        <a:gd name="connsiteX1" fmla="*/ 38878 w 38877"/>
                        <a:gd name="connsiteY1" fmla="*/ 0 h 12541"/>
                      </a:gdLst>
                      <a:ahLst/>
                      <a:cxnLst>
                        <a:cxn ang="0">
                          <a:pos x="connsiteX0" y="connsiteY0"/>
                        </a:cxn>
                        <a:cxn ang="0">
                          <a:pos x="connsiteX1" y="connsiteY1"/>
                        </a:cxn>
                      </a:cxnLst>
                      <a:rect l="l" t="t" r="r" b="b"/>
                      <a:pathLst>
                        <a:path w="38877" h="12541">
                          <a:moveTo>
                            <a:pt x="0" y="12541"/>
                          </a:moveTo>
                          <a:lnTo>
                            <a:pt x="38878" y="0"/>
                          </a:lnTo>
                        </a:path>
                      </a:pathLst>
                    </a:custGeom>
                    <a:noFill/>
                    <a:ln w="18617" cap="rnd">
                      <a:solidFill>
                        <a:schemeClr val="bg1"/>
                      </a:solidFill>
                      <a:prstDash val="solid"/>
                      <a:round/>
                    </a:ln>
                  </p:spPr>
                  <p:txBody>
                    <a:bodyPr rtlCol="0" anchor="ctr"/>
                    <a:lstStyle/>
                    <a:p>
                      <a:endParaRPr lang="en-IN"/>
                    </a:p>
                  </p:txBody>
                </p:sp>
              </p:grpSp>
            </p:grpSp>
          </p:grpSp>
        </p:grpSp>
        <p:sp>
          <p:nvSpPr>
            <p:cNvPr id="17" name="TextBox 16">
              <a:extLst>
                <a:ext uri="{FF2B5EF4-FFF2-40B4-BE49-F238E27FC236}">
                  <a16:creationId xmlns:a16="http://schemas.microsoft.com/office/drawing/2014/main" id="{B72C7AC0-96BA-840C-15C2-AF39DEBFD6EA}"/>
                </a:ext>
              </a:extLst>
            </p:cNvPr>
            <p:cNvSpPr txBox="1"/>
            <p:nvPr/>
          </p:nvSpPr>
          <p:spPr>
            <a:xfrm>
              <a:off x="1973981" y="5713411"/>
              <a:ext cx="7965885"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s" sz="1600"/>
                <a:t>¿Estaría de acuerdo o en desacuerdo con esta clasificación? </a:t>
              </a:r>
              <a:r>
                <a:rPr lang="en-US" sz="1600"/>
                <a:t>¿</a:t>
              </a:r>
              <a:r>
                <a:rPr lang="en-US" sz="1600" err="1"/>
                <a:t>Agregaría</a:t>
              </a:r>
              <a:r>
                <a:rPr lang="en-US" sz="1600"/>
                <a:t> o </a:t>
              </a:r>
              <a:r>
                <a:rPr lang="en-US" sz="1600" err="1"/>
                <a:t>cambiaría</a:t>
              </a:r>
              <a:r>
                <a:rPr lang="es" sz="1600"/>
                <a:t> algo</a:t>
              </a:r>
            </a:p>
            <a:p>
              <a:r>
                <a:rPr lang="es" sz="1600"/>
                <a:t>aquí?</a:t>
              </a:r>
            </a:p>
          </p:txBody>
        </p:sp>
      </p:grpSp>
      <p:grpSp>
        <p:nvGrpSpPr>
          <p:cNvPr id="2" name="Group 1">
            <a:extLst>
              <a:ext uri="{FF2B5EF4-FFF2-40B4-BE49-F238E27FC236}">
                <a16:creationId xmlns:a16="http://schemas.microsoft.com/office/drawing/2014/main" id="{B1EBFC0C-FFF5-3B11-B6FA-6B84F55A07BC}"/>
              </a:ext>
            </a:extLst>
          </p:cNvPr>
          <p:cNvGrpSpPr/>
          <p:nvPr/>
        </p:nvGrpSpPr>
        <p:grpSpPr>
          <a:xfrm>
            <a:off x="1284836" y="1328739"/>
            <a:ext cx="9622329" cy="4223477"/>
            <a:chOff x="711487" y="1585814"/>
            <a:chExt cx="9622329" cy="4223477"/>
          </a:xfrm>
        </p:grpSpPr>
        <p:sp>
          <p:nvSpPr>
            <p:cNvPr id="4" name="Rectangle: Rounded Corners 3">
              <a:extLst>
                <a:ext uri="{FF2B5EF4-FFF2-40B4-BE49-F238E27FC236}">
                  <a16:creationId xmlns:a16="http://schemas.microsoft.com/office/drawing/2014/main" id="{50FD32AD-0B80-8AF4-CF4F-BC42B4DD7508}"/>
                </a:ext>
              </a:extLst>
            </p:cNvPr>
            <p:cNvSpPr/>
            <p:nvPr/>
          </p:nvSpPr>
          <p:spPr>
            <a:xfrm>
              <a:off x="711487" y="1585814"/>
              <a:ext cx="9622329" cy="4223477"/>
            </a:xfrm>
            <a:prstGeom prst="roundRect">
              <a:avLst>
                <a:gd name="adj" fmla="val 5567"/>
              </a:avLst>
            </a:prstGeom>
            <a:solidFill>
              <a:schemeClr val="bg1"/>
            </a:solidFill>
            <a:ln w="38100">
              <a:noFill/>
            </a:ln>
            <a:effectLst>
              <a:outerShdw blurRad="76200" dist="38100" dir="5400000" sx="101000" sy="101000" algn="t" rotWithShape="0">
                <a:schemeClr val="tx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a:extLst>
                <a:ext uri="{FF2B5EF4-FFF2-40B4-BE49-F238E27FC236}">
                  <a16:creationId xmlns:a16="http://schemas.microsoft.com/office/drawing/2014/main" id="{2BB55067-9F9E-34AD-D0AC-919D7F5BBCEA}"/>
                </a:ext>
              </a:extLst>
            </p:cNvPr>
            <p:cNvSpPr/>
            <p:nvPr/>
          </p:nvSpPr>
          <p:spPr>
            <a:xfrm>
              <a:off x="5046878" y="2522141"/>
              <a:ext cx="4875424" cy="32871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indent="-171450">
                <a:spcAft>
                  <a:spcPts val="400"/>
                </a:spcAft>
                <a:buFont typeface="Arial" panose="020B0604020202020204" pitchFamily="34" charset="0"/>
                <a:buChar char="•"/>
              </a:pPr>
              <a:r>
                <a:rPr lang="es" sz="1400">
                  <a:solidFill>
                    <a:schemeClr val="tx1"/>
                  </a:solidFill>
                </a:rPr>
                <a:t>Edema periférico (tobillo, sacro, escroto)</a:t>
              </a:r>
            </a:p>
            <a:p>
              <a:pPr marL="171450" indent="-171450">
                <a:spcAft>
                  <a:spcPts val="400"/>
                </a:spcAft>
                <a:buFont typeface="Arial" panose="020B0604020202020204" pitchFamily="34" charset="0"/>
                <a:buChar char="•"/>
              </a:pPr>
              <a:r>
                <a:rPr lang="en-US" sz="1400" err="1">
                  <a:solidFill>
                    <a:schemeClr val="tx1"/>
                  </a:solidFill>
                </a:rPr>
                <a:t>Estertores</a:t>
              </a:r>
              <a:r>
                <a:rPr lang="en-US" sz="1400">
                  <a:solidFill>
                    <a:schemeClr val="tx1"/>
                  </a:solidFill>
                </a:rPr>
                <a:t> </a:t>
              </a:r>
              <a:r>
                <a:rPr lang="en-US" sz="1400" err="1">
                  <a:solidFill>
                    <a:schemeClr val="tx1"/>
                  </a:solidFill>
                </a:rPr>
                <a:t>pulmonares</a:t>
              </a:r>
              <a:endParaRPr lang="es" sz="1400">
                <a:solidFill>
                  <a:schemeClr val="tx1"/>
                </a:solidFill>
              </a:endParaRPr>
            </a:p>
            <a:p>
              <a:pPr marL="171450" indent="-171450">
                <a:spcAft>
                  <a:spcPts val="400"/>
                </a:spcAft>
                <a:buFont typeface="Arial" panose="020B0604020202020204" pitchFamily="34" charset="0"/>
                <a:buChar char="•"/>
              </a:pPr>
              <a:r>
                <a:rPr lang="es" sz="1400">
                  <a:solidFill>
                    <a:schemeClr val="tx1"/>
                  </a:solidFill>
                </a:rPr>
                <a:t>Aumento de peso involuntario (&gt;2 kg/semana)</a:t>
              </a:r>
            </a:p>
            <a:p>
              <a:pPr marL="171450" indent="-171450">
                <a:spcAft>
                  <a:spcPts val="400"/>
                </a:spcAft>
                <a:buFont typeface="Arial" panose="020B0604020202020204" pitchFamily="34" charset="0"/>
                <a:buChar char="•"/>
              </a:pPr>
              <a:r>
                <a:rPr lang="es" sz="1400">
                  <a:solidFill>
                    <a:schemeClr val="tx1"/>
                  </a:solidFill>
                </a:rPr>
                <a:t>Pérdida de peso (en insuficiencia cardíaca avanzada) con atrofia muscular y caquexia</a:t>
              </a:r>
            </a:p>
            <a:p>
              <a:pPr marL="171450" indent="-171450">
                <a:spcAft>
                  <a:spcPts val="400"/>
                </a:spcAft>
                <a:buFont typeface="Arial" panose="020B0604020202020204" pitchFamily="34" charset="0"/>
                <a:buChar char="•"/>
              </a:pPr>
              <a:r>
                <a:rPr lang="en-US" sz="1400" err="1">
                  <a:solidFill>
                    <a:schemeClr val="tx1"/>
                  </a:solidFill>
                </a:rPr>
                <a:t>Soplo</a:t>
              </a:r>
              <a:r>
                <a:rPr lang="en-US" sz="1400">
                  <a:solidFill>
                    <a:schemeClr val="tx1"/>
                  </a:solidFill>
                </a:rPr>
                <a:t> </a:t>
              </a:r>
              <a:r>
                <a:rPr lang="en-US" sz="1400" err="1">
                  <a:solidFill>
                    <a:schemeClr val="tx1"/>
                  </a:solidFill>
                </a:rPr>
                <a:t>cardícaco</a:t>
              </a:r>
              <a:endParaRPr lang="es" sz="1400">
                <a:solidFill>
                  <a:schemeClr val="tx1"/>
                </a:solidFill>
              </a:endParaRPr>
            </a:p>
            <a:p>
              <a:pPr marL="171450" indent="-171450">
                <a:spcAft>
                  <a:spcPts val="400"/>
                </a:spcAft>
                <a:buFont typeface="Arial" panose="020B0604020202020204" pitchFamily="34" charset="0"/>
                <a:buChar char="•"/>
              </a:pPr>
              <a:r>
                <a:rPr lang="es" sz="1400">
                  <a:solidFill>
                    <a:schemeClr val="tx1"/>
                  </a:solidFill>
                </a:rPr>
                <a:t>Reducción de la entrada de aire y </a:t>
              </a:r>
              <a:r>
                <a:rPr lang="en-US" sz="1400" err="1">
                  <a:solidFill>
                    <a:schemeClr val="tx1"/>
                  </a:solidFill>
                </a:rPr>
                <a:t>matidez</a:t>
              </a:r>
              <a:r>
                <a:rPr lang="es" sz="1400">
                  <a:solidFill>
                    <a:schemeClr val="tx1"/>
                  </a:solidFill>
                </a:rPr>
                <a:t> a la percusión en las bases pulmonares (</a:t>
              </a:r>
              <a:r>
                <a:rPr lang="en-US" sz="1400" err="1">
                  <a:solidFill>
                    <a:schemeClr val="tx1"/>
                  </a:solidFill>
                </a:rPr>
                <a:t>efusión</a:t>
              </a:r>
              <a:r>
                <a:rPr lang="en-US" sz="1400">
                  <a:solidFill>
                    <a:schemeClr val="tx1"/>
                  </a:solidFill>
                </a:rPr>
                <a:t> pleural</a:t>
              </a:r>
              <a:r>
                <a:rPr lang="es" sz="1400">
                  <a:solidFill>
                    <a:schemeClr val="tx1"/>
                  </a:solidFill>
                </a:rPr>
                <a:t>)</a:t>
              </a:r>
            </a:p>
            <a:p>
              <a:pPr marL="171450" indent="-171450">
                <a:spcAft>
                  <a:spcPts val="400"/>
                </a:spcAft>
                <a:buFont typeface="Arial" panose="020B0604020202020204" pitchFamily="34" charset="0"/>
                <a:buChar char="•"/>
              </a:pPr>
              <a:r>
                <a:rPr lang="es" sz="1400">
                  <a:solidFill>
                    <a:schemeClr val="tx1"/>
                  </a:solidFill>
                </a:rPr>
                <a:t>Taquicardia, pulso irregular</a:t>
              </a:r>
            </a:p>
            <a:p>
              <a:pPr marL="171450" indent="-171450">
                <a:spcAft>
                  <a:spcPts val="400"/>
                </a:spcAft>
                <a:buFont typeface="Arial" panose="020B0604020202020204" pitchFamily="34" charset="0"/>
                <a:buChar char="•"/>
              </a:pPr>
              <a:r>
                <a:rPr lang="en-US" sz="1400" err="1">
                  <a:solidFill>
                    <a:schemeClr val="tx1"/>
                  </a:solidFill>
                </a:rPr>
                <a:t>Taquipnea</a:t>
              </a:r>
              <a:endParaRPr lang="es" sz="1400">
                <a:solidFill>
                  <a:schemeClr val="tx1"/>
                </a:solidFill>
              </a:endParaRPr>
            </a:p>
            <a:p>
              <a:pPr marL="171450" indent="-171450">
                <a:spcAft>
                  <a:spcPts val="400"/>
                </a:spcAft>
                <a:buFont typeface="Arial" panose="020B0604020202020204" pitchFamily="34" charset="0"/>
                <a:buChar char="•"/>
              </a:pPr>
              <a:r>
                <a:rPr lang="en-US" sz="1400" err="1">
                  <a:solidFill>
                    <a:schemeClr val="tx1"/>
                  </a:solidFill>
                </a:rPr>
                <a:t>Hepatomegalia</a:t>
              </a:r>
              <a:r>
                <a:rPr lang="en-US" sz="1400">
                  <a:solidFill>
                    <a:schemeClr val="tx1"/>
                  </a:solidFill>
                </a:rPr>
                <a:t>/</a:t>
              </a:r>
              <a:r>
                <a:rPr lang="en-US" sz="1400" err="1">
                  <a:solidFill>
                    <a:schemeClr val="tx1"/>
                  </a:solidFill>
                </a:rPr>
                <a:t>ascitis</a:t>
              </a:r>
              <a:endParaRPr lang="es" sz="1400">
                <a:solidFill>
                  <a:schemeClr val="tx1"/>
                </a:solidFill>
              </a:endParaRPr>
            </a:p>
            <a:p>
              <a:pPr marL="171450" indent="-171450">
                <a:spcAft>
                  <a:spcPts val="400"/>
                </a:spcAft>
                <a:buFont typeface="Arial" panose="020B0604020202020204" pitchFamily="34" charset="0"/>
                <a:buChar char="•"/>
              </a:pPr>
              <a:r>
                <a:rPr lang="es" sz="1400">
                  <a:solidFill>
                    <a:schemeClr val="tx1"/>
                  </a:solidFill>
                </a:rPr>
                <a:t>Extremidades frías, oliguria, presión del pulso estrecha</a:t>
              </a:r>
            </a:p>
          </p:txBody>
        </p:sp>
        <p:sp>
          <p:nvSpPr>
            <p:cNvPr id="6" name="Rectangle 5">
              <a:extLst>
                <a:ext uri="{FF2B5EF4-FFF2-40B4-BE49-F238E27FC236}">
                  <a16:creationId xmlns:a16="http://schemas.microsoft.com/office/drawing/2014/main" id="{398CD8C5-E47E-294A-4B6E-8908B455F806}"/>
                </a:ext>
              </a:extLst>
            </p:cNvPr>
            <p:cNvSpPr/>
            <p:nvPr/>
          </p:nvSpPr>
          <p:spPr>
            <a:xfrm>
              <a:off x="869386" y="2522142"/>
              <a:ext cx="3341319" cy="221311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indent="-171450">
                <a:spcAft>
                  <a:spcPts val="400"/>
                </a:spcAft>
                <a:buFont typeface="Arial" panose="020B0604020202020204" pitchFamily="34" charset="0"/>
                <a:buChar char="•"/>
              </a:pPr>
              <a:r>
                <a:rPr lang="es" sz="1400">
                  <a:solidFill>
                    <a:schemeClr val="tx1"/>
                  </a:solidFill>
                </a:rPr>
                <a:t>Presión venosa yugular elevada</a:t>
              </a:r>
            </a:p>
            <a:p>
              <a:pPr marL="171450" indent="-171450">
                <a:spcAft>
                  <a:spcPts val="400"/>
                </a:spcAft>
                <a:buFont typeface="Arial" panose="020B0604020202020204" pitchFamily="34" charset="0"/>
                <a:buChar char="•"/>
              </a:pPr>
              <a:r>
                <a:rPr lang="es" sz="1400">
                  <a:solidFill>
                    <a:schemeClr val="tx1"/>
                  </a:solidFill>
                </a:rPr>
                <a:t>Tercer </a:t>
              </a:r>
              <a:r>
                <a:rPr lang="en-US" sz="1400" err="1">
                  <a:solidFill>
                    <a:schemeClr val="tx1"/>
                  </a:solidFill>
                </a:rPr>
                <a:t>ruido</a:t>
              </a:r>
              <a:r>
                <a:rPr lang="es" sz="1400">
                  <a:solidFill>
                    <a:schemeClr val="tx1"/>
                  </a:solidFill>
                </a:rPr>
                <a:t> cardíaco</a:t>
              </a:r>
            </a:p>
            <a:p>
              <a:pPr marL="171450" indent="-171450">
                <a:spcAft>
                  <a:spcPts val="400"/>
                </a:spcAft>
                <a:buFont typeface="Arial" panose="020B0604020202020204" pitchFamily="34" charset="0"/>
                <a:buChar char="•"/>
              </a:pPr>
              <a:r>
                <a:rPr lang="es" sz="1400">
                  <a:solidFill>
                    <a:schemeClr val="tx1"/>
                  </a:solidFill>
                </a:rPr>
                <a:t>Galope sumatorio con tercer y cuarto </a:t>
              </a:r>
              <a:r>
                <a:rPr lang="en-US" sz="1400" err="1">
                  <a:solidFill>
                    <a:schemeClr val="tx1"/>
                  </a:solidFill>
                </a:rPr>
                <a:t>ruido</a:t>
              </a:r>
              <a:r>
                <a:rPr lang="es" sz="1400">
                  <a:solidFill>
                    <a:schemeClr val="tx1"/>
                  </a:solidFill>
                </a:rPr>
                <a:t> cardíaco</a:t>
              </a:r>
            </a:p>
            <a:p>
              <a:pPr marL="171450" indent="-171450">
                <a:spcAft>
                  <a:spcPts val="400"/>
                </a:spcAft>
                <a:buFont typeface="Arial" panose="020B0604020202020204" pitchFamily="34" charset="0"/>
                <a:buChar char="•"/>
              </a:pPr>
              <a:r>
                <a:rPr lang="en-US" sz="1400" err="1">
                  <a:solidFill>
                    <a:schemeClr val="tx1"/>
                  </a:solidFill>
                </a:rPr>
                <a:t>Cardiomegalia</a:t>
              </a:r>
              <a:r>
                <a:rPr lang="es" sz="1400">
                  <a:solidFill>
                    <a:schemeClr val="tx1"/>
                  </a:solidFill>
                </a:rPr>
                <a:t>, impulso apical desplazado lateralmente</a:t>
              </a:r>
            </a:p>
            <a:p>
              <a:pPr marL="171450" indent="-171450">
                <a:spcAft>
                  <a:spcPts val="400"/>
                </a:spcAft>
                <a:buFont typeface="Arial" panose="020B0604020202020204" pitchFamily="34" charset="0"/>
                <a:buChar char="•"/>
              </a:pPr>
              <a:r>
                <a:rPr lang="en-US" sz="1400" err="1">
                  <a:solidFill>
                    <a:schemeClr val="tx1"/>
                  </a:solidFill>
                </a:rPr>
                <a:t>Reflujo</a:t>
              </a:r>
              <a:r>
                <a:rPr lang="en-US" sz="1400">
                  <a:solidFill>
                    <a:schemeClr val="tx1"/>
                  </a:solidFill>
                </a:rPr>
                <a:t> </a:t>
              </a:r>
              <a:r>
                <a:rPr lang="en-US" sz="1400" err="1">
                  <a:solidFill>
                    <a:schemeClr val="tx1"/>
                  </a:solidFill>
                </a:rPr>
                <a:t>hepatoyugular</a:t>
              </a:r>
              <a:endParaRPr lang="es" sz="1400">
                <a:solidFill>
                  <a:schemeClr val="tx1"/>
                </a:solidFill>
              </a:endParaRPr>
            </a:p>
            <a:p>
              <a:pPr marL="171450" indent="-171450">
                <a:spcAft>
                  <a:spcPts val="400"/>
                </a:spcAft>
                <a:buFont typeface="Arial" panose="020B0604020202020204" pitchFamily="34" charset="0"/>
                <a:buChar char="•"/>
              </a:pPr>
              <a:r>
                <a:rPr lang="en-US" sz="1400" err="1">
                  <a:solidFill>
                    <a:schemeClr val="tx1"/>
                  </a:solidFill>
                </a:rPr>
                <a:t>Respiración</a:t>
              </a:r>
              <a:r>
                <a:rPr lang="en-US" sz="1400">
                  <a:solidFill>
                    <a:schemeClr val="tx1"/>
                  </a:solidFill>
                </a:rPr>
                <a:t> de Cheyne-Strokes</a:t>
              </a:r>
              <a:r>
                <a:rPr lang="es" sz="1400">
                  <a:solidFill>
                    <a:schemeClr val="tx1"/>
                  </a:solidFill>
                </a:rPr>
                <a:t> en insuficiencia cardíaca avanzada</a:t>
              </a:r>
            </a:p>
            <a:p>
              <a:pPr marL="171450" indent="-171450">
                <a:spcAft>
                  <a:spcPts val="400"/>
                </a:spcAft>
                <a:buFont typeface="Arial" panose="020B0604020202020204" pitchFamily="34" charset="0"/>
                <a:buChar char="•"/>
              </a:pPr>
              <a:endParaRPr lang="en-US" sz="1400">
                <a:solidFill>
                  <a:schemeClr val="tx1"/>
                </a:solidFill>
              </a:endParaRPr>
            </a:p>
          </p:txBody>
        </p:sp>
        <p:sp>
          <p:nvSpPr>
            <p:cNvPr id="7" name="TextBox 6">
              <a:extLst>
                <a:ext uri="{FF2B5EF4-FFF2-40B4-BE49-F238E27FC236}">
                  <a16:creationId xmlns:a16="http://schemas.microsoft.com/office/drawing/2014/main" id="{E1A59C6A-7528-E3A4-1F20-2DB4DE6D0432}"/>
                </a:ext>
              </a:extLst>
            </p:cNvPr>
            <p:cNvSpPr txBox="1"/>
            <p:nvPr/>
          </p:nvSpPr>
          <p:spPr>
            <a:xfrm>
              <a:off x="869387" y="2199669"/>
              <a:ext cx="2172969" cy="369332"/>
            </a:xfrm>
            <a:prstGeom prst="rect">
              <a:avLst/>
            </a:prstGeom>
            <a:noFill/>
          </p:spPr>
          <p:txBody>
            <a:bodyPr wrap="square" rtlCol="0">
              <a:spAutoFit/>
            </a:bodyPr>
            <a:lstStyle/>
            <a:p>
              <a:r>
                <a:rPr lang="es" b="1"/>
                <a:t>Más específico</a:t>
              </a:r>
            </a:p>
          </p:txBody>
        </p:sp>
        <p:sp>
          <p:nvSpPr>
            <p:cNvPr id="8" name="TextBox 7">
              <a:extLst>
                <a:ext uri="{FF2B5EF4-FFF2-40B4-BE49-F238E27FC236}">
                  <a16:creationId xmlns:a16="http://schemas.microsoft.com/office/drawing/2014/main" id="{19F4E6B4-A69C-1765-3DB5-D9DFFB6DC8D2}"/>
                </a:ext>
              </a:extLst>
            </p:cNvPr>
            <p:cNvSpPr txBox="1"/>
            <p:nvPr/>
          </p:nvSpPr>
          <p:spPr>
            <a:xfrm>
              <a:off x="5018285" y="2199669"/>
              <a:ext cx="1868556" cy="369332"/>
            </a:xfrm>
            <a:prstGeom prst="rect">
              <a:avLst/>
            </a:prstGeom>
            <a:noFill/>
          </p:spPr>
          <p:txBody>
            <a:bodyPr wrap="square" rtlCol="0">
              <a:spAutoFit/>
            </a:bodyPr>
            <a:lstStyle/>
            <a:p>
              <a:r>
                <a:rPr lang="es" b="1"/>
                <a:t>Menos específico</a:t>
              </a:r>
            </a:p>
          </p:txBody>
        </p:sp>
        <p:cxnSp>
          <p:nvCxnSpPr>
            <p:cNvPr id="9" name="Straight Connector 8">
              <a:extLst>
                <a:ext uri="{FF2B5EF4-FFF2-40B4-BE49-F238E27FC236}">
                  <a16:creationId xmlns:a16="http://schemas.microsoft.com/office/drawing/2014/main" id="{04FCCEA0-298B-EA37-6AE4-4D2A532DAD38}"/>
                </a:ext>
              </a:extLst>
            </p:cNvPr>
            <p:cNvCxnSpPr>
              <a:cxnSpLocks/>
            </p:cNvCxnSpPr>
            <p:nvPr/>
          </p:nvCxnSpPr>
          <p:spPr>
            <a:xfrm>
              <a:off x="4628791" y="2329551"/>
              <a:ext cx="0" cy="318532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 name="Rectangle: Top Corners Rounded 9">
              <a:extLst>
                <a:ext uri="{FF2B5EF4-FFF2-40B4-BE49-F238E27FC236}">
                  <a16:creationId xmlns:a16="http://schemas.microsoft.com/office/drawing/2014/main" id="{1E4313C5-BD2B-611D-581D-C821D177F0EE}"/>
                </a:ext>
              </a:extLst>
            </p:cNvPr>
            <p:cNvSpPr/>
            <p:nvPr/>
          </p:nvSpPr>
          <p:spPr>
            <a:xfrm>
              <a:off x="711487" y="1585815"/>
              <a:ext cx="9622327" cy="499865"/>
            </a:xfrm>
            <a:prstGeom prst="round2SameRect">
              <a:avLst>
                <a:gd name="adj1" fmla="val 50000"/>
                <a:gd name="adj2" fmla="val 0"/>
              </a:avLst>
            </a:prstGeom>
            <a:solidFill>
              <a:srgbClr val="3B1C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extBox 11">
              <a:extLst>
                <a:ext uri="{FF2B5EF4-FFF2-40B4-BE49-F238E27FC236}">
                  <a16:creationId xmlns:a16="http://schemas.microsoft.com/office/drawing/2014/main" id="{28528ECA-5BF0-B3E5-D42F-B128EB3B6A8F}"/>
                </a:ext>
              </a:extLst>
            </p:cNvPr>
            <p:cNvSpPr txBox="1"/>
            <p:nvPr/>
          </p:nvSpPr>
          <p:spPr>
            <a:xfrm>
              <a:off x="4369052" y="1635692"/>
              <a:ext cx="2307197" cy="400110"/>
            </a:xfrm>
            <a:prstGeom prst="rect">
              <a:avLst/>
            </a:prstGeom>
            <a:noFill/>
          </p:spPr>
          <p:txBody>
            <a:bodyPr wrap="square" rtlCol="0">
              <a:spAutoFit/>
            </a:bodyPr>
            <a:lstStyle/>
            <a:p>
              <a:pPr algn="ctr"/>
              <a:r>
                <a:rPr lang="es" sz="2000" b="1">
                  <a:solidFill>
                    <a:schemeClr val="bg1"/>
                  </a:solidFill>
                </a:rPr>
                <a:t>Signos</a:t>
              </a:r>
            </a:p>
          </p:txBody>
        </p:sp>
      </p:grpSp>
      <p:sp>
        <p:nvSpPr>
          <p:cNvPr id="13" name="Title 1">
            <a:extLst>
              <a:ext uri="{FF2B5EF4-FFF2-40B4-BE49-F238E27FC236}">
                <a16:creationId xmlns:a16="http://schemas.microsoft.com/office/drawing/2014/main" id="{B7BF56C0-1502-5E51-08D9-47EBF62408D3}"/>
              </a:ext>
            </a:extLst>
          </p:cNvPr>
          <p:cNvSpPr txBox="1">
            <a:spLocks/>
          </p:cNvSpPr>
          <p:nvPr/>
        </p:nvSpPr>
        <p:spPr>
          <a:xfrm>
            <a:off x="838199" y="-103264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id-ID" b="1">
              <a:solidFill>
                <a:srgbClr val="002C53"/>
              </a:solidFill>
            </a:endParaRPr>
          </a:p>
        </p:txBody>
      </p:sp>
      <p:sp>
        <p:nvSpPr>
          <p:cNvPr id="14" name="Slide Number Placeholder 13">
            <a:extLst>
              <a:ext uri="{FF2B5EF4-FFF2-40B4-BE49-F238E27FC236}">
                <a16:creationId xmlns:a16="http://schemas.microsoft.com/office/drawing/2014/main" id="{94906171-A929-0B65-BA20-68110A2CFE44}"/>
              </a:ext>
            </a:extLst>
          </p:cNvPr>
          <p:cNvSpPr>
            <a:spLocks noGrp="1"/>
          </p:cNvSpPr>
          <p:nvPr>
            <p:ph type="sldNum" sz="quarter" idx="12"/>
          </p:nvPr>
        </p:nvSpPr>
        <p:spPr/>
        <p:txBody>
          <a:bodyPr/>
          <a:lstStyle/>
          <a:p>
            <a:fld id="{34BEDCEC-E0D6-4ECB-B1DC-D50FEC87900E}" type="slidenum">
              <a:rPr lang="en-US" smtClean="0"/>
              <a:pPr/>
              <a:t>18</a:t>
            </a:fld>
            <a:endParaRPr lang="en-US"/>
          </a:p>
        </p:txBody>
      </p:sp>
      <p:sp>
        <p:nvSpPr>
          <p:cNvPr id="16" name="Title 1">
            <a:extLst>
              <a:ext uri="{FF2B5EF4-FFF2-40B4-BE49-F238E27FC236}">
                <a16:creationId xmlns:a16="http://schemas.microsoft.com/office/drawing/2014/main" id="{87B7DC68-F22F-7952-7837-47DC85D36DF6}"/>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 b="1">
                <a:solidFill>
                  <a:srgbClr val="002C53"/>
                </a:solidFill>
              </a:rPr>
              <a:t>Signos de insuficiencia cardíaca</a:t>
            </a:r>
            <a:endParaRPr lang="id-ID" b="1">
              <a:solidFill>
                <a:srgbClr val="002C53"/>
              </a:solidFill>
            </a:endParaRPr>
          </a:p>
        </p:txBody>
      </p:sp>
    </p:spTree>
    <p:extLst>
      <p:ext uri="{BB962C8B-B14F-4D97-AF65-F5344CB8AC3E}">
        <p14:creationId xmlns:p14="http://schemas.microsoft.com/office/powerpoint/2010/main" val="2289399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82947-0F25-FBD6-754E-B628EA59F05E}"/>
              </a:ext>
            </a:extLst>
          </p:cNvPr>
          <p:cNvSpPr txBox="1">
            <a:spLocks/>
          </p:cNvSpPr>
          <p:nvPr/>
        </p:nvSpPr>
        <p:spPr>
          <a:xfrm>
            <a:off x="838200" y="-12569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id-ID" b="1">
              <a:solidFill>
                <a:srgbClr val="002C53"/>
              </a:solidFill>
            </a:endParaRPr>
          </a:p>
        </p:txBody>
      </p:sp>
      <p:grpSp>
        <p:nvGrpSpPr>
          <p:cNvPr id="42" name="Group 41">
            <a:extLst>
              <a:ext uri="{FF2B5EF4-FFF2-40B4-BE49-F238E27FC236}">
                <a16:creationId xmlns:a16="http://schemas.microsoft.com/office/drawing/2014/main" id="{E3D2CFAD-60DA-6D4F-E035-043F55266A6B}"/>
              </a:ext>
            </a:extLst>
          </p:cNvPr>
          <p:cNvGrpSpPr/>
          <p:nvPr/>
        </p:nvGrpSpPr>
        <p:grpSpPr>
          <a:xfrm>
            <a:off x="838200" y="1513180"/>
            <a:ext cx="10515600" cy="5041332"/>
            <a:chOff x="838200" y="1396450"/>
            <a:chExt cx="10515600" cy="5041332"/>
          </a:xfrm>
        </p:grpSpPr>
        <p:grpSp>
          <p:nvGrpSpPr>
            <p:cNvPr id="28" name="Group 27">
              <a:extLst>
                <a:ext uri="{FF2B5EF4-FFF2-40B4-BE49-F238E27FC236}">
                  <a16:creationId xmlns:a16="http://schemas.microsoft.com/office/drawing/2014/main" id="{5CA7ABB7-0B69-E378-8449-D66C1309525F}"/>
                </a:ext>
              </a:extLst>
            </p:cNvPr>
            <p:cNvGrpSpPr/>
            <p:nvPr/>
          </p:nvGrpSpPr>
          <p:grpSpPr>
            <a:xfrm>
              <a:off x="838200" y="1396450"/>
              <a:ext cx="10515600" cy="2395638"/>
              <a:chOff x="838201" y="1764750"/>
              <a:chExt cx="10515600" cy="2395638"/>
            </a:xfrm>
          </p:grpSpPr>
          <p:sp>
            <p:nvSpPr>
              <p:cNvPr id="10" name="Rectangle: Rounded Corners 9">
                <a:extLst>
                  <a:ext uri="{FF2B5EF4-FFF2-40B4-BE49-F238E27FC236}">
                    <a16:creationId xmlns:a16="http://schemas.microsoft.com/office/drawing/2014/main" id="{4CB54605-3CE0-5428-427A-9DC0DDA71771}"/>
                  </a:ext>
                </a:extLst>
              </p:cNvPr>
              <p:cNvSpPr/>
              <p:nvPr/>
            </p:nvSpPr>
            <p:spPr>
              <a:xfrm>
                <a:off x="838201" y="1764750"/>
                <a:ext cx="10515600" cy="2395638"/>
              </a:xfrm>
              <a:prstGeom prst="roundRect">
                <a:avLst>
                  <a:gd name="adj" fmla="val 8546"/>
                </a:avLst>
              </a:prstGeom>
              <a:solidFill>
                <a:schemeClr val="bg1"/>
              </a:solidFill>
              <a:ln w="38100">
                <a:noFill/>
              </a:ln>
              <a:effectLst>
                <a:outerShdw blurRad="76200" dist="38100" dir="5400000" sx="101000" sy="101000" algn="t" rotWithShape="0">
                  <a:schemeClr val="tx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a:extLst>
                  <a:ext uri="{FF2B5EF4-FFF2-40B4-BE49-F238E27FC236}">
                    <a16:creationId xmlns:a16="http://schemas.microsoft.com/office/drawing/2014/main" id="{3E83446B-C7ED-8D64-4B45-854488907FE5}"/>
                  </a:ext>
                </a:extLst>
              </p:cNvPr>
              <p:cNvSpPr txBox="1"/>
              <p:nvPr/>
            </p:nvSpPr>
            <p:spPr>
              <a:xfrm>
                <a:off x="3389655" y="1950149"/>
                <a:ext cx="7710145" cy="707886"/>
              </a:xfrm>
              <a:prstGeom prst="rect">
                <a:avLst/>
              </a:prstGeom>
              <a:noFill/>
            </p:spPr>
            <p:txBody>
              <a:bodyPr wrap="square" rtlCol="0">
                <a:spAutoFit/>
              </a:bodyPr>
              <a:lstStyle/>
              <a:p>
                <a:r>
                  <a:rPr lang="es-ES" sz="2000" b="1">
                    <a:solidFill>
                      <a:srgbClr val="3B1C57"/>
                    </a:solidFill>
                  </a:rPr>
                  <a:t>Definición de la Organización Mundial de la Salud (OMS) y la Sociedad Internacional y Federación de Cardiología de 1995</a:t>
                </a:r>
                <a:endParaRPr lang="en-US">
                  <a:solidFill>
                    <a:srgbClr val="3B1C57"/>
                  </a:solidFill>
                </a:endParaRPr>
              </a:p>
            </p:txBody>
          </p:sp>
          <p:sp>
            <p:nvSpPr>
              <p:cNvPr id="11" name="Rectangle 10">
                <a:extLst>
                  <a:ext uri="{FF2B5EF4-FFF2-40B4-BE49-F238E27FC236}">
                    <a16:creationId xmlns:a16="http://schemas.microsoft.com/office/drawing/2014/main" id="{92D67008-2C71-CA96-D743-C93E2D558177}"/>
                  </a:ext>
                </a:extLst>
              </p:cNvPr>
              <p:cNvSpPr/>
              <p:nvPr/>
            </p:nvSpPr>
            <p:spPr>
              <a:xfrm>
                <a:off x="3389655" y="2530751"/>
                <a:ext cx="7964145" cy="7669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s" sz="1600">
                    <a:solidFill>
                      <a:schemeClr val="tx1"/>
                    </a:solidFill>
                  </a:rPr>
                  <a:t>"Las miocardiopatías se definen como </a:t>
                </a:r>
                <a:r>
                  <a:rPr lang="es" sz="1600" b="1" u="sng">
                    <a:solidFill>
                      <a:schemeClr val="tx1"/>
                    </a:solidFill>
                  </a:rPr>
                  <a:t>enfermedades del miocardio</a:t>
                </a:r>
                <a:r>
                  <a:rPr lang="es" sz="1600">
                    <a:solidFill>
                      <a:schemeClr val="tx1"/>
                    </a:solidFill>
                  </a:rPr>
                  <a:t> asociadas con </a:t>
                </a:r>
                <a:r>
                  <a:rPr lang="es" sz="1600" b="1" u="sng">
                    <a:solidFill>
                      <a:schemeClr val="tx1"/>
                    </a:solidFill>
                  </a:rPr>
                  <a:t>disfunción cardíaca</a:t>
                </a:r>
                <a:r>
                  <a:rPr lang="es" sz="1600">
                    <a:solidFill>
                      <a:schemeClr val="tx1"/>
                    </a:solidFill>
                  </a:rPr>
                  <a:t>".</a:t>
                </a:r>
              </a:p>
            </p:txBody>
          </p:sp>
          <p:sp>
            <p:nvSpPr>
              <p:cNvPr id="27" name="Rectangle: Rounded Corners 26">
                <a:extLst>
                  <a:ext uri="{FF2B5EF4-FFF2-40B4-BE49-F238E27FC236}">
                    <a16:creationId xmlns:a16="http://schemas.microsoft.com/office/drawing/2014/main" id="{BB9904D5-D699-0969-84D8-CA9216F230FC}"/>
                  </a:ext>
                </a:extLst>
              </p:cNvPr>
              <p:cNvSpPr/>
              <p:nvPr/>
            </p:nvSpPr>
            <p:spPr>
              <a:xfrm>
                <a:off x="952501" y="1873643"/>
                <a:ext cx="2133599" cy="2177853"/>
              </a:xfrm>
              <a:prstGeom prst="roundRect">
                <a:avLst>
                  <a:gd name="adj" fmla="val 8546"/>
                </a:avLst>
              </a:prstGeom>
              <a:solidFill>
                <a:srgbClr val="E8E5EB"/>
              </a:solidFill>
              <a:ln w="381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5" name="Graphic 24">
                <a:extLst>
                  <a:ext uri="{FF2B5EF4-FFF2-40B4-BE49-F238E27FC236}">
                    <a16:creationId xmlns:a16="http://schemas.microsoft.com/office/drawing/2014/main" id="{717D3DCC-DCCE-2904-5EED-EFC36B6D6C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5584" y="2059607"/>
                <a:ext cx="1167432" cy="1805925"/>
              </a:xfrm>
              <a:prstGeom prst="rect">
                <a:avLst/>
              </a:prstGeom>
            </p:spPr>
          </p:pic>
        </p:grpSp>
        <p:grpSp>
          <p:nvGrpSpPr>
            <p:cNvPr id="35" name="Group 34">
              <a:extLst>
                <a:ext uri="{FF2B5EF4-FFF2-40B4-BE49-F238E27FC236}">
                  <a16:creationId xmlns:a16="http://schemas.microsoft.com/office/drawing/2014/main" id="{7D893104-4C4B-E525-59FF-451E2264034B}"/>
                </a:ext>
              </a:extLst>
            </p:cNvPr>
            <p:cNvGrpSpPr/>
            <p:nvPr/>
          </p:nvGrpSpPr>
          <p:grpSpPr>
            <a:xfrm>
              <a:off x="838200" y="4042144"/>
              <a:ext cx="10515600" cy="2395638"/>
              <a:chOff x="838201" y="1764750"/>
              <a:chExt cx="10515600" cy="2395638"/>
            </a:xfrm>
          </p:grpSpPr>
          <p:sp>
            <p:nvSpPr>
              <p:cNvPr id="36" name="Rectangle: Rounded Corners 35">
                <a:extLst>
                  <a:ext uri="{FF2B5EF4-FFF2-40B4-BE49-F238E27FC236}">
                    <a16:creationId xmlns:a16="http://schemas.microsoft.com/office/drawing/2014/main" id="{650CA4F5-B0A8-4429-6BDC-850BCD49FDEF}"/>
                  </a:ext>
                </a:extLst>
              </p:cNvPr>
              <p:cNvSpPr/>
              <p:nvPr/>
            </p:nvSpPr>
            <p:spPr>
              <a:xfrm>
                <a:off x="838201" y="1764750"/>
                <a:ext cx="10515600" cy="2395638"/>
              </a:xfrm>
              <a:prstGeom prst="roundRect">
                <a:avLst>
                  <a:gd name="adj" fmla="val 8546"/>
                </a:avLst>
              </a:prstGeom>
              <a:solidFill>
                <a:schemeClr val="bg1"/>
              </a:solidFill>
              <a:ln w="38100">
                <a:noFill/>
              </a:ln>
              <a:effectLst>
                <a:outerShdw blurRad="76200" dist="38100" dir="5400000" sx="101000" sy="101000" algn="t" rotWithShape="0">
                  <a:schemeClr val="tx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TextBox 36">
                <a:extLst>
                  <a:ext uri="{FF2B5EF4-FFF2-40B4-BE49-F238E27FC236}">
                    <a16:creationId xmlns:a16="http://schemas.microsoft.com/office/drawing/2014/main" id="{27B58EB8-C9DC-075E-4AAC-3AA3286E758D}"/>
                  </a:ext>
                </a:extLst>
              </p:cNvPr>
              <p:cNvSpPr txBox="1"/>
              <p:nvPr/>
            </p:nvSpPr>
            <p:spPr>
              <a:xfrm>
                <a:off x="3389655" y="1950149"/>
                <a:ext cx="7710145" cy="369332"/>
              </a:xfrm>
              <a:prstGeom prst="rect">
                <a:avLst/>
              </a:prstGeom>
              <a:noFill/>
            </p:spPr>
            <p:txBody>
              <a:bodyPr wrap="square" rtlCol="0">
                <a:spAutoFit/>
              </a:bodyPr>
              <a:lstStyle/>
              <a:p>
                <a:r>
                  <a:rPr lang="es-ES" b="1">
                    <a:solidFill>
                      <a:srgbClr val="B52282"/>
                    </a:solidFill>
                  </a:rPr>
                  <a:t>Definición de la American Heart </a:t>
                </a:r>
                <a:r>
                  <a:rPr lang="es-ES" b="1" err="1">
                    <a:solidFill>
                      <a:srgbClr val="B52282"/>
                    </a:solidFill>
                  </a:rPr>
                  <a:t>Association</a:t>
                </a:r>
                <a:r>
                  <a:rPr lang="es-ES" b="1">
                    <a:solidFill>
                      <a:srgbClr val="B52282"/>
                    </a:solidFill>
                  </a:rPr>
                  <a:t> (</a:t>
                </a:r>
                <a:r>
                  <a:rPr lang="es-ES" b="1" err="1">
                    <a:solidFill>
                      <a:srgbClr val="B52282"/>
                    </a:solidFill>
                  </a:rPr>
                  <a:t>AHA</a:t>
                </a:r>
                <a:r>
                  <a:rPr lang="es-ES" b="1">
                    <a:solidFill>
                      <a:srgbClr val="B52282"/>
                    </a:solidFill>
                  </a:rPr>
                  <a:t>) de 2006</a:t>
                </a:r>
                <a:endParaRPr lang="es" b="1">
                  <a:solidFill>
                    <a:srgbClr val="B52282"/>
                  </a:solidFill>
                </a:endParaRPr>
              </a:p>
            </p:txBody>
          </p:sp>
          <p:sp>
            <p:nvSpPr>
              <p:cNvPr id="38" name="Rectangle 37">
                <a:extLst>
                  <a:ext uri="{FF2B5EF4-FFF2-40B4-BE49-F238E27FC236}">
                    <a16:creationId xmlns:a16="http://schemas.microsoft.com/office/drawing/2014/main" id="{2195140F-31ED-3944-E891-FAD133ADBDA3}"/>
                  </a:ext>
                </a:extLst>
              </p:cNvPr>
              <p:cNvSpPr/>
              <p:nvPr/>
            </p:nvSpPr>
            <p:spPr>
              <a:xfrm>
                <a:off x="3389655" y="2328041"/>
                <a:ext cx="7964145" cy="15075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s" sz="1600">
                    <a:solidFill>
                      <a:schemeClr val="tx1"/>
                    </a:solidFill>
                  </a:rPr>
                  <a:t>"</a:t>
                </a:r>
                <a:r>
                  <a:rPr lang="en-US" sz="1600">
                    <a:solidFill>
                      <a:schemeClr val="tx1"/>
                    </a:solidFill>
                  </a:rPr>
                  <a:t>Las </a:t>
                </a:r>
                <a:r>
                  <a:rPr lang="en-US" sz="1600" err="1">
                    <a:solidFill>
                      <a:schemeClr val="tx1"/>
                    </a:solidFill>
                  </a:rPr>
                  <a:t>cardiopatías</a:t>
                </a:r>
                <a:r>
                  <a:rPr lang="en-US" sz="1600">
                    <a:solidFill>
                      <a:schemeClr val="tx1"/>
                    </a:solidFill>
                  </a:rPr>
                  <a:t> son</a:t>
                </a:r>
                <a:r>
                  <a:rPr lang="es" sz="1600">
                    <a:solidFill>
                      <a:schemeClr val="tx1"/>
                    </a:solidFill>
                  </a:rPr>
                  <a:t> un </a:t>
                </a:r>
                <a:r>
                  <a:rPr lang="es" sz="1600" b="1" u="sng">
                    <a:solidFill>
                      <a:schemeClr val="tx1"/>
                    </a:solidFill>
                  </a:rPr>
                  <a:t>grupo heterogéneo de enfermedades del myocardium</a:t>
                </a:r>
                <a:r>
                  <a:rPr lang="es" sz="1600">
                    <a:solidFill>
                      <a:schemeClr val="tx1"/>
                    </a:solidFill>
                  </a:rPr>
                  <a:t> asociadas a disfunciones mecánicas y/o eléctricas que usualmente (pero no invariablemente) </a:t>
                </a:r>
                <a:r>
                  <a:rPr lang="es" sz="1600" b="1" u="sng">
                    <a:solidFill>
                      <a:schemeClr val="tx1"/>
                    </a:solidFill>
                  </a:rPr>
                  <a:t>exhiben </a:t>
                </a:r>
                <a:r>
                  <a:rPr lang="en-US" sz="1600" b="1" u="sng" err="1">
                    <a:solidFill>
                      <a:schemeClr val="tx1"/>
                    </a:solidFill>
                  </a:rPr>
                  <a:t>hipertrofia</a:t>
                </a:r>
                <a:r>
                  <a:rPr lang="en-US" sz="1600" b="1" u="sng">
                    <a:solidFill>
                      <a:schemeClr val="tx1"/>
                    </a:solidFill>
                  </a:rPr>
                  <a:t> ventricular</a:t>
                </a:r>
                <a:r>
                  <a:rPr lang="es" sz="1600" b="1" u="sng">
                    <a:solidFill>
                      <a:schemeClr val="tx1"/>
                    </a:solidFill>
                  </a:rPr>
                  <a:t> o dilatación inapropiada</a:t>
                </a:r>
                <a:r>
                  <a:rPr lang="es" sz="1600">
                    <a:solidFill>
                      <a:schemeClr val="tx1"/>
                    </a:solidFill>
                  </a:rPr>
                  <a:t> y se deben a una variedad de causas que frecuentemente son genéticas. Las miocardiopatías se </a:t>
                </a:r>
                <a:r>
                  <a:rPr lang="es" sz="1600" b="1" u="sng">
                    <a:solidFill>
                      <a:schemeClr val="tx1"/>
                    </a:solidFill>
                  </a:rPr>
                  <a:t>limitan al corazón o forman parte de trastornos sistémicos generalizados</a:t>
                </a:r>
                <a:r>
                  <a:rPr lang="es" sz="1600">
                    <a:solidFill>
                      <a:schemeClr val="tx1"/>
                    </a:solidFill>
                  </a:rPr>
                  <a:t>, que a menudo conducen a la muerte cardiovascular o a la discapacidad progresiva relacionada con la insuficiencia cardíaca".</a:t>
                </a:r>
              </a:p>
            </p:txBody>
          </p:sp>
          <p:sp>
            <p:nvSpPr>
              <p:cNvPr id="39" name="Rectangle: Rounded Corners 38">
                <a:extLst>
                  <a:ext uri="{FF2B5EF4-FFF2-40B4-BE49-F238E27FC236}">
                    <a16:creationId xmlns:a16="http://schemas.microsoft.com/office/drawing/2014/main" id="{2AEA93B3-3E19-1AF1-D0F9-FD953857ABA2}"/>
                  </a:ext>
                </a:extLst>
              </p:cNvPr>
              <p:cNvSpPr/>
              <p:nvPr/>
            </p:nvSpPr>
            <p:spPr>
              <a:xfrm>
                <a:off x="952501" y="1873643"/>
                <a:ext cx="2133599" cy="2177853"/>
              </a:xfrm>
              <a:prstGeom prst="roundRect">
                <a:avLst>
                  <a:gd name="adj" fmla="val 8546"/>
                </a:avLst>
              </a:prstGeom>
              <a:solidFill>
                <a:srgbClr val="F4E5EF"/>
              </a:solidFill>
              <a:ln w="381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0" name="Graphic 39">
                <a:extLst>
                  <a:ext uri="{FF2B5EF4-FFF2-40B4-BE49-F238E27FC236}">
                    <a16:creationId xmlns:a16="http://schemas.microsoft.com/office/drawing/2014/main" id="{9C7332ED-0173-8E6E-43E5-3CA2656C56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5584" y="2059607"/>
                <a:ext cx="1167432" cy="1805925"/>
              </a:xfrm>
              <a:prstGeom prst="rect">
                <a:avLst/>
              </a:prstGeom>
            </p:spPr>
          </p:pic>
        </p:grpSp>
      </p:grpSp>
      <p:sp>
        <p:nvSpPr>
          <p:cNvPr id="4" name="Slide Number Placeholder 3">
            <a:extLst>
              <a:ext uri="{FF2B5EF4-FFF2-40B4-BE49-F238E27FC236}">
                <a16:creationId xmlns:a16="http://schemas.microsoft.com/office/drawing/2014/main" id="{DCF1F0AB-180B-C620-75C2-55E11482A04D}"/>
              </a:ext>
            </a:extLst>
          </p:cNvPr>
          <p:cNvSpPr>
            <a:spLocks noGrp="1"/>
          </p:cNvSpPr>
          <p:nvPr>
            <p:ph type="sldNum" sz="quarter" idx="12"/>
          </p:nvPr>
        </p:nvSpPr>
        <p:spPr/>
        <p:txBody>
          <a:bodyPr/>
          <a:lstStyle/>
          <a:p>
            <a:fld id="{34BEDCEC-E0D6-4ECB-B1DC-D50FEC87900E}" type="slidenum">
              <a:rPr lang="en-US" smtClean="0"/>
              <a:pPr/>
              <a:t>19</a:t>
            </a:fld>
            <a:endParaRPr lang="en-US"/>
          </a:p>
        </p:txBody>
      </p:sp>
      <p:sp>
        <p:nvSpPr>
          <p:cNvPr id="3" name="Title 1">
            <a:extLst>
              <a:ext uri="{FF2B5EF4-FFF2-40B4-BE49-F238E27FC236}">
                <a16:creationId xmlns:a16="http://schemas.microsoft.com/office/drawing/2014/main" id="{775BF988-227A-7AF7-E546-494EA62D17D1}"/>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 b="1">
                <a:solidFill>
                  <a:srgbClr val="002C53"/>
                </a:solidFill>
              </a:rPr>
              <a:t>Miocardiopatía: Definición</a:t>
            </a:r>
            <a:endParaRPr lang="id-ID" b="1">
              <a:solidFill>
                <a:srgbClr val="002C53"/>
              </a:solidFill>
            </a:endParaRPr>
          </a:p>
        </p:txBody>
      </p:sp>
    </p:spTree>
    <p:extLst>
      <p:ext uri="{BB962C8B-B14F-4D97-AF65-F5344CB8AC3E}">
        <p14:creationId xmlns:p14="http://schemas.microsoft.com/office/powerpoint/2010/main" val="959797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C92A9-ECDA-2473-C708-2F6201FC572B}"/>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891FAB8-B45B-BF23-FC1F-6C9CB78D26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07CAEBAD-39E7-F239-285F-E42D2B5E2A89}"/>
              </a:ext>
            </a:extLst>
          </p:cNvPr>
          <p:cNvGrpSpPr/>
          <p:nvPr/>
        </p:nvGrpSpPr>
        <p:grpSpPr>
          <a:xfrm>
            <a:off x="4784633" y="1807842"/>
            <a:ext cx="3003354" cy="619720"/>
            <a:chOff x="2263226" y="7222742"/>
            <a:chExt cx="3003354" cy="619720"/>
          </a:xfrm>
        </p:grpSpPr>
        <p:sp>
          <p:nvSpPr>
            <p:cNvPr id="4" name="Rectangle: Rounded Corners 3">
              <a:extLst>
                <a:ext uri="{FF2B5EF4-FFF2-40B4-BE49-F238E27FC236}">
                  <a16:creationId xmlns:a16="http://schemas.microsoft.com/office/drawing/2014/main" id="{6B7B4EE3-2891-2F52-5477-9C7BA1513216}"/>
                </a:ext>
              </a:extLst>
            </p:cNvPr>
            <p:cNvSpPr/>
            <p:nvPr/>
          </p:nvSpPr>
          <p:spPr>
            <a:xfrm>
              <a:off x="2263226" y="7222742"/>
              <a:ext cx="3003354" cy="619720"/>
            </a:xfrm>
            <a:prstGeom prst="roundRect">
              <a:avLst>
                <a:gd name="adj" fmla="val 15481"/>
              </a:avLst>
            </a:prstGeom>
            <a:solidFill>
              <a:srgbClr val="092768"/>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84C5D8E-2D85-8DE7-CCD8-475BCFF95201}"/>
                </a:ext>
              </a:extLst>
            </p:cNvPr>
            <p:cNvSpPr txBox="1"/>
            <p:nvPr/>
          </p:nvSpPr>
          <p:spPr>
            <a:xfrm>
              <a:off x="2325579" y="7229864"/>
              <a:ext cx="2878648" cy="5817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2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Patrocinado</a:t>
              </a:r>
              <a:r>
                <a:rPr kumimoji="0" lang="en-IN"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IN" sz="32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por</a:t>
              </a:r>
              <a:endParaRPr kumimoji="0" lang="en-IN"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5" name="Picture 4" descr="A close-up of a sign&#10;&#10;AI-generated content may be incorrect.">
            <a:extLst>
              <a:ext uri="{FF2B5EF4-FFF2-40B4-BE49-F238E27FC236}">
                <a16:creationId xmlns:a16="http://schemas.microsoft.com/office/drawing/2014/main" id="{3B6F7D01-4A14-78ED-CBB5-975AE43F6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9952" y="2864858"/>
            <a:ext cx="7572477" cy="1482131"/>
          </a:xfrm>
          <a:prstGeom prst="rect">
            <a:avLst/>
          </a:prstGeom>
        </p:spPr>
      </p:pic>
    </p:spTree>
    <p:extLst>
      <p:ext uri="{BB962C8B-B14F-4D97-AF65-F5344CB8AC3E}">
        <p14:creationId xmlns:p14="http://schemas.microsoft.com/office/powerpoint/2010/main" val="24694760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F12254-6293-57C6-C28B-4C698F0EE20F}"/>
              </a:ext>
            </a:extLst>
          </p:cNvPr>
          <p:cNvSpPr/>
          <p:nvPr/>
        </p:nvSpPr>
        <p:spPr>
          <a:xfrm>
            <a:off x="3886200" y="1733029"/>
            <a:ext cx="7560733" cy="517563"/>
          </a:xfrm>
          <a:prstGeom prst="rect">
            <a:avLst/>
          </a:prstGeom>
          <a:solidFill>
            <a:srgbClr val="004E8F"/>
          </a:solidFill>
          <a:ln w="31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9EA0B983-8E46-E3A1-7453-F2556EF51EDB}"/>
              </a:ext>
            </a:extLst>
          </p:cNvPr>
          <p:cNvSpPr/>
          <p:nvPr/>
        </p:nvSpPr>
        <p:spPr>
          <a:xfrm>
            <a:off x="711200" y="1733029"/>
            <a:ext cx="3182620" cy="517563"/>
          </a:xfrm>
          <a:prstGeom prst="rect">
            <a:avLst/>
          </a:prstGeom>
          <a:solidFill>
            <a:srgbClr val="004E8F"/>
          </a:solidFill>
          <a:ln w="31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aphicFrame>
        <p:nvGraphicFramePr>
          <p:cNvPr id="115715" name="Group 3"/>
          <p:cNvGraphicFramePr>
            <a:graphicFrameLocks noGrp="1"/>
          </p:cNvGraphicFramePr>
          <p:nvPr>
            <p:ph type="tbl" idx="1"/>
            <p:extLst>
              <p:ext uri="{D42A27DB-BD31-4B8C-83A1-F6EECF244321}">
                <p14:modId xmlns:p14="http://schemas.microsoft.com/office/powerpoint/2010/main" val="758788868"/>
              </p:ext>
            </p:extLst>
          </p:nvPr>
        </p:nvGraphicFramePr>
        <p:xfrm>
          <a:off x="722671" y="2264149"/>
          <a:ext cx="10727207" cy="3916314"/>
        </p:xfrm>
        <a:graphic>
          <a:graphicData uri="http://schemas.openxmlformats.org/drawingml/2006/table">
            <a:tbl>
              <a:tblPr/>
              <a:tblGrid>
                <a:gridCol w="3174332">
                  <a:extLst>
                    <a:ext uri="{9D8B030D-6E8A-4147-A177-3AD203B41FA5}">
                      <a16:colId xmlns:a16="http://schemas.microsoft.com/office/drawing/2014/main" val="20000"/>
                    </a:ext>
                  </a:extLst>
                </a:gridCol>
                <a:gridCol w="7552875">
                  <a:extLst>
                    <a:ext uri="{9D8B030D-6E8A-4147-A177-3AD203B41FA5}">
                      <a16:colId xmlns:a16="http://schemas.microsoft.com/office/drawing/2014/main" val="20001"/>
                    </a:ext>
                  </a:extLst>
                </a:gridCol>
              </a:tblGrid>
              <a:tr h="314818">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400" b="0" i="0" u="none" strike="noStrike" cap="none" normalizeH="0" baseline="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Isquemia</a:t>
                      </a:r>
                      <a:r>
                        <a:rPr kumimoji="0" lang="en-US" sz="1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en-US" sz="1400" b="0" i="0" u="none" strike="noStrike" cap="none" normalizeH="0" baseline="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miocárdica</a:t>
                      </a:r>
                      <a:endParaRPr kumimoji="0" lang="es" sz="1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horzOverflow="overflow">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s" sz="1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Contribución a la disfunción del VI</a:t>
                      </a:r>
                    </a:p>
                  </a:txBody>
                  <a:tcPr horzOverflow="overflow">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314818">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s" sz="1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Atrial arrhythmias</a:t>
                      </a:r>
                    </a:p>
                  </a:txBody>
                  <a:tcPr horzOverflow="overflow">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s" sz="1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Empeora los síntomas, disminuye el rendimiento cardíaco</a:t>
                      </a:r>
                    </a:p>
                  </a:txBody>
                  <a:tcPr horzOverflow="overflow">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1"/>
                  </a:ext>
                </a:extLst>
              </a:tr>
              <a:tr h="309420">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s" sz="1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Anemia</a:t>
                      </a:r>
                    </a:p>
                  </a:txBody>
                  <a:tcPr horzOverflow="overflow">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400" b="0" i="0" u="none" strike="noStrike" cap="none" normalizeH="0" baseline="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Frecuente</a:t>
                      </a:r>
                      <a:r>
                        <a:rPr kumimoji="0" lang="en-US" sz="1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kumimoji="0" lang="es" sz="1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se asocia con un peor resultado y un aumento de los síntomas</a:t>
                      </a:r>
                    </a:p>
                  </a:txBody>
                  <a:tcPr horzOverflow="overflow">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08731">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s" sz="1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Apnea del sueño</a:t>
                      </a:r>
                    </a:p>
                  </a:txBody>
                  <a:tcPr horzOverflow="overflow">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400" b="0" i="0" u="none" strike="noStrike" cap="none" normalizeH="0" baseline="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Frecuente</a:t>
                      </a:r>
                      <a:r>
                        <a:rPr kumimoji="0" lang="en-US" sz="1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kumimoji="0" lang="es" sz="1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en-US" sz="1400" b="0" i="0" u="none" strike="noStrike" cap="none" normalizeH="0" baseline="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asociada</a:t>
                      </a:r>
                      <a:r>
                        <a:rPr kumimoji="0" lang="es" sz="1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con arritmias, hipertensión pulmonar, disfunción biventricular</a:t>
                      </a:r>
                    </a:p>
                  </a:txBody>
                  <a:tcPr horzOverflow="overflow">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3"/>
                  </a:ext>
                </a:extLst>
              </a:tr>
              <a:tr h="314818">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s" sz="1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Trastornos de la tiroides</a:t>
                      </a:r>
                    </a:p>
                  </a:txBody>
                  <a:tcPr horzOverflow="overflow">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s" sz="1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Tanto el </a:t>
                      </a:r>
                      <a:r>
                        <a:rPr kumimoji="0" lang="en-US" sz="1400" b="0" i="0" u="none" strike="noStrike" cap="none" normalizeH="0" baseline="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hipotiroidismo</a:t>
                      </a:r>
                      <a:r>
                        <a:rPr kumimoji="0" lang="es" sz="1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como el hipertiroidismo pueden exacerbar la insuficiencia cardíaca</a:t>
                      </a:r>
                    </a:p>
                  </a:txBody>
                  <a:tcPr horzOverflow="overflow">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02644">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s" sz="1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Depresión</a:t>
                      </a:r>
                    </a:p>
                  </a:txBody>
                  <a:tcPr horzOverflow="overflow">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400" b="0" i="0" u="none" strike="noStrike" cap="none" normalizeH="0" baseline="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Frecuente</a:t>
                      </a:r>
                      <a:r>
                        <a:rPr kumimoji="0" lang="en-US" sz="1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kumimoji="0" lang="es" sz="1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empeora los síntomas y complica la interpretación</a:t>
                      </a:r>
                    </a:p>
                  </a:txBody>
                  <a:tcPr horzOverflow="overflow">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5"/>
                  </a:ext>
                </a:extLst>
              </a:tr>
              <a:tr h="321594">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s" sz="1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Artritis</a:t>
                      </a:r>
                    </a:p>
                  </a:txBody>
                  <a:tcPr horzOverflow="overflow">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s" sz="1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El tratamiento con NSAIDs puede exacerbar la IC y la disfunción renal.</a:t>
                      </a:r>
                    </a:p>
                  </a:txBody>
                  <a:tcPr horzOverflow="overflow">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550932">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s" sz="1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Diabetes</a:t>
                      </a:r>
                    </a:p>
                  </a:txBody>
                  <a:tcPr horzOverflow="overflow">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s" sz="1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Se asocia a CAD e hiperlipidemia. El tratamiento con glitazonas puede complicar la insuficiencia cardíaca. Considere </a:t>
                      </a:r>
                      <a:r>
                        <a:rPr kumimoji="0" lang="en-US" sz="1400" b="0" i="0" u="none" strike="noStrike" cap="none" normalizeH="0" baseline="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inhibidores</a:t>
                      </a:r>
                      <a:r>
                        <a:rPr kumimoji="0" lang="en-US" sz="1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de SGLT2</a:t>
                      </a:r>
                      <a:r>
                        <a:rPr kumimoji="0" lang="es" sz="1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o GLP-1.</a:t>
                      </a:r>
                    </a:p>
                  </a:txBody>
                  <a:tcPr horzOverflow="overflow">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7"/>
                  </a:ext>
                </a:extLst>
              </a:tr>
              <a:tr h="310942">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s" sz="1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Hyperlipidemia</a:t>
                      </a:r>
                    </a:p>
                  </a:txBody>
                  <a:tcPr horzOverflow="overflow">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Se </a:t>
                      </a:r>
                      <a:r>
                        <a:rPr kumimoji="0" lang="en-US" sz="1400" b="0" i="0" u="none" strike="noStrike" cap="none" normalizeH="0" baseline="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asocia</a:t>
                      </a:r>
                      <a:r>
                        <a:rPr kumimoji="0" lang="en-US" sz="1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a:t>
                      </a:r>
                      <a:r>
                        <a:rPr kumimoji="0" lang="es" sz="1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CAD</a:t>
                      </a:r>
                    </a:p>
                  </a:txBody>
                  <a:tcPr horzOverflow="overflow">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34458">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s" sz="1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Disfunción eréctil</a:t>
                      </a:r>
                    </a:p>
                  </a:txBody>
                  <a:tcPr horzOverflow="overflow">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400" b="0" i="0" u="none" strike="noStrike" cap="none" normalizeH="0" baseline="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Frecuente</a:t>
                      </a:r>
                      <a:r>
                        <a:rPr kumimoji="0" lang="en-US" sz="1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es" sz="1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asociado a depresión, incumplimiento; empeora la calidad de vida</a:t>
                      </a:r>
                    </a:p>
                  </a:txBody>
                  <a:tcPr horzOverflow="overflow">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9"/>
                  </a:ext>
                </a:extLst>
              </a:tr>
              <a:tr h="530983">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400" b="0" i="0" u="none" strike="noStrike" cap="none" normalizeH="0" baseline="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Cardiomiopatía</a:t>
                      </a:r>
                      <a:r>
                        <a:rPr kumimoji="0" lang="en-US" sz="1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en-US" sz="1400" b="0" i="0" u="none" strike="noStrike" cap="none" normalizeH="0" baseline="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diabética</a:t>
                      </a:r>
                      <a:endParaRPr kumimoji="0" lang="es" sz="1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horzOverflow="overflow">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s" sz="1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Anomalías miocárdicas estructurales que conducen a disfunción sistólica y diastólica y, en última instancia, insuficiencia cardíaca</a:t>
                      </a:r>
                    </a:p>
                  </a:txBody>
                  <a:tcPr horzOverflow="overflow">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52273978"/>
                  </a:ext>
                </a:extLst>
              </a:tr>
            </a:tbl>
          </a:graphicData>
        </a:graphic>
      </p:graphicFrame>
      <p:sp>
        <p:nvSpPr>
          <p:cNvPr id="115750" name="Text Box 38"/>
          <p:cNvSpPr txBox="1">
            <a:spLocks noChangeArrowheads="1"/>
          </p:cNvSpPr>
          <p:nvPr/>
        </p:nvSpPr>
        <p:spPr bwMode="auto">
          <a:xfrm>
            <a:off x="3793010" y="1807144"/>
            <a:ext cx="4511144" cy="338554"/>
          </a:xfrm>
          <a:prstGeom prst="rect">
            <a:avLst/>
          </a:prstGeom>
          <a:noFill/>
          <a:ln w="9525">
            <a:noFill/>
            <a:miter lim="800000"/>
            <a:headEnd/>
            <a:tailEnd/>
          </a:ln>
          <a:effectLst/>
        </p:spPr>
        <p:txBody>
          <a:bodyPr wrap="square">
            <a:spAutoFit/>
          </a:bodyPr>
          <a:lstStyle/>
          <a:p>
            <a:pPr algn="ctr" eaLnBrk="1" hangingPunct="1"/>
            <a:r>
              <a:rPr lang="es" sz="1600" b="1">
                <a:solidFill>
                  <a:schemeClr val="bg1"/>
                </a:solidFill>
                <a:latin typeface="Calibri" panose="020F0502020204030204" pitchFamily="34" charset="0"/>
                <a:ea typeface="Calibri" panose="020F0502020204030204" pitchFamily="34" charset="0"/>
                <a:cs typeface="Calibri" panose="020F0502020204030204" pitchFamily="34" charset="0"/>
              </a:rPr>
              <a:t>Impacto en los resultados o en la calidad de vida</a:t>
            </a:r>
          </a:p>
        </p:txBody>
      </p:sp>
      <p:sp>
        <p:nvSpPr>
          <p:cNvPr id="115751" name="Text Box 39"/>
          <p:cNvSpPr txBox="1">
            <a:spLocks noChangeArrowheads="1"/>
          </p:cNvSpPr>
          <p:nvPr/>
        </p:nvSpPr>
        <p:spPr bwMode="auto">
          <a:xfrm>
            <a:off x="741016" y="1807144"/>
            <a:ext cx="1244251" cy="338554"/>
          </a:xfrm>
          <a:prstGeom prst="rect">
            <a:avLst/>
          </a:prstGeom>
          <a:noFill/>
          <a:ln w="9525">
            <a:noFill/>
            <a:miter lim="800000"/>
            <a:headEnd/>
            <a:tailEnd/>
          </a:ln>
          <a:effectLst/>
        </p:spPr>
        <p:txBody>
          <a:bodyPr wrap="none">
            <a:spAutoFit/>
          </a:bodyPr>
          <a:lstStyle/>
          <a:p>
            <a:pPr eaLnBrk="1" hangingPunct="1"/>
            <a:r>
              <a:rPr lang="es" sz="1600" b="1">
                <a:solidFill>
                  <a:schemeClr val="bg1"/>
                </a:solidFill>
                <a:latin typeface="Calibri" panose="020F0502020204030204" pitchFamily="34" charset="0"/>
                <a:ea typeface="Calibri" panose="020F0502020204030204" pitchFamily="34" charset="0"/>
                <a:cs typeface="Calibri" panose="020F0502020204030204" pitchFamily="34" charset="0"/>
              </a:rPr>
              <a:t>Comorbilidad</a:t>
            </a:r>
          </a:p>
        </p:txBody>
      </p:sp>
      <p:sp>
        <p:nvSpPr>
          <p:cNvPr id="2" name="Title 1">
            <a:extLst>
              <a:ext uri="{FF2B5EF4-FFF2-40B4-BE49-F238E27FC236}">
                <a16:creationId xmlns:a16="http://schemas.microsoft.com/office/drawing/2014/main" id="{0C152EBB-4BF2-C638-0A4B-6F0325630B7F}"/>
              </a:ext>
            </a:extLst>
          </p:cNvPr>
          <p:cNvSpPr txBox="1">
            <a:spLocks/>
          </p:cNvSpPr>
          <p:nvPr/>
        </p:nvSpPr>
        <p:spPr>
          <a:xfrm>
            <a:off x="5812790" y="241428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d-ID" b="1">
              <a:solidFill>
                <a:srgbClr val="002C53"/>
              </a:solidFill>
            </a:endParaRPr>
          </a:p>
        </p:txBody>
      </p:sp>
      <p:sp>
        <p:nvSpPr>
          <p:cNvPr id="5" name="Title 1">
            <a:extLst>
              <a:ext uri="{FF2B5EF4-FFF2-40B4-BE49-F238E27FC236}">
                <a16:creationId xmlns:a16="http://schemas.microsoft.com/office/drawing/2014/main" id="{174639BC-784E-D06A-F03E-FE37AFE84138}"/>
              </a:ext>
            </a:extLst>
          </p:cNvPr>
          <p:cNvSpPr txBox="1">
            <a:spLocks/>
          </p:cNvSpPr>
          <p:nvPr/>
        </p:nvSpPr>
        <p:spPr>
          <a:xfrm>
            <a:off x="790782" y="-150203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id-ID" b="1">
              <a:solidFill>
                <a:srgbClr val="002C53"/>
              </a:solidFill>
            </a:endParaRPr>
          </a:p>
        </p:txBody>
      </p:sp>
      <p:sp>
        <p:nvSpPr>
          <p:cNvPr id="7" name="Slide Number Placeholder 6">
            <a:extLst>
              <a:ext uri="{FF2B5EF4-FFF2-40B4-BE49-F238E27FC236}">
                <a16:creationId xmlns:a16="http://schemas.microsoft.com/office/drawing/2014/main" id="{959B17AC-F644-9877-B19F-2D9A6219AD0F}"/>
              </a:ext>
            </a:extLst>
          </p:cNvPr>
          <p:cNvSpPr>
            <a:spLocks noGrp="1"/>
          </p:cNvSpPr>
          <p:nvPr>
            <p:ph type="sldNum" sz="quarter" idx="12"/>
          </p:nvPr>
        </p:nvSpPr>
        <p:spPr/>
        <p:txBody>
          <a:bodyPr/>
          <a:lstStyle/>
          <a:p>
            <a:fld id="{34BEDCEC-E0D6-4ECB-B1DC-D50FEC87900E}" type="slidenum">
              <a:rPr lang="en-US" smtClean="0"/>
              <a:pPr/>
              <a:t>20</a:t>
            </a:fld>
            <a:endParaRPr lang="en-US"/>
          </a:p>
        </p:txBody>
      </p:sp>
      <p:sp>
        <p:nvSpPr>
          <p:cNvPr id="6" name="Title 1">
            <a:extLst>
              <a:ext uri="{FF2B5EF4-FFF2-40B4-BE49-F238E27FC236}">
                <a16:creationId xmlns:a16="http://schemas.microsoft.com/office/drawing/2014/main" id="{FBDD49BA-CB9E-CF01-6B8A-C0C2E8F1FBF1}"/>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 b="1">
                <a:solidFill>
                  <a:srgbClr val="002C53"/>
                </a:solidFill>
              </a:rPr>
              <a:t>Afecciones comórbidas e insuficiencia cardíaca</a:t>
            </a:r>
            <a:endParaRPr lang="id-ID" b="1">
              <a:solidFill>
                <a:srgbClr val="002C53"/>
              </a:solidFill>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Connector: Elbow 55">
            <a:extLst>
              <a:ext uri="{FF2B5EF4-FFF2-40B4-BE49-F238E27FC236}">
                <a16:creationId xmlns:a16="http://schemas.microsoft.com/office/drawing/2014/main" id="{4EA0A43C-AEA6-49AF-C331-1431C342BC09}"/>
              </a:ext>
            </a:extLst>
          </p:cNvPr>
          <p:cNvCxnSpPr>
            <a:cxnSpLocks/>
          </p:cNvCxnSpPr>
          <p:nvPr/>
        </p:nvCxnSpPr>
        <p:spPr>
          <a:xfrm rot="16200000" flipH="1">
            <a:off x="3392672" y="4943676"/>
            <a:ext cx="396000" cy="1620000"/>
          </a:xfrm>
          <a:prstGeom prst="bentConnector2">
            <a:avLst/>
          </a:prstGeom>
          <a:ln w="12700">
            <a:solidFill>
              <a:schemeClr val="bg2">
                <a:lumMod val="9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6329CE8-747F-C96A-A270-1D279D6E3181}"/>
              </a:ext>
            </a:extLst>
          </p:cNvPr>
          <p:cNvSpPr txBox="1"/>
          <p:nvPr/>
        </p:nvSpPr>
        <p:spPr>
          <a:xfrm>
            <a:off x="3539066" y="6611779"/>
            <a:ext cx="5113868" cy="246221"/>
          </a:xfrm>
          <a:prstGeom prst="rect">
            <a:avLst/>
          </a:prstGeom>
          <a:noFill/>
          <a:ln>
            <a:noFill/>
          </a:ln>
        </p:spPr>
        <p:txBody>
          <a:bodyPr wrap="square" rtlCol="0" anchor="b">
            <a:spAutoFit/>
          </a:bodyPr>
          <a:lstStyle/>
          <a:p>
            <a:pPr lvl="0" algn="ctr"/>
            <a:r>
              <a:rPr lang="es" sz="1000" i="1">
                <a:solidFill>
                  <a:srgbClr val="455560"/>
                </a:solidFill>
                <a:latin typeface="Calibri"/>
              </a:rPr>
              <a:t>(Fuente: Giamouzis. J Falla la tarjeta. 2011; 17:54)</a:t>
            </a:r>
          </a:p>
        </p:txBody>
      </p:sp>
      <p:sp>
        <p:nvSpPr>
          <p:cNvPr id="4" name="Title 1">
            <a:extLst>
              <a:ext uri="{FF2B5EF4-FFF2-40B4-BE49-F238E27FC236}">
                <a16:creationId xmlns:a16="http://schemas.microsoft.com/office/drawing/2014/main" id="{BB4B83F2-54C3-ECCB-8010-32117E27F04A}"/>
              </a:ext>
            </a:extLst>
          </p:cNvPr>
          <p:cNvSpPr txBox="1">
            <a:spLocks/>
          </p:cNvSpPr>
          <p:nvPr/>
        </p:nvSpPr>
        <p:spPr>
          <a:xfrm>
            <a:off x="489700" y="1566719"/>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d-ID" b="1">
              <a:solidFill>
                <a:srgbClr val="002C53"/>
              </a:solidFill>
            </a:endParaRPr>
          </a:p>
        </p:txBody>
      </p:sp>
      <p:sp>
        <p:nvSpPr>
          <p:cNvPr id="2" name="Title 1">
            <a:extLst>
              <a:ext uri="{FF2B5EF4-FFF2-40B4-BE49-F238E27FC236}">
                <a16:creationId xmlns:a16="http://schemas.microsoft.com/office/drawing/2014/main" id="{556F1BA6-9B1D-6ADD-046D-50E624432CCA}"/>
              </a:ext>
            </a:extLst>
          </p:cNvPr>
          <p:cNvSpPr txBox="1">
            <a:spLocks/>
          </p:cNvSpPr>
          <p:nvPr/>
        </p:nvSpPr>
        <p:spPr>
          <a:xfrm>
            <a:off x="892847" y="-226852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id-ID" b="1">
              <a:solidFill>
                <a:srgbClr val="002C53"/>
              </a:solidFill>
            </a:endParaRPr>
          </a:p>
        </p:txBody>
      </p:sp>
      <p:cxnSp>
        <p:nvCxnSpPr>
          <p:cNvPr id="3" name="Straight Arrow Connector 2">
            <a:extLst>
              <a:ext uri="{FF2B5EF4-FFF2-40B4-BE49-F238E27FC236}">
                <a16:creationId xmlns:a16="http://schemas.microsoft.com/office/drawing/2014/main" id="{E9C02E0A-4059-7798-A7C6-160A55A46B92}"/>
              </a:ext>
            </a:extLst>
          </p:cNvPr>
          <p:cNvCxnSpPr>
            <a:cxnSpLocks/>
          </p:cNvCxnSpPr>
          <p:nvPr/>
        </p:nvCxnSpPr>
        <p:spPr>
          <a:xfrm>
            <a:off x="3840898" y="2348064"/>
            <a:ext cx="1575652" cy="0"/>
          </a:xfrm>
          <a:prstGeom prst="straightConnector1">
            <a:avLst/>
          </a:prstGeom>
          <a:ln w="12700">
            <a:solidFill>
              <a:schemeClr val="bg2">
                <a:lumMod val="9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6631297-5CD6-D49D-EF62-8AF9E705DBF8}"/>
              </a:ext>
            </a:extLst>
          </p:cNvPr>
          <p:cNvSpPr txBox="1"/>
          <p:nvPr/>
        </p:nvSpPr>
        <p:spPr>
          <a:xfrm>
            <a:off x="1582151" y="4823349"/>
            <a:ext cx="2230027" cy="769441"/>
          </a:xfrm>
          <a:prstGeom prst="rect">
            <a:avLst/>
          </a:prstGeom>
          <a:solidFill>
            <a:srgbClr val="F0F8FD"/>
          </a:solidFill>
          <a:ln>
            <a:noFill/>
          </a:ln>
        </p:spPr>
        <p:txBody>
          <a:bodyPr wrap="square" rtlCol="0">
            <a:spAutoFit/>
          </a:bodyPr>
          <a:lstStyle/>
          <a:p>
            <a:pPr marL="177800" indent="-177800">
              <a:buFont typeface="Arial" panose="020B0604020202020204" pitchFamily="34" charset="0"/>
              <a:buChar char="•"/>
            </a:pPr>
            <a:r>
              <a:rPr lang="es" sz="1100"/>
              <a:t>Depresión</a:t>
            </a:r>
          </a:p>
          <a:p>
            <a:pPr marL="177800" indent="-177800">
              <a:buFont typeface="Arial" panose="020B0604020202020204" pitchFamily="34" charset="0"/>
              <a:buChar char="•"/>
            </a:pPr>
            <a:r>
              <a:rPr lang="es" sz="1100"/>
              <a:t>Demencia</a:t>
            </a:r>
          </a:p>
          <a:p>
            <a:pPr marL="177800" indent="-177800">
              <a:buFont typeface="Arial" panose="020B0604020202020204" pitchFamily="34" charset="0"/>
              <a:buChar char="•"/>
            </a:pPr>
            <a:r>
              <a:rPr lang="en-US" sz="1100" err="1"/>
              <a:t>Enfermedad</a:t>
            </a:r>
            <a:r>
              <a:rPr lang="en-US" sz="1100"/>
              <a:t> cerebrovascular</a:t>
            </a:r>
            <a:endParaRPr lang="es" sz="1100"/>
          </a:p>
          <a:p>
            <a:pPr marL="177800" indent="-177800">
              <a:buFont typeface="Arial" panose="020B0604020202020204" pitchFamily="34" charset="0"/>
              <a:buChar char="•"/>
            </a:pPr>
            <a:r>
              <a:rPr lang="es" sz="1100"/>
              <a:t>Alzheimer</a:t>
            </a:r>
          </a:p>
        </p:txBody>
      </p:sp>
      <p:cxnSp>
        <p:nvCxnSpPr>
          <p:cNvPr id="29" name="Connector: Elbow 28">
            <a:extLst>
              <a:ext uri="{FF2B5EF4-FFF2-40B4-BE49-F238E27FC236}">
                <a16:creationId xmlns:a16="http://schemas.microsoft.com/office/drawing/2014/main" id="{295E8697-63CE-DFFF-5FA5-500F2158F8EC}"/>
              </a:ext>
            </a:extLst>
          </p:cNvPr>
          <p:cNvCxnSpPr>
            <a:cxnSpLocks/>
          </p:cNvCxnSpPr>
          <p:nvPr/>
        </p:nvCxnSpPr>
        <p:spPr>
          <a:xfrm rot="5400000">
            <a:off x="9006165" y="2841886"/>
            <a:ext cx="375612" cy="1499481"/>
          </a:xfrm>
          <a:prstGeom prst="bentConnector2">
            <a:avLst/>
          </a:prstGeom>
          <a:ln w="12700">
            <a:solidFill>
              <a:schemeClr val="bg2">
                <a:lumMod val="9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D8EC6AE7-52E4-6C37-34AB-799154A45F62}"/>
              </a:ext>
            </a:extLst>
          </p:cNvPr>
          <p:cNvSpPr txBox="1"/>
          <p:nvPr/>
        </p:nvSpPr>
        <p:spPr>
          <a:xfrm>
            <a:off x="1869795" y="3860240"/>
            <a:ext cx="1186865" cy="261610"/>
          </a:xfrm>
          <a:prstGeom prst="rect">
            <a:avLst/>
          </a:prstGeom>
          <a:solidFill>
            <a:srgbClr val="FEF8F0"/>
          </a:solidFill>
          <a:ln>
            <a:noFill/>
          </a:ln>
        </p:spPr>
        <p:txBody>
          <a:bodyPr wrap="square" rtlCol="0" anchor="ctr">
            <a:spAutoFit/>
          </a:bodyPr>
          <a:lstStyle/>
          <a:p>
            <a:pPr marL="222238"/>
            <a:r>
              <a:rPr lang="es" sz="1100"/>
              <a:t>Infecciones</a:t>
            </a:r>
          </a:p>
        </p:txBody>
      </p:sp>
      <p:cxnSp>
        <p:nvCxnSpPr>
          <p:cNvPr id="31" name="Connector: Elbow 35">
            <a:extLst>
              <a:ext uri="{FF2B5EF4-FFF2-40B4-BE49-F238E27FC236}">
                <a16:creationId xmlns:a16="http://schemas.microsoft.com/office/drawing/2014/main" id="{FACD07B3-E19A-7AA1-587C-6784A00E9C1A}"/>
              </a:ext>
            </a:extLst>
          </p:cNvPr>
          <p:cNvCxnSpPr>
            <a:cxnSpLocks/>
          </p:cNvCxnSpPr>
          <p:nvPr/>
        </p:nvCxnSpPr>
        <p:spPr>
          <a:xfrm>
            <a:off x="2463227" y="3011012"/>
            <a:ext cx="1332000" cy="652289"/>
          </a:xfrm>
          <a:prstGeom prst="bentConnector3">
            <a:avLst>
              <a:gd name="adj1" fmla="val -56"/>
            </a:avLst>
          </a:prstGeom>
          <a:ln w="12700">
            <a:solidFill>
              <a:schemeClr val="bg2">
                <a:lumMod val="9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7088970-E65A-BD0D-949A-3C900DDC748D}"/>
              </a:ext>
            </a:extLst>
          </p:cNvPr>
          <p:cNvCxnSpPr>
            <a:cxnSpLocks/>
          </p:cNvCxnSpPr>
          <p:nvPr/>
        </p:nvCxnSpPr>
        <p:spPr>
          <a:xfrm flipV="1">
            <a:off x="2463461" y="2854968"/>
            <a:ext cx="0" cy="1000423"/>
          </a:xfrm>
          <a:prstGeom prst="line">
            <a:avLst/>
          </a:prstGeom>
          <a:ln w="12700">
            <a:solidFill>
              <a:schemeClr val="bg2">
                <a:lumMod val="9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407FE73C-6189-BD6C-FD56-B269870D64DD}"/>
              </a:ext>
            </a:extLst>
          </p:cNvPr>
          <p:cNvSpPr txBox="1"/>
          <p:nvPr/>
        </p:nvSpPr>
        <p:spPr>
          <a:xfrm>
            <a:off x="8898311" y="2125031"/>
            <a:ext cx="2455489" cy="1277273"/>
          </a:xfrm>
          <a:prstGeom prst="rect">
            <a:avLst/>
          </a:prstGeom>
          <a:solidFill>
            <a:srgbClr val="F0F9FA"/>
          </a:solidFill>
          <a:ln>
            <a:noFill/>
          </a:ln>
        </p:spPr>
        <p:txBody>
          <a:bodyPr wrap="square" rtlCol="0">
            <a:spAutoFit/>
          </a:bodyPr>
          <a:lstStyle/>
          <a:p>
            <a:pPr marL="182563" indent="-182563">
              <a:buFont typeface="Arial" panose="020B0604020202020204" pitchFamily="34" charset="0"/>
              <a:buChar char="•"/>
            </a:pPr>
            <a:r>
              <a:rPr lang="es" sz="1100"/>
              <a:t>Depresión</a:t>
            </a:r>
          </a:p>
          <a:p>
            <a:pPr marL="182563" indent="-182563">
              <a:buFont typeface="Arial" panose="020B0604020202020204" pitchFamily="34" charset="0"/>
              <a:buChar char="•"/>
            </a:pPr>
            <a:r>
              <a:rPr lang="en-US" sz="1100" err="1"/>
              <a:t>Enfermedad</a:t>
            </a:r>
            <a:r>
              <a:rPr lang="en-US" sz="1100"/>
              <a:t> cerebrovascular</a:t>
            </a:r>
            <a:endParaRPr lang="es" sz="1100"/>
          </a:p>
          <a:p>
            <a:pPr marL="182563" indent="-182563">
              <a:buFont typeface="Arial" panose="020B0604020202020204" pitchFamily="34" charset="0"/>
              <a:buChar char="•"/>
            </a:pPr>
            <a:r>
              <a:rPr lang="es" sz="1100"/>
              <a:t>Alzheimer</a:t>
            </a:r>
          </a:p>
          <a:p>
            <a:pPr marL="182563" indent="-182563">
              <a:buFont typeface="Arial" panose="020B0604020202020204" pitchFamily="34" charset="0"/>
              <a:buChar char="•"/>
            </a:pPr>
            <a:r>
              <a:rPr lang="es" sz="1100"/>
              <a:t>Demencia</a:t>
            </a:r>
          </a:p>
          <a:p>
            <a:pPr marL="182563" indent="-182563">
              <a:buFont typeface="Arial" panose="020B0604020202020204" pitchFamily="34" charset="0"/>
              <a:buChar char="•"/>
            </a:pPr>
            <a:r>
              <a:rPr lang="es" sz="1100"/>
              <a:t>Artritis o trastornos de la espalda</a:t>
            </a:r>
          </a:p>
          <a:p>
            <a:pPr marL="182563" indent="-182563">
              <a:buFont typeface="Arial" panose="020B0604020202020204" pitchFamily="34" charset="0"/>
              <a:buChar char="•"/>
            </a:pPr>
            <a:r>
              <a:rPr lang="es" sz="1100"/>
              <a:t>Trastornos oculares</a:t>
            </a:r>
          </a:p>
          <a:p>
            <a:pPr marL="182563" indent="-182563">
              <a:buFont typeface="Arial" panose="020B0604020202020204" pitchFamily="34" charset="0"/>
              <a:buChar char="•"/>
            </a:pPr>
            <a:r>
              <a:rPr lang="es" sz="1100"/>
              <a:t>Osteoporosis</a:t>
            </a:r>
          </a:p>
        </p:txBody>
      </p:sp>
      <p:sp>
        <p:nvSpPr>
          <p:cNvPr id="39" name="TextBox 38">
            <a:extLst>
              <a:ext uri="{FF2B5EF4-FFF2-40B4-BE49-F238E27FC236}">
                <a16:creationId xmlns:a16="http://schemas.microsoft.com/office/drawing/2014/main" id="{9F361D1F-56D4-DBAD-B290-B8F2CCEFAC75}"/>
              </a:ext>
            </a:extLst>
          </p:cNvPr>
          <p:cNvSpPr txBox="1"/>
          <p:nvPr/>
        </p:nvSpPr>
        <p:spPr>
          <a:xfrm>
            <a:off x="8471930" y="4629282"/>
            <a:ext cx="2268143" cy="938719"/>
          </a:xfrm>
          <a:prstGeom prst="rect">
            <a:avLst/>
          </a:prstGeom>
          <a:solidFill>
            <a:srgbClr val="E4E8EB"/>
          </a:solidFill>
          <a:ln>
            <a:noFill/>
          </a:ln>
        </p:spPr>
        <p:txBody>
          <a:bodyPr wrap="square" rtlCol="0">
            <a:spAutoFit/>
          </a:bodyPr>
          <a:lstStyle/>
          <a:p>
            <a:pPr marL="285750" indent="-285750">
              <a:buFont typeface="Arial" panose="020B0604020202020204" pitchFamily="34" charset="0"/>
              <a:buChar char="•"/>
            </a:pPr>
            <a:r>
              <a:rPr lang="en-US" sz="1100" err="1"/>
              <a:t>hipotiroidismo</a:t>
            </a:r>
            <a:endParaRPr lang="es" sz="1100"/>
          </a:p>
          <a:p>
            <a:pPr marL="285750" indent="-285750">
              <a:buFont typeface="Arial" panose="020B0604020202020204" pitchFamily="34" charset="0"/>
              <a:buChar char="•"/>
            </a:pPr>
            <a:r>
              <a:rPr lang="es" sz="1100"/>
              <a:t>Enfermedad pulmonar crónica</a:t>
            </a:r>
          </a:p>
          <a:p>
            <a:pPr marL="285750" indent="-285750">
              <a:buFont typeface="Arial" panose="020B0604020202020204" pitchFamily="34" charset="0"/>
              <a:buChar char="•"/>
            </a:pPr>
            <a:r>
              <a:rPr lang="es" sz="1100"/>
              <a:t>Asma</a:t>
            </a:r>
          </a:p>
          <a:p>
            <a:pPr marL="285750" indent="-285750">
              <a:buFont typeface="Arial" panose="020B0604020202020204" pitchFamily="34" charset="0"/>
              <a:buChar char="•"/>
            </a:pPr>
            <a:r>
              <a:rPr lang="es" sz="1100"/>
              <a:t>Obesidad</a:t>
            </a:r>
          </a:p>
          <a:p>
            <a:pPr marL="285750" indent="-285750">
              <a:buFont typeface="Arial" panose="020B0604020202020204" pitchFamily="34" charset="0"/>
              <a:buChar char="•"/>
            </a:pPr>
            <a:r>
              <a:rPr lang="es" sz="1100"/>
              <a:t>Enfermedad hepática</a:t>
            </a:r>
          </a:p>
        </p:txBody>
      </p:sp>
      <p:sp>
        <p:nvSpPr>
          <p:cNvPr id="40" name="TextBox 39">
            <a:extLst>
              <a:ext uri="{FF2B5EF4-FFF2-40B4-BE49-F238E27FC236}">
                <a16:creationId xmlns:a16="http://schemas.microsoft.com/office/drawing/2014/main" id="{82CA2AD8-F318-592B-2F1B-E824733B6814}"/>
              </a:ext>
            </a:extLst>
          </p:cNvPr>
          <p:cNvSpPr txBox="1"/>
          <p:nvPr/>
        </p:nvSpPr>
        <p:spPr>
          <a:xfrm>
            <a:off x="1253069" y="1813038"/>
            <a:ext cx="3516423" cy="1200329"/>
          </a:xfrm>
          <a:prstGeom prst="rect">
            <a:avLst/>
          </a:prstGeom>
          <a:solidFill>
            <a:srgbClr val="F9F2F5"/>
          </a:solidFill>
          <a:ln>
            <a:noFill/>
          </a:ln>
        </p:spPr>
        <p:txBody>
          <a:bodyPr wrap="square" lIns="91440" tIns="91440" rIns="91440" bIns="91440" rtlCol="0">
            <a:spAutoFit/>
          </a:bodyPr>
          <a:lstStyle/>
          <a:p>
            <a:pPr marL="177800" indent="-177800">
              <a:buFont typeface="Arial" panose="020B0604020202020204" pitchFamily="34" charset="0"/>
              <a:buChar char="•"/>
            </a:pPr>
            <a:r>
              <a:rPr lang="es" sz="1100"/>
              <a:t>Hipertensión</a:t>
            </a:r>
          </a:p>
          <a:p>
            <a:pPr marL="177800" indent="-177800">
              <a:buFont typeface="Arial" panose="020B0604020202020204" pitchFamily="34" charset="0"/>
              <a:buChar char="•"/>
            </a:pPr>
            <a:r>
              <a:rPr lang="es" sz="1100"/>
              <a:t>Enfermedad renal crónica</a:t>
            </a:r>
          </a:p>
          <a:p>
            <a:pPr marL="177800" indent="-177800">
              <a:buFont typeface="Arial" panose="020B0604020202020204" pitchFamily="34" charset="0"/>
              <a:buChar char="•"/>
            </a:pPr>
            <a:r>
              <a:rPr lang="es" sz="1100"/>
              <a:t>Enfermedad de las arterias </a:t>
            </a:r>
            <a:br>
              <a:rPr lang="es" sz="1100"/>
            </a:br>
            <a:r>
              <a:rPr lang="es" sz="1100"/>
              <a:t>coronarias</a:t>
            </a:r>
          </a:p>
          <a:p>
            <a:pPr marL="177800" indent="-177800">
              <a:buFont typeface="Arial" panose="020B0604020202020204" pitchFamily="34" charset="0"/>
              <a:buChar char="•"/>
            </a:pPr>
            <a:r>
              <a:rPr lang="es" sz="1100"/>
              <a:t>Diabetes mellitus</a:t>
            </a:r>
          </a:p>
          <a:p>
            <a:pPr marL="177800" indent="-177800">
              <a:buFont typeface="Arial" panose="020B0604020202020204" pitchFamily="34" charset="0"/>
              <a:buChar char="•"/>
            </a:pPr>
            <a:r>
              <a:rPr lang="es" sz="1100"/>
              <a:t>Anemia</a:t>
            </a:r>
          </a:p>
        </p:txBody>
      </p:sp>
      <p:sp>
        <p:nvSpPr>
          <p:cNvPr id="41" name="TextBox 40">
            <a:extLst>
              <a:ext uri="{FF2B5EF4-FFF2-40B4-BE49-F238E27FC236}">
                <a16:creationId xmlns:a16="http://schemas.microsoft.com/office/drawing/2014/main" id="{BDE12D17-75BA-76DD-68FA-207D12592ED0}"/>
              </a:ext>
            </a:extLst>
          </p:cNvPr>
          <p:cNvSpPr txBox="1"/>
          <p:nvPr/>
        </p:nvSpPr>
        <p:spPr>
          <a:xfrm>
            <a:off x="3075000" y="1793814"/>
            <a:ext cx="1694492" cy="1080909"/>
          </a:xfrm>
          <a:prstGeom prst="roundRect">
            <a:avLst>
              <a:gd name="adj" fmla="val 8229"/>
            </a:avLst>
          </a:prstGeom>
          <a:noFill/>
          <a:ln>
            <a:noFill/>
          </a:ln>
        </p:spPr>
        <p:txBody>
          <a:bodyPr wrap="square" lIns="91440" tIns="91440" rIns="91440" bIns="91440" rtlCol="0">
            <a:spAutoFit/>
          </a:bodyPr>
          <a:lstStyle/>
          <a:p>
            <a:pPr marL="177800" indent="-177800">
              <a:buFont typeface="Arial" panose="020B0604020202020204" pitchFamily="34" charset="0"/>
              <a:buChar char="•"/>
            </a:pPr>
            <a:r>
              <a:rPr lang="es" sz="1100"/>
              <a:t>Trastorno de la tiroides</a:t>
            </a:r>
          </a:p>
          <a:p>
            <a:pPr marL="177800" indent="-177800">
              <a:buFont typeface="Arial" panose="020B0604020202020204" pitchFamily="34" charset="0"/>
              <a:buChar char="•"/>
            </a:pPr>
            <a:r>
              <a:rPr lang="es" sz="1100"/>
              <a:t>Apnea del sueño</a:t>
            </a:r>
          </a:p>
          <a:p>
            <a:pPr marL="177800" indent="-177800">
              <a:buFont typeface="Arial" panose="020B0604020202020204" pitchFamily="34" charset="0"/>
              <a:buChar char="•"/>
            </a:pPr>
            <a:r>
              <a:rPr lang="en-US" sz="1100" err="1"/>
              <a:t>Fibrilación</a:t>
            </a:r>
            <a:r>
              <a:rPr lang="en-US" sz="1100"/>
              <a:t> auricular</a:t>
            </a:r>
            <a:endParaRPr lang="es" sz="1100"/>
          </a:p>
          <a:p>
            <a:pPr marL="177800" indent="-177800">
              <a:buFont typeface="Arial" panose="020B0604020202020204" pitchFamily="34" charset="0"/>
              <a:buChar char="•"/>
            </a:pPr>
            <a:r>
              <a:rPr lang="en-US" sz="1100" err="1"/>
              <a:t>Enfermedad</a:t>
            </a:r>
            <a:r>
              <a:rPr lang="en-US" sz="1100"/>
              <a:t> valvular</a:t>
            </a:r>
            <a:endParaRPr lang="es" sz="1100"/>
          </a:p>
        </p:txBody>
      </p:sp>
      <p:sp>
        <p:nvSpPr>
          <p:cNvPr id="42" name="Oval 41">
            <a:extLst>
              <a:ext uri="{FF2B5EF4-FFF2-40B4-BE49-F238E27FC236}">
                <a16:creationId xmlns:a16="http://schemas.microsoft.com/office/drawing/2014/main" id="{AEB708A1-C50C-D41A-AFE4-DF5DF58FE953}"/>
              </a:ext>
            </a:extLst>
          </p:cNvPr>
          <p:cNvSpPr/>
          <p:nvPr/>
        </p:nvSpPr>
        <p:spPr>
          <a:xfrm>
            <a:off x="4335192" y="2560574"/>
            <a:ext cx="3521617" cy="3521617"/>
          </a:xfrm>
          <a:prstGeom prst="ellipse">
            <a:avLst/>
          </a:prstGeom>
          <a:solidFill>
            <a:schemeClr val="bg1"/>
          </a:solidFill>
          <a:ln>
            <a:solidFill>
              <a:schemeClr val="tx1">
                <a:lumMod val="50000"/>
                <a:lumOff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Oval 42">
            <a:extLst>
              <a:ext uri="{FF2B5EF4-FFF2-40B4-BE49-F238E27FC236}">
                <a16:creationId xmlns:a16="http://schemas.microsoft.com/office/drawing/2014/main" id="{13A14F1D-E381-0E31-AC8A-3AB940C664BD}"/>
              </a:ext>
            </a:extLst>
          </p:cNvPr>
          <p:cNvSpPr/>
          <p:nvPr/>
        </p:nvSpPr>
        <p:spPr>
          <a:xfrm>
            <a:off x="5379766" y="1853383"/>
            <a:ext cx="1432468" cy="1432468"/>
          </a:xfrm>
          <a:prstGeom prst="ellipse">
            <a:avLst/>
          </a:prstGeom>
          <a:gradFill>
            <a:gsLst>
              <a:gs pos="0">
                <a:srgbClr val="76206A"/>
              </a:gs>
              <a:gs pos="100000">
                <a:srgbClr val="561B5A"/>
              </a:gs>
            </a:gsLst>
            <a:lin ang="5400000" scaled="1"/>
          </a:gradFill>
          <a:ln>
            <a:noFill/>
          </a:ln>
          <a:effectLst>
            <a:outerShdw blurRad="101600" dist="762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ct val="50000"/>
              </a:spcBef>
            </a:pPr>
            <a:r>
              <a:rPr lang="es" sz="1100">
                <a:solidFill>
                  <a:schemeClr val="bg1"/>
                </a:solidFill>
              </a:rPr>
              <a:t>Causalidad</a:t>
            </a:r>
          </a:p>
        </p:txBody>
      </p:sp>
      <p:sp>
        <p:nvSpPr>
          <p:cNvPr id="44" name="Oval 43">
            <a:extLst>
              <a:ext uri="{FF2B5EF4-FFF2-40B4-BE49-F238E27FC236}">
                <a16:creationId xmlns:a16="http://schemas.microsoft.com/office/drawing/2014/main" id="{003F1B78-7148-FEB6-0A44-2842B056FE0F}"/>
              </a:ext>
            </a:extLst>
          </p:cNvPr>
          <p:cNvSpPr/>
          <p:nvPr/>
        </p:nvSpPr>
        <p:spPr>
          <a:xfrm>
            <a:off x="7076541" y="3350675"/>
            <a:ext cx="1432468" cy="1432468"/>
          </a:xfrm>
          <a:prstGeom prst="ellipse">
            <a:avLst/>
          </a:prstGeom>
          <a:gradFill>
            <a:gsLst>
              <a:gs pos="0">
                <a:srgbClr val="004E8F"/>
              </a:gs>
              <a:gs pos="100000">
                <a:srgbClr val="004074"/>
              </a:gs>
            </a:gsLst>
            <a:lin ang="5400000" scaled="1"/>
          </a:gradFill>
          <a:ln>
            <a:noFill/>
          </a:ln>
          <a:effectLst>
            <a:outerShdw blurRad="101600" dist="762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1100" err="1">
                <a:solidFill>
                  <a:schemeClr val="bg1"/>
                </a:solidFill>
              </a:rPr>
              <a:t>Obstrucción</a:t>
            </a:r>
            <a:r>
              <a:rPr lang="en-US" sz="1100">
                <a:solidFill>
                  <a:schemeClr val="bg1"/>
                </a:solidFill>
              </a:rPr>
              <a:t> de</a:t>
            </a:r>
            <a:r>
              <a:rPr lang="es" sz="1100">
                <a:solidFill>
                  <a:schemeClr val="bg1"/>
                </a:solidFill>
              </a:rPr>
              <a:t> </a:t>
            </a:r>
            <a:br>
              <a:rPr lang="en-US" sz="1100">
                <a:solidFill>
                  <a:schemeClr val="bg1"/>
                </a:solidFill>
              </a:rPr>
            </a:br>
            <a:r>
              <a:rPr lang="es" sz="1100">
                <a:solidFill>
                  <a:schemeClr val="bg1"/>
                </a:solidFill>
              </a:rPr>
              <a:t>la búsqueda de atención</a:t>
            </a:r>
          </a:p>
        </p:txBody>
      </p:sp>
      <p:sp>
        <p:nvSpPr>
          <p:cNvPr id="45" name="Oval 44">
            <a:extLst>
              <a:ext uri="{FF2B5EF4-FFF2-40B4-BE49-F238E27FC236}">
                <a16:creationId xmlns:a16="http://schemas.microsoft.com/office/drawing/2014/main" id="{5084269C-F688-0DFF-29C9-9AAA9C3B0DF0}"/>
              </a:ext>
            </a:extLst>
          </p:cNvPr>
          <p:cNvSpPr/>
          <p:nvPr/>
        </p:nvSpPr>
        <p:spPr>
          <a:xfrm>
            <a:off x="3682991" y="3350675"/>
            <a:ext cx="1432468" cy="1432468"/>
          </a:xfrm>
          <a:prstGeom prst="ellipse">
            <a:avLst/>
          </a:prstGeom>
          <a:gradFill>
            <a:gsLst>
              <a:gs pos="0">
                <a:srgbClr val="BA270E"/>
              </a:gs>
              <a:gs pos="100000">
                <a:srgbClr val="A81A0C"/>
              </a:gs>
            </a:gsLst>
            <a:lin ang="5400000" scaled="1"/>
          </a:gradFill>
          <a:ln>
            <a:noFill/>
          </a:ln>
          <a:effectLst>
            <a:outerShdw blurRad="101600" dist="762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ct val="50000"/>
              </a:spcBef>
            </a:pPr>
            <a:r>
              <a:rPr lang="es" sz="1100">
                <a:solidFill>
                  <a:schemeClr val="bg1"/>
                </a:solidFill>
              </a:rPr>
              <a:t>Exacerbación</a:t>
            </a:r>
          </a:p>
        </p:txBody>
      </p:sp>
      <p:grpSp>
        <p:nvGrpSpPr>
          <p:cNvPr id="46" name="Group 45">
            <a:extLst>
              <a:ext uri="{FF2B5EF4-FFF2-40B4-BE49-F238E27FC236}">
                <a16:creationId xmlns:a16="http://schemas.microsoft.com/office/drawing/2014/main" id="{A9BF2B35-5BF5-E773-8269-AC8038D39E74}"/>
              </a:ext>
            </a:extLst>
          </p:cNvPr>
          <p:cNvGrpSpPr/>
          <p:nvPr/>
        </p:nvGrpSpPr>
        <p:grpSpPr>
          <a:xfrm>
            <a:off x="4322588" y="4919782"/>
            <a:ext cx="3546825" cy="1432468"/>
            <a:chOff x="4624722" y="4919782"/>
            <a:chExt cx="3546825" cy="1432468"/>
          </a:xfrm>
          <a:effectLst>
            <a:outerShdw blurRad="101600" dist="76200" dir="2700000" algn="tl" rotWithShape="0">
              <a:prstClr val="black">
                <a:alpha val="10000"/>
              </a:prstClr>
            </a:outerShdw>
          </a:effectLst>
        </p:grpSpPr>
        <p:sp>
          <p:nvSpPr>
            <p:cNvPr id="49" name="Oval 48">
              <a:extLst>
                <a:ext uri="{FF2B5EF4-FFF2-40B4-BE49-F238E27FC236}">
                  <a16:creationId xmlns:a16="http://schemas.microsoft.com/office/drawing/2014/main" id="{1E84D3B2-B8C4-6C2C-F759-3865D09038CE}"/>
                </a:ext>
              </a:extLst>
            </p:cNvPr>
            <p:cNvSpPr/>
            <p:nvPr/>
          </p:nvSpPr>
          <p:spPr>
            <a:xfrm>
              <a:off x="6739079" y="4919782"/>
              <a:ext cx="1432468" cy="1432468"/>
            </a:xfrm>
            <a:prstGeom prst="ellipse">
              <a:avLst/>
            </a:prstGeom>
            <a:gradFill>
              <a:gsLst>
                <a:gs pos="0">
                  <a:srgbClr val="96A036"/>
                </a:gs>
                <a:gs pos="100000">
                  <a:srgbClr val="287F6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1100" err="1">
                  <a:solidFill>
                    <a:schemeClr val="bg1"/>
                  </a:solidFill>
                </a:rPr>
                <a:t>Enmascaramiento</a:t>
              </a:r>
              <a:r>
                <a:rPr lang="en-US" sz="1100">
                  <a:solidFill>
                    <a:schemeClr val="bg1"/>
                  </a:solidFill>
                </a:rPr>
                <a:t> de </a:t>
              </a:r>
              <a:r>
                <a:rPr lang="en-US" sz="1100" err="1">
                  <a:solidFill>
                    <a:schemeClr val="bg1"/>
                  </a:solidFill>
                </a:rPr>
                <a:t>síntomas</a:t>
              </a:r>
              <a:endParaRPr lang="es" sz="1100">
                <a:solidFill>
                  <a:schemeClr val="bg1"/>
                </a:solidFill>
              </a:endParaRPr>
            </a:p>
          </p:txBody>
        </p:sp>
        <p:sp>
          <p:nvSpPr>
            <p:cNvPr id="50" name="Oval 49">
              <a:extLst>
                <a:ext uri="{FF2B5EF4-FFF2-40B4-BE49-F238E27FC236}">
                  <a16:creationId xmlns:a16="http://schemas.microsoft.com/office/drawing/2014/main" id="{64642754-D1F6-79D1-A953-9A70EB400C41}"/>
                </a:ext>
              </a:extLst>
            </p:cNvPr>
            <p:cNvSpPr/>
            <p:nvPr/>
          </p:nvSpPr>
          <p:spPr>
            <a:xfrm>
              <a:off x="4624722" y="4919782"/>
              <a:ext cx="1432468" cy="1432468"/>
            </a:xfrm>
            <a:prstGeom prst="ellipse">
              <a:avLst/>
            </a:prstGeom>
            <a:gradFill>
              <a:gsLst>
                <a:gs pos="0">
                  <a:srgbClr val="D09000"/>
                </a:gs>
                <a:gs pos="100000">
                  <a:srgbClr val="B1360D"/>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1100" err="1">
                  <a:solidFill>
                    <a:schemeClr val="bg1"/>
                  </a:solidFill>
                </a:rPr>
                <a:t>Obstrucción</a:t>
              </a:r>
              <a:r>
                <a:rPr lang="en-US" sz="1100">
                  <a:solidFill>
                    <a:schemeClr val="bg1"/>
                  </a:solidFill>
                </a:rPr>
                <a:t> del </a:t>
              </a:r>
              <a:r>
                <a:rPr lang="en-US" sz="1100" err="1">
                  <a:solidFill>
                    <a:schemeClr val="bg1"/>
                  </a:solidFill>
                </a:rPr>
                <a:t>cumplimiento</a:t>
              </a:r>
              <a:endParaRPr lang="es" sz="1100">
                <a:solidFill>
                  <a:schemeClr val="bg1"/>
                </a:solidFill>
              </a:endParaRPr>
            </a:p>
          </p:txBody>
        </p:sp>
      </p:grpSp>
      <p:cxnSp>
        <p:nvCxnSpPr>
          <p:cNvPr id="55" name="Connector: Elbow 54">
            <a:extLst>
              <a:ext uri="{FF2B5EF4-FFF2-40B4-BE49-F238E27FC236}">
                <a16:creationId xmlns:a16="http://schemas.microsoft.com/office/drawing/2014/main" id="{E8E46B97-F766-A751-3C44-187D0B0991A9}"/>
              </a:ext>
            </a:extLst>
          </p:cNvPr>
          <p:cNvCxnSpPr>
            <a:cxnSpLocks/>
          </p:cNvCxnSpPr>
          <p:nvPr/>
        </p:nvCxnSpPr>
        <p:spPr>
          <a:xfrm rot="5400000">
            <a:off x="8400703" y="4960218"/>
            <a:ext cx="375612" cy="1584000"/>
          </a:xfrm>
          <a:prstGeom prst="bentConnector2">
            <a:avLst/>
          </a:prstGeom>
          <a:ln w="12700">
            <a:solidFill>
              <a:schemeClr val="bg2">
                <a:lumMod val="9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14633808-25D0-DD29-BD29-9210B1297E1F}"/>
              </a:ext>
            </a:extLst>
          </p:cNvPr>
          <p:cNvSpPr>
            <a:spLocks noGrp="1"/>
          </p:cNvSpPr>
          <p:nvPr>
            <p:ph type="sldNum" sz="quarter" idx="12"/>
          </p:nvPr>
        </p:nvSpPr>
        <p:spPr/>
        <p:txBody>
          <a:bodyPr/>
          <a:lstStyle/>
          <a:p>
            <a:fld id="{34BEDCEC-E0D6-4ECB-B1DC-D50FEC87900E}" type="slidenum">
              <a:rPr lang="en-US" smtClean="0"/>
              <a:pPr/>
              <a:t>21</a:t>
            </a:fld>
            <a:endParaRPr lang="en-US"/>
          </a:p>
        </p:txBody>
      </p:sp>
      <p:sp>
        <p:nvSpPr>
          <p:cNvPr id="5" name="Title 1">
            <a:extLst>
              <a:ext uri="{FF2B5EF4-FFF2-40B4-BE49-F238E27FC236}">
                <a16:creationId xmlns:a16="http://schemas.microsoft.com/office/drawing/2014/main" id="{A22B6744-13AC-14B4-FF2D-C4EA863F6E35}"/>
              </a:ext>
            </a:extLst>
          </p:cNvPr>
          <p:cNvSpPr txBox="1">
            <a:spLocks/>
          </p:cNvSpPr>
          <p:nvPr/>
        </p:nvSpPr>
        <p:spPr>
          <a:xfrm>
            <a:off x="850900" y="41972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 b="1">
                <a:solidFill>
                  <a:srgbClr val="002C53"/>
                </a:solidFill>
              </a:rPr>
              <a:t>Impacto de las comorbilidades en pacientes con </a:t>
            </a:r>
            <a:br>
              <a:rPr lang="es" b="1">
                <a:solidFill>
                  <a:srgbClr val="002C53"/>
                </a:solidFill>
              </a:rPr>
            </a:br>
            <a:r>
              <a:rPr lang="es" b="1">
                <a:solidFill>
                  <a:srgbClr val="002C53"/>
                </a:solidFill>
              </a:rPr>
              <a:t>insuficiencia cardíaca</a:t>
            </a:r>
            <a:endParaRPr lang="id-ID" b="1">
              <a:solidFill>
                <a:srgbClr val="002C53"/>
              </a:solidFill>
            </a:endParaRPr>
          </a:p>
        </p:txBody>
      </p:sp>
    </p:spTree>
    <p:extLst>
      <p:ext uri="{BB962C8B-B14F-4D97-AF65-F5344CB8AC3E}">
        <p14:creationId xmlns:p14="http://schemas.microsoft.com/office/powerpoint/2010/main" val="37067608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Shape 31">
            <a:extLst>
              <a:ext uri="{FF2B5EF4-FFF2-40B4-BE49-F238E27FC236}">
                <a16:creationId xmlns:a16="http://schemas.microsoft.com/office/drawing/2014/main" id="{3CA70D7A-ACA4-47A6-8E13-A11654FD4B65}"/>
              </a:ext>
            </a:extLst>
          </p:cNvPr>
          <p:cNvSpPr/>
          <p:nvPr/>
        </p:nvSpPr>
        <p:spPr>
          <a:xfrm flipH="1" flipV="1">
            <a:off x="6021838" y="2609750"/>
            <a:ext cx="6170161" cy="4278699"/>
          </a:xfrm>
          <a:custGeom>
            <a:avLst/>
            <a:gdLst>
              <a:gd name="connsiteX0" fmla="*/ 0 w 11243296"/>
              <a:gd name="connsiteY0" fmla="*/ 0 h 7796664"/>
              <a:gd name="connsiteX1" fmla="*/ 11243296 w 11243296"/>
              <a:gd name="connsiteY1" fmla="*/ 0 h 7796664"/>
              <a:gd name="connsiteX2" fmla="*/ 11175587 w 11243296"/>
              <a:gd name="connsiteY2" fmla="*/ 50655 h 7796664"/>
              <a:gd name="connsiteX3" fmla="*/ 9350546 w 11243296"/>
              <a:gd name="connsiteY3" fmla="*/ 2469875 h 7796664"/>
              <a:gd name="connsiteX4" fmla="*/ 5186179 w 11243296"/>
              <a:gd name="connsiteY4" fmla="*/ 3503815 h 7796664"/>
              <a:gd name="connsiteX5" fmla="*/ 3299614 w 11243296"/>
              <a:gd name="connsiteY5" fmla="*/ 6477204 h 7796664"/>
              <a:gd name="connsiteX6" fmla="*/ 58709 w 11243296"/>
              <a:gd name="connsiteY6" fmla="*/ 7749628 h 7796664"/>
              <a:gd name="connsiteX7" fmla="*/ 0 w 11243296"/>
              <a:gd name="connsiteY7" fmla="*/ 7796664 h 779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3296" h="7796664">
                <a:moveTo>
                  <a:pt x="0" y="0"/>
                </a:moveTo>
                <a:lnTo>
                  <a:pt x="11243296" y="0"/>
                </a:lnTo>
                <a:lnTo>
                  <a:pt x="11175587" y="50655"/>
                </a:lnTo>
                <a:cubicBezTo>
                  <a:pt x="10088131" y="895141"/>
                  <a:pt x="10359046" y="1570920"/>
                  <a:pt x="9350546" y="2469875"/>
                </a:cubicBezTo>
                <a:cubicBezTo>
                  <a:pt x="8197975" y="3497251"/>
                  <a:pt x="6215173" y="2897447"/>
                  <a:pt x="5186179" y="3503815"/>
                </a:cubicBezTo>
                <a:cubicBezTo>
                  <a:pt x="4157184" y="4110184"/>
                  <a:pt x="4432578" y="5542646"/>
                  <a:pt x="3299614" y="6477204"/>
                </a:cubicBezTo>
                <a:cubicBezTo>
                  <a:pt x="2379081" y="7236533"/>
                  <a:pt x="1109962" y="6956642"/>
                  <a:pt x="58709" y="7749628"/>
                </a:cubicBezTo>
                <a:lnTo>
                  <a:pt x="0" y="7796664"/>
                </a:lnTo>
                <a:close/>
              </a:path>
            </a:pathLst>
          </a:custGeom>
          <a:gradFill flip="none" rotWithShape="1">
            <a:gsLst>
              <a:gs pos="0">
                <a:srgbClr val="009AD7"/>
              </a:gs>
              <a:gs pos="100000">
                <a:srgbClr val="004E8F"/>
              </a:gs>
            </a:gsLst>
            <a:lin ang="0" scaled="1"/>
            <a:tileRect/>
          </a:gradFill>
          <a:ln>
            <a:noFill/>
          </a:ln>
          <a:effectLst>
            <a:outerShdw blurRad="381000" dist="2286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7" name="Picture 3">
            <a:extLst>
              <a:ext uri="{FF2B5EF4-FFF2-40B4-BE49-F238E27FC236}">
                <a16:creationId xmlns:a16="http://schemas.microsoft.com/office/drawing/2014/main" id="{D2362015-CA69-2F6D-4BAE-D3481B78FC20}"/>
              </a:ext>
            </a:extLst>
          </p:cNvPr>
          <p:cNvPicPr>
            <a:picLocks noChangeAspect="1" noChangeArrowheads="1"/>
          </p:cNvPicPr>
          <p:nvPr/>
        </p:nvPicPr>
        <p:blipFill>
          <a:blip r:embed="rId3"/>
          <a:srcRect l="31148" t="2211" r="1543" b="2573"/>
          <a:stretch/>
        </p:blipFill>
        <p:spPr bwMode="auto">
          <a:xfrm>
            <a:off x="6884716" y="1951508"/>
            <a:ext cx="4530913" cy="4278699"/>
          </a:xfrm>
          <a:prstGeom prst="roundRect">
            <a:avLst>
              <a:gd name="adj" fmla="val 8594"/>
            </a:avLst>
          </a:prstGeom>
          <a:solidFill>
            <a:srgbClr val="FFFFFF">
              <a:shade val="85000"/>
            </a:srgbClr>
          </a:solidFill>
          <a:ln w="28575">
            <a:solidFill>
              <a:schemeClr val="bg1"/>
            </a:solidFill>
          </a:ln>
          <a:effectLst/>
        </p:spPr>
      </p:pic>
      <p:sp>
        <p:nvSpPr>
          <p:cNvPr id="2" name="Title 1">
            <a:extLst>
              <a:ext uri="{FF2B5EF4-FFF2-40B4-BE49-F238E27FC236}">
                <a16:creationId xmlns:a16="http://schemas.microsoft.com/office/drawing/2014/main" id="{EA6C7367-0298-8C6E-4322-FB2AD4ED0B0C}"/>
              </a:ext>
            </a:extLst>
          </p:cNvPr>
          <p:cNvSpPr txBox="1">
            <a:spLocks/>
          </p:cNvSpPr>
          <p:nvPr/>
        </p:nvSpPr>
        <p:spPr>
          <a:xfrm>
            <a:off x="429639" y="-188708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d-ID" b="1">
              <a:solidFill>
                <a:srgbClr val="002C53"/>
              </a:solidFill>
            </a:endParaRPr>
          </a:p>
        </p:txBody>
      </p:sp>
      <p:grpSp>
        <p:nvGrpSpPr>
          <p:cNvPr id="38" name="Group 37">
            <a:extLst>
              <a:ext uri="{FF2B5EF4-FFF2-40B4-BE49-F238E27FC236}">
                <a16:creationId xmlns:a16="http://schemas.microsoft.com/office/drawing/2014/main" id="{BF7B39EE-1559-5441-8475-71EAC27076A0}"/>
              </a:ext>
            </a:extLst>
          </p:cNvPr>
          <p:cNvGrpSpPr/>
          <p:nvPr/>
        </p:nvGrpSpPr>
        <p:grpSpPr>
          <a:xfrm>
            <a:off x="696338" y="3119331"/>
            <a:ext cx="5728247" cy="1256088"/>
            <a:chOff x="693484" y="1539240"/>
            <a:chExt cx="5042193" cy="1256088"/>
          </a:xfrm>
        </p:grpSpPr>
        <p:sp>
          <p:nvSpPr>
            <p:cNvPr id="39" name="Rectangle: Rounded Corners 38">
              <a:extLst>
                <a:ext uri="{FF2B5EF4-FFF2-40B4-BE49-F238E27FC236}">
                  <a16:creationId xmlns:a16="http://schemas.microsoft.com/office/drawing/2014/main" id="{9154A5F8-101C-4E0B-3A80-6910EC161DBC}"/>
                </a:ext>
              </a:extLst>
            </p:cNvPr>
            <p:cNvSpPr/>
            <p:nvPr/>
          </p:nvSpPr>
          <p:spPr>
            <a:xfrm>
              <a:off x="739230" y="1539240"/>
              <a:ext cx="4996447" cy="1256088"/>
            </a:xfrm>
            <a:prstGeom prst="roundRect">
              <a:avLst>
                <a:gd name="adj" fmla="val 5238"/>
              </a:avLst>
            </a:prstGeom>
            <a:solidFill>
              <a:schemeClr val="bg1"/>
            </a:solidFill>
            <a:ln>
              <a:noFill/>
            </a:ln>
            <a:effectLst>
              <a:outerShdw blurRad="1270000" dist="381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40" name="Rectangle 39">
              <a:extLst>
                <a:ext uri="{FF2B5EF4-FFF2-40B4-BE49-F238E27FC236}">
                  <a16:creationId xmlns:a16="http://schemas.microsoft.com/office/drawing/2014/main" id="{232D5386-2754-F53F-3F1C-B0975C067625}"/>
                </a:ext>
              </a:extLst>
            </p:cNvPr>
            <p:cNvSpPr/>
            <p:nvPr/>
          </p:nvSpPr>
          <p:spPr>
            <a:xfrm>
              <a:off x="956191" y="1628675"/>
              <a:ext cx="4543986" cy="1077218"/>
            </a:xfrm>
            <a:prstGeom prst="rect">
              <a:avLst/>
            </a:prstGeom>
          </p:spPr>
          <p:txBody>
            <a:bodyPr wrap="square">
              <a:spAutoFit/>
            </a:bodyPr>
            <a:lstStyle/>
            <a:p>
              <a:r>
                <a:rPr lang="es" sz="1600">
                  <a:cs typeface="Segoe UI Light" panose="020B0502040204020203" pitchFamily="34" charset="0"/>
                </a:rPr>
                <a:t>El sistema de estadificación ACC/AHA/HFSA ha alentado a centrarse en la prevención y la progresión de la enfermedad, incluido el inicio temprano de terapias que cambian la historia natural de la insuficiencia cardíaca.</a:t>
              </a:r>
            </a:p>
          </p:txBody>
        </p:sp>
        <p:sp>
          <p:nvSpPr>
            <p:cNvPr id="41" name="Oval 40">
              <a:extLst>
                <a:ext uri="{FF2B5EF4-FFF2-40B4-BE49-F238E27FC236}">
                  <a16:creationId xmlns:a16="http://schemas.microsoft.com/office/drawing/2014/main" id="{A5EB54EB-9A43-8870-DCBA-0E99D0470838}"/>
                </a:ext>
              </a:extLst>
            </p:cNvPr>
            <p:cNvSpPr/>
            <p:nvPr/>
          </p:nvSpPr>
          <p:spPr>
            <a:xfrm>
              <a:off x="693484" y="2113284"/>
              <a:ext cx="95065" cy="108000"/>
            </a:xfrm>
            <a:prstGeom prst="ellipse">
              <a:avLst/>
            </a:prstGeom>
            <a:solidFill>
              <a:schemeClr val="bg1"/>
            </a:solidFill>
            <a:ln w="19050">
              <a:solidFill>
                <a:srgbClr val="009A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p:grpSp>
        <p:nvGrpSpPr>
          <p:cNvPr id="3" name="Group 2">
            <a:extLst>
              <a:ext uri="{FF2B5EF4-FFF2-40B4-BE49-F238E27FC236}">
                <a16:creationId xmlns:a16="http://schemas.microsoft.com/office/drawing/2014/main" id="{D6307F02-7C79-49A1-44A2-3CCB5B0D2337}"/>
              </a:ext>
            </a:extLst>
          </p:cNvPr>
          <p:cNvGrpSpPr/>
          <p:nvPr/>
        </p:nvGrpSpPr>
        <p:grpSpPr>
          <a:xfrm>
            <a:off x="696338" y="1951508"/>
            <a:ext cx="5728247" cy="857925"/>
            <a:chOff x="693484" y="1738322"/>
            <a:chExt cx="5042193" cy="857925"/>
          </a:xfrm>
        </p:grpSpPr>
        <p:sp>
          <p:nvSpPr>
            <p:cNvPr id="4" name="Rectangle: Rounded Corners 3">
              <a:extLst>
                <a:ext uri="{FF2B5EF4-FFF2-40B4-BE49-F238E27FC236}">
                  <a16:creationId xmlns:a16="http://schemas.microsoft.com/office/drawing/2014/main" id="{6FA3ADEE-5D5B-ABF8-EAF8-C1D864CCBCE5}"/>
                </a:ext>
              </a:extLst>
            </p:cNvPr>
            <p:cNvSpPr/>
            <p:nvPr/>
          </p:nvSpPr>
          <p:spPr>
            <a:xfrm>
              <a:off x="739230" y="1738322"/>
              <a:ext cx="4996447" cy="857925"/>
            </a:xfrm>
            <a:prstGeom prst="roundRect">
              <a:avLst>
                <a:gd name="adj" fmla="val 5238"/>
              </a:avLst>
            </a:prstGeom>
            <a:solidFill>
              <a:schemeClr val="bg1"/>
            </a:solidFill>
            <a:ln>
              <a:noFill/>
            </a:ln>
            <a:effectLst>
              <a:outerShdw blurRad="1270000" dist="381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5" name="Rectangle 4">
              <a:extLst>
                <a:ext uri="{FF2B5EF4-FFF2-40B4-BE49-F238E27FC236}">
                  <a16:creationId xmlns:a16="http://schemas.microsoft.com/office/drawing/2014/main" id="{97E0324D-74DD-976D-F7C6-6EFF3BE35182}"/>
                </a:ext>
              </a:extLst>
            </p:cNvPr>
            <p:cNvSpPr/>
            <p:nvPr/>
          </p:nvSpPr>
          <p:spPr>
            <a:xfrm>
              <a:off x="956191" y="1787813"/>
              <a:ext cx="4543986" cy="584775"/>
            </a:xfrm>
            <a:prstGeom prst="rect">
              <a:avLst/>
            </a:prstGeom>
          </p:spPr>
          <p:txBody>
            <a:bodyPr wrap="square">
              <a:spAutoFit/>
            </a:bodyPr>
            <a:lstStyle/>
            <a:p>
              <a:r>
                <a:rPr lang="es" sz="1600">
                  <a:cs typeface="Segoe UI Light" panose="020B0502040204020203" pitchFamily="34" charset="0"/>
                </a:rPr>
                <a:t>La definición universal de insuficiencia cardíaca ha redefinido y estandarizado las definiciones de FE y los enfoques diagnósticos.</a:t>
              </a:r>
            </a:p>
          </p:txBody>
        </p:sp>
        <p:sp>
          <p:nvSpPr>
            <p:cNvPr id="6" name="Oval 5">
              <a:extLst>
                <a:ext uri="{FF2B5EF4-FFF2-40B4-BE49-F238E27FC236}">
                  <a16:creationId xmlns:a16="http://schemas.microsoft.com/office/drawing/2014/main" id="{2C706566-E7A8-2ACE-65F5-0B4C388F8CEC}"/>
                </a:ext>
              </a:extLst>
            </p:cNvPr>
            <p:cNvSpPr/>
            <p:nvPr/>
          </p:nvSpPr>
          <p:spPr>
            <a:xfrm>
              <a:off x="693484" y="2113284"/>
              <a:ext cx="95065" cy="108000"/>
            </a:xfrm>
            <a:prstGeom prst="ellipse">
              <a:avLst/>
            </a:prstGeom>
            <a:solidFill>
              <a:schemeClr val="bg1"/>
            </a:solidFill>
            <a:ln w="19050">
              <a:solidFill>
                <a:srgbClr val="009A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p:sp>
        <p:nvSpPr>
          <p:cNvPr id="9" name="Title 1">
            <a:extLst>
              <a:ext uri="{FF2B5EF4-FFF2-40B4-BE49-F238E27FC236}">
                <a16:creationId xmlns:a16="http://schemas.microsoft.com/office/drawing/2014/main" id="{484FFF08-E329-0584-8586-CD146A5A7EAB}"/>
              </a:ext>
            </a:extLst>
          </p:cNvPr>
          <p:cNvSpPr txBox="1">
            <a:spLocks/>
          </p:cNvSpPr>
          <p:nvPr/>
        </p:nvSpPr>
        <p:spPr>
          <a:xfrm>
            <a:off x="429639" y="-22207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id-ID" b="1">
              <a:solidFill>
                <a:srgbClr val="002C53"/>
              </a:solidFill>
            </a:endParaRPr>
          </a:p>
        </p:txBody>
      </p:sp>
      <p:sp>
        <p:nvSpPr>
          <p:cNvPr id="7" name="Slide Number Placeholder 6">
            <a:extLst>
              <a:ext uri="{FF2B5EF4-FFF2-40B4-BE49-F238E27FC236}">
                <a16:creationId xmlns:a16="http://schemas.microsoft.com/office/drawing/2014/main" id="{67D8353A-B33E-EAF4-47EC-2D98E388334C}"/>
              </a:ext>
            </a:extLst>
          </p:cNvPr>
          <p:cNvSpPr>
            <a:spLocks noGrp="1"/>
          </p:cNvSpPr>
          <p:nvPr>
            <p:ph type="sldNum" sz="quarter" idx="12"/>
          </p:nvPr>
        </p:nvSpPr>
        <p:spPr/>
        <p:txBody>
          <a:bodyPr/>
          <a:lstStyle/>
          <a:p>
            <a:fld id="{34BEDCEC-E0D6-4ECB-B1DC-D50FEC87900E}" type="slidenum">
              <a:rPr lang="en-US" smtClean="0"/>
              <a:pPr/>
              <a:t>22</a:t>
            </a:fld>
            <a:endParaRPr lang="en-US"/>
          </a:p>
        </p:txBody>
      </p:sp>
      <p:sp>
        <p:nvSpPr>
          <p:cNvPr id="8" name="Title 1">
            <a:extLst>
              <a:ext uri="{FF2B5EF4-FFF2-40B4-BE49-F238E27FC236}">
                <a16:creationId xmlns:a16="http://schemas.microsoft.com/office/drawing/2014/main" id="{30512AC2-203A-C5A5-F1A6-7A85F153D3F5}"/>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 b="1">
                <a:solidFill>
                  <a:srgbClr val="002C53"/>
                </a:solidFill>
              </a:rPr>
              <a:t>Puntos clave de la Sección 1</a:t>
            </a:r>
            <a:endParaRPr lang="id-ID" b="1">
              <a:solidFill>
                <a:srgbClr val="002C53"/>
              </a:solidFill>
            </a:endParaRPr>
          </a:p>
        </p:txBody>
      </p:sp>
    </p:spTree>
    <p:extLst>
      <p:ext uri="{BB962C8B-B14F-4D97-AF65-F5344CB8AC3E}">
        <p14:creationId xmlns:p14="http://schemas.microsoft.com/office/powerpoint/2010/main" val="2779219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FC17D1-5C30-BADE-5A48-74BF0A644398}"/>
              </a:ext>
            </a:extLst>
          </p:cNvPr>
          <p:cNvPicPr>
            <a:picLocks noChangeAspect="1" noChangeArrowheads="1"/>
          </p:cNvPicPr>
          <p:nvPr/>
        </p:nvPicPr>
        <p:blipFill rotWithShape="1">
          <a:blip r:embed="rId3"/>
          <a:srcRect l="-1" t="9904" r="2041" b="7443"/>
          <a:stretch/>
        </p:blipFill>
        <p:spPr bwMode="auto">
          <a:xfrm flipH="1">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D66B49D-8D13-0867-98B4-F07898F9DBF6}"/>
              </a:ext>
            </a:extLst>
          </p:cNvPr>
          <p:cNvSpPr/>
          <p:nvPr/>
        </p:nvSpPr>
        <p:spPr>
          <a:xfrm>
            <a:off x="-1" y="0"/>
            <a:ext cx="5544767" cy="6858000"/>
          </a:xfrm>
          <a:prstGeom prst="rect">
            <a:avLst/>
          </a:prstGeom>
          <a:gradFill>
            <a:gsLst>
              <a:gs pos="0">
                <a:srgbClr val="EBEFEA">
                  <a:alpha val="65000"/>
                </a:srgbClr>
              </a:gs>
              <a:gs pos="100000">
                <a:srgbClr val="EBEFEA">
                  <a:alpha val="0"/>
                  <a:lumMod val="98000"/>
                </a:srgb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A6B4F9E4-C67B-0228-0A2D-686330BC9D8F}"/>
              </a:ext>
            </a:extLst>
          </p:cNvPr>
          <p:cNvGrpSpPr/>
          <p:nvPr/>
        </p:nvGrpSpPr>
        <p:grpSpPr>
          <a:xfrm>
            <a:off x="380144" y="2058000"/>
            <a:ext cx="4542760" cy="2742000"/>
            <a:chOff x="380144" y="2586524"/>
            <a:chExt cx="4542760" cy="2742000"/>
          </a:xfrm>
          <a:effectLst>
            <a:outerShdw blurRad="342900" dist="38100" dir="5400000" sx="103000" sy="103000" algn="t" rotWithShape="0">
              <a:srgbClr val="A01D53">
                <a:alpha val="21000"/>
              </a:srgbClr>
            </a:outerShdw>
          </a:effectLst>
        </p:grpSpPr>
        <p:sp>
          <p:nvSpPr>
            <p:cNvPr id="5" name="Google Shape;190;p24">
              <a:extLst>
                <a:ext uri="{FF2B5EF4-FFF2-40B4-BE49-F238E27FC236}">
                  <a16:creationId xmlns:a16="http://schemas.microsoft.com/office/drawing/2014/main" id="{ECA1D6FC-F903-4B5B-B515-72D1A1E5E52E}"/>
                </a:ext>
              </a:extLst>
            </p:cNvPr>
            <p:cNvSpPr/>
            <p:nvPr/>
          </p:nvSpPr>
          <p:spPr>
            <a:xfrm>
              <a:off x="380144" y="2586524"/>
              <a:ext cx="4542760" cy="2742000"/>
            </a:xfrm>
            <a:prstGeom prst="roundRect">
              <a:avLst/>
            </a:prstGeom>
            <a:solidFill>
              <a:srgbClr val="A01D53"/>
            </a:solidFill>
            <a:ln>
              <a:noFill/>
            </a:ln>
            <a:effectLst>
              <a:outerShdw blurRad="76200" dist="38100" dir="5400000" sx="101000" sy="101000" algn="t" rotWithShape="0">
                <a:srgbClr val="A01D5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9ED9D844-DB1E-DB56-37BD-EBA46D7C3DBA}"/>
                </a:ext>
              </a:extLst>
            </p:cNvPr>
            <p:cNvGrpSpPr/>
            <p:nvPr/>
          </p:nvGrpSpPr>
          <p:grpSpPr>
            <a:xfrm>
              <a:off x="900561" y="3141157"/>
              <a:ext cx="3501926" cy="1632735"/>
              <a:chOff x="888741" y="3939106"/>
              <a:chExt cx="3501926" cy="1632735"/>
            </a:xfrm>
          </p:grpSpPr>
          <p:sp>
            <p:nvSpPr>
              <p:cNvPr id="9" name="Title 17">
                <a:extLst>
                  <a:ext uri="{FF2B5EF4-FFF2-40B4-BE49-F238E27FC236}">
                    <a16:creationId xmlns:a16="http://schemas.microsoft.com/office/drawing/2014/main" id="{05BA138D-BCFA-A9A8-7DC6-F67141E6D847}"/>
                  </a:ext>
                </a:extLst>
              </p:cNvPr>
              <p:cNvSpPr txBox="1">
                <a:spLocks/>
              </p:cNvSpPr>
              <p:nvPr/>
            </p:nvSpPr>
            <p:spPr>
              <a:xfrm>
                <a:off x="888741" y="4748771"/>
                <a:ext cx="3501926" cy="823070"/>
              </a:xfrm>
              <a:prstGeom prst="rect">
                <a:avLst/>
              </a:prstGeom>
            </p:spPr>
            <p:txBody>
              <a:bodyPr vert="horz" lIns="91440" tIns="45720" rIns="91440" bIns="45720" rtlCol="0" anchor="ctr">
                <a:normAutofit lnSpcReduction="10000"/>
              </a:bodyPr>
              <a:lstStyle>
                <a:lvl1pPr algn="r" defTabSz="914400" rtl="0" eaLnBrk="1" latinLnBrk="0" hangingPunct="1">
                  <a:lnSpc>
                    <a:spcPct val="90000"/>
                  </a:lnSpc>
                  <a:spcBef>
                    <a:spcPct val="0"/>
                  </a:spcBef>
                  <a:buNone/>
                  <a:defRPr sz="3000" b="1" kern="1200">
                    <a:solidFill>
                      <a:schemeClr val="bg1"/>
                    </a:solidFill>
                    <a:effectLst/>
                    <a:latin typeface="Calibri" panose="020F0502020204030204" pitchFamily="34" charset="0"/>
                    <a:ea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 sz="28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Tratamiento médico de la </a:t>
                </a:r>
                <a:r>
                  <a:rPr kumimoji="0" lang="en-US" sz="2800" b="1" i="0" u="none" strike="noStrike" kern="1200" cap="none" spc="0" normalizeH="0" baseline="0" noProof="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ICFEr</a:t>
                </a:r>
                <a:endParaRPr kumimoji="0" lang="en-IN" sz="28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Title 17">
                <a:extLst>
                  <a:ext uri="{FF2B5EF4-FFF2-40B4-BE49-F238E27FC236}">
                    <a16:creationId xmlns:a16="http://schemas.microsoft.com/office/drawing/2014/main" id="{E198C99D-91E0-B1B4-36D8-E39A8F0D1079}"/>
                  </a:ext>
                </a:extLst>
              </p:cNvPr>
              <p:cNvSpPr txBox="1">
                <a:spLocks/>
              </p:cNvSpPr>
              <p:nvPr/>
            </p:nvSpPr>
            <p:spPr>
              <a:xfrm>
                <a:off x="888741" y="3939106"/>
                <a:ext cx="3501926" cy="82307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000" b="1" kern="1200">
                    <a:solidFill>
                      <a:schemeClr val="bg1"/>
                    </a:solidFill>
                    <a:effectLst/>
                    <a:latin typeface="Calibri" panose="020F0502020204030204" pitchFamily="34" charset="0"/>
                    <a:ea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 sz="3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Sección 2</a:t>
                </a:r>
                <a:endParaRPr kumimoji="0" lang="en-IN" sz="3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881439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5FEED55-1398-ACE0-4D32-3C4EA33E52E4}"/>
              </a:ext>
            </a:extLst>
          </p:cNvPr>
          <p:cNvSpPr txBox="1">
            <a:spLocks/>
          </p:cNvSpPr>
          <p:nvPr/>
        </p:nvSpPr>
        <p:spPr>
          <a:xfrm>
            <a:off x="468549" y="-185595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8" name="Freeform: Shape 7">
            <a:extLst>
              <a:ext uri="{FF2B5EF4-FFF2-40B4-BE49-F238E27FC236}">
                <a16:creationId xmlns:a16="http://schemas.microsoft.com/office/drawing/2014/main" id="{79428BD3-E86F-2D7E-56FE-8309EECDF993}"/>
              </a:ext>
            </a:extLst>
          </p:cNvPr>
          <p:cNvSpPr/>
          <p:nvPr/>
        </p:nvSpPr>
        <p:spPr>
          <a:xfrm>
            <a:off x="2203075" y="1606208"/>
            <a:ext cx="7690617" cy="888156"/>
          </a:xfrm>
          <a:custGeom>
            <a:avLst/>
            <a:gdLst>
              <a:gd name="connsiteX0" fmla="*/ 3781617 w 7690617"/>
              <a:gd name="connsiteY0" fmla="*/ 4735 h 888156"/>
              <a:gd name="connsiteX1" fmla="*/ 146228 w 7690617"/>
              <a:gd name="connsiteY1" fmla="*/ 547066 h 888156"/>
              <a:gd name="connsiteX2" fmla="*/ 171533 w 7690617"/>
              <a:gd name="connsiteY2" fmla="*/ 888156 h 888156"/>
              <a:gd name="connsiteX3" fmla="*/ 7519085 w 7690617"/>
              <a:gd name="connsiteY3" fmla="*/ 888156 h 888156"/>
              <a:gd name="connsiteX4" fmla="*/ 7544391 w 7690617"/>
              <a:gd name="connsiteY4" fmla="*/ 547066 h 888156"/>
              <a:gd name="connsiteX5" fmla="*/ 3909028 w 7690617"/>
              <a:gd name="connsiteY5" fmla="*/ 4735 h 888156"/>
              <a:gd name="connsiteX6" fmla="*/ 3781617 w 7690617"/>
              <a:gd name="connsiteY6" fmla="*/ 4735 h 88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90617" h="888156">
                <a:moveTo>
                  <a:pt x="3781617" y="4735"/>
                </a:moveTo>
                <a:lnTo>
                  <a:pt x="146228" y="547066"/>
                </a:lnTo>
                <a:cubicBezTo>
                  <a:pt x="-63761" y="578390"/>
                  <a:pt x="-40782" y="888156"/>
                  <a:pt x="171533" y="888156"/>
                </a:cubicBezTo>
                <a:lnTo>
                  <a:pt x="7519085" y="888156"/>
                </a:lnTo>
                <a:cubicBezTo>
                  <a:pt x="7731400" y="888156"/>
                  <a:pt x="7754379" y="578390"/>
                  <a:pt x="7544391" y="547066"/>
                </a:cubicBezTo>
                <a:lnTo>
                  <a:pt x="3909028" y="4735"/>
                </a:lnTo>
                <a:cubicBezTo>
                  <a:pt x="3866789" y="-1578"/>
                  <a:pt x="3823856" y="-1578"/>
                  <a:pt x="3781617" y="4735"/>
                </a:cubicBezTo>
                <a:close/>
              </a:path>
            </a:pathLst>
          </a:custGeom>
          <a:solidFill>
            <a:schemeClr val="bg1">
              <a:lumMod val="95000"/>
            </a:schemeClr>
          </a:solidFill>
          <a:ln w="26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raphic 8">
            <a:extLst>
              <a:ext uri="{FF2B5EF4-FFF2-40B4-BE49-F238E27FC236}">
                <a16:creationId xmlns:a16="http://schemas.microsoft.com/office/drawing/2014/main" id="{3154EC57-1A87-AC50-6262-C1426899F695}"/>
              </a:ext>
            </a:extLst>
          </p:cNvPr>
          <p:cNvGrpSpPr/>
          <p:nvPr/>
        </p:nvGrpSpPr>
        <p:grpSpPr>
          <a:xfrm>
            <a:off x="1932350" y="6089255"/>
            <a:ext cx="8327754" cy="232886"/>
            <a:chOff x="1932350" y="6043535"/>
            <a:chExt cx="8327754" cy="232886"/>
          </a:xfrm>
        </p:grpSpPr>
        <p:sp>
          <p:nvSpPr>
            <p:cNvPr id="38" name="Freeform: Shape 37">
              <a:extLst>
                <a:ext uri="{FF2B5EF4-FFF2-40B4-BE49-F238E27FC236}">
                  <a16:creationId xmlns:a16="http://schemas.microsoft.com/office/drawing/2014/main" id="{8E9CF58A-B3F5-A115-158F-886045B6317B}"/>
                </a:ext>
              </a:extLst>
            </p:cNvPr>
            <p:cNvSpPr/>
            <p:nvPr/>
          </p:nvSpPr>
          <p:spPr>
            <a:xfrm>
              <a:off x="1932350" y="6043535"/>
              <a:ext cx="8327754" cy="232886"/>
            </a:xfrm>
            <a:custGeom>
              <a:avLst/>
              <a:gdLst>
                <a:gd name="connsiteX0" fmla="*/ 96193 w 8327754"/>
                <a:gd name="connsiteY0" fmla="*/ 0 h 232886"/>
                <a:gd name="connsiteX1" fmla="*/ 8231562 w 8327754"/>
                <a:gd name="connsiteY1" fmla="*/ 0 h 232886"/>
                <a:gd name="connsiteX2" fmla="*/ 8327755 w 8327754"/>
                <a:gd name="connsiteY2" fmla="*/ 96193 h 232886"/>
                <a:gd name="connsiteX3" fmla="*/ 8327755 w 8327754"/>
                <a:gd name="connsiteY3" fmla="*/ 232886 h 232886"/>
                <a:gd name="connsiteX4" fmla="*/ 0 w 8327754"/>
                <a:gd name="connsiteY4" fmla="*/ 232886 h 232886"/>
                <a:gd name="connsiteX5" fmla="*/ 0 w 8327754"/>
                <a:gd name="connsiteY5" fmla="*/ 96193 h 232886"/>
                <a:gd name="connsiteX6" fmla="*/ 96193 w 8327754"/>
                <a:gd name="connsiteY6" fmla="*/ 0 h 23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27754" h="232886">
                  <a:moveTo>
                    <a:pt x="96193" y="0"/>
                  </a:moveTo>
                  <a:lnTo>
                    <a:pt x="8231562" y="0"/>
                  </a:lnTo>
                  <a:cubicBezTo>
                    <a:pt x="8284661" y="0"/>
                    <a:pt x="8327755" y="43094"/>
                    <a:pt x="8327755" y="96193"/>
                  </a:cubicBezTo>
                  <a:lnTo>
                    <a:pt x="8327755" y="232886"/>
                  </a:lnTo>
                  <a:lnTo>
                    <a:pt x="0" y="232886"/>
                  </a:lnTo>
                  <a:lnTo>
                    <a:pt x="0" y="96193"/>
                  </a:lnTo>
                  <a:cubicBezTo>
                    <a:pt x="0" y="43094"/>
                    <a:pt x="43094" y="0"/>
                    <a:pt x="96193" y="0"/>
                  </a:cubicBezTo>
                  <a:close/>
                </a:path>
              </a:pathLst>
            </a:custGeom>
            <a:solidFill>
              <a:schemeClr val="bg1">
                <a:lumMod val="95000"/>
              </a:schemeClr>
            </a:solidFill>
            <a:ln w="26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C35D0B7A-50EA-4A01-6607-C157984FB4C4}"/>
                </a:ext>
              </a:extLst>
            </p:cNvPr>
            <p:cNvSpPr/>
            <p:nvPr/>
          </p:nvSpPr>
          <p:spPr>
            <a:xfrm>
              <a:off x="1932350" y="6207272"/>
              <a:ext cx="8327754" cy="69148"/>
            </a:xfrm>
            <a:custGeom>
              <a:avLst/>
              <a:gdLst>
                <a:gd name="connsiteX0" fmla="*/ 0 w 8327754"/>
                <a:gd name="connsiteY0" fmla="*/ 0 h 69148"/>
                <a:gd name="connsiteX1" fmla="*/ 8327755 w 8327754"/>
                <a:gd name="connsiteY1" fmla="*/ 0 h 69148"/>
                <a:gd name="connsiteX2" fmla="*/ 8327755 w 8327754"/>
                <a:gd name="connsiteY2" fmla="*/ 69149 h 69148"/>
                <a:gd name="connsiteX3" fmla="*/ 0 w 8327754"/>
                <a:gd name="connsiteY3" fmla="*/ 69149 h 69148"/>
              </a:gdLst>
              <a:ahLst/>
              <a:cxnLst>
                <a:cxn ang="0">
                  <a:pos x="connsiteX0" y="connsiteY0"/>
                </a:cxn>
                <a:cxn ang="0">
                  <a:pos x="connsiteX1" y="connsiteY1"/>
                </a:cxn>
                <a:cxn ang="0">
                  <a:pos x="connsiteX2" y="connsiteY2"/>
                </a:cxn>
                <a:cxn ang="0">
                  <a:pos x="connsiteX3" y="connsiteY3"/>
                </a:cxn>
              </a:cxnLst>
              <a:rect l="l" t="t" r="r" b="b"/>
              <a:pathLst>
                <a:path w="8327754" h="69148">
                  <a:moveTo>
                    <a:pt x="0" y="0"/>
                  </a:moveTo>
                  <a:lnTo>
                    <a:pt x="8327755" y="0"/>
                  </a:lnTo>
                  <a:lnTo>
                    <a:pt x="8327755" y="69149"/>
                  </a:lnTo>
                  <a:lnTo>
                    <a:pt x="0" y="69149"/>
                  </a:lnTo>
                  <a:close/>
                </a:path>
              </a:pathLst>
            </a:custGeom>
            <a:solidFill>
              <a:srgbClr val="000000">
                <a:alpha val="8000"/>
              </a:srgbClr>
            </a:solidFill>
            <a:ln w="26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2A5CC484-2167-ADDA-AB66-5D73D17A10D4}"/>
              </a:ext>
            </a:extLst>
          </p:cNvPr>
          <p:cNvSpPr txBox="1"/>
          <p:nvPr/>
        </p:nvSpPr>
        <p:spPr>
          <a:xfrm>
            <a:off x="4205319" y="1832813"/>
            <a:ext cx="3731931" cy="646331"/>
          </a:xfrm>
          <a:prstGeom prst="rect">
            <a:avLst/>
          </a:prstGeom>
          <a:noFill/>
        </p:spPr>
        <p:txBody>
          <a:bodyPr wrap="square" rtlCol="0">
            <a:spAutoFit/>
          </a:bodyPr>
          <a:lstStyle/>
          <a:p>
            <a:pPr marL="0" marR="0" lvl="0" indent="0" algn="ctr" defTabSz="914400" rtl="0" eaLnBrk="0" fontAlgn="base" latinLnBrk="0" hangingPunct="1">
              <a:lnSpc>
                <a:spcPct val="100000"/>
              </a:lnSpc>
              <a:spcBef>
                <a:spcPct val="0"/>
              </a:spcBef>
              <a:spcAft>
                <a:spcPct val="0"/>
              </a:spcAft>
              <a:buClrTx/>
              <a:buSzTx/>
              <a:buFontTx/>
              <a:buNone/>
              <a:tabLst/>
              <a:defRPr/>
            </a:pPr>
            <a:r>
              <a:rPr kumimoji="0" lang="es" sz="1800" b="1" i="0" u="none" strike="noStrike" kern="0" cap="none" spc="0" normalizeH="0" baseline="0" noProof="0">
                <a:ln>
                  <a:noFill/>
                </a:ln>
                <a:solidFill>
                  <a:srgbClr val="00386B"/>
                </a:solidFill>
                <a:effectLst/>
                <a:uLnTx/>
                <a:uFillTx/>
                <a:latin typeface="Calibri" panose="020F0502020204030204"/>
                <a:ea typeface="MS PGothic" panose="020B0600070205080204" pitchFamily="34" charset="-128"/>
                <a:cs typeface="+mn-cs"/>
              </a:rPr>
              <a:t>Los 4 pilares de la terapia médica que mejora la supervivencia</a:t>
            </a:r>
          </a:p>
        </p:txBody>
      </p:sp>
      <p:sp>
        <p:nvSpPr>
          <p:cNvPr id="17" name="Rectangle 16">
            <a:extLst>
              <a:ext uri="{FF2B5EF4-FFF2-40B4-BE49-F238E27FC236}">
                <a16:creationId xmlns:a16="http://schemas.microsoft.com/office/drawing/2014/main" id="{D022C122-B038-3258-278A-FEBE273EE0BF}"/>
              </a:ext>
            </a:extLst>
          </p:cNvPr>
          <p:cNvSpPr/>
          <p:nvPr/>
        </p:nvSpPr>
        <p:spPr>
          <a:xfrm>
            <a:off x="2470824" y="2543378"/>
            <a:ext cx="1692573" cy="117729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B2DC396-21A2-F88A-E854-78D1B6727FB4}"/>
              </a:ext>
            </a:extLst>
          </p:cNvPr>
          <p:cNvSpPr/>
          <p:nvPr/>
        </p:nvSpPr>
        <p:spPr>
          <a:xfrm>
            <a:off x="4323417" y="2543378"/>
            <a:ext cx="1692573" cy="117729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1912A03-5599-7287-0E09-27A54E386F9F}"/>
              </a:ext>
            </a:extLst>
          </p:cNvPr>
          <p:cNvSpPr/>
          <p:nvPr/>
        </p:nvSpPr>
        <p:spPr>
          <a:xfrm>
            <a:off x="6176010" y="2543378"/>
            <a:ext cx="1692573" cy="117729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CBB0C67-2662-30ED-39A9-E03E0E3F27EF}"/>
              </a:ext>
            </a:extLst>
          </p:cNvPr>
          <p:cNvSpPr/>
          <p:nvPr/>
        </p:nvSpPr>
        <p:spPr>
          <a:xfrm>
            <a:off x="8028603" y="2543378"/>
            <a:ext cx="1692573" cy="117729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B1639340-1218-B968-6000-1480AACEB306}"/>
              </a:ext>
            </a:extLst>
          </p:cNvPr>
          <p:cNvPicPr>
            <a:picLocks noChangeAspect="1"/>
          </p:cNvPicPr>
          <p:nvPr/>
        </p:nvPicPr>
        <p:blipFill>
          <a:blip r:embed="rId3"/>
          <a:stretch>
            <a:fillRect/>
          </a:stretch>
        </p:blipFill>
        <p:spPr>
          <a:xfrm>
            <a:off x="3077457" y="2625948"/>
            <a:ext cx="479306" cy="479306"/>
          </a:xfrm>
          <a:prstGeom prst="rect">
            <a:avLst/>
          </a:prstGeom>
        </p:spPr>
      </p:pic>
      <p:pic>
        <p:nvPicPr>
          <p:cNvPr id="23" name="Picture 22">
            <a:extLst>
              <a:ext uri="{FF2B5EF4-FFF2-40B4-BE49-F238E27FC236}">
                <a16:creationId xmlns:a16="http://schemas.microsoft.com/office/drawing/2014/main" id="{40C7692F-D6FC-4E83-A391-F814A73BCF51}"/>
              </a:ext>
            </a:extLst>
          </p:cNvPr>
          <p:cNvPicPr>
            <a:picLocks noChangeAspect="1"/>
          </p:cNvPicPr>
          <p:nvPr/>
        </p:nvPicPr>
        <p:blipFill>
          <a:blip r:embed="rId4"/>
          <a:stretch>
            <a:fillRect/>
          </a:stretch>
        </p:blipFill>
        <p:spPr>
          <a:xfrm>
            <a:off x="5001405" y="2697303"/>
            <a:ext cx="336596" cy="336596"/>
          </a:xfrm>
          <a:prstGeom prst="rect">
            <a:avLst/>
          </a:prstGeom>
        </p:spPr>
      </p:pic>
      <p:pic>
        <p:nvPicPr>
          <p:cNvPr id="25" name="Picture 24">
            <a:extLst>
              <a:ext uri="{FF2B5EF4-FFF2-40B4-BE49-F238E27FC236}">
                <a16:creationId xmlns:a16="http://schemas.microsoft.com/office/drawing/2014/main" id="{C9279E0B-7730-EC97-F251-8322AB32B926}"/>
              </a:ext>
            </a:extLst>
          </p:cNvPr>
          <p:cNvPicPr>
            <a:picLocks noChangeAspect="1"/>
          </p:cNvPicPr>
          <p:nvPr/>
        </p:nvPicPr>
        <p:blipFill>
          <a:blip r:embed="rId5"/>
          <a:stretch>
            <a:fillRect/>
          </a:stretch>
        </p:blipFill>
        <p:spPr>
          <a:xfrm flipH="1">
            <a:off x="6804430" y="2647735"/>
            <a:ext cx="435733" cy="435733"/>
          </a:xfrm>
          <a:prstGeom prst="rect">
            <a:avLst/>
          </a:prstGeom>
        </p:spPr>
      </p:pic>
      <p:pic>
        <p:nvPicPr>
          <p:cNvPr id="26" name="Picture 25">
            <a:extLst>
              <a:ext uri="{FF2B5EF4-FFF2-40B4-BE49-F238E27FC236}">
                <a16:creationId xmlns:a16="http://schemas.microsoft.com/office/drawing/2014/main" id="{13D24ADA-0A27-1823-6E00-9A5C8D2DF2A9}"/>
              </a:ext>
            </a:extLst>
          </p:cNvPr>
          <p:cNvPicPr>
            <a:picLocks noChangeAspect="1"/>
          </p:cNvPicPr>
          <p:nvPr/>
        </p:nvPicPr>
        <p:blipFill>
          <a:blip r:embed="rId6"/>
          <a:stretch>
            <a:fillRect/>
          </a:stretch>
        </p:blipFill>
        <p:spPr>
          <a:xfrm>
            <a:off x="8664348" y="2655060"/>
            <a:ext cx="421082" cy="421082"/>
          </a:xfrm>
          <a:prstGeom prst="rect">
            <a:avLst/>
          </a:prstGeom>
        </p:spPr>
      </p:pic>
      <p:sp>
        <p:nvSpPr>
          <p:cNvPr id="27" name="Rectangle 26">
            <a:extLst>
              <a:ext uri="{FF2B5EF4-FFF2-40B4-BE49-F238E27FC236}">
                <a16:creationId xmlns:a16="http://schemas.microsoft.com/office/drawing/2014/main" id="{65939648-5DF6-8296-34F2-8DA8617EE3AE}"/>
              </a:ext>
            </a:extLst>
          </p:cNvPr>
          <p:cNvSpPr/>
          <p:nvPr/>
        </p:nvSpPr>
        <p:spPr>
          <a:xfrm>
            <a:off x="2477111" y="3181882"/>
            <a:ext cx="1686286" cy="538786"/>
          </a:xfrm>
          <a:prstGeom prst="rect">
            <a:avLst/>
          </a:prstGeom>
          <a:solidFill>
            <a:srgbClr val="006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a:ln>
                  <a:noFill/>
                </a:ln>
                <a:solidFill>
                  <a:sysClr val="window" lastClr="FFFFFF"/>
                </a:solidFill>
                <a:effectLst/>
                <a:uLnTx/>
                <a:uFillTx/>
                <a:latin typeface="Calibri" panose="020F0502020204030204"/>
                <a:ea typeface="+mn-ea"/>
                <a:cs typeface="+mn-cs"/>
              </a:rPr>
              <a:t>ARNI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a:ln>
                  <a:noFill/>
                </a:ln>
                <a:solidFill>
                  <a:sysClr val="window" lastClr="FFFFFF"/>
                </a:solidFill>
                <a:effectLst/>
                <a:uLnTx/>
                <a:uFillTx/>
                <a:latin typeface="Calibri" panose="020F0502020204030204"/>
                <a:ea typeface="+mn-ea"/>
                <a:cs typeface="+mn-cs"/>
              </a:rPr>
              <a:t>(ACEi o ARB + NI)</a:t>
            </a:r>
          </a:p>
        </p:txBody>
      </p:sp>
      <p:sp>
        <p:nvSpPr>
          <p:cNvPr id="28" name="Rectangle 27">
            <a:extLst>
              <a:ext uri="{FF2B5EF4-FFF2-40B4-BE49-F238E27FC236}">
                <a16:creationId xmlns:a16="http://schemas.microsoft.com/office/drawing/2014/main" id="{7517EDE6-BBBB-546D-6B8A-B67BAEFC3C68}"/>
              </a:ext>
            </a:extLst>
          </p:cNvPr>
          <p:cNvSpPr/>
          <p:nvPr/>
        </p:nvSpPr>
        <p:spPr>
          <a:xfrm>
            <a:off x="4318319" y="3181882"/>
            <a:ext cx="1697671" cy="538786"/>
          </a:xfrm>
          <a:prstGeom prst="rect">
            <a:avLst/>
          </a:prstGeom>
          <a:solidFill>
            <a:srgbClr val="009A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a:ln>
                  <a:noFill/>
                </a:ln>
                <a:solidFill>
                  <a:sysClr val="window" lastClr="FFFFFF"/>
                </a:solidFill>
                <a:effectLst/>
                <a:uLnTx/>
                <a:uFillTx/>
                <a:latin typeface="Calibri" panose="020F0502020204030204"/>
                <a:ea typeface="+mn-ea"/>
                <a:cs typeface="+mn-cs"/>
              </a:rPr>
              <a:t>Beta-blocker</a:t>
            </a:r>
            <a:endParaRPr kumimoji="0" lang="en-US" sz="14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59C0867-0BC9-E130-9428-EA36122F2EC2}"/>
              </a:ext>
            </a:extLst>
          </p:cNvPr>
          <p:cNvSpPr/>
          <p:nvPr/>
        </p:nvSpPr>
        <p:spPr>
          <a:xfrm>
            <a:off x="6170912" y="3181882"/>
            <a:ext cx="1692573" cy="538786"/>
          </a:xfrm>
          <a:prstGeom prst="rect">
            <a:avLst/>
          </a:prstGeom>
          <a:solidFill>
            <a:srgbClr val="B522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err="1">
                <a:ln>
                  <a:noFill/>
                </a:ln>
                <a:solidFill>
                  <a:sysClr val="window" lastClr="FFFFFF"/>
                </a:solidFill>
                <a:effectLst/>
                <a:uLnTx/>
                <a:uFillTx/>
                <a:latin typeface="Calibri" panose="020F0502020204030204"/>
                <a:ea typeface="+mn-ea"/>
                <a:cs typeface="+mn-cs"/>
              </a:rPr>
              <a:t>MRA</a:t>
            </a:r>
            <a:endParaRPr kumimoji="0" lang="en-US" sz="1400" b="1"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F701516-F5CE-06C2-C2B8-CD22B515FCC4}"/>
              </a:ext>
            </a:extLst>
          </p:cNvPr>
          <p:cNvSpPr/>
          <p:nvPr/>
        </p:nvSpPr>
        <p:spPr>
          <a:xfrm>
            <a:off x="8028603" y="3181882"/>
            <a:ext cx="1692573" cy="538786"/>
          </a:xfrm>
          <a:prstGeom prst="rect">
            <a:avLst/>
          </a:prstGeom>
          <a:solidFill>
            <a:srgbClr val="3B1C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a:ln>
                  <a:noFill/>
                </a:ln>
                <a:solidFill>
                  <a:sysClr val="window" lastClr="FFFFFF"/>
                </a:solidFill>
                <a:effectLst/>
                <a:uLnTx/>
                <a:uFillTx/>
                <a:latin typeface="Calibri" panose="020F0502020204030204"/>
                <a:ea typeface="+mn-ea"/>
                <a:cs typeface="+mn-cs"/>
              </a:rPr>
              <a:t>SGLT2i</a:t>
            </a:r>
          </a:p>
        </p:txBody>
      </p:sp>
      <p:sp>
        <p:nvSpPr>
          <p:cNvPr id="11" name="Rectangle 10">
            <a:extLst>
              <a:ext uri="{FF2B5EF4-FFF2-40B4-BE49-F238E27FC236}">
                <a16:creationId xmlns:a16="http://schemas.microsoft.com/office/drawing/2014/main" id="{B5CB9417-BC99-41C3-DAC3-5A6DBA07015B}"/>
              </a:ext>
            </a:extLst>
          </p:cNvPr>
          <p:cNvSpPr/>
          <p:nvPr/>
        </p:nvSpPr>
        <p:spPr>
          <a:xfrm>
            <a:off x="2470824" y="2543378"/>
            <a:ext cx="1692573" cy="26289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7EEFB7B-4D8F-7845-83A5-A56774A97108}"/>
              </a:ext>
            </a:extLst>
          </p:cNvPr>
          <p:cNvSpPr/>
          <p:nvPr/>
        </p:nvSpPr>
        <p:spPr>
          <a:xfrm>
            <a:off x="4323417" y="2543378"/>
            <a:ext cx="1692573" cy="26289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3003DB0-14A5-317F-6D90-504EE34CFB86}"/>
              </a:ext>
            </a:extLst>
          </p:cNvPr>
          <p:cNvSpPr/>
          <p:nvPr/>
        </p:nvSpPr>
        <p:spPr>
          <a:xfrm>
            <a:off x="6176010" y="2543378"/>
            <a:ext cx="1692573" cy="26289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6696B76-8149-DA73-8285-95491E031E81}"/>
              </a:ext>
            </a:extLst>
          </p:cNvPr>
          <p:cNvSpPr/>
          <p:nvPr/>
        </p:nvSpPr>
        <p:spPr>
          <a:xfrm>
            <a:off x="8028603" y="2543378"/>
            <a:ext cx="1692573" cy="26289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A80E7DE8-2715-4B51-E0ED-38C11E4BA844}"/>
              </a:ext>
            </a:extLst>
          </p:cNvPr>
          <p:cNvPicPr>
            <a:picLocks noChangeAspect="1"/>
          </p:cNvPicPr>
          <p:nvPr/>
        </p:nvPicPr>
        <p:blipFill>
          <a:blip r:embed="rId3"/>
          <a:stretch>
            <a:fillRect/>
          </a:stretch>
        </p:blipFill>
        <p:spPr>
          <a:xfrm>
            <a:off x="3077457" y="2625948"/>
            <a:ext cx="479306" cy="479306"/>
          </a:xfrm>
          <a:prstGeom prst="rect">
            <a:avLst/>
          </a:prstGeom>
        </p:spPr>
      </p:pic>
      <p:pic>
        <p:nvPicPr>
          <p:cNvPr id="16" name="Picture 15">
            <a:extLst>
              <a:ext uri="{FF2B5EF4-FFF2-40B4-BE49-F238E27FC236}">
                <a16:creationId xmlns:a16="http://schemas.microsoft.com/office/drawing/2014/main" id="{7E5C24C8-9861-89A5-D538-E77586C1A78B}"/>
              </a:ext>
            </a:extLst>
          </p:cNvPr>
          <p:cNvPicPr>
            <a:picLocks noChangeAspect="1"/>
          </p:cNvPicPr>
          <p:nvPr/>
        </p:nvPicPr>
        <p:blipFill>
          <a:blip r:embed="rId4"/>
          <a:stretch>
            <a:fillRect/>
          </a:stretch>
        </p:blipFill>
        <p:spPr>
          <a:xfrm>
            <a:off x="5001405" y="2697303"/>
            <a:ext cx="336596" cy="336596"/>
          </a:xfrm>
          <a:prstGeom prst="rect">
            <a:avLst/>
          </a:prstGeom>
        </p:spPr>
      </p:pic>
      <p:pic>
        <p:nvPicPr>
          <p:cNvPr id="24" name="Picture 23">
            <a:extLst>
              <a:ext uri="{FF2B5EF4-FFF2-40B4-BE49-F238E27FC236}">
                <a16:creationId xmlns:a16="http://schemas.microsoft.com/office/drawing/2014/main" id="{F2A346F0-0187-F962-AEBD-0EDAD2718DF7}"/>
              </a:ext>
            </a:extLst>
          </p:cNvPr>
          <p:cNvPicPr>
            <a:picLocks noChangeAspect="1"/>
          </p:cNvPicPr>
          <p:nvPr/>
        </p:nvPicPr>
        <p:blipFill>
          <a:blip r:embed="rId5"/>
          <a:stretch>
            <a:fillRect/>
          </a:stretch>
        </p:blipFill>
        <p:spPr>
          <a:xfrm flipH="1">
            <a:off x="6804430" y="2647735"/>
            <a:ext cx="435733" cy="435733"/>
          </a:xfrm>
          <a:prstGeom prst="rect">
            <a:avLst/>
          </a:prstGeom>
        </p:spPr>
      </p:pic>
      <p:pic>
        <p:nvPicPr>
          <p:cNvPr id="30" name="Picture 29">
            <a:extLst>
              <a:ext uri="{FF2B5EF4-FFF2-40B4-BE49-F238E27FC236}">
                <a16:creationId xmlns:a16="http://schemas.microsoft.com/office/drawing/2014/main" id="{9D42A2F1-88C2-45A8-A52B-6AFEAB66F983}"/>
              </a:ext>
            </a:extLst>
          </p:cNvPr>
          <p:cNvPicPr>
            <a:picLocks noChangeAspect="1"/>
          </p:cNvPicPr>
          <p:nvPr/>
        </p:nvPicPr>
        <p:blipFill>
          <a:blip r:embed="rId6"/>
          <a:stretch>
            <a:fillRect/>
          </a:stretch>
        </p:blipFill>
        <p:spPr>
          <a:xfrm>
            <a:off x="8664348" y="2655060"/>
            <a:ext cx="421082" cy="421082"/>
          </a:xfrm>
          <a:prstGeom prst="rect">
            <a:avLst/>
          </a:prstGeom>
        </p:spPr>
      </p:pic>
      <p:sp>
        <p:nvSpPr>
          <p:cNvPr id="32" name="Rectangle 31">
            <a:extLst>
              <a:ext uri="{FF2B5EF4-FFF2-40B4-BE49-F238E27FC236}">
                <a16:creationId xmlns:a16="http://schemas.microsoft.com/office/drawing/2014/main" id="{04E59ECA-8A5E-A87D-E8F2-80EFA223FE33}"/>
              </a:ext>
            </a:extLst>
          </p:cNvPr>
          <p:cNvSpPr/>
          <p:nvPr/>
        </p:nvSpPr>
        <p:spPr>
          <a:xfrm>
            <a:off x="2477111" y="3181882"/>
            <a:ext cx="1686286" cy="2830368"/>
          </a:xfrm>
          <a:prstGeom prst="rect">
            <a:avLst/>
          </a:prstGeom>
          <a:solidFill>
            <a:srgbClr val="006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a:ln>
                  <a:noFill/>
                </a:ln>
                <a:solidFill>
                  <a:sysClr val="window" lastClr="FFFFFF"/>
                </a:solidFill>
                <a:effectLst/>
                <a:uLnTx/>
                <a:uFillTx/>
                <a:latin typeface="Calibri" panose="020F0502020204030204"/>
                <a:ea typeface="+mn-ea"/>
                <a:cs typeface="+mn-cs"/>
              </a:rPr>
              <a:t>Se prefiere ARNI (Bloqueador de los receptores de angiotensina] (ARB) más </a:t>
            </a:r>
            <a:r>
              <a:rPr kumimoji="0" lang="en-US" sz="1400" b="1" i="0" u="none" strike="noStrike" kern="1200" cap="none" spc="0" normalizeH="0" baseline="0" noProof="0">
                <a:ln>
                  <a:noFill/>
                </a:ln>
                <a:solidFill>
                  <a:sysClr val="window" lastClr="FFFFFF"/>
                </a:solidFill>
                <a:effectLst/>
                <a:uLnTx/>
                <a:uFillTx/>
                <a:latin typeface="Calibri" panose="020F0502020204030204"/>
                <a:ea typeface="+mn-ea"/>
                <a:cs typeface="+mn-cs"/>
              </a:rPr>
              <a:t>neprilysin inhibitor (NI)</a:t>
            </a:r>
            <a:r>
              <a:rPr kumimoji="0" lang="es" sz="1400" b="1" i="0" u="none" strike="noStrike" kern="1200" cap="none" spc="0" normalizeH="0" baseline="0" noProof="0">
                <a:ln>
                  <a:noFill/>
                </a:ln>
                <a:solidFill>
                  <a:sysClr val="window" lastClr="FFFFFF"/>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a:ln>
                  <a:noFill/>
                </a:ln>
                <a:solidFill>
                  <a:sysClr val="window" lastClr="FFFFFF"/>
                </a:solidFill>
                <a:effectLst/>
                <a:uLnTx/>
                <a:uFillTx/>
                <a:latin typeface="Calibri" panose="020F0502020204030204"/>
                <a:ea typeface="+mn-ea"/>
                <a:cs typeface="+mn-cs"/>
              </a:rPr>
              <a:t>o angiotensin-converting enzyme inhibitor (ACEi)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a:ln>
                  <a:noFill/>
                </a:ln>
                <a:solidFill>
                  <a:sysClr val="window" lastClr="FFFFFF"/>
                </a:solidFill>
                <a:effectLst/>
                <a:uLnTx/>
                <a:uFillTx/>
                <a:latin typeface="Calibri" panose="020F0502020204030204"/>
                <a:ea typeface="+mn-ea"/>
                <a:cs typeface="+mn-cs"/>
              </a:rPr>
              <a:t>o ARB</a:t>
            </a:r>
          </a:p>
        </p:txBody>
      </p:sp>
      <p:sp>
        <p:nvSpPr>
          <p:cNvPr id="34" name="Rectangle 33">
            <a:extLst>
              <a:ext uri="{FF2B5EF4-FFF2-40B4-BE49-F238E27FC236}">
                <a16:creationId xmlns:a16="http://schemas.microsoft.com/office/drawing/2014/main" id="{5A6E4EB2-C9DE-27C8-FBB1-26D7E8FA331E}"/>
              </a:ext>
            </a:extLst>
          </p:cNvPr>
          <p:cNvSpPr/>
          <p:nvPr/>
        </p:nvSpPr>
        <p:spPr>
          <a:xfrm>
            <a:off x="4318319" y="3181882"/>
            <a:ext cx="1697671" cy="2830368"/>
          </a:xfrm>
          <a:prstGeom prst="rect">
            <a:avLst/>
          </a:prstGeom>
          <a:solidFill>
            <a:srgbClr val="559E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sysClr val="window" lastClr="FFFFFF"/>
                </a:solidFill>
                <a:effectLst/>
                <a:uLnTx/>
                <a:uFillTx/>
                <a:latin typeface="Calibri" panose="020F0502020204030204"/>
                <a:ea typeface="+mn-ea"/>
                <a:cs typeface="+mn-cs"/>
              </a:rPr>
              <a:t>Betabloqueante</a:t>
            </a:r>
            <a:endParaRPr kumimoji="0" lang="en-US" sz="14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D30E8782-8787-A171-0060-FB3E5D9006C1}"/>
              </a:ext>
            </a:extLst>
          </p:cNvPr>
          <p:cNvSpPr/>
          <p:nvPr/>
        </p:nvSpPr>
        <p:spPr>
          <a:xfrm>
            <a:off x="6170912" y="3181882"/>
            <a:ext cx="1692573" cy="2830368"/>
          </a:xfrm>
          <a:prstGeom prst="rect">
            <a:avLst/>
          </a:prstGeom>
          <a:solidFill>
            <a:srgbClr val="B522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a:ln>
                  <a:noFill/>
                </a:ln>
                <a:solidFill>
                  <a:sysClr val="window" lastClr="FFFFFF"/>
                </a:solidFill>
                <a:effectLst/>
                <a:uLnTx/>
                <a:uFillTx/>
                <a:latin typeface="Calibri" panose="020F0502020204030204"/>
                <a:ea typeface="+mn-ea"/>
                <a:cs typeface="+mn-cs"/>
              </a:rPr>
              <a:t>MRA</a:t>
            </a:r>
            <a:endParaRPr kumimoji="0" lang="en-US" sz="1400" b="1"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B952EE7F-BD5A-C90D-B0B9-9763571D6A08}"/>
              </a:ext>
            </a:extLst>
          </p:cNvPr>
          <p:cNvSpPr/>
          <p:nvPr/>
        </p:nvSpPr>
        <p:spPr>
          <a:xfrm>
            <a:off x="8028603" y="3181882"/>
            <a:ext cx="1692573" cy="2830368"/>
          </a:xfrm>
          <a:prstGeom prst="rect">
            <a:avLst/>
          </a:prstGeom>
          <a:solidFill>
            <a:srgbClr val="3B1C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a:ln>
                  <a:noFill/>
                </a:ln>
                <a:solidFill>
                  <a:sysClr val="window" lastClr="FFFFFF"/>
                </a:solidFill>
                <a:effectLst/>
                <a:uLnTx/>
                <a:uFillTx/>
                <a:latin typeface="Calibri" panose="020F0502020204030204"/>
                <a:ea typeface="+mn-ea"/>
                <a:cs typeface="+mn-cs"/>
              </a:rPr>
              <a:t>SGLT2i</a:t>
            </a:r>
          </a:p>
        </p:txBody>
      </p:sp>
      <p:sp>
        <p:nvSpPr>
          <p:cNvPr id="4" name="Slide Number Placeholder 3">
            <a:extLst>
              <a:ext uri="{FF2B5EF4-FFF2-40B4-BE49-F238E27FC236}">
                <a16:creationId xmlns:a16="http://schemas.microsoft.com/office/drawing/2014/main" id="{DF3370C5-8460-78E5-4338-FD3B75E5FE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6A12768-927B-1C42-D86E-B1B3D9C0D035}"/>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3200" b="1" i="0" u="none" strike="noStrike" kern="1200" cap="none" spc="0" normalizeH="0" baseline="0" noProof="0" dirty="0">
                <a:ln>
                  <a:noFill/>
                </a:ln>
                <a:solidFill>
                  <a:srgbClr val="002C53"/>
                </a:solidFill>
                <a:effectLst/>
                <a:uLnTx/>
                <a:uFillTx/>
                <a:latin typeface="Calibri Light" panose="020F0302020204030204"/>
                <a:ea typeface="+mj-ea"/>
                <a:cs typeface="+mj-cs"/>
              </a:rPr>
              <a:t>Terapia médica dirigida por guías clínicas</a:t>
            </a:r>
            <a:r>
              <a:rPr kumimoji="0" lang="es" sz="3200" b="1" i="0" u="none" strike="noStrike" kern="1200" cap="none" spc="0" normalizeH="0" baseline="0" noProof="0" dirty="0">
                <a:ln>
                  <a:noFill/>
                </a:ln>
                <a:solidFill>
                  <a:srgbClr val="002C53"/>
                </a:solidFill>
                <a:effectLst/>
                <a:uLnTx/>
                <a:uFillTx/>
                <a:latin typeface="Calibri Light" panose="020F0302020204030204"/>
                <a:ea typeface="+mj-ea"/>
                <a:cs typeface="+mj-cs"/>
              </a:rPr>
              <a:t> (GDMT) para la </a:t>
            </a:r>
            <a:r>
              <a:rPr kumimoji="0" lang="en-US" sz="3200" b="1" i="0" u="none" strike="noStrike" kern="1200" cap="none" spc="0" normalizeH="0" baseline="0" noProof="0" dirty="0" err="1">
                <a:ln>
                  <a:noFill/>
                </a:ln>
                <a:solidFill>
                  <a:srgbClr val="002C53"/>
                </a:solidFill>
                <a:effectLst/>
                <a:uLnTx/>
                <a:uFillTx/>
                <a:latin typeface="Calibri Light" panose="020F0302020204030204"/>
                <a:ea typeface="+mj-ea"/>
                <a:cs typeface="+mj-cs"/>
              </a:rPr>
              <a:t>ICFEr</a:t>
            </a:r>
            <a:endParaRPr kumimoji="0" lang="id-ID" sz="3200" b="1" i="0" u="none" strike="noStrike" kern="1200" cap="none" spc="0" normalizeH="0" baseline="0" noProof="0" dirty="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6679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CF8E9-E3D2-08A0-C7E4-39702353F3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7CF353-2785-1911-8F9C-3F05F8F1B3D4}"/>
              </a:ext>
            </a:extLst>
          </p:cNvPr>
          <p:cNvSpPr txBox="1">
            <a:spLocks/>
          </p:cNvSpPr>
          <p:nvPr/>
        </p:nvSpPr>
        <p:spPr>
          <a:xfrm>
            <a:off x="-996847" y="3353048"/>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44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grpSp>
        <p:nvGrpSpPr>
          <p:cNvPr id="4" name="Group 3">
            <a:extLst>
              <a:ext uri="{FF2B5EF4-FFF2-40B4-BE49-F238E27FC236}">
                <a16:creationId xmlns:a16="http://schemas.microsoft.com/office/drawing/2014/main" id="{60586E89-CF4A-C4FE-F074-D1CF60C5A8BB}"/>
              </a:ext>
            </a:extLst>
          </p:cNvPr>
          <p:cNvGrpSpPr/>
          <p:nvPr/>
        </p:nvGrpSpPr>
        <p:grpSpPr>
          <a:xfrm>
            <a:off x="1298227" y="1606208"/>
            <a:ext cx="8961877" cy="4715933"/>
            <a:chOff x="1298227" y="1606208"/>
            <a:chExt cx="8961877" cy="4715933"/>
          </a:xfrm>
        </p:grpSpPr>
        <p:sp>
          <p:nvSpPr>
            <p:cNvPr id="25" name="Rectangle 24">
              <a:extLst>
                <a:ext uri="{FF2B5EF4-FFF2-40B4-BE49-F238E27FC236}">
                  <a16:creationId xmlns:a16="http://schemas.microsoft.com/office/drawing/2014/main" id="{0B213729-0C3B-0F1C-0550-FB6B8A6633B1}"/>
                </a:ext>
              </a:extLst>
            </p:cNvPr>
            <p:cNvSpPr/>
            <p:nvPr/>
          </p:nvSpPr>
          <p:spPr>
            <a:xfrm>
              <a:off x="2477111" y="3873896"/>
              <a:ext cx="7244065" cy="2092633"/>
            </a:xfrm>
            <a:prstGeom prst="rect">
              <a:avLst/>
            </a:prstGeom>
            <a:solidFill>
              <a:schemeClr val="bg1"/>
            </a:solidFill>
            <a:ln w="3175">
              <a:noFill/>
            </a:ln>
            <a:effectLst>
              <a:outerShdw blurRad="76200" dist="38100" dir="5400000" sx="101000" sy="101000" algn="t" rotWithShape="0">
                <a:schemeClr val="tx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Graphic 20">
              <a:extLst>
                <a:ext uri="{FF2B5EF4-FFF2-40B4-BE49-F238E27FC236}">
                  <a16:creationId xmlns:a16="http://schemas.microsoft.com/office/drawing/2014/main" id="{520008C2-089D-93D3-2574-C1D9C94C4B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63308" y="3625418"/>
              <a:ext cx="107603" cy="286942"/>
            </a:xfrm>
            <a:prstGeom prst="rect">
              <a:avLst/>
            </a:prstGeom>
          </p:spPr>
        </p:pic>
        <p:sp>
          <p:nvSpPr>
            <p:cNvPr id="6" name="Freeform: Shape 5">
              <a:extLst>
                <a:ext uri="{FF2B5EF4-FFF2-40B4-BE49-F238E27FC236}">
                  <a16:creationId xmlns:a16="http://schemas.microsoft.com/office/drawing/2014/main" id="{31947A6C-6A86-ED28-4BFF-B1FA2BAC3582}"/>
                </a:ext>
              </a:extLst>
            </p:cNvPr>
            <p:cNvSpPr/>
            <p:nvPr/>
          </p:nvSpPr>
          <p:spPr>
            <a:xfrm>
              <a:off x="2203075" y="1606208"/>
              <a:ext cx="7690617" cy="888156"/>
            </a:xfrm>
            <a:custGeom>
              <a:avLst/>
              <a:gdLst>
                <a:gd name="connsiteX0" fmla="*/ 3781617 w 7690617"/>
                <a:gd name="connsiteY0" fmla="*/ 4735 h 888156"/>
                <a:gd name="connsiteX1" fmla="*/ 146228 w 7690617"/>
                <a:gd name="connsiteY1" fmla="*/ 547066 h 888156"/>
                <a:gd name="connsiteX2" fmla="*/ 171533 w 7690617"/>
                <a:gd name="connsiteY2" fmla="*/ 888156 h 888156"/>
                <a:gd name="connsiteX3" fmla="*/ 7519085 w 7690617"/>
                <a:gd name="connsiteY3" fmla="*/ 888156 h 888156"/>
                <a:gd name="connsiteX4" fmla="*/ 7544391 w 7690617"/>
                <a:gd name="connsiteY4" fmla="*/ 547066 h 888156"/>
                <a:gd name="connsiteX5" fmla="*/ 3909028 w 7690617"/>
                <a:gd name="connsiteY5" fmla="*/ 4735 h 888156"/>
                <a:gd name="connsiteX6" fmla="*/ 3781617 w 7690617"/>
                <a:gd name="connsiteY6" fmla="*/ 4735 h 88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90617" h="888156">
                  <a:moveTo>
                    <a:pt x="3781617" y="4735"/>
                  </a:moveTo>
                  <a:lnTo>
                    <a:pt x="146228" y="547066"/>
                  </a:lnTo>
                  <a:cubicBezTo>
                    <a:pt x="-63761" y="578390"/>
                    <a:pt x="-40782" y="888156"/>
                    <a:pt x="171533" y="888156"/>
                  </a:cubicBezTo>
                  <a:lnTo>
                    <a:pt x="7519085" y="888156"/>
                  </a:lnTo>
                  <a:cubicBezTo>
                    <a:pt x="7731400" y="888156"/>
                    <a:pt x="7754379" y="578390"/>
                    <a:pt x="7544391" y="547066"/>
                  </a:cubicBezTo>
                  <a:lnTo>
                    <a:pt x="3909028" y="4735"/>
                  </a:lnTo>
                  <a:cubicBezTo>
                    <a:pt x="3866789" y="-1578"/>
                    <a:pt x="3823856" y="-1578"/>
                    <a:pt x="3781617" y="4735"/>
                  </a:cubicBezTo>
                  <a:close/>
                </a:path>
              </a:pathLst>
            </a:custGeom>
            <a:solidFill>
              <a:schemeClr val="bg1">
                <a:lumMod val="95000"/>
              </a:schemeClr>
            </a:solidFill>
            <a:ln w="26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aphic 8">
              <a:extLst>
                <a:ext uri="{FF2B5EF4-FFF2-40B4-BE49-F238E27FC236}">
                  <a16:creationId xmlns:a16="http://schemas.microsoft.com/office/drawing/2014/main" id="{A6281596-2398-8196-A8BC-78ECB24D70E6}"/>
                </a:ext>
              </a:extLst>
            </p:cNvPr>
            <p:cNvGrpSpPr/>
            <p:nvPr/>
          </p:nvGrpSpPr>
          <p:grpSpPr>
            <a:xfrm>
              <a:off x="1932350" y="6089255"/>
              <a:ext cx="8327754" cy="232886"/>
              <a:chOff x="1932350" y="6043535"/>
              <a:chExt cx="8327754" cy="232886"/>
            </a:xfrm>
          </p:grpSpPr>
          <p:sp>
            <p:nvSpPr>
              <p:cNvPr id="18" name="Freeform: Shape 17">
                <a:extLst>
                  <a:ext uri="{FF2B5EF4-FFF2-40B4-BE49-F238E27FC236}">
                    <a16:creationId xmlns:a16="http://schemas.microsoft.com/office/drawing/2014/main" id="{2F135F56-43C5-2499-8AF8-65EAEF9C6D42}"/>
                  </a:ext>
                </a:extLst>
              </p:cNvPr>
              <p:cNvSpPr/>
              <p:nvPr/>
            </p:nvSpPr>
            <p:spPr>
              <a:xfrm>
                <a:off x="1932350" y="6043535"/>
                <a:ext cx="8327754" cy="232886"/>
              </a:xfrm>
              <a:custGeom>
                <a:avLst/>
                <a:gdLst>
                  <a:gd name="connsiteX0" fmla="*/ 96193 w 8327754"/>
                  <a:gd name="connsiteY0" fmla="*/ 0 h 232886"/>
                  <a:gd name="connsiteX1" fmla="*/ 8231562 w 8327754"/>
                  <a:gd name="connsiteY1" fmla="*/ 0 h 232886"/>
                  <a:gd name="connsiteX2" fmla="*/ 8327755 w 8327754"/>
                  <a:gd name="connsiteY2" fmla="*/ 96193 h 232886"/>
                  <a:gd name="connsiteX3" fmla="*/ 8327755 w 8327754"/>
                  <a:gd name="connsiteY3" fmla="*/ 232886 h 232886"/>
                  <a:gd name="connsiteX4" fmla="*/ 0 w 8327754"/>
                  <a:gd name="connsiteY4" fmla="*/ 232886 h 232886"/>
                  <a:gd name="connsiteX5" fmla="*/ 0 w 8327754"/>
                  <a:gd name="connsiteY5" fmla="*/ 96193 h 232886"/>
                  <a:gd name="connsiteX6" fmla="*/ 96193 w 8327754"/>
                  <a:gd name="connsiteY6" fmla="*/ 0 h 23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27754" h="232886">
                    <a:moveTo>
                      <a:pt x="96193" y="0"/>
                    </a:moveTo>
                    <a:lnTo>
                      <a:pt x="8231562" y="0"/>
                    </a:lnTo>
                    <a:cubicBezTo>
                      <a:pt x="8284661" y="0"/>
                      <a:pt x="8327755" y="43094"/>
                      <a:pt x="8327755" y="96193"/>
                    </a:cubicBezTo>
                    <a:lnTo>
                      <a:pt x="8327755" y="232886"/>
                    </a:lnTo>
                    <a:lnTo>
                      <a:pt x="0" y="232886"/>
                    </a:lnTo>
                    <a:lnTo>
                      <a:pt x="0" y="96193"/>
                    </a:lnTo>
                    <a:cubicBezTo>
                      <a:pt x="0" y="43094"/>
                      <a:pt x="43094" y="0"/>
                      <a:pt x="96193" y="0"/>
                    </a:cubicBezTo>
                    <a:close/>
                  </a:path>
                </a:pathLst>
              </a:custGeom>
              <a:solidFill>
                <a:schemeClr val="bg1">
                  <a:lumMod val="95000"/>
                </a:schemeClr>
              </a:solidFill>
              <a:ln w="26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A714818-AC36-4C95-5F38-48C76203BAA5}"/>
                  </a:ext>
                </a:extLst>
              </p:cNvPr>
              <p:cNvSpPr/>
              <p:nvPr/>
            </p:nvSpPr>
            <p:spPr>
              <a:xfrm>
                <a:off x="1932350" y="6207272"/>
                <a:ext cx="8327754" cy="69148"/>
              </a:xfrm>
              <a:custGeom>
                <a:avLst/>
                <a:gdLst>
                  <a:gd name="connsiteX0" fmla="*/ 0 w 8327754"/>
                  <a:gd name="connsiteY0" fmla="*/ 0 h 69148"/>
                  <a:gd name="connsiteX1" fmla="*/ 8327755 w 8327754"/>
                  <a:gd name="connsiteY1" fmla="*/ 0 h 69148"/>
                  <a:gd name="connsiteX2" fmla="*/ 8327755 w 8327754"/>
                  <a:gd name="connsiteY2" fmla="*/ 69149 h 69148"/>
                  <a:gd name="connsiteX3" fmla="*/ 0 w 8327754"/>
                  <a:gd name="connsiteY3" fmla="*/ 69149 h 69148"/>
                </a:gdLst>
                <a:ahLst/>
                <a:cxnLst>
                  <a:cxn ang="0">
                    <a:pos x="connsiteX0" y="connsiteY0"/>
                  </a:cxn>
                  <a:cxn ang="0">
                    <a:pos x="connsiteX1" y="connsiteY1"/>
                  </a:cxn>
                  <a:cxn ang="0">
                    <a:pos x="connsiteX2" y="connsiteY2"/>
                  </a:cxn>
                  <a:cxn ang="0">
                    <a:pos x="connsiteX3" y="connsiteY3"/>
                  </a:cxn>
                </a:cxnLst>
                <a:rect l="l" t="t" r="r" b="b"/>
                <a:pathLst>
                  <a:path w="8327754" h="69148">
                    <a:moveTo>
                      <a:pt x="0" y="0"/>
                    </a:moveTo>
                    <a:lnTo>
                      <a:pt x="8327755" y="0"/>
                    </a:lnTo>
                    <a:lnTo>
                      <a:pt x="8327755" y="69149"/>
                    </a:lnTo>
                    <a:lnTo>
                      <a:pt x="0" y="69149"/>
                    </a:lnTo>
                    <a:close/>
                  </a:path>
                </a:pathLst>
              </a:custGeom>
              <a:solidFill>
                <a:srgbClr val="000000">
                  <a:alpha val="8000"/>
                </a:srgbClr>
              </a:solidFill>
              <a:ln w="26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Rectangle 10">
              <a:extLst>
                <a:ext uri="{FF2B5EF4-FFF2-40B4-BE49-F238E27FC236}">
                  <a16:creationId xmlns:a16="http://schemas.microsoft.com/office/drawing/2014/main" id="{35A91BEC-179A-8F3F-D5ED-97B64F74DB68}"/>
                </a:ext>
              </a:extLst>
            </p:cNvPr>
            <p:cNvSpPr/>
            <p:nvPr/>
          </p:nvSpPr>
          <p:spPr>
            <a:xfrm>
              <a:off x="2470824" y="2543378"/>
              <a:ext cx="1692573" cy="117729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3008701-8FB3-68B0-6206-DEF08EC036F3}"/>
                </a:ext>
              </a:extLst>
            </p:cNvPr>
            <p:cNvSpPr/>
            <p:nvPr/>
          </p:nvSpPr>
          <p:spPr>
            <a:xfrm>
              <a:off x="4323417" y="2543378"/>
              <a:ext cx="1692573" cy="117729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C58EE5C-A7C5-E455-57EA-DBEF5A578FFE}"/>
                </a:ext>
              </a:extLst>
            </p:cNvPr>
            <p:cNvSpPr/>
            <p:nvPr/>
          </p:nvSpPr>
          <p:spPr>
            <a:xfrm>
              <a:off x="6176010" y="2543378"/>
              <a:ext cx="1692573" cy="117729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EE609C21-064E-4D51-4373-B762950276BC}"/>
                </a:ext>
              </a:extLst>
            </p:cNvPr>
            <p:cNvSpPr/>
            <p:nvPr/>
          </p:nvSpPr>
          <p:spPr>
            <a:xfrm>
              <a:off x="8028603" y="2543378"/>
              <a:ext cx="1692573" cy="117729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39EEB3A-28B8-6A4C-37F5-5481FDF5D40B}"/>
                </a:ext>
              </a:extLst>
            </p:cNvPr>
            <p:cNvPicPr>
              <a:picLocks noChangeAspect="1"/>
            </p:cNvPicPr>
            <p:nvPr/>
          </p:nvPicPr>
          <p:blipFill>
            <a:blip r:embed="rId5"/>
            <a:stretch>
              <a:fillRect/>
            </a:stretch>
          </p:blipFill>
          <p:spPr>
            <a:xfrm>
              <a:off x="3077457" y="2625948"/>
              <a:ext cx="479306" cy="479306"/>
            </a:xfrm>
            <a:prstGeom prst="rect">
              <a:avLst/>
            </a:prstGeom>
          </p:spPr>
        </p:pic>
        <p:pic>
          <p:nvPicPr>
            <p:cNvPr id="16" name="Picture 15">
              <a:extLst>
                <a:ext uri="{FF2B5EF4-FFF2-40B4-BE49-F238E27FC236}">
                  <a16:creationId xmlns:a16="http://schemas.microsoft.com/office/drawing/2014/main" id="{49C7FAC7-A2FA-E785-6DB6-AC8A23DBE6D4}"/>
                </a:ext>
              </a:extLst>
            </p:cNvPr>
            <p:cNvPicPr>
              <a:picLocks noChangeAspect="1"/>
            </p:cNvPicPr>
            <p:nvPr/>
          </p:nvPicPr>
          <p:blipFill>
            <a:blip r:embed="rId6"/>
            <a:stretch>
              <a:fillRect/>
            </a:stretch>
          </p:blipFill>
          <p:spPr>
            <a:xfrm>
              <a:off x="5001405" y="2697303"/>
              <a:ext cx="336596" cy="336596"/>
            </a:xfrm>
            <a:prstGeom prst="rect">
              <a:avLst/>
            </a:prstGeom>
          </p:spPr>
        </p:pic>
        <p:pic>
          <p:nvPicPr>
            <p:cNvPr id="24" name="Picture 23">
              <a:extLst>
                <a:ext uri="{FF2B5EF4-FFF2-40B4-BE49-F238E27FC236}">
                  <a16:creationId xmlns:a16="http://schemas.microsoft.com/office/drawing/2014/main" id="{4AEFA6B0-677F-4B50-0CE7-C9DFABCA4C67}"/>
                </a:ext>
              </a:extLst>
            </p:cNvPr>
            <p:cNvPicPr>
              <a:picLocks noChangeAspect="1"/>
            </p:cNvPicPr>
            <p:nvPr/>
          </p:nvPicPr>
          <p:blipFill>
            <a:blip r:embed="rId7"/>
            <a:stretch>
              <a:fillRect/>
            </a:stretch>
          </p:blipFill>
          <p:spPr>
            <a:xfrm flipH="1">
              <a:off x="6804430" y="2647735"/>
              <a:ext cx="435733" cy="435733"/>
            </a:xfrm>
            <a:prstGeom prst="rect">
              <a:avLst/>
            </a:prstGeom>
          </p:spPr>
        </p:pic>
        <p:pic>
          <p:nvPicPr>
            <p:cNvPr id="30" name="Picture 29">
              <a:extLst>
                <a:ext uri="{FF2B5EF4-FFF2-40B4-BE49-F238E27FC236}">
                  <a16:creationId xmlns:a16="http://schemas.microsoft.com/office/drawing/2014/main" id="{34589A83-868B-17F1-0638-C6F01E1792EF}"/>
                </a:ext>
              </a:extLst>
            </p:cNvPr>
            <p:cNvPicPr>
              <a:picLocks noChangeAspect="1"/>
            </p:cNvPicPr>
            <p:nvPr/>
          </p:nvPicPr>
          <p:blipFill>
            <a:blip r:embed="rId8"/>
            <a:stretch>
              <a:fillRect/>
            </a:stretch>
          </p:blipFill>
          <p:spPr>
            <a:xfrm>
              <a:off x="8664348" y="2655060"/>
              <a:ext cx="421082" cy="421082"/>
            </a:xfrm>
            <a:prstGeom prst="rect">
              <a:avLst/>
            </a:prstGeom>
          </p:spPr>
        </p:pic>
        <p:sp>
          <p:nvSpPr>
            <p:cNvPr id="32" name="Rectangle 31">
              <a:extLst>
                <a:ext uri="{FF2B5EF4-FFF2-40B4-BE49-F238E27FC236}">
                  <a16:creationId xmlns:a16="http://schemas.microsoft.com/office/drawing/2014/main" id="{3550E3F1-4E2C-F046-BAF2-D0659366DB64}"/>
                </a:ext>
              </a:extLst>
            </p:cNvPr>
            <p:cNvSpPr/>
            <p:nvPr/>
          </p:nvSpPr>
          <p:spPr>
            <a:xfrm>
              <a:off x="2477111" y="3181882"/>
              <a:ext cx="1686286" cy="538786"/>
            </a:xfrm>
            <a:prstGeom prst="rect">
              <a:avLst/>
            </a:prstGeom>
            <a:solidFill>
              <a:srgbClr val="006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a:ln>
                    <a:noFill/>
                  </a:ln>
                  <a:solidFill>
                    <a:sysClr val="window" lastClr="FFFFFF"/>
                  </a:solidFill>
                  <a:effectLst/>
                  <a:uLnTx/>
                  <a:uFillTx/>
                  <a:latin typeface="Calibri" panose="020F0502020204030204"/>
                  <a:ea typeface="+mn-ea"/>
                  <a:cs typeface="+mn-cs"/>
                </a:rPr>
                <a:t>Preferido por ARNI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a:ln>
                    <a:noFill/>
                  </a:ln>
                  <a:solidFill>
                    <a:sysClr val="window" lastClr="FFFFFF"/>
                  </a:solidFill>
                  <a:effectLst/>
                  <a:uLnTx/>
                  <a:uFillTx/>
                  <a:latin typeface="Calibri" panose="020F0502020204030204"/>
                  <a:ea typeface="+mn-ea"/>
                  <a:cs typeface="+mn-cs"/>
                </a:rPr>
                <a:t>o ACEi o ARB</a:t>
              </a:r>
            </a:p>
          </p:txBody>
        </p:sp>
        <p:sp>
          <p:nvSpPr>
            <p:cNvPr id="34" name="Rectangle 33">
              <a:extLst>
                <a:ext uri="{FF2B5EF4-FFF2-40B4-BE49-F238E27FC236}">
                  <a16:creationId xmlns:a16="http://schemas.microsoft.com/office/drawing/2014/main" id="{C591AE9A-BD00-7712-7D37-7BB3FB5660C5}"/>
                </a:ext>
              </a:extLst>
            </p:cNvPr>
            <p:cNvSpPr/>
            <p:nvPr/>
          </p:nvSpPr>
          <p:spPr>
            <a:xfrm>
              <a:off x="4318319" y="3181882"/>
              <a:ext cx="1697671" cy="538786"/>
            </a:xfrm>
            <a:prstGeom prst="rect">
              <a:avLst/>
            </a:prstGeom>
            <a:solidFill>
              <a:srgbClr val="009A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sysClr val="window" lastClr="FFFFFF"/>
                  </a:solidFill>
                  <a:effectLst/>
                  <a:uLnTx/>
                  <a:uFillTx/>
                  <a:latin typeface="Calibri" panose="020F0502020204030204"/>
                  <a:ea typeface="+mn-ea"/>
                  <a:cs typeface="+mn-cs"/>
                </a:rPr>
                <a:t>Betabloqueante</a:t>
              </a:r>
              <a:endParaRPr kumimoji="0" lang="en-US" sz="14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A3E8BABC-6A66-F35D-A30B-AD53195DF5C8}"/>
                </a:ext>
              </a:extLst>
            </p:cNvPr>
            <p:cNvSpPr/>
            <p:nvPr/>
          </p:nvSpPr>
          <p:spPr>
            <a:xfrm>
              <a:off x="6170912" y="3181882"/>
              <a:ext cx="1692573" cy="538786"/>
            </a:xfrm>
            <a:prstGeom prst="rect">
              <a:avLst/>
            </a:prstGeom>
            <a:solidFill>
              <a:srgbClr val="B522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err="1">
                  <a:ln>
                    <a:noFill/>
                  </a:ln>
                  <a:solidFill>
                    <a:sysClr val="window" lastClr="FFFFFF"/>
                  </a:solidFill>
                  <a:effectLst/>
                  <a:uLnTx/>
                  <a:uFillTx/>
                  <a:latin typeface="Calibri" panose="020F0502020204030204"/>
                  <a:ea typeface="+mn-ea"/>
                  <a:cs typeface="+mn-cs"/>
                </a:rPr>
                <a:t>MRA</a:t>
              </a:r>
              <a:endParaRPr kumimoji="0" lang="en-US" sz="1400" b="1"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1ED13F4-9C14-7D7D-3536-E7B62F42FEC9}"/>
                </a:ext>
              </a:extLst>
            </p:cNvPr>
            <p:cNvSpPr/>
            <p:nvPr/>
          </p:nvSpPr>
          <p:spPr>
            <a:xfrm>
              <a:off x="8028603" y="3181882"/>
              <a:ext cx="1692573" cy="538786"/>
            </a:xfrm>
            <a:prstGeom prst="rect">
              <a:avLst/>
            </a:prstGeom>
            <a:solidFill>
              <a:srgbClr val="3B1C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a:ln>
                    <a:noFill/>
                  </a:ln>
                  <a:solidFill>
                    <a:sysClr val="window" lastClr="FFFFFF"/>
                  </a:solidFill>
                  <a:effectLst/>
                  <a:uLnTx/>
                  <a:uFillTx/>
                  <a:latin typeface="Calibri" panose="020F0502020204030204"/>
                  <a:ea typeface="+mn-ea"/>
                  <a:cs typeface="+mn-cs"/>
                </a:rPr>
                <a:t>SGLT2i</a:t>
              </a:r>
            </a:p>
          </p:txBody>
        </p:sp>
        <p:sp>
          <p:nvSpPr>
            <p:cNvPr id="23" name="TextBox 22">
              <a:extLst>
                <a:ext uri="{FF2B5EF4-FFF2-40B4-BE49-F238E27FC236}">
                  <a16:creationId xmlns:a16="http://schemas.microsoft.com/office/drawing/2014/main" id="{5752DDE0-C550-3160-8BF3-AD4732D5CBE6}"/>
                </a:ext>
              </a:extLst>
            </p:cNvPr>
            <p:cNvSpPr txBox="1"/>
            <p:nvPr/>
          </p:nvSpPr>
          <p:spPr>
            <a:xfrm>
              <a:off x="1298227" y="3946958"/>
              <a:ext cx="1168110" cy="523220"/>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a:ln>
                    <a:noFill/>
                  </a:ln>
                  <a:solidFill>
                    <a:prstClr val="black"/>
                  </a:solidFill>
                  <a:effectLst/>
                  <a:uLnTx/>
                  <a:uFillTx/>
                  <a:latin typeface="Calibri" panose="020F0502020204030204"/>
                  <a:ea typeface="+mn-ea"/>
                  <a:cs typeface="+mn-cs"/>
                </a:rPr>
                <a:t>Mecanismo de acción</a:t>
              </a:r>
            </a:p>
          </p:txBody>
        </p:sp>
        <p:sp>
          <p:nvSpPr>
            <p:cNvPr id="26" name="TextBox 25">
              <a:extLst>
                <a:ext uri="{FF2B5EF4-FFF2-40B4-BE49-F238E27FC236}">
                  <a16:creationId xmlns:a16="http://schemas.microsoft.com/office/drawing/2014/main" id="{03211768-FC0B-B43D-B02B-F9B490DEA25A}"/>
                </a:ext>
              </a:extLst>
            </p:cNvPr>
            <p:cNvSpPr txBox="1"/>
            <p:nvPr/>
          </p:nvSpPr>
          <p:spPr>
            <a:xfrm>
              <a:off x="2543829" y="3899544"/>
              <a:ext cx="6974925" cy="1969770"/>
            </a:xfrm>
            <a:prstGeom prst="rect">
              <a:avLst/>
            </a:prstGeom>
            <a:noFill/>
          </p:spPr>
          <p:txBody>
            <a:bodyPr wrap="square" rtlCol="0">
              <a:spAutoFit/>
            </a:bodyPr>
            <a:lstStyle/>
            <a:p>
              <a:pPr marL="182563" marR="0" lvl="0" indent="-1825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s" sz="1400" b="1" i="0" u="none" strike="noStrike" kern="1200" cap="none" spc="0" normalizeH="0" baseline="0" noProof="0" dirty="0">
                  <a:ln>
                    <a:noFill/>
                  </a:ln>
                  <a:solidFill>
                    <a:prstClr val="black"/>
                  </a:solidFill>
                  <a:effectLst/>
                  <a:uLnTx/>
                  <a:uFillTx/>
                  <a:latin typeface="Calibri" panose="020F0502020204030204"/>
                  <a:ea typeface="+mn-ea"/>
                  <a:cs typeface="+mn-cs"/>
                </a:rPr>
                <a:t>ACEi</a:t>
              </a:r>
              <a:r>
                <a:rPr kumimoji="0" lang="es" sz="1400" b="0" i="0" u="none" strike="noStrike" kern="1200" cap="none" spc="0" normalizeH="0" baseline="0" noProof="0" dirty="0">
                  <a:ln>
                    <a:noFill/>
                  </a:ln>
                  <a:solidFill>
                    <a:prstClr val="black"/>
                  </a:solidFill>
                  <a:effectLst/>
                  <a:uLnTx/>
                  <a:uFillTx/>
                  <a:latin typeface="Calibri" panose="020F0502020204030204"/>
                  <a:ea typeface="+mn-ea"/>
                  <a:cs typeface="+mn-cs"/>
                </a:rPr>
                <a:t>: Inhibe la conversión de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angiotensina</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I</a:t>
              </a:r>
              <a:r>
                <a:rPr kumimoji="0" lang="es" sz="1400" b="0" i="0" u="none" strike="noStrike" kern="1200" cap="none" spc="0" normalizeH="0" baseline="0" noProof="0">
                  <a:ln>
                    <a:noFill/>
                  </a:ln>
                  <a:solidFill>
                    <a:prstClr val="black"/>
                  </a:solidFill>
                  <a:effectLst/>
                  <a:uLnTx/>
                  <a:uFillTx/>
                  <a:latin typeface="Calibri" panose="020F0502020204030204"/>
                  <a:ea typeface="+mn-ea"/>
                  <a:cs typeface="+mn-cs"/>
                </a:rPr>
                <a:t> a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angiotensina</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I</a:t>
              </a:r>
              <a:r>
                <a:rPr kumimoji="0" lang="es" sz="1400" b="0" i="0" u="none" strike="noStrike" kern="1200" cap="none" spc="0" normalizeH="0" baseline="0" noProof="0" dirty="0">
                  <a:ln>
                    <a:noFill/>
                  </a:ln>
                  <a:solidFill>
                    <a:prstClr val="black"/>
                  </a:solidFill>
                  <a:effectLst/>
                  <a:uLnTx/>
                  <a:uFillTx/>
                  <a:latin typeface="Calibri" panose="020F0502020204030204"/>
                  <a:ea typeface="+mn-ea"/>
                  <a:cs typeface="+mn-cs"/>
                </a:rPr>
                <a:t>I y upregulate bradykinin, contrarrestando así la sobreactivación del sistema RMS y los efectos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adversos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de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remodelado</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cardíaco</a:t>
              </a:r>
              <a:r>
                <a:rPr kumimoji="0" lang="es"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82563" marR="0" lvl="0" indent="-1825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s" sz="1400" b="1" i="0" u="none" strike="noStrike" kern="1200" cap="none" spc="0" normalizeH="0" baseline="0" noProof="0" dirty="0">
                  <a:ln>
                    <a:noFill/>
                  </a:ln>
                  <a:solidFill>
                    <a:prstClr val="black"/>
                  </a:solidFill>
                  <a:effectLst/>
                  <a:uLnTx/>
                  <a:uFillTx/>
                  <a:latin typeface="Calibri" panose="020F0502020204030204"/>
                  <a:ea typeface="+mn-ea"/>
                  <a:cs typeface="+mn-cs"/>
                </a:rPr>
                <a:t>ARB</a:t>
              </a:r>
              <a:r>
                <a:rPr kumimoji="0" lang="es" sz="1400" b="0" i="0" u="none" strike="noStrike" kern="1200" cap="none" spc="0" normalizeH="0" baseline="0" noProof="0" dirty="0">
                  <a:ln>
                    <a:noFill/>
                  </a:ln>
                  <a:solidFill>
                    <a:prstClr val="black"/>
                  </a:solidFill>
                  <a:effectLst/>
                  <a:uLnTx/>
                  <a:uFillTx/>
                  <a:latin typeface="Calibri" panose="020F0502020204030204"/>
                  <a:ea typeface="+mn-ea"/>
                  <a:cs typeface="+mn-cs"/>
                </a:rPr>
                <a:t>: Inhibe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los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receptores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AT1 de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angiotensina</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II</a:t>
              </a:r>
              <a:r>
                <a:rPr kumimoji="0" lang="es" sz="1400" b="0" i="0" u="none" strike="noStrike" kern="1200" cap="none" spc="0" normalizeH="0" baseline="0" noProof="0" dirty="0">
                  <a:ln>
                    <a:noFill/>
                  </a:ln>
                  <a:solidFill>
                    <a:prstClr val="black"/>
                  </a:solidFill>
                  <a:effectLst/>
                  <a:uLnTx/>
                  <a:uFillTx/>
                  <a:latin typeface="Calibri" panose="020F0502020204030204"/>
                  <a:ea typeface="+mn-ea"/>
                  <a:cs typeface="+mn-cs"/>
                </a:rPr>
                <a:t>, contrarrestando así la sobreactivación de la RAAS system y contrarrestando los efectos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adversos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de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remodelado</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cardíaco</a:t>
              </a:r>
              <a:r>
                <a:rPr kumimoji="0" lang="es"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82563"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Inhibidores</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de la </a:t>
              </a: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neprilisina</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(NI)</a:t>
              </a:r>
              <a:r>
                <a:rPr kumimoji="0" lang="es" sz="140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 sz="1400" b="0" i="0" u="none" strike="noStrike" kern="1200" cap="none" spc="0" normalizeH="0" baseline="0" noProof="0" dirty="0">
                  <a:ln>
                    <a:noFill/>
                  </a:ln>
                  <a:solidFill>
                    <a:prstClr val="black"/>
                  </a:solidFill>
                  <a:effectLst/>
                  <a:uLnTx/>
                  <a:uFillTx/>
                  <a:latin typeface="Calibri" panose="020F0502020204030204"/>
                  <a:ea typeface="+mn-ea"/>
                  <a:cs typeface="+mn-cs"/>
                </a:rPr>
                <a:t>inhibe la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neprilisina</a:t>
              </a:r>
              <a:r>
                <a:rPr kumimoji="0" lang="es" sz="1400" b="0" i="0" u="none" strike="noStrike" kern="1200" cap="none" spc="0" normalizeH="0" baseline="0" noProof="0" dirty="0">
                  <a:ln>
                    <a:noFill/>
                  </a:ln>
                  <a:solidFill>
                    <a:prstClr val="black"/>
                  </a:solidFill>
                  <a:effectLst/>
                  <a:uLnTx/>
                  <a:uFillTx/>
                  <a:latin typeface="Calibri" panose="020F0502020204030204"/>
                  <a:ea typeface="+mn-ea"/>
                  <a:cs typeface="+mn-cs"/>
                </a:rPr>
                <a:t> para potenciar los péptidos beneficiosos</a:t>
              </a:r>
              <a:r>
                <a:rPr kumimoji="0" lang="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s" sz="1400" b="0" i="0" u="none" strike="noStrike" kern="1200" cap="none" spc="0" normalizeH="0" baseline="0" noProof="0" dirty="0">
                  <a:ln>
                    <a:noFill/>
                  </a:ln>
                  <a:solidFill>
                    <a:prstClr val="black"/>
                  </a:solidFill>
                  <a:effectLst/>
                  <a:uLnTx/>
                  <a:uFillTx/>
                  <a:latin typeface="Calibri" panose="020F0502020204030204"/>
                  <a:ea typeface="+mn-ea"/>
                  <a:cs typeface="+mn-cs"/>
                </a:rPr>
                <a:t>ANP, BNP, CNP y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adrenomedulina</a:t>
              </a:r>
              <a:r>
                <a:rPr kumimoji="0" lang="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s" sz="1400" b="0" i="0" u="none" strike="noStrike" kern="1200" cap="none" spc="0" normalizeH="0" baseline="0" noProof="0" dirty="0">
                  <a:ln>
                    <a:noFill/>
                  </a:ln>
                  <a:solidFill>
                    <a:prstClr val="black"/>
                  </a:solidFill>
                  <a:effectLst/>
                  <a:uLnTx/>
                  <a:uFillTx/>
                  <a:latin typeface="Calibri" panose="020F0502020204030204"/>
                  <a:ea typeface="+mn-ea"/>
                  <a:cs typeface="+mn-cs"/>
                </a:rPr>
                <a:t>y contrarrestar los mecanismos desadaptativos. </a:t>
              </a:r>
            </a:p>
          </p:txBody>
        </p:sp>
      </p:grpSp>
      <p:sp>
        <p:nvSpPr>
          <p:cNvPr id="3" name="Title 1">
            <a:extLst>
              <a:ext uri="{FF2B5EF4-FFF2-40B4-BE49-F238E27FC236}">
                <a16:creationId xmlns:a16="http://schemas.microsoft.com/office/drawing/2014/main" id="{278E15CE-6B64-6E52-420A-56588F3F1251}"/>
              </a:ext>
            </a:extLst>
          </p:cNvPr>
          <p:cNvSpPr txBox="1">
            <a:spLocks/>
          </p:cNvSpPr>
          <p:nvPr/>
        </p:nvSpPr>
        <p:spPr>
          <a:xfrm>
            <a:off x="758190" y="-161804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8" name="Slide Number Placeholder 7">
            <a:extLst>
              <a:ext uri="{FF2B5EF4-FFF2-40B4-BE49-F238E27FC236}">
                <a16:creationId xmlns:a16="http://schemas.microsoft.com/office/drawing/2014/main" id="{A18E9A0D-069D-DAAB-53D0-39318B3946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B8BF9DF-398B-4F8A-37F4-C7E22ED2C2F3}"/>
              </a:ext>
            </a:extLst>
          </p:cNvPr>
          <p:cNvSpPr txBox="1"/>
          <p:nvPr/>
        </p:nvSpPr>
        <p:spPr>
          <a:xfrm>
            <a:off x="4205319" y="1832813"/>
            <a:ext cx="3731931" cy="646331"/>
          </a:xfrm>
          <a:prstGeom prst="rect">
            <a:avLst/>
          </a:prstGeom>
          <a:noFill/>
        </p:spPr>
        <p:txBody>
          <a:bodyPr wrap="square" rtlCol="0">
            <a:spAutoFit/>
          </a:bodyPr>
          <a:lstStyle/>
          <a:p>
            <a:pPr marL="0" marR="0" lvl="0" indent="0" algn="ctr" defTabSz="914400" rtl="0" eaLnBrk="0" fontAlgn="base" latinLnBrk="0" hangingPunct="1">
              <a:lnSpc>
                <a:spcPct val="100000"/>
              </a:lnSpc>
              <a:spcBef>
                <a:spcPct val="0"/>
              </a:spcBef>
              <a:spcAft>
                <a:spcPct val="0"/>
              </a:spcAft>
              <a:buClrTx/>
              <a:buSzTx/>
              <a:buFontTx/>
              <a:buNone/>
              <a:tabLst/>
              <a:defRPr/>
            </a:pPr>
            <a:r>
              <a:rPr kumimoji="0" lang="es" sz="1800" b="1" i="0" u="none" strike="noStrike" kern="0" cap="none" spc="0" normalizeH="0" baseline="0" noProof="0">
                <a:ln>
                  <a:noFill/>
                </a:ln>
                <a:solidFill>
                  <a:srgbClr val="00386B"/>
                </a:solidFill>
                <a:effectLst/>
                <a:uLnTx/>
                <a:uFillTx/>
                <a:latin typeface="Calibri" panose="020F0502020204030204"/>
                <a:ea typeface="MS PGothic" panose="020B0600070205080204" pitchFamily="34" charset="-128"/>
                <a:cs typeface="+mn-cs"/>
              </a:rPr>
              <a:t>Los 4 pilares de la terapia médica que mejora la supervivencia</a:t>
            </a:r>
          </a:p>
        </p:txBody>
      </p:sp>
      <p:sp>
        <p:nvSpPr>
          <p:cNvPr id="9" name="Title 1">
            <a:extLst>
              <a:ext uri="{FF2B5EF4-FFF2-40B4-BE49-F238E27FC236}">
                <a16:creationId xmlns:a16="http://schemas.microsoft.com/office/drawing/2014/main" id="{E6CB42A2-7E41-B3EC-DB1B-230E694408F7}"/>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3200" b="1" i="0" u="none" strike="noStrike" kern="1200" cap="none" spc="0" normalizeH="0" baseline="0" noProof="0">
                <a:ln>
                  <a:noFill/>
                </a:ln>
                <a:solidFill>
                  <a:srgbClr val="002C53"/>
                </a:solidFill>
                <a:effectLst/>
                <a:uLnTx/>
                <a:uFillTx/>
                <a:latin typeface="Calibri Light" panose="020F0302020204030204"/>
                <a:ea typeface="+mj-ea"/>
                <a:cs typeface="+mj-cs"/>
              </a:rPr>
              <a:t>Terapia médica dirigida por guías clínicas</a:t>
            </a: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 (GDMT) para la </a:t>
            </a:r>
            <a:r>
              <a:rPr kumimoji="0" lang="en-US" sz="3200" b="1" i="0" u="none" strike="noStrike" kern="1200" cap="none" spc="0" normalizeH="0" baseline="0" noProof="0" err="1">
                <a:ln>
                  <a:noFill/>
                </a:ln>
                <a:solidFill>
                  <a:srgbClr val="002C53"/>
                </a:solidFill>
                <a:effectLst/>
                <a:uLnTx/>
                <a:uFillTx/>
                <a:latin typeface="Calibri Light" panose="020F0302020204030204"/>
                <a:ea typeface="+mj-ea"/>
                <a:cs typeface="+mj-cs"/>
              </a:rPr>
              <a:t>ICFEr</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0982208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2E11A-851C-F50D-C15D-C0C558F5BE50}"/>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09852FF1-936E-1A60-BF5F-11C71231A0A5}"/>
              </a:ext>
            </a:extLst>
          </p:cNvPr>
          <p:cNvSpPr txBox="1">
            <a:spLocks/>
          </p:cNvSpPr>
          <p:nvPr/>
        </p:nvSpPr>
        <p:spPr>
          <a:xfrm>
            <a:off x="604736" y="-169281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grpSp>
        <p:nvGrpSpPr>
          <p:cNvPr id="8" name="Group 7">
            <a:extLst>
              <a:ext uri="{FF2B5EF4-FFF2-40B4-BE49-F238E27FC236}">
                <a16:creationId xmlns:a16="http://schemas.microsoft.com/office/drawing/2014/main" id="{8E139C7E-F42B-698A-3F9F-364CC1FED496}"/>
              </a:ext>
            </a:extLst>
          </p:cNvPr>
          <p:cNvGrpSpPr/>
          <p:nvPr/>
        </p:nvGrpSpPr>
        <p:grpSpPr>
          <a:xfrm>
            <a:off x="1298227" y="1606208"/>
            <a:ext cx="8961877" cy="4715933"/>
            <a:chOff x="1298227" y="1606208"/>
            <a:chExt cx="8961877" cy="4715933"/>
          </a:xfrm>
        </p:grpSpPr>
        <p:sp>
          <p:nvSpPr>
            <p:cNvPr id="21" name="Rectangle 20">
              <a:extLst>
                <a:ext uri="{FF2B5EF4-FFF2-40B4-BE49-F238E27FC236}">
                  <a16:creationId xmlns:a16="http://schemas.microsoft.com/office/drawing/2014/main" id="{F58DE8EE-D551-CFEF-FD8F-EB4E1FAFC023}"/>
                </a:ext>
              </a:extLst>
            </p:cNvPr>
            <p:cNvSpPr/>
            <p:nvPr/>
          </p:nvSpPr>
          <p:spPr>
            <a:xfrm>
              <a:off x="2477111" y="3873896"/>
              <a:ext cx="7244065" cy="2092633"/>
            </a:xfrm>
            <a:prstGeom prst="rect">
              <a:avLst/>
            </a:prstGeom>
            <a:solidFill>
              <a:schemeClr val="bg1"/>
            </a:solidFill>
            <a:ln w="3175">
              <a:noFill/>
            </a:ln>
            <a:effectLst>
              <a:outerShdw blurRad="76200" dist="38100" dir="5400000" sx="101000" sy="101000" algn="t" rotWithShape="0">
                <a:schemeClr val="tx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Graphic 22">
              <a:extLst>
                <a:ext uri="{FF2B5EF4-FFF2-40B4-BE49-F238E27FC236}">
                  <a16:creationId xmlns:a16="http://schemas.microsoft.com/office/drawing/2014/main" id="{591A3D1B-B3DE-94E6-479F-DC4004F01F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13353" y="3625418"/>
              <a:ext cx="107603" cy="286942"/>
            </a:xfrm>
            <a:prstGeom prst="rect">
              <a:avLst/>
            </a:prstGeom>
          </p:spPr>
        </p:pic>
        <p:sp>
          <p:nvSpPr>
            <p:cNvPr id="25" name="Freeform: Shape 24">
              <a:extLst>
                <a:ext uri="{FF2B5EF4-FFF2-40B4-BE49-F238E27FC236}">
                  <a16:creationId xmlns:a16="http://schemas.microsoft.com/office/drawing/2014/main" id="{669777DE-91D5-DEF2-2CD1-FD8ED52572C9}"/>
                </a:ext>
              </a:extLst>
            </p:cNvPr>
            <p:cNvSpPr/>
            <p:nvPr/>
          </p:nvSpPr>
          <p:spPr>
            <a:xfrm>
              <a:off x="2203075" y="1606208"/>
              <a:ext cx="7690617" cy="888156"/>
            </a:xfrm>
            <a:custGeom>
              <a:avLst/>
              <a:gdLst>
                <a:gd name="connsiteX0" fmla="*/ 3781617 w 7690617"/>
                <a:gd name="connsiteY0" fmla="*/ 4735 h 888156"/>
                <a:gd name="connsiteX1" fmla="*/ 146228 w 7690617"/>
                <a:gd name="connsiteY1" fmla="*/ 547066 h 888156"/>
                <a:gd name="connsiteX2" fmla="*/ 171533 w 7690617"/>
                <a:gd name="connsiteY2" fmla="*/ 888156 h 888156"/>
                <a:gd name="connsiteX3" fmla="*/ 7519085 w 7690617"/>
                <a:gd name="connsiteY3" fmla="*/ 888156 h 888156"/>
                <a:gd name="connsiteX4" fmla="*/ 7544391 w 7690617"/>
                <a:gd name="connsiteY4" fmla="*/ 547066 h 888156"/>
                <a:gd name="connsiteX5" fmla="*/ 3909028 w 7690617"/>
                <a:gd name="connsiteY5" fmla="*/ 4735 h 888156"/>
                <a:gd name="connsiteX6" fmla="*/ 3781617 w 7690617"/>
                <a:gd name="connsiteY6" fmla="*/ 4735 h 88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90617" h="888156">
                  <a:moveTo>
                    <a:pt x="3781617" y="4735"/>
                  </a:moveTo>
                  <a:lnTo>
                    <a:pt x="146228" y="547066"/>
                  </a:lnTo>
                  <a:cubicBezTo>
                    <a:pt x="-63761" y="578390"/>
                    <a:pt x="-40782" y="888156"/>
                    <a:pt x="171533" y="888156"/>
                  </a:cubicBezTo>
                  <a:lnTo>
                    <a:pt x="7519085" y="888156"/>
                  </a:lnTo>
                  <a:cubicBezTo>
                    <a:pt x="7731400" y="888156"/>
                    <a:pt x="7754379" y="578390"/>
                    <a:pt x="7544391" y="547066"/>
                  </a:cubicBezTo>
                  <a:lnTo>
                    <a:pt x="3909028" y="4735"/>
                  </a:lnTo>
                  <a:cubicBezTo>
                    <a:pt x="3866789" y="-1578"/>
                    <a:pt x="3823856" y="-1578"/>
                    <a:pt x="3781617" y="4735"/>
                  </a:cubicBezTo>
                  <a:close/>
                </a:path>
              </a:pathLst>
            </a:custGeom>
            <a:solidFill>
              <a:schemeClr val="bg1">
                <a:lumMod val="95000"/>
              </a:schemeClr>
            </a:solidFill>
            <a:ln w="26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aphic 8">
              <a:extLst>
                <a:ext uri="{FF2B5EF4-FFF2-40B4-BE49-F238E27FC236}">
                  <a16:creationId xmlns:a16="http://schemas.microsoft.com/office/drawing/2014/main" id="{CE2B5A31-499D-F4EC-187B-E5EFF3AF2FF8}"/>
                </a:ext>
              </a:extLst>
            </p:cNvPr>
            <p:cNvGrpSpPr/>
            <p:nvPr/>
          </p:nvGrpSpPr>
          <p:grpSpPr>
            <a:xfrm>
              <a:off x="1932350" y="6089255"/>
              <a:ext cx="8327754" cy="232886"/>
              <a:chOff x="1932350" y="6043535"/>
              <a:chExt cx="8327754" cy="232886"/>
            </a:xfrm>
          </p:grpSpPr>
          <p:sp>
            <p:nvSpPr>
              <p:cNvPr id="47" name="Freeform: Shape 46">
                <a:extLst>
                  <a:ext uri="{FF2B5EF4-FFF2-40B4-BE49-F238E27FC236}">
                    <a16:creationId xmlns:a16="http://schemas.microsoft.com/office/drawing/2014/main" id="{9EE9B480-3F39-17BB-68F3-15BC6E26509B}"/>
                  </a:ext>
                </a:extLst>
              </p:cNvPr>
              <p:cNvSpPr/>
              <p:nvPr/>
            </p:nvSpPr>
            <p:spPr>
              <a:xfrm>
                <a:off x="1932350" y="6043535"/>
                <a:ext cx="8327754" cy="232886"/>
              </a:xfrm>
              <a:custGeom>
                <a:avLst/>
                <a:gdLst>
                  <a:gd name="connsiteX0" fmla="*/ 96193 w 8327754"/>
                  <a:gd name="connsiteY0" fmla="*/ 0 h 232886"/>
                  <a:gd name="connsiteX1" fmla="*/ 8231562 w 8327754"/>
                  <a:gd name="connsiteY1" fmla="*/ 0 h 232886"/>
                  <a:gd name="connsiteX2" fmla="*/ 8327755 w 8327754"/>
                  <a:gd name="connsiteY2" fmla="*/ 96193 h 232886"/>
                  <a:gd name="connsiteX3" fmla="*/ 8327755 w 8327754"/>
                  <a:gd name="connsiteY3" fmla="*/ 232886 h 232886"/>
                  <a:gd name="connsiteX4" fmla="*/ 0 w 8327754"/>
                  <a:gd name="connsiteY4" fmla="*/ 232886 h 232886"/>
                  <a:gd name="connsiteX5" fmla="*/ 0 w 8327754"/>
                  <a:gd name="connsiteY5" fmla="*/ 96193 h 232886"/>
                  <a:gd name="connsiteX6" fmla="*/ 96193 w 8327754"/>
                  <a:gd name="connsiteY6" fmla="*/ 0 h 23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27754" h="232886">
                    <a:moveTo>
                      <a:pt x="96193" y="0"/>
                    </a:moveTo>
                    <a:lnTo>
                      <a:pt x="8231562" y="0"/>
                    </a:lnTo>
                    <a:cubicBezTo>
                      <a:pt x="8284661" y="0"/>
                      <a:pt x="8327755" y="43094"/>
                      <a:pt x="8327755" y="96193"/>
                    </a:cubicBezTo>
                    <a:lnTo>
                      <a:pt x="8327755" y="232886"/>
                    </a:lnTo>
                    <a:lnTo>
                      <a:pt x="0" y="232886"/>
                    </a:lnTo>
                    <a:lnTo>
                      <a:pt x="0" y="96193"/>
                    </a:lnTo>
                    <a:cubicBezTo>
                      <a:pt x="0" y="43094"/>
                      <a:pt x="43094" y="0"/>
                      <a:pt x="96193" y="0"/>
                    </a:cubicBezTo>
                    <a:close/>
                  </a:path>
                </a:pathLst>
              </a:custGeom>
              <a:solidFill>
                <a:schemeClr val="bg1">
                  <a:lumMod val="95000"/>
                </a:schemeClr>
              </a:solidFill>
              <a:ln w="26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182C4E4F-D05A-29E6-7A38-3A519719CF14}"/>
                  </a:ext>
                </a:extLst>
              </p:cNvPr>
              <p:cNvSpPr/>
              <p:nvPr/>
            </p:nvSpPr>
            <p:spPr>
              <a:xfrm>
                <a:off x="1932350" y="6207272"/>
                <a:ext cx="8327754" cy="69148"/>
              </a:xfrm>
              <a:custGeom>
                <a:avLst/>
                <a:gdLst>
                  <a:gd name="connsiteX0" fmla="*/ 0 w 8327754"/>
                  <a:gd name="connsiteY0" fmla="*/ 0 h 69148"/>
                  <a:gd name="connsiteX1" fmla="*/ 8327755 w 8327754"/>
                  <a:gd name="connsiteY1" fmla="*/ 0 h 69148"/>
                  <a:gd name="connsiteX2" fmla="*/ 8327755 w 8327754"/>
                  <a:gd name="connsiteY2" fmla="*/ 69149 h 69148"/>
                  <a:gd name="connsiteX3" fmla="*/ 0 w 8327754"/>
                  <a:gd name="connsiteY3" fmla="*/ 69149 h 69148"/>
                </a:gdLst>
                <a:ahLst/>
                <a:cxnLst>
                  <a:cxn ang="0">
                    <a:pos x="connsiteX0" y="connsiteY0"/>
                  </a:cxn>
                  <a:cxn ang="0">
                    <a:pos x="connsiteX1" y="connsiteY1"/>
                  </a:cxn>
                  <a:cxn ang="0">
                    <a:pos x="connsiteX2" y="connsiteY2"/>
                  </a:cxn>
                  <a:cxn ang="0">
                    <a:pos x="connsiteX3" y="connsiteY3"/>
                  </a:cxn>
                </a:cxnLst>
                <a:rect l="l" t="t" r="r" b="b"/>
                <a:pathLst>
                  <a:path w="8327754" h="69148">
                    <a:moveTo>
                      <a:pt x="0" y="0"/>
                    </a:moveTo>
                    <a:lnTo>
                      <a:pt x="8327755" y="0"/>
                    </a:lnTo>
                    <a:lnTo>
                      <a:pt x="8327755" y="69149"/>
                    </a:lnTo>
                    <a:lnTo>
                      <a:pt x="0" y="69149"/>
                    </a:lnTo>
                    <a:close/>
                  </a:path>
                </a:pathLst>
              </a:custGeom>
              <a:solidFill>
                <a:srgbClr val="000000">
                  <a:alpha val="8000"/>
                </a:srgbClr>
              </a:solidFill>
              <a:ln w="26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8" name="Rectangle 27">
              <a:extLst>
                <a:ext uri="{FF2B5EF4-FFF2-40B4-BE49-F238E27FC236}">
                  <a16:creationId xmlns:a16="http://schemas.microsoft.com/office/drawing/2014/main" id="{82AA9295-58F7-663D-C2D0-388A075995D8}"/>
                </a:ext>
              </a:extLst>
            </p:cNvPr>
            <p:cNvSpPr/>
            <p:nvPr/>
          </p:nvSpPr>
          <p:spPr>
            <a:xfrm>
              <a:off x="2470824" y="2543378"/>
              <a:ext cx="1692573" cy="117729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88CF2F5C-AD84-2462-3D92-350013A995AF}"/>
                </a:ext>
              </a:extLst>
            </p:cNvPr>
            <p:cNvSpPr/>
            <p:nvPr/>
          </p:nvSpPr>
          <p:spPr>
            <a:xfrm>
              <a:off x="4323417" y="2543378"/>
              <a:ext cx="1692573" cy="117729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FA8EE143-F03F-AD1A-7072-696D8C37AE57}"/>
                </a:ext>
              </a:extLst>
            </p:cNvPr>
            <p:cNvSpPr/>
            <p:nvPr/>
          </p:nvSpPr>
          <p:spPr>
            <a:xfrm>
              <a:off x="6176010" y="2543378"/>
              <a:ext cx="1692573" cy="117729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8022519A-BE19-E79F-EA29-3FED70BE6986}"/>
                </a:ext>
              </a:extLst>
            </p:cNvPr>
            <p:cNvSpPr/>
            <p:nvPr/>
          </p:nvSpPr>
          <p:spPr>
            <a:xfrm>
              <a:off x="8028603" y="2543378"/>
              <a:ext cx="1692573" cy="117729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1C4CBED6-2B2B-47E9-40EF-E3E2E610AF22}"/>
                </a:ext>
              </a:extLst>
            </p:cNvPr>
            <p:cNvPicPr>
              <a:picLocks noChangeAspect="1"/>
            </p:cNvPicPr>
            <p:nvPr/>
          </p:nvPicPr>
          <p:blipFill>
            <a:blip r:embed="rId5"/>
            <a:stretch>
              <a:fillRect/>
            </a:stretch>
          </p:blipFill>
          <p:spPr>
            <a:xfrm>
              <a:off x="3077457" y="2625948"/>
              <a:ext cx="479306" cy="479306"/>
            </a:xfrm>
            <a:prstGeom prst="rect">
              <a:avLst/>
            </a:prstGeom>
          </p:spPr>
        </p:pic>
        <p:pic>
          <p:nvPicPr>
            <p:cNvPr id="38" name="Picture 37">
              <a:extLst>
                <a:ext uri="{FF2B5EF4-FFF2-40B4-BE49-F238E27FC236}">
                  <a16:creationId xmlns:a16="http://schemas.microsoft.com/office/drawing/2014/main" id="{F53B8209-BC8B-3AD1-E082-6026C404B179}"/>
                </a:ext>
              </a:extLst>
            </p:cNvPr>
            <p:cNvPicPr>
              <a:picLocks noChangeAspect="1"/>
            </p:cNvPicPr>
            <p:nvPr/>
          </p:nvPicPr>
          <p:blipFill>
            <a:blip r:embed="rId6"/>
            <a:stretch>
              <a:fillRect/>
            </a:stretch>
          </p:blipFill>
          <p:spPr>
            <a:xfrm>
              <a:off x="5001405" y="2697303"/>
              <a:ext cx="336596" cy="336596"/>
            </a:xfrm>
            <a:prstGeom prst="rect">
              <a:avLst/>
            </a:prstGeom>
          </p:spPr>
        </p:pic>
        <p:pic>
          <p:nvPicPr>
            <p:cNvPr id="39" name="Picture 38">
              <a:extLst>
                <a:ext uri="{FF2B5EF4-FFF2-40B4-BE49-F238E27FC236}">
                  <a16:creationId xmlns:a16="http://schemas.microsoft.com/office/drawing/2014/main" id="{1A458F2D-2EED-BF61-EEFF-02065A4C0798}"/>
                </a:ext>
              </a:extLst>
            </p:cNvPr>
            <p:cNvPicPr>
              <a:picLocks noChangeAspect="1"/>
            </p:cNvPicPr>
            <p:nvPr/>
          </p:nvPicPr>
          <p:blipFill>
            <a:blip r:embed="rId7"/>
            <a:stretch>
              <a:fillRect/>
            </a:stretch>
          </p:blipFill>
          <p:spPr>
            <a:xfrm flipH="1">
              <a:off x="6804430" y="2647735"/>
              <a:ext cx="435733" cy="435733"/>
            </a:xfrm>
            <a:prstGeom prst="rect">
              <a:avLst/>
            </a:prstGeom>
          </p:spPr>
        </p:pic>
        <p:pic>
          <p:nvPicPr>
            <p:cNvPr id="40" name="Picture 39">
              <a:extLst>
                <a:ext uri="{FF2B5EF4-FFF2-40B4-BE49-F238E27FC236}">
                  <a16:creationId xmlns:a16="http://schemas.microsoft.com/office/drawing/2014/main" id="{0E993E9F-568B-6A05-E524-712AC6FCD8CE}"/>
                </a:ext>
              </a:extLst>
            </p:cNvPr>
            <p:cNvPicPr>
              <a:picLocks noChangeAspect="1"/>
            </p:cNvPicPr>
            <p:nvPr/>
          </p:nvPicPr>
          <p:blipFill>
            <a:blip r:embed="rId8"/>
            <a:stretch>
              <a:fillRect/>
            </a:stretch>
          </p:blipFill>
          <p:spPr>
            <a:xfrm>
              <a:off x="8664348" y="2655060"/>
              <a:ext cx="421082" cy="421082"/>
            </a:xfrm>
            <a:prstGeom prst="rect">
              <a:avLst/>
            </a:prstGeom>
          </p:spPr>
        </p:pic>
        <p:sp>
          <p:nvSpPr>
            <p:cNvPr id="41" name="Rectangle 40">
              <a:extLst>
                <a:ext uri="{FF2B5EF4-FFF2-40B4-BE49-F238E27FC236}">
                  <a16:creationId xmlns:a16="http://schemas.microsoft.com/office/drawing/2014/main" id="{53BF4709-6A99-63A8-E6F7-CC38C73E7E47}"/>
                </a:ext>
              </a:extLst>
            </p:cNvPr>
            <p:cNvSpPr/>
            <p:nvPr/>
          </p:nvSpPr>
          <p:spPr>
            <a:xfrm>
              <a:off x="2477111" y="3181882"/>
              <a:ext cx="1686286" cy="538786"/>
            </a:xfrm>
            <a:prstGeom prst="rect">
              <a:avLst/>
            </a:prstGeom>
            <a:solidFill>
              <a:srgbClr val="006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err="1">
                  <a:ln>
                    <a:noFill/>
                  </a:ln>
                  <a:solidFill>
                    <a:sysClr val="window" lastClr="FFFFFF"/>
                  </a:solidFill>
                  <a:effectLst/>
                  <a:uLnTx/>
                  <a:uFillTx/>
                  <a:latin typeface="Calibri" panose="020F0502020204030204"/>
                  <a:ea typeface="+mn-ea"/>
                  <a:cs typeface="+mn-cs"/>
                </a:rPr>
                <a:t>Preferido por ARNI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a:ln>
                    <a:noFill/>
                  </a:ln>
                  <a:solidFill>
                    <a:sysClr val="window" lastClr="FFFFFF"/>
                  </a:solidFill>
                  <a:effectLst/>
                  <a:uLnTx/>
                  <a:uFillTx/>
                  <a:latin typeface="Calibri" panose="020F0502020204030204"/>
                  <a:ea typeface="+mn-ea"/>
                  <a:cs typeface="+mn-cs"/>
                </a:rPr>
                <a:t>o ACEi o ARB</a:t>
              </a:r>
            </a:p>
          </p:txBody>
        </p:sp>
        <p:sp>
          <p:nvSpPr>
            <p:cNvPr id="42" name="Rectangle 41">
              <a:extLst>
                <a:ext uri="{FF2B5EF4-FFF2-40B4-BE49-F238E27FC236}">
                  <a16:creationId xmlns:a16="http://schemas.microsoft.com/office/drawing/2014/main" id="{C129ADE7-A991-AC14-7D66-9735003E4910}"/>
                </a:ext>
              </a:extLst>
            </p:cNvPr>
            <p:cNvSpPr/>
            <p:nvPr/>
          </p:nvSpPr>
          <p:spPr>
            <a:xfrm>
              <a:off x="4318319" y="3181882"/>
              <a:ext cx="1697671" cy="538786"/>
            </a:xfrm>
            <a:prstGeom prst="rect">
              <a:avLst/>
            </a:prstGeom>
            <a:solidFill>
              <a:srgbClr val="009A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sysClr val="window" lastClr="FFFFFF"/>
                  </a:solidFill>
                  <a:effectLst/>
                  <a:uLnTx/>
                  <a:uFillTx/>
                  <a:latin typeface="Calibri" panose="020F0502020204030204"/>
                  <a:ea typeface="+mn-ea"/>
                  <a:cs typeface="+mn-cs"/>
                </a:rPr>
                <a:t>Betabloqueante</a:t>
              </a:r>
              <a:endParaRPr kumimoji="0" lang="en-US" sz="14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B35FCB3-7028-F15D-70C1-B9313F494B09}"/>
                </a:ext>
              </a:extLst>
            </p:cNvPr>
            <p:cNvSpPr/>
            <p:nvPr/>
          </p:nvSpPr>
          <p:spPr>
            <a:xfrm>
              <a:off x="6170912" y="3181882"/>
              <a:ext cx="1692573" cy="538786"/>
            </a:xfrm>
            <a:prstGeom prst="rect">
              <a:avLst/>
            </a:prstGeom>
            <a:solidFill>
              <a:srgbClr val="B522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err="1">
                  <a:ln>
                    <a:noFill/>
                  </a:ln>
                  <a:solidFill>
                    <a:sysClr val="window" lastClr="FFFFFF"/>
                  </a:solidFill>
                  <a:effectLst/>
                  <a:uLnTx/>
                  <a:uFillTx/>
                  <a:latin typeface="Calibri" panose="020F0502020204030204"/>
                  <a:ea typeface="+mn-ea"/>
                  <a:cs typeface="+mn-cs"/>
                </a:rPr>
                <a:t>MRA</a:t>
              </a:r>
              <a:endParaRPr kumimoji="0" lang="en-US" sz="1400" b="1"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CF9DD9A8-CF6A-1002-5D1C-CC15E90C8DF7}"/>
                </a:ext>
              </a:extLst>
            </p:cNvPr>
            <p:cNvSpPr/>
            <p:nvPr/>
          </p:nvSpPr>
          <p:spPr>
            <a:xfrm>
              <a:off x="8028603" y="3181882"/>
              <a:ext cx="1692573" cy="538786"/>
            </a:xfrm>
            <a:prstGeom prst="rect">
              <a:avLst/>
            </a:prstGeom>
            <a:solidFill>
              <a:srgbClr val="3B1C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a:ln>
                    <a:noFill/>
                  </a:ln>
                  <a:solidFill>
                    <a:sysClr val="window" lastClr="FFFFFF"/>
                  </a:solidFill>
                  <a:effectLst/>
                  <a:uLnTx/>
                  <a:uFillTx/>
                  <a:latin typeface="Calibri" panose="020F0502020204030204"/>
                  <a:ea typeface="+mn-ea"/>
                  <a:cs typeface="+mn-cs"/>
                </a:rPr>
                <a:t>SGLT2i</a:t>
              </a:r>
            </a:p>
          </p:txBody>
        </p:sp>
        <p:sp>
          <p:nvSpPr>
            <p:cNvPr id="45" name="TextBox 44">
              <a:extLst>
                <a:ext uri="{FF2B5EF4-FFF2-40B4-BE49-F238E27FC236}">
                  <a16:creationId xmlns:a16="http://schemas.microsoft.com/office/drawing/2014/main" id="{160D4B20-FEBA-DAAC-EF22-BE349C7FB515}"/>
                </a:ext>
              </a:extLst>
            </p:cNvPr>
            <p:cNvSpPr txBox="1"/>
            <p:nvPr/>
          </p:nvSpPr>
          <p:spPr>
            <a:xfrm>
              <a:off x="1298227" y="3946958"/>
              <a:ext cx="1168110" cy="523220"/>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a:ln>
                    <a:noFill/>
                  </a:ln>
                  <a:solidFill>
                    <a:prstClr val="black"/>
                  </a:solidFill>
                  <a:effectLst/>
                  <a:uLnTx/>
                  <a:uFillTx/>
                  <a:latin typeface="Calibri" panose="020F0502020204030204"/>
                  <a:ea typeface="+mn-ea"/>
                  <a:cs typeface="+mn-cs"/>
                </a:rPr>
                <a:t>Mecanismo de acción</a:t>
              </a:r>
            </a:p>
          </p:txBody>
        </p:sp>
        <p:sp>
          <p:nvSpPr>
            <p:cNvPr id="46" name="TextBox 45">
              <a:extLst>
                <a:ext uri="{FF2B5EF4-FFF2-40B4-BE49-F238E27FC236}">
                  <a16:creationId xmlns:a16="http://schemas.microsoft.com/office/drawing/2014/main" id="{F6EB695E-118E-1C31-D9D1-577C5C751FA2}"/>
                </a:ext>
              </a:extLst>
            </p:cNvPr>
            <p:cNvSpPr txBox="1"/>
            <p:nvPr/>
          </p:nvSpPr>
          <p:spPr>
            <a:xfrm>
              <a:off x="2543829" y="3899544"/>
              <a:ext cx="6974925" cy="89255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err="1">
                  <a:ln>
                    <a:noFill/>
                  </a:ln>
                  <a:solidFill>
                    <a:prstClr val="black"/>
                  </a:solidFill>
                  <a:effectLst/>
                  <a:uLnTx/>
                  <a:uFillTx/>
                  <a:latin typeface="Calibri" panose="020F0502020204030204"/>
                  <a:ea typeface="+mn-ea"/>
                  <a:cs typeface="+mn-cs"/>
                </a:rPr>
                <a:t>Inhiben</a:t>
              </a:r>
              <a:r>
                <a:rPr kumimoji="0" lang="es" sz="1400" b="0" i="0" u="none" strike="noStrike" kern="1200" cap="none" spc="0" normalizeH="0" baseline="0" noProof="0">
                  <a:ln>
                    <a:noFill/>
                  </a:ln>
                  <a:solidFill>
                    <a:prstClr val="black"/>
                  </a:solidFill>
                  <a:effectLst/>
                  <a:uLnTx/>
                  <a:uFillTx/>
                  <a:latin typeface="Calibri" panose="020F0502020204030204"/>
                  <a:ea typeface="+mn-ea"/>
                  <a:cs typeface="+mn-cs"/>
                </a:rPr>
                <a:t> los efectos adversos del sistema simpático.</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s-ES" sz="1400" b="0" i="0" u="none" strike="noStrike" kern="1200" cap="none" spc="0" normalizeH="0" baseline="0" noProof="0">
                  <a:ln>
                    <a:noFill/>
                  </a:ln>
                  <a:solidFill>
                    <a:prstClr val="black"/>
                  </a:solidFill>
                  <a:effectLst/>
                  <a:uLnTx/>
                  <a:uFillTx/>
                  <a:latin typeface="Calibri" panose="020F0502020204030204"/>
                  <a:ea typeface="+mn-ea"/>
                  <a:cs typeface="+mn-cs"/>
                </a:rPr>
                <a:t>Retrasan y previenen el remodelado cardíaco</a:t>
              </a:r>
              <a:r>
                <a:rPr kumimoji="0" lang="es" sz="1400" b="0" i="0" u="none" strike="noStrike" kern="1200" cap="none" spc="0" normalizeH="0" baseline="0" noProof="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err="1">
                  <a:ln>
                    <a:noFill/>
                  </a:ln>
                  <a:solidFill>
                    <a:prstClr val="black"/>
                  </a:solidFill>
                  <a:effectLst/>
                  <a:uLnTx/>
                  <a:uFillTx/>
                  <a:latin typeface="Calibri" panose="020F0502020204030204"/>
                  <a:ea typeface="+mn-ea"/>
                  <a:cs typeface="+mn-cs"/>
                </a:rPr>
                <a:t>Promueven</a:t>
              </a:r>
              <a:r>
                <a:rPr kumimoji="0" lang="es" sz="1400" b="0" i="0" u="none" strike="noStrike" kern="1200" cap="none" spc="0" normalizeH="0" baseline="0" noProof="0">
                  <a:ln>
                    <a:noFill/>
                  </a:ln>
                  <a:solidFill>
                    <a:prstClr val="black"/>
                  </a:solidFill>
                  <a:effectLst/>
                  <a:uLnTx/>
                  <a:uFillTx/>
                  <a:latin typeface="Calibri" panose="020F0502020204030204"/>
                  <a:ea typeface="+mn-ea"/>
                  <a:cs typeface="+mn-cs"/>
                </a:rPr>
                <a:t> la remodelación positiva del ventrículo.</a:t>
              </a:r>
            </a:p>
          </p:txBody>
        </p:sp>
      </p:grpSp>
      <p:sp>
        <p:nvSpPr>
          <p:cNvPr id="4" name="Slide Number Placeholder 3">
            <a:extLst>
              <a:ext uri="{FF2B5EF4-FFF2-40B4-BE49-F238E27FC236}">
                <a16:creationId xmlns:a16="http://schemas.microsoft.com/office/drawing/2014/main" id="{8993ADEB-9675-BDC0-DABE-3BCF4B1F0F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1DBC2C1-BFCB-9A42-FBED-327237F006C1}"/>
              </a:ext>
            </a:extLst>
          </p:cNvPr>
          <p:cNvSpPr txBox="1"/>
          <p:nvPr/>
        </p:nvSpPr>
        <p:spPr>
          <a:xfrm>
            <a:off x="4205319" y="1832813"/>
            <a:ext cx="3731931" cy="646331"/>
          </a:xfrm>
          <a:prstGeom prst="rect">
            <a:avLst/>
          </a:prstGeom>
          <a:noFill/>
        </p:spPr>
        <p:txBody>
          <a:bodyPr wrap="square" rtlCol="0">
            <a:spAutoFit/>
          </a:bodyPr>
          <a:lstStyle/>
          <a:p>
            <a:pPr marL="0" marR="0" lvl="0" indent="0" algn="ctr" defTabSz="914400" rtl="0" eaLnBrk="0" fontAlgn="base" latinLnBrk="0" hangingPunct="1">
              <a:lnSpc>
                <a:spcPct val="100000"/>
              </a:lnSpc>
              <a:spcBef>
                <a:spcPct val="0"/>
              </a:spcBef>
              <a:spcAft>
                <a:spcPct val="0"/>
              </a:spcAft>
              <a:buClrTx/>
              <a:buSzTx/>
              <a:buFontTx/>
              <a:buNone/>
              <a:tabLst/>
              <a:defRPr/>
            </a:pPr>
            <a:r>
              <a:rPr kumimoji="0" lang="es" sz="1800" b="1" i="0" u="none" strike="noStrike" kern="0" cap="none" spc="0" normalizeH="0" baseline="0" noProof="0">
                <a:ln>
                  <a:noFill/>
                </a:ln>
                <a:solidFill>
                  <a:srgbClr val="00386B"/>
                </a:solidFill>
                <a:effectLst/>
                <a:uLnTx/>
                <a:uFillTx/>
                <a:latin typeface="Calibri" panose="020F0502020204030204"/>
                <a:ea typeface="MS PGothic" panose="020B0600070205080204" pitchFamily="34" charset="-128"/>
                <a:cs typeface="+mn-cs"/>
              </a:rPr>
              <a:t>Los 4 pilares de la terapia médica que mejora la supervivencia</a:t>
            </a:r>
          </a:p>
        </p:txBody>
      </p:sp>
      <p:sp>
        <p:nvSpPr>
          <p:cNvPr id="5" name="Title 1">
            <a:extLst>
              <a:ext uri="{FF2B5EF4-FFF2-40B4-BE49-F238E27FC236}">
                <a16:creationId xmlns:a16="http://schemas.microsoft.com/office/drawing/2014/main" id="{D362C4D9-17C1-0E11-68B4-9AE8800C61C0}"/>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3200" b="1" i="0" u="none" strike="noStrike" kern="1200" cap="none" spc="0" normalizeH="0" baseline="0" noProof="0">
                <a:ln>
                  <a:noFill/>
                </a:ln>
                <a:solidFill>
                  <a:srgbClr val="002C53"/>
                </a:solidFill>
                <a:effectLst/>
                <a:uLnTx/>
                <a:uFillTx/>
                <a:latin typeface="Calibri Light" panose="020F0302020204030204"/>
                <a:ea typeface="+mj-ea"/>
                <a:cs typeface="+mj-cs"/>
              </a:rPr>
              <a:t>Terapia médica dirigida por guías clínicas</a:t>
            </a: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 (GDMT) para la </a:t>
            </a:r>
            <a:r>
              <a:rPr kumimoji="0" lang="en-US" sz="3200" b="1" i="0" u="none" strike="noStrike" kern="1200" cap="none" spc="0" normalizeH="0" baseline="0" noProof="0" err="1">
                <a:ln>
                  <a:noFill/>
                </a:ln>
                <a:solidFill>
                  <a:srgbClr val="002C53"/>
                </a:solidFill>
                <a:effectLst/>
                <a:uLnTx/>
                <a:uFillTx/>
                <a:latin typeface="Calibri Light" panose="020F0302020204030204"/>
                <a:ea typeface="+mj-ea"/>
                <a:cs typeface="+mj-cs"/>
              </a:rPr>
              <a:t>ICFEr</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139462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50AEE-1B61-44D3-D816-CAED0CDF260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0519209-0934-1892-92D9-58C99AA32999}"/>
              </a:ext>
            </a:extLst>
          </p:cNvPr>
          <p:cNvSpPr txBox="1">
            <a:spLocks/>
          </p:cNvSpPr>
          <p:nvPr/>
        </p:nvSpPr>
        <p:spPr>
          <a:xfrm>
            <a:off x="241300" y="-121146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grpSp>
        <p:nvGrpSpPr>
          <p:cNvPr id="8" name="Group 7">
            <a:extLst>
              <a:ext uri="{FF2B5EF4-FFF2-40B4-BE49-F238E27FC236}">
                <a16:creationId xmlns:a16="http://schemas.microsoft.com/office/drawing/2014/main" id="{9A1D3C0A-D101-C6ED-35A5-44F46C97CDD3}"/>
              </a:ext>
            </a:extLst>
          </p:cNvPr>
          <p:cNvGrpSpPr/>
          <p:nvPr/>
        </p:nvGrpSpPr>
        <p:grpSpPr>
          <a:xfrm>
            <a:off x="1298227" y="1606208"/>
            <a:ext cx="8961877" cy="4715933"/>
            <a:chOff x="1298227" y="1606208"/>
            <a:chExt cx="8961877" cy="4715933"/>
          </a:xfrm>
        </p:grpSpPr>
        <p:sp>
          <p:nvSpPr>
            <p:cNvPr id="9" name="Rectangle 8">
              <a:extLst>
                <a:ext uri="{FF2B5EF4-FFF2-40B4-BE49-F238E27FC236}">
                  <a16:creationId xmlns:a16="http://schemas.microsoft.com/office/drawing/2014/main" id="{1188D761-2FB3-6E72-E2F4-5607E21F8B44}"/>
                </a:ext>
              </a:extLst>
            </p:cNvPr>
            <p:cNvSpPr/>
            <p:nvPr/>
          </p:nvSpPr>
          <p:spPr>
            <a:xfrm>
              <a:off x="2477111" y="3873896"/>
              <a:ext cx="7244065" cy="2092633"/>
            </a:xfrm>
            <a:prstGeom prst="rect">
              <a:avLst/>
            </a:prstGeom>
            <a:solidFill>
              <a:schemeClr val="bg1"/>
            </a:solidFill>
            <a:ln w="3175">
              <a:noFill/>
            </a:ln>
            <a:effectLst>
              <a:outerShdw blurRad="76200" dist="38100" dir="5400000" sx="101000" sy="101000" algn="t" rotWithShape="0">
                <a:schemeClr val="tx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Graphic 20">
              <a:extLst>
                <a:ext uri="{FF2B5EF4-FFF2-40B4-BE49-F238E27FC236}">
                  <a16:creationId xmlns:a16="http://schemas.microsoft.com/office/drawing/2014/main" id="{CCE4D9B4-063B-97EA-2074-FB663F6066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63397" y="3625418"/>
              <a:ext cx="107603" cy="286942"/>
            </a:xfrm>
            <a:prstGeom prst="rect">
              <a:avLst/>
            </a:prstGeom>
          </p:spPr>
        </p:pic>
        <p:sp>
          <p:nvSpPr>
            <p:cNvPr id="25" name="Freeform: Shape 24">
              <a:extLst>
                <a:ext uri="{FF2B5EF4-FFF2-40B4-BE49-F238E27FC236}">
                  <a16:creationId xmlns:a16="http://schemas.microsoft.com/office/drawing/2014/main" id="{1B14E0A3-258C-1123-5E2B-6EFE0CAC5868}"/>
                </a:ext>
              </a:extLst>
            </p:cNvPr>
            <p:cNvSpPr/>
            <p:nvPr/>
          </p:nvSpPr>
          <p:spPr>
            <a:xfrm>
              <a:off x="2203075" y="1606208"/>
              <a:ext cx="7690617" cy="888156"/>
            </a:xfrm>
            <a:custGeom>
              <a:avLst/>
              <a:gdLst>
                <a:gd name="connsiteX0" fmla="*/ 3781617 w 7690617"/>
                <a:gd name="connsiteY0" fmla="*/ 4735 h 888156"/>
                <a:gd name="connsiteX1" fmla="*/ 146228 w 7690617"/>
                <a:gd name="connsiteY1" fmla="*/ 547066 h 888156"/>
                <a:gd name="connsiteX2" fmla="*/ 171533 w 7690617"/>
                <a:gd name="connsiteY2" fmla="*/ 888156 h 888156"/>
                <a:gd name="connsiteX3" fmla="*/ 7519085 w 7690617"/>
                <a:gd name="connsiteY3" fmla="*/ 888156 h 888156"/>
                <a:gd name="connsiteX4" fmla="*/ 7544391 w 7690617"/>
                <a:gd name="connsiteY4" fmla="*/ 547066 h 888156"/>
                <a:gd name="connsiteX5" fmla="*/ 3909028 w 7690617"/>
                <a:gd name="connsiteY5" fmla="*/ 4735 h 888156"/>
                <a:gd name="connsiteX6" fmla="*/ 3781617 w 7690617"/>
                <a:gd name="connsiteY6" fmla="*/ 4735 h 88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90617" h="888156">
                  <a:moveTo>
                    <a:pt x="3781617" y="4735"/>
                  </a:moveTo>
                  <a:lnTo>
                    <a:pt x="146228" y="547066"/>
                  </a:lnTo>
                  <a:cubicBezTo>
                    <a:pt x="-63761" y="578390"/>
                    <a:pt x="-40782" y="888156"/>
                    <a:pt x="171533" y="888156"/>
                  </a:cubicBezTo>
                  <a:lnTo>
                    <a:pt x="7519085" y="888156"/>
                  </a:lnTo>
                  <a:cubicBezTo>
                    <a:pt x="7731400" y="888156"/>
                    <a:pt x="7754379" y="578390"/>
                    <a:pt x="7544391" y="547066"/>
                  </a:cubicBezTo>
                  <a:lnTo>
                    <a:pt x="3909028" y="4735"/>
                  </a:lnTo>
                  <a:cubicBezTo>
                    <a:pt x="3866789" y="-1578"/>
                    <a:pt x="3823856" y="-1578"/>
                    <a:pt x="3781617" y="4735"/>
                  </a:cubicBezTo>
                  <a:close/>
                </a:path>
              </a:pathLst>
            </a:custGeom>
            <a:solidFill>
              <a:schemeClr val="bg1">
                <a:lumMod val="95000"/>
              </a:schemeClr>
            </a:solidFill>
            <a:ln w="26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aphic 8">
              <a:extLst>
                <a:ext uri="{FF2B5EF4-FFF2-40B4-BE49-F238E27FC236}">
                  <a16:creationId xmlns:a16="http://schemas.microsoft.com/office/drawing/2014/main" id="{77C33CAF-88BB-4F1D-F165-A5B582691ABB}"/>
                </a:ext>
              </a:extLst>
            </p:cNvPr>
            <p:cNvGrpSpPr/>
            <p:nvPr/>
          </p:nvGrpSpPr>
          <p:grpSpPr>
            <a:xfrm>
              <a:off x="1932350" y="6089255"/>
              <a:ext cx="8327754" cy="232886"/>
              <a:chOff x="1932350" y="6043535"/>
              <a:chExt cx="8327754" cy="232886"/>
            </a:xfrm>
          </p:grpSpPr>
          <p:sp>
            <p:nvSpPr>
              <p:cNvPr id="47" name="Freeform: Shape 46">
                <a:extLst>
                  <a:ext uri="{FF2B5EF4-FFF2-40B4-BE49-F238E27FC236}">
                    <a16:creationId xmlns:a16="http://schemas.microsoft.com/office/drawing/2014/main" id="{96102FE7-0C40-D214-9720-12C7F45839F8}"/>
                  </a:ext>
                </a:extLst>
              </p:cNvPr>
              <p:cNvSpPr/>
              <p:nvPr/>
            </p:nvSpPr>
            <p:spPr>
              <a:xfrm>
                <a:off x="1932350" y="6043535"/>
                <a:ext cx="8327754" cy="232886"/>
              </a:xfrm>
              <a:custGeom>
                <a:avLst/>
                <a:gdLst>
                  <a:gd name="connsiteX0" fmla="*/ 96193 w 8327754"/>
                  <a:gd name="connsiteY0" fmla="*/ 0 h 232886"/>
                  <a:gd name="connsiteX1" fmla="*/ 8231562 w 8327754"/>
                  <a:gd name="connsiteY1" fmla="*/ 0 h 232886"/>
                  <a:gd name="connsiteX2" fmla="*/ 8327755 w 8327754"/>
                  <a:gd name="connsiteY2" fmla="*/ 96193 h 232886"/>
                  <a:gd name="connsiteX3" fmla="*/ 8327755 w 8327754"/>
                  <a:gd name="connsiteY3" fmla="*/ 232886 h 232886"/>
                  <a:gd name="connsiteX4" fmla="*/ 0 w 8327754"/>
                  <a:gd name="connsiteY4" fmla="*/ 232886 h 232886"/>
                  <a:gd name="connsiteX5" fmla="*/ 0 w 8327754"/>
                  <a:gd name="connsiteY5" fmla="*/ 96193 h 232886"/>
                  <a:gd name="connsiteX6" fmla="*/ 96193 w 8327754"/>
                  <a:gd name="connsiteY6" fmla="*/ 0 h 23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27754" h="232886">
                    <a:moveTo>
                      <a:pt x="96193" y="0"/>
                    </a:moveTo>
                    <a:lnTo>
                      <a:pt x="8231562" y="0"/>
                    </a:lnTo>
                    <a:cubicBezTo>
                      <a:pt x="8284661" y="0"/>
                      <a:pt x="8327755" y="43094"/>
                      <a:pt x="8327755" y="96193"/>
                    </a:cubicBezTo>
                    <a:lnTo>
                      <a:pt x="8327755" y="232886"/>
                    </a:lnTo>
                    <a:lnTo>
                      <a:pt x="0" y="232886"/>
                    </a:lnTo>
                    <a:lnTo>
                      <a:pt x="0" y="96193"/>
                    </a:lnTo>
                    <a:cubicBezTo>
                      <a:pt x="0" y="43094"/>
                      <a:pt x="43094" y="0"/>
                      <a:pt x="96193" y="0"/>
                    </a:cubicBezTo>
                    <a:close/>
                  </a:path>
                </a:pathLst>
              </a:custGeom>
              <a:solidFill>
                <a:schemeClr val="bg1">
                  <a:lumMod val="95000"/>
                </a:schemeClr>
              </a:solidFill>
              <a:ln w="26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64EF6CD7-DA96-0EF5-FCDA-543C77DA6283}"/>
                  </a:ext>
                </a:extLst>
              </p:cNvPr>
              <p:cNvSpPr/>
              <p:nvPr/>
            </p:nvSpPr>
            <p:spPr>
              <a:xfrm>
                <a:off x="1932350" y="6207272"/>
                <a:ext cx="8327754" cy="69148"/>
              </a:xfrm>
              <a:custGeom>
                <a:avLst/>
                <a:gdLst>
                  <a:gd name="connsiteX0" fmla="*/ 0 w 8327754"/>
                  <a:gd name="connsiteY0" fmla="*/ 0 h 69148"/>
                  <a:gd name="connsiteX1" fmla="*/ 8327755 w 8327754"/>
                  <a:gd name="connsiteY1" fmla="*/ 0 h 69148"/>
                  <a:gd name="connsiteX2" fmla="*/ 8327755 w 8327754"/>
                  <a:gd name="connsiteY2" fmla="*/ 69149 h 69148"/>
                  <a:gd name="connsiteX3" fmla="*/ 0 w 8327754"/>
                  <a:gd name="connsiteY3" fmla="*/ 69149 h 69148"/>
                </a:gdLst>
                <a:ahLst/>
                <a:cxnLst>
                  <a:cxn ang="0">
                    <a:pos x="connsiteX0" y="connsiteY0"/>
                  </a:cxn>
                  <a:cxn ang="0">
                    <a:pos x="connsiteX1" y="connsiteY1"/>
                  </a:cxn>
                  <a:cxn ang="0">
                    <a:pos x="connsiteX2" y="connsiteY2"/>
                  </a:cxn>
                  <a:cxn ang="0">
                    <a:pos x="connsiteX3" y="connsiteY3"/>
                  </a:cxn>
                </a:cxnLst>
                <a:rect l="l" t="t" r="r" b="b"/>
                <a:pathLst>
                  <a:path w="8327754" h="69148">
                    <a:moveTo>
                      <a:pt x="0" y="0"/>
                    </a:moveTo>
                    <a:lnTo>
                      <a:pt x="8327755" y="0"/>
                    </a:lnTo>
                    <a:lnTo>
                      <a:pt x="8327755" y="69149"/>
                    </a:lnTo>
                    <a:lnTo>
                      <a:pt x="0" y="69149"/>
                    </a:lnTo>
                    <a:close/>
                  </a:path>
                </a:pathLst>
              </a:custGeom>
              <a:solidFill>
                <a:srgbClr val="000000">
                  <a:alpha val="8000"/>
                </a:srgbClr>
              </a:solidFill>
              <a:ln w="26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8" name="Rectangle 27">
              <a:extLst>
                <a:ext uri="{FF2B5EF4-FFF2-40B4-BE49-F238E27FC236}">
                  <a16:creationId xmlns:a16="http://schemas.microsoft.com/office/drawing/2014/main" id="{E36FFD6A-9A75-8C0F-C90A-00B526B70C38}"/>
                </a:ext>
              </a:extLst>
            </p:cNvPr>
            <p:cNvSpPr/>
            <p:nvPr/>
          </p:nvSpPr>
          <p:spPr>
            <a:xfrm>
              <a:off x="2470824" y="2543378"/>
              <a:ext cx="1692573" cy="117729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4A8ACC9C-B7E7-2CDE-94ED-25C4A1AF0272}"/>
                </a:ext>
              </a:extLst>
            </p:cNvPr>
            <p:cNvSpPr/>
            <p:nvPr/>
          </p:nvSpPr>
          <p:spPr>
            <a:xfrm>
              <a:off x="4323417" y="2543378"/>
              <a:ext cx="1692573" cy="117729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D06B3EEC-8B55-6CE8-123E-7A2C83EAF0ED}"/>
                </a:ext>
              </a:extLst>
            </p:cNvPr>
            <p:cNvSpPr/>
            <p:nvPr/>
          </p:nvSpPr>
          <p:spPr>
            <a:xfrm>
              <a:off x="6176010" y="2543378"/>
              <a:ext cx="1692573" cy="117729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CF9B3F75-4C7E-86E3-B320-B22055C3D7C9}"/>
                </a:ext>
              </a:extLst>
            </p:cNvPr>
            <p:cNvSpPr/>
            <p:nvPr/>
          </p:nvSpPr>
          <p:spPr>
            <a:xfrm>
              <a:off x="8028603" y="2543378"/>
              <a:ext cx="1692573" cy="117729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ED30812C-B45F-FD5E-8DF7-3E573D43E5FD}"/>
                </a:ext>
              </a:extLst>
            </p:cNvPr>
            <p:cNvPicPr>
              <a:picLocks noChangeAspect="1"/>
            </p:cNvPicPr>
            <p:nvPr/>
          </p:nvPicPr>
          <p:blipFill>
            <a:blip r:embed="rId5"/>
            <a:stretch>
              <a:fillRect/>
            </a:stretch>
          </p:blipFill>
          <p:spPr>
            <a:xfrm>
              <a:off x="3077457" y="2625948"/>
              <a:ext cx="479306" cy="479306"/>
            </a:xfrm>
            <a:prstGeom prst="rect">
              <a:avLst/>
            </a:prstGeom>
          </p:spPr>
        </p:pic>
        <p:pic>
          <p:nvPicPr>
            <p:cNvPr id="38" name="Picture 37">
              <a:extLst>
                <a:ext uri="{FF2B5EF4-FFF2-40B4-BE49-F238E27FC236}">
                  <a16:creationId xmlns:a16="http://schemas.microsoft.com/office/drawing/2014/main" id="{F3209795-D5A6-D6E6-E50E-A1747D3FD35C}"/>
                </a:ext>
              </a:extLst>
            </p:cNvPr>
            <p:cNvPicPr>
              <a:picLocks noChangeAspect="1"/>
            </p:cNvPicPr>
            <p:nvPr/>
          </p:nvPicPr>
          <p:blipFill>
            <a:blip r:embed="rId6"/>
            <a:stretch>
              <a:fillRect/>
            </a:stretch>
          </p:blipFill>
          <p:spPr>
            <a:xfrm>
              <a:off x="5001405" y="2697303"/>
              <a:ext cx="336596" cy="336596"/>
            </a:xfrm>
            <a:prstGeom prst="rect">
              <a:avLst/>
            </a:prstGeom>
          </p:spPr>
        </p:pic>
        <p:pic>
          <p:nvPicPr>
            <p:cNvPr id="39" name="Picture 38">
              <a:extLst>
                <a:ext uri="{FF2B5EF4-FFF2-40B4-BE49-F238E27FC236}">
                  <a16:creationId xmlns:a16="http://schemas.microsoft.com/office/drawing/2014/main" id="{CD67891C-79DB-4FD0-372A-B13817446F01}"/>
                </a:ext>
              </a:extLst>
            </p:cNvPr>
            <p:cNvPicPr>
              <a:picLocks noChangeAspect="1"/>
            </p:cNvPicPr>
            <p:nvPr/>
          </p:nvPicPr>
          <p:blipFill>
            <a:blip r:embed="rId7"/>
            <a:stretch>
              <a:fillRect/>
            </a:stretch>
          </p:blipFill>
          <p:spPr>
            <a:xfrm flipH="1">
              <a:off x="6804430" y="2647735"/>
              <a:ext cx="435733" cy="435733"/>
            </a:xfrm>
            <a:prstGeom prst="rect">
              <a:avLst/>
            </a:prstGeom>
          </p:spPr>
        </p:pic>
        <p:pic>
          <p:nvPicPr>
            <p:cNvPr id="40" name="Picture 39">
              <a:extLst>
                <a:ext uri="{FF2B5EF4-FFF2-40B4-BE49-F238E27FC236}">
                  <a16:creationId xmlns:a16="http://schemas.microsoft.com/office/drawing/2014/main" id="{F8A1BB3C-96C3-8CAA-50EF-108EF04BDC7E}"/>
                </a:ext>
              </a:extLst>
            </p:cNvPr>
            <p:cNvPicPr>
              <a:picLocks noChangeAspect="1"/>
            </p:cNvPicPr>
            <p:nvPr/>
          </p:nvPicPr>
          <p:blipFill>
            <a:blip r:embed="rId8"/>
            <a:stretch>
              <a:fillRect/>
            </a:stretch>
          </p:blipFill>
          <p:spPr>
            <a:xfrm>
              <a:off x="8664348" y="2655060"/>
              <a:ext cx="421082" cy="421082"/>
            </a:xfrm>
            <a:prstGeom prst="rect">
              <a:avLst/>
            </a:prstGeom>
          </p:spPr>
        </p:pic>
        <p:sp>
          <p:nvSpPr>
            <p:cNvPr id="41" name="Rectangle 40">
              <a:extLst>
                <a:ext uri="{FF2B5EF4-FFF2-40B4-BE49-F238E27FC236}">
                  <a16:creationId xmlns:a16="http://schemas.microsoft.com/office/drawing/2014/main" id="{3A1074C3-CD29-1310-0B40-7C4354BE49C6}"/>
                </a:ext>
              </a:extLst>
            </p:cNvPr>
            <p:cNvSpPr/>
            <p:nvPr/>
          </p:nvSpPr>
          <p:spPr>
            <a:xfrm>
              <a:off x="2477111" y="3181882"/>
              <a:ext cx="1686286" cy="538786"/>
            </a:xfrm>
            <a:prstGeom prst="rect">
              <a:avLst/>
            </a:prstGeom>
            <a:solidFill>
              <a:srgbClr val="006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err="1">
                  <a:ln>
                    <a:noFill/>
                  </a:ln>
                  <a:solidFill>
                    <a:sysClr val="window" lastClr="FFFFFF"/>
                  </a:solidFill>
                  <a:effectLst/>
                  <a:uLnTx/>
                  <a:uFillTx/>
                  <a:latin typeface="Calibri" panose="020F0502020204030204"/>
                  <a:ea typeface="+mn-ea"/>
                  <a:cs typeface="+mn-cs"/>
                </a:rPr>
                <a:t>Preferido por ARNI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a:ln>
                    <a:noFill/>
                  </a:ln>
                  <a:solidFill>
                    <a:sysClr val="window" lastClr="FFFFFF"/>
                  </a:solidFill>
                  <a:effectLst/>
                  <a:uLnTx/>
                  <a:uFillTx/>
                  <a:latin typeface="Calibri" panose="020F0502020204030204"/>
                  <a:ea typeface="+mn-ea"/>
                  <a:cs typeface="+mn-cs"/>
                </a:rPr>
                <a:t>o ACEi o ARB</a:t>
              </a:r>
            </a:p>
          </p:txBody>
        </p:sp>
        <p:sp>
          <p:nvSpPr>
            <p:cNvPr id="42" name="Rectangle 41">
              <a:extLst>
                <a:ext uri="{FF2B5EF4-FFF2-40B4-BE49-F238E27FC236}">
                  <a16:creationId xmlns:a16="http://schemas.microsoft.com/office/drawing/2014/main" id="{8BBF7E8D-8DD4-CCF9-40EA-364097C2B0EF}"/>
                </a:ext>
              </a:extLst>
            </p:cNvPr>
            <p:cNvSpPr/>
            <p:nvPr/>
          </p:nvSpPr>
          <p:spPr>
            <a:xfrm>
              <a:off x="4318319" y="3181882"/>
              <a:ext cx="1697671" cy="538786"/>
            </a:xfrm>
            <a:prstGeom prst="rect">
              <a:avLst/>
            </a:prstGeom>
            <a:solidFill>
              <a:srgbClr val="009A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sysClr val="window" lastClr="FFFFFF"/>
                  </a:solidFill>
                  <a:effectLst/>
                  <a:uLnTx/>
                  <a:uFillTx/>
                  <a:latin typeface="Calibri" panose="020F0502020204030204"/>
                  <a:ea typeface="+mn-ea"/>
                  <a:cs typeface="+mn-cs"/>
                </a:rPr>
                <a:t>Betabloqueante</a:t>
              </a:r>
              <a:endParaRPr kumimoji="0" lang="en-US" sz="14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8FC7116B-E3E4-461F-1F86-427E27038C13}"/>
                </a:ext>
              </a:extLst>
            </p:cNvPr>
            <p:cNvSpPr/>
            <p:nvPr/>
          </p:nvSpPr>
          <p:spPr>
            <a:xfrm>
              <a:off x="6170912" y="3181882"/>
              <a:ext cx="1692573" cy="538786"/>
            </a:xfrm>
            <a:prstGeom prst="rect">
              <a:avLst/>
            </a:prstGeom>
            <a:solidFill>
              <a:srgbClr val="B522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err="1">
                  <a:ln>
                    <a:noFill/>
                  </a:ln>
                  <a:solidFill>
                    <a:sysClr val="window" lastClr="FFFFFF"/>
                  </a:solidFill>
                  <a:effectLst/>
                  <a:uLnTx/>
                  <a:uFillTx/>
                  <a:latin typeface="Calibri" panose="020F0502020204030204"/>
                  <a:ea typeface="+mn-ea"/>
                  <a:cs typeface="+mn-cs"/>
                </a:rPr>
                <a:t>MRA</a:t>
              </a:r>
              <a:endParaRPr kumimoji="0" lang="en-US" sz="1400" b="1"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259AC915-E375-3622-9E8B-B038CC91C2F3}"/>
                </a:ext>
              </a:extLst>
            </p:cNvPr>
            <p:cNvSpPr/>
            <p:nvPr/>
          </p:nvSpPr>
          <p:spPr>
            <a:xfrm>
              <a:off x="8028603" y="3181882"/>
              <a:ext cx="1692573" cy="538786"/>
            </a:xfrm>
            <a:prstGeom prst="rect">
              <a:avLst/>
            </a:prstGeom>
            <a:solidFill>
              <a:srgbClr val="3B1C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a:ln>
                    <a:noFill/>
                  </a:ln>
                  <a:solidFill>
                    <a:sysClr val="window" lastClr="FFFFFF"/>
                  </a:solidFill>
                  <a:effectLst/>
                  <a:uLnTx/>
                  <a:uFillTx/>
                  <a:latin typeface="Calibri" panose="020F0502020204030204"/>
                  <a:ea typeface="+mn-ea"/>
                  <a:cs typeface="+mn-cs"/>
                </a:rPr>
                <a:t>SGLT2i</a:t>
              </a:r>
            </a:p>
          </p:txBody>
        </p:sp>
        <p:sp>
          <p:nvSpPr>
            <p:cNvPr id="45" name="TextBox 44">
              <a:extLst>
                <a:ext uri="{FF2B5EF4-FFF2-40B4-BE49-F238E27FC236}">
                  <a16:creationId xmlns:a16="http://schemas.microsoft.com/office/drawing/2014/main" id="{2B665CB5-4147-D9DA-33DD-820BDCEE1084}"/>
                </a:ext>
              </a:extLst>
            </p:cNvPr>
            <p:cNvSpPr txBox="1"/>
            <p:nvPr/>
          </p:nvSpPr>
          <p:spPr>
            <a:xfrm>
              <a:off x="1298227" y="3946958"/>
              <a:ext cx="1168110" cy="523220"/>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a:ln>
                    <a:noFill/>
                  </a:ln>
                  <a:solidFill>
                    <a:prstClr val="black"/>
                  </a:solidFill>
                  <a:effectLst/>
                  <a:uLnTx/>
                  <a:uFillTx/>
                  <a:latin typeface="Calibri" panose="020F0502020204030204"/>
                  <a:ea typeface="+mn-ea"/>
                  <a:cs typeface="+mn-cs"/>
                </a:rPr>
                <a:t>Mecanismo de acción</a:t>
              </a:r>
            </a:p>
          </p:txBody>
        </p:sp>
        <p:sp>
          <p:nvSpPr>
            <p:cNvPr id="46" name="TextBox 45">
              <a:extLst>
                <a:ext uri="{FF2B5EF4-FFF2-40B4-BE49-F238E27FC236}">
                  <a16:creationId xmlns:a16="http://schemas.microsoft.com/office/drawing/2014/main" id="{15713EC6-0902-A4D3-39AE-535113CDFE37}"/>
                </a:ext>
              </a:extLst>
            </p:cNvPr>
            <p:cNvSpPr txBox="1"/>
            <p:nvPr/>
          </p:nvSpPr>
          <p:spPr>
            <a:xfrm>
              <a:off x="2543829" y="3899544"/>
              <a:ext cx="6974925" cy="140038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s" sz="1400" b="0" i="0" u="none" strike="noStrike" kern="1200" cap="none" spc="0" normalizeH="0" baseline="0" noProof="0">
                  <a:ln>
                    <a:noFill/>
                  </a:ln>
                  <a:solidFill>
                    <a:prstClr val="black"/>
                  </a:solidFill>
                  <a:effectLst/>
                  <a:uLnTx/>
                  <a:uFillTx/>
                  <a:latin typeface="Calibri" panose="020F0502020204030204"/>
                  <a:ea typeface="+mn-ea"/>
                  <a:cs typeface="+mn-cs"/>
                </a:rPr>
                <a:t>Inhiben la acción de la </a:t>
              </a:r>
              <a:r>
                <a:rPr kumimoji="0" lang="es-ES" sz="1400" b="0" i="0" u="none" strike="noStrike" kern="1200" cap="none" spc="0" normalizeH="0" baseline="0" noProof="0">
                  <a:ln>
                    <a:noFill/>
                  </a:ln>
                  <a:solidFill>
                    <a:prstClr val="black"/>
                  </a:solidFill>
                  <a:effectLst/>
                  <a:uLnTx/>
                  <a:uFillTx/>
                  <a:latin typeface="Calibri" panose="020F0502020204030204"/>
                  <a:ea typeface="+mn-ea"/>
                  <a:cs typeface="+mn-cs"/>
                </a:rPr>
                <a:t>aldosterona en el receptor mineralocorticoide</a:t>
              </a:r>
              <a:r>
                <a:rPr kumimoji="0" lang="es" sz="1400" b="0" i="0" u="none" strike="noStrike" kern="1200" cap="none" spc="0" normalizeH="0" baseline="0" noProof="0">
                  <a:ln>
                    <a:noFill/>
                  </a:ln>
                  <a:solidFill>
                    <a:prstClr val="black"/>
                  </a:solidFill>
                  <a:effectLst/>
                  <a:uLnTx/>
                  <a:uFillTx/>
                  <a:latin typeface="Calibri" panose="020F0502020204030204"/>
                  <a:ea typeface="+mn-ea"/>
                  <a:cs typeface="+mn-cs"/>
                </a:rPr>
                <a:t> y previenen la activación del receptor, que a su vez:</a:t>
              </a:r>
            </a:p>
            <a:p>
              <a:pPr marL="539750" marR="0" lvl="1" indent="-28575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s" sz="1400" b="0" i="0" u="none" strike="noStrike" kern="1200" cap="none" spc="0" normalizeH="0" baseline="0" noProof="0">
                  <a:ln>
                    <a:noFill/>
                  </a:ln>
                  <a:solidFill>
                    <a:prstClr val="black"/>
                  </a:solidFill>
                  <a:effectLst/>
                  <a:uLnTx/>
                  <a:uFillTx/>
                  <a:latin typeface="Calibri" panose="020F0502020204030204"/>
                  <a:ea typeface="+mn-ea"/>
                  <a:cs typeface="+mn-cs"/>
                </a:rPr>
                <a:t>Previene </a:t>
              </a:r>
              <a:r>
                <a:rPr kumimoji="0" lang="en-US" sz="1400" b="0" i="0" u="none" strike="noStrike" kern="1200" cap="none" spc="0" normalizeH="0" baseline="0" noProof="0" err="1">
                  <a:ln>
                    <a:noFill/>
                  </a:ln>
                  <a:solidFill>
                    <a:prstClr val="black"/>
                  </a:solidFill>
                  <a:effectLst/>
                  <a:uLnTx/>
                  <a:uFillTx/>
                  <a:latin typeface="Calibri" panose="020F0502020204030204"/>
                  <a:ea typeface="+mn-ea"/>
                  <a:cs typeface="+mn-cs"/>
                </a:rPr>
                <a:t>el</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err="1">
                  <a:ln>
                    <a:noFill/>
                  </a:ln>
                  <a:solidFill>
                    <a:prstClr val="black"/>
                  </a:solidFill>
                  <a:effectLst/>
                  <a:uLnTx/>
                  <a:uFillTx/>
                  <a:latin typeface="Calibri" panose="020F0502020204030204"/>
                  <a:ea typeface="+mn-ea"/>
                  <a:cs typeface="+mn-cs"/>
                </a:rPr>
                <a:t>remodelado</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err="1">
                  <a:ln>
                    <a:noFill/>
                  </a:ln>
                  <a:solidFill>
                    <a:prstClr val="black"/>
                  </a:solidFill>
                  <a:effectLst/>
                  <a:uLnTx/>
                  <a:uFillTx/>
                  <a:latin typeface="Calibri" panose="020F0502020204030204"/>
                  <a:ea typeface="+mn-ea"/>
                  <a:cs typeface="+mn-cs"/>
                </a:rPr>
                <a:t>cardíaco</a:t>
              </a:r>
              <a:endParaRPr kumimoji="0" lang="es" sz="1400" b="0" i="0" u="none" strike="noStrike" kern="1200" cap="none" spc="0" normalizeH="0" baseline="0" noProof="0">
                <a:ln>
                  <a:noFill/>
                </a:ln>
                <a:solidFill>
                  <a:prstClr val="black"/>
                </a:solidFill>
                <a:effectLst/>
                <a:uLnTx/>
                <a:uFillTx/>
                <a:latin typeface="Calibri" panose="020F0502020204030204"/>
                <a:ea typeface="+mn-ea"/>
                <a:cs typeface="+mn-cs"/>
              </a:endParaRPr>
            </a:p>
            <a:p>
              <a:pPr marL="539750" marR="0" lvl="1" indent="-28575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s" sz="1400" b="0" i="0" u="none" strike="noStrike" kern="1200" cap="none" spc="0" normalizeH="0" baseline="0" noProof="0">
                  <a:ln>
                    <a:noFill/>
                  </a:ln>
                  <a:solidFill>
                    <a:prstClr val="black"/>
                  </a:solidFill>
                  <a:effectLst/>
                  <a:uLnTx/>
                  <a:uFillTx/>
                  <a:latin typeface="Calibri" panose="020F0502020204030204"/>
                  <a:ea typeface="+mn-ea"/>
                  <a:cs typeface="+mn-cs"/>
                </a:rPr>
                <a:t>Disminuye la inflamación</a:t>
              </a:r>
            </a:p>
            <a:p>
              <a:pPr marL="5397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s" sz="1400" b="0" i="0" u="none" strike="noStrike" kern="1200" cap="none" spc="0" normalizeH="0" baseline="0" noProof="0">
                  <a:ln>
                    <a:noFill/>
                  </a:ln>
                  <a:solidFill>
                    <a:prstClr val="black"/>
                  </a:solidFill>
                  <a:effectLst/>
                  <a:uLnTx/>
                  <a:uFillTx/>
                  <a:latin typeface="Calibri" panose="020F0502020204030204"/>
                  <a:ea typeface="+mn-ea"/>
                  <a:cs typeface="+mn-cs"/>
                </a:rPr>
                <a:t>Mejora la proteinuria</a:t>
              </a:r>
            </a:p>
          </p:txBody>
        </p:sp>
      </p:grpSp>
      <p:sp>
        <p:nvSpPr>
          <p:cNvPr id="4" name="Slide Number Placeholder 3">
            <a:extLst>
              <a:ext uri="{FF2B5EF4-FFF2-40B4-BE49-F238E27FC236}">
                <a16:creationId xmlns:a16="http://schemas.microsoft.com/office/drawing/2014/main" id="{2C299253-68A2-3B27-EC1D-D91BE28281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41D7313-41E2-AD99-647F-2C27780FF078}"/>
              </a:ext>
            </a:extLst>
          </p:cNvPr>
          <p:cNvSpPr txBox="1"/>
          <p:nvPr/>
        </p:nvSpPr>
        <p:spPr>
          <a:xfrm>
            <a:off x="4205319" y="1832813"/>
            <a:ext cx="3731931" cy="646331"/>
          </a:xfrm>
          <a:prstGeom prst="rect">
            <a:avLst/>
          </a:prstGeom>
          <a:noFill/>
        </p:spPr>
        <p:txBody>
          <a:bodyPr wrap="square" rtlCol="0">
            <a:spAutoFit/>
          </a:bodyPr>
          <a:lstStyle/>
          <a:p>
            <a:pPr marL="0" marR="0" lvl="0" indent="0" algn="ctr" defTabSz="914400" rtl="0" eaLnBrk="0" fontAlgn="base" latinLnBrk="0" hangingPunct="1">
              <a:lnSpc>
                <a:spcPct val="100000"/>
              </a:lnSpc>
              <a:spcBef>
                <a:spcPct val="0"/>
              </a:spcBef>
              <a:spcAft>
                <a:spcPct val="0"/>
              </a:spcAft>
              <a:buClrTx/>
              <a:buSzTx/>
              <a:buFontTx/>
              <a:buNone/>
              <a:tabLst/>
              <a:defRPr/>
            </a:pPr>
            <a:r>
              <a:rPr kumimoji="0" lang="es" sz="1800" b="1" i="0" u="none" strike="noStrike" kern="0" cap="none" spc="0" normalizeH="0" baseline="0" noProof="0">
                <a:ln>
                  <a:noFill/>
                </a:ln>
                <a:solidFill>
                  <a:srgbClr val="00386B"/>
                </a:solidFill>
                <a:effectLst/>
                <a:uLnTx/>
                <a:uFillTx/>
                <a:latin typeface="Calibri" panose="020F0502020204030204"/>
                <a:ea typeface="MS PGothic" panose="020B0600070205080204" pitchFamily="34" charset="-128"/>
                <a:cs typeface="+mn-cs"/>
              </a:rPr>
              <a:t>Los 4 pilares de la terapia médica que mejora la supervivencia</a:t>
            </a:r>
          </a:p>
        </p:txBody>
      </p:sp>
      <p:sp>
        <p:nvSpPr>
          <p:cNvPr id="5" name="Title 1">
            <a:extLst>
              <a:ext uri="{FF2B5EF4-FFF2-40B4-BE49-F238E27FC236}">
                <a16:creationId xmlns:a16="http://schemas.microsoft.com/office/drawing/2014/main" id="{10B0AA16-A480-9C4B-6B0E-E86580FA296F}"/>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3200" b="1" i="0" u="none" strike="noStrike" kern="1200" cap="none" spc="0" normalizeH="0" baseline="0" noProof="0">
                <a:ln>
                  <a:noFill/>
                </a:ln>
                <a:solidFill>
                  <a:srgbClr val="002C53"/>
                </a:solidFill>
                <a:effectLst/>
                <a:uLnTx/>
                <a:uFillTx/>
                <a:latin typeface="Calibri Light" panose="020F0302020204030204"/>
                <a:ea typeface="+mj-ea"/>
                <a:cs typeface="+mj-cs"/>
              </a:rPr>
              <a:t>Terapia médica dirigida por guías clínicas</a:t>
            </a: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 (GDMT) para la </a:t>
            </a:r>
            <a:r>
              <a:rPr kumimoji="0" lang="en-US" sz="3200" b="1" i="0" u="none" strike="noStrike" kern="1200" cap="none" spc="0" normalizeH="0" baseline="0" noProof="0" err="1">
                <a:ln>
                  <a:noFill/>
                </a:ln>
                <a:solidFill>
                  <a:srgbClr val="002C53"/>
                </a:solidFill>
                <a:effectLst/>
                <a:uLnTx/>
                <a:uFillTx/>
                <a:latin typeface="Calibri Light" panose="020F0302020204030204"/>
                <a:ea typeface="+mj-ea"/>
                <a:cs typeface="+mj-cs"/>
              </a:rPr>
              <a:t>ICFEr</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4259608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AFCDB-75F2-C656-10EA-6D7E3B808F9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A68E9119-E220-D6EF-EE2D-FC8712CB73E8}"/>
              </a:ext>
            </a:extLst>
          </p:cNvPr>
          <p:cNvSpPr txBox="1">
            <a:spLocks/>
          </p:cNvSpPr>
          <p:nvPr/>
        </p:nvSpPr>
        <p:spPr>
          <a:xfrm>
            <a:off x="758190" y="-150216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grpSp>
        <p:nvGrpSpPr>
          <p:cNvPr id="8" name="Group 7">
            <a:extLst>
              <a:ext uri="{FF2B5EF4-FFF2-40B4-BE49-F238E27FC236}">
                <a16:creationId xmlns:a16="http://schemas.microsoft.com/office/drawing/2014/main" id="{A2520C5A-E3B1-6F7E-30E8-E542AC4C4558}"/>
              </a:ext>
            </a:extLst>
          </p:cNvPr>
          <p:cNvGrpSpPr/>
          <p:nvPr/>
        </p:nvGrpSpPr>
        <p:grpSpPr>
          <a:xfrm>
            <a:off x="1298227" y="1606208"/>
            <a:ext cx="8961877" cy="4715933"/>
            <a:chOff x="1298227" y="1606208"/>
            <a:chExt cx="8961877" cy="4715933"/>
          </a:xfrm>
        </p:grpSpPr>
        <p:sp>
          <p:nvSpPr>
            <p:cNvPr id="21" name="Rectangle 20">
              <a:extLst>
                <a:ext uri="{FF2B5EF4-FFF2-40B4-BE49-F238E27FC236}">
                  <a16:creationId xmlns:a16="http://schemas.microsoft.com/office/drawing/2014/main" id="{73D6EB68-C79F-C11B-2332-0BA2F83E2B03}"/>
                </a:ext>
              </a:extLst>
            </p:cNvPr>
            <p:cNvSpPr/>
            <p:nvPr/>
          </p:nvSpPr>
          <p:spPr>
            <a:xfrm>
              <a:off x="2477111" y="3873896"/>
              <a:ext cx="7244065" cy="2092633"/>
            </a:xfrm>
            <a:prstGeom prst="rect">
              <a:avLst/>
            </a:prstGeom>
            <a:solidFill>
              <a:schemeClr val="bg1"/>
            </a:solidFill>
            <a:ln w="3175">
              <a:noFill/>
            </a:ln>
            <a:effectLst>
              <a:outerShdw blurRad="76200" dist="38100" dir="5400000" sx="101000" sy="101000" algn="t" rotWithShape="0">
                <a:schemeClr val="tx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Graphic 22">
              <a:extLst>
                <a:ext uri="{FF2B5EF4-FFF2-40B4-BE49-F238E27FC236}">
                  <a16:creationId xmlns:a16="http://schemas.microsoft.com/office/drawing/2014/main" id="{D3ABDECD-5EF4-05BD-1B90-788A414E05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21088" y="3625418"/>
              <a:ext cx="107603" cy="286942"/>
            </a:xfrm>
            <a:prstGeom prst="rect">
              <a:avLst/>
            </a:prstGeom>
          </p:spPr>
        </p:pic>
        <p:sp>
          <p:nvSpPr>
            <p:cNvPr id="25" name="Freeform: Shape 24">
              <a:extLst>
                <a:ext uri="{FF2B5EF4-FFF2-40B4-BE49-F238E27FC236}">
                  <a16:creationId xmlns:a16="http://schemas.microsoft.com/office/drawing/2014/main" id="{84F6F6EA-54E9-1800-6C71-E881EF0AD46E}"/>
                </a:ext>
              </a:extLst>
            </p:cNvPr>
            <p:cNvSpPr/>
            <p:nvPr/>
          </p:nvSpPr>
          <p:spPr>
            <a:xfrm>
              <a:off x="2203075" y="1606208"/>
              <a:ext cx="7690617" cy="888156"/>
            </a:xfrm>
            <a:custGeom>
              <a:avLst/>
              <a:gdLst>
                <a:gd name="connsiteX0" fmla="*/ 3781617 w 7690617"/>
                <a:gd name="connsiteY0" fmla="*/ 4735 h 888156"/>
                <a:gd name="connsiteX1" fmla="*/ 146228 w 7690617"/>
                <a:gd name="connsiteY1" fmla="*/ 547066 h 888156"/>
                <a:gd name="connsiteX2" fmla="*/ 171533 w 7690617"/>
                <a:gd name="connsiteY2" fmla="*/ 888156 h 888156"/>
                <a:gd name="connsiteX3" fmla="*/ 7519085 w 7690617"/>
                <a:gd name="connsiteY3" fmla="*/ 888156 h 888156"/>
                <a:gd name="connsiteX4" fmla="*/ 7544391 w 7690617"/>
                <a:gd name="connsiteY4" fmla="*/ 547066 h 888156"/>
                <a:gd name="connsiteX5" fmla="*/ 3909028 w 7690617"/>
                <a:gd name="connsiteY5" fmla="*/ 4735 h 888156"/>
                <a:gd name="connsiteX6" fmla="*/ 3781617 w 7690617"/>
                <a:gd name="connsiteY6" fmla="*/ 4735 h 88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90617" h="888156">
                  <a:moveTo>
                    <a:pt x="3781617" y="4735"/>
                  </a:moveTo>
                  <a:lnTo>
                    <a:pt x="146228" y="547066"/>
                  </a:lnTo>
                  <a:cubicBezTo>
                    <a:pt x="-63761" y="578390"/>
                    <a:pt x="-40782" y="888156"/>
                    <a:pt x="171533" y="888156"/>
                  </a:cubicBezTo>
                  <a:lnTo>
                    <a:pt x="7519085" y="888156"/>
                  </a:lnTo>
                  <a:cubicBezTo>
                    <a:pt x="7731400" y="888156"/>
                    <a:pt x="7754379" y="578390"/>
                    <a:pt x="7544391" y="547066"/>
                  </a:cubicBezTo>
                  <a:lnTo>
                    <a:pt x="3909028" y="4735"/>
                  </a:lnTo>
                  <a:cubicBezTo>
                    <a:pt x="3866789" y="-1578"/>
                    <a:pt x="3823856" y="-1578"/>
                    <a:pt x="3781617" y="4735"/>
                  </a:cubicBezTo>
                  <a:close/>
                </a:path>
              </a:pathLst>
            </a:custGeom>
            <a:solidFill>
              <a:schemeClr val="bg1">
                <a:lumMod val="95000"/>
              </a:schemeClr>
            </a:solidFill>
            <a:ln w="26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aphic 8">
              <a:extLst>
                <a:ext uri="{FF2B5EF4-FFF2-40B4-BE49-F238E27FC236}">
                  <a16:creationId xmlns:a16="http://schemas.microsoft.com/office/drawing/2014/main" id="{C03E97BD-9A9E-8A12-621C-DDBB80F10D61}"/>
                </a:ext>
              </a:extLst>
            </p:cNvPr>
            <p:cNvGrpSpPr/>
            <p:nvPr/>
          </p:nvGrpSpPr>
          <p:grpSpPr>
            <a:xfrm>
              <a:off x="1932350" y="6089255"/>
              <a:ext cx="8327754" cy="232886"/>
              <a:chOff x="1932350" y="6043535"/>
              <a:chExt cx="8327754" cy="232886"/>
            </a:xfrm>
          </p:grpSpPr>
          <p:sp>
            <p:nvSpPr>
              <p:cNvPr id="47" name="Freeform: Shape 46">
                <a:extLst>
                  <a:ext uri="{FF2B5EF4-FFF2-40B4-BE49-F238E27FC236}">
                    <a16:creationId xmlns:a16="http://schemas.microsoft.com/office/drawing/2014/main" id="{A5ECA7C0-6013-13F0-9601-E0703F289FBD}"/>
                  </a:ext>
                </a:extLst>
              </p:cNvPr>
              <p:cNvSpPr/>
              <p:nvPr/>
            </p:nvSpPr>
            <p:spPr>
              <a:xfrm>
                <a:off x="1932350" y="6043535"/>
                <a:ext cx="8327754" cy="232886"/>
              </a:xfrm>
              <a:custGeom>
                <a:avLst/>
                <a:gdLst>
                  <a:gd name="connsiteX0" fmla="*/ 96193 w 8327754"/>
                  <a:gd name="connsiteY0" fmla="*/ 0 h 232886"/>
                  <a:gd name="connsiteX1" fmla="*/ 8231562 w 8327754"/>
                  <a:gd name="connsiteY1" fmla="*/ 0 h 232886"/>
                  <a:gd name="connsiteX2" fmla="*/ 8327755 w 8327754"/>
                  <a:gd name="connsiteY2" fmla="*/ 96193 h 232886"/>
                  <a:gd name="connsiteX3" fmla="*/ 8327755 w 8327754"/>
                  <a:gd name="connsiteY3" fmla="*/ 232886 h 232886"/>
                  <a:gd name="connsiteX4" fmla="*/ 0 w 8327754"/>
                  <a:gd name="connsiteY4" fmla="*/ 232886 h 232886"/>
                  <a:gd name="connsiteX5" fmla="*/ 0 w 8327754"/>
                  <a:gd name="connsiteY5" fmla="*/ 96193 h 232886"/>
                  <a:gd name="connsiteX6" fmla="*/ 96193 w 8327754"/>
                  <a:gd name="connsiteY6" fmla="*/ 0 h 23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27754" h="232886">
                    <a:moveTo>
                      <a:pt x="96193" y="0"/>
                    </a:moveTo>
                    <a:lnTo>
                      <a:pt x="8231562" y="0"/>
                    </a:lnTo>
                    <a:cubicBezTo>
                      <a:pt x="8284661" y="0"/>
                      <a:pt x="8327755" y="43094"/>
                      <a:pt x="8327755" y="96193"/>
                    </a:cubicBezTo>
                    <a:lnTo>
                      <a:pt x="8327755" y="232886"/>
                    </a:lnTo>
                    <a:lnTo>
                      <a:pt x="0" y="232886"/>
                    </a:lnTo>
                    <a:lnTo>
                      <a:pt x="0" y="96193"/>
                    </a:lnTo>
                    <a:cubicBezTo>
                      <a:pt x="0" y="43094"/>
                      <a:pt x="43094" y="0"/>
                      <a:pt x="96193" y="0"/>
                    </a:cubicBezTo>
                    <a:close/>
                  </a:path>
                </a:pathLst>
              </a:custGeom>
              <a:solidFill>
                <a:schemeClr val="bg1">
                  <a:lumMod val="95000"/>
                </a:schemeClr>
              </a:solidFill>
              <a:ln w="26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B1D93081-E095-3D95-6746-77E5F3B8EEED}"/>
                  </a:ext>
                </a:extLst>
              </p:cNvPr>
              <p:cNvSpPr/>
              <p:nvPr/>
            </p:nvSpPr>
            <p:spPr>
              <a:xfrm>
                <a:off x="1932350" y="6207272"/>
                <a:ext cx="8327754" cy="69148"/>
              </a:xfrm>
              <a:custGeom>
                <a:avLst/>
                <a:gdLst>
                  <a:gd name="connsiteX0" fmla="*/ 0 w 8327754"/>
                  <a:gd name="connsiteY0" fmla="*/ 0 h 69148"/>
                  <a:gd name="connsiteX1" fmla="*/ 8327755 w 8327754"/>
                  <a:gd name="connsiteY1" fmla="*/ 0 h 69148"/>
                  <a:gd name="connsiteX2" fmla="*/ 8327755 w 8327754"/>
                  <a:gd name="connsiteY2" fmla="*/ 69149 h 69148"/>
                  <a:gd name="connsiteX3" fmla="*/ 0 w 8327754"/>
                  <a:gd name="connsiteY3" fmla="*/ 69149 h 69148"/>
                </a:gdLst>
                <a:ahLst/>
                <a:cxnLst>
                  <a:cxn ang="0">
                    <a:pos x="connsiteX0" y="connsiteY0"/>
                  </a:cxn>
                  <a:cxn ang="0">
                    <a:pos x="connsiteX1" y="connsiteY1"/>
                  </a:cxn>
                  <a:cxn ang="0">
                    <a:pos x="connsiteX2" y="connsiteY2"/>
                  </a:cxn>
                  <a:cxn ang="0">
                    <a:pos x="connsiteX3" y="connsiteY3"/>
                  </a:cxn>
                </a:cxnLst>
                <a:rect l="l" t="t" r="r" b="b"/>
                <a:pathLst>
                  <a:path w="8327754" h="69148">
                    <a:moveTo>
                      <a:pt x="0" y="0"/>
                    </a:moveTo>
                    <a:lnTo>
                      <a:pt x="8327755" y="0"/>
                    </a:lnTo>
                    <a:lnTo>
                      <a:pt x="8327755" y="69149"/>
                    </a:lnTo>
                    <a:lnTo>
                      <a:pt x="0" y="69149"/>
                    </a:lnTo>
                    <a:close/>
                  </a:path>
                </a:pathLst>
              </a:custGeom>
              <a:solidFill>
                <a:srgbClr val="000000">
                  <a:alpha val="8000"/>
                </a:srgbClr>
              </a:solidFill>
              <a:ln w="26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8" name="Rectangle 27">
              <a:extLst>
                <a:ext uri="{FF2B5EF4-FFF2-40B4-BE49-F238E27FC236}">
                  <a16:creationId xmlns:a16="http://schemas.microsoft.com/office/drawing/2014/main" id="{EA1251E0-1592-2D8E-D666-3A457568C17F}"/>
                </a:ext>
              </a:extLst>
            </p:cNvPr>
            <p:cNvSpPr/>
            <p:nvPr/>
          </p:nvSpPr>
          <p:spPr>
            <a:xfrm>
              <a:off x="2470824" y="2543378"/>
              <a:ext cx="1692573" cy="117729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0219282C-146D-37AE-E00B-3C577BE2E2C5}"/>
                </a:ext>
              </a:extLst>
            </p:cNvPr>
            <p:cNvSpPr/>
            <p:nvPr/>
          </p:nvSpPr>
          <p:spPr>
            <a:xfrm>
              <a:off x="4323417" y="2543378"/>
              <a:ext cx="1692573" cy="117729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C7FC505-C49E-7418-E7CF-52D9182F822A}"/>
                </a:ext>
              </a:extLst>
            </p:cNvPr>
            <p:cNvSpPr/>
            <p:nvPr/>
          </p:nvSpPr>
          <p:spPr>
            <a:xfrm>
              <a:off x="6176010" y="2543378"/>
              <a:ext cx="1692573" cy="117729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F32C1A3F-EDF6-F85A-3539-8E658745BE54}"/>
                </a:ext>
              </a:extLst>
            </p:cNvPr>
            <p:cNvSpPr/>
            <p:nvPr/>
          </p:nvSpPr>
          <p:spPr>
            <a:xfrm>
              <a:off x="8028603" y="2543378"/>
              <a:ext cx="1692573" cy="117729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11DC7ABD-55A5-96D6-B8C7-806228CAFFC9}"/>
                </a:ext>
              </a:extLst>
            </p:cNvPr>
            <p:cNvPicPr>
              <a:picLocks noChangeAspect="1"/>
            </p:cNvPicPr>
            <p:nvPr/>
          </p:nvPicPr>
          <p:blipFill>
            <a:blip r:embed="rId5"/>
            <a:stretch>
              <a:fillRect/>
            </a:stretch>
          </p:blipFill>
          <p:spPr>
            <a:xfrm>
              <a:off x="3077457" y="2625948"/>
              <a:ext cx="479306" cy="479306"/>
            </a:xfrm>
            <a:prstGeom prst="rect">
              <a:avLst/>
            </a:prstGeom>
          </p:spPr>
        </p:pic>
        <p:pic>
          <p:nvPicPr>
            <p:cNvPr id="38" name="Picture 37">
              <a:extLst>
                <a:ext uri="{FF2B5EF4-FFF2-40B4-BE49-F238E27FC236}">
                  <a16:creationId xmlns:a16="http://schemas.microsoft.com/office/drawing/2014/main" id="{7FB0B3AB-1167-F219-B0CD-D72F637423FE}"/>
                </a:ext>
              </a:extLst>
            </p:cNvPr>
            <p:cNvPicPr>
              <a:picLocks noChangeAspect="1"/>
            </p:cNvPicPr>
            <p:nvPr/>
          </p:nvPicPr>
          <p:blipFill>
            <a:blip r:embed="rId6"/>
            <a:stretch>
              <a:fillRect/>
            </a:stretch>
          </p:blipFill>
          <p:spPr>
            <a:xfrm>
              <a:off x="5001405" y="2697303"/>
              <a:ext cx="336596" cy="336596"/>
            </a:xfrm>
            <a:prstGeom prst="rect">
              <a:avLst/>
            </a:prstGeom>
          </p:spPr>
        </p:pic>
        <p:pic>
          <p:nvPicPr>
            <p:cNvPr id="39" name="Picture 38">
              <a:extLst>
                <a:ext uri="{FF2B5EF4-FFF2-40B4-BE49-F238E27FC236}">
                  <a16:creationId xmlns:a16="http://schemas.microsoft.com/office/drawing/2014/main" id="{3A2E9668-424C-9E48-2F99-681B1092DE0B}"/>
                </a:ext>
              </a:extLst>
            </p:cNvPr>
            <p:cNvPicPr>
              <a:picLocks noChangeAspect="1"/>
            </p:cNvPicPr>
            <p:nvPr/>
          </p:nvPicPr>
          <p:blipFill>
            <a:blip r:embed="rId7"/>
            <a:stretch>
              <a:fillRect/>
            </a:stretch>
          </p:blipFill>
          <p:spPr>
            <a:xfrm flipH="1">
              <a:off x="6804430" y="2647735"/>
              <a:ext cx="435733" cy="435733"/>
            </a:xfrm>
            <a:prstGeom prst="rect">
              <a:avLst/>
            </a:prstGeom>
          </p:spPr>
        </p:pic>
        <p:pic>
          <p:nvPicPr>
            <p:cNvPr id="40" name="Picture 39">
              <a:extLst>
                <a:ext uri="{FF2B5EF4-FFF2-40B4-BE49-F238E27FC236}">
                  <a16:creationId xmlns:a16="http://schemas.microsoft.com/office/drawing/2014/main" id="{96A7AF58-B46A-2816-7D0D-F244125DA33A}"/>
                </a:ext>
              </a:extLst>
            </p:cNvPr>
            <p:cNvPicPr>
              <a:picLocks noChangeAspect="1"/>
            </p:cNvPicPr>
            <p:nvPr/>
          </p:nvPicPr>
          <p:blipFill>
            <a:blip r:embed="rId8"/>
            <a:stretch>
              <a:fillRect/>
            </a:stretch>
          </p:blipFill>
          <p:spPr>
            <a:xfrm>
              <a:off x="8664348" y="2655060"/>
              <a:ext cx="421082" cy="421082"/>
            </a:xfrm>
            <a:prstGeom prst="rect">
              <a:avLst/>
            </a:prstGeom>
          </p:spPr>
        </p:pic>
        <p:sp>
          <p:nvSpPr>
            <p:cNvPr id="41" name="Rectangle 40">
              <a:extLst>
                <a:ext uri="{FF2B5EF4-FFF2-40B4-BE49-F238E27FC236}">
                  <a16:creationId xmlns:a16="http://schemas.microsoft.com/office/drawing/2014/main" id="{765D0993-3A68-66A2-23FC-E861749A6924}"/>
                </a:ext>
              </a:extLst>
            </p:cNvPr>
            <p:cNvSpPr/>
            <p:nvPr/>
          </p:nvSpPr>
          <p:spPr>
            <a:xfrm>
              <a:off x="2477111" y="3181882"/>
              <a:ext cx="1686286" cy="538786"/>
            </a:xfrm>
            <a:prstGeom prst="rect">
              <a:avLst/>
            </a:prstGeom>
            <a:solidFill>
              <a:srgbClr val="006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err="1">
                  <a:ln>
                    <a:noFill/>
                  </a:ln>
                  <a:solidFill>
                    <a:sysClr val="window" lastClr="FFFFFF"/>
                  </a:solidFill>
                  <a:effectLst/>
                  <a:uLnTx/>
                  <a:uFillTx/>
                  <a:latin typeface="Calibri" panose="020F0502020204030204"/>
                  <a:ea typeface="+mn-ea"/>
                  <a:cs typeface="+mn-cs"/>
                </a:rPr>
                <a:t>Preferido por ARNI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a:ln>
                    <a:noFill/>
                  </a:ln>
                  <a:solidFill>
                    <a:sysClr val="window" lastClr="FFFFFF"/>
                  </a:solidFill>
                  <a:effectLst/>
                  <a:uLnTx/>
                  <a:uFillTx/>
                  <a:latin typeface="Calibri" panose="020F0502020204030204"/>
                  <a:ea typeface="+mn-ea"/>
                  <a:cs typeface="+mn-cs"/>
                </a:rPr>
                <a:t>o ACEi o ARB</a:t>
              </a:r>
            </a:p>
          </p:txBody>
        </p:sp>
        <p:sp>
          <p:nvSpPr>
            <p:cNvPr id="42" name="Rectangle 41">
              <a:extLst>
                <a:ext uri="{FF2B5EF4-FFF2-40B4-BE49-F238E27FC236}">
                  <a16:creationId xmlns:a16="http://schemas.microsoft.com/office/drawing/2014/main" id="{1FBEE0C3-264A-6D1F-E00C-E4AE87E56BE8}"/>
                </a:ext>
              </a:extLst>
            </p:cNvPr>
            <p:cNvSpPr/>
            <p:nvPr/>
          </p:nvSpPr>
          <p:spPr>
            <a:xfrm>
              <a:off x="4318319" y="3181882"/>
              <a:ext cx="1697671" cy="538786"/>
            </a:xfrm>
            <a:prstGeom prst="rect">
              <a:avLst/>
            </a:prstGeom>
            <a:solidFill>
              <a:srgbClr val="009A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sysClr val="window" lastClr="FFFFFF"/>
                  </a:solidFill>
                  <a:effectLst/>
                  <a:uLnTx/>
                  <a:uFillTx/>
                  <a:latin typeface="Calibri" panose="020F0502020204030204"/>
                  <a:ea typeface="+mn-ea"/>
                  <a:cs typeface="+mn-cs"/>
                </a:rPr>
                <a:t>Betabloqueante</a:t>
              </a:r>
              <a:endParaRPr kumimoji="0" lang="en-US" sz="14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159B371B-F7C1-687D-ED93-95D1697A7765}"/>
                </a:ext>
              </a:extLst>
            </p:cNvPr>
            <p:cNvSpPr/>
            <p:nvPr/>
          </p:nvSpPr>
          <p:spPr>
            <a:xfrm>
              <a:off x="6170912" y="3181882"/>
              <a:ext cx="1692573" cy="538786"/>
            </a:xfrm>
            <a:prstGeom prst="rect">
              <a:avLst/>
            </a:prstGeom>
            <a:solidFill>
              <a:srgbClr val="B522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err="1">
                  <a:ln>
                    <a:noFill/>
                  </a:ln>
                  <a:solidFill>
                    <a:sysClr val="window" lastClr="FFFFFF"/>
                  </a:solidFill>
                  <a:effectLst/>
                  <a:uLnTx/>
                  <a:uFillTx/>
                  <a:latin typeface="Calibri" panose="020F0502020204030204"/>
                  <a:ea typeface="+mn-ea"/>
                  <a:cs typeface="+mn-cs"/>
                </a:rPr>
                <a:t>MRA</a:t>
              </a:r>
              <a:endParaRPr kumimoji="0" lang="en-US" sz="1400" b="1"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3DC76B5-0503-C249-772C-4A67C322E98A}"/>
                </a:ext>
              </a:extLst>
            </p:cNvPr>
            <p:cNvSpPr/>
            <p:nvPr/>
          </p:nvSpPr>
          <p:spPr>
            <a:xfrm>
              <a:off x="8028603" y="3181882"/>
              <a:ext cx="1692573" cy="538786"/>
            </a:xfrm>
            <a:prstGeom prst="rect">
              <a:avLst/>
            </a:prstGeom>
            <a:solidFill>
              <a:srgbClr val="3B1C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a:ln>
                    <a:noFill/>
                  </a:ln>
                  <a:solidFill>
                    <a:sysClr val="window" lastClr="FFFFFF"/>
                  </a:solidFill>
                  <a:effectLst/>
                  <a:uLnTx/>
                  <a:uFillTx/>
                  <a:latin typeface="Calibri" panose="020F0502020204030204"/>
                  <a:ea typeface="+mn-ea"/>
                  <a:cs typeface="+mn-cs"/>
                </a:rPr>
                <a:t>SGLT2i</a:t>
              </a:r>
            </a:p>
          </p:txBody>
        </p:sp>
        <p:sp>
          <p:nvSpPr>
            <p:cNvPr id="45" name="TextBox 44">
              <a:extLst>
                <a:ext uri="{FF2B5EF4-FFF2-40B4-BE49-F238E27FC236}">
                  <a16:creationId xmlns:a16="http://schemas.microsoft.com/office/drawing/2014/main" id="{8CD5A089-3EA7-0FEF-1C20-18A744D7D0D8}"/>
                </a:ext>
              </a:extLst>
            </p:cNvPr>
            <p:cNvSpPr txBox="1"/>
            <p:nvPr/>
          </p:nvSpPr>
          <p:spPr>
            <a:xfrm>
              <a:off x="1298227" y="3946958"/>
              <a:ext cx="1168110" cy="523220"/>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a:ln>
                    <a:noFill/>
                  </a:ln>
                  <a:solidFill>
                    <a:prstClr val="black"/>
                  </a:solidFill>
                  <a:effectLst/>
                  <a:uLnTx/>
                  <a:uFillTx/>
                  <a:latin typeface="Calibri" panose="020F0502020204030204"/>
                  <a:ea typeface="+mn-ea"/>
                  <a:cs typeface="+mn-cs"/>
                </a:rPr>
                <a:t>Mecanismo de acción</a:t>
              </a:r>
            </a:p>
          </p:txBody>
        </p:sp>
        <p:sp>
          <p:nvSpPr>
            <p:cNvPr id="46" name="TextBox 45">
              <a:extLst>
                <a:ext uri="{FF2B5EF4-FFF2-40B4-BE49-F238E27FC236}">
                  <a16:creationId xmlns:a16="http://schemas.microsoft.com/office/drawing/2014/main" id="{98573A4C-36DE-86D9-D634-164C3984E8CD}"/>
                </a:ext>
              </a:extLst>
            </p:cNvPr>
            <p:cNvSpPr txBox="1"/>
            <p:nvPr/>
          </p:nvSpPr>
          <p:spPr>
            <a:xfrm>
              <a:off x="2543829" y="3899544"/>
              <a:ext cx="6974925" cy="140038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err="1">
                  <a:ln>
                    <a:noFill/>
                  </a:ln>
                  <a:solidFill>
                    <a:prstClr val="black"/>
                  </a:solidFill>
                  <a:effectLst/>
                  <a:uLnTx/>
                  <a:uFillTx/>
                  <a:latin typeface="Calibri" panose="020F0502020204030204"/>
                  <a:ea typeface="+mn-ea"/>
                  <a:cs typeface="+mn-cs"/>
                </a:rPr>
                <a:t>Inhiben</a:t>
              </a:r>
              <a:r>
                <a:rPr kumimoji="0" lang="es" sz="1400" b="0" i="0" u="none" strike="noStrike" kern="1200" cap="none" spc="0" normalizeH="0" baseline="0" noProof="0">
                  <a:ln>
                    <a:noFill/>
                  </a:ln>
                  <a:solidFill>
                    <a:prstClr val="black"/>
                  </a:solidFill>
                  <a:effectLst/>
                  <a:uLnTx/>
                  <a:uFillTx/>
                  <a:latin typeface="Calibri" panose="020F0502020204030204"/>
                  <a:ea typeface="+mn-ea"/>
                  <a:cs typeface="+mn-cs"/>
                </a:rPr>
                <a:t> el </a:t>
              </a:r>
              <a:r>
                <a:rPr kumimoji="0" lang="en-US" sz="1400" b="0" i="0" u="none" strike="noStrike" kern="1200" cap="none" spc="0" normalizeH="0" baseline="0" noProof="0" err="1">
                  <a:ln>
                    <a:noFill/>
                  </a:ln>
                  <a:solidFill>
                    <a:prstClr val="black"/>
                  </a:solidFill>
                  <a:effectLst/>
                  <a:uLnTx/>
                  <a:uFillTx/>
                  <a:latin typeface="Calibri" panose="020F0502020204030204"/>
                  <a:ea typeface="+mn-ea"/>
                  <a:cs typeface="+mn-cs"/>
                </a:rPr>
                <a:t>cotransportador</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 de sodio-</a:t>
              </a:r>
              <a:r>
                <a:rPr kumimoji="0" lang="en-US" sz="1400" b="0" i="0" u="none" strike="noStrike" kern="1200" cap="none" spc="0" normalizeH="0" baseline="0" noProof="0" err="1">
                  <a:ln>
                    <a:noFill/>
                  </a:ln>
                  <a:solidFill>
                    <a:prstClr val="black"/>
                  </a:solidFill>
                  <a:effectLst/>
                  <a:uLnTx/>
                  <a:uFillTx/>
                  <a:latin typeface="Calibri" panose="020F0502020204030204"/>
                  <a:ea typeface="+mn-ea"/>
                  <a:cs typeface="+mn-cs"/>
                </a:rPr>
                <a:t>glucosa</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err="1">
                  <a:ln>
                    <a:noFill/>
                  </a:ln>
                  <a:solidFill>
                    <a:prstClr val="black"/>
                  </a:solidFill>
                  <a:effectLst/>
                  <a:uLnTx/>
                  <a:uFillTx/>
                  <a:latin typeface="Calibri" panose="020F0502020204030204"/>
                  <a:ea typeface="+mn-ea"/>
                  <a:cs typeface="+mn-cs"/>
                </a:rPr>
                <a:t>tipo</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 2</a:t>
              </a:r>
              <a:r>
                <a:rPr kumimoji="0" lang="es" sz="1400" b="0" i="0" u="none" strike="noStrike" kern="1200" cap="none" spc="0" normalizeH="0" baseline="0" noProof="0">
                  <a:ln>
                    <a:noFill/>
                  </a:ln>
                  <a:solidFill>
                    <a:prstClr val="black"/>
                  </a:solidFill>
                  <a:effectLst/>
                  <a:uLnTx/>
                  <a:uFillTx/>
                  <a:latin typeface="Calibri" panose="020F0502020204030204"/>
                  <a:ea typeface="+mn-ea"/>
                  <a:cs typeface="+mn-cs"/>
                </a:rPr>
                <a:t> (SGLT2) expresado en el riñón.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s" sz="1400" b="0" i="0" u="none" strike="noStrike" kern="1200" cap="none" spc="0" normalizeH="0" baseline="0" noProof="0">
                  <a:ln>
                    <a:noFill/>
                  </a:ln>
                  <a:solidFill>
                    <a:prstClr val="black"/>
                  </a:solidFill>
                  <a:effectLst/>
                  <a:uLnTx/>
                  <a:uFillTx/>
                  <a:latin typeface="Calibri" panose="020F0502020204030204"/>
                  <a:ea typeface="+mn-ea"/>
                  <a:cs typeface="+mn-cs"/>
                </a:rPr>
                <a:t>Tienen un efecto diurético con un aumento de la glucosa en la orina.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s" sz="1400" b="0" i="0" u="none" strike="noStrike" kern="1200" cap="none" spc="0" normalizeH="0" baseline="0" noProof="0">
                  <a:ln>
                    <a:noFill/>
                  </a:ln>
                  <a:solidFill>
                    <a:prstClr val="black"/>
                  </a:solidFill>
                  <a:effectLst/>
                  <a:uLnTx/>
                  <a:uFillTx/>
                  <a:latin typeface="Calibri" panose="020F0502020204030204"/>
                  <a:ea typeface="+mn-ea"/>
                  <a:cs typeface="+mn-cs"/>
                </a:rPr>
                <a:t>Proporcionan beneficios cardiovasculares (con o sin diabetes).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a:ln>
                    <a:noFill/>
                  </a:ln>
                  <a:solidFill>
                    <a:prstClr val="black"/>
                  </a:solidFill>
                  <a:effectLst/>
                  <a:uLnTx/>
                  <a:uFillTx/>
                  <a:latin typeface="Calibri" panose="020F0502020204030204"/>
                  <a:ea typeface="+mn-ea"/>
                  <a:cs typeface="+mn-cs"/>
                </a:rPr>
                <a:t>Nota</a:t>
              </a:r>
              <a:r>
                <a:rPr kumimoji="0" lang="es" sz="1400" b="0" i="0" u="none" strike="noStrike" kern="1200" cap="none" spc="0" normalizeH="0" baseline="0" noProof="0">
                  <a:ln>
                    <a:noFill/>
                  </a:ln>
                  <a:solidFill>
                    <a:prstClr val="black"/>
                  </a:solidFill>
                  <a:effectLst/>
                  <a:uLnTx/>
                  <a:uFillTx/>
                  <a:latin typeface="Calibri" panose="020F0502020204030204"/>
                  <a:ea typeface="+mn-ea"/>
                  <a:cs typeface="+mn-cs"/>
                </a:rPr>
                <a:t>: La inhibición farmacológica de SGLT2i es independiente de la </a:t>
              </a:r>
              <a:r>
                <a:rPr kumimoji="0" lang="en-US" sz="1400" b="0" i="0" u="none" strike="noStrike" kern="1200" cap="none" spc="0" normalizeH="0" baseline="0" noProof="0" err="1">
                  <a:ln>
                    <a:noFill/>
                  </a:ln>
                  <a:solidFill>
                    <a:prstClr val="black"/>
                  </a:solidFill>
                  <a:effectLst/>
                  <a:uLnTx/>
                  <a:uFillTx/>
                  <a:latin typeface="Calibri" panose="020F0502020204030204"/>
                  <a:ea typeface="+mn-ea"/>
                  <a:cs typeface="+mn-cs"/>
                </a:rPr>
                <a:t>insulina</a:t>
              </a:r>
              <a:r>
                <a:rPr kumimoji="0" lang="es" sz="1400" b="0" i="0" u="none" strike="noStrike" kern="1200" cap="none" spc="0" normalizeH="0" baseline="0" noProof="0">
                  <a:ln>
                    <a:noFill/>
                  </a:ln>
                  <a:solidFill>
                    <a:prstClr val="black"/>
                  </a:solidFill>
                  <a:effectLst/>
                  <a:uLnTx/>
                  <a:uFillTx/>
                  <a:latin typeface="Calibri" panose="020F0502020204030204"/>
                  <a:ea typeface="+mn-ea"/>
                  <a:cs typeface="+mn-cs"/>
                </a:rPr>
                <a:t>, pero requiere función renal.</a:t>
              </a:r>
            </a:p>
          </p:txBody>
        </p:sp>
      </p:grpSp>
      <p:sp>
        <p:nvSpPr>
          <p:cNvPr id="4" name="Slide Number Placeholder 3">
            <a:extLst>
              <a:ext uri="{FF2B5EF4-FFF2-40B4-BE49-F238E27FC236}">
                <a16:creationId xmlns:a16="http://schemas.microsoft.com/office/drawing/2014/main" id="{A1FCB08A-5E3A-1DF9-DD84-4742776A81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CF49CA7-A20E-C1F5-5255-DCB065F1B891}"/>
              </a:ext>
            </a:extLst>
          </p:cNvPr>
          <p:cNvSpPr txBox="1"/>
          <p:nvPr/>
        </p:nvSpPr>
        <p:spPr>
          <a:xfrm>
            <a:off x="4205319" y="1832813"/>
            <a:ext cx="3731931" cy="646331"/>
          </a:xfrm>
          <a:prstGeom prst="rect">
            <a:avLst/>
          </a:prstGeom>
          <a:noFill/>
        </p:spPr>
        <p:txBody>
          <a:bodyPr wrap="square" rtlCol="0">
            <a:spAutoFit/>
          </a:bodyPr>
          <a:lstStyle/>
          <a:p>
            <a:pPr marL="0" marR="0" lvl="0" indent="0" algn="ctr" defTabSz="914400" rtl="0" eaLnBrk="0" fontAlgn="base" latinLnBrk="0" hangingPunct="1">
              <a:lnSpc>
                <a:spcPct val="100000"/>
              </a:lnSpc>
              <a:spcBef>
                <a:spcPct val="0"/>
              </a:spcBef>
              <a:spcAft>
                <a:spcPct val="0"/>
              </a:spcAft>
              <a:buClrTx/>
              <a:buSzTx/>
              <a:buFontTx/>
              <a:buNone/>
              <a:tabLst/>
              <a:defRPr/>
            </a:pPr>
            <a:r>
              <a:rPr kumimoji="0" lang="es" sz="1800" b="1" i="0" u="none" strike="noStrike" kern="0" cap="none" spc="0" normalizeH="0" baseline="0" noProof="0">
                <a:ln>
                  <a:noFill/>
                </a:ln>
                <a:solidFill>
                  <a:srgbClr val="00386B"/>
                </a:solidFill>
                <a:effectLst/>
                <a:uLnTx/>
                <a:uFillTx/>
                <a:latin typeface="Calibri" panose="020F0502020204030204"/>
                <a:ea typeface="MS PGothic" panose="020B0600070205080204" pitchFamily="34" charset="-128"/>
                <a:cs typeface="+mn-cs"/>
              </a:rPr>
              <a:t>Los 4 pilares de la terapia médica que mejora la supervivencia</a:t>
            </a:r>
          </a:p>
        </p:txBody>
      </p:sp>
      <p:sp>
        <p:nvSpPr>
          <p:cNvPr id="5" name="Title 1">
            <a:extLst>
              <a:ext uri="{FF2B5EF4-FFF2-40B4-BE49-F238E27FC236}">
                <a16:creationId xmlns:a16="http://schemas.microsoft.com/office/drawing/2014/main" id="{B45D1B52-310D-1561-C99A-C4823FEBB145}"/>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3200" b="1" i="0" u="none" strike="noStrike" kern="1200" cap="none" spc="0" normalizeH="0" baseline="0" noProof="0">
                <a:ln>
                  <a:noFill/>
                </a:ln>
                <a:solidFill>
                  <a:srgbClr val="002C53"/>
                </a:solidFill>
                <a:effectLst/>
                <a:uLnTx/>
                <a:uFillTx/>
                <a:latin typeface="Calibri Light" panose="020F0302020204030204"/>
                <a:ea typeface="+mj-ea"/>
                <a:cs typeface="+mj-cs"/>
              </a:rPr>
              <a:t>Terapia médica dirigida por guías clínicas</a:t>
            </a: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 (GDMT) para la </a:t>
            </a:r>
            <a:r>
              <a:rPr kumimoji="0" lang="en-US" sz="3200" b="1" i="0" u="none" strike="noStrike" kern="1200" cap="none" spc="0" normalizeH="0" baseline="0" noProof="0" err="1">
                <a:ln>
                  <a:noFill/>
                </a:ln>
                <a:solidFill>
                  <a:srgbClr val="002C53"/>
                </a:solidFill>
                <a:effectLst/>
                <a:uLnTx/>
                <a:uFillTx/>
                <a:latin typeface="Calibri Light" panose="020F0302020204030204"/>
                <a:ea typeface="+mj-ea"/>
                <a:cs typeface="+mj-cs"/>
              </a:rPr>
              <a:t>ICFEr</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925588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2F897-E8F7-6E47-8A92-01AEBEBFDD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AC5538-AD3D-025C-BFE6-0F8FBF865A4B}"/>
              </a:ext>
            </a:extLst>
          </p:cNvPr>
          <p:cNvSpPr txBox="1">
            <a:spLocks/>
          </p:cNvSpPr>
          <p:nvPr/>
        </p:nvSpPr>
        <p:spPr>
          <a:xfrm>
            <a:off x="739383" y="-1352773"/>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44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grpSp>
        <p:nvGrpSpPr>
          <p:cNvPr id="82" name="Group 81">
            <a:extLst>
              <a:ext uri="{FF2B5EF4-FFF2-40B4-BE49-F238E27FC236}">
                <a16:creationId xmlns:a16="http://schemas.microsoft.com/office/drawing/2014/main" id="{D3D62689-685C-F0F8-EFB0-17B998452551}"/>
              </a:ext>
            </a:extLst>
          </p:cNvPr>
          <p:cNvGrpSpPr/>
          <p:nvPr/>
        </p:nvGrpSpPr>
        <p:grpSpPr>
          <a:xfrm>
            <a:off x="2405073" y="5752654"/>
            <a:ext cx="7381854" cy="962658"/>
            <a:chOff x="1138004" y="5778054"/>
            <a:chExt cx="7381854" cy="962658"/>
          </a:xfrm>
        </p:grpSpPr>
        <p:sp>
          <p:nvSpPr>
            <p:cNvPr id="26" name="Rectangle: Top Corners Rounded 25">
              <a:extLst>
                <a:ext uri="{FF2B5EF4-FFF2-40B4-BE49-F238E27FC236}">
                  <a16:creationId xmlns:a16="http://schemas.microsoft.com/office/drawing/2014/main" id="{4CA2FDE6-BE4A-1264-FA2D-12CAA8F18749}"/>
                </a:ext>
              </a:extLst>
            </p:cNvPr>
            <p:cNvSpPr/>
            <p:nvPr/>
          </p:nvSpPr>
          <p:spPr>
            <a:xfrm rot="5400000">
              <a:off x="4681561" y="2771094"/>
              <a:ext cx="729900" cy="6946694"/>
            </a:xfrm>
            <a:prstGeom prst="round2SameRect">
              <a:avLst>
                <a:gd name="adj1" fmla="val 50000"/>
                <a:gd name="adj2" fmla="val 0"/>
              </a:avLst>
            </a:prstGeom>
            <a:solidFill>
              <a:schemeClr val="bg1"/>
            </a:solidFill>
            <a:ln>
              <a:noFill/>
            </a:ln>
            <a:effectLst>
              <a:outerShdw blurRad="76200" dist="38100" dir="5400000" sx="101000" sy="101000" algn="t" rotWithShape="0">
                <a:schemeClr val="tx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6778398C-ADD0-38EC-35C8-FE1AF4C05578}"/>
                </a:ext>
              </a:extLst>
            </p:cNvPr>
            <p:cNvGrpSpPr/>
            <p:nvPr/>
          </p:nvGrpSpPr>
          <p:grpSpPr>
            <a:xfrm>
              <a:off x="1138004" y="5778054"/>
              <a:ext cx="962658" cy="962658"/>
              <a:chOff x="838200" y="1690688"/>
              <a:chExt cx="962658" cy="962658"/>
            </a:xfrm>
            <a:effectLst>
              <a:outerShdw blurRad="50800" dist="38100" algn="l" rotWithShape="0">
                <a:prstClr val="black">
                  <a:alpha val="20000"/>
                </a:prstClr>
              </a:outerShdw>
            </a:effectLst>
          </p:grpSpPr>
          <p:sp>
            <p:nvSpPr>
              <p:cNvPr id="28" name="Oval 27">
                <a:extLst>
                  <a:ext uri="{FF2B5EF4-FFF2-40B4-BE49-F238E27FC236}">
                    <a16:creationId xmlns:a16="http://schemas.microsoft.com/office/drawing/2014/main" id="{AF7B9817-7351-8F76-C715-037F7A284492}"/>
                  </a:ext>
                </a:extLst>
              </p:cNvPr>
              <p:cNvSpPr/>
              <p:nvPr/>
            </p:nvSpPr>
            <p:spPr>
              <a:xfrm>
                <a:off x="838200" y="1690688"/>
                <a:ext cx="962658" cy="962658"/>
              </a:xfrm>
              <a:prstGeom prst="ellipse">
                <a:avLst/>
              </a:prstGeom>
              <a:solidFill>
                <a:srgbClr val="009AD7"/>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9" name="Picture 1">
                <a:extLst>
                  <a:ext uri="{FF2B5EF4-FFF2-40B4-BE49-F238E27FC236}">
                    <a16:creationId xmlns:a16="http://schemas.microsoft.com/office/drawing/2014/main" id="{7892C139-246C-4B57-4E85-EE6BB0B9C864}"/>
                  </a:ext>
                </a:extLst>
              </p:cNvPr>
              <p:cNvGrpSpPr/>
              <p:nvPr/>
            </p:nvGrpSpPr>
            <p:grpSpPr>
              <a:xfrm>
                <a:off x="1022723" y="1895223"/>
                <a:ext cx="593612" cy="553592"/>
                <a:chOff x="858265" y="1872027"/>
                <a:chExt cx="790097" cy="736831"/>
              </a:xfrm>
            </p:grpSpPr>
            <p:sp>
              <p:nvSpPr>
                <p:cNvPr id="31" name="Freeform: Shape 30">
                  <a:extLst>
                    <a:ext uri="{FF2B5EF4-FFF2-40B4-BE49-F238E27FC236}">
                      <a16:creationId xmlns:a16="http://schemas.microsoft.com/office/drawing/2014/main" id="{795EC3C3-8940-104E-8435-653A373E2081}"/>
                    </a:ext>
                  </a:extLst>
                </p:cNvPr>
                <p:cNvSpPr/>
                <p:nvPr/>
              </p:nvSpPr>
              <p:spPr>
                <a:xfrm>
                  <a:off x="858265" y="2011235"/>
                  <a:ext cx="440197" cy="377166"/>
                </a:xfrm>
                <a:custGeom>
                  <a:avLst/>
                  <a:gdLst>
                    <a:gd name="connsiteX0" fmla="*/ 347392 w 440197"/>
                    <a:gd name="connsiteY0" fmla="*/ 323564 h 377166"/>
                    <a:gd name="connsiteX1" fmla="*/ 190627 w 440197"/>
                    <a:gd name="connsiteY1" fmla="*/ 323564 h 377166"/>
                    <a:gd name="connsiteX2" fmla="*/ 155511 w 440197"/>
                    <a:gd name="connsiteY2" fmla="*/ 338613 h 377166"/>
                    <a:gd name="connsiteX3" fmla="*/ 124158 w 440197"/>
                    <a:gd name="connsiteY3" fmla="*/ 369966 h 377166"/>
                    <a:gd name="connsiteX4" fmla="*/ 84026 w 440197"/>
                    <a:gd name="connsiteY4" fmla="*/ 353663 h 377166"/>
                    <a:gd name="connsiteX5" fmla="*/ 55181 w 440197"/>
                    <a:gd name="connsiteY5" fmla="*/ 324818 h 377166"/>
                    <a:gd name="connsiteX6" fmla="*/ 0 w 440197"/>
                    <a:gd name="connsiteY6" fmla="*/ 268382 h 377166"/>
                    <a:gd name="connsiteX7" fmla="*/ 0 w 440197"/>
                    <a:gd name="connsiteY7" fmla="*/ 56436 h 377166"/>
                    <a:gd name="connsiteX8" fmla="*/ 55181 w 440197"/>
                    <a:gd name="connsiteY8" fmla="*/ 0 h 377166"/>
                    <a:gd name="connsiteX9" fmla="*/ 385016 w 440197"/>
                    <a:gd name="connsiteY9" fmla="*/ 0 h 377166"/>
                    <a:gd name="connsiteX10" fmla="*/ 440197 w 440197"/>
                    <a:gd name="connsiteY10" fmla="*/ 56436 h 377166"/>
                    <a:gd name="connsiteX11" fmla="*/ 440197 w 440197"/>
                    <a:gd name="connsiteY11" fmla="*/ 220726 h 37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0197" h="377166">
                      <a:moveTo>
                        <a:pt x="347392" y="323564"/>
                      </a:moveTo>
                      <a:lnTo>
                        <a:pt x="190627" y="323564"/>
                      </a:lnTo>
                      <a:cubicBezTo>
                        <a:pt x="176831" y="323564"/>
                        <a:pt x="164290" y="328580"/>
                        <a:pt x="155511" y="338613"/>
                      </a:cubicBezTo>
                      <a:lnTo>
                        <a:pt x="124158" y="369966"/>
                      </a:lnTo>
                      <a:cubicBezTo>
                        <a:pt x="109109" y="385016"/>
                        <a:pt x="84026" y="374983"/>
                        <a:pt x="84026" y="353663"/>
                      </a:cubicBezTo>
                      <a:cubicBezTo>
                        <a:pt x="84026" y="337359"/>
                        <a:pt x="71485" y="324818"/>
                        <a:pt x="55181" y="324818"/>
                      </a:cubicBezTo>
                      <a:cubicBezTo>
                        <a:pt x="23828" y="324818"/>
                        <a:pt x="0" y="299735"/>
                        <a:pt x="0" y="268382"/>
                      </a:cubicBezTo>
                      <a:lnTo>
                        <a:pt x="0" y="56436"/>
                      </a:lnTo>
                      <a:cubicBezTo>
                        <a:pt x="0" y="25082"/>
                        <a:pt x="25082" y="0"/>
                        <a:pt x="55181" y="0"/>
                      </a:cubicBezTo>
                      <a:lnTo>
                        <a:pt x="385016" y="0"/>
                      </a:lnTo>
                      <a:cubicBezTo>
                        <a:pt x="416369" y="0"/>
                        <a:pt x="440197" y="25082"/>
                        <a:pt x="440197" y="56436"/>
                      </a:cubicBezTo>
                      <a:lnTo>
                        <a:pt x="440197" y="220726"/>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C57EA6B-B2DD-4A66-D01E-D21A6345C09C}"/>
                    </a:ext>
                  </a:extLst>
                </p:cNvPr>
                <p:cNvSpPr/>
                <p:nvPr/>
              </p:nvSpPr>
              <p:spPr>
                <a:xfrm>
                  <a:off x="1205657" y="2231960"/>
                  <a:ext cx="442705" cy="376898"/>
                </a:xfrm>
                <a:custGeom>
                  <a:avLst/>
                  <a:gdLst>
                    <a:gd name="connsiteX0" fmla="*/ 385016 w 442705"/>
                    <a:gd name="connsiteY0" fmla="*/ 0 h 376898"/>
                    <a:gd name="connsiteX1" fmla="*/ 56436 w 442705"/>
                    <a:gd name="connsiteY1" fmla="*/ 0 h 376898"/>
                    <a:gd name="connsiteX2" fmla="*/ 0 w 442705"/>
                    <a:gd name="connsiteY2" fmla="*/ 56436 h 376898"/>
                    <a:gd name="connsiteX3" fmla="*/ 0 w 442705"/>
                    <a:gd name="connsiteY3" fmla="*/ 267128 h 376898"/>
                    <a:gd name="connsiteX4" fmla="*/ 56436 w 442705"/>
                    <a:gd name="connsiteY4" fmla="*/ 323564 h 376898"/>
                    <a:gd name="connsiteX5" fmla="*/ 250825 w 442705"/>
                    <a:gd name="connsiteY5" fmla="*/ 323564 h 376898"/>
                    <a:gd name="connsiteX6" fmla="*/ 285940 w 442705"/>
                    <a:gd name="connsiteY6" fmla="*/ 338613 h 376898"/>
                    <a:gd name="connsiteX7" fmla="*/ 317293 w 442705"/>
                    <a:gd name="connsiteY7" fmla="*/ 369966 h 376898"/>
                    <a:gd name="connsiteX8" fmla="*/ 357425 w 442705"/>
                    <a:gd name="connsiteY8" fmla="*/ 353663 h 376898"/>
                    <a:gd name="connsiteX9" fmla="*/ 386270 w 442705"/>
                    <a:gd name="connsiteY9" fmla="*/ 324818 h 376898"/>
                    <a:gd name="connsiteX10" fmla="*/ 442705 w 442705"/>
                    <a:gd name="connsiteY10" fmla="*/ 268382 h 376898"/>
                    <a:gd name="connsiteX11" fmla="*/ 442705 w 442705"/>
                    <a:gd name="connsiteY11" fmla="*/ 56436 h 376898"/>
                    <a:gd name="connsiteX12" fmla="*/ 385016 w 442705"/>
                    <a:gd name="connsiteY12" fmla="*/ 0 h 37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2705" h="376898">
                      <a:moveTo>
                        <a:pt x="385016" y="0"/>
                      </a:moveTo>
                      <a:lnTo>
                        <a:pt x="56436" y="0"/>
                      </a:lnTo>
                      <a:cubicBezTo>
                        <a:pt x="25082" y="0"/>
                        <a:pt x="0" y="25082"/>
                        <a:pt x="0" y="56436"/>
                      </a:cubicBezTo>
                      <a:lnTo>
                        <a:pt x="0" y="267128"/>
                      </a:lnTo>
                      <a:cubicBezTo>
                        <a:pt x="0" y="298481"/>
                        <a:pt x="25082" y="323564"/>
                        <a:pt x="56436" y="323564"/>
                      </a:cubicBezTo>
                      <a:lnTo>
                        <a:pt x="250825" y="323564"/>
                      </a:lnTo>
                      <a:cubicBezTo>
                        <a:pt x="264620" y="323564"/>
                        <a:pt x="277161" y="328580"/>
                        <a:pt x="285940" y="338613"/>
                      </a:cubicBezTo>
                      <a:lnTo>
                        <a:pt x="317293" y="369966"/>
                      </a:lnTo>
                      <a:cubicBezTo>
                        <a:pt x="332343" y="385016"/>
                        <a:pt x="357425" y="373729"/>
                        <a:pt x="357425" y="353663"/>
                      </a:cubicBezTo>
                      <a:cubicBezTo>
                        <a:pt x="357425" y="337359"/>
                        <a:pt x="369966" y="324818"/>
                        <a:pt x="386270" y="324818"/>
                      </a:cubicBezTo>
                      <a:cubicBezTo>
                        <a:pt x="417623" y="324818"/>
                        <a:pt x="442705" y="299735"/>
                        <a:pt x="442705" y="268382"/>
                      </a:cubicBezTo>
                      <a:lnTo>
                        <a:pt x="442705" y="56436"/>
                      </a:lnTo>
                      <a:cubicBezTo>
                        <a:pt x="441451" y="25082"/>
                        <a:pt x="416369" y="0"/>
                        <a:pt x="385016" y="0"/>
                      </a:cubicBezTo>
                      <a:close/>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5" name="Picture 1">
                  <a:extLst>
                    <a:ext uri="{FF2B5EF4-FFF2-40B4-BE49-F238E27FC236}">
                      <a16:creationId xmlns:a16="http://schemas.microsoft.com/office/drawing/2014/main" id="{A072E808-0173-D7AF-DBA5-F2198564151D}"/>
                    </a:ext>
                  </a:extLst>
                </p:cNvPr>
                <p:cNvGrpSpPr/>
                <p:nvPr/>
              </p:nvGrpSpPr>
              <p:grpSpPr>
                <a:xfrm>
                  <a:off x="1343611" y="1872027"/>
                  <a:ext cx="284685" cy="316038"/>
                  <a:chOff x="1343611" y="1872027"/>
                  <a:chExt cx="284685" cy="316038"/>
                </a:xfrm>
                <a:noFill/>
              </p:grpSpPr>
              <p:grpSp>
                <p:nvGrpSpPr>
                  <p:cNvPr id="44" name="Picture 1">
                    <a:extLst>
                      <a:ext uri="{FF2B5EF4-FFF2-40B4-BE49-F238E27FC236}">
                        <a16:creationId xmlns:a16="http://schemas.microsoft.com/office/drawing/2014/main" id="{38D97DB1-E3AF-F423-C343-49DB9077276E}"/>
                      </a:ext>
                    </a:extLst>
                  </p:cNvPr>
                  <p:cNvGrpSpPr/>
                  <p:nvPr/>
                </p:nvGrpSpPr>
                <p:grpSpPr>
                  <a:xfrm>
                    <a:off x="1438924" y="1994931"/>
                    <a:ext cx="94059" cy="193134"/>
                    <a:chOff x="1438924" y="1994931"/>
                    <a:chExt cx="94059" cy="193134"/>
                  </a:xfrm>
                  <a:noFill/>
                </p:grpSpPr>
                <p:grpSp>
                  <p:nvGrpSpPr>
                    <p:cNvPr id="74" name="Picture 1">
                      <a:extLst>
                        <a:ext uri="{FF2B5EF4-FFF2-40B4-BE49-F238E27FC236}">
                          <a16:creationId xmlns:a16="http://schemas.microsoft.com/office/drawing/2014/main" id="{C148F1C6-9858-A29F-7C87-79849BE8A866}"/>
                        </a:ext>
                      </a:extLst>
                    </p:cNvPr>
                    <p:cNvGrpSpPr/>
                    <p:nvPr/>
                  </p:nvGrpSpPr>
                  <p:grpSpPr>
                    <a:xfrm>
                      <a:off x="1438924" y="1994931"/>
                      <a:ext cx="94059" cy="47656"/>
                      <a:chOff x="1438924" y="1994931"/>
                      <a:chExt cx="94059" cy="47656"/>
                    </a:xfrm>
                    <a:noFill/>
                  </p:grpSpPr>
                  <p:sp>
                    <p:nvSpPr>
                      <p:cNvPr id="77" name="Freeform: Shape 76">
                        <a:extLst>
                          <a:ext uri="{FF2B5EF4-FFF2-40B4-BE49-F238E27FC236}">
                            <a16:creationId xmlns:a16="http://schemas.microsoft.com/office/drawing/2014/main" id="{0D8621E3-6136-B55B-D81E-EBC15AC5CC69}"/>
                          </a:ext>
                        </a:extLst>
                      </p:cNvPr>
                      <p:cNvSpPr/>
                      <p:nvPr/>
                    </p:nvSpPr>
                    <p:spPr>
                      <a:xfrm>
                        <a:off x="1438924" y="1994931"/>
                        <a:ext cx="47656" cy="47656"/>
                      </a:xfrm>
                      <a:custGeom>
                        <a:avLst/>
                        <a:gdLst>
                          <a:gd name="connsiteX0" fmla="*/ 47657 w 47656"/>
                          <a:gd name="connsiteY0" fmla="*/ 23828 h 47656"/>
                          <a:gd name="connsiteX1" fmla="*/ 23828 w 47656"/>
                          <a:gd name="connsiteY1" fmla="*/ 47657 h 47656"/>
                          <a:gd name="connsiteX2" fmla="*/ 0 w 47656"/>
                          <a:gd name="connsiteY2" fmla="*/ 23828 h 47656"/>
                          <a:gd name="connsiteX3" fmla="*/ 23828 w 47656"/>
                          <a:gd name="connsiteY3" fmla="*/ 0 h 47656"/>
                          <a:gd name="connsiteX4" fmla="*/ 47657 w 47656"/>
                          <a:gd name="connsiteY4" fmla="*/ 23828 h 47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56" h="47656">
                            <a:moveTo>
                              <a:pt x="47657" y="23828"/>
                            </a:moveTo>
                            <a:cubicBezTo>
                              <a:pt x="47657" y="36988"/>
                              <a:pt x="36988" y="47657"/>
                              <a:pt x="23828" y="47657"/>
                            </a:cubicBezTo>
                            <a:cubicBezTo>
                              <a:pt x="10668" y="47657"/>
                              <a:pt x="0" y="36988"/>
                              <a:pt x="0" y="23828"/>
                            </a:cubicBezTo>
                            <a:cubicBezTo>
                              <a:pt x="0" y="10668"/>
                              <a:pt x="10668" y="0"/>
                              <a:pt x="23828" y="0"/>
                            </a:cubicBezTo>
                            <a:cubicBezTo>
                              <a:pt x="36988" y="0"/>
                              <a:pt x="47657" y="10668"/>
                              <a:pt x="47657" y="23828"/>
                            </a:cubicBezTo>
                            <a:close/>
                          </a:path>
                        </a:pathLst>
                      </a:custGeom>
                      <a:noFill/>
                      <a:ln w="1861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6A84D56B-D614-8143-CE55-783013653A30}"/>
                          </a:ext>
                        </a:extLst>
                      </p:cNvPr>
                      <p:cNvSpPr/>
                      <p:nvPr/>
                    </p:nvSpPr>
                    <p:spPr>
                      <a:xfrm>
                        <a:off x="1485327" y="1994931"/>
                        <a:ext cx="47656" cy="47656"/>
                      </a:xfrm>
                      <a:custGeom>
                        <a:avLst/>
                        <a:gdLst>
                          <a:gd name="connsiteX0" fmla="*/ 47657 w 47656"/>
                          <a:gd name="connsiteY0" fmla="*/ 23828 h 47656"/>
                          <a:gd name="connsiteX1" fmla="*/ 23828 w 47656"/>
                          <a:gd name="connsiteY1" fmla="*/ 47657 h 47656"/>
                          <a:gd name="connsiteX2" fmla="*/ 0 w 47656"/>
                          <a:gd name="connsiteY2" fmla="*/ 23828 h 47656"/>
                          <a:gd name="connsiteX3" fmla="*/ 23828 w 47656"/>
                          <a:gd name="connsiteY3" fmla="*/ 0 h 47656"/>
                          <a:gd name="connsiteX4" fmla="*/ 47657 w 47656"/>
                          <a:gd name="connsiteY4" fmla="*/ 23828 h 47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56" h="47656">
                            <a:moveTo>
                              <a:pt x="47657" y="23828"/>
                            </a:moveTo>
                            <a:cubicBezTo>
                              <a:pt x="47657" y="36988"/>
                              <a:pt x="36988" y="47657"/>
                              <a:pt x="23828" y="47657"/>
                            </a:cubicBezTo>
                            <a:cubicBezTo>
                              <a:pt x="10668" y="47657"/>
                              <a:pt x="0" y="36988"/>
                              <a:pt x="0" y="23828"/>
                            </a:cubicBezTo>
                            <a:cubicBezTo>
                              <a:pt x="0" y="10668"/>
                              <a:pt x="10668" y="0"/>
                              <a:pt x="23828" y="0"/>
                            </a:cubicBezTo>
                            <a:cubicBezTo>
                              <a:pt x="36988" y="0"/>
                              <a:pt x="47657" y="10668"/>
                              <a:pt x="47657" y="23828"/>
                            </a:cubicBezTo>
                            <a:close/>
                          </a:path>
                        </a:pathLst>
                      </a:custGeom>
                      <a:noFill/>
                      <a:ln w="1861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5" name="Freeform: Shape 74">
                      <a:extLst>
                        <a:ext uri="{FF2B5EF4-FFF2-40B4-BE49-F238E27FC236}">
                          <a16:creationId xmlns:a16="http://schemas.microsoft.com/office/drawing/2014/main" id="{252F2970-78A6-F225-FCA7-90C36BCECA84}"/>
                        </a:ext>
                      </a:extLst>
                    </p:cNvPr>
                    <p:cNvSpPr/>
                    <p:nvPr/>
                  </p:nvSpPr>
                  <p:spPr>
                    <a:xfrm>
                      <a:off x="1485327" y="2018759"/>
                      <a:ext cx="12541" cy="134191"/>
                    </a:xfrm>
                    <a:custGeom>
                      <a:avLst/>
                      <a:gdLst>
                        <a:gd name="connsiteX0" fmla="*/ 0 w 12541"/>
                        <a:gd name="connsiteY0" fmla="*/ 0 h 134191"/>
                        <a:gd name="connsiteX1" fmla="*/ 0 w 12541"/>
                        <a:gd name="connsiteY1" fmla="*/ 134191 h 134191"/>
                      </a:gdLst>
                      <a:ahLst/>
                      <a:cxnLst>
                        <a:cxn ang="0">
                          <a:pos x="connsiteX0" y="connsiteY0"/>
                        </a:cxn>
                        <a:cxn ang="0">
                          <a:pos x="connsiteX1" y="connsiteY1"/>
                        </a:cxn>
                      </a:cxnLst>
                      <a:rect l="l" t="t" r="r" b="b"/>
                      <a:pathLst>
                        <a:path w="12541" h="134191">
                          <a:moveTo>
                            <a:pt x="0" y="0"/>
                          </a:moveTo>
                          <a:lnTo>
                            <a:pt x="0" y="134191"/>
                          </a:lnTo>
                        </a:path>
                      </a:pathLst>
                    </a:custGeom>
                    <a:noFill/>
                    <a:ln w="1861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671B9A73-BD3C-3DAA-FED6-BCFE1B2A021E}"/>
                        </a:ext>
                      </a:extLst>
                    </p:cNvPr>
                    <p:cNvSpPr/>
                    <p:nvPr/>
                  </p:nvSpPr>
                  <p:spPr>
                    <a:xfrm>
                      <a:off x="1462753" y="2157967"/>
                      <a:ext cx="47656" cy="30098"/>
                    </a:xfrm>
                    <a:custGeom>
                      <a:avLst/>
                      <a:gdLst>
                        <a:gd name="connsiteX0" fmla="*/ 47657 w 47656"/>
                        <a:gd name="connsiteY0" fmla="*/ 0 h 30098"/>
                        <a:gd name="connsiteX1" fmla="*/ 47657 w 47656"/>
                        <a:gd name="connsiteY1" fmla="*/ 6271 h 30098"/>
                        <a:gd name="connsiteX2" fmla="*/ 23828 w 47656"/>
                        <a:gd name="connsiteY2" fmla="*/ 30099 h 30098"/>
                        <a:gd name="connsiteX3" fmla="*/ 0 w 47656"/>
                        <a:gd name="connsiteY3" fmla="*/ 6271 h 30098"/>
                        <a:gd name="connsiteX4" fmla="*/ 0 w 47656"/>
                        <a:gd name="connsiteY4" fmla="*/ 0 h 30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56" h="30098">
                          <a:moveTo>
                            <a:pt x="47657" y="0"/>
                          </a:moveTo>
                          <a:lnTo>
                            <a:pt x="47657" y="6271"/>
                          </a:lnTo>
                          <a:cubicBezTo>
                            <a:pt x="47657" y="20066"/>
                            <a:pt x="36370" y="30099"/>
                            <a:pt x="23828" y="30099"/>
                          </a:cubicBezTo>
                          <a:cubicBezTo>
                            <a:pt x="10033" y="30099"/>
                            <a:pt x="0" y="18812"/>
                            <a:pt x="0" y="6271"/>
                          </a:cubicBezTo>
                          <a:lnTo>
                            <a:pt x="0" y="0"/>
                          </a:lnTo>
                        </a:path>
                      </a:pathLst>
                    </a:custGeom>
                    <a:noFill/>
                    <a:ln w="1861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Picture 1">
                    <a:extLst>
                      <a:ext uri="{FF2B5EF4-FFF2-40B4-BE49-F238E27FC236}">
                        <a16:creationId xmlns:a16="http://schemas.microsoft.com/office/drawing/2014/main" id="{6CAC7EF0-6130-63B5-088A-E756E7119977}"/>
                      </a:ext>
                    </a:extLst>
                  </p:cNvPr>
                  <p:cNvGrpSpPr/>
                  <p:nvPr/>
                </p:nvGrpSpPr>
                <p:grpSpPr>
                  <a:xfrm>
                    <a:off x="1343611" y="1872027"/>
                    <a:ext cx="284685" cy="155511"/>
                    <a:chOff x="1343611" y="1872027"/>
                    <a:chExt cx="284685" cy="155511"/>
                  </a:xfrm>
                  <a:noFill/>
                </p:grpSpPr>
                <p:grpSp>
                  <p:nvGrpSpPr>
                    <p:cNvPr id="64" name="Picture 1">
                      <a:extLst>
                        <a:ext uri="{FF2B5EF4-FFF2-40B4-BE49-F238E27FC236}">
                          <a16:creationId xmlns:a16="http://schemas.microsoft.com/office/drawing/2014/main" id="{3B8D2D21-DD11-1DA9-6209-7622FBC310BC}"/>
                        </a:ext>
                      </a:extLst>
                    </p:cNvPr>
                    <p:cNvGrpSpPr/>
                    <p:nvPr/>
                  </p:nvGrpSpPr>
                  <p:grpSpPr>
                    <a:xfrm>
                      <a:off x="1343611" y="2014997"/>
                      <a:ext cx="284685" cy="12541"/>
                      <a:chOff x="1343611" y="2014997"/>
                      <a:chExt cx="284685" cy="12541"/>
                    </a:xfrm>
                    <a:noFill/>
                  </p:grpSpPr>
                  <p:grpSp>
                    <p:nvGrpSpPr>
                      <p:cNvPr id="68" name="Picture 1">
                        <a:extLst>
                          <a:ext uri="{FF2B5EF4-FFF2-40B4-BE49-F238E27FC236}">
                            <a16:creationId xmlns:a16="http://schemas.microsoft.com/office/drawing/2014/main" id="{770EC734-BA51-FDED-13A7-7F364813FF55}"/>
                          </a:ext>
                        </a:extLst>
                      </p:cNvPr>
                      <p:cNvGrpSpPr/>
                      <p:nvPr/>
                    </p:nvGrpSpPr>
                    <p:grpSpPr>
                      <a:xfrm>
                        <a:off x="1343611" y="2014997"/>
                        <a:ext cx="284685" cy="12541"/>
                        <a:chOff x="1343611" y="2014997"/>
                        <a:chExt cx="284685" cy="12541"/>
                      </a:xfrm>
                      <a:noFill/>
                    </p:grpSpPr>
                    <p:sp>
                      <p:nvSpPr>
                        <p:cNvPr id="72" name="Freeform: Shape 71">
                          <a:extLst>
                            <a:ext uri="{FF2B5EF4-FFF2-40B4-BE49-F238E27FC236}">
                              <a16:creationId xmlns:a16="http://schemas.microsoft.com/office/drawing/2014/main" id="{4F37C47B-C378-6B12-6C05-4020DA61FF4A}"/>
                            </a:ext>
                          </a:extLst>
                        </p:cNvPr>
                        <p:cNvSpPr/>
                        <p:nvPr/>
                      </p:nvSpPr>
                      <p:spPr>
                        <a:xfrm>
                          <a:off x="1622026" y="2014997"/>
                          <a:ext cx="6270" cy="12541"/>
                        </a:xfrm>
                        <a:custGeom>
                          <a:avLst/>
                          <a:gdLst>
                            <a:gd name="connsiteX0" fmla="*/ 0 w 6270"/>
                            <a:gd name="connsiteY0" fmla="*/ 0 h 12541"/>
                            <a:gd name="connsiteX1" fmla="*/ 6271 w 6270"/>
                            <a:gd name="connsiteY1" fmla="*/ 0 h 12541"/>
                          </a:gdLst>
                          <a:ahLst/>
                          <a:cxnLst>
                            <a:cxn ang="0">
                              <a:pos x="connsiteX0" y="connsiteY0"/>
                            </a:cxn>
                            <a:cxn ang="0">
                              <a:pos x="connsiteX1" y="connsiteY1"/>
                            </a:cxn>
                          </a:cxnLst>
                          <a:rect l="l" t="t" r="r" b="b"/>
                          <a:pathLst>
                            <a:path w="6270" h="12541">
                              <a:moveTo>
                                <a:pt x="0" y="0"/>
                              </a:moveTo>
                              <a:lnTo>
                                <a:pt x="6271" y="0"/>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01FC4DDA-9201-58FA-CC5D-43E7692A66F1}"/>
                            </a:ext>
                          </a:extLst>
                        </p:cNvPr>
                        <p:cNvSpPr/>
                        <p:nvPr/>
                      </p:nvSpPr>
                      <p:spPr>
                        <a:xfrm>
                          <a:off x="1343611" y="2014997"/>
                          <a:ext cx="6270" cy="12541"/>
                        </a:xfrm>
                        <a:custGeom>
                          <a:avLst/>
                          <a:gdLst>
                            <a:gd name="connsiteX0" fmla="*/ 0 w 6270"/>
                            <a:gd name="connsiteY0" fmla="*/ 0 h 12541"/>
                            <a:gd name="connsiteX1" fmla="*/ 6271 w 6270"/>
                            <a:gd name="connsiteY1" fmla="*/ 0 h 12541"/>
                          </a:gdLst>
                          <a:ahLst/>
                          <a:cxnLst>
                            <a:cxn ang="0">
                              <a:pos x="connsiteX0" y="connsiteY0"/>
                            </a:cxn>
                            <a:cxn ang="0">
                              <a:pos x="connsiteX1" y="connsiteY1"/>
                            </a:cxn>
                          </a:cxnLst>
                          <a:rect l="l" t="t" r="r" b="b"/>
                          <a:pathLst>
                            <a:path w="6270" h="12541">
                              <a:moveTo>
                                <a:pt x="0" y="0"/>
                              </a:moveTo>
                              <a:lnTo>
                                <a:pt x="6271" y="0"/>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9" name="Picture 1">
                        <a:extLst>
                          <a:ext uri="{FF2B5EF4-FFF2-40B4-BE49-F238E27FC236}">
                            <a16:creationId xmlns:a16="http://schemas.microsoft.com/office/drawing/2014/main" id="{9288FA68-9A17-7AC7-0860-0F0B414CE261}"/>
                          </a:ext>
                        </a:extLst>
                      </p:cNvPr>
                      <p:cNvGrpSpPr/>
                      <p:nvPr/>
                    </p:nvGrpSpPr>
                    <p:grpSpPr>
                      <a:xfrm>
                        <a:off x="1343611" y="2014997"/>
                        <a:ext cx="284685" cy="12541"/>
                        <a:chOff x="1343611" y="2014997"/>
                        <a:chExt cx="284685" cy="12541"/>
                      </a:xfrm>
                      <a:noFill/>
                    </p:grpSpPr>
                    <p:sp>
                      <p:nvSpPr>
                        <p:cNvPr id="70" name="Freeform: Shape 69">
                          <a:extLst>
                            <a:ext uri="{FF2B5EF4-FFF2-40B4-BE49-F238E27FC236}">
                              <a16:creationId xmlns:a16="http://schemas.microsoft.com/office/drawing/2014/main" id="{30D2B529-63F0-F9A7-65E5-D8CA97314140}"/>
                            </a:ext>
                          </a:extLst>
                        </p:cNvPr>
                        <p:cNvSpPr/>
                        <p:nvPr/>
                      </p:nvSpPr>
                      <p:spPr>
                        <a:xfrm>
                          <a:off x="1622026" y="2014997"/>
                          <a:ext cx="6270" cy="12541"/>
                        </a:xfrm>
                        <a:custGeom>
                          <a:avLst/>
                          <a:gdLst>
                            <a:gd name="connsiteX0" fmla="*/ 0 w 6270"/>
                            <a:gd name="connsiteY0" fmla="*/ 0 h 12541"/>
                            <a:gd name="connsiteX1" fmla="*/ 6271 w 6270"/>
                            <a:gd name="connsiteY1" fmla="*/ 0 h 12541"/>
                          </a:gdLst>
                          <a:ahLst/>
                          <a:cxnLst>
                            <a:cxn ang="0">
                              <a:pos x="connsiteX0" y="connsiteY0"/>
                            </a:cxn>
                            <a:cxn ang="0">
                              <a:pos x="connsiteX1" y="connsiteY1"/>
                            </a:cxn>
                          </a:cxnLst>
                          <a:rect l="l" t="t" r="r" b="b"/>
                          <a:pathLst>
                            <a:path w="6270" h="12541">
                              <a:moveTo>
                                <a:pt x="0" y="0"/>
                              </a:moveTo>
                              <a:lnTo>
                                <a:pt x="6271" y="0"/>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B2E88BE0-F7EA-6E0C-7281-63D94DB2A89A}"/>
                            </a:ext>
                          </a:extLst>
                        </p:cNvPr>
                        <p:cNvSpPr/>
                        <p:nvPr/>
                      </p:nvSpPr>
                      <p:spPr>
                        <a:xfrm>
                          <a:off x="1343611" y="2014997"/>
                          <a:ext cx="6270" cy="12541"/>
                        </a:xfrm>
                        <a:custGeom>
                          <a:avLst/>
                          <a:gdLst>
                            <a:gd name="connsiteX0" fmla="*/ 0 w 6270"/>
                            <a:gd name="connsiteY0" fmla="*/ 0 h 12541"/>
                            <a:gd name="connsiteX1" fmla="*/ 6271 w 6270"/>
                            <a:gd name="connsiteY1" fmla="*/ 0 h 12541"/>
                          </a:gdLst>
                          <a:ahLst/>
                          <a:cxnLst>
                            <a:cxn ang="0">
                              <a:pos x="connsiteX0" y="connsiteY0"/>
                            </a:cxn>
                            <a:cxn ang="0">
                              <a:pos x="connsiteX1" y="connsiteY1"/>
                            </a:cxn>
                          </a:cxnLst>
                          <a:rect l="l" t="t" r="r" b="b"/>
                          <a:pathLst>
                            <a:path w="6270" h="12541">
                              <a:moveTo>
                                <a:pt x="0" y="0"/>
                              </a:moveTo>
                              <a:lnTo>
                                <a:pt x="6271" y="0"/>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5" name="Picture 1">
                      <a:extLst>
                        <a:ext uri="{FF2B5EF4-FFF2-40B4-BE49-F238E27FC236}">
                          <a16:creationId xmlns:a16="http://schemas.microsoft.com/office/drawing/2014/main" id="{21BDCACB-D0CE-AADA-851C-3C40707E6903}"/>
                        </a:ext>
                      </a:extLst>
                    </p:cNvPr>
                    <p:cNvGrpSpPr/>
                    <p:nvPr/>
                  </p:nvGrpSpPr>
                  <p:grpSpPr>
                    <a:xfrm>
                      <a:off x="1485327" y="1872027"/>
                      <a:ext cx="12541" cy="6270"/>
                      <a:chOff x="1485327" y="1872027"/>
                      <a:chExt cx="12541" cy="6270"/>
                    </a:xfrm>
                    <a:noFill/>
                  </p:grpSpPr>
                  <p:sp>
                    <p:nvSpPr>
                      <p:cNvPr id="66" name="Freeform: Shape 65">
                        <a:extLst>
                          <a:ext uri="{FF2B5EF4-FFF2-40B4-BE49-F238E27FC236}">
                            <a16:creationId xmlns:a16="http://schemas.microsoft.com/office/drawing/2014/main" id="{94D4E677-F747-4A60-BC0D-D915EFFEE8DF}"/>
                          </a:ext>
                        </a:extLst>
                      </p:cNvPr>
                      <p:cNvSpPr/>
                      <p:nvPr/>
                    </p:nvSpPr>
                    <p:spPr>
                      <a:xfrm>
                        <a:off x="1485327" y="1872027"/>
                        <a:ext cx="12541" cy="6270"/>
                      </a:xfrm>
                      <a:custGeom>
                        <a:avLst/>
                        <a:gdLst>
                          <a:gd name="connsiteX0" fmla="*/ 0 w 12541"/>
                          <a:gd name="connsiteY0" fmla="*/ 0 h 6270"/>
                          <a:gd name="connsiteX1" fmla="*/ 0 w 12541"/>
                          <a:gd name="connsiteY1" fmla="*/ 6271 h 6270"/>
                        </a:gdLst>
                        <a:ahLst/>
                        <a:cxnLst>
                          <a:cxn ang="0">
                            <a:pos x="connsiteX0" y="connsiteY0"/>
                          </a:cxn>
                          <a:cxn ang="0">
                            <a:pos x="connsiteX1" y="connsiteY1"/>
                          </a:cxn>
                        </a:cxnLst>
                        <a:rect l="l" t="t" r="r" b="b"/>
                        <a:pathLst>
                          <a:path w="12541" h="6270">
                            <a:moveTo>
                              <a:pt x="0" y="0"/>
                            </a:moveTo>
                            <a:lnTo>
                              <a:pt x="0" y="6271"/>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ADAB2C1-8BC3-730C-CC7D-661AC64300ED}"/>
                          </a:ext>
                        </a:extLst>
                      </p:cNvPr>
                      <p:cNvSpPr/>
                      <p:nvPr/>
                    </p:nvSpPr>
                    <p:spPr>
                      <a:xfrm>
                        <a:off x="1485327" y="1872027"/>
                        <a:ext cx="12541" cy="6270"/>
                      </a:xfrm>
                      <a:custGeom>
                        <a:avLst/>
                        <a:gdLst>
                          <a:gd name="connsiteX0" fmla="*/ 0 w 12541"/>
                          <a:gd name="connsiteY0" fmla="*/ 0 h 6270"/>
                          <a:gd name="connsiteX1" fmla="*/ 0 w 12541"/>
                          <a:gd name="connsiteY1" fmla="*/ 6271 h 6270"/>
                        </a:gdLst>
                        <a:ahLst/>
                        <a:cxnLst>
                          <a:cxn ang="0">
                            <a:pos x="connsiteX0" y="connsiteY0"/>
                          </a:cxn>
                          <a:cxn ang="0">
                            <a:pos x="connsiteX1" y="connsiteY1"/>
                          </a:cxn>
                        </a:cxnLst>
                        <a:rect l="l" t="t" r="r" b="b"/>
                        <a:pathLst>
                          <a:path w="12541" h="6270">
                            <a:moveTo>
                              <a:pt x="0" y="0"/>
                            </a:moveTo>
                            <a:lnTo>
                              <a:pt x="0" y="6271"/>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6" name="Picture 1">
                    <a:extLst>
                      <a:ext uri="{FF2B5EF4-FFF2-40B4-BE49-F238E27FC236}">
                        <a16:creationId xmlns:a16="http://schemas.microsoft.com/office/drawing/2014/main" id="{C548F4DF-DD94-351C-3212-D039BC96C16E}"/>
                      </a:ext>
                    </a:extLst>
                  </p:cNvPr>
                  <p:cNvGrpSpPr/>
                  <p:nvPr/>
                </p:nvGrpSpPr>
                <p:grpSpPr>
                  <a:xfrm>
                    <a:off x="1384997" y="1913413"/>
                    <a:ext cx="201913" cy="201913"/>
                    <a:chOff x="1384997" y="1913413"/>
                    <a:chExt cx="201913" cy="201913"/>
                  </a:xfrm>
                  <a:noFill/>
                </p:grpSpPr>
                <p:grpSp>
                  <p:nvGrpSpPr>
                    <p:cNvPr id="50" name="Picture 1">
                      <a:extLst>
                        <a:ext uri="{FF2B5EF4-FFF2-40B4-BE49-F238E27FC236}">
                          <a16:creationId xmlns:a16="http://schemas.microsoft.com/office/drawing/2014/main" id="{7FA3A95E-A94D-2E59-AFAD-831142F128D1}"/>
                        </a:ext>
                      </a:extLst>
                    </p:cNvPr>
                    <p:cNvGrpSpPr/>
                    <p:nvPr/>
                  </p:nvGrpSpPr>
                  <p:grpSpPr>
                    <a:xfrm>
                      <a:off x="1384997" y="1913413"/>
                      <a:ext cx="201913" cy="201913"/>
                      <a:chOff x="1384997" y="1913413"/>
                      <a:chExt cx="201913" cy="201913"/>
                    </a:xfrm>
                    <a:noFill/>
                  </p:grpSpPr>
                  <p:grpSp>
                    <p:nvGrpSpPr>
                      <p:cNvPr id="58" name="Picture 1">
                        <a:extLst>
                          <a:ext uri="{FF2B5EF4-FFF2-40B4-BE49-F238E27FC236}">
                            <a16:creationId xmlns:a16="http://schemas.microsoft.com/office/drawing/2014/main" id="{B3E43346-6348-ED2E-5405-4A2B4D27493D}"/>
                          </a:ext>
                        </a:extLst>
                      </p:cNvPr>
                      <p:cNvGrpSpPr/>
                      <p:nvPr/>
                    </p:nvGrpSpPr>
                    <p:grpSpPr>
                      <a:xfrm>
                        <a:off x="1384997" y="1913413"/>
                        <a:ext cx="201913" cy="201913"/>
                        <a:chOff x="1384997" y="1913413"/>
                        <a:chExt cx="201913" cy="201913"/>
                      </a:xfrm>
                      <a:noFill/>
                    </p:grpSpPr>
                    <p:sp>
                      <p:nvSpPr>
                        <p:cNvPr id="62" name="Freeform: Shape 61">
                          <a:extLst>
                            <a:ext uri="{FF2B5EF4-FFF2-40B4-BE49-F238E27FC236}">
                              <a16:creationId xmlns:a16="http://schemas.microsoft.com/office/drawing/2014/main" id="{39D66DE7-ADD0-A2D0-B5AA-B3CC68B12CF2}"/>
                            </a:ext>
                          </a:extLst>
                        </p:cNvPr>
                        <p:cNvSpPr/>
                        <p:nvPr/>
                      </p:nvSpPr>
                      <p:spPr>
                        <a:xfrm>
                          <a:off x="1581894" y="2110310"/>
                          <a:ext cx="5016" cy="5016"/>
                        </a:xfrm>
                        <a:custGeom>
                          <a:avLst/>
                          <a:gdLst>
                            <a:gd name="connsiteX0" fmla="*/ 0 w 5016"/>
                            <a:gd name="connsiteY0" fmla="*/ 0 h 5016"/>
                            <a:gd name="connsiteX1" fmla="*/ 5017 w 5016"/>
                            <a:gd name="connsiteY1" fmla="*/ 5016 h 5016"/>
                          </a:gdLst>
                          <a:ahLst/>
                          <a:cxnLst>
                            <a:cxn ang="0">
                              <a:pos x="connsiteX0" y="connsiteY0"/>
                            </a:cxn>
                            <a:cxn ang="0">
                              <a:pos x="connsiteX1" y="connsiteY1"/>
                            </a:cxn>
                          </a:cxnLst>
                          <a:rect l="l" t="t" r="r" b="b"/>
                          <a:pathLst>
                            <a:path w="5016" h="5016">
                              <a:moveTo>
                                <a:pt x="0" y="0"/>
                              </a:moveTo>
                              <a:lnTo>
                                <a:pt x="5017" y="5016"/>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ED88DA80-D5C5-AABF-A430-4AAFF9FF3CE2}"/>
                            </a:ext>
                          </a:extLst>
                        </p:cNvPr>
                        <p:cNvSpPr/>
                        <p:nvPr/>
                      </p:nvSpPr>
                      <p:spPr>
                        <a:xfrm>
                          <a:off x="1384997" y="1913413"/>
                          <a:ext cx="5016" cy="5016"/>
                        </a:xfrm>
                        <a:custGeom>
                          <a:avLst/>
                          <a:gdLst>
                            <a:gd name="connsiteX0" fmla="*/ 0 w 5016"/>
                            <a:gd name="connsiteY0" fmla="*/ 0 h 5016"/>
                            <a:gd name="connsiteX1" fmla="*/ 5017 w 5016"/>
                            <a:gd name="connsiteY1" fmla="*/ 5016 h 5016"/>
                          </a:gdLst>
                          <a:ahLst/>
                          <a:cxnLst>
                            <a:cxn ang="0">
                              <a:pos x="connsiteX0" y="connsiteY0"/>
                            </a:cxn>
                            <a:cxn ang="0">
                              <a:pos x="connsiteX1" y="connsiteY1"/>
                            </a:cxn>
                          </a:cxnLst>
                          <a:rect l="l" t="t" r="r" b="b"/>
                          <a:pathLst>
                            <a:path w="5016" h="5016">
                              <a:moveTo>
                                <a:pt x="0" y="0"/>
                              </a:moveTo>
                              <a:lnTo>
                                <a:pt x="5017" y="5016"/>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 name="Picture 1">
                        <a:extLst>
                          <a:ext uri="{FF2B5EF4-FFF2-40B4-BE49-F238E27FC236}">
                            <a16:creationId xmlns:a16="http://schemas.microsoft.com/office/drawing/2014/main" id="{B03024FE-1BDD-37C3-FE7C-F0F94B34B86C}"/>
                          </a:ext>
                        </a:extLst>
                      </p:cNvPr>
                      <p:cNvGrpSpPr/>
                      <p:nvPr/>
                    </p:nvGrpSpPr>
                    <p:grpSpPr>
                      <a:xfrm>
                        <a:off x="1384997" y="1913413"/>
                        <a:ext cx="201913" cy="201913"/>
                        <a:chOff x="1384997" y="1913413"/>
                        <a:chExt cx="201913" cy="201913"/>
                      </a:xfrm>
                      <a:noFill/>
                    </p:grpSpPr>
                    <p:sp>
                      <p:nvSpPr>
                        <p:cNvPr id="60" name="Freeform: Shape 59">
                          <a:extLst>
                            <a:ext uri="{FF2B5EF4-FFF2-40B4-BE49-F238E27FC236}">
                              <a16:creationId xmlns:a16="http://schemas.microsoft.com/office/drawing/2014/main" id="{A397CD22-3170-301B-A430-4687DE85E006}"/>
                            </a:ext>
                          </a:extLst>
                        </p:cNvPr>
                        <p:cNvSpPr/>
                        <p:nvPr/>
                      </p:nvSpPr>
                      <p:spPr>
                        <a:xfrm>
                          <a:off x="1581894" y="2110310"/>
                          <a:ext cx="5016" cy="5016"/>
                        </a:xfrm>
                        <a:custGeom>
                          <a:avLst/>
                          <a:gdLst>
                            <a:gd name="connsiteX0" fmla="*/ 0 w 5016"/>
                            <a:gd name="connsiteY0" fmla="*/ 0 h 5016"/>
                            <a:gd name="connsiteX1" fmla="*/ 5017 w 5016"/>
                            <a:gd name="connsiteY1" fmla="*/ 5016 h 5016"/>
                          </a:gdLst>
                          <a:ahLst/>
                          <a:cxnLst>
                            <a:cxn ang="0">
                              <a:pos x="connsiteX0" y="connsiteY0"/>
                            </a:cxn>
                            <a:cxn ang="0">
                              <a:pos x="connsiteX1" y="connsiteY1"/>
                            </a:cxn>
                          </a:cxnLst>
                          <a:rect l="l" t="t" r="r" b="b"/>
                          <a:pathLst>
                            <a:path w="5016" h="5016">
                              <a:moveTo>
                                <a:pt x="0" y="0"/>
                              </a:moveTo>
                              <a:lnTo>
                                <a:pt x="5017" y="5016"/>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C65617B8-3D57-43F8-30C4-0C44E4DB8503}"/>
                            </a:ext>
                          </a:extLst>
                        </p:cNvPr>
                        <p:cNvSpPr/>
                        <p:nvPr/>
                      </p:nvSpPr>
                      <p:spPr>
                        <a:xfrm>
                          <a:off x="1384997" y="1913413"/>
                          <a:ext cx="5016" cy="5016"/>
                        </a:xfrm>
                        <a:custGeom>
                          <a:avLst/>
                          <a:gdLst>
                            <a:gd name="connsiteX0" fmla="*/ 0 w 5016"/>
                            <a:gd name="connsiteY0" fmla="*/ 0 h 5016"/>
                            <a:gd name="connsiteX1" fmla="*/ 5017 w 5016"/>
                            <a:gd name="connsiteY1" fmla="*/ 5016 h 5016"/>
                          </a:gdLst>
                          <a:ahLst/>
                          <a:cxnLst>
                            <a:cxn ang="0">
                              <a:pos x="connsiteX0" y="connsiteY0"/>
                            </a:cxn>
                            <a:cxn ang="0">
                              <a:pos x="connsiteX1" y="connsiteY1"/>
                            </a:cxn>
                          </a:cxnLst>
                          <a:rect l="l" t="t" r="r" b="b"/>
                          <a:pathLst>
                            <a:path w="5016" h="5016">
                              <a:moveTo>
                                <a:pt x="0" y="0"/>
                              </a:moveTo>
                              <a:lnTo>
                                <a:pt x="5017" y="5016"/>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1" name="Picture 1">
                      <a:extLst>
                        <a:ext uri="{FF2B5EF4-FFF2-40B4-BE49-F238E27FC236}">
                          <a16:creationId xmlns:a16="http://schemas.microsoft.com/office/drawing/2014/main" id="{E3555216-D759-B808-4593-02BD23BD19CC}"/>
                        </a:ext>
                      </a:extLst>
                    </p:cNvPr>
                    <p:cNvGrpSpPr/>
                    <p:nvPr/>
                  </p:nvGrpSpPr>
                  <p:grpSpPr>
                    <a:xfrm>
                      <a:off x="1384997" y="1913413"/>
                      <a:ext cx="201913" cy="201913"/>
                      <a:chOff x="1384997" y="1913413"/>
                      <a:chExt cx="201913" cy="201913"/>
                    </a:xfrm>
                    <a:noFill/>
                  </p:grpSpPr>
                  <p:grpSp>
                    <p:nvGrpSpPr>
                      <p:cNvPr id="52" name="Picture 1">
                        <a:extLst>
                          <a:ext uri="{FF2B5EF4-FFF2-40B4-BE49-F238E27FC236}">
                            <a16:creationId xmlns:a16="http://schemas.microsoft.com/office/drawing/2014/main" id="{949BA5EB-FE10-673B-3827-6CDCC1B690DE}"/>
                          </a:ext>
                        </a:extLst>
                      </p:cNvPr>
                      <p:cNvGrpSpPr/>
                      <p:nvPr/>
                    </p:nvGrpSpPr>
                    <p:grpSpPr>
                      <a:xfrm>
                        <a:off x="1384997" y="1913413"/>
                        <a:ext cx="201913" cy="201913"/>
                        <a:chOff x="1384997" y="1913413"/>
                        <a:chExt cx="201913" cy="201913"/>
                      </a:xfrm>
                      <a:noFill/>
                    </p:grpSpPr>
                    <p:sp>
                      <p:nvSpPr>
                        <p:cNvPr id="56" name="Freeform: Shape 55">
                          <a:extLst>
                            <a:ext uri="{FF2B5EF4-FFF2-40B4-BE49-F238E27FC236}">
                              <a16:creationId xmlns:a16="http://schemas.microsoft.com/office/drawing/2014/main" id="{BBC90D80-720C-132F-1394-9E26AD6E8455}"/>
                            </a:ext>
                          </a:extLst>
                        </p:cNvPr>
                        <p:cNvSpPr/>
                        <p:nvPr/>
                      </p:nvSpPr>
                      <p:spPr>
                        <a:xfrm>
                          <a:off x="1384997" y="2110310"/>
                          <a:ext cx="5016" cy="5016"/>
                        </a:xfrm>
                        <a:custGeom>
                          <a:avLst/>
                          <a:gdLst>
                            <a:gd name="connsiteX0" fmla="*/ 5017 w 5016"/>
                            <a:gd name="connsiteY0" fmla="*/ 0 h 5016"/>
                            <a:gd name="connsiteX1" fmla="*/ 0 w 5016"/>
                            <a:gd name="connsiteY1" fmla="*/ 5016 h 5016"/>
                          </a:gdLst>
                          <a:ahLst/>
                          <a:cxnLst>
                            <a:cxn ang="0">
                              <a:pos x="connsiteX0" y="connsiteY0"/>
                            </a:cxn>
                            <a:cxn ang="0">
                              <a:pos x="connsiteX1" y="connsiteY1"/>
                            </a:cxn>
                          </a:cxnLst>
                          <a:rect l="l" t="t" r="r" b="b"/>
                          <a:pathLst>
                            <a:path w="5016" h="5016">
                              <a:moveTo>
                                <a:pt x="5017" y="0"/>
                              </a:moveTo>
                              <a:lnTo>
                                <a:pt x="0" y="5016"/>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47348BAF-B8AE-38D5-2CFF-D3D750A1B573}"/>
                            </a:ext>
                          </a:extLst>
                        </p:cNvPr>
                        <p:cNvSpPr/>
                        <p:nvPr/>
                      </p:nvSpPr>
                      <p:spPr>
                        <a:xfrm>
                          <a:off x="1581894" y="1913413"/>
                          <a:ext cx="5016" cy="5016"/>
                        </a:xfrm>
                        <a:custGeom>
                          <a:avLst/>
                          <a:gdLst>
                            <a:gd name="connsiteX0" fmla="*/ 5017 w 5016"/>
                            <a:gd name="connsiteY0" fmla="*/ 0 h 5016"/>
                            <a:gd name="connsiteX1" fmla="*/ 0 w 5016"/>
                            <a:gd name="connsiteY1" fmla="*/ 5016 h 5016"/>
                          </a:gdLst>
                          <a:ahLst/>
                          <a:cxnLst>
                            <a:cxn ang="0">
                              <a:pos x="connsiteX0" y="connsiteY0"/>
                            </a:cxn>
                            <a:cxn ang="0">
                              <a:pos x="connsiteX1" y="connsiteY1"/>
                            </a:cxn>
                          </a:cxnLst>
                          <a:rect l="l" t="t" r="r" b="b"/>
                          <a:pathLst>
                            <a:path w="5016" h="5016">
                              <a:moveTo>
                                <a:pt x="5017" y="0"/>
                              </a:moveTo>
                              <a:lnTo>
                                <a:pt x="0" y="5016"/>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Picture 1">
                        <a:extLst>
                          <a:ext uri="{FF2B5EF4-FFF2-40B4-BE49-F238E27FC236}">
                            <a16:creationId xmlns:a16="http://schemas.microsoft.com/office/drawing/2014/main" id="{D7C958F5-3DDF-25BA-02DA-F1A4101C4D9D}"/>
                          </a:ext>
                        </a:extLst>
                      </p:cNvPr>
                      <p:cNvGrpSpPr/>
                      <p:nvPr/>
                    </p:nvGrpSpPr>
                    <p:grpSpPr>
                      <a:xfrm>
                        <a:off x="1384997" y="1913413"/>
                        <a:ext cx="201913" cy="201913"/>
                        <a:chOff x="1384997" y="1913413"/>
                        <a:chExt cx="201913" cy="201913"/>
                      </a:xfrm>
                      <a:noFill/>
                    </p:grpSpPr>
                    <p:sp>
                      <p:nvSpPr>
                        <p:cNvPr id="54" name="Freeform: Shape 53">
                          <a:extLst>
                            <a:ext uri="{FF2B5EF4-FFF2-40B4-BE49-F238E27FC236}">
                              <a16:creationId xmlns:a16="http://schemas.microsoft.com/office/drawing/2014/main" id="{98709309-06D1-D6CD-BCCC-73EB6335F391}"/>
                            </a:ext>
                          </a:extLst>
                        </p:cNvPr>
                        <p:cNvSpPr/>
                        <p:nvPr/>
                      </p:nvSpPr>
                      <p:spPr>
                        <a:xfrm>
                          <a:off x="1384997" y="2110310"/>
                          <a:ext cx="5016" cy="5016"/>
                        </a:xfrm>
                        <a:custGeom>
                          <a:avLst/>
                          <a:gdLst>
                            <a:gd name="connsiteX0" fmla="*/ 5017 w 5016"/>
                            <a:gd name="connsiteY0" fmla="*/ 0 h 5016"/>
                            <a:gd name="connsiteX1" fmla="*/ 0 w 5016"/>
                            <a:gd name="connsiteY1" fmla="*/ 5016 h 5016"/>
                          </a:gdLst>
                          <a:ahLst/>
                          <a:cxnLst>
                            <a:cxn ang="0">
                              <a:pos x="connsiteX0" y="connsiteY0"/>
                            </a:cxn>
                            <a:cxn ang="0">
                              <a:pos x="connsiteX1" y="connsiteY1"/>
                            </a:cxn>
                          </a:cxnLst>
                          <a:rect l="l" t="t" r="r" b="b"/>
                          <a:pathLst>
                            <a:path w="5016" h="5016">
                              <a:moveTo>
                                <a:pt x="5017" y="0"/>
                              </a:moveTo>
                              <a:lnTo>
                                <a:pt x="0" y="5016"/>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81EF7BD4-D847-40AA-4F9D-FDF150BD051F}"/>
                            </a:ext>
                          </a:extLst>
                        </p:cNvPr>
                        <p:cNvSpPr/>
                        <p:nvPr/>
                      </p:nvSpPr>
                      <p:spPr>
                        <a:xfrm>
                          <a:off x="1581894" y="1913413"/>
                          <a:ext cx="5016" cy="5016"/>
                        </a:xfrm>
                        <a:custGeom>
                          <a:avLst/>
                          <a:gdLst>
                            <a:gd name="connsiteX0" fmla="*/ 5017 w 5016"/>
                            <a:gd name="connsiteY0" fmla="*/ 0 h 5016"/>
                            <a:gd name="connsiteX1" fmla="*/ 0 w 5016"/>
                            <a:gd name="connsiteY1" fmla="*/ 5016 h 5016"/>
                          </a:gdLst>
                          <a:ahLst/>
                          <a:cxnLst>
                            <a:cxn ang="0">
                              <a:pos x="connsiteX0" y="connsiteY0"/>
                            </a:cxn>
                            <a:cxn ang="0">
                              <a:pos x="connsiteX1" y="connsiteY1"/>
                            </a:cxn>
                          </a:cxnLst>
                          <a:rect l="l" t="t" r="r" b="b"/>
                          <a:pathLst>
                            <a:path w="5016" h="5016">
                              <a:moveTo>
                                <a:pt x="5017" y="0"/>
                              </a:moveTo>
                              <a:lnTo>
                                <a:pt x="0" y="5016"/>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47" name="Picture 1">
                    <a:extLst>
                      <a:ext uri="{FF2B5EF4-FFF2-40B4-BE49-F238E27FC236}">
                        <a16:creationId xmlns:a16="http://schemas.microsoft.com/office/drawing/2014/main" id="{CD27BCFA-4D38-7363-6A4E-4DFBF846F8A9}"/>
                      </a:ext>
                    </a:extLst>
                  </p:cNvPr>
                  <p:cNvGrpSpPr/>
                  <p:nvPr/>
                </p:nvGrpSpPr>
                <p:grpSpPr>
                  <a:xfrm>
                    <a:off x="1395030" y="1918077"/>
                    <a:ext cx="184025" cy="239890"/>
                    <a:chOff x="1395030" y="1918077"/>
                    <a:chExt cx="184025" cy="239890"/>
                  </a:xfrm>
                  <a:noFill/>
                </p:grpSpPr>
                <p:sp>
                  <p:nvSpPr>
                    <p:cNvPr id="48" name="Freeform: Shape 47">
                      <a:extLst>
                        <a:ext uri="{FF2B5EF4-FFF2-40B4-BE49-F238E27FC236}">
                          <a16:creationId xmlns:a16="http://schemas.microsoft.com/office/drawing/2014/main" id="{7D696BF2-AF4B-A397-588E-F0CA97950D62}"/>
                        </a:ext>
                      </a:extLst>
                    </p:cNvPr>
                    <p:cNvSpPr/>
                    <p:nvPr/>
                  </p:nvSpPr>
                  <p:spPr>
                    <a:xfrm>
                      <a:off x="1395030" y="1918077"/>
                      <a:ext cx="184025" cy="239890"/>
                    </a:xfrm>
                    <a:custGeom>
                      <a:avLst/>
                      <a:gdLst>
                        <a:gd name="connsiteX0" fmla="*/ 181848 w 184025"/>
                        <a:gd name="connsiteY0" fmla="*/ 73092 h 239890"/>
                        <a:gd name="connsiteX1" fmla="*/ 153003 w 184025"/>
                        <a:gd name="connsiteY1" fmla="*/ 162135 h 239890"/>
                        <a:gd name="connsiteX2" fmla="*/ 132937 w 184025"/>
                        <a:gd name="connsiteY2" fmla="*/ 206029 h 239890"/>
                        <a:gd name="connsiteX3" fmla="*/ 132937 w 184025"/>
                        <a:gd name="connsiteY3" fmla="*/ 226095 h 239890"/>
                        <a:gd name="connsiteX4" fmla="*/ 119142 w 184025"/>
                        <a:gd name="connsiteY4" fmla="*/ 239890 h 239890"/>
                        <a:gd name="connsiteX5" fmla="*/ 65214 w 184025"/>
                        <a:gd name="connsiteY5" fmla="*/ 239890 h 239890"/>
                        <a:gd name="connsiteX6" fmla="*/ 51419 w 184025"/>
                        <a:gd name="connsiteY6" fmla="*/ 226095 h 239890"/>
                        <a:gd name="connsiteX7" fmla="*/ 51419 w 184025"/>
                        <a:gd name="connsiteY7" fmla="*/ 211046 h 239890"/>
                        <a:gd name="connsiteX8" fmla="*/ 28845 w 184025"/>
                        <a:gd name="connsiteY8" fmla="*/ 159627 h 239890"/>
                        <a:gd name="connsiteX9" fmla="*/ 0 w 184025"/>
                        <a:gd name="connsiteY9" fmla="*/ 93158 h 239890"/>
                        <a:gd name="connsiteX10" fmla="*/ 115379 w 184025"/>
                        <a:gd name="connsiteY10" fmla="*/ 2861 h 239890"/>
                        <a:gd name="connsiteX11" fmla="*/ 181848 w 184025"/>
                        <a:gd name="connsiteY11" fmla="*/ 73092 h 23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025" h="239890">
                          <a:moveTo>
                            <a:pt x="181848" y="73092"/>
                          </a:moveTo>
                          <a:cubicBezTo>
                            <a:pt x="189373" y="108208"/>
                            <a:pt x="176831" y="140815"/>
                            <a:pt x="153003" y="162135"/>
                          </a:cubicBezTo>
                          <a:cubicBezTo>
                            <a:pt x="140462" y="173422"/>
                            <a:pt x="132937" y="189726"/>
                            <a:pt x="132937" y="206029"/>
                          </a:cubicBezTo>
                          <a:lnTo>
                            <a:pt x="132937" y="226095"/>
                          </a:lnTo>
                          <a:cubicBezTo>
                            <a:pt x="132937" y="233620"/>
                            <a:pt x="126666" y="239890"/>
                            <a:pt x="119142" y="239890"/>
                          </a:cubicBezTo>
                          <a:lnTo>
                            <a:pt x="65214" y="239890"/>
                          </a:lnTo>
                          <a:cubicBezTo>
                            <a:pt x="57690" y="239890"/>
                            <a:pt x="51419" y="233620"/>
                            <a:pt x="51419" y="226095"/>
                          </a:cubicBezTo>
                          <a:lnTo>
                            <a:pt x="51419" y="211046"/>
                          </a:lnTo>
                          <a:cubicBezTo>
                            <a:pt x="51419" y="190980"/>
                            <a:pt x="42640" y="173422"/>
                            <a:pt x="28845" y="159627"/>
                          </a:cubicBezTo>
                          <a:cubicBezTo>
                            <a:pt x="11287" y="143323"/>
                            <a:pt x="0" y="119495"/>
                            <a:pt x="0" y="93158"/>
                          </a:cubicBezTo>
                          <a:cubicBezTo>
                            <a:pt x="0" y="34214"/>
                            <a:pt x="53927" y="-12188"/>
                            <a:pt x="115379" y="2861"/>
                          </a:cubicBezTo>
                          <a:cubicBezTo>
                            <a:pt x="147986" y="9132"/>
                            <a:pt x="174323" y="37977"/>
                            <a:pt x="181848" y="73092"/>
                          </a:cubicBezTo>
                          <a:close/>
                        </a:path>
                      </a:pathLst>
                    </a:custGeom>
                    <a:noFill/>
                    <a:ln w="1861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FEF8155B-BDBE-078F-6462-574C425A9A96}"/>
                        </a:ext>
                      </a:extLst>
                    </p:cNvPr>
                    <p:cNvSpPr/>
                    <p:nvPr/>
                  </p:nvSpPr>
                  <p:spPr>
                    <a:xfrm>
                      <a:off x="1395030" y="1918077"/>
                      <a:ext cx="184025" cy="239890"/>
                    </a:xfrm>
                    <a:custGeom>
                      <a:avLst/>
                      <a:gdLst>
                        <a:gd name="connsiteX0" fmla="*/ 181848 w 184025"/>
                        <a:gd name="connsiteY0" fmla="*/ 73092 h 239890"/>
                        <a:gd name="connsiteX1" fmla="*/ 153003 w 184025"/>
                        <a:gd name="connsiteY1" fmla="*/ 162135 h 239890"/>
                        <a:gd name="connsiteX2" fmla="*/ 132937 w 184025"/>
                        <a:gd name="connsiteY2" fmla="*/ 206029 h 239890"/>
                        <a:gd name="connsiteX3" fmla="*/ 132937 w 184025"/>
                        <a:gd name="connsiteY3" fmla="*/ 226095 h 239890"/>
                        <a:gd name="connsiteX4" fmla="*/ 119142 w 184025"/>
                        <a:gd name="connsiteY4" fmla="*/ 239890 h 239890"/>
                        <a:gd name="connsiteX5" fmla="*/ 65214 w 184025"/>
                        <a:gd name="connsiteY5" fmla="*/ 239890 h 239890"/>
                        <a:gd name="connsiteX6" fmla="*/ 51419 w 184025"/>
                        <a:gd name="connsiteY6" fmla="*/ 226095 h 239890"/>
                        <a:gd name="connsiteX7" fmla="*/ 51419 w 184025"/>
                        <a:gd name="connsiteY7" fmla="*/ 211046 h 239890"/>
                        <a:gd name="connsiteX8" fmla="*/ 28845 w 184025"/>
                        <a:gd name="connsiteY8" fmla="*/ 159627 h 239890"/>
                        <a:gd name="connsiteX9" fmla="*/ 0 w 184025"/>
                        <a:gd name="connsiteY9" fmla="*/ 93158 h 239890"/>
                        <a:gd name="connsiteX10" fmla="*/ 115379 w 184025"/>
                        <a:gd name="connsiteY10" fmla="*/ 2861 h 239890"/>
                        <a:gd name="connsiteX11" fmla="*/ 181848 w 184025"/>
                        <a:gd name="connsiteY11" fmla="*/ 73092 h 23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025" h="239890">
                          <a:moveTo>
                            <a:pt x="181848" y="73092"/>
                          </a:moveTo>
                          <a:cubicBezTo>
                            <a:pt x="189373" y="108208"/>
                            <a:pt x="176831" y="140815"/>
                            <a:pt x="153003" y="162135"/>
                          </a:cubicBezTo>
                          <a:cubicBezTo>
                            <a:pt x="140462" y="173422"/>
                            <a:pt x="132937" y="189726"/>
                            <a:pt x="132937" y="206029"/>
                          </a:cubicBezTo>
                          <a:lnTo>
                            <a:pt x="132937" y="226095"/>
                          </a:lnTo>
                          <a:cubicBezTo>
                            <a:pt x="132937" y="233620"/>
                            <a:pt x="126666" y="239890"/>
                            <a:pt x="119142" y="239890"/>
                          </a:cubicBezTo>
                          <a:lnTo>
                            <a:pt x="65214" y="239890"/>
                          </a:lnTo>
                          <a:cubicBezTo>
                            <a:pt x="57690" y="239890"/>
                            <a:pt x="51419" y="233620"/>
                            <a:pt x="51419" y="226095"/>
                          </a:cubicBezTo>
                          <a:lnTo>
                            <a:pt x="51419" y="211046"/>
                          </a:lnTo>
                          <a:cubicBezTo>
                            <a:pt x="51419" y="190980"/>
                            <a:pt x="42640" y="173422"/>
                            <a:pt x="28845" y="159627"/>
                          </a:cubicBezTo>
                          <a:cubicBezTo>
                            <a:pt x="11287" y="143323"/>
                            <a:pt x="0" y="119495"/>
                            <a:pt x="0" y="93158"/>
                          </a:cubicBezTo>
                          <a:cubicBezTo>
                            <a:pt x="0" y="34214"/>
                            <a:pt x="53927" y="-12188"/>
                            <a:pt x="115379" y="2861"/>
                          </a:cubicBezTo>
                          <a:cubicBezTo>
                            <a:pt x="147986" y="9132"/>
                            <a:pt x="174323" y="37977"/>
                            <a:pt x="181848" y="73092"/>
                          </a:cubicBezTo>
                          <a:close/>
                        </a:path>
                      </a:pathLst>
                    </a:custGeom>
                    <a:noFill/>
                    <a:ln w="1861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8" name="Freeform: Shape 37">
                  <a:extLst>
                    <a:ext uri="{FF2B5EF4-FFF2-40B4-BE49-F238E27FC236}">
                      <a16:creationId xmlns:a16="http://schemas.microsoft.com/office/drawing/2014/main" id="{15AA30DB-BE3E-9087-D4EE-D54FAC287C65}"/>
                    </a:ext>
                  </a:extLst>
                </p:cNvPr>
                <p:cNvSpPr/>
                <p:nvPr/>
              </p:nvSpPr>
              <p:spPr>
                <a:xfrm>
                  <a:off x="1010014" y="2091499"/>
                  <a:ext cx="131682" cy="160527"/>
                </a:xfrm>
                <a:custGeom>
                  <a:avLst/>
                  <a:gdLst>
                    <a:gd name="connsiteX0" fmla="*/ 97822 w 131682"/>
                    <a:gd name="connsiteY0" fmla="*/ 158019 h 160527"/>
                    <a:gd name="connsiteX1" fmla="*/ 77756 w 131682"/>
                    <a:gd name="connsiteY1" fmla="*/ 134191 h 160527"/>
                    <a:gd name="connsiteX2" fmla="*/ 66469 w 131682"/>
                    <a:gd name="connsiteY2" fmla="*/ 135445 h 160527"/>
                    <a:gd name="connsiteX3" fmla="*/ 31353 w 131682"/>
                    <a:gd name="connsiteY3" fmla="*/ 126666 h 160527"/>
                    <a:gd name="connsiteX4" fmla="*/ 8779 w 131682"/>
                    <a:gd name="connsiteY4" fmla="*/ 102838 h 160527"/>
                    <a:gd name="connsiteX5" fmla="*/ 0 w 131682"/>
                    <a:gd name="connsiteY5" fmla="*/ 67723 h 160527"/>
                    <a:gd name="connsiteX6" fmla="*/ 8779 w 131682"/>
                    <a:gd name="connsiteY6" fmla="*/ 32607 h 160527"/>
                    <a:gd name="connsiteX7" fmla="*/ 31353 w 131682"/>
                    <a:gd name="connsiteY7" fmla="*/ 8779 h 160527"/>
                    <a:gd name="connsiteX8" fmla="*/ 66469 w 131682"/>
                    <a:gd name="connsiteY8" fmla="*/ 0 h 160527"/>
                    <a:gd name="connsiteX9" fmla="*/ 100330 w 131682"/>
                    <a:gd name="connsiteY9" fmla="*/ 8779 h 160527"/>
                    <a:gd name="connsiteX10" fmla="*/ 122904 w 131682"/>
                    <a:gd name="connsiteY10" fmla="*/ 32607 h 160527"/>
                    <a:gd name="connsiteX11" fmla="*/ 131683 w 131682"/>
                    <a:gd name="connsiteY11" fmla="*/ 67723 h 160527"/>
                    <a:gd name="connsiteX12" fmla="*/ 121650 w 131682"/>
                    <a:gd name="connsiteY12" fmla="*/ 106600 h 160527"/>
                    <a:gd name="connsiteX13" fmla="*/ 92805 w 131682"/>
                    <a:gd name="connsiteY13" fmla="*/ 130429 h 160527"/>
                    <a:gd name="connsiteX14" fmla="*/ 109109 w 131682"/>
                    <a:gd name="connsiteY14" fmla="*/ 149241 h 160527"/>
                    <a:gd name="connsiteX15" fmla="*/ 111617 w 131682"/>
                    <a:gd name="connsiteY15" fmla="*/ 154257 h 160527"/>
                    <a:gd name="connsiteX16" fmla="*/ 109109 w 131682"/>
                    <a:gd name="connsiteY16" fmla="*/ 159274 h 160527"/>
                    <a:gd name="connsiteX17" fmla="*/ 104092 w 131682"/>
                    <a:gd name="connsiteY17" fmla="*/ 160528 h 160527"/>
                    <a:gd name="connsiteX18" fmla="*/ 97822 w 131682"/>
                    <a:gd name="connsiteY18" fmla="*/ 158019 h 160527"/>
                    <a:gd name="connsiteX19" fmla="*/ 92805 w 131682"/>
                    <a:gd name="connsiteY19" fmla="*/ 111617 h 160527"/>
                    <a:gd name="connsiteX20" fmla="*/ 109109 w 131682"/>
                    <a:gd name="connsiteY20" fmla="*/ 92805 h 160527"/>
                    <a:gd name="connsiteX21" fmla="*/ 115379 w 131682"/>
                    <a:gd name="connsiteY21" fmla="*/ 66468 h 160527"/>
                    <a:gd name="connsiteX22" fmla="*/ 109109 w 131682"/>
                    <a:gd name="connsiteY22" fmla="*/ 40132 h 160527"/>
                    <a:gd name="connsiteX23" fmla="*/ 92805 w 131682"/>
                    <a:gd name="connsiteY23" fmla="*/ 21320 h 160527"/>
                    <a:gd name="connsiteX24" fmla="*/ 66469 w 131682"/>
                    <a:gd name="connsiteY24" fmla="*/ 15049 h 160527"/>
                    <a:gd name="connsiteX25" fmla="*/ 40132 w 131682"/>
                    <a:gd name="connsiteY25" fmla="*/ 21320 h 160527"/>
                    <a:gd name="connsiteX26" fmla="*/ 23828 w 131682"/>
                    <a:gd name="connsiteY26" fmla="*/ 40132 h 160527"/>
                    <a:gd name="connsiteX27" fmla="*/ 17558 w 131682"/>
                    <a:gd name="connsiteY27" fmla="*/ 66468 h 160527"/>
                    <a:gd name="connsiteX28" fmla="*/ 23828 w 131682"/>
                    <a:gd name="connsiteY28" fmla="*/ 92805 h 160527"/>
                    <a:gd name="connsiteX29" fmla="*/ 40132 w 131682"/>
                    <a:gd name="connsiteY29" fmla="*/ 111617 h 160527"/>
                    <a:gd name="connsiteX30" fmla="*/ 66469 w 131682"/>
                    <a:gd name="connsiteY30" fmla="*/ 117888 h 160527"/>
                    <a:gd name="connsiteX31" fmla="*/ 92805 w 131682"/>
                    <a:gd name="connsiteY31" fmla="*/ 111617 h 16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1682" h="160527">
                      <a:moveTo>
                        <a:pt x="97822" y="158019"/>
                      </a:moveTo>
                      <a:lnTo>
                        <a:pt x="77756" y="134191"/>
                      </a:lnTo>
                      <a:cubicBezTo>
                        <a:pt x="75247" y="134191"/>
                        <a:pt x="71485" y="135445"/>
                        <a:pt x="66469" y="135445"/>
                      </a:cubicBezTo>
                      <a:cubicBezTo>
                        <a:pt x="53927" y="135445"/>
                        <a:pt x="41386" y="132937"/>
                        <a:pt x="31353" y="126666"/>
                      </a:cubicBezTo>
                      <a:cubicBezTo>
                        <a:pt x="21320" y="120396"/>
                        <a:pt x="13795" y="112871"/>
                        <a:pt x="8779" y="102838"/>
                      </a:cubicBezTo>
                      <a:cubicBezTo>
                        <a:pt x="3762" y="92805"/>
                        <a:pt x="0" y="81518"/>
                        <a:pt x="0" y="67723"/>
                      </a:cubicBezTo>
                      <a:cubicBezTo>
                        <a:pt x="0" y="55181"/>
                        <a:pt x="2508" y="42640"/>
                        <a:pt x="8779" y="32607"/>
                      </a:cubicBezTo>
                      <a:cubicBezTo>
                        <a:pt x="13795" y="22574"/>
                        <a:pt x="21320" y="15049"/>
                        <a:pt x="31353" y="8779"/>
                      </a:cubicBezTo>
                      <a:cubicBezTo>
                        <a:pt x="41386" y="2508"/>
                        <a:pt x="52673" y="0"/>
                        <a:pt x="66469" y="0"/>
                      </a:cubicBezTo>
                      <a:cubicBezTo>
                        <a:pt x="80264" y="0"/>
                        <a:pt x="91551" y="2508"/>
                        <a:pt x="100330" y="8779"/>
                      </a:cubicBezTo>
                      <a:cubicBezTo>
                        <a:pt x="110363" y="15049"/>
                        <a:pt x="117888" y="22574"/>
                        <a:pt x="122904" y="32607"/>
                      </a:cubicBezTo>
                      <a:cubicBezTo>
                        <a:pt x="127921" y="42640"/>
                        <a:pt x="131683" y="53927"/>
                        <a:pt x="131683" y="67723"/>
                      </a:cubicBezTo>
                      <a:cubicBezTo>
                        <a:pt x="131683" y="82772"/>
                        <a:pt x="127921" y="95313"/>
                        <a:pt x="121650" y="106600"/>
                      </a:cubicBezTo>
                      <a:cubicBezTo>
                        <a:pt x="115379" y="117888"/>
                        <a:pt x="105346" y="125412"/>
                        <a:pt x="92805" y="130429"/>
                      </a:cubicBezTo>
                      <a:lnTo>
                        <a:pt x="109109" y="149241"/>
                      </a:lnTo>
                      <a:cubicBezTo>
                        <a:pt x="110363" y="150495"/>
                        <a:pt x="111617" y="153003"/>
                        <a:pt x="111617" y="154257"/>
                      </a:cubicBezTo>
                      <a:cubicBezTo>
                        <a:pt x="111617" y="156765"/>
                        <a:pt x="110363" y="158019"/>
                        <a:pt x="109109" y="159274"/>
                      </a:cubicBezTo>
                      <a:cubicBezTo>
                        <a:pt x="109109" y="160528"/>
                        <a:pt x="106600" y="160528"/>
                        <a:pt x="104092" y="160528"/>
                      </a:cubicBezTo>
                      <a:cubicBezTo>
                        <a:pt x="101584" y="160528"/>
                        <a:pt x="100330" y="159274"/>
                        <a:pt x="97822" y="158019"/>
                      </a:cubicBezTo>
                      <a:close/>
                      <a:moveTo>
                        <a:pt x="92805" y="111617"/>
                      </a:moveTo>
                      <a:cubicBezTo>
                        <a:pt x="100330" y="106600"/>
                        <a:pt x="105346" y="101584"/>
                        <a:pt x="109109" y="92805"/>
                      </a:cubicBezTo>
                      <a:cubicBezTo>
                        <a:pt x="112871" y="84026"/>
                        <a:pt x="115379" y="76501"/>
                        <a:pt x="115379" y="66468"/>
                      </a:cubicBezTo>
                      <a:cubicBezTo>
                        <a:pt x="115379" y="56436"/>
                        <a:pt x="112871" y="47657"/>
                        <a:pt x="109109" y="40132"/>
                      </a:cubicBezTo>
                      <a:cubicBezTo>
                        <a:pt x="105346" y="32607"/>
                        <a:pt x="99076" y="26337"/>
                        <a:pt x="92805" y="21320"/>
                      </a:cubicBezTo>
                      <a:cubicBezTo>
                        <a:pt x="85280" y="16304"/>
                        <a:pt x="76501" y="15049"/>
                        <a:pt x="66469" y="15049"/>
                      </a:cubicBezTo>
                      <a:cubicBezTo>
                        <a:pt x="56436" y="15049"/>
                        <a:pt x="47657" y="17558"/>
                        <a:pt x="40132" y="21320"/>
                      </a:cubicBezTo>
                      <a:cubicBezTo>
                        <a:pt x="32607" y="26337"/>
                        <a:pt x="27591" y="31353"/>
                        <a:pt x="23828" y="40132"/>
                      </a:cubicBezTo>
                      <a:cubicBezTo>
                        <a:pt x="20066" y="48911"/>
                        <a:pt x="17558" y="56436"/>
                        <a:pt x="17558" y="66468"/>
                      </a:cubicBezTo>
                      <a:cubicBezTo>
                        <a:pt x="17558" y="76501"/>
                        <a:pt x="20066" y="85280"/>
                        <a:pt x="23828" y="92805"/>
                      </a:cubicBezTo>
                      <a:cubicBezTo>
                        <a:pt x="27591" y="100330"/>
                        <a:pt x="33861" y="106600"/>
                        <a:pt x="40132" y="111617"/>
                      </a:cubicBezTo>
                      <a:cubicBezTo>
                        <a:pt x="47657" y="116633"/>
                        <a:pt x="56436" y="117888"/>
                        <a:pt x="66469" y="117888"/>
                      </a:cubicBezTo>
                      <a:cubicBezTo>
                        <a:pt x="76501" y="117888"/>
                        <a:pt x="85280" y="115379"/>
                        <a:pt x="92805" y="111617"/>
                      </a:cubicBezTo>
                      <a:close/>
                    </a:path>
                  </a:pathLst>
                </a:custGeom>
                <a:solidFill>
                  <a:schemeClr val="bg1"/>
                </a:solidFill>
                <a:ln w="124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BD2A584B-1C05-57F8-9037-B38564556758}"/>
                    </a:ext>
                  </a:extLst>
                </p:cNvPr>
                <p:cNvSpPr/>
                <p:nvPr/>
              </p:nvSpPr>
              <p:spPr>
                <a:xfrm>
                  <a:off x="1368693" y="2324765"/>
                  <a:ext cx="120395" cy="132937"/>
                </a:xfrm>
                <a:custGeom>
                  <a:avLst/>
                  <a:gdLst>
                    <a:gd name="connsiteX0" fmla="*/ 2508 w 120395"/>
                    <a:gd name="connsiteY0" fmla="*/ 130429 h 132937"/>
                    <a:gd name="connsiteX1" fmla="*/ 0 w 120395"/>
                    <a:gd name="connsiteY1" fmla="*/ 124158 h 132937"/>
                    <a:gd name="connsiteX2" fmla="*/ 1254 w 120395"/>
                    <a:gd name="connsiteY2" fmla="*/ 120396 h 132937"/>
                    <a:gd name="connsiteX3" fmla="*/ 48911 w 120395"/>
                    <a:gd name="connsiteY3" fmla="*/ 7525 h 132937"/>
                    <a:gd name="connsiteX4" fmla="*/ 52673 w 120395"/>
                    <a:gd name="connsiteY4" fmla="*/ 2508 h 132937"/>
                    <a:gd name="connsiteX5" fmla="*/ 58944 w 120395"/>
                    <a:gd name="connsiteY5" fmla="*/ 0 h 132937"/>
                    <a:gd name="connsiteX6" fmla="*/ 61452 w 120395"/>
                    <a:gd name="connsiteY6" fmla="*/ 0 h 132937"/>
                    <a:gd name="connsiteX7" fmla="*/ 67723 w 120395"/>
                    <a:gd name="connsiteY7" fmla="*/ 2508 h 132937"/>
                    <a:gd name="connsiteX8" fmla="*/ 71485 w 120395"/>
                    <a:gd name="connsiteY8" fmla="*/ 7525 h 132937"/>
                    <a:gd name="connsiteX9" fmla="*/ 119142 w 120395"/>
                    <a:gd name="connsiteY9" fmla="*/ 120396 h 132937"/>
                    <a:gd name="connsiteX10" fmla="*/ 120396 w 120395"/>
                    <a:gd name="connsiteY10" fmla="*/ 124158 h 132937"/>
                    <a:gd name="connsiteX11" fmla="*/ 117888 w 120395"/>
                    <a:gd name="connsiteY11" fmla="*/ 130429 h 132937"/>
                    <a:gd name="connsiteX12" fmla="*/ 111617 w 120395"/>
                    <a:gd name="connsiteY12" fmla="*/ 132937 h 132937"/>
                    <a:gd name="connsiteX13" fmla="*/ 106600 w 120395"/>
                    <a:gd name="connsiteY13" fmla="*/ 131683 h 132937"/>
                    <a:gd name="connsiteX14" fmla="*/ 102838 w 120395"/>
                    <a:gd name="connsiteY14" fmla="*/ 127921 h 132937"/>
                    <a:gd name="connsiteX15" fmla="*/ 90297 w 120395"/>
                    <a:gd name="connsiteY15" fmla="*/ 99076 h 132937"/>
                    <a:gd name="connsiteX16" fmla="*/ 26337 w 120395"/>
                    <a:gd name="connsiteY16" fmla="*/ 99076 h 132937"/>
                    <a:gd name="connsiteX17" fmla="*/ 13795 w 120395"/>
                    <a:gd name="connsiteY17" fmla="*/ 127921 h 132937"/>
                    <a:gd name="connsiteX18" fmla="*/ 10033 w 120395"/>
                    <a:gd name="connsiteY18" fmla="*/ 131683 h 132937"/>
                    <a:gd name="connsiteX19" fmla="*/ 5017 w 120395"/>
                    <a:gd name="connsiteY19" fmla="*/ 132937 h 132937"/>
                    <a:gd name="connsiteX20" fmla="*/ 2508 w 120395"/>
                    <a:gd name="connsiteY20" fmla="*/ 130429 h 132937"/>
                    <a:gd name="connsiteX21" fmla="*/ 35115 w 120395"/>
                    <a:gd name="connsiteY21" fmla="*/ 82772 h 132937"/>
                    <a:gd name="connsiteX22" fmla="*/ 85280 w 120395"/>
                    <a:gd name="connsiteY22" fmla="*/ 82772 h 132937"/>
                    <a:gd name="connsiteX23" fmla="*/ 60198 w 120395"/>
                    <a:gd name="connsiteY23" fmla="*/ 21320 h 13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395" h="132937">
                      <a:moveTo>
                        <a:pt x="2508" y="130429"/>
                      </a:moveTo>
                      <a:cubicBezTo>
                        <a:pt x="1254" y="129175"/>
                        <a:pt x="0" y="126666"/>
                        <a:pt x="0" y="124158"/>
                      </a:cubicBezTo>
                      <a:cubicBezTo>
                        <a:pt x="0" y="122904"/>
                        <a:pt x="0" y="121650"/>
                        <a:pt x="1254" y="120396"/>
                      </a:cubicBezTo>
                      <a:lnTo>
                        <a:pt x="48911" y="7525"/>
                      </a:lnTo>
                      <a:cubicBezTo>
                        <a:pt x="50165" y="5017"/>
                        <a:pt x="51419" y="3762"/>
                        <a:pt x="52673" y="2508"/>
                      </a:cubicBezTo>
                      <a:cubicBezTo>
                        <a:pt x="53927" y="1254"/>
                        <a:pt x="56436" y="0"/>
                        <a:pt x="58944" y="0"/>
                      </a:cubicBezTo>
                      <a:lnTo>
                        <a:pt x="61452" y="0"/>
                      </a:lnTo>
                      <a:cubicBezTo>
                        <a:pt x="63960" y="0"/>
                        <a:pt x="66468" y="1254"/>
                        <a:pt x="67723" y="2508"/>
                      </a:cubicBezTo>
                      <a:cubicBezTo>
                        <a:pt x="68977" y="3762"/>
                        <a:pt x="71485" y="6271"/>
                        <a:pt x="71485" y="7525"/>
                      </a:cubicBezTo>
                      <a:lnTo>
                        <a:pt x="119142" y="120396"/>
                      </a:lnTo>
                      <a:cubicBezTo>
                        <a:pt x="119142" y="121650"/>
                        <a:pt x="120396" y="122904"/>
                        <a:pt x="120396" y="124158"/>
                      </a:cubicBezTo>
                      <a:cubicBezTo>
                        <a:pt x="120396" y="126666"/>
                        <a:pt x="119142" y="127921"/>
                        <a:pt x="117888" y="130429"/>
                      </a:cubicBezTo>
                      <a:cubicBezTo>
                        <a:pt x="116633" y="131683"/>
                        <a:pt x="114125" y="132937"/>
                        <a:pt x="111617" y="132937"/>
                      </a:cubicBezTo>
                      <a:cubicBezTo>
                        <a:pt x="110363" y="132937"/>
                        <a:pt x="107855" y="132937"/>
                        <a:pt x="106600" y="131683"/>
                      </a:cubicBezTo>
                      <a:cubicBezTo>
                        <a:pt x="105346" y="130429"/>
                        <a:pt x="104092" y="129175"/>
                        <a:pt x="102838" y="127921"/>
                      </a:cubicBezTo>
                      <a:lnTo>
                        <a:pt x="90297" y="99076"/>
                      </a:lnTo>
                      <a:lnTo>
                        <a:pt x="26337" y="99076"/>
                      </a:lnTo>
                      <a:lnTo>
                        <a:pt x="13795" y="127921"/>
                      </a:lnTo>
                      <a:cubicBezTo>
                        <a:pt x="12541" y="129175"/>
                        <a:pt x="12541" y="130429"/>
                        <a:pt x="10033" y="131683"/>
                      </a:cubicBezTo>
                      <a:cubicBezTo>
                        <a:pt x="8779" y="132937"/>
                        <a:pt x="7525" y="132937"/>
                        <a:pt x="5017" y="132937"/>
                      </a:cubicBezTo>
                      <a:cubicBezTo>
                        <a:pt x="6271" y="132937"/>
                        <a:pt x="3762" y="132937"/>
                        <a:pt x="2508" y="130429"/>
                      </a:cubicBezTo>
                      <a:close/>
                      <a:moveTo>
                        <a:pt x="35115" y="82772"/>
                      </a:moveTo>
                      <a:lnTo>
                        <a:pt x="85280" y="82772"/>
                      </a:lnTo>
                      <a:lnTo>
                        <a:pt x="60198" y="21320"/>
                      </a:lnTo>
                      <a:close/>
                    </a:path>
                  </a:pathLst>
                </a:custGeom>
                <a:solidFill>
                  <a:schemeClr val="bg1"/>
                </a:solidFill>
                <a:ln w="124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0" name="Picture 1">
                  <a:extLst>
                    <a:ext uri="{FF2B5EF4-FFF2-40B4-BE49-F238E27FC236}">
                      <a16:creationId xmlns:a16="http://schemas.microsoft.com/office/drawing/2014/main" id="{759826B6-B080-1FCE-9A97-84F5FA24E0A8}"/>
                    </a:ext>
                  </a:extLst>
                </p:cNvPr>
                <p:cNvGrpSpPr/>
                <p:nvPr/>
              </p:nvGrpSpPr>
              <p:grpSpPr>
                <a:xfrm>
                  <a:off x="1052654" y="2398759"/>
                  <a:ext cx="105347" cy="104091"/>
                  <a:chOff x="1052654" y="2398759"/>
                  <a:chExt cx="105347" cy="104091"/>
                </a:xfrm>
                <a:noFill/>
              </p:grpSpPr>
              <p:sp>
                <p:nvSpPr>
                  <p:cNvPr id="41" name="Freeform: Shape 40">
                    <a:extLst>
                      <a:ext uri="{FF2B5EF4-FFF2-40B4-BE49-F238E27FC236}">
                        <a16:creationId xmlns:a16="http://schemas.microsoft.com/office/drawing/2014/main" id="{040A4088-7F13-A5AB-C4C3-EF16AB9203F7}"/>
                      </a:ext>
                    </a:extLst>
                  </p:cNvPr>
                  <p:cNvSpPr/>
                  <p:nvPr/>
                </p:nvSpPr>
                <p:spPr>
                  <a:xfrm>
                    <a:off x="1145460" y="2465227"/>
                    <a:ext cx="12541" cy="37623"/>
                  </a:xfrm>
                  <a:custGeom>
                    <a:avLst/>
                    <a:gdLst>
                      <a:gd name="connsiteX0" fmla="*/ 0 w 12541"/>
                      <a:gd name="connsiteY0" fmla="*/ 37624 h 37623"/>
                      <a:gd name="connsiteX1" fmla="*/ 12541 w 12541"/>
                      <a:gd name="connsiteY1" fmla="*/ 0 h 37623"/>
                    </a:gdLst>
                    <a:ahLst/>
                    <a:cxnLst>
                      <a:cxn ang="0">
                        <a:pos x="connsiteX0" y="connsiteY0"/>
                      </a:cxn>
                      <a:cxn ang="0">
                        <a:pos x="connsiteX1" y="connsiteY1"/>
                      </a:cxn>
                    </a:cxnLst>
                    <a:rect l="l" t="t" r="r" b="b"/>
                    <a:pathLst>
                      <a:path w="12541" h="37623">
                        <a:moveTo>
                          <a:pt x="0" y="37624"/>
                        </a:moveTo>
                        <a:lnTo>
                          <a:pt x="12541" y="0"/>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6E54DCC2-0D12-03CA-D01B-68F0E397C4AC}"/>
                      </a:ext>
                    </a:extLst>
                  </p:cNvPr>
                  <p:cNvSpPr/>
                  <p:nvPr/>
                </p:nvSpPr>
                <p:spPr>
                  <a:xfrm>
                    <a:off x="1071466" y="2445161"/>
                    <a:ext cx="40131" cy="38877"/>
                  </a:xfrm>
                  <a:custGeom>
                    <a:avLst/>
                    <a:gdLst>
                      <a:gd name="connsiteX0" fmla="*/ 0 w 40131"/>
                      <a:gd name="connsiteY0" fmla="*/ 38878 h 38877"/>
                      <a:gd name="connsiteX1" fmla="*/ 40132 w 40131"/>
                      <a:gd name="connsiteY1" fmla="*/ 0 h 38877"/>
                    </a:gdLst>
                    <a:ahLst/>
                    <a:cxnLst>
                      <a:cxn ang="0">
                        <a:pos x="connsiteX0" y="connsiteY0"/>
                      </a:cxn>
                      <a:cxn ang="0">
                        <a:pos x="connsiteX1" y="connsiteY1"/>
                      </a:cxn>
                    </a:cxnLst>
                    <a:rect l="l" t="t" r="r" b="b"/>
                    <a:pathLst>
                      <a:path w="40131" h="38877">
                        <a:moveTo>
                          <a:pt x="0" y="38878"/>
                        </a:moveTo>
                        <a:lnTo>
                          <a:pt x="40132" y="0"/>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0A41C506-DC5B-8ED5-FA65-913EF8B61B04}"/>
                      </a:ext>
                    </a:extLst>
                  </p:cNvPr>
                  <p:cNvSpPr/>
                  <p:nvPr/>
                </p:nvSpPr>
                <p:spPr>
                  <a:xfrm>
                    <a:off x="1052654" y="2398759"/>
                    <a:ext cx="38877" cy="12541"/>
                  </a:xfrm>
                  <a:custGeom>
                    <a:avLst/>
                    <a:gdLst>
                      <a:gd name="connsiteX0" fmla="*/ 0 w 38877"/>
                      <a:gd name="connsiteY0" fmla="*/ 12541 h 12541"/>
                      <a:gd name="connsiteX1" fmla="*/ 38878 w 38877"/>
                      <a:gd name="connsiteY1" fmla="*/ 0 h 12541"/>
                    </a:gdLst>
                    <a:ahLst/>
                    <a:cxnLst>
                      <a:cxn ang="0">
                        <a:pos x="connsiteX0" y="connsiteY0"/>
                      </a:cxn>
                      <a:cxn ang="0">
                        <a:pos x="connsiteX1" y="connsiteY1"/>
                      </a:cxn>
                    </a:cxnLst>
                    <a:rect l="l" t="t" r="r" b="b"/>
                    <a:pathLst>
                      <a:path w="38877" h="12541">
                        <a:moveTo>
                          <a:pt x="0" y="12541"/>
                        </a:moveTo>
                        <a:lnTo>
                          <a:pt x="38878" y="0"/>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81" name="Group 80">
              <a:extLst>
                <a:ext uri="{FF2B5EF4-FFF2-40B4-BE49-F238E27FC236}">
                  <a16:creationId xmlns:a16="http://schemas.microsoft.com/office/drawing/2014/main" id="{B825A085-9E53-42B9-D00C-E5C474416388}"/>
                </a:ext>
              </a:extLst>
            </p:cNvPr>
            <p:cNvGrpSpPr/>
            <p:nvPr/>
          </p:nvGrpSpPr>
          <p:grpSpPr>
            <a:xfrm>
              <a:off x="2255520" y="5921982"/>
              <a:ext cx="5760720" cy="633250"/>
              <a:chOff x="2255520" y="5921982"/>
              <a:chExt cx="5760720" cy="633250"/>
            </a:xfrm>
          </p:grpSpPr>
          <p:sp>
            <p:nvSpPr>
              <p:cNvPr id="79" name="TextBox 78">
                <a:extLst>
                  <a:ext uri="{FF2B5EF4-FFF2-40B4-BE49-F238E27FC236}">
                    <a16:creationId xmlns:a16="http://schemas.microsoft.com/office/drawing/2014/main" id="{2FCEB15E-4F92-E44D-1488-AA5CCA26A63F}"/>
                  </a:ext>
                </a:extLst>
              </p:cNvPr>
              <p:cNvSpPr txBox="1"/>
              <p:nvPr/>
            </p:nvSpPr>
            <p:spPr>
              <a:xfrm>
                <a:off x="2255520" y="5921982"/>
                <a:ext cx="57607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¿Ha usado estos medicamentos con pacientes con </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ICFEr</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80" name="TextBox 79">
                <a:extLst>
                  <a:ext uri="{FF2B5EF4-FFF2-40B4-BE49-F238E27FC236}">
                    <a16:creationId xmlns:a16="http://schemas.microsoft.com/office/drawing/2014/main" id="{94E0B835-39F5-8686-1DED-65A2A661DE09}"/>
                  </a:ext>
                </a:extLst>
              </p:cNvPr>
              <p:cNvSpPr txBox="1"/>
              <p:nvPr/>
            </p:nvSpPr>
            <p:spPr>
              <a:xfrm>
                <a:off x="2255520" y="6216678"/>
                <a:ext cx="494919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¿Cuál ha sido tu experiencia con ellos?</a:t>
                </a:r>
              </a:p>
            </p:txBody>
          </p:sp>
        </p:grpSp>
      </p:grpSp>
      <p:sp>
        <p:nvSpPr>
          <p:cNvPr id="7" name="Title 1">
            <a:extLst>
              <a:ext uri="{FF2B5EF4-FFF2-40B4-BE49-F238E27FC236}">
                <a16:creationId xmlns:a16="http://schemas.microsoft.com/office/drawing/2014/main" id="{9CBEC34A-D0DB-1B88-8946-7C13B1C4093F}"/>
              </a:ext>
            </a:extLst>
          </p:cNvPr>
          <p:cNvSpPr txBox="1">
            <a:spLocks/>
          </p:cNvSpPr>
          <p:nvPr/>
        </p:nvSpPr>
        <p:spPr>
          <a:xfrm>
            <a:off x="790583" y="-126563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pic>
        <p:nvPicPr>
          <p:cNvPr id="19" name="Graphic 18">
            <a:extLst>
              <a:ext uri="{FF2B5EF4-FFF2-40B4-BE49-F238E27FC236}">
                <a16:creationId xmlns:a16="http://schemas.microsoft.com/office/drawing/2014/main" id="{0829888A-55C2-97B4-B2E9-F9C4483149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21088" y="3625418"/>
            <a:ext cx="107603" cy="286942"/>
          </a:xfrm>
          <a:prstGeom prst="rect">
            <a:avLst/>
          </a:prstGeom>
        </p:spPr>
      </p:pic>
      <p:sp>
        <p:nvSpPr>
          <p:cNvPr id="20" name="Freeform: Shape 19">
            <a:extLst>
              <a:ext uri="{FF2B5EF4-FFF2-40B4-BE49-F238E27FC236}">
                <a16:creationId xmlns:a16="http://schemas.microsoft.com/office/drawing/2014/main" id="{CE13A87D-22C7-4C04-12A2-C45C8C478A59}"/>
              </a:ext>
            </a:extLst>
          </p:cNvPr>
          <p:cNvSpPr/>
          <p:nvPr/>
        </p:nvSpPr>
        <p:spPr>
          <a:xfrm>
            <a:off x="2203075" y="1606208"/>
            <a:ext cx="7690617" cy="888156"/>
          </a:xfrm>
          <a:custGeom>
            <a:avLst/>
            <a:gdLst>
              <a:gd name="connsiteX0" fmla="*/ 3781617 w 7690617"/>
              <a:gd name="connsiteY0" fmla="*/ 4735 h 888156"/>
              <a:gd name="connsiteX1" fmla="*/ 146228 w 7690617"/>
              <a:gd name="connsiteY1" fmla="*/ 547066 h 888156"/>
              <a:gd name="connsiteX2" fmla="*/ 171533 w 7690617"/>
              <a:gd name="connsiteY2" fmla="*/ 888156 h 888156"/>
              <a:gd name="connsiteX3" fmla="*/ 7519085 w 7690617"/>
              <a:gd name="connsiteY3" fmla="*/ 888156 h 888156"/>
              <a:gd name="connsiteX4" fmla="*/ 7544391 w 7690617"/>
              <a:gd name="connsiteY4" fmla="*/ 547066 h 888156"/>
              <a:gd name="connsiteX5" fmla="*/ 3909028 w 7690617"/>
              <a:gd name="connsiteY5" fmla="*/ 4735 h 888156"/>
              <a:gd name="connsiteX6" fmla="*/ 3781617 w 7690617"/>
              <a:gd name="connsiteY6" fmla="*/ 4735 h 88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90617" h="888156">
                <a:moveTo>
                  <a:pt x="3781617" y="4735"/>
                </a:moveTo>
                <a:lnTo>
                  <a:pt x="146228" y="547066"/>
                </a:lnTo>
                <a:cubicBezTo>
                  <a:pt x="-63761" y="578390"/>
                  <a:pt x="-40782" y="888156"/>
                  <a:pt x="171533" y="888156"/>
                </a:cubicBezTo>
                <a:lnTo>
                  <a:pt x="7519085" y="888156"/>
                </a:lnTo>
                <a:cubicBezTo>
                  <a:pt x="7731400" y="888156"/>
                  <a:pt x="7754379" y="578390"/>
                  <a:pt x="7544391" y="547066"/>
                </a:cubicBezTo>
                <a:lnTo>
                  <a:pt x="3909028" y="4735"/>
                </a:lnTo>
                <a:cubicBezTo>
                  <a:pt x="3866789" y="-1578"/>
                  <a:pt x="3823856" y="-1578"/>
                  <a:pt x="3781617" y="4735"/>
                </a:cubicBezTo>
                <a:close/>
              </a:path>
            </a:pathLst>
          </a:custGeom>
          <a:solidFill>
            <a:schemeClr val="bg1">
              <a:lumMod val="95000"/>
            </a:schemeClr>
          </a:solidFill>
          <a:ln w="26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0D8C2715-0965-AEB3-2DD7-59902C85DD2D}"/>
              </a:ext>
            </a:extLst>
          </p:cNvPr>
          <p:cNvSpPr/>
          <p:nvPr/>
        </p:nvSpPr>
        <p:spPr>
          <a:xfrm>
            <a:off x="2470824" y="2543378"/>
            <a:ext cx="1692573" cy="28810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266DD8A1-CCF6-9C6E-D99E-BD01A1D0602B}"/>
              </a:ext>
            </a:extLst>
          </p:cNvPr>
          <p:cNvSpPr/>
          <p:nvPr/>
        </p:nvSpPr>
        <p:spPr>
          <a:xfrm>
            <a:off x="4323417" y="2543377"/>
            <a:ext cx="1692573" cy="288104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id="{20547D86-DCE5-1EDA-68DB-FA26A7593E07}"/>
              </a:ext>
            </a:extLst>
          </p:cNvPr>
          <p:cNvSpPr/>
          <p:nvPr/>
        </p:nvSpPr>
        <p:spPr>
          <a:xfrm>
            <a:off x="6176010" y="2543378"/>
            <a:ext cx="1692573" cy="28810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86">
            <a:extLst>
              <a:ext uri="{FF2B5EF4-FFF2-40B4-BE49-F238E27FC236}">
                <a16:creationId xmlns:a16="http://schemas.microsoft.com/office/drawing/2014/main" id="{0C0A76B6-7B00-3459-C0BF-F2B135BD4393}"/>
              </a:ext>
            </a:extLst>
          </p:cNvPr>
          <p:cNvSpPr/>
          <p:nvPr/>
        </p:nvSpPr>
        <p:spPr>
          <a:xfrm>
            <a:off x="8028603" y="2543378"/>
            <a:ext cx="1692573" cy="117729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8" name="Picture 87">
            <a:extLst>
              <a:ext uri="{FF2B5EF4-FFF2-40B4-BE49-F238E27FC236}">
                <a16:creationId xmlns:a16="http://schemas.microsoft.com/office/drawing/2014/main" id="{EA80E6AF-DD9B-9ECB-F7B6-D0DFDA366826}"/>
              </a:ext>
            </a:extLst>
          </p:cNvPr>
          <p:cNvPicPr>
            <a:picLocks noChangeAspect="1"/>
          </p:cNvPicPr>
          <p:nvPr/>
        </p:nvPicPr>
        <p:blipFill>
          <a:blip r:embed="rId5"/>
          <a:stretch>
            <a:fillRect/>
          </a:stretch>
        </p:blipFill>
        <p:spPr>
          <a:xfrm>
            <a:off x="3077457" y="2625948"/>
            <a:ext cx="479306" cy="479306"/>
          </a:xfrm>
          <a:prstGeom prst="rect">
            <a:avLst/>
          </a:prstGeom>
        </p:spPr>
      </p:pic>
      <p:pic>
        <p:nvPicPr>
          <p:cNvPr id="89" name="Picture 88">
            <a:extLst>
              <a:ext uri="{FF2B5EF4-FFF2-40B4-BE49-F238E27FC236}">
                <a16:creationId xmlns:a16="http://schemas.microsoft.com/office/drawing/2014/main" id="{4530C5DB-2B36-7323-8568-8737AD3CA615}"/>
              </a:ext>
            </a:extLst>
          </p:cNvPr>
          <p:cNvPicPr>
            <a:picLocks noChangeAspect="1"/>
          </p:cNvPicPr>
          <p:nvPr/>
        </p:nvPicPr>
        <p:blipFill>
          <a:blip r:embed="rId6"/>
          <a:stretch>
            <a:fillRect/>
          </a:stretch>
        </p:blipFill>
        <p:spPr>
          <a:xfrm>
            <a:off x="5001405" y="2697303"/>
            <a:ext cx="336596" cy="336596"/>
          </a:xfrm>
          <a:prstGeom prst="rect">
            <a:avLst/>
          </a:prstGeom>
        </p:spPr>
      </p:pic>
      <p:pic>
        <p:nvPicPr>
          <p:cNvPr id="90" name="Picture 89">
            <a:extLst>
              <a:ext uri="{FF2B5EF4-FFF2-40B4-BE49-F238E27FC236}">
                <a16:creationId xmlns:a16="http://schemas.microsoft.com/office/drawing/2014/main" id="{811741B8-74D1-0A6B-7D6C-BF0BF595C4AF}"/>
              </a:ext>
            </a:extLst>
          </p:cNvPr>
          <p:cNvPicPr>
            <a:picLocks noChangeAspect="1"/>
          </p:cNvPicPr>
          <p:nvPr/>
        </p:nvPicPr>
        <p:blipFill>
          <a:blip r:embed="rId7"/>
          <a:stretch>
            <a:fillRect/>
          </a:stretch>
        </p:blipFill>
        <p:spPr>
          <a:xfrm flipH="1">
            <a:off x="6804430" y="2647735"/>
            <a:ext cx="435733" cy="435733"/>
          </a:xfrm>
          <a:prstGeom prst="rect">
            <a:avLst/>
          </a:prstGeom>
        </p:spPr>
      </p:pic>
      <p:pic>
        <p:nvPicPr>
          <p:cNvPr id="91" name="Picture 90">
            <a:extLst>
              <a:ext uri="{FF2B5EF4-FFF2-40B4-BE49-F238E27FC236}">
                <a16:creationId xmlns:a16="http://schemas.microsoft.com/office/drawing/2014/main" id="{F8947E47-309C-1123-71BB-6C5C4F21BA78}"/>
              </a:ext>
            </a:extLst>
          </p:cNvPr>
          <p:cNvPicPr>
            <a:picLocks noChangeAspect="1"/>
          </p:cNvPicPr>
          <p:nvPr/>
        </p:nvPicPr>
        <p:blipFill>
          <a:blip r:embed="rId8"/>
          <a:stretch>
            <a:fillRect/>
          </a:stretch>
        </p:blipFill>
        <p:spPr>
          <a:xfrm>
            <a:off x="8664348" y="2655060"/>
            <a:ext cx="421082" cy="421082"/>
          </a:xfrm>
          <a:prstGeom prst="rect">
            <a:avLst/>
          </a:prstGeom>
        </p:spPr>
      </p:pic>
      <p:sp>
        <p:nvSpPr>
          <p:cNvPr id="92" name="Rectangle 91">
            <a:extLst>
              <a:ext uri="{FF2B5EF4-FFF2-40B4-BE49-F238E27FC236}">
                <a16:creationId xmlns:a16="http://schemas.microsoft.com/office/drawing/2014/main" id="{2C05A9F8-0A18-B09E-5310-CBAA4478D3F5}"/>
              </a:ext>
            </a:extLst>
          </p:cNvPr>
          <p:cNvSpPr/>
          <p:nvPr/>
        </p:nvSpPr>
        <p:spPr>
          <a:xfrm>
            <a:off x="2477111" y="3181882"/>
            <a:ext cx="1686286" cy="538786"/>
          </a:xfrm>
          <a:prstGeom prst="rect">
            <a:avLst/>
          </a:prstGeom>
          <a:solidFill>
            <a:srgbClr val="006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a:ln>
                  <a:noFill/>
                </a:ln>
                <a:solidFill>
                  <a:sysClr val="window" lastClr="FFFFFF"/>
                </a:solidFill>
                <a:effectLst/>
                <a:uLnTx/>
                <a:uFillTx/>
                <a:latin typeface="Calibri" panose="020F0502020204030204"/>
                <a:ea typeface="+mn-ea"/>
                <a:cs typeface="+mn-cs"/>
              </a:rPr>
              <a:t>ARNI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a:ln>
                  <a:noFill/>
                </a:ln>
                <a:solidFill>
                  <a:sysClr val="window" lastClr="FFFFFF"/>
                </a:solidFill>
                <a:effectLst/>
                <a:uLnTx/>
                <a:uFillTx/>
                <a:latin typeface="Calibri" panose="020F0502020204030204"/>
                <a:ea typeface="+mn-ea"/>
                <a:cs typeface="+mn-cs"/>
              </a:rPr>
              <a:t>(ACEi o ARB + NI)</a:t>
            </a:r>
          </a:p>
        </p:txBody>
      </p:sp>
      <p:sp>
        <p:nvSpPr>
          <p:cNvPr id="93" name="Rectangle 92">
            <a:extLst>
              <a:ext uri="{FF2B5EF4-FFF2-40B4-BE49-F238E27FC236}">
                <a16:creationId xmlns:a16="http://schemas.microsoft.com/office/drawing/2014/main" id="{95F06E80-CEA0-514B-A69A-2E00809B60F2}"/>
              </a:ext>
            </a:extLst>
          </p:cNvPr>
          <p:cNvSpPr/>
          <p:nvPr/>
        </p:nvSpPr>
        <p:spPr>
          <a:xfrm>
            <a:off x="4318319" y="3181882"/>
            <a:ext cx="1697671" cy="538786"/>
          </a:xfrm>
          <a:prstGeom prst="rect">
            <a:avLst/>
          </a:prstGeom>
          <a:solidFill>
            <a:srgbClr val="009A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a:ln>
                  <a:noFill/>
                </a:ln>
                <a:solidFill>
                  <a:sysClr val="window" lastClr="FFFFFF"/>
                </a:solidFill>
                <a:effectLst/>
                <a:uLnTx/>
                <a:uFillTx/>
                <a:latin typeface="Calibri" panose="020F0502020204030204"/>
                <a:ea typeface="+mn-ea"/>
                <a:cs typeface="+mn-cs"/>
              </a:rPr>
              <a:t>Beta-blocker</a:t>
            </a:r>
            <a:endParaRPr kumimoji="0" lang="en-US" sz="14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94" name="Rectangle 93">
            <a:extLst>
              <a:ext uri="{FF2B5EF4-FFF2-40B4-BE49-F238E27FC236}">
                <a16:creationId xmlns:a16="http://schemas.microsoft.com/office/drawing/2014/main" id="{2ECC7E99-A95D-E2D6-A41B-D021CF51B5EC}"/>
              </a:ext>
            </a:extLst>
          </p:cNvPr>
          <p:cNvSpPr/>
          <p:nvPr/>
        </p:nvSpPr>
        <p:spPr>
          <a:xfrm>
            <a:off x="6170912" y="3181882"/>
            <a:ext cx="1692573" cy="538786"/>
          </a:xfrm>
          <a:prstGeom prst="rect">
            <a:avLst/>
          </a:prstGeom>
          <a:solidFill>
            <a:srgbClr val="B522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err="1">
                <a:ln>
                  <a:noFill/>
                </a:ln>
                <a:solidFill>
                  <a:sysClr val="window" lastClr="FFFFFF"/>
                </a:solidFill>
                <a:effectLst/>
                <a:uLnTx/>
                <a:uFillTx/>
                <a:latin typeface="Calibri" panose="020F0502020204030204"/>
                <a:ea typeface="+mn-ea"/>
                <a:cs typeface="+mn-cs"/>
              </a:rPr>
              <a:t>MRA</a:t>
            </a:r>
            <a:endParaRPr kumimoji="0" lang="en-US" sz="1400" b="1"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95" name="Rectangle 94">
            <a:extLst>
              <a:ext uri="{FF2B5EF4-FFF2-40B4-BE49-F238E27FC236}">
                <a16:creationId xmlns:a16="http://schemas.microsoft.com/office/drawing/2014/main" id="{CE4C4E50-0702-CB3D-3098-63906A2F729F}"/>
              </a:ext>
            </a:extLst>
          </p:cNvPr>
          <p:cNvSpPr/>
          <p:nvPr/>
        </p:nvSpPr>
        <p:spPr>
          <a:xfrm>
            <a:off x="8028603" y="3181882"/>
            <a:ext cx="1692573" cy="538786"/>
          </a:xfrm>
          <a:prstGeom prst="rect">
            <a:avLst/>
          </a:prstGeom>
          <a:solidFill>
            <a:srgbClr val="3B1C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a:ln>
                  <a:noFill/>
                </a:ln>
                <a:solidFill>
                  <a:sysClr val="window" lastClr="FFFFFF"/>
                </a:solidFill>
                <a:effectLst/>
                <a:uLnTx/>
                <a:uFillTx/>
                <a:latin typeface="Calibri" panose="020F0502020204030204"/>
                <a:ea typeface="+mn-ea"/>
                <a:cs typeface="+mn-cs"/>
              </a:rPr>
              <a:t>SGLT2i</a:t>
            </a:r>
          </a:p>
        </p:txBody>
      </p:sp>
      <p:sp>
        <p:nvSpPr>
          <p:cNvPr id="96" name="TextBox 95">
            <a:extLst>
              <a:ext uri="{FF2B5EF4-FFF2-40B4-BE49-F238E27FC236}">
                <a16:creationId xmlns:a16="http://schemas.microsoft.com/office/drawing/2014/main" id="{9D8F8E72-E20C-A09F-DD26-BF233AEE141C}"/>
              </a:ext>
            </a:extLst>
          </p:cNvPr>
          <p:cNvSpPr txBox="1"/>
          <p:nvPr/>
        </p:nvSpPr>
        <p:spPr>
          <a:xfrm>
            <a:off x="1298227" y="3946958"/>
            <a:ext cx="1168110" cy="738664"/>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a:ln>
                  <a:noFill/>
                </a:ln>
                <a:solidFill>
                  <a:prstClr val="black"/>
                </a:solidFill>
                <a:effectLst/>
                <a:uLnTx/>
                <a:uFillTx/>
                <a:latin typeface="Calibri" panose="020F0502020204030204"/>
                <a:ea typeface="+mn-ea"/>
                <a:cs typeface="+mn-cs"/>
              </a:rPr>
              <a:t>Medicamentos de </a:t>
            </a:r>
            <a:r>
              <a:rPr kumimoji="0" lang="en-US" sz="1400" b="1" i="0" u="none" strike="noStrike" kern="1200" cap="none" spc="0" normalizeH="0" baseline="0" noProof="0" err="1">
                <a:ln>
                  <a:noFill/>
                </a:ln>
                <a:solidFill>
                  <a:prstClr val="black"/>
                </a:solidFill>
                <a:effectLst/>
                <a:uLnTx/>
                <a:uFillTx/>
                <a:latin typeface="Calibri" panose="020F0502020204030204"/>
                <a:ea typeface="+mn-ea"/>
                <a:cs typeface="+mn-cs"/>
              </a:rPr>
              <a:t>ejemplo</a:t>
            </a:r>
            <a:endParaRPr kumimoji="0" lang="es"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1" name="Group 100">
            <a:extLst>
              <a:ext uri="{FF2B5EF4-FFF2-40B4-BE49-F238E27FC236}">
                <a16:creationId xmlns:a16="http://schemas.microsoft.com/office/drawing/2014/main" id="{CFEADE62-F015-9471-7A4C-ED1B1CE05F56}"/>
              </a:ext>
            </a:extLst>
          </p:cNvPr>
          <p:cNvGrpSpPr/>
          <p:nvPr/>
        </p:nvGrpSpPr>
        <p:grpSpPr>
          <a:xfrm>
            <a:off x="2470824" y="2543378"/>
            <a:ext cx="7250352" cy="3085580"/>
            <a:chOff x="-7765376" y="725338"/>
            <a:chExt cx="7250352" cy="3085580"/>
          </a:xfrm>
        </p:grpSpPr>
        <p:sp>
          <p:nvSpPr>
            <p:cNvPr id="11" name="Rectangle 10">
              <a:extLst>
                <a:ext uri="{FF2B5EF4-FFF2-40B4-BE49-F238E27FC236}">
                  <a16:creationId xmlns:a16="http://schemas.microsoft.com/office/drawing/2014/main" id="{E934CAB7-F354-19D3-5CB0-94CA64C926C0}"/>
                </a:ext>
              </a:extLst>
            </p:cNvPr>
            <p:cNvSpPr/>
            <p:nvPr/>
          </p:nvSpPr>
          <p:spPr>
            <a:xfrm>
              <a:off x="-7765376" y="725338"/>
              <a:ext cx="1692573" cy="308558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7B8B049-411E-9099-EE96-2DA67748EE04}"/>
                </a:ext>
              </a:extLst>
            </p:cNvPr>
            <p:cNvSpPr/>
            <p:nvPr/>
          </p:nvSpPr>
          <p:spPr>
            <a:xfrm>
              <a:off x="-5912783" y="725338"/>
              <a:ext cx="1692573" cy="308557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92BBC99-73EF-66A3-208A-1A169038FF72}"/>
                </a:ext>
              </a:extLst>
            </p:cNvPr>
            <p:cNvSpPr/>
            <p:nvPr/>
          </p:nvSpPr>
          <p:spPr>
            <a:xfrm>
              <a:off x="-4060190" y="725338"/>
              <a:ext cx="1692573" cy="308557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C66F90B-0D2C-ADD9-5F98-854DC5602C07}"/>
                </a:ext>
              </a:extLst>
            </p:cNvPr>
            <p:cNvSpPr/>
            <p:nvPr/>
          </p:nvSpPr>
          <p:spPr>
            <a:xfrm>
              <a:off x="-2207597" y="725338"/>
              <a:ext cx="1692573" cy="308557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0CE66836-6D4B-0631-B7C6-309729E2E2A4}"/>
                </a:ext>
              </a:extLst>
            </p:cNvPr>
            <p:cNvPicPr>
              <a:picLocks noChangeAspect="1"/>
            </p:cNvPicPr>
            <p:nvPr/>
          </p:nvPicPr>
          <p:blipFill>
            <a:blip r:embed="rId5"/>
            <a:stretch>
              <a:fillRect/>
            </a:stretch>
          </p:blipFill>
          <p:spPr>
            <a:xfrm>
              <a:off x="-7158743" y="807909"/>
              <a:ext cx="479306" cy="479306"/>
            </a:xfrm>
            <a:prstGeom prst="rect">
              <a:avLst/>
            </a:prstGeom>
          </p:spPr>
        </p:pic>
        <p:pic>
          <p:nvPicPr>
            <p:cNvPr id="16" name="Picture 15">
              <a:extLst>
                <a:ext uri="{FF2B5EF4-FFF2-40B4-BE49-F238E27FC236}">
                  <a16:creationId xmlns:a16="http://schemas.microsoft.com/office/drawing/2014/main" id="{54A09235-30DE-0E98-8234-286B32477495}"/>
                </a:ext>
              </a:extLst>
            </p:cNvPr>
            <p:cNvPicPr>
              <a:picLocks noChangeAspect="1"/>
            </p:cNvPicPr>
            <p:nvPr/>
          </p:nvPicPr>
          <p:blipFill>
            <a:blip r:embed="rId6"/>
            <a:stretch>
              <a:fillRect/>
            </a:stretch>
          </p:blipFill>
          <p:spPr>
            <a:xfrm>
              <a:off x="-5234795" y="879264"/>
              <a:ext cx="336596" cy="336596"/>
            </a:xfrm>
            <a:prstGeom prst="rect">
              <a:avLst/>
            </a:prstGeom>
          </p:spPr>
        </p:pic>
        <p:pic>
          <p:nvPicPr>
            <p:cNvPr id="24" name="Picture 23">
              <a:extLst>
                <a:ext uri="{FF2B5EF4-FFF2-40B4-BE49-F238E27FC236}">
                  <a16:creationId xmlns:a16="http://schemas.microsoft.com/office/drawing/2014/main" id="{A5C7CD61-3681-EEA4-272F-CB1D25C98038}"/>
                </a:ext>
              </a:extLst>
            </p:cNvPr>
            <p:cNvPicPr>
              <a:picLocks noChangeAspect="1"/>
            </p:cNvPicPr>
            <p:nvPr/>
          </p:nvPicPr>
          <p:blipFill>
            <a:blip r:embed="rId7"/>
            <a:stretch>
              <a:fillRect/>
            </a:stretch>
          </p:blipFill>
          <p:spPr>
            <a:xfrm flipH="1">
              <a:off x="-3431770" y="829696"/>
              <a:ext cx="435733" cy="435733"/>
            </a:xfrm>
            <a:prstGeom prst="rect">
              <a:avLst/>
            </a:prstGeom>
          </p:spPr>
        </p:pic>
        <p:pic>
          <p:nvPicPr>
            <p:cNvPr id="30" name="Picture 29">
              <a:extLst>
                <a:ext uri="{FF2B5EF4-FFF2-40B4-BE49-F238E27FC236}">
                  <a16:creationId xmlns:a16="http://schemas.microsoft.com/office/drawing/2014/main" id="{804F1BBD-84D4-6DDB-3EB3-0B26BDF3A46B}"/>
                </a:ext>
              </a:extLst>
            </p:cNvPr>
            <p:cNvPicPr>
              <a:picLocks noChangeAspect="1"/>
            </p:cNvPicPr>
            <p:nvPr/>
          </p:nvPicPr>
          <p:blipFill>
            <a:blip r:embed="rId8"/>
            <a:stretch>
              <a:fillRect/>
            </a:stretch>
          </p:blipFill>
          <p:spPr>
            <a:xfrm>
              <a:off x="-1571852" y="837021"/>
              <a:ext cx="421082" cy="421082"/>
            </a:xfrm>
            <a:prstGeom prst="rect">
              <a:avLst/>
            </a:prstGeom>
          </p:spPr>
        </p:pic>
        <p:sp>
          <p:nvSpPr>
            <p:cNvPr id="32" name="Rectangle 31">
              <a:extLst>
                <a:ext uri="{FF2B5EF4-FFF2-40B4-BE49-F238E27FC236}">
                  <a16:creationId xmlns:a16="http://schemas.microsoft.com/office/drawing/2014/main" id="{5A71F923-3C7F-593F-1CDA-EF493FC79686}"/>
                </a:ext>
              </a:extLst>
            </p:cNvPr>
            <p:cNvSpPr/>
            <p:nvPr/>
          </p:nvSpPr>
          <p:spPr>
            <a:xfrm>
              <a:off x="-7759089" y="1363843"/>
              <a:ext cx="1686286" cy="538786"/>
            </a:xfrm>
            <a:prstGeom prst="rect">
              <a:avLst/>
            </a:prstGeom>
            <a:solidFill>
              <a:srgbClr val="006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err="1">
                  <a:ln>
                    <a:noFill/>
                  </a:ln>
                  <a:solidFill>
                    <a:sysClr val="window" lastClr="FFFFFF"/>
                  </a:solidFill>
                  <a:effectLst/>
                  <a:uLnTx/>
                  <a:uFillTx/>
                  <a:latin typeface="Calibri" panose="020F0502020204030204"/>
                  <a:ea typeface="+mn-ea"/>
                  <a:cs typeface="+mn-cs"/>
                </a:rPr>
                <a:t>Preferido por ARNI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a:ln>
                    <a:noFill/>
                  </a:ln>
                  <a:solidFill>
                    <a:sysClr val="window" lastClr="FFFFFF"/>
                  </a:solidFill>
                  <a:effectLst/>
                  <a:uLnTx/>
                  <a:uFillTx/>
                  <a:latin typeface="Calibri" panose="020F0502020204030204"/>
                  <a:ea typeface="+mn-ea"/>
                  <a:cs typeface="+mn-cs"/>
                </a:rPr>
                <a:t>o ACEi o ARB</a:t>
              </a:r>
            </a:p>
          </p:txBody>
        </p:sp>
        <p:sp>
          <p:nvSpPr>
            <p:cNvPr id="34" name="Rectangle 33">
              <a:extLst>
                <a:ext uri="{FF2B5EF4-FFF2-40B4-BE49-F238E27FC236}">
                  <a16:creationId xmlns:a16="http://schemas.microsoft.com/office/drawing/2014/main" id="{3CAEDD37-7B3B-6B58-22A3-94EAAB6FC5EF}"/>
                </a:ext>
              </a:extLst>
            </p:cNvPr>
            <p:cNvSpPr/>
            <p:nvPr/>
          </p:nvSpPr>
          <p:spPr>
            <a:xfrm>
              <a:off x="-5917881" y="1363843"/>
              <a:ext cx="1697671" cy="538786"/>
            </a:xfrm>
            <a:prstGeom prst="rect">
              <a:avLst/>
            </a:prstGeom>
            <a:solidFill>
              <a:srgbClr val="009A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sysClr val="window" lastClr="FFFFFF"/>
                  </a:solidFill>
                  <a:effectLst/>
                  <a:uLnTx/>
                  <a:uFillTx/>
                  <a:latin typeface="Calibri" panose="020F0502020204030204"/>
                  <a:ea typeface="+mn-ea"/>
                  <a:cs typeface="+mn-cs"/>
                </a:rPr>
                <a:t>Betabloqueante</a:t>
              </a:r>
              <a:endParaRPr kumimoji="0" lang="en-US" sz="14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22D48A4E-953E-2A7B-90FD-2DB6333269E7}"/>
                </a:ext>
              </a:extLst>
            </p:cNvPr>
            <p:cNvSpPr/>
            <p:nvPr/>
          </p:nvSpPr>
          <p:spPr>
            <a:xfrm>
              <a:off x="-4065288" y="1363843"/>
              <a:ext cx="1692573" cy="538786"/>
            </a:xfrm>
            <a:prstGeom prst="rect">
              <a:avLst/>
            </a:prstGeom>
            <a:solidFill>
              <a:srgbClr val="B522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err="1">
                  <a:ln>
                    <a:noFill/>
                  </a:ln>
                  <a:solidFill>
                    <a:sysClr val="window" lastClr="FFFFFF"/>
                  </a:solidFill>
                  <a:effectLst/>
                  <a:uLnTx/>
                  <a:uFillTx/>
                  <a:latin typeface="Calibri" panose="020F0502020204030204"/>
                  <a:ea typeface="+mn-ea"/>
                  <a:cs typeface="+mn-cs"/>
                </a:rPr>
                <a:t>MRA</a:t>
              </a:r>
              <a:endParaRPr kumimoji="0" lang="en-US" sz="1400" b="1"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1D726533-E96C-1CF8-37AF-A1AB0891C807}"/>
                </a:ext>
              </a:extLst>
            </p:cNvPr>
            <p:cNvSpPr/>
            <p:nvPr/>
          </p:nvSpPr>
          <p:spPr>
            <a:xfrm>
              <a:off x="-2207597" y="1363843"/>
              <a:ext cx="1692573" cy="538786"/>
            </a:xfrm>
            <a:prstGeom prst="rect">
              <a:avLst/>
            </a:prstGeom>
            <a:solidFill>
              <a:srgbClr val="3B1C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a:ln>
                    <a:noFill/>
                  </a:ln>
                  <a:solidFill>
                    <a:sysClr val="window" lastClr="FFFFFF"/>
                  </a:solidFill>
                  <a:effectLst/>
                  <a:uLnTx/>
                  <a:uFillTx/>
                  <a:latin typeface="Calibri" panose="020F0502020204030204"/>
                  <a:ea typeface="+mn-ea"/>
                  <a:cs typeface="+mn-cs"/>
                </a:rPr>
                <a:t>SGLT2i</a:t>
              </a:r>
            </a:p>
          </p:txBody>
        </p:sp>
        <p:sp>
          <p:nvSpPr>
            <p:cNvPr id="3" name="TextBox 2">
              <a:extLst>
                <a:ext uri="{FF2B5EF4-FFF2-40B4-BE49-F238E27FC236}">
                  <a16:creationId xmlns:a16="http://schemas.microsoft.com/office/drawing/2014/main" id="{0EE44265-3F46-6B85-9963-5519420B8EF9}"/>
                </a:ext>
              </a:extLst>
            </p:cNvPr>
            <p:cNvSpPr txBox="1"/>
            <p:nvPr/>
          </p:nvSpPr>
          <p:spPr>
            <a:xfrm>
              <a:off x="-5915333" y="2041282"/>
              <a:ext cx="169257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400" b="0" i="0" u="none" strike="noStrike" kern="1200" cap="none" spc="0" normalizeH="0" baseline="0" noProof="0">
                  <a:ln>
                    <a:noFill/>
                  </a:ln>
                  <a:solidFill>
                    <a:prstClr val="black"/>
                  </a:solidFill>
                  <a:effectLst/>
                  <a:uLnTx/>
                  <a:uFillTx/>
                  <a:latin typeface="Calibri" panose="020F0502020204030204"/>
                  <a:ea typeface="+mn-ea"/>
                  <a:cs typeface="+mn-cs"/>
                </a:rPr>
                <a:t>Carvedilol, metoprolol succinate, bisoprolol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88846E9-72D4-AD70-5EBB-564E0C5FCA0A}"/>
                </a:ext>
              </a:extLst>
            </p:cNvPr>
            <p:cNvSpPr txBox="1"/>
            <p:nvPr/>
          </p:nvSpPr>
          <p:spPr>
            <a:xfrm>
              <a:off x="-4053883" y="2041282"/>
              <a:ext cx="162189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400" b="0" i="0" u="none" strike="noStrike" kern="1200" cap="none" spc="0" normalizeH="0" baseline="0" noProof="0">
                  <a:ln>
                    <a:noFill/>
                  </a:ln>
                  <a:solidFill>
                    <a:prstClr val="black"/>
                  </a:solidFill>
                  <a:effectLst/>
                  <a:uLnTx/>
                  <a:uFillTx/>
                  <a:latin typeface="Calibri" panose="020F0502020204030204"/>
                  <a:ea typeface="+mn-ea"/>
                  <a:cs typeface="+mn-cs"/>
                </a:rPr>
                <a:t>Spironolactone, </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eplerenone</a:t>
              </a:r>
              <a:endParaRPr kumimoji="0" lang="es" sz="1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C0B1F55-19A0-9279-43B0-BACFE3CB12A4}"/>
                </a:ext>
              </a:extLst>
            </p:cNvPr>
            <p:cNvSpPr txBox="1"/>
            <p:nvPr/>
          </p:nvSpPr>
          <p:spPr>
            <a:xfrm>
              <a:off x="-2207597" y="2041282"/>
              <a:ext cx="131714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400" b="0" i="0" u="none" strike="noStrike" kern="1200" cap="none" spc="0" normalizeH="0" baseline="0" noProof="0">
                  <a:ln>
                    <a:noFill/>
                  </a:ln>
                  <a:solidFill>
                    <a:prstClr val="black"/>
                  </a:solidFill>
                  <a:effectLst/>
                  <a:uLnTx/>
                  <a:uFillTx/>
                  <a:latin typeface="Calibri" panose="020F0502020204030204"/>
                  <a:ea typeface="+mn-ea"/>
                  <a:cs typeface="+mn-cs"/>
                </a:rPr>
                <a:t>Empagliflozin, dapagliflozin, sotagliflozin</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BA2D2700-B564-1967-2AB1-6D9E81A6A3D4}"/>
                </a:ext>
              </a:extLst>
            </p:cNvPr>
            <p:cNvSpPr txBox="1"/>
            <p:nvPr/>
          </p:nvSpPr>
          <p:spPr>
            <a:xfrm>
              <a:off x="-2207598" y="2774558"/>
              <a:ext cx="16925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400" b="0" i="0" u="none" strike="noStrike" kern="1200" cap="none" spc="0" normalizeH="0" baseline="0" noProof="0">
                  <a:ln>
                    <a:noFill/>
                  </a:ln>
                  <a:solidFill>
                    <a:prstClr val="black"/>
                  </a:solidFill>
                  <a:effectLst/>
                  <a:uLnTx/>
                  <a:uFillTx/>
                  <a:latin typeface="Calibri" panose="020F0502020204030204"/>
                  <a:ea typeface="+mn-ea"/>
                  <a:cs typeface="+mn-cs"/>
                </a:rPr>
                <a:t>(Se puede tomar con o sin diabetes)</a:t>
              </a:r>
            </a:p>
          </p:txBody>
        </p:sp>
        <p:sp>
          <p:nvSpPr>
            <p:cNvPr id="23" name="TextBox 22">
              <a:extLst>
                <a:ext uri="{FF2B5EF4-FFF2-40B4-BE49-F238E27FC236}">
                  <a16:creationId xmlns:a16="http://schemas.microsoft.com/office/drawing/2014/main" id="{F3080BEF-B9F5-6D89-C701-9722DCEE4055}"/>
                </a:ext>
              </a:extLst>
            </p:cNvPr>
            <p:cNvSpPr txBox="1"/>
            <p:nvPr/>
          </p:nvSpPr>
          <p:spPr>
            <a:xfrm>
              <a:off x="-7755449" y="2041282"/>
              <a:ext cx="1843948"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400" b="0" i="0" u="none" strike="noStrike" kern="1200" cap="none" spc="0" normalizeH="0" baseline="0" noProof="0">
                  <a:ln>
                    <a:noFill/>
                  </a:ln>
                  <a:solidFill>
                    <a:prstClr val="black"/>
                  </a:solidFill>
                  <a:effectLst/>
                  <a:uLnTx/>
                  <a:uFillTx/>
                  <a:latin typeface="Calibri" panose="020F0502020204030204"/>
                  <a:ea typeface="+mn-ea"/>
                  <a:cs typeface="+mn-cs"/>
                </a:rPr>
                <a:t>Sacubitril (neprilysin inhibitor)/valsartán, captopril, enalapril, lisinopril, losartán, valsartán</a:t>
              </a:r>
            </a:p>
          </p:txBody>
        </p:sp>
      </p:grpSp>
      <p:sp>
        <p:nvSpPr>
          <p:cNvPr id="6" name="Slide Number Placeholder 5">
            <a:extLst>
              <a:ext uri="{FF2B5EF4-FFF2-40B4-BE49-F238E27FC236}">
                <a16:creationId xmlns:a16="http://schemas.microsoft.com/office/drawing/2014/main" id="{91EA5D21-A1E4-D575-0469-8E084A8545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344833C-B629-38B8-57ED-5063CA031188}"/>
              </a:ext>
            </a:extLst>
          </p:cNvPr>
          <p:cNvSpPr txBox="1"/>
          <p:nvPr/>
        </p:nvSpPr>
        <p:spPr>
          <a:xfrm>
            <a:off x="4205319" y="1832813"/>
            <a:ext cx="3731931" cy="646331"/>
          </a:xfrm>
          <a:prstGeom prst="rect">
            <a:avLst/>
          </a:prstGeom>
          <a:noFill/>
        </p:spPr>
        <p:txBody>
          <a:bodyPr wrap="square" rtlCol="0">
            <a:spAutoFit/>
          </a:bodyPr>
          <a:lstStyle/>
          <a:p>
            <a:pPr marL="0" marR="0" lvl="0" indent="0" algn="ctr" defTabSz="914400" rtl="0" eaLnBrk="0" fontAlgn="base" latinLnBrk="0" hangingPunct="1">
              <a:lnSpc>
                <a:spcPct val="100000"/>
              </a:lnSpc>
              <a:spcBef>
                <a:spcPct val="0"/>
              </a:spcBef>
              <a:spcAft>
                <a:spcPct val="0"/>
              </a:spcAft>
              <a:buClrTx/>
              <a:buSzTx/>
              <a:buFontTx/>
              <a:buNone/>
              <a:tabLst/>
              <a:defRPr/>
            </a:pPr>
            <a:r>
              <a:rPr kumimoji="0" lang="es" sz="1800" b="1" i="0" u="none" strike="noStrike" kern="0" cap="none" spc="0" normalizeH="0" baseline="0" noProof="0">
                <a:ln>
                  <a:noFill/>
                </a:ln>
                <a:solidFill>
                  <a:srgbClr val="00386B"/>
                </a:solidFill>
                <a:effectLst/>
                <a:uLnTx/>
                <a:uFillTx/>
                <a:latin typeface="Calibri" panose="020F0502020204030204"/>
                <a:ea typeface="MS PGothic" panose="020B0600070205080204" pitchFamily="34" charset="-128"/>
                <a:cs typeface="+mn-cs"/>
              </a:rPr>
              <a:t>Los 4 pilares de la terapia médica que mejora la supervivencia</a:t>
            </a:r>
          </a:p>
        </p:txBody>
      </p:sp>
      <p:sp>
        <p:nvSpPr>
          <p:cNvPr id="9" name="Title 1">
            <a:extLst>
              <a:ext uri="{FF2B5EF4-FFF2-40B4-BE49-F238E27FC236}">
                <a16:creationId xmlns:a16="http://schemas.microsoft.com/office/drawing/2014/main" id="{A41600BD-DAE5-6D9D-36C0-D140F967F9F8}"/>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err="1">
                <a:ln>
                  <a:noFill/>
                </a:ln>
                <a:solidFill>
                  <a:srgbClr val="002C53"/>
                </a:solidFill>
                <a:effectLst/>
                <a:uLnTx/>
                <a:uFillTx/>
                <a:latin typeface="Calibri Light" panose="020F0302020204030204"/>
                <a:ea typeface="+mj-ea"/>
                <a:cs typeface="+mj-cs"/>
              </a:rPr>
              <a:t>GDMT</a:t>
            </a:r>
            <a:r>
              <a:rPr kumimoji="0" lang="es-ES" sz="3200" b="1" i="0" u="none" strike="noStrike" kern="1200" cap="none" spc="0" normalizeH="0" baseline="0" noProof="0">
                <a:ln>
                  <a:noFill/>
                </a:ln>
                <a:solidFill>
                  <a:srgbClr val="002C53"/>
                </a:solidFill>
                <a:effectLst/>
                <a:uLnTx/>
                <a:uFillTx/>
                <a:latin typeface="Calibri Light" panose="020F0302020204030204"/>
                <a:ea typeface="+mj-ea"/>
                <a:cs typeface="+mj-cs"/>
              </a:rPr>
              <a:t> para la </a:t>
            </a:r>
            <a:r>
              <a:rPr kumimoji="0" lang="es-ES" sz="3200" b="1" i="0" u="none" strike="noStrike" kern="1200" cap="none" spc="0" normalizeH="0" baseline="0" noProof="0" err="1">
                <a:ln>
                  <a:noFill/>
                </a:ln>
                <a:solidFill>
                  <a:srgbClr val="002C53"/>
                </a:solidFill>
                <a:effectLst/>
                <a:uLnTx/>
                <a:uFillTx/>
                <a:latin typeface="Calibri Light" panose="020F0302020204030204"/>
                <a:ea typeface="+mj-ea"/>
                <a:cs typeface="+mj-cs"/>
              </a:rPr>
              <a:t>ICFEr</a:t>
            </a:r>
            <a:r>
              <a:rPr kumimoji="0" lang="es-ES" sz="3200" b="1" i="0" u="none" strike="noStrike" kern="1200" cap="none" spc="0" normalizeH="0" baseline="0" noProof="0">
                <a:ln>
                  <a:noFill/>
                </a:ln>
                <a:solidFill>
                  <a:srgbClr val="002C53"/>
                </a:solidFill>
                <a:effectLst/>
                <a:uLnTx/>
                <a:uFillTx/>
                <a:latin typeface="Calibri Light" panose="020F0302020204030204"/>
                <a:ea typeface="+mj-ea"/>
                <a:cs typeface="+mj-cs"/>
              </a:rPr>
              <a:t>: ejemplos de medicamentos</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503402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694B11-A454-B0EF-4134-FA6A7688918F}"/>
              </a:ext>
            </a:extLst>
          </p:cNvPr>
          <p:cNvSpPr>
            <a:spLocks noGrp="1"/>
          </p:cNvSpPr>
          <p:nvPr>
            <p:ph idx="1"/>
          </p:nvPr>
        </p:nvSpPr>
        <p:spPr/>
        <p:txBody>
          <a:bodyPr>
            <a:normAutofit/>
          </a:bodyPr>
          <a:lstStyle/>
          <a:p>
            <a:pPr marL="0" indent="0">
              <a:buNone/>
            </a:pPr>
            <a:r>
              <a:rPr lang="es" sz="1800"/>
              <a:t>&lt;Nombre&gt;</a:t>
            </a:r>
          </a:p>
          <a:p>
            <a:pPr marL="0" indent="0">
              <a:buNone/>
            </a:pPr>
            <a:r>
              <a:rPr lang="es" sz="1800"/>
              <a:t>&lt;Credenciales&gt;</a:t>
            </a:r>
          </a:p>
        </p:txBody>
      </p:sp>
      <p:pic>
        <p:nvPicPr>
          <p:cNvPr id="6" name="Picture Placeholder 15">
            <a:extLst>
              <a:ext uri="{FF2B5EF4-FFF2-40B4-BE49-F238E27FC236}">
                <a16:creationId xmlns:a16="http://schemas.microsoft.com/office/drawing/2014/main" id="{66116917-8D55-7427-87E0-6E0E98F6D128}"/>
              </a:ext>
            </a:extLst>
          </p:cNvPr>
          <p:cNvPicPr>
            <a:picLocks noChangeAspect="1"/>
          </p:cNvPicPr>
          <p:nvPr/>
        </p:nvPicPr>
        <p:blipFill>
          <a:blip r:embed="rId3">
            <a:extLst>
              <a:ext uri="{28A0092B-C50C-407E-A947-70E740481C1C}">
                <a14:useLocalDpi xmlns:a14="http://schemas.microsoft.com/office/drawing/2010/main" val="0"/>
              </a:ext>
            </a:extLst>
          </a:blip>
          <a:srcRect l="1832" t="2978" r="1145" b="16800"/>
          <a:stretch/>
        </p:blipFill>
        <p:spPr>
          <a:xfrm>
            <a:off x="7472242" y="1761734"/>
            <a:ext cx="3793115" cy="4214430"/>
          </a:xfrm>
          <a:prstGeom prst="roundRect">
            <a:avLst>
              <a:gd name="adj" fmla="val 7773"/>
            </a:avLst>
          </a:prstGeom>
          <a:pattFill prst="pct5">
            <a:fgClr>
              <a:srgbClr val="004C9D"/>
            </a:fgClr>
            <a:bgClr>
              <a:sysClr val="window" lastClr="FFFFFF"/>
            </a:bgClr>
          </a:pattFill>
          <a:ln w="38100">
            <a:solidFill>
              <a:sysClr val="window" lastClr="FFFFFF"/>
            </a:solidFill>
          </a:ln>
          <a:effectLst>
            <a:outerShdw blurRad="76200" dist="38100" dir="5400000" sx="101000" sy="101000" algn="t" rotWithShape="0">
              <a:schemeClr val="tx1">
                <a:lumMod val="50000"/>
                <a:lumOff val="50000"/>
                <a:alpha val="30000"/>
              </a:schemeClr>
            </a:outerShdw>
          </a:effectLst>
        </p:spPr>
      </p:pic>
      <p:sp>
        <p:nvSpPr>
          <p:cNvPr id="4" name="Rectangle: Rounded Corners 3">
            <a:extLst>
              <a:ext uri="{FF2B5EF4-FFF2-40B4-BE49-F238E27FC236}">
                <a16:creationId xmlns:a16="http://schemas.microsoft.com/office/drawing/2014/main" id="{617644D9-BD32-B522-7689-85EF15916174}"/>
              </a:ext>
            </a:extLst>
          </p:cNvPr>
          <p:cNvSpPr/>
          <p:nvPr/>
        </p:nvSpPr>
        <p:spPr>
          <a:xfrm>
            <a:off x="7472242" y="1761732"/>
            <a:ext cx="3793115" cy="4214431"/>
          </a:xfrm>
          <a:prstGeom prst="roundRect">
            <a:avLst>
              <a:gd name="adj" fmla="val 7440"/>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a:t>Foto</a:t>
            </a:r>
          </a:p>
        </p:txBody>
      </p:sp>
      <p:sp>
        <p:nvSpPr>
          <p:cNvPr id="5" name="Title 1">
            <a:extLst>
              <a:ext uri="{FF2B5EF4-FFF2-40B4-BE49-F238E27FC236}">
                <a16:creationId xmlns:a16="http://schemas.microsoft.com/office/drawing/2014/main" id="{5DBBEFD7-7975-3774-C3FB-88BABBF6DBE0}"/>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 b="1">
                <a:solidFill>
                  <a:srgbClr val="002C53"/>
                </a:solidFill>
              </a:rPr>
              <a:t>Conozca </a:t>
            </a:r>
            <a:r>
              <a:rPr lang="en-US" b="1">
                <a:solidFill>
                  <a:srgbClr val="002C53"/>
                </a:solidFill>
              </a:rPr>
              <a:t>al </a:t>
            </a:r>
            <a:r>
              <a:rPr lang="en-US" b="1" err="1">
                <a:solidFill>
                  <a:srgbClr val="002C53"/>
                </a:solidFill>
              </a:rPr>
              <a:t>Profesorado</a:t>
            </a:r>
            <a:endParaRPr lang="es" b="1">
              <a:solidFill>
                <a:srgbClr val="002C53"/>
              </a:solidFill>
            </a:endParaRPr>
          </a:p>
        </p:txBody>
      </p:sp>
      <p:sp>
        <p:nvSpPr>
          <p:cNvPr id="7" name="Slide Number Placeholder 6">
            <a:extLst>
              <a:ext uri="{FF2B5EF4-FFF2-40B4-BE49-F238E27FC236}">
                <a16:creationId xmlns:a16="http://schemas.microsoft.com/office/drawing/2014/main" id="{4503A0CC-CCC1-7F2B-6905-A06029AF0983}"/>
              </a:ext>
            </a:extLst>
          </p:cNvPr>
          <p:cNvSpPr>
            <a:spLocks noGrp="1"/>
          </p:cNvSpPr>
          <p:nvPr>
            <p:ph type="sldNum" sz="quarter" idx="12"/>
          </p:nvPr>
        </p:nvSpPr>
        <p:spPr/>
        <p:txBody>
          <a:bodyPr/>
          <a:lstStyle/>
          <a:p>
            <a:fld id="{34BEDCEC-E0D6-4ECB-B1DC-D50FEC87900E}" type="slidenum">
              <a:rPr lang="en-US" smtClean="0"/>
              <a:pPr/>
              <a:t>3</a:t>
            </a:fld>
            <a:endParaRPr lang="en-US"/>
          </a:p>
        </p:txBody>
      </p:sp>
    </p:spTree>
    <p:extLst>
      <p:ext uri="{BB962C8B-B14F-4D97-AF65-F5344CB8AC3E}">
        <p14:creationId xmlns:p14="http://schemas.microsoft.com/office/powerpoint/2010/main" val="5428180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03337E88-C103-C12F-C895-6AA20BC3072B}"/>
              </a:ext>
            </a:extLst>
          </p:cNvPr>
          <p:cNvSpPr txBox="1"/>
          <p:nvPr/>
        </p:nvSpPr>
        <p:spPr>
          <a:xfrm>
            <a:off x="7301468" y="1563688"/>
            <a:ext cx="2661398" cy="369332"/>
          </a:xfrm>
          <a:prstGeom prst="rect">
            <a:avLst/>
          </a:prstGeom>
          <a:noFill/>
        </p:spPr>
        <p:txBody>
          <a:bodyPr wrap="square" rtlCol="0">
            <a:spAutoFit/>
          </a:bodyPr>
          <a:lstStyle/>
          <a:p>
            <a:pPr marL="0" marR="0" lvl="0" indent="0" algn="ctr" defTabSz="914400" rtl="0" eaLnBrk="0" fontAlgn="base" latinLnBrk="0" hangingPunct="1">
              <a:lnSpc>
                <a:spcPct val="100000"/>
              </a:lnSpc>
              <a:spcBef>
                <a:spcPct val="0"/>
              </a:spcBef>
              <a:spcAft>
                <a:spcPct val="0"/>
              </a:spcAft>
              <a:buClrTx/>
              <a:buSzTx/>
              <a:buFontTx/>
              <a:buNone/>
              <a:tabLst/>
              <a:defRPr/>
            </a:pPr>
            <a:r>
              <a:rPr kumimoji="0" lang="es" sz="1800" b="1"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rPr>
              <a:t>¿Por qué la secuenciación rápida?</a:t>
            </a:r>
          </a:p>
        </p:txBody>
      </p:sp>
      <p:graphicFrame>
        <p:nvGraphicFramePr>
          <p:cNvPr id="33" name="Content Placeholder 4">
            <a:extLst>
              <a:ext uri="{FF2B5EF4-FFF2-40B4-BE49-F238E27FC236}">
                <a16:creationId xmlns:a16="http://schemas.microsoft.com/office/drawing/2014/main" id="{EF5BC860-19A4-5BF7-5AEF-722EC70A9985}"/>
              </a:ext>
            </a:extLst>
          </p:cNvPr>
          <p:cNvGraphicFramePr>
            <a:graphicFrameLocks/>
          </p:cNvGraphicFramePr>
          <p:nvPr/>
        </p:nvGraphicFramePr>
        <p:xfrm>
          <a:off x="5807883" y="2192455"/>
          <a:ext cx="5874601" cy="2894093"/>
        </p:xfrm>
        <a:graphic>
          <a:graphicData uri="http://schemas.openxmlformats.org/drawingml/2006/table">
            <a:tbl>
              <a:tblPr firstRow="1" bandRow="1"/>
              <a:tblGrid>
                <a:gridCol w="1227917">
                  <a:extLst>
                    <a:ext uri="{9D8B030D-6E8A-4147-A177-3AD203B41FA5}">
                      <a16:colId xmlns:a16="http://schemas.microsoft.com/office/drawing/2014/main" val="4094498409"/>
                    </a:ext>
                  </a:extLst>
                </a:gridCol>
                <a:gridCol w="3289300">
                  <a:extLst>
                    <a:ext uri="{9D8B030D-6E8A-4147-A177-3AD203B41FA5}">
                      <a16:colId xmlns:a16="http://schemas.microsoft.com/office/drawing/2014/main" val="2345018750"/>
                    </a:ext>
                  </a:extLst>
                </a:gridCol>
                <a:gridCol w="1357384">
                  <a:extLst>
                    <a:ext uri="{9D8B030D-6E8A-4147-A177-3AD203B41FA5}">
                      <a16:colId xmlns:a16="http://schemas.microsoft.com/office/drawing/2014/main" val="1734635527"/>
                    </a:ext>
                  </a:extLst>
                </a:gridCol>
              </a:tblGrid>
              <a:tr h="588845">
                <a:tc>
                  <a:txBody>
                    <a:bodyPr/>
                    <a:lstStyle>
                      <a:lvl1pPr marL="0" algn="l" defTabSz="914400" rtl="0" eaLnBrk="1" latinLnBrk="0" hangingPunct="1">
                        <a:defRPr sz="1800" b="1" kern="1200">
                          <a:solidFill>
                            <a:schemeClr val="lt1"/>
                          </a:solidFill>
                          <a:latin typeface="Franklin Gothic Book"/>
                        </a:defRPr>
                      </a:lvl1pPr>
                      <a:lvl2pPr marL="457200" algn="l" defTabSz="914400" rtl="0" eaLnBrk="1" latinLnBrk="0" hangingPunct="1">
                        <a:defRPr sz="1800" b="1" kern="1200">
                          <a:solidFill>
                            <a:schemeClr val="lt1"/>
                          </a:solidFill>
                          <a:latin typeface="Franklin Gothic Book"/>
                        </a:defRPr>
                      </a:lvl2pPr>
                      <a:lvl3pPr marL="914400" algn="l" defTabSz="914400" rtl="0" eaLnBrk="1" latinLnBrk="0" hangingPunct="1">
                        <a:defRPr sz="1800" b="1" kern="1200">
                          <a:solidFill>
                            <a:schemeClr val="lt1"/>
                          </a:solidFill>
                          <a:latin typeface="Franklin Gothic Book"/>
                        </a:defRPr>
                      </a:lvl3pPr>
                      <a:lvl4pPr marL="1371600" algn="l" defTabSz="914400" rtl="0" eaLnBrk="1" latinLnBrk="0" hangingPunct="1">
                        <a:defRPr sz="1800" b="1" kern="1200">
                          <a:solidFill>
                            <a:schemeClr val="lt1"/>
                          </a:solidFill>
                          <a:latin typeface="Franklin Gothic Book"/>
                        </a:defRPr>
                      </a:lvl4pPr>
                      <a:lvl5pPr marL="1828800" algn="l" defTabSz="914400" rtl="0" eaLnBrk="1" latinLnBrk="0" hangingPunct="1">
                        <a:defRPr sz="1800" b="1" kern="1200">
                          <a:solidFill>
                            <a:schemeClr val="lt1"/>
                          </a:solidFill>
                          <a:latin typeface="Franklin Gothic Book"/>
                        </a:defRPr>
                      </a:lvl5pPr>
                      <a:lvl6pPr marL="2286000" algn="l" defTabSz="914400" rtl="0" eaLnBrk="1" latinLnBrk="0" hangingPunct="1">
                        <a:defRPr sz="1800" b="1" kern="1200">
                          <a:solidFill>
                            <a:schemeClr val="lt1"/>
                          </a:solidFill>
                          <a:latin typeface="Franklin Gothic Book"/>
                        </a:defRPr>
                      </a:lvl6pPr>
                      <a:lvl7pPr marL="2743200" algn="l" defTabSz="914400" rtl="0" eaLnBrk="1" latinLnBrk="0" hangingPunct="1">
                        <a:defRPr sz="1800" b="1" kern="1200">
                          <a:solidFill>
                            <a:schemeClr val="lt1"/>
                          </a:solidFill>
                          <a:latin typeface="Franklin Gothic Book"/>
                        </a:defRPr>
                      </a:lvl7pPr>
                      <a:lvl8pPr marL="3200400" algn="l" defTabSz="914400" rtl="0" eaLnBrk="1" latinLnBrk="0" hangingPunct="1">
                        <a:defRPr sz="1800" b="1" kern="1200">
                          <a:solidFill>
                            <a:schemeClr val="lt1"/>
                          </a:solidFill>
                          <a:latin typeface="Franklin Gothic Book"/>
                        </a:defRPr>
                      </a:lvl8pPr>
                      <a:lvl9pPr marL="3657600" algn="l" defTabSz="914400" rtl="0" eaLnBrk="1" latinLnBrk="0" hangingPunct="1">
                        <a:defRPr sz="1800" b="1" kern="1200">
                          <a:solidFill>
                            <a:schemeClr val="lt1"/>
                          </a:solidFill>
                          <a:latin typeface="Franklin Gothic Book"/>
                        </a:defRPr>
                      </a:lvl9pPr>
                    </a:lstStyle>
                    <a:p>
                      <a:pPr algn="l"/>
                      <a:r>
                        <a:rPr lang="es" sz="1400">
                          <a:solidFill>
                            <a:schemeClr val="bg1"/>
                          </a:solidFill>
                          <a:latin typeface="+mn-lt"/>
                        </a:rPr>
                        <a:t>Clase de medicamento</a:t>
                      </a:r>
                    </a:p>
                  </a:txBody>
                  <a:tcPr marL="68941" marR="68941" marT="34290" marB="3429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004E8F"/>
                    </a:solidFill>
                  </a:tcPr>
                </a:tc>
                <a:tc>
                  <a:txBody>
                    <a:bodyPr/>
                    <a:lstStyle>
                      <a:lvl1pPr marL="0" algn="l" defTabSz="914400" rtl="0" eaLnBrk="1" latinLnBrk="0" hangingPunct="1">
                        <a:defRPr sz="1800" b="1" kern="1200">
                          <a:solidFill>
                            <a:schemeClr val="lt1"/>
                          </a:solidFill>
                          <a:latin typeface="Franklin Gothic Book"/>
                        </a:defRPr>
                      </a:lvl1pPr>
                      <a:lvl2pPr marL="457200" algn="l" defTabSz="914400" rtl="0" eaLnBrk="1" latinLnBrk="0" hangingPunct="1">
                        <a:defRPr sz="1800" b="1" kern="1200">
                          <a:solidFill>
                            <a:schemeClr val="lt1"/>
                          </a:solidFill>
                          <a:latin typeface="Franklin Gothic Book"/>
                        </a:defRPr>
                      </a:lvl2pPr>
                      <a:lvl3pPr marL="914400" algn="l" defTabSz="914400" rtl="0" eaLnBrk="1" latinLnBrk="0" hangingPunct="1">
                        <a:defRPr sz="1800" b="1" kern="1200">
                          <a:solidFill>
                            <a:schemeClr val="lt1"/>
                          </a:solidFill>
                          <a:latin typeface="Franklin Gothic Book"/>
                        </a:defRPr>
                      </a:lvl3pPr>
                      <a:lvl4pPr marL="1371600" algn="l" defTabSz="914400" rtl="0" eaLnBrk="1" latinLnBrk="0" hangingPunct="1">
                        <a:defRPr sz="1800" b="1" kern="1200">
                          <a:solidFill>
                            <a:schemeClr val="lt1"/>
                          </a:solidFill>
                          <a:latin typeface="Franklin Gothic Book"/>
                        </a:defRPr>
                      </a:lvl4pPr>
                      <a:lvl5pPr marL="1828800" algn="l" defTabSz="914400" rtl="0" eaLnBrk="1" latinLnBrk="0" hangingPunct="1">
                        <a:defRPr sz="1800" b="1" kern="1200">
                          <a:solidFill>
                            <a:schemeClr val="lt1"/>
                          </a:solidFill>
                          <a:latin typeface="Franklin Gothic Book"/>
                        </a:defRPr>
                      </a:lvl5pPr>
                      <a:lvl6pPr marL="2286000" algn="l" defTabSz="914400" rtl="0" eaLnBrk="1" latinLnBrk="0" hangingPunct="1">
                        <a:defRPr sz="1800" b="1" kern="1200">
                          <a:solidFill>
                            <a:schemeClr val="lt1"/>
                          </a:solidFill>
                          <a:latin typeface="Franklin Gothic Book"/>
                        </a:defRPr>
                      </a:lvl6pPr>
                      <a:lvl7pPr marL="2743200" algn="l" defTabSz="914400" rtl="0" eaLnBrk="1" latinLnBrk="0" hangingPunct="1">
                        <a:defRPr sz="1800" b="1" kern="1200">
                          <a:solidFill>
                            <a:schemeClr val="lt1"/>
                          </a:solidFill>
                          <a:latin typeface="Franklin Gothic Book"/>
                        </a:defRPr>
                      </a:lvl7pPr>
                      <a:lvl8pPr marL="3200400" algn="l" defTabSz="914400" rtl="0" eaLnBrk="1" latinLnBrk="0" hangingPunct="1">
                        <a:defRPr sz="1800" b="1" kern="1200">
                          <a:solidFill>
                            <a:schemeClr val="lt1"/>
                          </a:solidFill>
                          <a:latin typeface="Franklin Gothic Book"/>
                        </a:defRPr>
                      </a:lvl8pPr>
                      <a:lvl9pPr marL="3657600" algn="l" defTabSz="914400" rtl="0" eaLnBrk="1" latinLnBrk="0" hangingPunct="1">
                        <a:defRPr sz="1800" b="1" kern="1200">
                          <a:solidFill>
                            <a:schemeClr val="lt1"/>
                          </a:solidFill>
                          <a:latin typeface="Franklin Gothic Book"/>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400">
                          <a:solidFill>
                            <a:schemeClr val="bg1"/>
                          </a:solidFill>
                          <a:latin typeface="+mn-lt"/>
                        </a:rPr>
                        <a:t>Resultado</a:t>
                      </a:r>
                    </a:p>
                  </a:txBody>
                  <a:tcPr marL="68941" marR="68941" marT="34290" marB="3429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004E8F"/>
                    </a:solidFill>
                  </a:tcPr>
                </a:tc>
                <a:tc>
                  <a:txBody>
                    <a:bodyPr/>
                    <a:lstStyle>
                      <a:lvl1pPr marL="0" algn="l" defTabSz="914400" rtl="0" eaLnBrk="1" latinLnBrk="0" hangingPunct="1">
                        <a:defRPr sz="1800" b="1" kern="1200">
                          <a:solidFill>
                            <a:schemeClr val="lt1"/>
                          </a:solidFill>
                          <a:latin typeface="Franklin Gothic Book"/>
                        </a:defRPr>
                      </a:lvl1pPr>
                      <a:lvl2pPr marL="457200" algn="l" defTabSz="914400" rtl="0" eaLnBrk="1" latinLnBrk="0" hangingPunct="1">
                        <a:defRPr sz="1800" b="1" kern="1200">
                          <a:solidFill>
                            <a:schemeClr val="lt1"/>
                          </a:solidFill>
                          <a:latin typeface="Franklin Gothic Book"/>
                        </a:defRPr>
                      </a:lvl2pPr>
                      <a:lvl3pPr marL="914400" algn="l" defTabSz="914400" rtl="0" eaLnBrk="1" latinLnBrk="0" hangingPunct="1">
                        <a:defRPr sz="1800" b="1" kern="1200">
                          <a:solidFill>
                            <a:schemeClr val="lt1"/>
                          </a:solidFill>
                          <a:latin typeface="Franklin Gothic Book"/>
                        </a:defRPr>
                      </a:lvl3pPr>
                      <a:lvl4pPr marL="1371600" algn="l" defTabSz="914400" rtl="0" eaLnBrk="1" latinLnBrk="0" hangingPunct="1">
                        <a:defRPr sz="1800" b="1" kern="1200">
                          <a:solidFill>
                            <a:schemeClr val="lt1"/>
                          </a:solidFill>
                          <a:latin typeface="Franklin Gothic Book"/>
                        </a:defRPr>
                      </a:lvl4pPr>
                      <a:lvl5pPr marL="1828800" algn="l" defTabSz="914400" rtl="0" eaLnBrk="1" latinLnBrk="0" hangingPunct="1">
                        <a:defRPr sz="1800" b="1" kern="1200">
                          <a:solidFill>
                            <a:schemeClr val="lt1"/>
                          </a:solidFill>
                          <a:latin typeface="Franklin Gothic Book"/>
                        </a:defRPr>
                      </a:lvl5pPr>
                      <a:lvl6pPr marL="2286000" algn="l" defTabSz="914400" rtl="0" eaLnBrk="1" latinLnBrk="0" hangingPunct="1">
                        <a:defRPr sz="1800" b="1" kern="1200">
                          <a:solidFill>
                            <a:schemeClr val="lt1"/>
                          </a:solidFill>
                          <a:latin typeface="Franklin Gothic Book"/>
                        </a:defRPr>
                      </a:lvl6pPr>
                      <a:lvl7pPr marL="2743200" algn="l" defTabSz="914400" rtl="0" eaLnBrk="1" latinLnBrk="0" hangingPunct="1">
                        <a:defRPr sz="1800" b="1" kern="1200">
                          <a:solidFill>
                            <a:schemeClr val="lt1"/>
                          </a:solidFill>
                          <a:latin typeface="Franklin Gothic Book"/>
                        </a:defRPr>
                      </a:lvl7pPr>
                      <a:lvl8pPr marL="3200400" algn="l" defTabSz="914400" rtl="0" eaLnBrk="1" latinLnBrk="0" hangingPunct="1">
                        <a:defRPr sz="1800" b="1" kern="1200">
                          <a:solidFill>
                            <a:schemeClr val="lt1"/>
                          </a:solidFill>
                          <a:latin typeface="Franklin Gothic Book"/>
                        </a:defRPr>
                      </a:lvl8pPr>
                      <a:lvl9pPr marL="3657600" algn="l" defTabSz="914400" rtl="0" eaLnBrk="1" latinLnBrk="0" hangingPunct="1">
                        <a:defRPr sz="1800" b="1" kern="1200">
                          <a:solidFill>
                            <a:schemeClr val="lt1"/>
                          </a:solidFill>
                          <a:latin typeface="Franklin Gothic Book"/>
                        </a:defRPr>
                      </a:lvl9pPr>
                    </a:lstStyle>
                    <a:p>
                      <a:pPr algn="l"/>
                      <a:r>
                        <a:rPr lang="es" sz="1400">
                          <a:solidFill>
                            <a:schemeClr val="bg1"/>
                          </a:solidFill>
                          <a:latin typeface="+mn-lt"/>
                        </a:rPr>
                        <a:t>Riesgo relativo</a:t>
                      </a:r>
                    </a:p>
                  </a:txBody>
                  <a:tcPr marL="68941" marR="68941" marT="34290" marB="3429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004E8F"/>
                    </a:solidFill>
                  </a:tcPr>
                </a:tc>
                <a:extLst>
                  <a:ext uri="{0D108BD9-81ED-4DB2-BD59-A6C34878D82A}">
                    <a16:rowId xmlns:a16="http://schemas.microsoft.com/office/drawing/2014/main" val="931970601"/>
                  </a:ext>
                </a:extLst>
              </a:tr>
              <a:tr h="532196">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algn="l"/>
                      <a:r>
                        <a:rPr lang="es" sz="1400" b="0">
                          <a:solidFill>
                            <a:schemeClr val="tx1"/>
                          </a:solidFill>
                          <a:latin typeface="+mn-lt"/>
                        </a:rPr>
                        <a:t>β-blocker</a:t>
                      </a:r>
                    </a:p>
                  </a:txBody>
                  <a:tcPr marL="68941" marR="68941" marT="34290" marB="34290">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algn="l"/>
                      <a:r>
                        <a:rPr lang="es" sz="1400" b="0">
                          <a:solidFill>
                            <a:schemeClr val="tx1"/>
                          </a:solidFill>
                          <a:latin typeface="+mn-lt"/>
                        </a:rPr>
                        <a:t>Muerte</a:t>
                      </a:r>
                    </a:p>
                  </a:txBody>
                  <a:tcPr marL="68941" marR="68941" marT="34290" marB="34290">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algn="l"/>
                      <a:r>
                        <a:rPr lang="es" sz="1400" b="0">
                          <a:solidFill>
                            <a:schemeClr val="tx1"/>
                          </a:solidFill>
                          <a:latin typeface="+mn-lt"/>
                        </a:rPr>
                        <a:t>↓ 25%</a:t>
                      </a:r>
                    </a:p>
                  </a:txBody>
                  <a:tcPr marL="68941" marR="68941" marT="34290" marB="34290">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72123815"/>
                  </a:ext>
                </a:extLst>
              </a:tr>
              <a:tr h="532196">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algn="l"/>
                      <a:r>
                        <a:rPr lang="es" sz="1400" b="0">
                          <a:solidFill>
                            <a:schemeClr val="tx1"/>
                          </a:solidFill>
                          <a:latin typeface="+mn-lt"/>
                        </a:rPr>
                        <a:t>ARNI</a:t>
                      </a:r>
                    </a:p>
                  </a:txBody>
                  <a:tcPr marL="68941" marR="68941" marT="34290" marB="34290">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algn="l"/>
                      <a:r>
                        <a:rPr lang="es" sz="1400" b="0">
                          <a:solidFill>
                            <a:schemeClr val="tx1"/>
                          </a:solidFill>
                          <a:latin typeface="+mn-lt"/>
                        </a:rPr>
                        <a:t>Muerte CV u hospitalización por IC</a:t>
                      </a:r>
                    </a:p>
                  </a:txBody>
                  <a:tcPr marL="68941" marR="68941" marT="34290" marB="34290">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algn="l"/>
                      <a:r>
                        <a:rPr lang="es" sz="1400" b="0">
                          <a:solidFill>
                            <a:schemeClr val="tx1"/>
                          </a:solidFill>
                          <a:latin typeface="+mn-lt"/>
                        </a:rPr>
                        <a:t>↓ 42%</a:t>
                      </a:r>
                    </a:p>
                  </a:txBody>
                  <a:tcPr marL="68941" marR="68941" marT="34290" marB="34290">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50468398"/>
                  </a:ext>
                </a:extLst>
              </a:tr>
              <a:tr h="532196">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algn="l"/>
                      <a:r>
                        <a:rPr lang="es" sz="1400" b="0">
                          <a:solidFill>
                            <a:schemeClr val="tx1"/>
                          </a:solidFill>
                          <a:latin typeface="+mn-lt"/>
                        </a:rPr>
                        <a:t>MRA</a:t>
                      </a:r>
                    </a:p>
                  </a:txBody>
                  <a:tcPr marL="68941" marR="68941" marT="34290" marB="34290">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algn="l"/>
                      <a:r>
                        <a:rPr lang="es" sz="1400" b="0">
                          <a:solidFill>
                            <a:schemeClr val="tx1"/>
                          </a:solidFill>
                          <a:latin typeface="+mn-lt"/>
                        </a:rPr>
                        <a:t>Muerte CV u hospitalización por IC</a:t>
                      </a:r>
                    </a:p>
                  </a:txBody>
                  <a:tcPr marL="68941" marR="68941" marT="34290" marB="34290">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400" b="0">
                          <a:solidFill>
                            <a:schemeClr val="tx1"/>
                          </a:solidFill>
                          <a:latin typeface="+mn-lt"/>
                        </a:rPr>
                        <a:t>↓ 37%</a:t>
                      </a:r>
                    </a:p>
                  </a:txBody>
                  <a:tcPr marL="68941" marR="68941" marT="34290" marB="34290">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27389852"/>
                  </a:ext>
                </a:extLst>
              </a:tr>
              <a:tr h="524618">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algn="l"/>
                      <a:r>
                        <a:rPr lang="es" sz="1400" b="0">
                          <a:solidFill>
                            <a:schemeClr val="tx1"/>
                          </a:solidFill>
                          <a:latin typeface="+mn-lt"/>
                        </a:rPr>
                        <a:t>SGLT2i</a:t>
                      </a:r>
                    </a:p>
                  </a:txBody>
                  <a:tcPr marL="68941" marR="68941" marT="34290" marB="34290">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algn="l"/>
                      <a:r>
                        <a:rPr lang="es" sz="1400" b="0">
                          <a:solidFill>
                            <a:schemeClr val="tx1"/>
                          </a:solidFill>
                          <a:latin typeface="+mn-lt"/>
                        </a:rPr>
                        <a:t>Muerte, hospitalización por IC o visita de emergencia/urgencia por empeoramiento de la IC</a:t>
                      </a:r>
                    </a:p>
                  </a:txBody>
                  <a:tcPr marL="68941" marR="68941" marT="34290" marB="34290">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algn="l"/>
                      <a:r>
                        <a:rPr lang="es" sz="1400" b="0">
                          <a:solidFill>
                            <a:schemeClr val="tx1"/>
                          </a:solidFill>
                          <a:latin typeface="+mn-lt"/>
                        </a:rPr>
                        <a:t>↓ 58%</a:t>
                      </a:r>
                    </a:p>
                  </a:txBody>
                  <a:tcPr marL="68941" marR="68941" marT="34290" marB="34290">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62997971"/>
                  </a:ext>
                </a:extLst>
              </a:tr>
            </a:tbl>
          </a:graphicData>
        </a:graphic>
      </p:graphicFrame>
      <p:sp>
        <p:nvSpPr>
          <p:cNvPr id="34" name="TextBox 33">
            <a:extLst>
              <a:ext uri="{FF2B5EF4-FFF2-40B4-BE49-F238E27FC236}">
                <a16:creationId xmlns:a16="http://schemas.microsoft.com/office/drawing/2014/main" id="{10A65C97-8E4D-FCF3-0BF1-3A58FBB907BB}"/>
              </a:ext>
            </a:extLst>
          </p:cNvPr>
          <p:cNvSpPr txBox="1"/>
          <p:nvPr/>
        </p:nvSpPr>
        <p:spPr>
          <a:xfrm>
            <a:off x="5807883" y="5410444"/>
            <a:ext cx="5874601" cy="777061"/>
          </a:xfrm>
          <a:prstGeom prst="horizontalScroll">
            <a:avLst/>
          </a:prstGeom>
          <a:ln>
            <a:solidFill>
              <a:schemeClr val="bg1">
                <a:lumMod val="95000"/>
              </a:schemeClr>
            </a:solidFill>
          </a:ln>
          <a:effectLst>
            <a:outerShdw blurRad="76200" dist="38100" dir="5400000" sx="101000" sy="101000" algn="t" rotWithShape="0">
              <a:prstClr val="black">
                <a:alpha val="2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0" fontAlgn="auto" latinLnBrk="0" hangingPunct="1">
              <a:lnSpc>
                <a:spcPct val="100000"/>
              </a:lnSpc>
              <a:spcBef>
                <a:spcPts val="0"/>
              </a:spcBef>
              <a:spcAft>
                <a:spcPts val="0"/>
              </a:spcAft>
              <a:buClrTx/>
              <a:buSzTx/>
              <a:buFontTx/>
              <a:buNone/>
              <a:tabLst/>
              <a:defRPr/>
            </a:pPr>
            <a:r>
              <a:rPr kumimoji="0" lang="es" sz="1600" b="1" i="0" u="none" strike="noStrike" kern="1200" cap="none" spc="0" normalizeH="0" baseline="0" noProof="0">
                <a:ln>
                  <a:noFill/>
                </a:ln>
                <a:solidFill>
                  <a:prstClr val="black"/>
                </a:solidFill>
                <a:effectLst/>
                <a:uLnTx/>
                <a:uFillTx/>
                <a:latin typeface="Calibri" panose="020F0502020204030204"/>
                <a:ea typeface="+mn-ea"/>
                <a:cs typeface="+mn-cs"/>
              </a:rPr>
              <a:t>¡Los beneficios clínicos de todos los medicamentos son evidentes dentro de los </a:t>
            </a:r>
            <a:r>
              <a:rPr kumimoji="0" lang="es" sz="1600" b="1" i="0" u="sng" strike="noStrike" kern="1200" cap="none" spc="0" normalizeH="0" baseline="0" noProof="0">
                <a:ln>
                  <a:noFill/>
                </a:ln>
                <a:solidFill>
                  <a:prstClr val="black"/>
                </a:solidFill>
                <a:effectLst/>
                <a:uLnTx/>
                <a:uFillTx/>
                <a:latin typeface="Calibri" panose="020F0502020204030204"/>
                <a:ea typeface="+mn-ea"/>
                <a:cs typeface="+mn-cs"/>
              </a:rPr>
              <a:t>30 días</a:t>
            </a:r>
            <a:r>
              <a:rPr kumimoji="0" lang="es" sz="1600" b="1" i="0" u="none" strike="noStrike" kern="1200" cap="none" spc="0" normalizeH="0" baseline="0" noProof="0">
                <a:ln>
                  <a:noFill/>
                </a:ln>
                <a:solidFill>
                  <a:prstClr val="black"/>
                </a:solidFill>
                <a:effectLst/>
                <a:uLnTx/>
                <a:uFillTx/>
                <a:latin typeface="Calibri" panose="020F0502020204030204"/>
                <a:ea typeface="+mn-ea"/>
                <a:cs typeface="+mn-cs"/>
              </a:rPr>
              <a:t> posteriores al inicio!</a:t>
            </a:r>
          </a:p>
        </p:txBody>
      </p:sp>
      <p:sp>
        <p:nvSpPr>
          <p:cNvPr id="2" name="TextBox 1">
            <a:extLst>
              <a:ext uri="{FF2B5EF4-FFF2-40B4-BE49-F238E27FC236}">
                <a16:creationId xmlns:a16="http://schemas.microsoft.com/office/drawing/2014/main" id="{93A0BFB2-ED65-0DFC-112A-91701B8D3DA2}"/>
              </a:ext>
            </a:extLst>
          </p:cNvPr>
          <p:cNvSpPr txBox="1"/>
          <p:nvPr/>
        </p:nvSpPr>
        <p:spPr>
          <a:xfrm>
            <a:off x="3286539" y="6611779"/>
            <a:ext cx="561892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000" b="0" i="1" u="none" strike="noStrike" kern="1200" cap="none" spc="0" normalizeH="0" baseline="0" noProof="0">
                <a:ln>
                  <a:noFill/>
                </a:ln>
                <a:solidFill>
                  <a:prstClr val="black"/>
                </a:solidFill>
                <a:effectLst/>
                <a:uLnTx/>
                <a:uFillTx/>
                <a:latin typeface="Calibri" panose="020F0502020204030204"/>
                <a:ea typeface="+mn-ea"/>
                <a:cs typeface="+mn-cs"/>
              </a:rPr>
              <a:t>(Fuentes: Greene. JAMA Cardiol. 2021; 6:743; </a:t>
            </a:r>
            <a:r>
              <a:rPr kumimoji="0" lang="es" altLang="en-US" sz="1000" b="0" i="1" u="none" strike="noStrike" kern="1200" cap="none" spc="0" normalizeH="0" baseline="0" noProof="0">
                <a:ln>
                  <a:noFill/>
                </a:ln>
                <a:solidFill>
                  <a:prstClr val="black"/>
                </a:solidFill>
                <a:effectLst/>
                <a:uLnTx/>
                <a:uFillTx/>
                <a:latin typeface="Calibri"/>
                <a:ea typeface="+mn-ea"/>
                <a:cs typeface="+mn-cs"/>
              </a:rPr>
              <a:t>Embalador. Eur J Fallo del corazón. 2021; 23:882)</a:t>
            </a:r>
            <a:endParaRPr kumimoji="0" lang="en-US" sz="10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FA46ABE9-864B-DC2E-3C38-94C70B9FC31C}"/>
              </a:ext>
            </a:extLst>
          </p:cNvPr>
          <p:cNvSpPr txBox="1">
            <a:spLocks/>
          </p:cNvSpPr>
          <p:nvPr/>
        </p:nvSpPr>
        <p:spPr>
          <a:xfrm>
            <a:off x="293557" y="-19306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7" name="Rectangle 6">
            <a:extLst>
              <a:ext uri="{FF2B5EF4-FFF2-40B4-BE49-F238E27FC236}">
                <a16:creationId xmlns:a16="http://schemas.microsoft.com/office/drawing/2014/main" id="{39934D1E-FA19-6B16-C6D6-3F9E5DCA9756}"/>
              </a:ext>
            </a:extLst>
          </p:cNvPr>
          <p:cNvSpPr/>
          <p:nvPr/>
        </p:nvSpPr>
        <p:spPr>
          <a:xfrm>
            <a:off x="838199" y="1616606"/>
            <a:ext cx="4713158" cy="4705613"/>
          </a:xfrm>
          <a:prstGeom prst="roundRect">
            <a:avLst>
              <a:gd name="adj" fmla="val 2676"/>
            </a:avLst>
          </a:prstGeom>
          <a:solidFill>
            <a:schemeClr val="bg1"/>
          </a:solidFill>
          <a:ln w="25400" cap="flat" cmpd="sng" algn="ctr">
            <a:noFill/>
            <a:prstDash val="solid"/>
          </a:ln>
          <a:effectLst>
            <a:outerShdw blurRad="76200" dist="38100" dir="5400000" sx="101000" sy="101000" algn="t" rotWithShape="0">
              <a:prstClr val="black">
                <a:alpha val="20000"/>
              </a:prstClr>
            </a:outerShdw>
          </a:effectLst>
        </p:spPr>
        <p:txBody>
          <a:bodyPr rtlCol="0" anchor="ctr"/>
          <a:lstStyle/>
          <a:p>
            <a:pPr marL="0" marR="0" lvl="0" indent="0" algn="l" defTabSz="914400" rtl="0" eaLnBrk="0" fontAlgn="base" latinLnBrk="0" hangingPunct="1">
              <a:lnSpc>
                <a:spcPct val="100000"/>
              </a:lnSpc>
              <a:spcBef>
                <a:spcPct val="0"/>
              </a:spcBef>
              <a:spcAft>
                <a:spcPts val="150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1">
              <a:lnSpc>
                <a:spcPct val="100000"/>
              </a:lnSpc>
              <a:spcBef>
                <a:spcPct val="0"/>
              </a:spcBef>
              <a:spcAft>
                <a:spcPts val="150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1">
              <a:lnSpc>
                <a:spcPct val="100000"/>
              </a:lnSpc>
              <a:spcBef>
                <a:spcPct val="0"/>
              </a:spcBef>
              <a:spcAft>
                <a:spcPts val="150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1">
              <a:lnSpc>
                <a:spcPct val="100000"/>
              </a:lnSpc>
              <a:spcBef>
                <a:spcPct val="0"/>
              </a:spcBef>
              <a:spcAft>
                <a:spcPts val="150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1">
              <a:lnSpc>
                <a:spcPct val="100000"/>
              </a:lnSpc>
              <a:spcBef>
                <a:spcPct val="0"/>
              </a:spcBef>
              <a:spcAft>
                <a:spcPts val="150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1">
              <a:lnSpc>
                <a:spcPct val="100000"/>
              </a:lnSpc>
              <a:spcBef>
                <a:spcPct val="0"/>
              </a:spcBef>
              <a:spcAft>
                <a:spcPts val="150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1">
              <a:lnSpc>
                <a:spcPct val="100000"/>
              </a:lnSpc>
              <a:spcBef>
                <a:spcPct val="0"/>
              </a:spcBef>
              <a:spcAft>
                <a:spcPts val="150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1">
              <a:lnSpc>
                <a:spcPct val="100000"/>
              </a:lnSpc>
              <a:spcBef>
                <a:spcPct val="0"/>
              </a:spcBef>
              <a:spcAft>
                <a:spcPts val="150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B15DD7F-BA69-FA77-AE90-77EFFA076C19}"/>
              </a:ext>
            </a:extLst>
          </p:cNvPr>
          <p:cNvSpPr txBox="1"/>
          <p:nvPr/>
        </p:nvSpPr>
        <p:spPr>
          <a:xfrm>
            <a:off x="1215733" y="5495579"/>
            <a:ext cx="4321983" cy="817245"/>
          </a:xfrm>
          <a:prstGeom prst="roundRect">
            <a:avLst/>
          </a:prstGeom>
          <a:noFill/>
        </p:spPr>
        <p:txBody>
          <a:bodyPr wrap="square" rtlCol="0">
            <a:spAutoFit/>
          </a:bodyPr>
          <a:lstStyle/>
          <a:p>
            <a:pPr marL="0" marR="0" lvl="0" indent="0" algn="ctr" defTabSz="914400" rtl="0" eaLnBrk="0" fontAlgn="base" latinLnBrk="0" hangingPunct="1">
              <a:lnSpc>
                <a:spcPct val="100000"/>
              </a:lnSpc>
              <a:spcBef>
                <a:spcPct val="0"/>
              </a:spcBef>
              <a:spcAft>
                <a:spcPct val="0"/>
              </a:spcAft>
              <a:buClrTx/>
              <a:buSzTx/>
              <a:buFontTx/>
              <a:buNone/>
              <a:tabLst/>
              <a:defRPr/>
            </a:pPr>
            <a:r>
              <a:rPr kumimoji="0" lang="es" sz="1400" b="1" i="1"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rPr>
              <a:t>Los 3 pasos se logran en 4 semanas</a:t>
            </a:r>
          </a:p>
          <a:p>
            <a:pPr marL="0" marR="0" lvl="0" indent="0" algn="ctr" defTabSz="914400" rtl="0" eaLnBrk="0" fontAlgn="base" latinLnBrk="0" hangingPunct="1">
              <a:lnSpc>
                <a:spcPct val="100000"/>
              </a:lnSpc>
              <a:spcBef>
                <a:spcPct val="0"/>
              </a:spcBef>
              <a:spcAft>
                <a:spcPct val="0"/>
              </a:spcAft>
              <a:buClrTx/>
              <a:buSzTx/>
              <a:buFontTx/>
              <a:buNone/>
              <a:tabLst/>
              <a:defRPr/>
            </a:pPr>
            <a:r>
              <a:rPr kumimoji="0" lang="es-ES" sz="1400" b="0" i="1"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rPr>
              <a:t>aumento gradual de la dosis</a:t>
            </a:r>
            <a:r>
              <a:rPr kumimoji="0" lang="es" sz="1400" b="0" i="1"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rPr>
              <a:t> </a:t>
            </a:r>
            <a:r>
              <a:rPr kumimoji="0" lang="es-ES" sz="1400" b="0" i="1"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rPr>
              <a:t>para fijar dosis a partir de entonces</a:t>
            </a:r>
            <a:endParaRPr kumimoji="0" lang="es" sz="1400" b="0" i="1"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grpSp>
        <p:nvGrpSpPr>
          <p:cNvPr id="19" name="Group 18">
            <a:extLst>
              <a:ext uri="{FF2B5EF4-FFF2-40B4-BE49-F238E27FC236}">
                <a16:creationId xmlns:a16="http://schemas.microsoft.com/office/drawing/2014/main" id="{8E4EBB7A-CB83-F344-0458-818DE3468BD9}"/>
              </a:ext>
            </a:extLst>
          </p:cNvPr>
          <p:cNvGrpSpPr/>
          <p:nvPr/>
        </p:nvGrpSpPr>
        <p:grpSpPr>
          <a:xfrm>
            <a:off x="1887171" y="2346145"/>
            <a:ext cx="2987088" cy="518462"/>
            <a:chOff x="1666196" y="2597624"/>
            <a:chExt cx="2987088" cy="518462"/>
          </a:xfrm>
        </p:grpSpPr>
        <p:sp>
          <p:nvSpPr>
            <p:cNvPr id="10" name="Rounded Rectangle 15">
              <a:extLst>
                <a:ext uri="{FF2B5EF4-FFF2-40B4-BE49-F238E27FC236}">
                  <a16:creationId xmlns:a16="http://schemas.microsoft.com/office/drawing/2014/main" id="{E72BEAA8-F583-1E29-5431-6A3D1AF95F15}"/>
                </a:ext>
              </a:extLst>
            </p:cNvPr>
            <p:cNvSpPr/>
            <p:nvPr/>
          </p:nvSpPr>
          <p:spPr>
            <a:xfrm>
              <a:off x="1666196" y="2597624"/>
              <a:ext cx="1057623" cy="518462"/>
            </a:xfrm>
            <a:prstGeom prst="roundRect">
              <a:avLst/>
            </a:prstGeom>
            <a:solidFill>
              <a:srgbClr val="B52282"/>
            </a:solidFill>
            <a:ln w="25400" cap="flat" cmpd="sng" algn="ctr">
              <a:noFill/>
              <a:prstDash val="solid"/>
            </a:ln>
            <a:effectLst/>
          </p:spPr>
          <p:txBody>
            <a:bodyPr rtlCol="0" anchor="ctr"/>
            <a:lstStyle/>
            <a:p>
              <a:pPr marL="0" marR="0" lvl="0" indent="0" algn="ctr" defTabSz="914400" rtl="0" eaLnBrk="0" fontAlgn="base" latinLnBrk="0" hangingPunct="1">
                <a:lnSpc>
                  <a:spcPct val="100000"/>
                </a:lnSpc>
                <a:spcBef>
                  <a:spcPct val="0"/>
                </a:spcBef>
                <a:spcAft>
                  <a:spcPct val="0"/>
                </a:spcAft>
                <a:buClrTx/>
                <a:buSzTx/>
                <a:buFontTx/>
                <a:buNone/>
                <a:tabLst/>
                <a:defRPr/>
              </a:pPr>
              <a:r>
                <a:rPr kumimoji="0" lang="el-GR" sz="1400" b="1" i="0" u="none" strike="noStrike" kern="0" cap="none" spc="0" normalizeH="0" baseline="0" noProof="0">
                  <a:ln>
                    <a:noFill/>
                  </a:ln>
                  <a:solidFill>
                    <a:prstClr val="white"/>
                  </a:solidFill>
                  <a:effectLst/>
                  <a:uLnTx/>
                  <a:uFillTx/>
                  <a:latin typeface="Calibri" panose="020F0502020204030204"/>
                  <a:ea typeface="+mn-ea"/>
                  <a:cs typeface="+mn-cs"/>
                </a:rPr>
                <a:t>Β</a:t>
              </a:r>
              <a:r>
                <a:rPr kumimoji="0" lang="es" sz="1400" b="1" i="0" u="none" strike="noStrike" kern="0" cap="none" spc="0" normalizeH="0" baseline="0" noProof="0">
                  <a:ln>
                    <a:noFill/>
                  </a:ln>
                  <a:solidFill>
                    <a:prstClr val="white"/>
                  </a:solidFill>
                  <a:effectLst/>
                  <a:uLnTx/>
                  <a:uFillTx/>
                  <a:latin typeface="Calibri" panose="020F0502020204030204"/>
                  <a:ea typeface="+mn-ea"/>
                  <a:cs typeface="+mn-cs"/>
                </a:rPr>
                <a:t>-blocker</a:t>
              </a:r>
            </a:p>
          </p:txBody>
        </p:sp>
        <p:sp>
          <p:nvSpPr>
            <p:cNvPr id="11" name="Rounded Rectangle 16">
              <a:extLst>
                <a:ext uri="{FF2B5EF4-FFF2-40B4-BE49-F238E27FC236}">
                  <a16:creationId xmlns:a16="http://schemas.microsoft.com/office/drawing/2014/main" id="{DD7245A0-C3D9-CCFF-7B2B-35C6267B7460}"/>
                </a:ext>
              </a:extLst>
            </p:cNvPr>
            <p:cNvSpPr/>
            <p:nvPr/>
          </p:nvSpPr>
          <p:spPr>
            <a:xfrm>
              <a:off x="3595661" y="2600862"/>
              <a:ext cx="1057623" cy="515224"/>
            </a:xfrm>
            <a:prstGeom prst="roundRect">
              <a:avLst/>
            </a:prstGeom>
            <a:solidFill>
              <a:srgbClr val="002E57"/>
            </a:solidFill>
            <a:ln w="25400" cap="flat" cmpd="sng" algn="ctr">
              <a:noFill/>
              <a:prstDash val="solid"/>
            </a:ln>
            <a:effectLst/>
          </p:spPr>
          <p:txBody>
            <a:bodyPr rtlCol="0" anchor="ctr"/>
            <a:lstStyle/>
            <a:p>
              <a:pPr marL="0" marR="0" lvl="0" indent="0" algn="ctr" defTabSz="914400" rtl="0" eaLnBrk="0" fontAlgn="base" latinLnBrk="0" hangingPunct="1">
                <a:lnSpc>
                  <a:spcPct val="100000"/>
                </a:lnSpc>
                <a:spcBef>
                  <a:spcPct val="0"/>
                </a:spcBef>
                <a:spcAft>
                  <a:spcPct val="0"/>
                </a:spcAft>
                <a:buClrTx/>
                <a:buSzTx/>
                <a:buFontTx/>
                <a:buNone/>
                <a:tabLst/>
                <a:defRPr/>
              </a:pPr>
              <a:r>
                <a:rPr kumimoji="0" lang="es" sz="1400" b="1" i="0" u="none" strike="noStrike" kern="0" cap="none" spc="0" normalizeH="0" baseline="0" noProof="0">
                  <a:ln>
                    <a:noFill/>
                  </a:ln>
                  <a:solidFill>
                    <a:prstClr val="white"/>
                  </a:solidFill>
                  <a:effectLst/>
                  <a:uLnTx/>
                  <a:uFillTx/>
                  <a:latin typeface="Calibri" panose="020F0502020204030204"/>
                  <a:ea typeface="+mn-ea"/>
                  <a:cs typeface="+mn-cs"/>
                </a:rPr>
                <a:t>SGLT2i</a:t>
              </a:r>
            </a:p>
          </p:txBody>
        </p:sp>
      </p:grpSp>
      <p:sp>
        <p:nvSpPr>
          <p:cNvPr id="12" name="Rounded Rectangle 17">
            <a:extLst>
              <a:ext uri="{FF2B5EF4-FFF2-40B4-BE49-F238E27FC236}">
                <a16:creationId xmlns:a16="http://schemas.microsoft.com/office/drawing/2014/main" id="{CEA44EF2-3A1C-D288-7ED9-762F91464BA9}"/>
              </a:ext>
            </a:extLst>
          </p:cNvPr>
          <p:cNvSpPr/>
          <p:nvPr/>
        </p:nvSpPr>
        <p:spPr>
          <a:xfrm>
            <a:off x="1887171" y="3712047"/>
            <a:ext cx="2987088" cy="332595"/>
          </a:xfrm>
          <a:prstGeom prst="roundRect">
            <a:avLst/>
          </a:prstGeom>
          <a:solidFill>
            <a:srgbClr val="009AD7"/>
          </a:solidFill>
          <a:ln w="25400" cap="flat" cmpd="sng" algn="ctr">
            <a:noFill/>
            <a:prstDash val="solid"/>
          </a:ln>
          <a:effectLst/>
        </p:spPr>
        <p:txBody>
          <a:bodyPr rtlCol="0" anchor="ctr"/>
          <a:lstStyle/>
          <a:p>
            <a:pPr marL="0" marR="0" lvl="0" indent="0" algn="ctr" defTabSz="914400" rtl="0" eaLnBrk="0" fontAlgn="base" latinLnBrk="0" hangingPunct="1">
              <a:lnSpc>
                <a:spcPct val="100000"/>
              </a:lnSpc>
              <a:spcBef>
                <a:spcPct val="0"/>
              </a:spcBef>
              <a:spcAft>
                <a:spcPct val="0"/>
              </a:spcAft>
              <a:buClrTx/>
              <a:buSzTx/>
              <a:buFontTx/>
              <a:buNone/>
              <a:tabLst/>
              <a:defRPr/>
            </a:pPr>
            <a:r>
              <a:rPr kumimoji="0" lang="es" sz="1400" b="1" i="0" u="none" strike="noStrike" kern="0" cap="none" spc="0" normalizeH="0" baseline="0" noProof="0">
                <a:ln>
                  <a:noFill/>
                </a:ln>
                <a:solidFill>
                  <a:prstClr val="white"/>
                </a:solidFill>
                <a:effectLst/>
                <a:uLnTx/>
                <a:uFillTx/>
                <a:latin typeface="Calibri" panose="020F0502020204030204"/>
                <a:ea typeface="+mn-ea"/>
                <a:cs typeface="+mn-cs"/>
              </a:rPr>
              <a:t>ARNI</a:t>
            </a:r>
          </a:p>
        </p:txBody>
      </p:sp>
      <p:sp>
        <p:nvSpPr>
          <p:cNvPr id="13" name="Rounded Rectangle 18">
            <a:extLst>
              <a:ext uri="{FF2B5EF4-FFF2-40B4-BE49-F238E27FC236}">
                <a16:creationId xmlns:a16="http://schemas.microsoft.com/office/drawing/2014/main" id="{3550CFFF-8C6A-4A93-3C3D-019A1303B55D}"/>
              </a:ext>
            </a:extLst>
          </p:cNvPr>
          <p:cNvSpPr/>
          <p:nvPr/>
        </p:nvSpPr>
        <p:spPr>
          <a:xfrm>
            <a:off x="1887171" y="5152126"/>
            <a:ext cx="2987088" cy="328556"/>
          </a:xfrm>
          <a:prstGeom prst="roundRect">
            <a:avLst/>
          </a:prstGeom>
          <a:solidFill>
            <a:srgbClr val="3B1C57"/>
          </a:solidFill>
          <a:ln w="25400" cap="flat" cmpd="sng" algn="ctr">
            <a:noFill/>
            <a:prstDash val="solid"/>
          </a:ln>
          <a:effectLst/>
        </p:spPr>
        <p:txBody>
          <a:bodyPr rtlCol="0" anchor="ctr"/>
          <a:lstStyle/>
          <a:p>
            <a:pPr marL="0" marR="0" lvl="0" indent="0" algn="ctr" defTabSz="914400" rtl="0" eaLnBrk="0" fontAlgn="base" latinLnBrk="0" hangingPunct="1">
              <a:lnSpc>
                <a:spcPct val="100000"/>
              </a:lnSpc>
              <a:spcBef>
                <a:spcPct val="0"/>
              </a:spcBef>
              <a:spcAft>
                <a:spcPct val="0"/>
              </a:spcAft>
              <a:buClrTx/>
              <a:buSzTx/>
              <a:buFontTx/>
              <a:buNone/>
              <a:tabLst/>
              <a:defRPr/>
            </a:pPr>
            <a:r>
              <a:rPr kumimoji="0" lang="es" sz="1400" b="1" i="0" u="none" strike="noStrike" kern="0" cap="none" spc="0" normalizeH="0" baseline="0" noProof="0">
                <a:ln>
                  <a:noFill/>
                </a:ln>
                <a:solidFill>
                  <a:prstClr val="white"/>
                </a:solidFill>
                <a:effectLst/>
                <a:uLnTx/>
                <a:uFillTx/>
                <a:latin typeface="Calibri" panose="020F0502020204030204"/>
                <a:ea typeface="+mn-ea"/>
                <a:cs typeface="+mn-cs"/>
              </a:rPr>
              <a:t>MRA</a:t>
            </a:r>
            <a:endParaRPr kumimoji="0" lang="en-US" sz="1400" b="1"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E8D1801D-6F08-1886-270B-DC4B6EAFE925}"/>
              </a:ext>
            </a:extLst>
          </p:cNvPr>
          <p:cNvSpPr txBox="1"/>
          <p:nvPr/>
        </p:nvSpPr>
        <p:spPr>
          <a:xfrm>
            <a:off x="3225551" y="2205773"/>
            <a:ext cx="316112" cy="799207"/>
          </a:xfrm>
          <a:prstGeom prst="roundRect">
            <a:avLst/>
          </a:prstGeom>
          <a:noFill/>
        </p:spPr>
        <p:txBody>
          <a:bodyPr wrap="square" rtlCol="0">
            <a:spAutoFit/>
          </a:bodyPr>
          <a:lstStyle/>
          <a:p>
            <a:pPr marL="0" marR="0" lvl="0" indent="0" algn="ctr" defTabSz="914400" rtl="0" eaLnBrk="0" fontAlgn="base" latinLnBrk="0" hangingPunct="1">
              <a:lnSpc>
                <a:spcPct val="100000"/>
              </a:lnSpc>
              <a:spcBef>
                <a:spcPct val="0"/>
              </a:spcBef>
              <a:spcAft>
                <a:spcPct val="0"/>
              </a:spcAft>
              <a:buClrTx/>
              <a:buSzTx/>
              <a:buFontTx/>
              <a:buNone/>
              <a:tabLst/>
              <a:defRPr/>
            </a:pPr>
            <a:r>
              <a:rPr kumimoji="0" lang="es" sz="4400" b="1" i="0" u="none" strike="noStrike" kern="1200" cap="none" spc="0" normalizeH="0" baseline="0" noProof="0">
                <a:ln>
                  <a:noFill/>
                </a:ln>
                <a:solidFill>
                  <a:prstClr val="black">
                    <a:lumMod val="50000"/>
                    <a:lumOff val="50000"/>
                  </a:prstClr>
                </a:solidFill>
                <a:effectLst/>
                <a:uLnTx/>
                <a:uFillTx/>
                <a:latin typeface="Calibri" panose="020F0502020204030204"/>
                <a:ea typeface="MS PGothic" panose="020B0600070205080204" pitchFamily="34" charset="-128"/>
                <a:cs typeface="+mn-cs"/>
              </a:rPr>
              <a:t>+</a:t>
            </a:r>
          </a:p>
        </p:txBody>
      </p:sp>
      <p:sp>
        <p:nvSpPr>
          <p:cNvPr id="37" name="TextBox 36">
            <a:extLst>
              <a:ext uri="{FF2B5EF4-FFF2-40B4-BE49-F238E27FC236}">
                <a16:creationId xmlns:a16="http://schemas.microsoft.com/office/drawing/2014/main" id="{8DD45EA6-928A-68E3-E972-80783C80936A}"/>
              </a:ext>
            </a:extLst>
          </p:cNvPr>
          <p:cNvSpPr txBox="1"/>
          <p:nvPr/>
        </p:nvSpPr>
        <p:spPr>
          <a:xfrm>
            <a:off x="1073447" y="5129119"/>
            <a:ext cx="798364" cy="374571"/>
          </a:xfrm>
          <a:prstGeom prst="round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600" b="1" i="0" u="none" strike="noStrike" kern="1200" cap="none" spc="0" normalizeH="0" baseline="0" noProof="0">
                <a:ln>
                  <a:noFill/>
                </a:ln>
                <a:solidFill>
                  <a:prstClr val="black"/>
                </a:solidFill>
                <a:effectLst/>
                <a:uLnTx/>
                <a:uFillTx/>
                <a:latin typeface="Calibri" panose="020F0502020204030204"/>
                <a:ea typeface="+mn-ea"/>
                <a:cs typeface="+mn-cs"/>
              </a:rPr>
              <a:t>Paso 3</a:t>
            </a:r>
          </a:p>
        </p:txBody>
      </p:sp>
      <p:sp>
        <p:nvSpPr>
          <p:cNvPr id="38" name="TextBox 37">
            <a:extLst>
              <a:ext uri="{FF2B5EF4-FFF2-40B4-BE49-F238E27FC236}">
                <a16:creationId xmlns:a16="http://schemas.microsoft.com/office/drawing/2014/main" id="{CE61C895-9422-0025-7035-AF4B20CC5B52}"/>
              </a:ext>
            </a:extLst>
          </p:cNvPr>
          <p:cNvSpPr txBox="1"/>
          <p:nvPr/>
        </p:nvSpPr>
        <p:spPr>
          <a:xfrm>
            <a:off x="1073447" y="3672177"/>
            <a:ext cx="798364" cy="374571"/>
          </a:xfrm>
          <a:prstGeom prst="round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600" b="1" i="0" u="none" strike="noStrike" kern="1200" cap="none" spc="0" normalizeH="0" baseline="0" noProof="0">
                <a:ln>
                  <a:noFill/>
                </a:ln>
                <a:solidFill>
                  <a:prstClr val="black"/>
                </a:solidFill>
                <a:effectLst/>
                <a:uLnTx/>
                <a:uFillTx/>
                <a:latin typeface="Calibri" panose="020F0502020204030204"/>
                <a:ea typeface="+mn-ea"/>
                <a:cs typeface="+mn-cs"/>
              </a:rPr>
              <a:t>Paso 2</a:t>
            </a:r>
          </a:p>
        </p:txBody>
      </p:sp>
      <p:sp>
        <p:nvSpPr>
          <p:cNvPr id="39" name="TextBox 38">
            <a:extLst>
              <a:ext uri="{FF2B5EF4-FFF2-40B4-BE49-F238E27FC236}">
                <a16:creationId xmlns:a16="http://schemas.microsoft.com/office/drawing/2014/main" id="{50F1BE48-6B46-4457-639C-1E019BCD2C6E}"/>
              </a:ext>
            </a:extLst>
          </p:cNvPr>
          <p:cNvSpPr txBox="1"/>
          <p:nvPr/>
        </p:nvSpPr>
        <p:spPr>
          <a:xfrm>
            <a:off x="1073447" y="2418091"/>
            <a:ext cx="798364" cy="374571"/>
          </a:xfrm>
          <a:prstGeom prst="round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600" b="1" i="0" u="none" strike="noStrike" kern="1200" cap="none" spc="0" normalizeH="0" baseline="0" noProof="0">
                <a:ln>
                  <a:noFill/>
                </a:ln>
                <a:solidFill>
                  <a:prstClr val="black"/>
                </a:solidFill>
                <a:effectLst/>
                <a:uLnTx/>
                <a:uFillTx/>
                <a:latin typeface="Calibri" panose="020F0502020204030204"/>
                <a:ea typeface="+mn-ea"/>
                <a:cs typeface="+mn-cs"/>
              </a:rPr>
              <a:t>Paso 1</a:t>
            </a:r>
          </a:p>
        </p:txBody>
      </p:sp>
      <p:sp>
        <p:nvSpPr>
          <p:cNvPr id="17" name="Down Arrow 25">
            <a:extLst>
              <a:ext uri="{FF2B5EF4-FFF2-40B4-BE49-F238E27FC236}">
                <a16:creationId xmlns:a16="http://schemas.microsoft.com/office/drawing/2014/main" id="{75545B27-3B03-C1DC-4077-B6AEEC258D8C}"/>
              </a:ext>
            </a:extLst>
          </p:cNvPr>
          <p:cNvSpPr/>
          <p:nvPr/>
        </p:nvSpPr>
        <p:spPr>
          <a:xfrm>
            <a:off x="3222659" y="2887486"/>
            <a:ext cx="316112" cy="759090"/>
          </a:xfrm>
          <a:prstGeom prst="downArrow">
            <a:avLst>
              <a:gd name="adj1" fmla="val 50000"/>
              <a:gd name="adj2" fmla="val 50000"/>
            </a:avLst>
          </a:prstGeom>
          <a:solidFill>
            <a:sysClr val="window" lastClr="FFFFFF"/>
          </a:solidFill>
          <a:ln w="12700" cap="flat" cmpd="sng" algn="ctr">
            <a:solidFill>
              <a:schemeClr val="bg2">
                <a:lumMod val="90000"/>
              </a:schemeClr>
            </a:solidFill>
            <a:prstDash val="solid"/>
          </a:ln>
          <a:effectLst/>
        </p:spPr>
        <p:txBody>
          <a:bodyPr rtlCol="0" anchor="ctr"/>
          <a:lstStyle/>
          <a:p>
            <a:pPr marL="0" marR="0" lvl="0" indent="0" algn="ctr" defTabSz="914400" rtl="0" eaLnBrk="0"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Down Arrow 26">
            <a:extLst>
              <a:ext uri="{FF2B5EF4-FFF2-40B4-BE49-F238E27FC236}">
                <a16:creationId xmlns:a16="http://schemas.microsoft.com/office/drawing/2014/main" id="{A2536367-C848-DCED-1300-23EE299568B7}"/>
              </a:ext>
            </a:extLst>
          </p:cNvPr>
          <p:cNvSpPr/>
          <p:nvPr/>
        </p:nvSpPr>
        <p:spPr>
          <a:xfrm>
            <a:off x="3208677" y="4113572"/>
            <a:ext cx="344076" cy="919005"/>
          </a:xfrm>
          <a:prstGeom prst="downArrow">
            <a:avLst>
              <a:gd name="adj1" fmla="val 50000"/>
              <a:gd name="adj2" fmla="val 50000"/>
            </a:avLst>
          </a:prstGeom>
          <a:solidFill>
            <a:sysClr val="window" lastClr="FFFFFF"/>
          </a:solidFill>
          <a:ln w="12700" cap="flat" cmpd="sng" algn="ctr">
            <a:solidFill>
              <a:schemeClr val="bg2">
                <a:lumMod val="90000"/>
              </a:schemeClr>
            </a:solidFill>
            <a:prstDash val="solid"/>
          </a:ln>
          <a:effectLst/>
        </p:spPr>
        <p:txBody>
          <a:bodyPr rtlCol="0" anchor="ctr"/>
          <a:lstStyle/>
          <a:p>
            <a:pPr marL="0" marR="0" lvl="0" indent="0" algn="ctr" defTabSz="914400" rtl="0" eaLnBrk="0"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CC24BF1B-F1BC-2D6D-5C29-0D44F9115CF3}"/>
              </a:ext>
            </a:extLst>
          </p:cNvPr>
          <p:cNvGrpSpPr/>
          <p:nvPr/>
        </p:nvGrpSpPr>
        <p:grpSpPr>
          <a:xfrm>
            <a:off x="2511475" y="4064624"/>
            <a:ext cx="1738481" cy="1107652"/>
            <a:chOff x="2462679" y="4191624"/>
            <a:chExt cx="1738481" cy="1107652"/>
          </a:xfrm>
        </p:grpSpPr>
        <p:sp>
          <p:nvSpPr>
            <p:cNvPr id="20" name="Arc 19">
              <a:extLst>
                <a:ext uri="{FF2B5EF4-FFF2-40B4-BE49-F238E27FC236}">
                  <a16:creationId xmlns:a16="http://schemas.microsoft.com/office/drawing/2014/main" id="{DD9E67C7-3260-BFB2-3A25-9699ED42BE28}"/>
                </a:ext>
              </a:extLst>
            </p:cNvPr>
            <p:cNvSpPr/>
            <p:nvPr/>
          </p:nvSpPr>
          <p:spPr>
            <a:xfrm rot="288236" flipH="1">
              <a:off x="2462679" y="4191624"/>
              <a:ext cx="1304795" cy="1107652"/>
            </a:xfrm>
            <a:prstGeom prst="arc">
              <a:avLst>
                <a:gd name="adj1" fmla="val 20545223"/>
                <a:gd name="adj2" fmla="val 1684730"/>
              </a:avLst>
            </a:prstGeom>
            <a:noFill/>
            <a:ln w="28575" cap="flat" cmpd="sng" algn="ctr">
              <a:solidFill>
                <a:srgbClr val="A81A0C"/>
              </a:solidFill>
              <a:prstDash val="solid"/>
              <a:headEnd type="triangle" w="med" len="med"/>
              <a:tailEnd type="triangle" w="med" len="med"/>
            </a:ln>
            <a:effectLst/>
          </p:spPr>
          <p:txBody>
            <a:bodyPr rtlCol="0" anchor="ctr"/>
            <a:lstStyle/>
            <a:p>
              <a:pPr marL="0" marR="0" lvl="0" indent="0" algn="ctr" defTabSz="914400" rtl="0" eaLnBrk="0"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4" name="Arc 23">
              <a:extLst>
                <a:ext uri="{FF2B5EF4-FFF2-40B4-BE49-F238E27FC236}">
                  <a16:creationId xmlns:a16="http://schemas.microsoft.com/office/drawing/2014/main" id="{1CAF40F1-88FC-9180-0E0B-C5147BA96093}"/>
                </a:ext>
              </a:extLst>
            </p:cNvPr>
            <p:cNvSpPr/>
            <p:nvPr/>
          </p:nvSpPr>
          <p:spPr>
            <a:xfrm rot="21311764">
              <a:off x="2896365" y="4191624"/>
              <a:ext cx="1304795" cy="1107652"/>
            </a:xfrm>
            <a:prstGeom prst="arc">
              <a:avLst>
                <a:gd name="adj1" fmla="val 20545223"/>
                <a:gd name="adj2" fmla="val 1684730"/>
              </a:avLst>
            </a:prstGeom>
            <a:noFill/>
            <a:ln w="28575" cap="flat" cmpd="sng" algn="ctr">
              <a:solidFill>
                <a:srgbClr val="A81A0C"/>
              </a:solidFill>
              <a:prstDash val="solid"/>
              <a:headEnd type="triangle" w="med" len="med"/>
              <a:tailEnd type="triangle" w="med" len="med"/>
            </a:ln>
            <a:effectLst/>
          </p:spPr>
          <p:txBody>
            <a:bodyPr rtlCol="0" anchor="ctr"/>
            <a:lstStyle/>
            <a:p>
              <a:pPr marL="0" marR="0" lvl="0" indent="0" algn="ctr" defTabSz="914400" rtl="0" eaLnBrk="0"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6" name="Slide Number Placeholder 5">
            <a:extLst>
              <a:ext uri="{FF2B5EF4-FFF2-40B4-BE49-F238E27FC236}">
                <a16:creationId xmlns:a16="http://schemas.microsoft.com/office/drawing/2014/main" id="{7C9C866D-BDE5-5D30-0843-BC4F134432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F0C6E0B-E3AB-8912-9E1A-9FD5FBBE991C}"/>
              </a:ext>
            </a:extLst>
          </p:cNvPr>
          <p:cNvSpPr txBox="1"/>
          <p:nvPr/>
        </p:nvSpPr>
        <p:spPr>
          <a:xfrm>
            <a:off x="2441195" y="1693554"/>
            <a:ext cx="1879041" cy="369332"/>
          </a:xfrm>
          <a:prstGeom prst="roundRect">
            <a:avLst>
              <a:gd name="adj" fmla="val 0"/>
            </a:avLst>
          </a:prstGeom>
          <a:noFill/>
        </p:spPr>
        <p:txBody>
          <a:bodyPr wrap="square" rtlCol="0">
            <a:spAutoFit/>
          </a:bodyPr>
          <a:lstStyle/>
          <a:p>
            <a:pPr marL="0" marR="0" lvl="0" indent="0" algn="ctr" defTabSz="914400" rtl="0" eaLnBrk="0" fontAlgn="base" latinLnBrk="0" hangingPunct="1">
              <a:lnSpc>
                <a:spcPct val="100000"/>
              </a:lnSpc>
              <a:spcBef>
                <a:spcPct val="0"/>
              </a:spcBef>
              <a:spcAft>
                <a:spcPct val="0"/>
              </a:spcAft>
              <a:buClrTx/>
              <a:buSzTx/>
              <a:buFontTx/>
              <a:buNone/>
              <a:tabLst/>
              <a:defRPr/>
            </a:pPr>
            <a:r>
              <a:rPr kumimoji="0" lang="es" sz="1800" b="1"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rPr>
              <a:t>Secuenciación rápida</a:t>
            </a:r>
          </a:p>
        </p:txBody>
      </p:sp>
      <p:sp>
        <p:nvSpPr>
          <p:cNvPr id="8" name="Title 1">
            <a:extLst>
              <a:ext uri="{FF2B5EF4-FFF2-40B4-BE49-F238E27FC236}">
                <a16:creationId xmlns:a16="http://schemas.microsoft.com/office/drawing/2014/main" id="{D6F4112B-FE48-11BA-C375-72D04C432261}"/>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GDMT para la </a:t>
            </a:r>
            <a:r>
              <a:rPr kumimoji="0" lang="en-US" sz="3200" b="1" i="0" u="none" strike="noStrike" kern="1200" cap="none" spc="0" normalizeH="0" baseline="0" noProof="0" err="1">
                <a:ln>
                  <a:noFill/>
                </a:ln>
                <a:solidFill>
                  <a:srgbClr val="002C53"/>
                </a:solidFill>
                <a:effectLst/>
                <a:uLnTx/>
                <a:uFillTx/>
                <a:latin typeface="Calibri Light" panose="020F0302020204030204"/>
                <a:ea typeface="+mj-ea"/>
                <a:cs typeface="+mj-cs"/>
              </a:rPr>
              <a:t>ICFEr</a:t>
            </a: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 Cuándo administrar</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6573545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6">
            <a:extLst>
              <a:ext uri="{FF2B5EF4-FFF2-40B4-BE49-F238E27FC236}">
                <a16:creationId xmlns:a16="http://schemas.microsoft.com/office/drawing/2014/main" id="{2E7022D8-DC57-E3FA-4494-09A56F901601}"/>
              </a:ext>
            </a:extLst>
          </p:cNvPr>
          <p:cNvSpPr/>
          <p:nvPr/>
        </p:nvSpPr>
        <p:spPr>
          <a:xfrm>
            <a:off x="517793" y="1563688"/>
            <a:ext cx="4431816" cy="4705613"/>
          </a:xfrm>
          <a:prstGeom prst="roundRect">
            <a:avLst>
              <a:gd name="adj" fmla="val 2676"/>
            </a:avLst>
          </a:prstGeom>
          <a:solidFill>
            <a:schemeClr val="bg1"/>
          </a:solidFill>
          <a:ln w="25400" cap="flat" cmpd="sng" algn="ctr">
            <a:noFill/>
            <a:prstDash val="solid"/>
          </a:ln>
          <a:effectLst>
            <a:outerShdw blurRad="76200" dist="38100" dir="5400000" sx="101000" sy="101000" algn="t" rotWithShape="0">
              <a:prstClr val="black">
                <a:alpha val="20000"/>
              </a:prstClr>
            </a:outerShdw>
          </a:effectLst>
        </p:spPr>
        <p:txBody>
          <a:bodyPr rtlCol="0" anchor="ctr"/>
          <a:lstStyle/>
          <a:p>
            <a:pPr marL="0" marR="0" lvl="0" indent="0" algn="l" defTabSz="914400" rtl="0" eaLnBrk="0" fontAlgn="base" latinLnBrk="0" hangingPunct="1">
              <a:lnSpc>
                <a:spcPct val="100000"/>
              </a:lnSpc>
              <a:spcBef>
                <a:spcPct val="0"/>
              </a:spcBef>
              <a:spcAft>
                <a:spcPts val="150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1">
              <a:lnSpc>
                <a:spcPct val="100000"/>
              </a:lnSpc>
              <a:spcBef>
                <a:spcPct val="0"/>
              </a:spcBef>
              <a:spcAft>
                <a:spcPts val="150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1">
              <a:lnSpc>
                <a:spcPct val="100000"/>
              </a:lnSpc>
              <a:spcBef>
                <a:spcPct val="0"/>
              </a:spcBef>
              <a:spcAft>
                <a:spcPts val="150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1">
              <a:lnSpc>
                <a:spcPct val="100000"/>
              </a:lnSpc>
              <a:spcBef>
                <a:spcPct val="0"/>
              </a:spcBef>
              <a:spcAft>
                <a:spcPts val="150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1">
              <a:lnSpc>
                <a:spcPct val="100000"/>
              </a:lnSpc>
              <a:spcBef>
                <a:spcPct val="0"/>
              </a:spcBef>
              <a:spcAft>
                <a:spcPts val="150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1">
              <a:lnSpc>
                <a:spcPct val="100000"/>
              </a:lnSpc>
              <a:spcBef>
                <a:spcPct val="0"/>
              </a:spcBef>
              <a:spcAft>
                <a:spcPts val="150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1">
              <a:lnSpc>
                <a:spcPct val="100000"/>
              </a:lnSpc>
              <a:spcBef>
                <a:spcPct val="0"/>
              </a:spcBef>
              <a:spcAft>
                <a:spcPts val="150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1">
              <a:lnSpc>
                <a:spcPct val="100000"/>
              </a:lnSpc>
              <a:spcBef>
                <a:spcPct val="0"/>
              </a:spcBef>
              <a:spcAft>
                <a:spcPts val="150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B2558570-C49B-E00E-7291-0A6E6DEE997C}"/>
              </a:ext>
            </a:extLst>
          </p:cNvPr>
          <p:cNvSpPr txBox="1"/>
          <p:nvPr/>
        </p:nvSpPr>
        <p:spPr>
          <a:xfrm>
            <a:off x="9458422" y="2685388"/>
            <a:ext cx="2613938" cy="3323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400" b="0" i="0" u="none" strike="noStrike" kern="1200" cap="none" spc="0" normalizeH="0" baseline="0" noProof="0">
                <a:ln>
                  <a:noFill/>
                </a:ln>
                <a:solidFill>
                  <a:prstClr val="black"/>
                </a:solidFill>
                <a:effectLst/>
                <a:uLnTx/>
                <a:uFillTx/>
                <a:latin typeface="Calibri" panose="020F0502020204030204"/>
                <a:ea typeface="+mn-ea"/>
                <a:cs typeface="+mn-cs"/>
              </a:rPr>
              <a:t>Beneficio de mortalidad pasado por alto en la secuenciación tradicional debido 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 sz="1400" b="0" i="0" u="none" strike="noStrike" kern="1200" cap="none" spc="0" normalizeH="0" baseline="0" noProof="0">
                <a:ln>
                  <a:noFill/>
                </a:ln>
                <a:solidFill>
                  <a:prstClr val="black"/>
                </a:solidFill>
                <a:effectLst/>
                <a:uLnTx/>
                <a:uFillTx/>
                <a:latin typeface="Calibri" panose="020F0502020204030204"/>
                <a:ea typeface="+mn-ea"/>
                <a:cs typeface="+mn-cs"/>
              </a:rPr>
              <a:t>Mucho tiempo para optimizar la GDMT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 sz="1400" b="0" i="0" u="none" strike="noStrike" kern="1200" cap="none" spc="0" normalizeH="0" baseline="0" noProof="0">
                <a:ln>
                  <a:noFill/>
                </a:ln>
                <a:solidFill>
                  <a:prstClr val="black"/>
                </a:solidFill>
                <a:effectLst/>
                <a:uLnTx/>
                <a:uFillTx/>
                <a:latin typeface="Calibri" panose="020F0502020204030204"/>
                <a:ea typeface="+mn-ea"/>
                <a:cs typeface="+mn-cs"/>
              </a:rPr>
              <a:t>No hay beneficios clínicos de múltiples agentes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400" b="0" i="0" u="none" strike="noStrike" kern="1200" cap="none" spc="0" normalizeH="0" baseline="0" noProof="0">
                <a:ln>
                  <a:noFill/>
                </a:ln>
                <a:solidFill>
                  <a:prstClr val="black"/>
                </a:solidFill>
                <a:effectLst/>
                <a:uLnTx/>
                <a:uFillTx/>
                <a:latin typeface="Calibri" panose="020F0502020204030204"/>
                <a:ea typeface="+mn-ea"/>
                <a:cs typeface="+mn-cs"/>
              </a:rPr>
              <a:t>Muchos agentes de GDMT tienen: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 sz="1400" b="0" i="0" u="none" strike="noStrike" kern="1200" cap="none" spc="0" normalizeH="0" baseline="0" noProof="0">
                <a:ln>
                  <a:noFill/>
                </a:ln>
                <a:solidFill>
                  <a:prstClr val="black"/>
                </a:solidFill>
                <a:effectLst/>
                <a:uLnTx/>
                <a:uFillTx/>
                <a:latin typeface="Calibri" panose="020F0502020204030204"/>
                <a:ea typeface="+mn-ea"/>
                <a:cs typeface="+mn-cs"/>
              </a:rPr>
              <a:t>Un impacto a dosis relativamente bajas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 sz="1400" b="0" i="0" u="none" strike="noStrike" kern="1200" cap="none" spc="0" normalizeH="0" baseline="0" noProof="0">
                <a:ln>
                  <a:noFill/>
                </a:ln>
                <a:solidFill>
                  <a:prstClr val="black"/>
                </a:solidFill>
                <a:effectLst/>
                <a:uLnTx/>
                <a:uFillTx/>
                <a:latin typeface="Calibri" panose="020F0502020204030204"/>
                <a:ea typeface="+mn-ea"/>
                <a:cs typeface="+mn-cs"/>
              </a:rPr>
              <a:t>Un beneficio de morbilidad y mortalidad rápidamente después del inicio</a:t>
            </a:r>
          </a:p>
        </p:txBody>
      </p:sp>
      <p:sp>
        <p:nvSpPr>
          <p:cNvPr id="5" name="TextBox 4">
            <a:extLst>
              <a:ext uri="{FF2B5EF4-FFF2-40B4-BE49-F238E27FC236}">
                <a16:creationId xmlns:a16="http://schemas.microsoft.com/office/drawing/2014/main" id="{726D971E-FEDA-1ECE-7310-A4B869C6EBC6}"/>
              </a:ext>
            </a:extLst>
          </p:cNvPr>
          <p:cNvSpPr txBox="1"/>
          <p:nvPr/>
        </p:nvSpPr>
        <p:spPr>
          <a:xfrm>
            <a:off x="838202" y="6611779"/>
            <a:ext cx="1051559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000" b="0" i="1" u="none" strike="noStrike" kern="1200" cap="none" spc="0" normalizeH="0" baseline="0" noProof="0">
                <a:ln>
                  <a:noFill/>
                </a:ln>
                <a:solidFill>
                  <a:prstClr val="black"/>
                </a:solidFill>
                <a:effectLst/>
                <a:uLnTx/>
                <a:uFillTx/>
                <a:latin typeface="Calibri" panose="020F0502020204030204"/>
                <a:ea typeface="+mn-ea"/>
                <a:cs typeface="+mn-cs"/>
              </a:rPr>
              <a:t>(Fuentes: Packer. Eur J Fallo del corazón. 2021; 23:882; Mebazaa. Lanceta. 2022; 400:P1938. Heidenreich. J Am Coll Cardiol. 2022; 79:E263)</a:t>
            </a:r>
            <a:endParaRPr kumimoji="0" lang="en-US" sz="10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660446C0-A5AC-AF27-48E0-22880CEAC3BD}"/>
              </a:ext>
            </a:extLst>
          </p:cNvPr>
          <p:cNvSpPr txBox="1">
            <a:spLocks/>
          </p:cNvSpPr>
          <p:nvPr/>
        </p:nvSpPr>
        <p:spPr>
          <a:xfrm>
            <a:off x="838199" y="-1855592"/>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44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81" name="Isosceles Triangle 80">
            <a:extLst>
              <a:ext uri="{FF2B5EF4-FFF2-40B4-BE49-F238E27FC236}">
                <a16:creationId xmlns:a16="http://schemas.microsoft.com/office/drawing/2014/main" id="{8797EE89-5597-E726-DFB0-0B407084A2AC}"/>
              </a:ext>
            </a:extLst>
          </p:cNvPr>
          <p:cNvSpPr/>
          <p:nvPr/>
        </p:nvSpPr>
        <p:spPr>
          <a:xfrm rot="5400000">
            <a:off x="9039372" y="3811638"/>
            <a:ext cx="428425" cy="209712"/>
          </a:xfrm>
          <a:prstGeom prst="triangle">
            <a:avLst/>
          </a:prstGeom>
          <a:solidFill>
            <a:srgbClr val="A81A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568EE04-E4A3-686E-9425-30E72A357CF3}"/>
              </a:ext>
            </a:extLst>
          </p:cNvPr>
          <p:cNvSpPr txBox="1">
            <a:spLocks/>
          </p:cNvSpPr>
          <p:nvPr/>
        </p:nvSpPr>
        <p:spPr>
          <a:xfrm>
            <a:off x="517793" y="-14432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104" name="Rectangle 6">
            <a:extLst>
              <a:ext uri="{FF2B5EF4-FFF2-40B4-BE49-F238E27FC236}">
                <a16:creationId xmlns:a16="http://schemas.microsoft.com/office/drawing/2014/main" id="{2FCE9DF5-BEB2-95D8-340C-AEE4BCC9DAE9}"/>
              </a:ext>
            </a:extLst>
          </p:cNvPr>
          <p:cNvSpPr/>
          <p:nvPr/>
        </p:nvSpPr>
        <p:spPr>
          <a:xfrm>
            <a:off x="5079616" y="1563688"/>
            <a:ext cx="4093260" cy="4705613"/>
          </a:xfrm>
          <a:prstGeom prst="roundRect">
            <a:avLst>
              <a:gd name="adj" fmla="val 2676"/>
            </a:avLst>
          </a:prstGeom>
          <a:solidFill>
            <a:schemeClr val="bg1"/>
          </a:solidFill>
          <a:ln w="25400" cap="flat" cmpd="sng" algn="ctr">
            <a:noFill/>
            <a:prstDash val="solid"/>
          </a:ln>
          <a:effectLst>
            <a:outerShdw blurRad="76200" dist="38100" dir="5400000" sx="101000" sy="101000" algn="t" rotWithShape="0">
              <a:prstClr val="black">
                <a:alpha val="20000"/>
              </a:prstClr>
            </a:outerShdw>
          </a:effectLst>
        </p:spPr>
        <p:txBody>
          <a:bodyPr rtlCol="0" anchor="ctr"/>
          <a:lstStyle/>
          <a:p>
            <a:pPr marL="0" marR="0" lvl="0" indent="0" algn="l" defTabSz="914400" rtl="0" eaLnBrk="0" fontAlgn="base" latinLnBrk="0" hangingPunct="1">
              <a:lnSpc>
                <a:spcPct val="100000"/>
              </a:lnSpc>
              <a:spcBef>
                <a:spcPct val="0"/>
              </a:spcBef>
              <a:spcAft>
                <a:spcPts val="150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1">
              <a:lnSpc>
                <a:spcPct val="100000"/>
              </a:lnSpc>
              <a:spcBef>
                <a:spcPct val="0"/>
              </a:spcBef>
              <a:spcAft>
                <a:spcPts val="150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1">
              <a:lnSpc>
                <a:spcPct val="100000"/>
              </a:lnSpc>
              <a:spcBef>
                <a:spcPct val="0"/>
              </a:spcBef>
              <a:spcAft>
                <a:spcPts val="150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1">
              <a:lnSpc>
                <a:spcPct val="100000"/>
              </a:lnSpc>
              <a:spcBef>
                <a:spcPct val="0"/>
              </a:spcBef>
              <a:spcAft>
                <a:spcPts val="150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1">
              <a:lnSpc>
                <a:spcPct val="100000"/>
              </a:lnSpc>
              <a:spcBef>
                <a:spcPct val="0"/>
              </a:spcBef>
              <a:spcAft>
                <a:spcPts val="150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1">
              <a:lnSpc>
                <a:spcPct val="100000"/>
              </a:lnSpc>
              <a:spcBef>
                <a:spcPct val="0"/>
              </a:spcBef>
              <a:spcAft>
                <a:spcPts val="150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1">
              <a:lnSpc>
                <a:spcPct val="100000"/>
              </a:lnSpc>
              <a:spcBef>
                <a:spcPct val="0"/>
              </a:spcBef>
              <a:spcAft>
                <a:spcPts val="150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1">
              <a:lnSpc>
                <a:spcPct val="100000"/>
              </a:lnSpc>
              <a:spcBef>
                <a:spcPct val="0"/>
              </a:spcBef>
              <a:spcAft>
                <a:spcPts val="150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7" name="TextBox 106">
            <a:extLst>
              <a:ext uri="{FF2B5EF4-FFF2-40B4-BE49-F238E27FC236}">
                <a16:creationId xmlns:a16="http://schemas.microsoft.com/office/drawing/2014/main" id="{77EE1E99-7636-1875-07E4-C50A183BE23A}"/>
              </a:ext>
            </a:extLst>
          </p:cNvPr>
          <p:cNvSpPr txBox="1"/>
          <p:nvPr/>
        </p:nvSpPr>
        <p:spPr>
          <a:xfrm>
            <a:off x="5236065" y="5482612"/>
            <a:ext cx="3780362" cy="578882"/>
          </a:xfrm>
          <a:prstGeom prst="roundRect">
            <a:avLst/>
          </a:prstGeom>
          <a:noFill/>
        </p:spPr>
        <p:txBody>
          <a:bodyPr wrap="square" rtlCol="0">
            <a:spAutoFit/>
          </a:bodyPr>
          <a:lstStyle/>
          <a:p>
            <a:pPr marL="0" marR="0" lvl="0" indent="0" algn="ctr" defTabSz="914400" rtl="0" eaLnBrk="0" fontAlgn="auto" latinLnBrk="0" hangingPunct="1">
              <a:lnSpc>
                <a:spcPct val="100000"/>
              </a:lnSpc>
              <a:spcBef>
                <a:spcPts val="0"/>
              </a:spcBef>
              <a:spcAft>
                <a:spcPts val="0"/>
              </a:spcAft>
              <a:buClrTx/>
              <a:buSzTx/>
              <a:buFontTx/>
              <a:buNone/>
              <a:tabLst/>
              <a:defRPr/>
            </a:pPr>
            <a:r>
              <a:rPr kumimoji="0" lang="es" sz="1400" b="0" i="1" u="none" strike="noStrike" kern="1200" cap="none" spc="0" normalizeH="0" baseline="0" noProof="0">
                <a:ln>
                  <a:noFill/>
                </a:ln>
                <a:solidFill>
                  <a:prstClr val="black"/>
                </a:solidFill>
                <a:effectLst/>
                <a:uLnTx/>
                <a:uFillTx/>
                <a:latin typeface="Calibri"/>
                <a:ea typeface="+mn-ea"/>
                <a:cs typeface="+mn-cs"/>
              </a:rPr>
              <a:t>Uptitration </a:t>
            </a:r>
            <a:r>
              <a:rPr kumimoji="0" lang="es-ES" sz="1400" b="0" i="1" u="none" strike="noStrike" kern="1200" cap="none" spc="0" normalizeH="0" baseline="0" noProof="0">
                <a:ln>
                  <a:noFill/>
                </a:ln>
                <a:solidFill>
                  <a:prstClr val="black"/>
                </a:solidFill>
                <a:effectLst/>
                <a:uLnTx/>
                <a:uFillTx/>
                <a:latin typeface="Calibri"/>
                <a:ea typeface="+mn-ea"/>
                <a:cs typeface="+mn-cs"/>
              </a:rPr>
              <a:t>para fijar dosis en cada paso</a:t>
            </a:r>
            <a:endParaRPr kumimoji="0" lang="es" sz="1400" b="0" i="1"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0" fontAlgn="auto" latinLnBrk="0" hangingPunct="1">
              <a:lnSpc>
                <a:spcPct val="100000"/>
              </a:lnSpc>
              <a:spcBef>
                <a:spcPts val="0"/>
              </a:spcBef>
              <a:spcAft>
                <a:spcPts val="0"/>
              </a:spcAft>
              <a:buClrTx/>
              <a:buSzTx/>
              <a:buFontTx/>
              <a:buNone/>
              <a:tabLst/>
              <a:defRPr/>
            </a:pPr>
            <a:r>
              <a:rPr kumimoji="0" lang="es" sz="1400" b="1" i="1" u="none" strike="noStrike" kern="1200" cap="none" spc="0" normalizeH="0" baseline="0" noProof="0">
                <a:ln>
                  <a:noFill/>
                </a:ln>
                <a:solidFill>
                  <a:prstClr val="black"/>
                </a:solidFill>
                <a:effectLst/>
                <a:uLnTx/>
                <a:uFillTx/>
                <a:latin typeface="Calibri"/>
                <a:ea typeface="+mn-ea"/>
                <a:cs typeface="+mn-cs"/>
              </a:rPr>
              <a:t>Por lo general, requiere 6 meses o más</a:t>
            </a:r>
          </a:p>
        </p:txBody>
      </p:sp>
      <p:sp>
        <p:nvSpPr>
          <p:cNvPr id="106" name="TextBox 105">
            <a:extLst>
              <a:ext uri="{FF2B5EF4-FFF2-40B4-BE49-F238E27FC236}">
                <a16:creationId xmlns:a16="http://schemas.microsoft.com/office/drawing/2014/main" id="{A18D666F-79A0-7DE6-BEA5-4BD944BAFF2D}"/>
              </a:ext>
            </a:extLst>
          </p:cNvPr>
          <p:cNvSpPr txBox="1"/>
          <p:nvPr/>
        </p:nvSpPr>
        <p:spPr>
          <a:xfrm>
            <a:off x="5922668" y="1693554"/>
            <a:ext cx="2407157" cy="369332"/>
          </a:xfrm>
          <a:prstGeom prst="roundRect">
            <a:avLst>
              <a:gd name="adj" fmla="val 0"/>
            </a:avLst>
          </a:prstGeom>
          <a:noFill/>
        </p:spPr>
        <p:txBody>
          <a:bodyPr wrap="square" rtlCol="0">
            <a:spAutoFit/>
          </a:bodyPr>
          <a:lstStyle/>
          <a:p>
            <a:pPr marL="0" marR="0" lvl="0" indent="0" algn="ctr" defTabSz="914400" rtl="0" eaLnBrk="0" fontAlgn="base" latinLnBrk="0" hangingPunct="1">
              <a:lnSpc>
                <a:spcPct val="100000"/>
              </a:lnSpc>
              <a:spcBef>
                <a:spcPct val="0"/>
              </a:spcBef>
              <a:spcAft>
                <a:spcPct val="0"/>
              </a:spcAft>
              <a:buClrTx/>
              <a:buSzTx/>
              <a:buFontTx/>
              <a:buNone/>
              <a:tabLst/>
              <a:defRPr/>
            </a:pPr>
            <a:r>
              <a:rPr kumimoji="0" lang="es" sz="1800" b="1"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rPr>
              <a:t>Secuenciación tradicional</a:t>
            </a:r>
          </a:p>
        </p:txBody>
      </p:sp>
      <p:grpSp>
        <p:nvGrpSpPr>
          <p:cNvPr id="126" name="Group 125">
            <a:extLst>
              <a:ext uri="{FF2B5EF4-FFF2-40B4-BE49-F238E27FC236}">
                <a16:creationId xmlns:a16="http://schemas.microsoft.com/office/drawing/2014/main" id="{20884CB2-A2CB-F6BF-CB67-0866D29A1B6F}"/>
              </a:ext>
            </a:extLst>
          </p:cNvPr>
          <p:cNvGrpSpPr/>
          <p:nvPr/>
        </p:nvGrpSpPr>
        <p:grpSpPr>
          <a:xfrm>
            <a:off x="5320025" y="2367753"/>
            <a:ext cx="3612442" cy="3135937"/>
            <a:chOff x="5291081" y="2494753"/>
            <a:chExt cx="3612442" cy="3135937"/>
          </a:xfrm>
        </p:grpSpPr>
        <p:sp>
          <p:nvSpPr>
            <p:cNvPr id="112" name="TextBox 111">
              <a:extLst>
                <a:ext uri="{FF2B5EF4-FFF2-40B4-BE49-F238E27FC236}">
                  <a16:creationId xmlns:a16="http://schemas.microsoft.com/office/drawing/2014/main" id="{C0E06BD3-EB4D-E88B-B4E5-04B214BFAF24}"/>
                </a:ext>
              </a:extLst>
            </p:cNvPr>
            <p:cNvSpPr txBox="1"/>
            <p:nvPr/>
          </p:nvSpPr>
          <p:spPr>
            <a:xfrm>
              <a:off x="5291081" y="5256119"/>
              <a:ext cx="798364" cy="374571"/>
            </a:xfrm>
            <a:prstGeom prst="round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600" b="1" i="0" u="none" strike="noStrike" kern="1200" cap="none" spc="0" normalizeH="0" baseline="0" noProof="0">
                  <a:ln>
                    <a:noFill/>
                  </a:ln>
                  <a:solidFill>
                    <a:prstClr val="black"/>
                  </a:solidFill>
                  <a:effectLst/>
                  <a:uLnTx/>
                  <a:uFillTx/>
                  <a:latin typeface="Calibri" panose="020F0502020204030204"/>
                  <a:ea typeface="+mn-ea"/>
                  <a:cs typeface="+mn-cs"/>
                </a:rPr>
                <a:t>Paso 5</a:t>
              </a:r>
            </a:p>
          </p:txBody>
        </p:sp>
        <p:sp>
          <p:nvSpPr>
            <p:cNvPr id="113" name="TextBox 112">
              <a:extLst>
                <a:ext uri="{FF2B5EF4-FFF2-40B4-BE49-F238E27FC236}">
                  <a16:creationId xmlns:a16="http://schemas.microsoft.com/office/drawing/2014/main" id="{A4D47883-5FA0-CE05-6691-45BFF578673D}"/>
                </a:ext>
              </a:extLst>
            </p:cNvPr>
            <p:cNvSpPr txBox="1"/>
            <p:nvPr/>
          </p:nvSpPr>
          <p:spPr>
            <a:xfrm>
              <a:off x="5291081" y="3184472"/>
              <a:ext cx="798364" cy="374571"/>
            </a:xfrm>
            <a:prstGeom prst="round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600" b="1" i="0" u="none" strike="noStrike" kern="1200" cap="none" spc="0" normalizeH="0" baseline="0" noProof="0">
                  <a:ln>
                    <a:noFill/>
                  </a:ln>
                  <a:solidFill>
                    <a:prstClr val="black"/>
                  </a:solidFill>
                  <a:effectLst/>
                  <a:uLnTx/>
                  <a:uFillTx/>
                  <a:latin typeface="Calibri" panose="020F0502020204030204"/>
                  <a:ea typeface="+mn-ea"/>
                  <a:cs typeface="+mn-cs"/>
                </a:rPr>
                <a:t>Paso 2</a:t>
              </a:r>
            </a:p>
          </p:txBody>
        </p:sp>
        <p:sp>
          <p:nvSpPr>
            <p:cNvPr id="114" name="TextBox 113">
              <a:extLst>
                <a:ext uri="{FF2B5EF4-FFF2-40B4-BE49-F238E27FC236}">
                  <a16:creationId xmlns:a16="http://schemas.microsoft.com/office/drawing/2014/main" id="{B92F8E69-9468-3CFF-E98E-02A92511DF8D}"/>
                </a:ext>
              </a:extLst>
            </p:cNvPr>
            <p:cNvSpPr txBox="1"/>
            <p:nvPr/>
          </p:nvSpPr>
          <p:spPr>
            <a:xfrm>
              <a:off x="5291081" y="2494753"/>
              <a:ext cx="798364" cy="374571"/>
            </a:xfrm>
            <a:prstGeom prst="round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600" b="1" i="0" u="none" strike="noStrike" kern="1200" cap="none" spc="0" normalizeH="0" baseline="0" noProof="0">
                  <a:ln>
                    <a:noFill/>
                  </a:ln>
                  <a:solidFill>
                    <a:prstClr val="black"/>
                  </a:solidFill>
                  <a:effectLst/>
                  <a:uLnTx/>
                  <a:uFillTx/>
                  <a:latin typeface="Calibri" panose="020F0502020204030204"/>
                  <a:ea typeface="+mn-ea"/>
                  <a:cs typeface="+mn-cs"/>
                </a:rPr>
                <a:t>Paso 1</a:t>
              </a:r>
            </a:p>
          </p:txBody>
        </p:sp>
        <p:sp>
          <p:nvSpPr>
            <p:cNvPr id="122" name="TextBox 121">
              <a:extLst>
                <a:ext uri="{FF2B5EF4-FFF2-40B4-BE49-F238E27FC236}">
                  <a16:creationId xmlns:a16="http://schemas.microsoft.com/office/drawing/2014/main" id="{D4AEA096-5D8C-68A6-3AF0-397CD31D8D00}"/>
                </a:ext>
              </a:extLst>
            </p:cNvPr>
            <p:cNvSpPr txBox="1"/>
            <p:nvPr/>
          </p:nvSpPr>
          <p:spPr>
            <a:xfrm>
              <a:off x="5291081" y="3875021"/>
              <a:ext cx="798364" cy="374571"/>
            </a:xfrm>
            <a:prstGeom prst="round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600" b="1" i="0" u="none" strike="noStrike" kern="1200" cap="none" spc="0" normalizeH="0" baseline="0" noProof="0">
                  <a:ln>
                    <a:noFill/>
                  </a:ln>
                  <a:solidFill>
                    <a:prstClr val="black"/>
                  </a:solidFill>
                  <a:effectLst/>
                  <a:uLnTx/>
                  <a:uFillTx/>
                  <a:latin typeface="Calibri" panose="020F0502020204030204"/>
                  <a:ea typeface="+mn-ea"/>
                  <a:cs typeface="+mn-cs"/>
                </a:rPr>
                <a:t>Paso 3</a:t>
              </a:r>
            </a:p>
          </p:txBody>
        </p:sp>
        <p:sp>
          <p:nvSpPr>
            <p:cNvPr id="123" name="TextBox 122">
              <a:extLst>
                <a:ext uri="{FF2B5EF4-FFF2-40B4-BE49-F238E27FC236}">
                  <a16:creationId xmlns:a16="http://schemas.microsoft.com/office/drawing/2014/main" id="{5DDB2B06-8C0A-CDF3-3B6B-B557D0C2B224}"/>
                </a:ext>
              </a:extLst>
            </p:cNvPr>
            <p:cNvSpPr txBox="1"/>
            <p:nvPr/>
          </p:nvSpPr>
          <p:spPr>
            <a:xfrm>
              <a:off x="5291081" y="4565570"/>
              <a:ext cx="798364" cy="374571"/>
            </a:xfrm>
            <a:prstGeom prst="round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600" b="1" i="0" u="none" strike="noStrike" kern="1200" cap="none" spc="0" normalizeH="0" baseline="0" noProof="0">
                  <a:ln>
                    <a:noFill/>
                  </a:ln>
                  <a:solidFill>
                    <a:prstClr val="black"/>
                  </a:solidFill>
                  <a:effectLst/>
                  <a:uLnTx/>
                  <a:uFillTx/>
                  <a:latin typeface="Calibri" panose="020F0502020204030204"/>
                  <a:ea typeface="+mn-ea"/>
                  <a:cs typeface="+mn-cs"/>
                </a:rPr>
                <a:t>Paso 4</a:t>
              </a:r>
            </a:p>
          </p:txBody>
        </p:sp>
        <p:sp>
          <p:nvSpPr>
            <p:cNvPr id="61" name="Rounded Rectangle 10">
              <a:extLst>
                <a:ext uri="{FF2B5EF4-FFF2-40B4-BE49-F238E27FC236}">
                  <a16:creationId xmlns:a16="http://schemas.microsoft.com/office/drawing/2014/main" id="{C78A8BD8-DCE6-1387-E065-522DF9769232}"/>
                </a:ext>
              </a:extLst>
            </p:cNvPr>
            <p:cNvSpPr/>
            <p:nvPr/>
          </p:nvSpPr>
          <p:spPr>
            <a:xfrm>
              <a:off x="6089445" y="2530547"/>
              <a:ext cx="2814078" cy="302983"/>
            </a:xfrm>
            <a:prstGeom prst="roundRect">
              <a:avLst/>
            </a:prstGeom>
            <a:solidFill>
              <a:srgbClr val="006D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auto" latinLnBrk="0" hangingPunct="1">
                <a:lnSpc>
                  <a:spcPct val="100000"/>
                </a:lnSpc>
                <a:spcBef>
                  <a:spcPts val="0"/>
                </a:spcBef>
                <a:spcAft>
                  <a:spcPts val="0"/>
                </a:spcAft>
                <a:buClrTx/>
                <a:buSzTx/>
                <a:buFontTx/>
                <a:buNone/>
                <a:tabLst/>
                <a:defRPr/>
              </a:pPr>
              <a:r>
                <a:rPr kumimoji="0" lang="es" sz="1400" b="0" i="0" u="none" strike="noStrike" kern="1200" cap="none" spc="0" normalizeH="0" baseline="0" noProof="0" err="1">
                  <a:ln>
                    <a:noFill/>
                  </a:ln>
                  <a:solidFill>
                    <a:prstClr val="white"/>
                  </a:solidFill>
                  <a:effectLst/>
                  <a:uLnTx/>
                  <a:uFillTx/>
                  <a:latin typeface="Calibri"/>
                  <a:ea typeface="+mn-ea"/>
                  <a:cs typeface="+mn-cs"/>
                </a:rPr>
                <a:t>ACEi o ARB</a:t>
              </a:r>
            </a:p>
          </p:txBody>
        </p:sp>
        <p:sp>
          <p:nvSpPr>
            <p:cNvPr id="62" name="Rounded Rectangle 11">
              <a:extLst>
                <a:ext uri="{FF2B5EF4-FFF2-40B4-BE49-F238E27FC236}">
                  <a16:creationId xmlns:a16="http://schemas.microsoft.com/office/drawing/2014/main" id="{92003FDE-EB7F-21BC-F6AC-30C727045061}"/>
                </a:ext>
              </a:extLst>
            </p:cNvPr>
            <p:cNvSpPr/>
            <p:nvPr/>
          </p:nvSpPr>
          <p:spPr>
            <a:xfrm>
              <a:off x="6089445" y="3217592"/>
              <a:ext cx="2814078" cy="302983"/>
            </a:xfrm>
            <a:prstGeom prst="roundRect">
              <a:avLst/>
            </a:prstGeom>
            <a:solidFill>
              <a:srgbClr val="B52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a:ln>
                    <a:noFill/>
                  </a:ln>
                  <a:solidFill>
                    <a:prstClr val="white"/>
                  </a:solidFill>
                  <a:effectLst/>
                  <a:uLnTx/>
                  <a:uFillTx/>
                  <a:latin typeface="Calibri"/>
                  <a:ea typeface="+mn-ea"/>
                  <a:cs typeface="+mn-cs"/>
                </a:rPr>
                <a:t>Β</a:t>
              </a:r>
              <a:r>
                <a:rPr kumimoji="0" lang="es" sz="1400" b="0" i="0" u="none" strike="noStrike" kern="1200" cap="none" spc="0" normalizeH="0" baseline="0" noProof="0">
                  <a:ln>
                    <a:noFill/>
                  </a:ln>
                  <a:solidFill>
                    <a:prstClr val="white"/>
                  </a:solidFill>
                  <a:effectLst/>
                  <a:uLnTx/>
                  <a:uFillTx/>
                  <a:latin typeface="Calibri"/>
                  <a:ea typeface="+mn-ea"/>
                  <a:cs typeface="+mn-cs"/>
                </a:rPr>
                <a:t>-blocker</a:t>
              </a:r>
            </a:p>
          </p:txBody>
        </p:sp>
        <p:sp>
          <p:nvSpPr>
            <p:cNvPr id="65" name="Rounded Rectangle 14">
              <a:extLst>
                <a:ext uri="{FF2B5EF4-FFF2-40B4-BE49-F238E27FC236}">
                  <a16:creationId xmlns:a16="http://schemas.microsoft.com/office/drawing/2014/main" id="{4C2F3E2D-86F2-5798-E4B6-DFDAC9A6CE6B}"/>
                </a:ext>
              </a:extLst>
            </p:cNvPr>
            <p:cNvSpPr/>
            <p:nvPr/>
          </p:nvSpPr>
          <p:spPr>
            <a:xfrm>
              <a:off x="6089445" y="5296181"/>
              <a:ext cx="2814076" cy="294446"/>
            </a:xfrm>
            <a:prstGeom prst="roundRect">
              <a:avLst/>
            </a:prstGeom>
            <a:solidFill>
              <a:srgbClr val="002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auto" latinLnBrk="0" hangingPunct="1">
                <a:lnSpc>
                  <a:spcPct val="100000"/>
                </a:lnSpc>
                <a:spcBef>
                  <a:spcPts val="0"/>
                </a:spcBef>
                <a:spcAft>
                  <a:spcPts val="0"/>
                </a:spcAft>
                <a:buClrTx/>
                <a:buSzTx/>
                <a:buFontTx/>
                <a:buNone/>
                <a:tabLst/>
                <a:defRPr/>
              </a:pPr>
              <a:r>
                <a:rPr kumimoji="0" lang="es" sz="1400" b="0" i="0" u="none" strike="noStrike" kern="1200" cap="none" spc="0" normalizeH="0" baseline="0" noProof="0">
                  <a:ln>
                    <a:noFill/>
                  </a:ln>
                  <a:solidFill>
                    <a:prstClr val="white"/>
                  </a:solidFill>
                  <a:effectLst/>
                  <a:uLnTx/>
                  <a:uFillTx/>
                  <a:latin typeface="Calibri"/>
                  <a:ea typeface="+mn-ea"/>
                  <a:cs typeface="+mn-cs"/>
                </a:rPr>
                <a:t>SGLT2i</a:t>
              </a:r>
            </a:p>
          </p:txBody>
        </p:sp>
        <p:sp>
          <p:nvSpPr>
            <p:cNvPr id="67" name="Down Arrow 20">
              <a:extLst>
                <a:ext uri="{FF2B5EF4-FFF2-40B4-BE49-F238E27FC236}">
                  <a16:creationId xmlns:a16="http://schemas.microsoft.com/office/drawing/2014/main" id="{DB5AD9EB-AC33-2483-4AC6-0579248C6EA9}"/>
                </a:ext>
              </a:extLst>
            </p:cNvPr>
            <p:cNvSpPr/>
            <p:nvPr/>
          </p:nvSpPr>
          <p:spPr>
            <a:xfrm>
              <a:off x="7409020" y="3620475"/>
              <a:ext cx="199550" cy="184262"/>
            </a:xfrm>
            <a:prstGeom prst="downArrow">
              <a:avLst/>
            </a:prstGeom>
            <a:solidFill>
              <a:schemeClr val="bg1"/>
            </a:solidFill>
            <a:ln w="127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68" name="Down Arrow 21">
              <a:extLst>
                <a:ext uri="{FF2B5EF4-FFF2-40B4-BE49-F238E27FC236}">
                  <a16:creationId xmlns:a16="http://schemas.microsoft.com/office/drawing/2014/main" id="{0BFB753B-377F-743F-B9D0-F75DE2512DFA}"/>
                </a:ext>
              </a:extLst>
            </p:cNvPr>
            <p:cNvSpPr/>
            <p:nvPr/>
          </p:nvSpPr>
          <p:spPr>
            <a:xfrm>
              <a:off x="7407025" y="4298983"/>
              <a:ext cx="203541" cy="201525"/>
            </a:xfrm>
            <a:prstGeom prst="downArrow">
              <a:avLst>
                <a:gd name="adj1" fmla="val 50000"/>
                <a:gd name="adj2" fmla="val 50000"/>
              </a:avLst>
            </a:prstGeom>
            <a:solidFill>
              <a:schemeClr val="bg1"/>
            </a:solidFill>
            <a:ln w="127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64" name="Rounded Rectangle 13">
              <a:extLst>
                <a:ext uri="{FF2B5EF4-FFF2-40B4-BE49-F238E27FC236}">
                  <a16:creationId xmlns:a16="http://schemas.microsoft.com/office/drawing/2014/main" id="{C2C0F1BD-D821-6833-2657-C5E19B28C372}"/>
                </a:ext>
              </a:extLst>
            </p:cNvPr>
            <p:cNvSpPr/>
            <p:nvPr/>
          </p:nvSpPr>
          <p:spPr>
            <a:xfrm>
              <a:off x="6089444" y="4600408"/>
              <a:ext cx="2814077" cy="294446"/>
            </a:xfrm>
            <a:prstGeom prst="roundRect">
              <a:avLst/>
            </a:prstGeom>
            <a:solidFill>
              <a:srgbClr val="009A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auto" latinLnBrk="0" hangingPunct="1">
                <a:lnSpc>
                  <a:spcPct val="100000"/>
                </a:lnSpc>
                <a:spcBef>
                  <a:spcPts val="0"/>
                </a:spcBef>
                <a:spcAft>
                  <a:spcPts val="0"/>
                </a:spcAft>
                <a:buClrTx/>
                <a:buSzTx/>
                <a:buFontTx/>
                <a:buNone/>
                <a:tabLst/>
                <a:defRPr/>
              </a:pPr>
              <a:r>
                <a:rPr kumimoji="0" lang="es" sz="1400" b="0" i="0" u="none" strike="noStrike" kern="1200" cap="none" spc="0" normalizeH="0" baseline="0" noProof="0">
                  <a:ln>
                    <a:noFill/>
                  </a:ln>
                  <a:solidFill>
                    <a:prstClr val="white"/>
                  </a:solidFill>
                  <a:effectLst/>
                  <a:uLnTx/>
                  <a:uFillTx/>
                  <a:latin typeface="Calibri"/>
                  <a:ea typeface="+mn-ea"/>
                  <a:cs typeface="+mn-cs"/>
                </a:rPr>
                <a:t>ARNI</a:t>
              </a:r>
            </a:p>
          </p:txBody>
        </p:sp>
        <p:sp>
          <p:nvSpPr>
            <p:cNvPr id="63" name="Rounded Rectangle 12">
              <a:extLst>
                <a:ext uri="{FF2B5EF4-FFF2-40B4-BE49-F238E27FC236}">
                  <a16:creationId xmlns:a16="http://schemas.microsoft.com/office/drawing/2014/main" id="{E47F4CBC-031C-72B8-08F4-CC4F9BB1F682}"/>
                </a:ext>
              </a:extLst>
            </p:cNvPr>
            <p:cNvSpPr/>
            <p:nvPr/>
          </p:nvSpPr>
          <p:spPr>
            <a:xfrm>
              <a:off x="6089445" y="3904637"/>
              <a:ext cx="2814078" cy="294446"/>
            </a:xfrm>
            <a:prstGeom prst="roundRect">
              <a:avLst/>
            </a:prstGeom>
            <a:solidFill>
              <a:srgbClr val="3B1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auto" latinLnBrk="0" hangingPunct="1">
                <a:lnSpc>
                  <a:spcPct val="100000"/>
                </a:lnSpc>
                <a:spcBef>
                  <a:spcPts val="0"/>
                </a:spcBef>
                <a:spcAft>
                  <a:spcPts val="0"/>
                </a:spcAft>
                <a:buClrTx/>
                <a:buSzTx/>
                <a:buFontTx/>
                <a:buNone/>
                <a:tabLst/>
                <a:defRPr/>
              </a:pPr>
              <a:r>
                <a:rPr kumimoji="0" lang="es" sz="1400" b="0" i="0" u="none" strike="noStrike" kern="1200" cap="none" spc="0" normalizeH="0" baseline="0" noProof="0" err="1">
                  <a:ln>
                    <a:noFill/>
                  </a:ln>
                  <a:solidFill>
                    <a:prstClr val="white"/>
                  </a:solidFill>
                  <a:effectLst/>
                  <a:uLnTx/>
                  <a:uFillTx/>
                  <a:latin typeface="Calibri"/>
                  <a:ea typeface="+mn-ea"/>
                  <a:cs typeface="+mn-cs"/>
                </a:rPr>
                <a:t>MRA</a:t>
              </a: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73" name="Down Arrow 21">
              <a:extLst>
                <a:ext uri="{FF2B5EF4-FFF2-40B4-BE49-F238E27FC236}">
                  <a16:creationId xmlns:a16="http://schemas.microsoft.com/office/drawing/2014/main" id="{E755BF7D-3B5A-12C5-D462-39E52110BD19}"/>
                </a:ext>
              </a:extLst>
            </p:cNvPr>
            <p:cNvSpPr/>
            <p:nvPr/>
          </p:nvSpPr>
          <p:spPr>
            <a:xfrm>
              <a:off x="7407025" y="4994754"/>
              <a:ext cx="203541" cy="201525"/>
            </a:xfrm>
            <a:prstGeom prst="downArrow">
              <a:avLst>
                <a:gd name="adj1" fmla="val 50000"/>
                <a:gd name="adj2" fmla="val 50000"/>
              </a:avLst>
            </a:prstGeom>
            <a:solidFill>
              <a:schemeClr val="bg1"/>
            </a:solidFill>
            <a:ln w="127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79" name="Down Arrow 20">
              <a:extLst>
                <a:ext uri="{FF2B5EF4-FFF2-40B4-BE49-F238E27FC236}">
                  <a16:creationId xmlns:a16="http://schemas.microsoft.com/office/drawing/2014/main" id="{AD8D495F-2829-107F-9006-46AF4EA07F88}"/>
                </a:ext>
              </a:extLst>
            </p:cNvPr>
            <p:cNvSpPr/>
            <p:nvPr/>
          </p:nvSpPr>
          <p:spPr>
            <a:xfrm>
              <a:off x="7409020" y="2933430"/>
              <a:ext cx="199550" cy="184262"/>
            </a:xfrm>
            <a:prstGeom prst="downArrow">
              <a:avLst/>
            </a:prstGeom>
            <a:solidFill>
              <a:schemeClr val="bg1"/>
            </a:solidFill>
            <a:ln w="127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2" name="Group 131">
            <a:extLst>
              <a:ext uri="{FF2B5EF4-FFF2-40B4-BE49-F238E27FC236}">
                <a16:creationId xmlns:a16="http://schemas.microsoft.com/office/drawing/2014/main" id="{0260159C-EF61-3D6F-F88E-79AF9DFA8E18}"/>
              </a:ext>
            </a:extLst>
          </p:cNvPr>
          <p:cNvGrpSpPr/>
          <p:nvPr/>
        </p:nvGrpSpPr>
        <p:grpSpPr>
          <a:xfrm>
            <a:off x="4613388" y="3539005"/>
            <a:ext cx="754978" cy="754978"/>
            <a:chOff x="4567748" y="3470429"/>
            <a:chExt cx="913524" cy="913524"/>
          </a:xfrm>
        </p:grpSpPr>
        <p:sp>
          <p:nvSpPr>
            <p:cNvPr id="131" name="Oval 130">
              <a:extLst>
                <a:ext uri="{FF2B5EF4-FFF2-40B4-BE49-F238E27FC236}">
                  <a16:creationId xmlns:a16="http://schemas.microsoft.com/office/drawing/2014/main" id="{0008554D-2736-A0E8-BA09-82269546ED82}"/>
                </a:ext>
              </a:extLst>
            </p:cNvPr>
            <p:cNvSpPr/>
            <p:nvPr/>
          </p:nvSpPr>
          <p:spPr>
            <a:xfrm>
              <a:off x="4567748" y="3470429"/>
              <a:ext cx="913524" cy="913524"/>
            </a:xfrm>
            <a:prstGeom prst="ellipse">
              <a:avLst/>
            </a:prstGeom>
            <a:solidFill>
              <a:schemeClr val="bg2">
                <a:alpha val="3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Oval 129">
              <a:extLst>
                <a:ext uri="{FF2B5EF4-FFF2-40B4-BE49-F238E27FC236}">
                  <a16:creationId xmlns:a16="http://schemas.microsoft.com/office/drawing/2014/main" id="{27229DEB-BAC2-1C97-14CB-3DA78820A2B1}"/>
                </a:ext>
              </a:extLst>
            </p:cNvPr>
            <p:cNvSpPr/>
            <p:nvPr/>
          </p:nvSpPr>
          <p:spPr>
            <a:xfrm>
              <a:off x="4683746" y="3586427"/>
              <a:ext cx="681529" cy="681529"/>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a:ln>
                    <a:noFill/>
                  </a:ln>
                  <a:solidFill>
                    <a:prstClr val="black"/>
                  </a:solidFill>
                  <a:effectLst/>
                  <a:uLnTx/>
                  <a:uFillTx/>
                  <a:latin typeface="Calibri" panose="020F0502020204030204"/>
                  <a:ea typeface="+mn-ea"/>
                  <a:cs typeface="+mn-cs"/>
                </a:rPr>
                <a:t>VS</a:t>
              </a:r>
              <a:endParaRPr kumimoji="0" lang="en-IN"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Slide Number Placeholder 3">
            <a:extLst>
              <a:ext uri="{FF2B5EF4-FFF2-40B4-BE49-F238E27FC236}">
                <a16:creationId xmlns:a16="http://schemas.microsoft.com/office/drawing/2014/main" id="{245821EB-A9CD-326C-EADB-F881EDDEF8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4B27B194-C9B5-9357-2955-829B8274634A}"/>
              </a:ext>
            </a:extLst>
          </p:cNvPr>
          <p:cNvSpPr txBox="1"/>
          <p:nvPr/>
        </p:nvSpPr>
        <p:spPr>
          <a:xfrm>
            <a:off x="1368186" y="5419502"/>
            <a:ext cx="3358970" cy="817245"/>
          </a:xfrm>
          <a:prstGeom prst="roundRect">
            <a:avLst/>
          </a:prstGeom>
          <a:noFill/>
        </p:spPr>
        <p:txBody>
          <a:bodyPr wrap="square" rtlCol="0">
            <a:spAutoFit/>
          </a:bodyPr>
          <a:lstStyle/>
          <a:p>
            <a:pPr marL="0" marR="0" lvl="0" indent="0" algn="ctr" defTabSz="914400" rtl="0" eaLnBrk="0" fontAlgn="base" latinLnBrk="0" hangingPunct="1">
              <a:lnSpc>
                <a:spcPct val="100000"/>
              </a:lnSpc>
              <a:spcBef>
                <a:spcPct val="0"/>
              </a:spcBef>
              <a:spcAft>
                <a:spcPct val="0"/>
              </a:spcAft>
              <a:buClrTx/>
              <a:buSzTx/>
              <a:buFontTx/>
              <a:buNone/>
              <a:tabLst/>
              <a:defRPr/>
            </a:pPr>
            <a:r>
              <a:rPr kumimoji="0" lang="es" sz="1400" b="1" i="1"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rPr>
              <a:t>Los 3 pasos se logran en 4 semanas</a:t>
            </a:r>
          </a:p>
          <a:p>
            <a:pPr marL="0" marR="0" lvl="0" indent="0" algn="ctr" defTabSz="914400" rtl="0" eaLnBrk="0" fontAlgn="base" latinLnBrk="0" hangingPunct="1">
              <a:lnSpc>
                <a:spcPct val="100000"/>
              </a:lnSpc>
              <a:spcBef>
                <a:spcPct val="0"/>
              </a:spcBef>
              <a:spcAft>
                <a:spcPct val="0"/>
              </a:spcAft>
              <a:buClrTx/>
              <a:buSzTx/>
              <a:buFontTx/>
              <a:buNone/>
              <a:tabLst/>
              <a:defRPr/>
            </a:pPr>
            <a:r>
              <a:rPr kumimoji="0" lang="es" sz="1400" b="0" i="1"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rPr>
              <a:t>Uptitration </a:t>
            </a:r>
            <a:r>
              <a:rPr kumimoji="0" lang="es-ES" sz="1400" b="0" i="1"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rPr>
              <a:t>para fijar dosis a partir de entonces</a:t>
            </a:r>
            <a:endParaRPr kumimoji="0" lang="es" sz="1400" b="0" i="1"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
        <p:nvSpPr>
          <p:cNvPr id="3" name="TextBox 2">
            <a:extLst>
              <a:ext uri="{FF2B5EF4-FFF2-40B4-BE49-F238E27FC236}">
                <a16:creationId xmlns:a16="http://schemas.microsoft.com/office/drawing/2014/main" id="{E4EAFECE-052A-F913-41B7-68D81D9FAA80}"/>
              </a:ext>
            </a:extLst>
          </p:cNvPr>
          <p:cNvSpPr txBox="1"/>
          <p:nvPr/>
        </p:nvSpPr>
        <p:spPr>
          <a:xfrm>
            <a:off x="2104872" y="1693554"/>
            <a:ext cx="1879041" cy="369332"/>
          </a:xfrm>
          <a:prstGeom prst="roundRect">
            <a:avLst>
              <a:gd name="adj" fmla="val 0"/>
            </a:avLst>
          </a:prstGeom>
          <a:noFill/>
        </p:spPr>
        <p:txBody>
          <a:bodyPr wrap="square" rtlCol="0">
            <a:spAutoFit/>
          </a:bodyPr>
          <a:lstStyle/>
          <a:p>
            <a:pPr marL="0" marR="0" lvl="0" indent="0" algn="ctr" defTabSz="914400" rtl="0" eaLnBrk="0" fontAlgn="base" latinLnBrk="0" hangingPunct="1">
              <a:lnSpc>
                <a:spcPct val="100000"/>
              </a:lnSpc>
              <a:spcBef>
                <a:spcPct val="0"/>
              </a:spcBef>
              <a:spcAft>
                <a:spcPct val="0"/>
              </a:spcAft>
              <a:buClrTx/>
              <a:buSzTx/>
              <a:buFontTx/>
              <a:buNone/>
              <a:tabLst/>
              <a:defRPr/>
            </a:pPr>
            <a:r>
              <a:rPr kumimoji="0" lang="es" sz="1800" b="1"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rPr>
              <a:t>Secuenciación rápida</a:t>
            </a:r>
          </a:p>
        </p:txBody>
      </p:sp>
      <p:grpSp>
        <p:nvGrpSpPr>
          <p:cNvPr id="7" name="Group 6">
            <a:extLst>
              <a:ext uri="{FF2B5EF4-FFF2-40B4-BE49-F238E27FC236}">
                <a16:creationId xmlns:a16="http://schemas.microsoft.com/office/drawing/2014/main" id="{826116D9-A9CF-D2E1-8632-A041F26F194A}"/>
              </a:ext>
            </a:extLst>
          </p:cNvPr>
          <p:cNvGrpSpPr/>
          <p:nvPr/>
        </p:nvGrpSpPr>
        <p:grpSpPr>
          <a:xfrm>
            <a:off x="1550848" y="2346145"/>
            <a:ext cx="2987088" cy="518462"/>
            <a:chOff x="1666196" y="2597624"/>
            <a:chExt cx="2987088" cy="518462"/>
          </a:xfrm>
        </p:grpSpPr>
        <p:sp>
          <p:nvSpPr>
            <p:cNvPr id="8" name="Rounded Rectangle 15">
              <a:extLst>
                <a:ext uri="{FF2B5EF4-FFF2-40B4-BE49-F238E27FC236}">
                  <a16:creationId xmlns:a16="http://schemas.microsoft.com/office/drawing/2014/main" id="{44BCEC13-C79A-E660-C587-0B8D486F9982}"/>
                </a:ext>
              </a:extLst>
            </p:cNvPr>
            <p:cNvSpPr/>
            <p:nvPr/>
          </p:nvSpPr>
          <p:spPr>
            <a:xfrm>
              <a:off x="1666196" y="2597624"/>
              <a:ext cx="1057623" cy="518462"/>
            </a:xfrm>
            <a:prstGeom prst="roundRect">
              <a:avLst/>
            </a:prstGeom>
            <a:solidFill>
              <a:srgbClr val="B52282"/>
            </a:solidFill>
            <a:ln w="25400" cap="flat" cmpd="sng" algn="ctr">
              <a:noFill/>
              <a:prstDash val="solid"/>
            </a:ln>
            <a:effectLst/>
          </p:spPr>
          <p:txBody>
            <a:bodyPr rtlCol="0" anchor="ctr"/>
            <a:lstStyle/>
            <a:p>
              <a:pPr marL="0" marR="0" lvl="0" indent="0" algn="ctr" defTabSz="914400" rtl="0" eaLnBrk="0" fontAlgn="base" latinLnBrk="0" hangingPunct="1">
                <a:lnSpc>
                  <a:spcPct val="100000"/>
                </a:lnSpc>
                <a:spcBef>
                  <a:spcPct val="0"/>
                </a:spcBef>
                <a:spcAft>
                  <a:spcPct val="0"/>
                </a:spcAft>
                <a:buClrTx/>
                <a:buSzTx/>
                <a:buFontTx/>
                <a:buNone/>
                <a:tabLst/>
                <a:defRPr/>
              </a:pPr>
              <a:r>
                <a:rPr kumimoji="0" lang="el-GR" sz="1400" b="1" i="0" u="none" strike="noStrike" kern="0" cap="none" spc="0" normalizeH="0" baseline="0" noProof="0">
                  <a:ln>
                    <a:noFill/>
                  </a:ln>
                  <a:solidFill>
                    <a:prstClr val="white"/>
                  </a:solidFill>
                  <a:effectLst/>
                  <a:uLnTx/>
                  <a:uFillTx/>
                  <a:latin typeface="Calibri" panose="020F0502020204030204"/>
                  <a:ea typeface="+mn-ea"/>
                  <a:cs typeface="+mn-cs"/>
                </a:rPr>
                <a:t>Β</a:t>
              </a:r>
              <a:r>
                <a:rPr kumimoji="0" lang="es" sz="1400" b="1" i="0" u="none" strike="noStrike" kern="0" cap="none" spc="0" normalizeH="0" baseline="0" noProof="0">
                  <a:ln>
                    <a:noFill/>
                  </a:ln>
                  <a:solidFill>
                    <a:prstClr val="white"/>
                  </a:solidFill>
                  <a:effectLst/>
                  <a:uLnTx/>
                  <a:uFillTx/>
                  <a:latin typeface="Calibri" panose="020F0502020204030204"/>
                  <a:ea typeface="+mn-ea"/>
                  <a:cs typeface="+mn-cs"/>
                </a:rPr>
                <a:t>-blocker</a:t>
              </a:r>
            </a:p>
          </p:txBody>
        </p:sp>
        <p:sp>
          <p:nvSpPr>
            <p:cNvPr id="9" name="Rounded Rectangle 16">
              <a:extLst>
                <a:ext uri="{FF2B5EF4-FFF2-40B4-BE49-F238E27FC236}">
                  <a16:creationId xmlns:a16="http://schemas.microsoft.com/office/drawing/2014/main" id="{C0320A72-CDF1-EE07-8E8F-0553B2D5A54E}"/>
                </a:ext>
              </a:extLst>
            </p:cNvPr>
            <p:cNvSpPr/>
            <p:nvPr/>
          </p:nvSpPr>
          <p:spPr>
            <a:xfrm>
              <a:off x="3595661" y="2600862"/>
              <a:ext cx="1057623" cy="515224"/>
            </a:xfrm>
            <a:prstGeom prst="roundRect">
              <a:avLst/>
            </a:prstGeom>
            <a:solidFill>
              <a:srgbClr val="002E57"/>
            </a:solidFill>
            <a:ln w="25400" cap="flat" cmpd="sng" algn="ctr">
              <a:noFill/>
              <a:prstDash val="solid"/>
            </a:ln>
            <a:effectLst/>
          </p:spPr>
          <p:txBody>
            <a:bodyPr rtlCol="0" anchor="ctr"/>
            <a:lstStyle/>
            <a:p>
              <a:pPr marL="0" marR="0" lvl="0" indent="0" algn="ctr" defTabSz="914400" rtl="0" eaLnBrk="0" fontAlgn="base" latinLnBrk="0" hangingPunct="1">
                <a:lnSpc>
                  <a:spcPct val="100000"/>
                </a:lnSpc>
                <a:spcBef>
                  <a:spcPct val="0"/>
                </a:spcBef>
                <a:spcAft>
                  <a:spcPct val="0"/>
                </a:spcAft>
                <a:buClrTx/>
                <a:buSzTx/>
                <a:buFontTx/>
                <a:buNone/>
                <a:tabLst/>
                <a:defRPr/>
              </a:pPr>
              <a:r>
                <a:rPr kumimoji="0" lang="es" sz="1400" b="1" i="0" u="none" strike="noStrike" kern="0" cap="none" spc="0" normalizeH="0" baseline="0" noProof="0">
                  <a:ln>
                    <a:noFill/>
                  </a:ln>
                  <a:solidFill>
                    <a:prstClr val="white"/>
                  </a:solidFill>
                  <a:effectLst/>
                  <a:uLnTx/>
                  <a:uFillTx/>
                  <a:latin typeface="Calibri" panose="020F0502020204030204"/>
                  <a:ea typeface="+mn-ea"/>
                  <a:cs typeface="+mn-cs"/>
                </a:rPr>
                <a:t>SGLT2i</a:t>
              </a:r>
            </a:p>
          </p:txBody>
        </p:sp>
      </p:grpSp>
      <p:sp>
        <p:nvSpPr>
          <p:cNvPr id="10" name="Rounded Rectangle 17">
            <a:extLst>
              <a:ext uri="{FF2B5EF4-FFF2-40B4-BE49-F238E27FC236}">
                <a16:creationId xmlns:a16="http://schemas.microsoft.com/office/drawing/2014/main" id="{9618E779-D236-05EF-F581-AA7A69A769A3}"/>
              </a:ext>
            </a:extLst>
          </p:cNvPr>
          <p:cNvSpPr/>
          <p:nvPr/>
        </p:nvSpPr>
        <p:spPr>
          <a:xfrm>
            <a:off x="1550848" y="3712047"/>
            <a:ext cx="2987088" cy="332595"/>
          </a:xfrm>
          <a:prstGeom prst="roundRect">
            <a:avLst/>
          </a:prstGeom>
          <a:solidFill>
            <a:srgbClr val="009AD7"/>
          </a:solidFill>
          <a:ln w="25400" cap="flat" cmpd="sng" algn="ctr">
            <a:noFill/>
            <a:prstDash val="solid"/>
          </a:ln>
          <a:effectLst/>
        </p:spPr>
        <p:txBody>
          <a:bodyPr rtlCol="0" anchor="ctr"/>
          <a:lstStyle/>
          <a:p>
            <a:pPr marL="0" marR="0" lvl="0" indent="0" algn="ctr" defTabSz="914400" rtl="0" eaLnBrk="0" fontAlgn="base" latinLnBrk="0" hangingPunct="1">
              <a:lnSpc>
                <a:spcPct val="100000"/>
              </a:lnSpc>
              <a:spcBef>
                <a:spcPct val="0"/>
              </a:spcBef>
              <a:spcAft>
                <a:spcPct val="0"/>
              </a:spcAft>
              <a:buClrTx/>
              <a:buSzTx/>
              <a:buFontTx/>
              <a:buNone/>
              <a:tabLst/>
              <a:defRPr/>
            </a:pPr>
            <a:r>
              <a:rPr kumimoji="0" lang="es" sz="1400" b="1" i="0" u="none" strike="noStrike" kern="0" cap="none" spc="0" normalizeH="0" baseline="0" noProof="0">
                <a:ln>
                  <a:noFill/>
                </a:ln>
                <a:solidFill>
                  <a:prstClr val="white"/>
                </a:solidFill>
                <a:effectLst/>
                <a:uLnTx/>
                <a:uFillTx/>
                <a:latin typeface="Calibri" panose="020F0502020204030204"/>
                <a:ea typeface="+mn-ea"/>
                <a:cs typeface="+mn-cs"/>
              </a:rPr>
              <a:t>ARNI</a:t>
            </a:r>
          </a:p>
        </p:txBody>
      </p:sp>
      <p:sp>
        <p:nvSpPr>
          <p:cNvPr id="11" name="Rounded Rectangle 18">
            <a:extLst>
              <a:ext uri="{FF2B5EF4-FFF2-40B4-BE49-F238E27FC236}">
                <a16:creationId xmlns:a16="http://schemas.microsoft.com/office/drawing/2014/main" id="{A103DDE8-0AD9-1E5C-1A3B-D769F668D2EC}"/>
              </a:ext>
            </a:extLst>
          </p:cNvPr>
          <p:cNvSpPr/>
          <p:nvPr/>
        </p:nvSpPr>
        <p:spPr>
          <a:xfrm>
            <a:off x="1550848" y="5152126"/>
            <a:ext cx="2987088" cy="328556"/>
          </a:xfrm>
          <a:prstGeom prst="roundRect">
            <a:avLst/>
          </a:prstGeom>
          <a:solidFill>
            <a:srgbClr val="3B1C57"/>
          </a:solidFill>
          <a:ln w="25400" cap="flat" cmpd="sng" algn="ctr">
            <a:noFill/>
            <a:prstDash val="solid"/>
          </a:ln>
          <a:effectLst/>
        </p:spPr>
        <p:txBody>
          <a:bodyPr rtlCol="0" anchor="ctr"/>
          <a:lstStyle/>
          <a:p>
            <a:pPr marL="0" marR="0" lvl="0" indent="0" algn="ctr" defTabSz="914400" rtl="0" eaLnBrk="0" fontAlgn="base" latinLnBrk="0" hangingPunct="1">
              <a:lnSpc>
                <a:spcPct val="100000"/>
              </a:lnSpc>
              <a:spcBef>
                <a:spcPct val="0"/>
              </a:spcBef>
              <a:spcAft>
                <a:spcPct val="0"/>
              </a:spcAft>
              <a:buClrTx/>
              <a:buSzTx/>
              <a:buFontTx/>
              <a:buNone/>
              <a:tabLst/>
              <a:defRPr/>
            </a:pPr>
            <a:r>
              <a:rPr kumimoji="0" lang="es" sz="1400" b="1" i="0" u="none" strike="noStrike" kern="0" cap="none" spc="0" normalizeH="0" baseline="0" noProof="0" err="1">
                <a:ln>
                  <a:noFill/>
                </a:ln>
                <a:solidFill>
                  <a:prstClr val="white"/>
                </a:solidFill>
                <a:effectLst/>
                <a:uLnTx/>
                <a:uFillTx/>
                <a:latin typeface="Calibri" panose="020F0502020204030204"/>
                <a:ea typeface="+mn-ea"/>
                <a:cs typeface="+mn-cs"/>
              </a:rPr>
              <a:t>MRA</a:t>
            </a:r>
            <a:endParaRPr kumimoji="0" lang="en-US" sz="1400" b="1"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A198808-C69A-C4EA-AF19-937C796C4AB2}"/>
              </a:ext>
            </a:extLst>
          </p:cNvPr>
          <p:cNvSpPr txBox="1"/>
          <p:nvPr/>
        </p:nvSpPr>
        <p:spPr>
          <a:xfrm>
            <a:off x="2889228" y="2205773"/>
            <a:ext cx="316112" cy="799207"/>
          </a:xfrm>
          <a:prstGeom prst="roundRect">
            <a:avLst/>
          </a:prstGeom>
          <a:noFill/>
        </p:spPr>
        <p:txBody>
          <a:bodyPr wrap="square" rtlCol="0">
            <a:spAutoFit/>
          </a:bodyPr>
          <a:lstStyle/>
          <a:p>
            <a:pPr marL="0" marR="0" lvl="0" indent="0" algn="ctr" defTabSz="914400" rtl="0" eaLnBrk="0" fontAlgn="base" latinLnBrk="0" hangingPunct="1">
              <a:lnSpc>
                <a:spcPct val="100000"/>
              </a:lnSpc>
              <a:spcBef>
                <a:spcPct val="0"/>
              </a:spcBef>
              <a:spcAft>
                <a:spcPct val="0"/>
              </a:spcAft>
              <a:buClrTx/>
              <a:buSzTx/>
              <a:buFontTx/>
              <a:buNone/>
              <a:tabLst/>
              <a:defRPr/>
            </a:pPr>
            <a:r>
              <a:rPr kumimoji="0" lang="es" sz="4400" b="1" i="0" u="none" strike="noStrike" kern="1200" cap="none" spc="0" normalizeH="0" baseline="0" noProof="0">
                <a:ln>
                  <a:noFill/>
                </a:ln>
                <a:solidFill>
                  <a:prstClr val="black">
                    <a:lumMod val="50000"/>
                    <a:lumOff val="50000"/>
                  </a:prstClr>
                </a:solidFill>
                <a:effectLst/>
                <a:uLnTx/>
                <a:uFillTx/>
                <a:latin typeface="Calibri" panose="020F0502020204030204"/>
                <a:ea typeface="MS PGothic" panose="020B0600070205080204" pitchFamily="34" charset="-128"/>
                <a:cs typeface="+mn-cs"/>
              </a:rPr>
              <a:t>+</a:t>
            </a:r>
          </a:p>
        </p:txBody>
      </p:sp>
      <p:sp>
        <p:nvSpPr>
          <p:cNvPr id="13" name="TextBox 12">
            <a:extLst>
              <a:ext uri="{FF2B5EF4-FFF2-40B4-BE49-F238E27FC236}">
                <a16:creationId xmlns:a16="http://schemas.microsoft.com/office/drawing/2014/main" id="{E5DE33B4-E028-D296-5678-4152E4EC29D1}"/>
              </a:ext>
            </a:extLst>
          </p:cNvPr>
          <p:cNvSpPr txBox="1"/>
          <p:nvPr/>
        </p:nvSpPr>
        <p:spPr>
          <a:xfrm>
            <a:off x="737124" y="5129119"/>
            <a:ext cx="798364" cy="374571"/>
          </a:xfrm>
          <a:prstGeom prst="round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600" b="1" i="0" u="none" strike="noStrike" kern="1200" cap="none" spc="0" normalizeH="0" baseline="0" noProof="0">
                <a:ln>
                  <a:noFill/>
                </a:ln>
                <a:solidFill>
                  <a:prstClr val="black"/>
                </a:solidFill>
                <a:effectLst/>
                <a:uLnTx/>
                <a:uFillTx/>
                <a:latin typeface="Calibri" panose="020F0502020204030204"/>
                <a:ea typeface="+mn-ea"/>
                <a:cs typeface="+mn-cs"/>
              </a:rPr>
              <a:t>Paso 3</a:t>
            </a:r>
          </a:p>
        </p:txBody>
      </p:sp>
      <p:sp>
        <p:nvSpPr>
          <p:cNvPr id="14" name="TextBox 13">
            <a:extLst>
              <a:ext uri="{FF2B5EF4-FFF2-40B4-BE49-F238E27FC236}">
                <a16:creationId xmlns:a16="http://schemas.microsoft.com/office/drawing/2014/main" id="{156A69B0-911C-3901-E08A-81A2804DA5EA}"/>
              </a:ext>
            </a:extLst>
          </p:cNvPr>
          <p:cNvSpPr txBox="1"/>
          <p:nvPr/>
        </p:nvSpPr>
        <p:spPr>
          <a:xfrm>
            <a:off x="737124" y="3672177"/>
            <a:ext cx="798364" cy="374571"/>
          </a:xfrm>
          <a:prstGeom prst="round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600" b="1" i="0" u="none" strike="noStrike" kern="1200" cap="none" spc="0" normalizeH="0" baseline="0" noProof="0">
                <a:ln>
                  <a:noFill/>
                </a:ln>
                <a:solidFill>
                  <a:prstClr val="black"/>
                </a:solidFill>
                <a:effectLst/>
                <a:uLnTx/>
                <a:uFillTx/>
                <a:latin typeface="Calibri" panose="020F0502020204030204"/>
                <a:ea typeface="+mn-ea"/>
                <a:cs typeface="+mn-cs"/>
              </a:rPr>
              <a:t>Paso 2</a:t>
            </a:r>
          </a:p>
        </p:txBody>
      </p:sp>
      <p:sp>
        <p:nvSpPr>
          <p:cNvPr id="15" name="TextBox 14">
            <a:extLst>
              <a:ext uri="{FF2B5EF4-FFF2-40B4-BE49-F238E27FC236}">
                <a16:creationId xmlns:a16="http://schemas.microsoft.com/office/drawing/2014/main" id="{648796A9-760E-E922-D89A-57B12F6B8CF9}"/>
              </a:ext>
            </a:extLst>
          </p:cNvPr>
          <p:cNvSpPr txBox="1"/>
          <p:nvPr/>
        </p:nvSpPr>
        <p:spPr>
          <a:xfrm>
            <a:off x="737124" y="2418091"/>
            <a:ext cx="798364" cy="374571"/>
          </a:xfrm>
          <a:prstGeom prst="round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600" b="1" i="0" u="none" strike="noStrike" kern="1200" cap="none" spc="0" normalizeH="0" baseline="0" noProof="0">
                <a:ln>
                  <a:noFill/>
                </a:ln>
                <a:solidFill>
                  <a:prstClr val="black"/>
                </a:solidFill>
                <a:effectLst/>
                <a:uLnTx/>
                <a:uFillTx/>
                <a:latin typeface="Calibri" panose="020F0502020204030204"/>
                <a:ea typeface="+mn-ea"/>
                <a:cs typeface="+mn-cs"/>
              </a:rPr>
              <a:t>Paso 1</a:t>
            </a:r>
          </a:p>
        </p:txBody>
      </p:sp>
      <p:sp>
        <p:nvSpPr>
          <p:cNvPr id="16" name="Down Arrow 25">
            <a:extLst>
              <a:ext uri="{FF2B5EF4-FFF2-40B4-BE49-F238E27FC236}">
                <a16:creationId xmlns:a16="http://schemas.microsoft.com/office/drawing/2014/main" id="{043B8D8B-B7FD-0701-E844-4CC8BD32FA22}"/>
              </a:ext>
            </a:extLst>
          </p:cNvPr>
          <p:cNvSpPr/>
          <p:nvPr/>
        </p:nvSpPr>
        <p:spPr>
          <a:xfrm>
            <a:off x="2886336" y="2887486"/>
            <a:ext cx="316112" cy="759090"/>
          </a:xfrm>
          <a:prstGeom prst="downArrow">
            <a:avLst>
              <a:gd name="adj1" fmla="val 50000"/>
              <a:gd name="adj2" fmla="val 50000"/>
            </a:avLst>
          </a:prstGeom>
          <a:solidFill>
            <a:sysClr val="window" lastClr="FFFFFF"/>
          </a:solidFill>
          <a:ln w="12700" cap="flat" cmpd="sng" algn="ctr">
            <a:solidFill>
              <a:schemeClr val="bg2">
                <a:lumMod val="90000"/>
              </a:schemeClr>
            </a:solidFill>
            <a:prstDash val="solid"/>
          </a:ln>
          <a:effectLst/>
        </p:spPr>
        <p:txBody>
          <a:bodyPr rtlCol="0" anchor="ctr"/>
          <a:lstStyle/>
          <a:p>
            <a:pPr marL="0" marR="0" lvl="0" indent="0" algn="ctr" defTabSz="914400" rtl="0" eaLnBrk="0"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Down Arrow 26">
            <a:extLst>
              <a:ext uri="{FF2B5EF4-FFF2-40B4-BE49-F238E27FC236}">
                <a16:creationId xmlns:a16="http://schemas.microsoft.com/office/drawing/2014/main" id="{9202F2CE-2D32-8BE4-C9C4-8D8DF7F18D35}"/>
              </a:ext>
            </a:extLst>
          </p:cNvPr>
          <p:cNvSpPr/>
          <p:nvPr/>
        </p:nvSpPr>
        <p:spPr>
          <a:xfrm>
            <a:off x="2872354" y="4113572"/>
            <a:ext cx="344076" cy="919005"/>
          </a:xfrm>
          <a:prstGeom prst="downArrow">
            <a:avLst>
              <a:gd name="adj1" fmla="val 50000"/>
              <a:gd name="adj2" fmla="val 50000"/>
            </a:avLst>
          </a:prstGeom>
          <a:solidFill>
            <a:sysClr val="window" lastClr="FFFFFF"/>
          </a:solidFill>
          <a:ln w="12700" cap="flat" cmpd="sng" algn="ctr">
            <a:solidFill>
              <a:schemeClr val="bg2">
                <a:lumMod val="90000"/>
              </a:schemeClr>
            </a:solidFill>
            <a:prstDash val="solid"/>
          </a:ln>
          <a:effectLst/>
        </p:spPr>
        <p:txBody>
          <a:bodyPr rtlCol="0" anchor="ctr"/>
          <a:lstStyle/>
          <a:p>
            <a:pPr marL="0" marR="0" lvl="0" indent="0" algn="ctr" defTabSz="914400" rtl="0" eaLnBrk="0"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D3C9AFE7-17E8-7F6B-FBC2-AFC7C5838905}"/>
              </a:ext>
            </a:extLst>
          </p:cNvPr>
          <p:cNvGrpSpPr/>
          <p:nvPr/>
        </p:nvGrpSpPr>
        <p:grpSpPr>
          <a:xfrm>
            <a:off x="2175152" y="4064624"/>
            <a:ext cx="1738481" cy="1107652"/>
            <a:chOff x="2462679" y="4191624"/>
            <a:chExt cx="1738481" cy="1107652"/>
          </a:xfrm>
        </p:grpSpPr>
        <p:sp>
          <p:nvSpPr>
            <p:cNvPr id="19" name="Arc 18">
              <a:extLst>
                <a:ext uri="{FF2B5EF4-FFF2-40B4-BE49-F238E27FC236}">
                  <a16:creationId xmlns:a16="http://schemas.microsoft.com/office/drawing/2014/main" id="{6A482513-6629-6737-CC6B-2F8395E48CC0}"/>
                </a:ext>
              </a:extLst>
            </p:cNvPr>
            <p:cNvSpPr/>
            <p:nvPr/>
          </p:nvSpPr>
          <p:spPr>
            <a:xfrm rot="288236" flipH="1">
              <a:off x="2462679" y="4191624"/>
              <a:ext cx="1304795" cy="1107652"/>
            </a:xfrm>
            <a:prstGeom prst="arc">
              <a:avLst>
                <a:gd name="adj1" fmla="val 20545223"/>
                <a:gd name="adj2" fmla="val 1684730"/>
              </a:avLst>
            </a:prstGeom>
            <a:noFill/>
            <a:ln w="28575" cap="flat" cmpd="sng" algn="ctr">
              <a:solidFill>
                <a:srgbClr val="A81A0C"/>
              </a:solidFill>
              <a:prstDash val="solid"/>
              <a:headEnd type="triangle" w="med" len="med"/>
              <a:tailEnd type="triangle" w="med" len="med"/>
            </a:ln>
            <a:effectLst/>
          </p:spPr>
          <p:txBody>
            <a:bodyPr rtlCol="0" anchor="ctr"/>
            <a:lstStyle/>
            <a:p>
              <a:pPr marL="0" marR="0" lvl="0" indent="0" algn="ctr" defTabSz="914400" rtl="0" eaLnBrk="0"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0" name="Arc 19">
              <a:extLst>
                <a:ext uri="{FF2B5EF4-FFF2-40B4-BE49-F238E27FC236}">
                  <a16:creationId xmlns:a16="http://schemas.microsoft.com/office/drawing/2014/main" id="{84CC489A-5BD8-3344-5B8C-CE7134F50CA7}"/>
                </a:ext>
              </a:extLst>
            </p:cNvPr>
            <p:cNvSpPr/>
            <p:nvPr/>
          </p:nvSpPr>
          <p:spPr>
            <a:xfrm rot="21311764">
              <a:off x="2896365" y="4191624"/>
              <a:ext cx="1304795" cy="1107652"/>
            </a:xfrm>
            <a:prstGeom prst="arc">
              <a:avLst>
                <a:gd name="adj1" fmla="val 20545223"/>
                <a:gd name="adj2" fmla="val 1684730"/>
              </a:avLst>
            </a:prstGeom>
            <a:noFill/>
            <a:ln w="28575" cap="flat" cmpd="sng" algn="ctr">
              <a:solidFill>
                <a:srgbClr val="A81A0C"/>
              </a:solidFill>
              <a:prstDash val="solid"/>
              <a:headEnd type="triangle" w="med" len="med"/>
              <a:tailEnd type="triangle" w="med" len="med"/>
            </a:ln>
            <a:effectLst/>
          </p:spPr>
          <p:txBody>
            <a:bodyPr rtlCol="0" anchor="ctr"/>
            <a:lstStyle/>
            <a:p>
              <a:pPr marL="0" marR="0" lvl="0" indent="0" algn="ctr" defTabSz="914400" rtl="0" eaLnBrk="0"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21" name="Title 1">
            <a:extLst>
              <a:ext uri="{FF2B5EF4-FFF2-40B4-BE49-F238E27FC236}">
                <a16:creationId xmlns:a16="http://schemas.microsoft.com/office/drawing/2014/main" id="{DF5ABB47-AA11-6E4C-B4E3-7C13F58DD0AB}"/>
              </a:ext>
            </a:extLst>
          </p:cNvPr>
          <p:cNvSpPr txBox="1">
            <a:spLocks/>
          </p:cNvSpPr>
          <p:nvPr/>
        </p:nvSpPr>
        <p:spPr>
          <a:xfrm>
            <a:off x="850900" y="41972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Terapia </a:t>
            </a:r>
            <a:r>
              <a:rPr kumimoji="0" lang="en-US" sz="3200" b="1" i="0" u="none" strike="noStrike" kern="1200" cap="none" spc="0" normalizeH="0" baseline="0" noProof="0">
                <a:ln>
                  <a:noFill/>
                </a:ln>
                <a:solidFill>
                  <a:srgbClr val="002C53"/>
                </a:solidFill>
                <a:effectLst/>
                <a:uLnTx/>
                <a:uFillTx/>
                <a:latin typeface="Calibri Light" panose="020F0302020204030204"/>
                <a:ea typeface="+mj-ea"/>
                <a:cs typeface="+mj-cs"/>
              </a:rPr>
              <a:t>para la </a:t>
            </a:r>
            <a:r>
              <a:rPr kumimoji="0" lang="en-US" sz="3200" b="1" i="0" u="none" strike="noStrike" kern="1200" cap="none" spc="0" normalizeH="0" baseline="0" noProof="0" err="1">
                <a:ln>
                  <a:noFill/>
                </a:ln>
                <a:solidFill>
                  <a:srgbClr val="002C53"/>
                </a:solidFill>
                <a:effectLst/>
                <a:uLnTx/>
                <a:uFillTx/>
                <a:latin typeface="Calibri Light" panose="020F0302020204030204"/>
                <a:ea typeface="+mj-ea"/>
                <a:cs typeface="+mj-cs"/>
              </a:rPr>
              <a:t>ICFEr</a:t>
            </a: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 secuenciación rápida </a:t>
            </a:r>
            <a:r>
              <a:rPr kumimoji="0" lang="en-US" sz="3200" b="1" i="0" u="none" strike="noStrike" kern="1200" cap="none" spc="0" normalizeH="0" baseline="0" noProof="0" err="1">
                <a:ln>
                  <a:noFill/>
                </a:ln>
                <a:solidFill>
                  <a:srgbClr val="002C53"/>
                </a:solidFill>
                <a:effectLst/>
                <a:uLnTx/>
                <a:uFillTx/>
                <a:latin typeface="Calibri Light" panose="020F0302020204030204"/>
                <a:ea typeface="+mj-ea"/>
                <a:cs typeface="+mj-cs"/>
              </a:rPr>
              <a:t>frente</a:t>
            </a:r>
            <a:r>
              <a:rPr kumimoji="0" lang="en-US" sz="3200" b="1" i="0" u="none" strike="noStrike" kern="1200" cap="none" spc="0" normalizeH="0" baseline="0" noProof="0">
                <a:ln>
                  <a:noFill/>
                </a:ln>
                <a:solidFill>
                  <a:srgbClr val="002C53"/>
                </a:solidFill>
                <a:effectLst/>
                <a:uLnTx/>
                <a:uFillTx/>
                <a:latin typeface="Calibri Light" panose="020F0302020204030204"/>
                <a:ea typeface="+mj-ea"/>
                <a:cs typeface="+mj-cs"/>
              </a:rPr>
              <a:t> a</a:t>
            </a: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 secuenciación tradicional</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8579549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A7E5824-62DC-51B7-89F7-4A2CD5B2E7EB}"/>
              </a:ext>
            </a:extLst>
          </p:cNvPr>
          <p:cNvSpPr txBox="1">
            <a:spLocks/>
          </p:cNvSpPr>
          <p:nvPr/>
        </p:nvSpPr>
        <p:spPr>
          <a:xfrm>
            <a:off x="1020036" y="-95758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44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16" name="TextBox 15">
            <a:extLst>
              <a:ext uri="{FF2B5EF4-FFF2-40B4-BE49-F238E27FC236}">
                <a16:creationId xmlns:a16="http://schemas.microsoft.com/office/drawing/2014/main" id="{3E58655F-F12D-B0E5-E6BD-C3BCAAB5747E}"/>
              </a:ext>
            </a:extLst>
          </p:cNvPr>
          <p:cNvSpPr txBox="1"/>
          <p:nvPr/>
        </p:nvSpPr>
        <p:spPr>
          <a:xfrm>
            <a:off x="327495" y="1129518"/>
            <a:ext cx="11537004" cy="7540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 sz="14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Terapia médica dirigida a través de los etapas de la insuficiencia cardíaca </a:t>
            </a:r>
            <a:endParaRPr kumimoji="0" lang="en-US" sz="1400" b="1"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Utilice esta herramienta para hacer referencia a la terapia médica dirigida por las guías (GDMT) en las cuatro </a:t>
            </a:r>
            <a:r>
              <a:rPr kumimoji="0" lang="en-US" sz="12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estadíos</a:t>
            </a:r>
            <a:r>
              <a:rPr kumimoji="0" lang="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de la insuficiencia cardíaca (IC) </a:t>
            </a: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de la ACC/AHA</a:t>
            </a:r>
            <a:r>
              <a:rPr kumimoji="0" lang="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como se describe en el </a:t>
            </a:r>
            <a:r>
              <a:rPr kumimoji="0" lang="es-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Guía de la </a:t>
            </a:r>
            <a:r>
              <a:rPr kumimoji="0" lang="es-ES" sz="12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AHA</a:t>
            </a:r>
            <a:r>
              <a:rPr kumimoji="0" lang="es-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/ACC/</a:t>
            </a:r>
            <a:r>
              <a:rPr kumimoji="0" lang="es-ES" sz="12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HFSA</a:t>
            </a:r>
            <a:r>
              <a:rPr kumimoji="0" lang="es-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2022</a:t>
            </a:r>
            <a:r>
              <a:rPr kumimoji="0" lang="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para el tratamiento de la insuficiencia cardíaca. Consulte la guía para conocer los criterios específicos de la población de pacientes.</a:t>
            </a:r>
          </a:p>
        </p:txBody>
      </p:sp>
      <p:grpSp>
        <p:nvGrpSpPr>
          <p:cNvPr id="8" name="Group 7">
            <a:extLst>
              <a:ext uri="{FF2B5EF4-FFF2-40B4-BE49-F238E27FC236}">
                <a16:creationId xmlns:a16="http://schemas.microsoft.com/office/drawing/2014/main" id="{1A549930-5AF8-3A75-726B-53D084A9E817}"/>
              </a:ext>
            </a:extLst>
          </p:cNvPr>
          <p:cNvGrpSpPr/>
          <p:nvPr/>
        </p:nvGrpSpPr>
        <p:grpSpPr>
          <a:xfrm>
            <a:off x="327498" y="1940258"/>
            <a:ext cx="11727157" cy="4245657"/>
            <a:chOff x="327498" y="2113508"/>
            <a:chExt cx="11727157" cy="4245657"/>
          </a:xfrm>
        </p:grpSpPr>
        <p:sp>
          <p:nvSpPr>
            <p:cNvPr id="12" name="Rectangle: Rounded Corners 11">
              <a:extLst>
                <a:ext uri="{FF2B5EF4-FFF2-40B4-BE49-F238E27FC236}">
                  <a16:creationId xmlns:a16="http://schemas.microsoft.com/office/drawing/2014/main" id="{329AEA52-DE33-3F76-67EC-823558A3FE63}"/>
                </a:ext>
              </a:extLst>
            </p:cNvPr>
            <p:cNvSpPr/>
            <p:nvPr/>
          </p:nvSpPr>
          <p:spPr>
            <a:xfrm>
              <a:off x="327498" y="2113508"/>
              <a:ext cx="11537004" cy="4245657"/>
            </a:xfrm>
            <a:prstGeom prst="roundRect">
              <a:avLst>
                <a:gd name="adj" fmla="val 2374"/>
              </a:avLst>
            </a:prstGeom>
            <a:solidFill>
              <a:schemeClr val="bg1"/>
            </a:solidFill>
            <a:ln>
              <a:noFill/>
            </a:ln>
            <a:effectLst>
              <a:outerShdw blurRad="76200" dist="38100" dir="5400000" sx="101000" sy="101000" algn="t" rotWithShape="0">
                <a:schemeClr val="tx1">
                  <a:lumMod val="50000"/>
                  <a:lumOff val="50000"/>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B2DDD17-A2E8-F5F0-C3B5-B78E016E388A}"/>
                </a:ext>
              </a:extLst>
            </p:cNvPr>
            <p:cNvSpPr txBox="1"/>
            <p:nvPr/>
          </p:nvSpPr>
          <p:spPr>
            <a:xfrm>
              <a:off x="8503071" y="6047120"/>
              <a:ext cx="3551584"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000" b="0" i="1" u="none" strike="noStrike" kern="1200" cap="none" spc="0" normalizeH="0" baseline="0" noProof="0">
                  <a:ln>
                    <a:noFill/>
                  </a:ln>
                  <a:solidFill>
                    <a:prstClr val="black"/>
                  </a:solidFill>
                  <a:effectLst/>
                  <a:uLnTx/>
                  <a:uFillTx/>
                  <a:latin typeface="Calibri" panose="020F0502020204030204"/>
                  <a:ea typeface="+mn-ea"/>
                  <a:cs typeface="+mn-cs"/>
                </a:rPr>
                <a:t>(Fuente: J Am Coll Cardiol.2022; 79:E263–E421)</a:t>
              </a:r>
              <a:endParaRPr kumimoji="0" lang="pt-BR" sz="1000" b="0" i="1"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0197A04D-AFB6-4D5F-6AB1-14FB8564E2AA}"/>
                </a:ext>
              </a:extLst>
            </p:cNvPr>
            <p:cNvGrpSpPr/>
            <p:nvPr/>
          </p:nvGrpSpPr>
          <p:grpSpPr>
            <a:xfrm>
              <a:off x="665572" y="2167783"/>
              <a:ext cx="10873452" cy="4191382"/>
              <a:chOff x="226416" y="2284514"/>
              <a:chExt cx="10873452" cy="4191382"/>
            </a:xfrm>
          </p:grpSpPr>
          <p:grpSp>
            <p:nvGrpSpPr>
              <p:cNvPr id="64" name="Group 63">
                <a:extLst>
                  <a:ext uri="{FF2B5EF4-FFF2-40B4-BE49-F238E27FC236}">
                    <a16:creationId xmlns:a16="http://schemas.microsoft.com/office/drawing/2014/main" id="{327EA2A7-BCF0-26D2-73D9-C2A1E37CB017}"/>
                  </a:ext>
                </a:extLst>
              </p:cNvPr>
              <p:cNvGrpSpPr/>
              <p:nvPr/>
            </p:nvGrpSpPr>
            <p:grpSpPr>
              <a:xfrm>
                <a:off x="4759328" y="2284514"/>
                <a:ext cx="4592283" cy="465002"/>
                <a:chOff x="5152631" y="2284514"/>
                <a:chExt cx="4592283" cy="465002"/>
              </a:xfrm>
            </p:grpSpPr>
            <p:sp>
              <p:nvSpPr>
                <p:cNvPr id="13" name="TextBox 12">
                  <a:extLst>
                    <a:ext uri="{FF2B5EF4-FFF2-40B4-BE49-F238E27FC236}">
                      <a16:creationId xmlns:a16="http://schemas.microsoft.com/office/drawing/2014/main" id="{F7BCF2CD-C650-6CA1-FFC5-459208B23344}"/>
                    </a:ext>
                  </a:extLst>
                </p:cNvPr>
                <p:cNvSpPr txBox="1"/>
                <p:nvPr/>
              </p:nvSpPr>
              <p:spPr>
                <a:xfrm>
                  <a:off x="6671139" y="2284514"/>
                  <a:ext cx="96218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2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Etapa C y D </a:t>
                  </a:r>
                  <a:endParaRPr kumimoji="0" lang="en-IN" sz="11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04186935-22CE-F87C-4930-10B432A4E268}"/>
                    </a:ext>
                  </a:extLst>
                </p:cNvPr>
                <p:cNvSpPr txBox="1"/>
                <p:nvPr/>
              </p:nvSpPr>
              <p:spPr>
                <a:xfrm>
                  <a:off x="5152631" y="2472517"/>
                  <a:ext cx="459228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Etapa C: Insuficiencia cardíaca sintomática y etapa D: Insuficiencia cardíaca avanzada </a:t>
                  </a:r>
                  <a:endParaRPr kumimoji="0" lang="en-IN"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65" name="Group 64">
                <a:extLst>
                  <a:ext uri="{FF2B5EF4-FFF2-40B4-BE49-F238E27FC236}">
                    <a16:creationId xmlns:a16="http://schemas.microsoft.com/office/drawing/2014/main" id="{81D01AB2-7BF7-DC14-4FFA-001442C61DFE}"/>
                  </a:ext>
                </a:extLst>
              </p:cNvPr>
              <p:cNvGrpSpPr/>
              <p:nvPr/>
            </p:nvGrpSpPr>
            <p:grpSpPr>
              <a:xfrm>
                <a:off x="4418218" y="2716752"/>
                <a:ext cx="5274503" cy="3674069"/>
                <a:chOff x="4416824" y="2716752"/>
                <a:chExt cx="5274503" cy="3674069"/>
              </a:xfrm>
            </p:grpSpPr>
            <p:grpSp>
              <p:nvGrpSpPr>
                <p:cNvPr id="63" name="Group 62">
                  <a:extLst>
                    <a:ext uri="{FF2B5EF4-FFF2-40B4-BE49-F238E27FC236}">
                      <a16:creationId xmlns:a16="http://schemas.microsoft.com/office/drawing/2014/main" id="{40739829-E362-9C84-6AC8-F273CD6B3FC0}"/>
                    </a:ext>
                  </a:extLst>
                </p:cNvPr>
                <p:cNvGrpSpPr/>
                <p:nvPr/>
              </p:nvGrpSpPr>
              <p:grpSpPr>
                <a:xfrm>
                  <a:off x="4416824" y="2716752"/>
                  <a:ext cx="2182922" cy="3674069"/>
                  <a:chOff x="5382024" y="2716752"/>
                  <a:chExt cx="2182922" cy="3674069"/>
                </a:xfrm>
              </p:grpSpPr>
              <p:sp>
                <p:nvSpPr>
                  <p:cNvPr id="18" name="Rectangle 17">
                    <a:extLst>
                      <a:ext uri="{FF2B5EF4-FFF2-40B4-BE49-F238E27FC236}">
                        <a16:creationId xmlns:a16="http://schemas.microsoft.com/office/drawing/2014/main" id="{2EEE85ED-18CF-D38F-3747-35810ABE5192}"/>
                      </a:ext>
                    </a:extLst>
                  </p:cNvPr>
                  <p:cNvSpPr/>
                  <p:nvPr/>
                </p:nvSpPr>
                <p:spPr>
                  <a:xfrm>
                    <a:off x="5382024" y="3200481"/>
                    <a:ext cx="2182922" cy="475005"/>
                  </a:xfrm>
                  <a:prstGeom prst="rect">
                    <a:avLst/>
                  </a:prstGeom>
                  <a:solidFill>
                    <a:srgbClr val="45A4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ARNI en NYHA, Illinois; ACEi </a:t>
                    </a:r>
                    <a:br>
                      <a:rPr kumimoji="0" lang="en-US" sz="1200" b="0" i="0" u="none" strike="noStrike" kern="1200" cap="none" spc="0" normalizeH="0" baseline="0" noProof="0">
                        <a:ln>
                          <a:noFill/>
                        </a:ln>
                        <a:solidFill>
                          <a:prstClr val="white"/>
                        </a:solidFill>
                        <a:effectLst/>
                        <a:uLnTx/>
                        <a:uFillTx/>
                        <a:latin typeface="Calibri" panose="020F0502020204030204" pitchFamily="34" charset="0"/>
                        <a:ea typeface="+mn-ea"/>
                        <a:cs typeface="+mn-cs"/>
                      </a:rPr>
                    </a:br>
                    <a:r>
                      <a:rPr kumimoji="0" lang="es" sz="12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o ARB en NYHA Il-IV (1) </a:t>
                    </a:r>
                  </a:p>
                </p:txBody>
              </p:sp>
              <p:sp>
                <p:nvSpPr>
                  <p:cNvPr id="19" name="Rectangle 18">
                    <a:extLst>
                      <a:ext uri="{FF2B5EF4-FFF2-40B4-BE49-F238E27FC236}">
                        <a16:creationId xmlns:a16="http://schemas.microsoft.com/office/drawing/2014/main" id="{A41E1BD1-7176-0602-86EC-B6DF44AF4B66}"/>
                      </a:ext>
                    </a:extLst>
                  </p:cNvPr>
                  <p:cNvSpPr/>
                  <p:nvPr/>
                </p:nvSpPr>
                <p:spPr>
                  <a:xfrm>
                    <a:off x="5382024" y="3743548"/>
                    <a:ext cx="2182922" cy="475005"/>
                  </a:xfrm>
                  <a:prstGeom prst="rect">
                    <a:avLst/>
                  </a:prstGeom>
                  <a:solidFill>
                    <a:srgbClr val="45A4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white"/>
                        </a:solidFill>
                        <a:effectLst/>
                        <a:uLnTx/>
                        <a:uFillTx/>
                        <a:latin typeface="Calibri" panose="020F0502020204030204" pitchFamily="34" charset="0"/>
                        <a:ea typeface="+mn-ea"/>
                        <a:cs typeface="+mn-cs"/>
                      </a:rPr>
                      <a:t>Betabloqueante</a:t>
                    </a:r>
                    <a:r>
                      <a:rPr kumimoji="0" lang="es" sz="12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 (1)</a:t>
                    </a:r>
                  </a:p>
                </p:txBody>
              </p:sp>
              <p:sp>
                <p:nvSpPr>
                  <p:cNvPr id="20" name="Rectangle 19">
                    <a:extLst>
                      <a:ext uri="{FF2B5EF4-FFF2-40B4-BE49-F238E27FC236}">
                        <a16:creationId xmlns:a16="http://schemas.microsoft.com/office/drawing/2014/main" id="{76E5F20C-334B-AB00-BBE5-E88619C61CC3}"/>
                      </a:ext>
                    </a:extLst>
                  </p:cNvPr>
                  <p:cNvSpPr/>
                  <p:nvPr/>
                </p:nvSpPr>
                <p:spPr>
                  <a:xfrm>
                    <a:off x="5382024" y="4286615"/>
                    <a:ext cx="2182922" cy="475005"/>
                  </a:xfrm>
                  <a:prstGeom prst="rect">
                    <a:avLst/>
                  </a:prstGeom>
                  <a:solidFill>
                    <a:srgbClr val="45A4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MRA (1)</a:t>
                    </a:r>
                  </a:p>
                </p:txBody>
              </p:sp>
              <p:sp>
                <p:nvSpPr>
                  <p:cNvPr id="21" name="Rectangle 20">
                    <a:extLst>
                      <a:ext uri="{FF2B5EF4-FFF2-40B4-BE49-F238E27FC236}">
                        <a16:creationId xmlns:a16="http://schemas.microsoft.com/office/drawing/2014/main" id="{94CF1D6E-F3C7-243D-9717-339B90BCC360}"/>
                      </a:ext>
                    </a:extLst>
                  </p:cNvPr>
                  <p:cNvSpPr/>
                  <p:nvPr/>
                </p:nvSpPr>
                <p:spPr>
                  <a:xfrm>
                    <a:off x="5382024" y="4829682"/>
                    <a:ext cx="2182922" cy="475005"/>
                  </a:xfrm>
                  <a:prstGeom prst="rect">
                    <a:avLst/>
                  </a:prstGeom>
                  <a:solidFill>
                    <a:srgbClr val="45A4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SGLT2i (1)</a:t>
                    </a:r>
                  </a:p>
                </p:txBody>
              </p:sp>
              <p:sp>
                <p:nvSpPr>
                  <p:cNvPr id="22" name="Rectangle 21">
                    <a:extLst>
                      <a:ext uri="{FF2B5EF4-FFF2-40B4-BE49-F238E27FC236}">
                        <a16:creationId xmlns:a16="http://schemas.microsoft.com/office/drawing/2014/main" id="{5AA151F4-6422-A89A-9266-4BD4DA538A2D}"/>
                      </a:ext>
                    </a:extLst>
                  </p:cNvPr>
                  <p:cNvSpPr/>
                  <p:nvPr/>
                </p:nvSpPr>
                <p:spPr>
                  <a:xfrm>
                    <a:off x="5382024" y="5372749"/>
                    <a:ext cx="2182922" cy="475005"/>
                  </a:xfrm>
                  <a:prstGeom prst="rect">
                    <a:avLst/>
                  </a:prstGeom>
                  <a:solidFill>
                    <a:srgbClr val="45A4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Diuréticos, según sea necesario (1) </a:t>
                    </a:r>
                  </a:p>
                </p:txBody>
              </p:sp>
              <p:sp>
                <p:nvSpPr>
                  <p:cNvPr id="23" name="Rectangle 22">
                    <a:extLst>
                      <a:ext uri="{FF2B5EF4-FFF2-40B4-BE49-F238E27FC236}">
                        <a16:creationId xmlns:a16="http://schemas.microsoft.com/office/drawing/2014/main" id="{3E7FB963-1D3A-C841-DFB3-2B11957B89C1}"/>
                      </a:ext>
                    </a:extLst>
                  </p:cNvPr>
                  <p:cNvSpPr/>
                  <p:nvPr/>
                </p:nvSpPr>
                <p:spPr>
                  <a:xfrm>
                    <a:off x="5382024" y="5915816"/>
                    <a:ext cx="2182922" cy="475005"/>
                  </a:xfrm>
                  <a:prstGeom prst="rect">
                    <a:avLst/>
                  </a:prstGeom>
                  <a:solidFill>
                    <a:srgbClr val="45A4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err="1">
                        <a:ln>
                          <a:noFill/>
                        </a:ln>
                        <a:solidFill>
                          <a:prstClr val="white"/>
                        </a:solidFill>
                        <a:effectLst/>
                        <a:uLnTx/>
                        <a:uFillTx/>
                        <a:latin typeface="Calibri" panose="020F0502020204030204" pitchFamily="34" charset="0"/>
                        <a:ea typeface="+mn-ea"/>
                        <a:cs typeface="+mn-cs"/>
                      </a:rPr>
                      <a:t>Nitratos hidrales para NYHA Ill-IV, en pts afroamericanos (1) </a:t>
                    </a:r>
                  </a:p>
                </p:txBody>
              </p:sp>
              <p:sp>
                <p:nvSpPr>
                  <p:cNvPr id="25" name="TextBox 24">
                    <a:extLst>
                      <a:ext uri="{FF2B5EF4-FFF2-40B4-BE49-F238E27FC236}">
                        <a16:creationId xmlns:a16="http://schemas.microsoft.com/office/drawing/2014/main" id="{17CE7FC4-2B6E-B6EF-07B6-EF333B513E29}"/>
                      </a:ext>
                    </a:extLst>
                  </p:cNvPr>
                  <p:cNvSpPr txBox="1"/>
                  <p:nvPr/>
                </p:nvSpPr>
                <p:spPr>
                  <a:xfrm>
                    <a:off x="6038109" y="2716752"/>
                    <a:ext cx="87075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ICFEr</a:t>
                    </a: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FEVI &lt;40% </a:t>
                    </a:r>
                    <a:endParaRPr kumimoji="0" lang="en-IN"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62" name="Group 61">
                  <a:extLst>
                    <a:ext uri="{FF2B5EF4-FFF2-40B4-BE49-F238E27FC236}">
                      <a16:creationId xmlns:a16="http://schemas.microsoft.com/office/drawing/2014/main" id="{5CA51E76-D9CC-6F16-9681-5063BEC43347}"/>
                    </a:ext>
                  </a:extLst>
                </p:cNvPr>
                <p:cNvGrpSpPr/>
                <p:nvPr/>
              </p:nvGrpSpPr>
              <p:grpSpPr>
                <a:xfrm>
                  <a:off x="6725018" y="2716752"/>
                  <a:ext cx="1490965" cy="3131002"/>
                  <a:chOff x="7982318" y="2716752"/>
                  <a:chExt cx="1490965" cy="3131002"/>
                </a:xfrm>
              </p:grpSpPr>
              <p:sp>
                <p:nvSpPr>
                  <p:cNvPr id="26" name="Rectangle 25">
                    <a:extLst>
                      <a:ext uri="{FF2B5EF4-FFF2-40B4-BE49-F238E27FC236}">
                        <a16:creationId xmlns:a16="http://schemas.microsoft.com/office/drawing/2014/main" id="{6C4ED0F9-B9A8-27E5-4EAB-1F8C42F0CDD0}"/>
                      </a:ext>
                    </a:extLst>
                  </p:cNvPr>
                  <p:cNvSpPr/>
                  <p:nvPr/>
                </p:nvSpPr>
                <p:spPr>
                  <a:xfrm>
                    <a:off x="7982318" y="3200481"/>
                    <a:ext cx="1490965" cy="475005"/>
                  </a:xfrm>
                  <a:prstGeom prst="rect">
                    <a:avLst/>
                  </a:prstGeom>
                  <a:solidFill>
                    <a:srgbClr val="45A4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Diuréticos, </a:t>
                    </a:r>
                    <a:r>
                      <a:rPr kumimoji="0" lang="en-US" sz="1200" b="0" i="0" u="none" strike="noStrike" kern="1200" cap="none" spc="0" normalizeH="0" baseline="0" noProof="0" err="1">
                        <a:ln>
                          <a:noFill/>
                        </a:ln>
                        <a:solidFill>
                          <a:prstClr val="white"/>
                        </a:solidFill>
                        <a:effectLst/>
                        <a:uLnTx/>
                        <a:uFillTx/>
                        <a:latin typeface="Calibri" panose="020F0502020204030204" pitchFamily="34" charset="0"/>
                        <a:ea typeface="+mn-ea"/>
                        <a:cs typeface="+mn-cs"/>
                      </a:rPr>
                      <a:t>según</a:t>
                    </a:r>
                    <a:r>
                      <a:rPr kumimoji="0" lang="en-US" sz="12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 sea </a:t>
                    </a:r>
                    <a:r>
                      <a:rPr kumimoji="0" lang="en-US" sz="1200" b="0" i="0" u="none" strike="noStrike" kern="1200" cap="none" spc="0" normalizeH="0" baseline="0" noProof="0" err="1">
                        <a:ln>
                          <a:noFill/>
                        </a:ln>
                        <a:solidFill>
                          <a:prstClr val="white"/>
                        </a:solidFill>
                        <a:effectLst/>
                        <a:uLnTx/>
                        <a:uFillTx/>
                        <a:latin typeface="Calibri" panose="020F0502020204030204" pitchFamily="34" charset="0"/>
                        <a:ea typeface="+mn-ea"/>
                        <a:cs typeface="+mn-cs"/>
                      </a:rPr>
                      <a:t>necesario</a:t>
                    </a:r>
                    <a:r>
                      <a:rPr kumimoji="0" lang="es" sz="12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 (1) </a:t>
                    </a:r>
                  </a:p>
                </p:txBody>
              </p:sp>
              <p:sp>
                <p:nvSpPr>
                  <p:cNvPr id="27" name="Rectangle 26">
                    <a:extLst>
                      <a:ext uri="{FF2B5EF4-FFF2-40B4-BE49-F238E27FC236}">
                        <a16:creationId xmlns:a16="http://schemas.microsoft.com/office/drawing/2014/main" id="{5919BDCA-705B-87EB-76EB-ABB8D1FE79DC}"/>
                      </a:ext>
                    </a:extLst>
                  </p:cNvPr>
                  <p:cNvSpPr/>
                  <p:nvPr/>
                </p:nvSpPr>
                <p:spPr>
                  <a:xfrm>
                    <a:off x="7982318" y="3743548"/>
                    <a:ext cx="1490965" cy="475005"/>
                  </a:xfrm>
                  <a:prstGeom prst="rect">
                    <a:avLst/>
                  </a:prstGeom>
                  <a:solidFill>
                    <a:srgbClr val="EFDB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SGLT2i (2a)</a:t>
                    </a:r>
                  </a:p>
                </p:txBody>
              </p:sp>
              <p:sp>
                <p:nvSpPr>
                  <p:cNvPr id="28" name="Rectangle 27">
                    <a:extLst>
                      <a:ext uri="{FF2B5EF4-FFF2-40B4-BE49-F238E27FC236}">
                        <a16:creationId xmlns:a16="http://schemas.microsoft.com/office/drawing/2014/main" id="{472D69C4-4E57-467A-B277-2CD2D28862E6}"/>
                      </a:ext>
                    </a:extLst>
                  </p:cNvPr>
                  <p:cNvSpPr/>
                  <p:nvPr/>
                </p:nvSpPr>
                <p:spPr>
                  <a:xfrm>
                    <a:off x="7982318" y="4286615"/>
                    <a:ext cx="1490965" cy="475005"/>
                  </a:xfrm>
                  <a:prstGeom prst="rect">
                    <a:avLst/>
                  </a:prstGeom>
                  <a:solidFill>
                    <a:srgbClr val="FA9B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ACEi, ARB, R</a:t>
                    </a: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N/A</a:t>
                    </a:r>
                    <a:r>
                      <a:rPr kumimoji="0" lang="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(2b) </a:t>
                    </a:r>
                  </a:p>
                </p:txBody>
              </p:sp>
              <p:sp>
                <p:nvSpPr>
                  <p:cNvPr id="29" name="Rectangle 28">
                    <a:extLst>
                      <a:ext uri="{FF2B5EF4-FFF2-40B4-BE49-F238E27FC236}">
                        <a16:creationId xmlns:a16="http://schemas.microsoft.com/office/drawing/2014/main" id="{01473BD0-0253-6061-4B6C-8CAA482415E4}"/>
                      </a:ext>
                    </a:extLst>
                  </p:cNvPr>
                  <p:cNvSpPr/>
                  <p:nvPr/>
                </p:nvSpPr>
                <p:spPr>
                  <a:xfrm>
                    <a:off x="7982318" y="4829682"/>
                    <a:ext cx="1490965" cy="475005"/>
                  </a:xfrm>
                  <a:prstGeom prst="rect">
                    <a:avLst/>
                  </a:prstGeom>
                  <a:solidFill>
                    <a:srgbClr val="FA9B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MRA (2b)</a:t>
                    </a:r>
                  </a:p>
                </p:txBody>
              </p:sp>
              <p:sp>
                <p:nvSpPr>
                  <p:cNvPr id="30" name="Rectangle 29">
                    <a:extLst>
                      <a:ext uri="{FF2B5EF4-FFF2-40B4-BE49-F238E27FC236}">
                        <a16:creationId xmlns:a16="http://schemas.microsoft.com/office/drawing/2014/main" id="{3268959F-1B55-FB6C-99CD-E2ED2023993D}"/>
                      </a:ext>
                    </a:extLst>
                  </p:cNvPr>
                  <p:cNvSpPr/>
                  <p:nvPr/>
                </p:nvSpPr>
                <p:spPr>
                  <a:xfrm>
                    <a:off x="7982318" y="5372749"/>
                    <a:ext cx="1490965" cy="475005"/>
                  </a:xfrm>
                  <a:prstGeom prst="rect">
                    <a:avLst/>
                  </a:prstGeom>
                  <a:solidFill>
                    <a:srgbClr val="FA9B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Betabloqueante</a:t>
                    </a:r>
                    <a:r>
                      <a:rPr kumimoji="0" lang="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(2b) </a:t>
                    </a:r>
                  </a:p>
                </p:txBody>
              </p:sp>
              <p:sp>
                <p:nvSpPr>
                  <p:cNvPr id="31" name="TextBox 30">
                    <a:extLst>
                      <a:ext uri="{FF2B5EF4-FFF2-40B4-BE49-F238E27FC236}">
                        <a16:creationId xmlns:a16="http://schemas.microsoft.com/office/drawing/2014/main" id="{7DF81182-E515-8B04-F7B6-663707E7C9C1}"/>
                      </a:ext>
                    </a:extLst>
                  </p:cNvPr>
                  <p:cNvSpPr txBox="1"/>
                  <p:nvPr/>
                </p:nvSpPr>
                <p:spPr>
                  <a:xfrm>
                    <a:off x="8246738" y="2716752"/>
                    <a:ext cx="96212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ICFEr</a:t>
                    </a: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FEVI 41-49%</a:t>
                    </a:r>
                    <a:endParaRPr kumimoji="0" lang="en-IN"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61" name="Group 60">
                  <a:extLst>
                    <a:ext uri="{FF2B5EF4-FFF2-40B4-BE49-F238E27FC236}">
                      <a16:creationId xmlns:a16="http://schemas.microsoft.com/office/drawing/2014/main" id="{1A8EEE95-F6E7-EF1B-AFA0-4D11F89CF308}"/>
                    </a:ext>
                  </a:extLst>
                </p:cNvPr>
                <p:cNvGrpSpPr/>
                <p:nvPr/>
              </p:nvGrpSpPr>
              <p:grpSpPr>
                <a:xfrm>
                  <a:off x="8335904" y="2716752"/>
                  <a:ext cx="1355423" cy="3131002"/>
                  <a:chOff x="10304404" y="2716752"/>
                  <a:chExt cx="1355423" cy="3131002"/>
                </a:xfrm>
              </p:grpSpPr>
              <p:sp>
                <p:nvSpPr>
                  <p:cNvPr id="32" name="Rectangle 31">
                    <a:extLst>
                      <a:ext uri="{FF2B5EF4-FFF2-40B4-BE49-F238E27FC236}">
                        <a16:creationId xmlns:a16="http://schemas.microsoft.com/office/drawing/2014/main" id="{72E7AB6A-7C8A-B1D1-206B-6FA7A29567D4}"/>
                      </a:ext>
                    </a:extLst>
                  </p:cNvPr>
                  <p:cNvSpPr/>
                  <p:nvPr/>
                </p:nvSpPr>
                <p:spPr>
                  <a:xfrm>
                    <a:off x="10304404" y="3200481"/>
                    <a:ext cx="1355423" cy="475005"/>
                  </a:xfrm>
                  <a:prstGeom prst="rect">
                    <a:avLst/>
                  </a:prstGeom>
                  <a:solidFill>
                    <a:srgbClr val="45A4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Diuréticos, </a:t>
                    </a:r>
                    <a:r>
                      <a:rPr kumimoji="0" lang="en-US" sz="1200" b="0" i="0" u="none" strike="noStrike" kern="1200" cap="none" spc="0" normalizeH="0" baseline="0" noProof="0" err="1">
                        <a:ln>
                          <a:noFill/>
                        </a:ln>
                        <a:solidFill>
                          <a:prstClr val="white"/>
                        </a:solidFill>
                        <a:effectLst/>
                        <a:uLnTx/>
                        <a:uFillTx/>
                        <a:latin typeface="Calibri" panose="020F0502020204030204" pitchFamily="34" charset="0"/>
                        <a:ea typeface="+mn-ea"/>
                        <a:cs typeface="+mn-cs"/>
                      </a:rPr>
                      <a:t>según</a:t>
                    </a:r>
                    <a:r>
                      <a:rPr kumimoji="0" lang="en-US" sz="12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 sea </a:t>
                    </a:r>
                    <a:r>
                      <a:rPr kumimoji="0" lang="en-US" sz="1200" b="0" i="0" u="none" strike="noStrike" kern="1200" cap="none" spc="0" normalizeH="0" baseline="0" noProof="0" err="1">
                        <a:ln>
                          <a:noFill/>
                        </a:ln>
                        <a:solidFill>
                          <a:prstClr val="white"/>
                        </a:solidFill>
                        <a:effectLst/>
                        <a:uLnTx/>
                        <a:uFillTx/>
                        <a:latin typeface="Calibri" panose="020F0502020204030204" pitchFamily="34" charset="0"/>
                        <a:ea typeface="+mn-ea"/>
                        <a:cs typeface="+mn-cs"/>
                      </a:rPr>
                      <a:t>necesario</a:t>
                    </a:r>
                    <a:r>
                      <a:rPr kumimoji="0" lang="en-US" sz="12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 </a:t>
                    </a:r>
                    <a:r>
                      <a:rPr kumimoji="0" lang="es" sz="12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(1) </a:t>
                    </a:r>
                  </a:p>
                </p:txBody>
              </p:sp>
              <p:sp>
                <p:nvSpPr>
                  <p:cNvPr id="33" name="Rectangle 32">
                    <a:extLst>
                      <a:ext uri="{FF2B5EF4-FFF2-40B4-BE49-F238E27FC236}">
                        <a16:creationId xmlns:a16="http://schemas.microsoft.com/office/drawing/2014/main" id="{F18DF4E9-C07D-A314-BFEA-BA296D45C28F}"/>
                      </a:ext>
                    </a:extLst>
                  </p:cNvPr>
                  <p:cNvSpPr/>
                  <p:nvPr/>
                </p:nvSpPr>
                <p:spPr>
                  <a:xfrm>
                    <a:off x="10304404" y="3743548"/>
                    <a:ext cx="1355423" cy="475005"/>
                  </a:xfrm>
                  <a:prstGeom prst="rect">
                    <a:avLst/>
                  </a:prstGeom>
                  <a:solidFill>
                    <a:srgbClr val="EFDB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SGLT2i (2a)</a:t>
                    </a:r>
                  </a:p>
                </p:txBody>
              </p:sp>
              <p:sp>
                <p:nvSpPr>
                  <p:cNvPr id="34" name="Rectangle 33">
                    <a:extLst>
                      <a:ext uri="{FF2B5EF4-FFF2-40B4-BE49-F238E27FC236}">
                        <a16:creationId xmlns:a16="http://schemas.microsoft.com/office/drawing/2014/main" id="{0EDCE470-D185-3471-40D2-CB23B6C719D8}"/>
                      </a:ext>
                    </a:extLst>
                  </p:cNvPr>
                  <p:cNvSpPr/>
                  <p:nvPr/>
                </p:nvSpPr>
                <p:spPr>
                  <a:xfrm>
                    <a:off x="10304404" y="4286615"/>
                    <a:ext cx="1355423" cy="475005"/>
                  </a:xfrm>
                  <a:prstGeom prst="rect">
                    <a:avLst/>
                  </a:prstGeom>
                  <a:solidFill>
                    <a:srgbClr val="FA9B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ARNi (2b) </a:t>
                    </a:r>
                  </a:p>
                </p:txBody>
              </p:sp>
              <p:sp>
                <p:nvSpPr>
                  <p:cNvPr id="35" name="Rectangle 34">
                    <a:extLst>
                      <a:ext uri="{FF2B5EF4-FFF2-40B4-BE49-F238E27FC236}">
                        <a16:creationId xmlns:a16="http://schemas.microsoft.com/office/drawing/2014/main" id="{88943AFE-6C29-601E-60B8-BB2BCDE15409}"/>
                      </a:ext>
                    </a:extLst>
                  </p:cNvPr>
                  <p:cNvSpPr/>
                  <p:nvPr/>
                </p:nvSpPr>
                <p:spPr>
                  <a:xfrm>
                    <a:off x="10304404" y="4829682"/>
                    <a:ext cx="1355423" cy="475005"/>
                  </a:xfrm>
                  <a:prstGeom prst="rect">
                    <a:avLst/>
                  </a:prstGeom>
                  <a:solidFill>
                    <a:srgbClr val="FA9B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MRA (2b)</a:t>
                    </a:r>
                  </a:p>
                </p:txBody>
              </p:sp>
              <p:sp>
                <p:nvSpPr>
                  <p:cNvPr id="36" name="Rectangle 35">
                    <a:extLst>
                      <a:ext uri="{FF2B5EF4-FFF2-40B4-BE49-F238E27FC236}">
                        <a16:creationId xmlns:a16="http://schemas.microsoft.com/office/drawing/2014/main" id="{C71D2B6B-6CEE-EAB4-F805-75C3506B6AA7}"/>
                      </a:ext>
                    </a:extLst>
                  </p:cNvPr>
                  <p:cNvSpPr/>
                  <p:nvPr/>
                </p:nvSpPr>
                <p:spPr>
                  <a:xfrm>
                    <a:off x="10304404" y="5372749"/>
                    <a:ext cx="1355423" cy="475005"/>
                  </a:xfrm>
                  <a:prstGeom prst="rect">
                    <a:avLst/>
                  </a:prstGeom>
                  <a:solidFill>
                    <a:srgbClr val="FA9B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ARB (2b) </a:t>
                    </a:r>
                  </a:p>
                </p:txBody>
              </p:sp>
              <p:sp>
                <p:nvSpPr>
                  <p:cNvPr id="37" name="TextBox 36">
                    <a:extLst>
                      <a:ext uri="{FF2B5EF4-FFF2-40B4-BE49-F238E27FC236}">
                        <a16:creationId xmlns:a16="http://schemas.microsoft.com/office/drawing/2014/main" id="{0EBD1FAC-69FB-C282-4DC7-D0E74E7A789D}"/>
                      </a:ext>
                    </a:extLst>
                  </p:cNvPr>
                  <p:cNvSpPr txBox="1"/>
                  <p:nvPr/>
                </p:nvSpPr>
                <p:spPr>
                  <a:xfrm>
                    <a:off x="10546740" y="2716752"/>
                    <a:ext cx="87075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ICFEr</a:t>
                    </a: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FEVI &gt;50% </a:t>
                    </a:r>
                    <a:endParaRPr kumimoji="0" lang="en-IN"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grpSp>
            <p:nvGrpSpPr>
              <p:cNvPr id="58" name="Group 57">
                <a:extLst>
                  <a:ext uri="{FF2B5EF4-FFF2-40B4-BE49-F238E27FC236}">
                    <a16:creationId xmlns:a16="http://schemas.microsoft.com/office/drawing/2014/main" id="{C5804278-1775-4BED-F9DC-7860A2624BDF}"/>
                  </a:ext>
                </a:extLst>
              </p:cNvPr>
              <p:cNvGrpSpPr/>
              <p:nvPr/>
            </p:nvGrpSpPr>
            <p:grpSpPr>
              <a:xfrm>
                <a:off x="2918839" y="2520119"/>
                <a:ext cx="1399507" cy="2784568"/>
                <a:chOff x="3528439" y="2520119"/>
                <a:chExt cx="1399507" cy="2784568"/>
              </a:xfrm>
              <a:solidFill>
                <a:srgbClr val="45A446"/>
              </a:solidFill>
            </p:grpSpPr>
            <p:sp>
              <p:nvSpPr>
                <p:cNvPr id="38" name="Rectangle 37">
                  <a:extLst>
                    <a:ext uri="{FF2B5EF4-FFF2-40B4-BE49-F238E27FC236}">
                      <a16:creationId xmlns:a16="http://schemas.microsoft.com/office/drawing/2014/main" id="{3529E93A-C877-2462-DCED-751EEB75AEE0}"/>
                    </a:ext>
                  </a:extLst>
                </p:cNvPr>
                <p:cNvSpPr/>
                <p:nvPr/>
              </p:nvSpPr>
              <p:spPr>
                <a:xfrm>
                  <a:off x="3541459" y="3200481"/>
                  <a:ext cx="1355423" cy="4750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SGLT2i en </a:t>
                  </a:r>
                  <a:r>
                    <a:rPr kumimoji="0" lang="en-US" sz="1200" b="0" i="0" u="none" strike="noStrike" kern="1200" cap="none" spc="0" normalizeH="0" baseline="0" noProof="0" err="1">
                      <a:ln>
                        <a:noFill/>
                      </a:ln>
                      <a:solidFill>
                        <a:prstClr val="white"/>
                      </a:solidFill>
                      <a:effectLst/>
                      <a:uLnTx/>
                      <a:uFillTx/>
                      <a:latin typeface="Calibri" panose="020F0502020204030204" pitchFamily="34" charset="0"/>
                      <a:ea typeface="+mn-ea"/>
                      <a:cs typeface="+mn-cs"/>
                    </a:rPr>
                    <a:t>pacientes</a:t>
                  </a:r>
                  <a:endParaRPr kumimoji="0" lang="es" sz="12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con DM (1) </a:t>
                  </a:r>
                </a:p>
              </p:txBody>
            </p:sp>
            <p:sp>
              <p:nvSpPr>
                <p:cNvPr id="39" name="Rectangle 38">
                  <a:extLst>
                    <a:ext uri="{FF2B5EF4-FFF2-40B4-BE49-F238E27FC236}">
                      <a16:creationId xmlns:a16="http://schemas.microsoft.com/office/drawing/2014/main" id="{B4CEFAC2-0993-599F-E844-9D2E6C76B960}"/>
                    </a:ext>
                  </a:extLst>
                </p:cNvPr>
                <p:cNvSpPr/>
                <p:nvPr/>
              </p:nvSpPr>
              <p:spPr>
                <a:xfrm>
                  <a:off x="3541459" y="3743548"/>
                  <a:ext cx="1355423" cy="4750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err="1">
                      <a:ln>
                        <a:noFill/>
                      </a:ln>
                      <a:solidFill>
                        <a:prstClr val="white"/>
                      </a:solidFill>
                      <a:effectLst/>
                      <a:uLnTx/>
                      <a:uFillTx/>
                      <a:latin typeface="Calibri" panose="020F0502020204030204" pitchFamily="34" charset="0"/>
                      <a:ea typeface="+mn-ea"/>
                      <a:cs typeface="+mn-cs"/>
                    </a:rPr>
                    <a:t>ACEi (1) </a:t>
                  </a:r>
                </a:p>
              </p:txBody>
            </p:sp>
            <p:sp>
              <p:nvSpPr>
                <p:cNvPr id="40" name="Rectangle 39">
                  <a:extLst>
                    <a:ext uri="{FF2B5EF4-FFF2-40B4-BE49-F238E27FC236}">
                      <a16:creationId xmlns:a16="http://schemas.microsoft.com/office/drawing/2014/main" id="{AB1058DF-DAAF-683F-8B1B-0CB7BEF47D4F}"/>
                    </a:ext>
                  </a:extLst>
                </p:cNvPr>
                <p:cNvSpPr/>
                <p:nvPr/>
              </p:nvSpPr>
              <p:spPr>
                <a:xfrm>
                  <a:off x="3541459" y="4286615"/>
                  <a:ext cx="1355423" cy="4750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ARB si ACEi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Intolerante (1)</a:t>
                  </a:r>
                </a:p>
              </p:txBody>
            </p:sp>
            <p:sp>
              <p:nvSpPr>
                <p:cNvPr id="41" name="Rectangle 40">
                  <a:extLst>
                    <a:ext uri="{FF2B5EF4-FFF2-40B4-BE49-F238E27FC236}">
                      <a16:creationId xmlns:a16="http://schemas.microsoft.com/office/drawing/2014/main" id="{F7DA4D0A-852B-1507-9900-965F2D351D51}"/>
                    </a:ext>
                  </a:extLst>
                </p:cNvPr>
                <p:cNvSpPr/>
                <p:nvPr/>
              </p:nvSpPr>
              <p:spPr>
                <a:xfrm>
                  <a:off x="3541459" y="4829682"/>
                  <a:ext cx="1355423" cy="4750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white"/>
                      </a:solidFill>
                      <a:effectLst/>
                      <a:uLnTx/>
                      <a:uFillTx/>
                      <a:latin typeface="Calibri" panose="020F0502020204030204" pitchFamily="34" charset="0"/>
                      <a:ea typeface="+mn-ea"/>
                      <a:cs typeface="+mn-cs"/>
                    </a:rPr>
                    <a:t>Betabloqueante</a:t>
                  </a:r>
                  <a:r>
                    <a:rPr kumimoji="0" lang="es" sz="12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 (1)</a:t>
                  </a:r>
                </a:p>
              </p:txBody>
            </p:sp>
            <p:sp>
              <p:nvSpPr>
                <p:cNvPr id="42" name="TextBox 41">
                  <a:extLst>
                    <a:ext uri="{FF2B5EF4-FFF2-40B4-BE49-F238E27FC236}">
                      <a16:creationId xmlns:a16="http://schemas.microsoft.com/office/drawing/2014/main" id="{7B7F57DA-BEA9-FC69-7D1F-BFF3A9C1E5FB}"/>
                    </a:ext>
                  </a:extLst>
                </p:cNvPr>
                <p:cNvSpPr txBox="1"/>
                <p:nvPr/>
              </p:nvSpPr>
              <p:spPr>
                <a:xfrm>
                  <a:off x="3528439" y="2520119"/>
                  <a:ext cx="139950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2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Etapa 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Pre-Insuficiencia Cardíaca </a:t>
                  </a:r>
                </a:p>
              </p:txBody>
            </p:sp>
          </p:grpSp>
          <p:grpSp>
            <p:nvGrpSpPr>
              <p:cNvPr id="57" name="Group 56">
                <a:extLst>
                  <a:ext uri="{FF2B5EF4-FFF2-40B4-BE49-F238E27FC236}">
                    <a16:creationId xmlns:a16="http://schemas.microsoft.com/office/drawing/2014/main" id="{7CB26276-9035-1BB4-CE9B-915644063D97}"/>
                  </a:ext>
                </a:extLst>
              </p:cNvPr>
              <p:cNvGrpSpPr/>
              <p:nvPr/>
            </p:nvGrpSpPr>
            <p:grpSpPr>
              <a:xfrm>
                <a:off x="1143070" y="2552587"/>
                <a:ext cx="1662273" cy="1122899"/>
                <a:chOff x="1143070" y="2552587"/>
                <a:chExt cx="1662273" cy="1122899"/>
              </a:xfrm>
            </p:grpSpPr>
            <p:sp>
              <p:nvSpPr>
                <p:cNvPr id="43" name="Rectangle 42">
                  <a:extLst>
                    <a:ext uri="{FF2B5EF4-FFF2-40B4-BE49-F238E27FC236}">
                      <a16:creationId xmlns:a16="http://schemas.microsoft.com/office/drawing/2014/main" id="{69EAC594-7A60-1F5E-6096-6690A66FA4E3}"/>
                    </a:ext>
                  </a:extLst>
                </p:cNvPr>
                <p:cNvSpPr/>
                <p:nvPr/>
              </p:nvSpPr>
              <p:spPr>
                <a:xfrm>
                  <a:off x="1165281" y="3200481"/>
                  <a:ext cx="1640062" cy="475005"/>
                </a:xfrm>
                <a:prstGeom prst="rect">
                  <a:avLst/>
                </a:prstGeom>
                <a:solidFill>
                  <a:srgbClr val="45A4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SGLT2i en </a:t>
                  </a:r>
                  <a:r>
                    <a:rPr kumimoji="0" lang="en-US" sz="1200" b="0" i="0" u="none" strike="noStrike" kern="1200" cap="none" spc="0" normalizeH="0" baseline="0" noProof="0" err="1">
                      <a:ln>
                        <a:noFill/>
                      </a:ln>
                      <a:solidFill>
                        <a:prstClr val="white"/>
                      </a:solidFill>
                      <a:effectLst/>
                      <a:uLnTx/>
                      <a:uFillTx/>
                      <a:latin typeface="Calibri" panose="020F0502020204030204" pitchFamily="34" charset="0"/>
                      <a:ea typeface="+mn-ea"/>
                      <a:cs typeface="+mn-cs"/>
                    </a:rPr>
                    <a:t>pacientes</a:t>
                  </a:r>
                  <a:endParaRPr kumimoji="0" lang="es" sz="12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con DM (1) </a:t>
                  </a:r>
                </a:p>
              </p:txBody>
            </p:sp>
            <p:sp>
              <p:nvSpPr>
                <p:cNvPr id="44" name="TextBox 43">
                  <a:extLst>
                    <a:ext uri="{FF2B5EF4-FFF2-40B4-BE49-F238E27FC236}">
                      <a16:creationId xmlns:a16="http://schemas.microsoft.com/office/drawing/2014/main" id="{1EFFB9CE-4347-A25B-A5C5-A0E5BB36CA35}"/>
                    </a:ext>
                  </a:extLst>
                </p:cNvPr>
                <p:cNvSpPr txBox="1"/>
                <p:nvPr/>
              </p:nvSpPr>
              <p:spPr>
                <a:xfrm>
                  <a:off x="1143070" y="2552587"/>
                  <a:ext cx="155381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2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Etapa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Riesgo de insuficiencia cardíaca </a:t>
                  </a:r>
                </a:p>
              </p:txBody>
            </p:sp>
          </p:grpSp>
          <p:sp>
            <p:nvSpPr>
              <p:cNvPr id="45" name="TextBox 44">
                <a:extLst>
                  <a:ext uri="{FF2B5EF4-FFF2-40B4-BE49-F238E27FC236}">
                    <a16:creationId xmlns:a16="http://schemas.microsoft.com/office/drawing/2014/main" id="{5DBF7C26-B1C3-4A95-E26C-1DD069B688BE}"/>
                  </a:ext>
                </a:extLst>
              </p:cNvPr>
              <p:cNvSpPr txBox="1"/>
              <p:nvPr/>
            </p:nvSpPr>
            <p:spPr>
              <a:xfrm>
                <a:off x="226416" y="3134695"/>
                <a:ext cx="103747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GDMT</a:t>
                </a:r>
                <a:r>
                  <a:rPr kumimoji="0" lang="es-ES" sz="12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 para las principales clases de medicamentos</a:t>
                </a:r>
                <a:r>
                  <a:rPr kumimoji="0" lang="es" sz="12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p>
            </p:txBody>
          </p:sp>
          <p:cxnSp>
            <p:nvCxnSpPr>
              <p:cNvPr id="47" name="Straight Connector 46">
                <a:extLst>
                  <a:ext uri="{FF2B5EF4-FFF2-40B4-BE49-F238E27FC236}">
                    <a16:creationId xmlns:a16="http://schemas.microsoft.com/office/drawing/2014/main" id="{B18C7F23-AF39-C45E-D693-BF2FEBC6321A}"/>
                  </a:ext>
                </a:extLst>
              </p:cNvPr>
              <p:cNvCxnSpPr>
                <a:cxnSpLocks/>
              </p:cNvCxnSpPr>
              <p:nvPr/>
            </p:nvCxnSpPr>
            <p:spPr>
              <a:xfrm>
                <a:off x="2868629" y="2561513"/>
                <a:ext cx="0" cy="3914383"/>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D9D8000-21C2-7696-8563-7C0E202A4DCB}"/>
                  </a:ext>
                </a:extLst>
              </p:cNvPr>
              <p:cNvCxnSpPr>
                <a:cxnSpLocks/>
              </p:cNvCxnSpPr>
              <p:nvPr/>
            </p:nvCxnSpPr>
            <p:spPr>
              <a:xfrm>
                <a:off x="4361913" y="2561513"/>
                <a:ext cx="0" cy="3914383"/>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0CABFF-95BB-BAA2-9290-C1A5458AAED7}"/>
                  </a:ext>
                </a:extLst>
              </p:cNvPr>
              <p:cNvCxnSpPr>
                <a:cxnSpLocks/>
              </p:cNvCxnSpPr>
              <p:nvPr/>
            </p:nvCxnSpPr>
            <p:spPr>
              <a:xfrm>
                <a:off x="8271017" y="2762216"/>
                <a:ext cx="0" cy="3713680"/>
              </a:xfrm>
              <a:prstGeom prst="line">
                <a:avLst/>
              </a:prstGeom>
              <a:ln w="9525">
                <a:solidFill>
                  <a:schemeClr val="bg2">
                    <a:lumMod val="9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354C315-EE56-0BE4-6035-C9E70FF818B7}"/>
                  </a:ext>
                </a:extLst>
              </p:cNvPr>
              <p:cNvCxnSpPr>
                <a:cxnSpLocks/>
              </p:cNvCxnSpPr>
              <p:nvPr/>
            </p:nvCxnSpPr>
            <p:spPr>
              <a:xfrm>
                <a:off x="6666721" y="2762216"/>
                <a:ext cx="0" cy="3713680"/>
              </a:xfrm>
              <a:prstGeom prst="line">
                <a:avLst/>
              </a:prstGeom>
              <a:ln w="9525">
                <a:solidFill>
                  <a:schemeClr val="bg2">
                    <a:lumMod val="9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 name="Right Brace 4">
                <a:extLst>
                  <a:ext uri="{FF2B5EF4-FFF2-40B4-BE49-F238E27FC236}">
                    <a16:creationId xmlns:a16="http://schemas.microsoft.com/office/drawing/2014/main" id="{2C8B788A-6C1E-8EEA-B445-3402B41EB579}"/>
                  </a:ext>
                </a:extLst>
              </p:cNvPr>
              <p:cNvSpPr/>
              <p:nvPr/>
            </p:nvSpPr>
            <p:spPr>
              <a:xfrm>
                <a:off x="9741521" y="3186708"/>
                <a:ext cx="196373" cy="2670672"/>
              </a:xfrm>
              <a:prstGeom prst="rightBrace">
                <a:avLst>
                  <a:gd name="adj1" fmla="val 103889"/>
                  <a:gd name="adj2" fmla="val 50000"/>
                </a:avLst>
              </a:prstGeom>
              <a:ln w="12700">
                <a:solidFill>
                  <a:srgbClr val="A81A0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E893B03C-C7A2-1E58-0D0C-5CE44D5EA0A1}"/>
                  </a:ext>
                </a:extLst>
              </p:cNvPr>
              <p:cNvSpPr txBox="1"/>
              <p:nvPr/>
            </p:nvSpPr>
            <p:spPr>
              <a:xfrm>
                <a:off x="9986694" y="4255618"/>
                <a:ext cx="1113174" cy="584775"/>
              </a:xfrm>
              <a:prstGeom prst="rect">
                <a:avLst/>
              </a:prstGeom>
              <a:noFill/>
            </p:spPr>
            <p:txBody>
              <a:bodyPr wrap="square" rtlCol="0">
                <a:spAutoFit/>
              </a:bodyPr>
              <a:lstStyle/>
              <a:p>
                <a:pPr marL="0" marR="0" lvl="0" indent="0" algn="ctr" defTabSz="914400" rtl="0" eaLnBrk="0" fontAlgn="auto" latinLnBrk="0" hangingPunct="1">
                  <a:lnSpc>
                    <a:spcPct val="100000"/>
                  </a:lnSpc>
                  <a:spcBef>
                    <a:spcPts val="0"/>
                  </a:spcBef>
                  <a:spcAft>
                    <a:spcPts val="0"/>
                  </a:spcAft>
                  <a:buClrTx/>
                  <a:buSzTx/>
                  <a:buFontTx/>
                  <a:buNone/>
                  <a:tabLst/>
                  <a:defRPr/>
                </a:pPr>
                <a:r>
                  <a:rPr kumimoji="0" lang="es" sz="1600" b="1" i="0" u="none" strike="noStrike" kern="1200" cap="none" spc="0" normalizeH="0" baseline="0" noProof="0">
                    <a:ln>
                      <a:noFill/>
                    </a:ln>
                    <a:solidFill>
                      <a:prstClr val="black"/>
                    </a:solidFill>
                    <a:effectLst/>
                    <a:uLnTx/>
                    <a:uFillTx/>
                    <a:latin typeface="Calibri" panose="020F0502020204030204"/>
                    <a:ea typeface="+mn-ea"/>
                    <a:cs typeface="+mn-cs"/>
                  </a:rPr>
                  <a:t>Terapias primarias </a:t>
                </a: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25B83F3-94E5-5F72-07F4-B55F6012B875}"/>
                  </a:ext>
                </a:extLst>
              </p:cNvPr>
              <p:cNvSpPr/>
              <p:nvPr/>
            </p:nvSpPr>
            <p:spPr>
              <a:xfrm>
                <a:off x="4389031" y="2736114"/>
                <a:ext cx="2241922" cy="3673958"/>
              </a:xfrm>
              <a:prstGeom prst="rect">
                <a:avLst/>
              </a:prstGeom>
              <a:noFill/>
              <a:ln w="9525">
                <a:solidFill>
                  <a:srgbClr val="A81A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 name="Title 1">
            <a:extLst>
              <a:ext uri="{FF2B5EF4-FFF2-40B4-BE49-F238E27FC236}">
                <a16:creationId xmlns:a16="http://schemas.microsoft.com/office/drawing/2014/main" id="{30BCE250-CC47-0697-2188-C25AA41C5C9F}"/>
              </a:ext>
            </a:extLst>
          </p:cNvPr>
          <p:cNvSpPr txBox="1">
            <a:spLocks/>
          </p:cNvSpPr>
          <p:nvPr/>
        </p:nvSpPr>
        <p:spPr>
          <a:xfrm>
            <a:off x="63500" y="-122604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grpSp>
        <p:nvGrpSpPr>
          <p:cNvPr id="69" name="Group 68">
            <a:extLst>
              <a:ext uri="{FF2B5EF4-FFF2-40B4-BE49-F238E27FC236}">
                <a16:creationId xmlns:a16="http://schemas.microsoft.com/office/drawing/2014/main" id="{F2A8AE43-A299-BE97-7438-DEC252E4D28D}"/>
              </a:ext>
            </a:extLst>
          </p:cNvPr>
          <p:cNvGrpSpPr/>
          <p:nvPr/>
        </p:nvGrpSpPr>
        <p:grpSpPr>
          <a:xfrm>
            <a:off x="410727" y="6172048"/>
            <a:ext cx="11281547" cy="491252"/>
            <a:chOff x="410727" y="6362548"/>
            <a:chExt cx="11281547" cy="491252"/>
          </a:xfrm>
        </p:grpSpPr>
        <p:sp>
          <p:nvSpPr>
            <p:cNvPr id="14" name="TextBox 13">
              <a:extLst>
                <a:ext uri="{FF2B5EF4-FFF2-40B4-BE49-F238E27FC236}">
                  <a16:creationId xmlns:a16="http://schemas.microsoft.com/office/drawing/2014/main" id="{6553276A-14A9-E6C0-FC66-F774F4C54E92}"/>
                </a:ext>
              </a:extLst>
            </p:cNvPr>
            <p:cNvSpPr txBox="1"/>
            <p:nvPr/>
          </p:nvSpPr>
          <p:spPr>
            <a:xfrm>
              <a:off x="410727" y="6362548"/>
              <a:ext cx="111422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200" b="1" i="0" u="none" strike="noStrike" kern="1200" cap="none" spc="0" normalizeH="0" baseline="0" noProof="0">
                  <a:ln>
                    <a:noFill/>
                  </a:ln>
                  <a:solidFill>
                    <a:prstClr val="black"/>
                  </a:solidFill>
                  <a:effectLst/>
                  <a:uLnTx/>
                  <a:uFillTx/>
                  <a:latin typeface="Calibri" panose="020F0502020204030204"/>
                  <a:ea typeface="+mn-ea"/>
                  <a:cs typeface="+mn-cs"/>
                </a:rPr>
                <a:t>Leyenda</a:t>
              </a:r>
              <a:r>
                <a:rPr kumimoji="0" lang="es" sz="12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6" name="Group 65">
              <a:extLst>
                <a:ext uri="{FF2B5EF4-FFF2-40B4-BE49-F238E27FC236}">
                  <a16:creationId xmlns:a16="http://schemas.microsoft.com/office/drawing/2014/main" id="{6E48336B-6107-82C2-439E-C87859C8508E}"/>
                </a:ext>
              </a:extLst>
            </p:cNvPr>
            <p:cNvGrpSpPr/>
            <p:nvPr/>
          </p:nvGrpSpPr>
          <p:grpSpPr>
            <a:xfrm>
              <a:off x="513273" y="6576801"/>
              <a:ext cx="3500999" cy="276999"/>
              <a:chOff x="513273" y="6576801"/>
              <a:chExt cx="3500999" cy="276999"/>
            </a:xfrm>
          </p:grpSpPr>
          <p:sp>
            <p:nvSpPr>
              <p:cNvPr id="55" name="Rectangle 54">
                <a:extLst>
                  <a:ext uri="{FF2B5EF4-FFF2-40B4-BE49-F238E27FC236}">
                    <a16:creationId xmlns:a16="http://schemas.microsoft.com/office/drawing/2014/main" id="{A7C700DF-28B4-11A8-DFBC-4069F6DE3E24}"/>
                  </a:ext>
                </a:extLst>
              </p:cNvPr>
              <p:cNvSpPr/>
              <p:nvPr/>
            </p:nvSpPr>
            <p:spPr>
              <a:xfrm>
                <a:off x="513273" y="6628985"/>
                <a:ext cx="370840" cy="172631"/>
              </a:xfrm>
              <a:prstGeom prst="rect">
                <a:avLst/>
              </a:prstGeom>
              <a:solidFill>
                <a:srgbClr val="6DC3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97C290D4-3A43-027D-CAA0-10EB3CEAEBFD}"/>
                  </a:ext>
                </a:extLst>
              </p:cNvPr>
              <p:cNvSpPr txBox="1"/>
              <p:nvPr/>
            </p:nvSpPr>
            <p:spPr>
              <a:xfrm>
                <a:off x="884113" y="6576801"/>
                <a:ext cx="313015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a:ea typeface="+mn-ea"/>
                    <a:cs typeface="+mn-cs"/>
                  </a:rPr>
                  <a:t>Tratamiento de clase 1 según las guías de práctica clínica</a:t>
                </a:r>
              </a:p>
            </p:txBody>
          </p:sp>
        </p:grpSp>
        <p:grpSp>
          <p:nvGrpSpPr>
            <p:cNvPr id="68" name="Group 67">
              <a:extLst>
                <a:ext uri="{FF2B5EF4-FFF2-40B4-BE49-F238E27FC236}">
                  <a16:creationId xmlns:a16="http://schemas.microsoft.com/office/drawing/2014/main" id="{E77BB1C2-9D28-906F-3D57-EE0E921741B7}"/>
                </a:ext>
              </a:extLst>
            </p:cNvPr>
            <p:cNvGrpSpPr/>
            <p:nvPr/>
          </p:nvGrpSpPr>
          <p:grpSpPr>
            <a:xfrm>
              <a:off x="8138405" y="6576801"/>
              <a:ext cx="3553869" cy="276999"/>
              <a:chOff x="8138405" y="6576801"/>
              <a:chExt cx="3553869" cy="276999"/>
            </a:xfrm>
          </p:grpSpPr>
          <p:sp>
            <p:nvSpPr>
              <p:cNvPr id="53" name="Rectangle 52">
                <a:extLst>
                  <a:ext uri="{FF2B5EF4-FFF2-40B4-BE49-F238E27FC236}">
                    <a16:creationId xmlns:a16="http://schemas.microsoft.com/office/drawing/2014/main" id="{6A4F9A0F-4F03-64E5-960E-3473ECDA0C39}"/>
                  </a:ext>
                </a:extLst>
              </p:cNvPr>
              <p:cNvSpPr/>
              <p:nvPr/>
            </p:nvSpPr>
            <p:spPr>
              <a:xfrm>
                <a:off x="8138405" y="6628985"/>
                <a:ext cx="370840" cy="172631"/>
              </a:xfrm>
              <a:prstGeom prst="rect">
                <a:avLst/>
              </a:prstGeom>
              <a:solidFill>
                <a:srgbClr val="FED5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9A5305C0-2166-6155-E83D-D3F079204CE7}"/>
                  </a:ext>
                </a:extLst>
              </p:cNvPr>
              <p:cNvSpPr txBox="1"/>
              <p:nvPr/>
            </p:nvSpPr>
            <p:spPr>
              <a:xfrm>
                <a:off x="8509268" y="6576801"/>
                <a:ext cx="318300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a:ea typeface="+mn-ea"/>
                    <a:cs typeface="+mn-cs"/>
                  </a:rPr>
                  <a:t>Tratamiento de clase 2a según las guías de práctica clínica</a:t>
                </a:r>
              </a:p>
            </p:txBody>
          </p:sp>
        </p:grpSp>
        <p:grpSp>
          <p:nvGrpSpPr>
            <p:cNvPr id="67" name="Group 66">
              <a:extLst>
                <a:ext uri="{FF2B5EF4-FFF2-40B4-BE49-F238E27FC236}">
                  <a16:creationId xmlns:a16="http://schemas.microsoft.com/office/drawing/2014/main" id="{FCDB6AE9-E5CC-940B-4E67-CB72BE037626}"/>
                </a:ext>
              </a:extLst>
            </p:cNvPr>
            <p:cNvGrpSpPr/>
            <p:nvPr/>
          </p:nvGrpSpPr>
          <p:grpSpPr>
            <a:xfrm>
              <a:off x="4299415" y="6576801"/>
              <a:ext cx="3553846" cy="276999"/>
              <a:chOff x="4325839" y="6576801"/>
              <a:chExt cx="3553846" cy="276999"/>
            </a:xfrm>
          </p:grpSpPr>
          <p:sp>
            <p:nvSpPr>
              <p:cNvPr id="49" name="Rectangle 48">
                <a:extLst>
                  <a:ext uri="{FF2B5EF4-FFF2-40B4-BE49-F238E27FC236}">
                    <a16:creationId xmlns:a16="http://schemas.microsoft.com/office/drawing/2014/main" id="{04BF8BC0-96CA-1A22-393B-49C094579A0C}"/>
                  </a:ext>
                </a:extLst>
              </p:cNvPr>
              <p:cNvSpPr/>
              <p:nvPr/>
            </p:nvSpPr>
            <p:spPr>
              <a:xfrm>
                <a:off x="4325839" y="6631525"/>
                <a:ext cx="370840" cy="167551"/>
              </a:xfrm>
              <a:prstGeom prst="rect">
                <a:avLst/>
              </a:prstGeom>
              <a:solidFill>
                <a:srgbClr val="FAA7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0075205A-99EC-9138-C76B-7E79E24667D1}"/>
                  </a:ext>
                </a:extLst>
              </p:cNvPr>
              <p:cNvSpPr txBox="1"/>
              <p:nvPr/>
            </p:nvSpPr>
            <p:spPr>
              <a:xfrm>
                <a:off x="4696679" y="6576801"/>
                <a:ext cx="318300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a:ea typeface="+mn-ea"/>
                    <a:cs typeface="+mn-cs"/>
                  </a:rPr>
                  <a:t>Tratamiento de clase 2b según las guías de práctica clínica</a:t>
                </a:r>
              </a:p>
            </p:txBody>
          </p:sp>
        </p:grpSp>
      </p:grpSp>
      <p:sp>
        <p:nvSpPr>
          <p:cNvPr id="4" name="Slide Number Placeholder 3">
            <a:extLst>
              <a:ext uri="{FF2B5EF4-FFF2-40B4-BE49-F238E27FC236}">
                <a16:creationId xmlns:a16="http://schemas.microsoft.com/office/drawing/2014/main" id="{B66CFEE8-1375-1738-DF33-D3AACB30E7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B64ED13E-722A-7C32-2359-2DE9E358389B}"/>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GDMT para </a:t>
            </a:r>
            <a:r>
              <a:rPr kumimoji="0" lang="en-US" sz="3200" b="1" i="0" u="none" strike="noStrike" kern="1200" cap="none" spc="0" normalizeH="0" baseline="0" noProof="0">
                <a:ln>
                  <a:noFill/>
                </a:ln>
                <a:solidFill>
                  <a:srgbClr val="002C53"/>
                </a:solidFill>
                <a:effectLst/>
                <a:uLnTx/>
                <a:uFillTx/>
                <a:latin typeface="Calibri Light" panose="020F0302020204030204"/>
                <a:ea typeface="+mj-ea"/>
                <a:cs typeface="+mj-cs"/>
              </a:rPr>
              <a:t>la </a:t>
            </a:r>
            <a:r>
              <a:rPr kumimoji="0" lang="en-US" sz="3200" b="1" i="0" u="none" strike="noStrike" kern="1200" cap="none" spc="0" normalizeH="0" baseline="0" noProof="0" err="1">
                <a:ln>
                  <a:noFill/>
                </a:ln>
                <a:solidFill>
                  <a:srgbClr val="002C53"/>
                </a:solidFill>
                <a:effectLst/>
                <a:uLnTx/>
                <a:uFillTx/>
                <a:latin typeface="Calibri Light" panose="020F0302020204030204"/>
                <a:ea typeface="+mj-ea"/>
                <a:cs typeface="+mj-cs"/>
              </a:rPr>
              <a:t>ICFEr</a:t>
            </a: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 ¿Qué dicen las directrices?</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1504738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9">
            <a:extLst>
              <a:ext uri="{FF2B5EF4-FFF2-40B4-BE49-F238E27FC236}">
                <a16:creationId xmlns:a16="http://schemas.microsoft.com/office/drawing/2014/main" id="{51E5D3C5-1F1E-5011-8A4E-8F4A3ED42D81}"/>
              </a:ext>
            </a:extLst>
          </p:cNvPr>
          <p:cNvSpPr txBox="1">
            <a:spLocks noChangeArrowheads="1"/>
          </p:cNvSpPr>
          <p:nvPr/>
        </p:nvSpPr>
        <p:spPr bwMode="auto">
          <a:xfrm>
            <a:off x="4599782" y="6611779"/>
            <a:ext cx="299243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342892" marR="0" lvl="0" indent="-342892" algn="ctr" defTabSz="914378" rtl="0" eaLnBrk="1" fontAlgn="auto" latinLnBrk="0" hangingPunct="1">
              <a:lnSpc>
                <a:spcPct val="100000"/>
              </a:lnSpc>
              <a:spcBef>
                <a:spcPct val="20000"/>
              </a:spcBef>
              <a:spcAft>
                <a:spcPts val="0"/>
              </a:spcAft>
              <a:buClrTx/>
              <a:buSzTx/>
              <a:buFontTx/>
              <a:buNone/>
              <a:tabLst/>
              <a:defRPr/>
            </a:pPr>
            <a:r>
              <a:rPr kumimoji="0" lang="es" altLang="en-US" sz="1000" b="0" i="1" u="none" strike="noStrike" kern="1200" cap="none" spc="0" normalizeH="0" baseline="0" noProof="0">
                <a:ln>
                  <a:noFill/>
                </a:ln>
                <a:solidFill>
                  <a:prstClr val="black"/>
                </a:solidFill>
                <a:effectLst/>
                <a:uLnTx/>
                <a:uFillTx/>
                <a:latin typeface="Calibri"/>
                <a:ea typeface="+mn-ea"/>
                <a:cs typeface="+mn-cs"/>
              </a:rPr>
              <a:t>(Fuente: Mebazaa. Lanceta. 2022; 400:P1938) </a:t>
            </a:r>
          </a:p>
        </p:txBody>
      </p:sp>
      <p:sp>
        <p:nvSpPr>
          <p:cNvPr id="60" name="Title 1">
            <a:extLst>
              <a:ext uri="{FF2B5EF4-FFF2-40B4-BE49-F238E27FC236}">
                <a16:creationId xmlns:a16="http://schemas.microsoft.com/office/drawing/2014/main" id="{AD148646-B8C5-2DC5-04F8-2B2CEEA4FE0B}"/>
              </a:ext>
            </a:extLst>
          </p:cNvPr>
          <p:cNvSpPr txBox="1">
            <a:spLocks/>
          </p:cNvSpPr>
          <p:nvPr/>
        </p:nvSpPr>
        <p:spPr>
          <a:xfrm>
            <a:off x="0" y="-31400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44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2" name="Title 1">
            <a:extLst>
              <a:ext uri="{FF2B5EF4-FFF2-40B4-BE49-F238E27FC236}">
                <a16:creationId xmlns:a16="http://schemas.microsoft.com/office/drawing/2014/main" id="{69D9E19D-DD52-F8C7-D6CC-C407558F6122}"/>
              </a:ext>
            </a:extLst>
          </p:cNvPr>
          <p:cNvSpPr txBox="1">
            <a:spLocks/>
          </p:cNvSpPr>
          <p:nvPr/>
        </p:nvSpPr>
        <p:spPr>
          <a:xfrm>
            <a:off x="780953" y="-136173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grpSp>
        <p:nvGrpSpPr>
          <p:cNvPr id="4" name="Group 3">
            <a:extLst>
              <a:ext uri="{FF2B5EF4-FFF2-40B4-BE49-F238E27FC236}">
                <a16:creationId xmlns:a16="http://schemas.microsoft.com/office/drawing/2014/main" id="{9FD80883-5FE2-AD0A-49A1-DDAF5C75F183}"/>
              </a:ext>
            </a:extLst>
          </p:cNvPr>
          <p:cNvGrpSpPr/>
          <p:nvPr/>
        </p:nvGrpSpPr>
        <p:grpSpPr>
          <a:xfrm>
            <a:off x="838200" y="1351154"/>
            <a:ext cx="9835155" cy="747861"/>
            <a:chOff x="838200" y="1351154"/>
            <a:chExt cx="9835155" cy="747861"/>
          </a:xfrm>
        </p:grpSpPr>
        <p:sp>
          <p:nvSpPr>
            <p:cNvPr id="64" name="Rectangle: Rounded Corners 63">
              <a:extLst>
                <a:ext uri="{FF2B5EF4-FFF2-40B4-BE49-F238E27FC236}">
                  <a16:creationId xmlns:a16="http://schemas.microsoft.com/office/drawing/2014/main" id="{6E9C3FDB-9CD9-6378-F3E0-7EA90F9E72C4}"/>
                </a:ext>
              </a:extLst>
            </p:cNvPr>
            <p:cNvSpPr/>
            <p:nvPr/>
          </p:nvSpPr>
          <p:spPr>
            <a:xfrm>
              <a:off x="1152882" y="1432189"/>
              <a:ext cx="9520473" cy="585790"/>
            </a:xfrm>
            <a:prstGeom prst="roundRect">
              <a:avLst>
                <a:gd name="adj" fmla="val 50000"/>
              </a:avLst>
            </a:prstGeom>
            <a:solidFill>
              <a:schemeClr val="bg1"/>
            </a:solidFill>
            <a:ln>
              <a:noFill/>
            </a:ln>
            <a:effectLst>
              <a:outerShdw blurRad="76200" dist="38100" dir="5400000" sx="101000" sy="101000" algn="t" rotWithShape="0">
                <a:schemeClr val="tx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DA4317D8-7B10-2C73-78B5-25289F4D4CA9}"/>
                </a:ext>
              </a:extLst>
            </p:cNvPr>
            <p:cNvSpPr txBox="1"/>
            <p:nvPr/>
          </p:nvSpPr>
          <p:spPr>
            <a:xfrm>
              <a:off x="1634910" y="1540418"/>
              <a:ext cx="63195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800" b="1" i="0" u="none" strike="noStrike" kern="1200" cap="none" spc="0" normalizeH="0" baseline="0" noProof="0">
                  <a:ln>
                    <a:noFill/>
                  </a:ln>
                  <a:solidFill>
                    <a:prstClr val="black"/>
                  </a:solidFill>
                  <a:effectLst/>
                  <a:uLnTx/>
                  <a:uFillTx/>
                  <a:latin typeface="Calibri" panose="020F0502020204030204"/>
                  <a:ea typeface="+mn-ea"/>
                  <a:cs typeface="+mn-cs"/>
                </a:rPr>
                <a:t>¿Es seguro comenzar las cuatro clases juntas en GDMT?</a:t>
              </a:r>
            </a:p>
          </p:txBody>
        </p:sp>
        <p:grpSp>
          <p:nvGrpSpPr>
            <p:cNvPr id="3" name="Group 2">
              <a:extLst>
                <a:ext uri="{FF2B5EF4-FFF2-40B4-BE49-F238E27FC236}">
                  <a16:creationId xmlns:a16="http://schemas.microsoft.com/office/drawing/2014/main" id="{0A5ACB0D-016E-480D-E661-1B893BF6E2B5}"/>
                </a:ext>
              </a:extLst>
            </p:cNvPr>
            <p:cNvGrpSpPr/>
            <p:nvPr/>
          </p:nvGrpSpPr>
          <p:grpSpPr>
            <a:xfrm>
              <a:off x="838200" y="1351154"/>
              <a:ext cx="741607" cy="747861"/>
              <a:chOff x="838200" y="1351154"/>
              <a:chExt cx="741607" cy="747861"/>
            </a:xfrm>
          </p:grpSpPr>
          <p:sp>
            <p:nvSpPr>
              <p:cNvPr id="57" name="Oval 56">
                <a:extLst>
                  <a:ext uri="{FF2B5EF4-FFF2-40B4-BE49-F238E27FC236}">
                    <a16:creationId xmlns:a16="http://schemas.microsoft.com/office/drawing/2014/main" id="{E5DFFFC8-5B60-7F41-A5A0-F82E9D01E305}"/>
                  </a:ext>
                </a:extLst>
              </p:cNvPr>
              <p:cNvSpPr/>
              <p:nvPr/>
            </p:nvSpPr>
            <p:spPr>
              <a:xfrm>
                <a:off x="838200" y="1351154"/>
                <a:ext cx="741607" cy="747861"/>
              </a:xfrm>
              <a:prstGeom prst="ellipse">
                <a:avLst/>
              </a:prstGeom>
              <a:solidFill>
                <a:srgbClr val="B52282"/>
              </a:solidFill>
              <a:ln>
                <a:noFill/>
              </a:ln>
              <a:effectLst>
                <a:outerShdw blurRad="76200" dist="38100" sx="101000" sy="101000" algn="l" rotWithShape="0">
                  <a:schemeClr val="tx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6" name="Picture 55">
                <a:extLst>
                  <a:ext uri="{FF2B5EF4-FFF2-40B4-BE49-F238E27FC236}">
                    <a16:creationId xmlns:a16="http://schemas.microsoft.com/office/drawing/2014/main" id="{C2991ED6-FA87-DE0D-61BE-22589A1B2F6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68163" y="1482913"/>
                <a:ext cx="481680" cy="484343"/>
              </a:xfrm>
              <a:prstGeom prst="rect">
                <a:avLst/>
              </a:prstGeom>
            </p:spPr>
          </p:pic>
        </p:grpSp>
      </p:grpSp>
      <p:grpSp>
        <p:nvGrpSpPr>
          <p:cNvPr id="122" name="Group 121">
            <a:extLst>
              <a:ext uri="{FF2B5EF4-FFF2-40B4-BE49-F238E27FC236}">
                <a16:creationId xmlns:a16="http://schemas.microsoft.com/office/drawing/2014/main" id="{148B3F66-2176-A710-CB65-516FB00E05E8}"/>
              </a:ext>
            </a:extLst>
          </p:cNvPr>
          <p:cNvGrpSpPr/>
          <p:nvPr/>
        </p:nvGrpSpPr>
        <p:grpSpPr>
          <a:xfrm>
            <a:off x="838200" y="2349499"/>
            <a:ext cx="5999529" cy="4301017"/>
            <a:chOff x="5354271" y="2362200"/>
            <a:chExt cx="5999529" cy="4231256"/>
          </a:xfrm>
        </p:grpSpPr>
        <p:sp>
          <p:nvSpPr>
            <p:cNvPr id="116" name="Rectangle: Rounded Corners 115">
              <a:extLst>
                <a:ext uri="{FF2B5EF4-FFF2-40B4-BE49-F238E27FC236}">
                  <a16:creationId xmlns:a16="http://schemas.microsoft.com/office/drawing/2014/main" id="{10DD2138-B1F1-58EC-C7C6-580871492B1A}"/>
                </a:ext>
              </a:extLst>
            </p:cNvPr>
            <p:cNvSpPr/>
            <p:nvPr/>
          </p:nvSpPr>
          <p:spPr>
            <a:xfrm>
              <a:off x="5354271" y="2362200"/>
              <a:ext cx="5999529" cy="4193147"/>
            </a:xfrm>
            <a:prstGeom prst="roundRect">
              <a:avLst>
                <a:gd name="adj" fmla="val 2155"/>
              </a:avLst>
            </a:prstGeom>
            <a:solidFill>
              <a:schemeClr val="bg1"/>
            </a:solidFill>
            <a:ln w="19050">
              <a:noFill/>
            </a:ln>
            <a:effectLst>
              <a:outerShdw blurRad="76200" dist="38100" dir="5400000" sx="101000" sy="101000" algn="t" rotWithShape="0">
                <a:schemeClr val="tx1">
                  <a:lumMod val="50000"/>
                  <a:lumOff val="50000"/>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1" name="Group 120">
              <a:extLst>
                <a:ext uri="{FF2B5EF4-FFF2-40B4-BE49-F238E27FC236}">
                  <a16:creationId xmlns:a16="http://schemas.microsoft.com/office/drawing/2014/main" id="{24CB6C5C-F083-4198-4A18-D2562496157B}"/>
                </a:ext>
              </a:extLst>
            </p:cNvPr>
            <p:cNvGrpSpPr/>
            <p:nvPr/>
          </p:nvGrpSpPr>
          <p:grpSpPr>
            <a:xfrm>
              <a:off x="6309757" y="2484828"/>
              <a:ext cx="4088556" cy="2598362"/>
              <a:chOff x="6309757" y="2484828"/>
              <a:chExt cx="4088556" cy="2598362"/>
            </a:xfrm>
          </p:grpSpPr>
          <p:sp>
            <p:nvSpPr>
              <p:cNvPr id="89" name="TextBox 88">
                <a:extLst>
                  <a:ext uri="{FF2B5EF4-FFF2-40B4-BE49-F238E27FC236}">
                    <a16:creationId xmlns:a16="http://schemas.microsoft.com/office/drawing/2014/main" id="{52A90DF2-FBAE-4960-AFC1-C616EF4D0436}"/>
                  </a:ext>
                </a:extLst>
              </p:cNvPr>
              <p:cNvSpPr txBox="1"/>
              <p:nvPr/>
            </p:nvSpPr>
            <p:spPr bwMode="auto">
              <a:xfrm>
                <a:off x="9922691" y="4572866"/>
                <a:ext cx="4460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auto" latinLnBrk="0" hangingPunct="1">
                  <a:lnSpc>
                    <a:spcPct val="100000"/>
                  </a:lnSpc>
                  <a:spcBef>
                    <a:spcPct val="50000"/>
                  </a:spcBef>
                  <a:spcAft>
                    <a:spcPts val="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180</a:t>
                </a:r>
              </a:p>
            </p:txBody>
          </p:sp>
          <p:sp>
            <p:nvSpPr>
              <p:cNvPr id="90" name="TextBox 89">
                <a:extLst>
                  <a:ext uri="{FF2B5EF4-FFF2-40B4-BE49-F238E27FC236}">
                    <a16:creationId xmlns:a16="http://schemas.microsoft.com/office/drawing/2014/main" id="{D3208C58-78A9-4DA5-B09F-B43F5EB2ED0A}"/>
                  </a:ext>
                </a:extLst>
              </p:cNvPr>
              <p:cNvSpPr txBox="1"/>
              <p:nvPr/>
            </p:nvSpPr>
            <p:spPr bwMode="auto">
              <a:xfrm>
                <a:off x="6381426" y="4572866"/>
                <a:ext cx="4460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auto" latinLnBrk="0" hangingPunct="1">
                  <a:lnSpc>
                    <a:spcPct val="100000"/>
                  </a:lnSpc>
                  <a:spcBef>
                    <a:spcPct val="50000"/>
                  </a:spcBef>
                  <a:spcAft>
                    <a:spcPts val="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0</a:t>
                </a:r>
              </a:p>
            </p:txBody>
          </p:sp>
          <p:sp>
            <p:nvSpPr>
              <p:cNvPr id="91" name="TextBox 90">
                <a:extLst>
                  <a:ext uri="{FF2B5EF4-FFF2-40B4-BE49-F238E27FC236}">
                    <a16:creationId xmlns:a16="http://schemas.microsoft.com/office/drawing/2014/main" id="{89C1FA96-AF2E-E179-F675-1336C96E07E6}"/>
                  </a:ext>
                </a:extLst>
              </p:cNvPr>
              <p:cNvSpPr txBox="1"/>
              <p:nvPr/>
            </p:nvSpPr>
            <p:spPr bwMode="auto">
              <a:xfrm>
                <a:off x="6676531" y="4572866"/>
                <a:ext cx="4460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auto" latinLnBrk="0" hangingPunct="1">
                  <a:lnSpc>
                    <a:spcPct val="100000"/>
                  </a:lnSpc>
                  <a:spcBef>
                    <a:spcPct val="50000"/>
                  </a:spcBef>
                  <a:spcAft>
                    <a:spcPts val="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15</a:t>
                </a:r>
              </a:p>
            </p:txBody>
          </p:sp>
          <p:sp>
            <p:nvSpPr>
              <p:cNvPr id="92" name="TextBox 91">
                <a:extLst>
                  <a:ext uri="{FF2B5EF4-FFF2-40B4-BE49-F238E27FC236}">
                    <a16:creationId xmlns:a16="http://schemas.microsoft.com/office/drawing/2014/main" id="{6783F788-0867-777D-9B0D-63BE592BCC28}"/>
                  </a:ext>
                </a:extLst>
              </p:cNvPr>
              <p:cNvSpPr txBox="1"/>
              <p:nvPr/>
            </p:nvSpPr>
            <p:spPr bwMode="auto">
              <a:xfrm>
                <a:off x="6971637" y="4572866"/>
                <a:ext cx="4460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auto" latinLnBrk="0" hangingPunct="1">
                  <a:lnSpc>
                    <a:spcPct val="100000"/>
                  </a:lnSpc>
                  <a:spcBef>
                    <a:spcPct val="50000"/>
                  </a:spcBef>
                  <a:spcAft>
                    <a:spcPts val="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30</a:t>
                </a:r>
              </a:p>
            </p:txBody>
          </p:sp>
          <p:sp>
            <p:nvSpPr>
              <p:cNvPr id="93" name="TextBox 92">
                <a:extLst>
                  <a:ext uri="{FF2B5EF4-FFF2-40B4-BE49-F238E27FC236}">
                    <a16:creationId xmlns:a16="http://schemas.microsoft.com/office/drawing/2014/main" id="{706F591B-6E6C-E1C9-D585-EC0999F6C778}"/>
                  </a:ext>
                </a:extLst>
              </p:cNvPr>
              <p:cNvSpPr txBox="1"/>
              <p:nvPr/>
            </p:nvSpPr>
            <p:spPr bwMode="auto">
              <a:xfrm>
                <a:off x="7266742" y="4572866"/>
                <a:ext cx="4460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auto" latinLnBrk="0" hangingPunct="1">
                  <a:lnSpc>
                    <a:spcPct val="100000"/>
                  </a:lnSpc>
                  <a:spcBef>
                    <a:spcPct val="50000"/>
                  </a:spcBef>
                  <a:spcAft>
                    <a:spcPts val="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45</a:t>
                </a:r>
              </a:p>
            </p:txBody>
          </p:sp>
          <p:sp>
            <p:nvSpPr>
              <p:cNvPr id="94" name="TextBox 93">
                <a:extLst>
                  <a:ext uri="{FF2B5EF4-FFF2-40B4-BE49-F238E27FC236}">
                    <a16:creationId xmlns:a16="http://schemas.microsoft.com/office/drawing/2014/main" id="{D38DAB66-E6D5-A50B-C33B-ABB24276A9FC}"/>
                  </a:ext>
                </a:extLst>
              </p:cNvPr>
              <p:cNvSpPr txBox="1"/>
              <p:nvPr/>
            </p:nvSpPr>
            <p:spPr bwMode="auto">
              <a:xfrm>
                <a:off x="7561848" y="4572866"/>
                <a:ext cx="4460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auto" latinLnBrk="0" hangingPunct="1">
                  <a:lnSpc>
                    <a:spcPct val="100000"/>
                  </a:lnSpc>
                  <a:spcBef>
                    <a:spcPct val="50000"/>
                  </a:spcBef>
                  <a:spcAft>
                    <a:spcPts val="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60</a:t>
                </a:r>
              </a:p>
            </p:txBody>
          </p:sp>
          <p:sp>
            <p:nvSpPr>
              <p:cNvPr id="95" name="TextBox 94">
                <a:extLst>
                  <a:ext uri="{FF2B5EF4-FFF2-40B4-BE49-F238E27FC236}">
                    <a16:creationId xmlns:a16="http://schemas.microsoft.com/office/drawing/2014/main" id="{6CD132D5-1568-EA59-1371-6D312C4952ED}"/>
                  </a:ext>
                </a:extLst>
              </p:cNvPr>
              <p:cNvSpPr txBox="1"/>
              <p:nvPr/>
            </p:nvSpPr>
            <p:spPr bwMode="auto">
              <a:xfrm>
                <a:off x="7856953" y="4572866"/>
                <a:ext cx="4460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auto" latinLnBrk="0" hangingPunct="1">
                  <a:lnSpc>
                    <a:spcPct val="100000"/>
                  </a:lnSpc>
                  <a:spcBef>
                    <a:spcPct val="50000"/>
                  </a:spcBef>
                  <a:spcAft>
                    <a:spcPts val="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75</a:t>
                </a:r>
              </a:p>
            </p:txBody>
          </p:sp>
          <p:sp>
            <p:nvSpPr>
              <p:cNvPr id="96" name="TextBox 95">
                <a:extLst>
                  <a:ext uri="{FF2B5EF4-FFF2-40B4-BE49-F238E27FC236}">
                    <a16:creationId xmlns:a16="http://schemas.microsoft.com/office/drawing/2014/main" id="{D04BC3C4-CE53-6204-DF1B-6F9D5FB01817}"/>
                  </a:ext>
                </a:extLst>
              </p:cNvPr>
              <p:cNvSpPr txBox="1"/>
              <p:nvPr/>
            </p:nvSpPr>
            <p:spPr bwMode="auto">
              <a:xfrm>
                <a:off x="8152059" y="4572866"/>
                <a:ext cx="4460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auto" latinLnBrk="0" hangingPunct="1">
                  <a:lnSpc>
                    <a:spcPct val="100000"/>
                  </a:lnSpc>
                  <a:spcBef>
                    <a:spcPct val="50000"/>
                  </a:spcBef>
                  <a:spcAft>
                    <a:spcPts val="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90</a:t>
                </a:r>
              </a:p>
            </p:txBody>
          </p:sp>
          <p:sp>
            <p:nvSpPr>
              <p:cNvPr id="97" name="TextBox 96">
                <a:extLst>
                  <a:ext uri="{FF2B5EF4-FFF2-40B4-BE49-F238E27FC236}">
                    <a16:creationId xmlns:a16="http://schemas.microsoft.com/office/drawing/2014/main" id="{E3E128C6-4AE4-1907-753A-0D800697C21F}"/>
                  </a:ext>
                </a:extLst>
              </p:cNvPr>
              <p:cNvSpPr txBox="1"/>
              <p:nvPr/>
            </p:nvSpPr>
            <p:spPr bwMode="auto">
              <a:xfrm>
                <a:off x="8447164" y="4572866"/>
                <a:ext cx="4460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auto" latinLnBrk="0" hangingPunct="1">
                  <a:lnSpc>
                    <a:spcPct val="100000"/>
                  </a:lnSpc>
                  <a:spcBef>
                    <a:spcPct val="50000"/>
                  </a:spcBef>
                  <a:spcAft>
                    <a:spcPts val="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105</a:t>
                </a:r>
              </a:p>
            </p:txBody>
          </p:sp>
          <p:sp>
            <p:nvSpPr>
              <p:cNvPr id="98" name="TextBox 97">
                <a:extLst>
                  <a:ext uri="{FF2B5EF4-FFF2-40B4-BE49-F238E27FC236}">
                    <a16:creationId xmlns:a16="http://schemas.microsoft.com/office/drawing/2014/main" id="{FA8EB245-4943-E167-74F8-9EBD377381E7}"/>
                  </a:ext>
                </a:extLst>
              </p:cNvPr>
              <p:cNvSpPr txBox="1"/>
              <p:nvPr/>
            </p:nvSpPr>
            <p:spPr bwMode="auto">
              <a:xfrm>
                <a:off x="8742270" y="4572866"/>
                <a:ext cx="4460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auto" latinLnBrk="0" hangingPunct="1">
                  <a:lnSpc>
                    <a:spcPct val="100000"/>
                  </a:lnSpc>
                  <a:spcBef>
                    <a:spcPct val="50000"/>
                  </a:spcBef>
                  <a:spcAft>
                    <a:spcPts val="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120</a:t>
                </a:r>
              </a:p>
            </p:txBody>
          </p:sp>
          <p:sp>
            <p:nvSpPr>
              <p:cNvPr id="99" name="TextBox 98">
                <a:extLst>
                  <a:ext uri="{FF2B5EF4-FFF2-40B4-BE49-F238E27FC236}">
                    <a16:creationId xmlns:a16="http://schemas.microsoft.com/office/drawing/2014/main" id="{709832BF-FC48-B03A-363C-462BF267DCF6}"/>
                  </a:ext>
                </a:extLst>
              </p:cNvPr>
              <p:cNvSpPr txBox="1"/>
              <p:nvPr/>
            </p:nvSpPr>
            <p:spPr bwMode="auto">
              <a:xfrm>
                <a:off x="9037375" y="4572866"/>
                <a:ext cx="4460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auto" latinLnBrk="0" hangingPunct="1">
                  <a:lnSpc>
                    <a:spcPct val="100000"/>
                  </a:lnSpc>
                  <a:spcBef>
                    <a:spcPct val="50000"/>
                  </a:spcBef>
                  <a:spcAft>
                    <a:spcPts val="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135</a:t>
                </a:r>
              </a:p>
            </p:txBody>
          </p:sp>
          <p:sp>
            <p:nvSpPr>
              <p:cNvPr id="100" name="TextBox 99">
                <a:extLst>
                  <a:ext uri="{FF2B5EF4-FFF2-40B4-BE49-F238E27FC236}">
                    <a16:creationId xmlns:a16="http://schemas.microsoft.com/office/drawing/2014/main" id="{D038E0C0-F574-D5CB-31A1-846FFB04377A}"/>
                  </a:ext>
                </a:extLst>
              </p:cNvPr>
              <p:cNvSpPr txBox="1"/>
              <p:nvPr/>
            </p:nvSpPr>
            <p:spPr bwMode="auto">
              <a:xfrm>
                <a:off x="9332481" y="4572866"/>
                <a:ext cx="4460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auto" latinLnBrk="0" hangingPunct="1">
                  <a:lnSpc>
                    <a:spcPct val="100000"/>
                  </a:lnSpc>
                  <a:spcBef>
                    <a:spcPct val="50000"/>
                  </a:spcBef>
                  <a:spcAft>
                    <a:spcPts val="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150</a:t>
                </a:r>
              </a:p>
            </p:txBody>
          </p:sp>
          <p:sp>
            <p:nvSpPr>
              <p:cNvPr id="101" name="TextBox 100">
                <a:extLst>
                  <a:ext uri="{FF2B5EF4-FFF2-40B4-BE49-F238E27FC236}">
                    <a16:creationId xmlns:a16="http://schemas.microsoft.com/office/drawing/2014/main" id="{6E9FD622-5C87-08B0-F037-C9F810C621DF}"/>
                  </a:ext>
                </a:extLst>
              </p:cNvPr>
              <p:cNvSpPr txBox="1"/>
              <p:nvPr/>
            </p:nvSpPr>
            <p:spPr bwMode="auto">
              <a:xfrm>
                <a:off x="9627586" y="4572866"/>
                <a:ext cx="4460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auto" latinLnBrk="0" hangingPunct="1">
                  <a:lnSpc>
                    <a:spcPct val="100000"/>
                  </a:lnSpc>
                  <a:spcBef>
                    <a:spcPct val="50000"/>
                  </a:spcBef>
                  <a:spcAft>
                    <a:spcPts val="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165</a:t>
                </a:r>
              </a:p>
            </p:txBody>
          </p:sp>
          <p:grpSp>
            <p:nvGrpSpPr>
              <p:cNvPr id="119" name="Group 118">
                <a:extLst>
                  <a:ext uri="{FF2B5EF4-FFF2-40B4-BE49-F238E27FC236}">
                    <a16:creationId xmlns:a16="http://schemas.microsoft.com/office/drawing/2014/main" id="{739B724F-BE19-DA0A-1B7C-7C892DD931E7}"/>
                  </a:ext>
                </a:extLst>
              </p:cNvPr>
              <p:cNvGrpSpPr/>
              <p:nvPr/>
            </p:nvGrpSpPr>
            <p:grpSpPr>
              <a:xfrm>
                <a:off x="6309757" y="2484828"/>
                <a:ext cx="4088556" cy="2598362"/>
                <a:chOff x="6096000" y="2484828"/>
                <a:chExt cx="4088556" cy="2598362"/>
              </a:xfrm>
            </p:grpSpPr>
            <p:sp>
              <p:nvSpPr>
                <p:cNvPr id="68" name="TextBox 67">
                  <a:extLst>
                    <a:ext uri="{FF2B5EF4-FFF2-40B4-BE49-F238E27FC236}">
                      <a16:creationId xmlns:a16="http://schemas.microsoft.com/office/drawing/2014/main" id="{C42845CA-F8F5-577C-FFB1-91A1E6ACCB13}"/>
                    </a:ext>
                  </a:extLst>
                </p:cNvPr>
                <p:cNvSpPr txBox="1"/>
                <p:nvPr/>
              </p:nvSpPr>
              <p:spPr bwMode="auto">
                <a:xfrm rot="16200000">
                  <a:off x="5285837" y="3301033"/>
                  <a:ext cx="20819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auto" latinLnBrk="0" hangingPunct="1">
                    <a:lnSpc>
                      <a:spcPct val="100000"/>
                    </a:lnSpc>
                    <a:spcBef>
                      <a:spcPct val="50000"/>
                    </a:spcBef>
                    <a:spcAft>
                      <a:spcPts val="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Probabilidad de </a:t>
                  </a:r>
                  <a:b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br>
                  <a:r>
                    <a:rPr kumimoji="0" lang="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supervivencia sin eventos (%) →</a:t>
                  </a:r>
                </a:p>
              </p:txBody>
            </p:sp>
            <p:grpSp>
              <p:nvGrpSpPr>
                <p:cNvPr id="69" name="Group 68">
                  <a:extLst>
                    <a:ext uri="{FF2B5EF4-FFF2-40B4-BE49-F238E27FC236}">
                      <a16:creationId xmlns:a16="http://schemas.microsoft.com/office/drawing/2014/main" id="{C377DB79-BC8E-7489-2760-D725BCC777CF}"/>
                    </a:ext>
                  </a:extLst>
                </p:cNvPr>
                <p:cNvGrpSpPr/>
                <p:nvPr/>
              </p:nvGrpSpPr>
              <p:grpSpPr>
                <a:xfrm>
                  <a:off x="6604498" y="2490870"/>
                  <a:ext cx="3577036" cy="290030"/>
                  <a:chOff x="6751253" y="2263845"/>
                  <a:chExt cx="4769381" cy="386707"/>
                </a:xfrm>
              </p:grpSpPr>
              <p:sp>
                <p:nvSpPr>
                  <p:cNvPr id="70" name="Freeform 43">
                    <a:extLst>
                      <a:ext uri="{FF2B5EF4-FFF2-40B4-BE49-F238E27FC236}">
                        <a16:creationId xmlns:a16="http://schemas.microsoft.com/office/drawing/2014/main" id="{520220CA-E7C0-8CBC-0D39-50F4156ECA81}"/>
                      </a:ext>
                    </a:extLst>
                  </p:cNvPr>
                  <p:cNvSpPr/>
                  <p:nvPr/>
                </p:nvSpPr>
                <p:spPr bwMode="auto">
                  <a:xfrm>
                    <a:off x="6751253" y="2263845"/>
                    <a:ext cx="3287006" cy="269890"/>
                  </a:xfrm>
                  <a:custGeom>
                    <a:avLst/>
                    <a:gdLst>
                      <a:gd name="connsiteX0" fmla="*/ 0 w 3287006"/>
                      <a:gd name="connsiteY0" fmla="*/ 0 h 269890"/>
                      <a:gd name="connsiteX1" fmla="*/ 92648 w 3287006"/>
                      <a:gd name="connsiteY1" fmla="*/ 0 h 269890"/>
                      <a:gd name="connsiteX2" fmla="*/ 92648 w 3287006"/>
                      <a:gd name="connsiteY2" fmla="*/ 16113 h 269890"/>
                      <a:gd name="connsiteX3" fmla="*/ 157099 w 3287006"/>
                      <a:gd name="connsiteY3" fmla="*/ 16113 h 269890"/>
                      <a:gd name="connsiteX4" fmla="*/ 157099 w 3287006"/>
                      <a:gd name="connsiteY4" fmla="*/ 32225 h 269890"/>
                      <a:gd name="connsiteX5" fmla="*/ 290030 w 3287006"/>
                      <a:gd name="connsiteY5" fmla="*/ 32225 h 269890"/>
                      <a:gd name="connsiteX6" fmla="*/ 290030 w 3287006"/>
                      <a:gd name="connsiteY6" fmla="*/ 40282 h 269890"/>
                      <a:gd name="connsiteX7" fmla="*/ 463242 w 3287006"/>
                      <a:gd name="connsiteY7" fmla="*/ 40282 h 269890"/>
                      <a:gd name="connsiteX8" fmla="*/ 471298 w 3287006"/>
                      <a:gd name="connsiteY8" fmla="*/ 48338 h 269890"/>
                      <a:gd name="connsiteX9" fmla="*/ 559919 w 3287006"/>
                      <a:gd name="connsiteY9" fmla="*/ 48338 h 269890"/>
                      <a:gd name="connsiteX10" fmla="*/ 559919 w 3287006"/>
                      <a:gd name="connsiteY10" fmla="*/ 64451 h 269890"/>
                      <a:gd name="connsiteX11" fmla="*/ 664652 w 3287006"/>
                      <a:gd name="connsiteY11" fmla="*/ 64451 h 269890"/>
                      <a:gd name="connsiteX12" fmla="*/ 664652 w 3287006"/>
                      <a:gd name="connsiteY12" fmla="*/ 72507 h 269890"/>
                      <a:gd name="connsiteX13" fmla="*/ 833836 w 3287006"/>
                      <a:gd name="connsiteY13" fmla="*/ 72507 h 269890"/>
                      <a:gd name="connsiteX14" fmla="*/ 841892 w 3287006"/>
                      <a:gd name="connsiteY14" fmla="*/ 80563 h 269890"/>
                      <a:gd name="connsiteX15" fmla="*/ 1015105 w 3287006"/>
                      <a:gd name="connsiteY15" fmla="*/ 80563 h 269890"/>
                      <a:gd name="connsiteX16" fmla="*/ 1015105 w 3287006"/>
                      <a:gd name="connsiteY16" fmla="*/ 96677 h 269890"/>
                      <a:gd name="connsiteX17" fmla="*/ 1099697 w 3287006"/>
                      <a:gd name="connsiteY17" fmla="*/ 96677 h 269890"/>
                      <a:gd name="connsiteX18" fmla="*/ 1099697 w 3287006"/>
                      <a:gd name="connsiteY18" fmla="*/ 108761 h 269890"/>
                      <a:gd name="connsiteX19" fmla="*/ 1176232 w 3287006"/>
                      <a:gd name="connsiteY19" fmla="*/ 108761 h 269890"/>
                      <a:gd name="connsiteX20" fmla="*/ 1176232 w 3287006"/>
                      <a:gd name="connsiteY20" fmla="*/ 124874 h 269890"/>
                      <a:gd name="connsiteX21" fmla="*/ 1224571 w 3287006"/>
                      <a:gd name="connsiteY21" fmla="*/ 124874 h 269890"/>
                      <a:gd name="connsiteX22" fmla="*/ 1224571 w 3287006"/>
                      <a:gd name="connsiteY22" fmla="*/ 145015 h 269890"/>
                      <a:gd name="connsiteX23" fmla="*/ 1442093 w 3287006"/>
                      <a:gd name="connsiteY23" fmla="*/ 145015 h 269890"/>
                      <a:gd name="connsiteX24" fmla="*/ 1442093 w 3287006"/>
                      <a:gd name="connsiteY24" fmla="*/ 157099 h 269890"/>
                      <a:gd name="connsiteX25" fmla="*/ 1587108 w 3287006"/>
                      <a:gd name="connsiteY25" fmla="*/ 157099 h 269890"/>
                      <a:gd name="connsiteX26" fmla="*/ 1587108 w 3287006"/>
                      <a:gd name="connsiteY26" fmla="*/ 165156 h 269890"/>
                      <a:gd name="connsiteX27" fmla="*/ 1780462 w 3287006"/>
                      <a:gd name="connsiteY27" fmla="*/ 165156 h 269890"/>
                      <a:gd name="connsiteX28" fmla="*/ 1788518 w 3287006"/>
                      <a:gd name="connsiteY28" fmla="*/ 173212 h 269890"/>
                      <a:gd name="connsiteX29" fmla="*/ 1985899 w 3287006"/>
                      <a:gd name="connsiteY29" fmla="*/ 173212 h 269890"/>
                      <a:gd name="connsiteX30" fmla="*/ 1985899 w 3287006"/>
                      <a:gd name="connsiteY30" fmla="*/ 189325 h 269890"/>
                      <a:gd name="connsiteX31" fmla="*/ 2094661 w 3287006"/>
                      <a:gd name="connsiteY31" fmla="*/ 189325 h 269890"/>
                      <a:gd name="connsiteX32" fmla="*/ 2195366 w 3287006"/>
                      <a:gd name="connsiteY32" fmla="*/ 189325 h 269890"/>
                      <a:gd name="connsiteX33" fmla="*/ 2195366 w 3287006"/>
                      <a:gd name="connsiteY33" fmla="*/ 205438 h 269890"/>
                      <a:gd name="connsiteX34" fmla="*/ 2292042 w 3287006"/>
                      <a:gd name="connsiteY34" fmla="*/ 205438 h 269890"/>
                      <a:gd name="connsiteX35" fmla="*/ 2292042 w 3287006"/>
                      <a:gd name="connsiteY35" fmla="*/ 221551 h 269890"/>
                      <a:gd name="connsiteX36" fmla="*/ 2336352 w 3287006"/>
                      <a:gd name="connsiteY36" fmla="*/ 221551 h 269890"/>
                      <a:gd name="connsiteX37" fmla="*/ 2336352 w 3287006"/>
                      <a:gd name="connsiteY37" fmla="*/ 229607 h 269890"/>
                      <a:gd name="connsiteX38" fmla="*/ 2420944 w 3287006"/>
                      <a:gd name="connsiteY38" fmla="*/ 229607 h 269890"/>
                      <a:gd name="connsiteX39" fmla="*/ 2420944 w 3287006"/>
                      <a:gd name="connsiteY39" fmla="*/ 241692 h 269890"/>
                      <a:gd name="connsiteX40" fmla="*/ 2545818 w 3287006"/>
                      <a:gd name="connsiteY40" fmla="*/ 241692 h 269890"/>
                      <a:gd name="connsiteX41" fmla="*/ 2545818 w 3287006"/>
                      <a:gd name="connsiteY41" fmla="*/ 257804 h 269890"/>
                      <a:gd name="connsiteX42" fmla="*/ 2888215 w 3287006"/>
                      <a:gd name="connsiteY42" fmla="*/ 257804 h 269890"/>
                      <a:gd name="connsiteX43" fmla="*/ 2892244 w 3287006"/>
                      <a:gd name="connsiteY43" fmla="*/ 261833 h 269890"/>
                      <a:gd name="connsiteX44" fmla="*/ 2980863 w 3287006"/>
                      <a:gd name="connsiteY44" fmla="*/ 261833 h 269890"/>
                      <a:gd name="connsiteX45" fmla="*/ 2988920 w 3287006"/>
                      <a:gd name="connsiteY45" fmla="*/ 269890 h 269890"/>
                      <a:gd name="connsiteX46" fmla="*/ 3287006 w 3287006"/>
                      <a:gd name="connsiteY46" fmla="*/ 269890 h 26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287006" h="269890">
                        <a:moveTo>
                          <a:pt x="0" y="0"/>
                        </a:moveTo>
                        <a:lnTo>
                          <a:pt x="92648" y="0"/>
                        </a:lnTo>
                        <a:lnTo>
                          <a:pt x="92648" y="16113"/>
                        </a:lnTo>
                        <a:lnTo>
                          <a:pt x="157099" y="16113"/>
                        </a:lnTo>
                        <a:lnTo>
                          <a:pt x="157099" y="32225"/>
                        </a:lnTo>
                        <a:lnTo>
                          <a:pt x="290030" y="32225"/>
                        </a:lnTo>
                        <a:lnTo>
                          <a:pt x="290030" y="40282"/>
                        </a:lnTo>
                        <a:lnTo>
                          <a:pt x="463242" y="40282"/>
                        </a:lnTo>
                        <a:lnTo>
                          <a:pt x="471298" y="48338"/>
                        </a:lnTo>
                        <a:lnTo>
                          <a:pt x="559919" y="48338"/>
                        </a:lnTo>
                        <a:lnTo>
                          <a:pt x="559919" y="64451"/>
                        </a:lnTo>
                        <a:lnTo>
                          <a:pt x="664652" y="64451"/>
                        </a:lnTo>
                        <a:lnTo>
                          <a:pt x="664652" y="72507"/>
                        </a:lnTo>
                        <a:lnTo>
                          <a:pt x="833836" y="72507"/>
                        </a:lnTo>
                        <a:lnTo>
                          <a:pt x="841892" y="80563"/>
                        </a:lnTo>
                        <a:lnTo>
                          <a:pt x="1015105" y="80563"/>
                        </a:lnTo>
                        <a:lnTo>
                          <a:pt x="1015105" y="96677"/>
                        </a:lnTo>
                        <a:lnTo>
                          <a:pt x="1099697" y="96677"/>
                        </a:lnTo>
                        <a:lnTo>
                          <a:pt x="1099697" y="108761"/>
                        </a:lnTo>
                        <a:lnTo>
                          <a:pt x="1176232" y="108761"/>
                        </a:lnTo>
                        <a:lnTo>
                          <a:pt x="1176232" y="124874"/>
                        </a:lnTo>
                        <a:lnTo>
                          <a:pt x="1224571" y="124874"/>
                        </a:lnTo>
                        <a:lnTo>
                          <a:pt x="1224571" y="145015"/>
                        </a:lnTo>
                        <a:lnTo>
                          <a:pt x="1442093" y="145015"/>
                        </a:lnTo>
                        <a:lnTo>
                          <a:pt x="1442093" y="157099"/>
                        </a:lnTo>
                        <a:lnTo>
                          <a:pt x="1587108" y="157099"/>
                        </a:lnTo>
                        <a:lnTo>
                          <a:pt x="1587108" y="165156"/>
                        </a:lnTo>
                        <a:lnTo>
                          <a:pt x="1780462" y="165156"/>
                        </a:lnTo>
                        <a:lnTo>
                          <a:pt x="1788518" y="173212"/>
                        </a:lnTo>
                        <a:lnTo>
                          <a:pt x="1985899" y="173212"/>
                        </a:lnTo>
                        <a:lnTo>
                          <a:pt x="1985899" y="189325"/>
                        </a:lnTo>
                        <a:lnTo>
                          <a:pt x="2094661" y="189325"/>
                        </a:lnTo>
                        <a:lnTo>
                          <a:pt x="2195366" y="189325"/>
                        </a:lnTo>
                        <a:lnTo>
                          <a:pt x="2195366" y="205438"/>
                        </a:lnTo>
                        <a:lnTo>
                          <a:pt x="2292042" y="205438"/>
                        </a:lnTo>
                        <a:lnTo>
                          <a:pt x="2292042" y="221551"/>
                        </a:lnTo>
                        <a:lnTo>
                          <a:pt x="2336352" y="221551"/>
                        </a:lnTo>
                        <a:lnTo>
                          <a:pt x="2336352" y="229607"/>
                        </a:lnTo>
                        <a:lnTo>
                          <a:pt x="2420944" y="229607"/>
                        </a:lnTo>
                        <a:lnTo>
                          <a:pt x="2420944" y="241692"/>
                        </a:lnTo>
                        <a:lnTo>
                          <a:pt x="2545818" y="241692"/>
                        </a:lnTo>
                        <a:lnTo>
                          <a:pt x="2545818" y="257804"/>
                        </a:lnTo>
                        <a:lnTo>
                          <a:pt x="2888215" y="257804"/>
                        </a:lnTo>
                        <a:lnTo>
                          <a:pt x="2892244" y="261833"/>
                        </a:lnTo>
                        <a:lnTo>
                          <a:pt x="2980863" y="261833"/>
                        </a:lnTo>
                        <a:lnTo>
                          <a:pt x="2988920" y="269890"/>
                        </a:lnTo>
                        <a:lnTo>
                          <a:pt x="3287006" y="269890"/>
                        </a:lnTo>
                      </a:path>
                    </a:pathLst>
                  </a:custGeom>
                  <a:noFill/>
                  <a:ln w="28575">
                    <a:solidFill>
                      <a:schemeClr val="accent3"/>
                    </a:solidFill>
                    <a:miter lim="800000"/>
                    <a:headEnd/>
                    <a:tailEnd/>
                  </a:ln>
                </p:spPr>
                <p:txBody>
                  <a:bodyPr rtlCol="0" anchor="ctr"/>
                  <a:lstStyle/>
                  <a:p>
                    <a:pPr marL="0" marR="0" lvl="0" indent="0" algn="ctr" defTabSz="914400" rtl="0" eaLnBrk="0"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 name="Freeform 44">
                    <a:extLst>
                      <a:ext uri="{FF2B5EF4-FFF2-40B4-BE49-F238E27FC236}">
                        <a16:creationId xmlns:a16="http://schemas.microsoft.com/office/drawing/2014/main" id="{6AABCE63-239A-B18F-9AFB-DA3AC0FCA718}"/>
                      </a:ext>
                    </a:extLst>
                  </p:cNvPr>
                  <p:cNvSpPr/>
                  <p:nvPr/>
                </p:nvSpPr>
                <p:spPr bwMode="auto">
                  <a:xfrm>
                    <a:off x="10018118" y="2537762"/>
                    <a:ext cx="914400" cy="80564"/>
                  </a:xfrm>
                  <a:custGeom>
                    <a:avLst/>
                    <a:gdLst>
                      <a:gd name="connsiteX0" fmla="*/ 0 w 914400"/>
                      <a:gd name="connsiteY0" fmla="*/ 0 h 80564"/>
                      <a:gd name="connsiteX1" fmla="*/ 161128 w 914400"/>
                      <a:gd name="connsiteY1" fmla="*/ 0 h 80564"/>
                      <a:gd name="connsiteX2" fmla="*/ 161128 w 914400"/>
                      <a:gd name="connsiteY2" fmla="*/ 24169 h 80564"/>
                      <a:gd name="connsiteX3" fmla="*/ 378650 w 914400"/>
                      <a:gd name="connsiteY3" fmla="*/ 24169 h 80564"/>
                      <a:gd name="connsiteX4" fmla="*/ 378650 w 914400"/>
                      <a:gd name="connsiteY4" fmla="*/ 36254 h 80564"/>
                      <a:gd name="connsiteX5" fmla="*/ 555891 w 914400"/>
                      <a:gd name="connsiteY5" fmla="*/ 36254 h 80564"/>
                      <a:gd name="connsiteX6" fmla="*/ 555891 w 914400"/>
                      <a:gd name="connsiteY6" fmla="*/ 52367 h 80564"/>
                      <a:gd name="connsiteX7" fmla="*/ 652567 w 914400"/>
                      <a:gd name="connsiteY7" fmla="*/ 52367 h 80564"/>
                      <a:gd name="connsiteX8" fmla="*/ 652567 w 914400"/>
                      <a:gd name="connsiteY8" fmla="*/ 64451 h 80564"/>
                      <a:gd name="connsiteX9" fmla="*/ 801611 w 914400"/>
                      <a:gd name="connsiteY9" fmla="*/ 64451 h 80564"/>
                      <a:gd name="connsiteX10" fmla="*/ 801611 w 914400"/>
                      <a:gd name="connsiteY10" fmla="*/ 80564 h 80564"/>
                      <a:gd name="connsiteX11" fmla="*/ 914400 w 914400"/>
                      <a:gd name="connsiteY11" fmla="*/ 80564 h 8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 h="80564">
                        <a:moveTo>
                          <a:pt x="0" y="0"/>
                        </a:moveTo>
                        <a:lnTo>
                          <a:pt x="161128" y="0"/>
                        </a:lnTo>
                        <a:lnTo>
                          <a:pt x="161128" y="24169"/>
                        </a:lnTo>
                        <a:lnTo>
                          <a:pt x="378650" y="24169"/>
                        </a:lnTo>
                        <a:lnTo>
                          <a:pt x="378650" y="36254"/>
                        </a:lnTo>
                        <a:lnTo>
                          <a:pt x="555891" y="36254"/>
                        </a:lnTo>
                        <a:lnTo>
                          <a:pt x="555891" y="52367"/>
                        </a:lnTo>
                        <a:lnTo>
                          <a:pt x="652567" y="52367"/>
                        </a:lnTo>
                        <a:lnTo>
                          <a:pt x="652567" y="64451"/>
                        </a:lnTo>
                        <a:lnTo>
                          <a:pt x="801611" y="64451"/>
                        </a:lnTo>
                        <a:lnTo>
                          <a:pt x="801611" y="80564"/>
                        </a:lnTo>
                        <a:lnTo>
                          <a:pt x="914400" y="80564"/>
                        </a:lnTo>
                      </a:path>
                    </a:pathLst>
                  </a:custGeom>
                  <a:noFill/>
                  <a:ln w="28575">
                    <a:solidFill>
                      <a:schemeClr val="accent3"/>
                    </a:solidFill>
                    <a:miter lim="800000"/>
                    <a:headEnd/>
                    <a:tailEnd/>
                  </a:ln>
                </p:spPr>
                <p:txBody>
                  <a:bodyPr rtlCol="0" anchor="ctr"/>
                  <a:lstStyle/>
                  <a:p>
                    <a:pPr marL="0" marR="0" lvl="0" indent="0" algn="ctr" defTabSz="914400" rtl="0" eaLnBrk="0"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2" name="Freeform 45">
                    <a:extLst>
                      <a:ext uri="{FF2B5EF4-FFF2-40B4-BE49-F238E27FC236}">
                        <a16:creationId xmlns:a16="http://schemas.microsoft.com/office/drawing/2014/main" id="{40599614-A166-106D-4481-A12927A8030F}"/>
                      </a:ext>
                    </a:extLst>
                  </p:cNvPr>
                  <p:cNvSpPr/>
                  <p:nvPr/>
                </p:nvSpPr>
                <p:spPr bwMode="auto">
                  <a:xfrm>
                    <a:off x="10904321" y="2614298"/>
                    <a:ext cx="616313" cy="36254"/>
                  </a:xfrm>
                  <a:custGeom>
                    <a:avLst/>
                    <a:gdLst>
                      <a:gd name="connsiteX0" fmla="*/ 616313 w 616313"/>
                      <a:gd name="connsiteY0" fmla="*/ 36254 h 36254"/>
                      <a:gd name="connsiteX1" fmla="*/ 535749 w 616313"/>
                      <a:gd name="connsiteY1" fmla="*/ 36254 h 36254"/>
                      <a:gd name="connsiteX2" fmla="*/ 535749 w 616313"/>
                      <a:gd name="connsiteY2" fmla="*/ 20141 h 36254"/>
                      <a:gd name="connsiteX3" fmla="*/ 108761 w 616313"/>
                      <a:gd name="connsiteY3" fmla="*/ 20141 h 36254"/>
                      <a:gd name="connsiteX4" fmla="*/ 108761 w 616313"/>
                      <a:gd name="connsiteY4" fmla="*/ 12084 h 36254"/>
                      <a:gd name="connsiteX5" fmla="*/ 56394 w 616313"/>
                      <a:gd name="connsiteY5" fmla="*/ 12084 h 36254"/>
                      <a:gd name="connsiteX6" fmla="*/ 56394 w 616313"/>
                      <a:gd name="connsiteY6" fmla="*/ 0 h 36254"/>
                      <a:gd name="connsiteX7" fmla="*/ 0 w 616313"/>
                      <a:gd name="connsiteY7" fmla="*/ 0 h 3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6313" h="36254">
                        <a:moveTo>
                          <a:pt x="616313" y="36254"/>
                        </a:moveTo>
                        <a:lnTo>
                          <a:pt x="535749" y="36254"/>
                        </a:lnTo>
                        <a:lnTo>
                          <a:pt x="535749" y="20141"/>
                        </a:lnTo>
                        <a:lnTo>
                          <a:pt x="108761" y="20141"/>
                        </a:lnTo>
                        <a:lnTo>
                          <a:pt x="108761" y="12084"/>
                        </a:lnTo>
                        <a:lnTo>
                          <a:pt x="56394" y="12084"/>
                        </a:lnTo>
                        <a:lnTo>
                          <a:pt x="56394" y="0"/>
                        </a:lnTo>
                        <a:lnTo>
                          <a:pt x="0" y="0"/>
                        </a:lnTo>
                      </a:path>
                    </a:pathLst>
                  </a:custGeom>
                  <a:noFill/>
                  <a:ln w="28575">
                    <a:solidFill>
                      <a:schemeClr val="accent3"/>
                    </a:solidFill>
                    <a:miter lim="800000"/>
                    <a:headEnd/>
                    <a:tailEnd/>
                  </a:ln>
                </p:spPr>
                <p:txBody>
                  <a:bodyPr rtlCol="0" anchor="ctr"/>
                  <a:lstStyle/>
                  <a:p>
                    <a:pPr marL="0" marR="0" lvl="0" indent="0" algn="ctr" defTabSz="914400" rtl="0" eaLnBrk="0"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cxnSp>
              <p:nvCxnSpPr>
                <p:cNvPr id="73" name="Straight Connector 72">
                  <a:extLst>
                    <a:ext uri="{FF2B5EF4-FFF2-40B4-BE49-F238E27FC236}">
                      <a16:creationId xmlns:a16="http://schemas.microsoft.com/office/drawing/2014/main" id="{31B3EF1D-24A8-11A1-83CC-402D3E191607}"/>
                    </a:ext>
                  </a:extLst>
                </p:cNvPr>
                <p:cNvCxnSpPr/>
                <p:nvPr/>
              </p:nvCxnSpPr>
              <p:spPr bwMode="auto">
                <a:xfrm>
                  <a:off x="6604442" y="2491463"/>
                  <a:ext cx="0" cy="2057400"/>
                </a:xfrm>
                <a:prstGeom prst="line">
                  <a:avLst/>
                </a:prstGeom>
                <a:noFill/>
                <a:ln w="28575" cap="flat" cmpd="sng" algn="ctr">
                  <a:solidFill>
                    <a:schemeClr val="tx1"/>
                  </a:solidFill>
                  <a:prstDash val="solid"/>
                  <a:round/>
                  <a:headEnd type="none" w="med" len="med"/>
                  <a:tailEnd type="none" w="med" len="med"/>
                </a:ln>
                <a:effectLst/>
              </p:spPr>
            </p:cxnSp>
            <p:cxnSp>
              <p:nvCxnSpPr>
                <p:cNvPr id="74" name="Straight Connector 73">
                  <a:extLst>
                    <a:ext uri="{FF2B5EF4-FFF2-40B4-BE49-F238E27FC236}">
                      <a16:creationId xmlns:a16="http://schemas.microsoft.com/office/drawing/2014/main" id="{25D150F4-C761-E5F4-9ACC-031EBE134600}"/>
                    </a:ext>
                  </a:extLst>
                </p:cNvPr>
                <p:cNvCxnSpPr>
                  <a:cxnSpLocks/>
                </p:cNvCxnSpPr>
                <p:nvPr/>
              </p:nvCxnSpPr>
              <p:spPr bwMode="auto">
                <a:xfrm>
                  <a:off x="6604441" y="4548863"/>
                  <a:ext cx="3553448" cy="0"/>
                </a:xfrm>
                <a:prstGeom prst="line">
                  <a:avLst/>
                </a:prstGeom>
                <a:noFill/>
                <a:ln w="28575" cap="flat" cmpd="sng" algn="ctr">
                  <a:solidFill>
                    <a:schemeClr val="tx1"/>
                  </a:solidFill>
                  <a:prstDash val="solid"/>
                  <a:round/>
                  <a:headEnd type="none" w="med" len="med"/>
                  <a:tailEnd type="none" w="med" len="med"/>
                </a:ln>
                <a:effectLst/>
              </p:spPr>
            </p:cxnSp>
            <p:cxnSp>
              <p:nvCxnSpPr>
                <p:cNvPr id="75" name="Straight Connector 74">
                  <a:extLst>
                    <a:ext uri="{FF2B5EF4-FFF2-40B4-BE49-F238E27FC236}">
                      <a16:creationId xmlns:a16="http://schemas.microsoft.com/office/drawing/2014/main" id="{FCC89B44-23B9-36D1-A8A7-6A8C94E7118E}"/>
                    </a:ext>
                  </a:extLst>
                </p:cNvPr>
                <p:cNvCxnSpPr>
                  <a:cxnSpLocks/>
                </p:cNvCxnSpPr>
                <p:nvPr/>
              </p:nvCxnSpPr>
              <p:spPr bwMode="auto">
                <a:xfrm>
                  <a:off x="6604442" y="4548863"/>
                  <a:ext cx="0" cy="48006"/>
                </a:xfrm>
                <a:prstGeom prst="line">
                  <a:avLst/>
                </a:prstGeom>
                <a:noFill/>
                <a:ln w="28575" cap="flat" cmpd="sng" algn="ctr">
                  <a:solidFill>
                    <a:schemeClr val="tx1"/>
                  </a:solidFill>
                  <a:prstDash val="solid"/>
                  <a:round/>
                  <a:headEnd type="none" w="med" len="med"/>
                  <a:tailEnd type="none" w="med" len="med"/>
                </a:ln>
                <a:effectLst/>
              </p:spPr>
            </p:cxnSp>
            <p:cxnSp>
              <p:nvCxnSpPr>
                <p:cNvPr id="76" name="Straight Connector 75">
                  <a:extLst>
                    <a:ext uri="{FF2B5EF4-FFF2-40B4-BE49-F238E27FC236}">
                      <a16:creationId xmlns:a16="http://schemas.microsoft.com/office/drawing/2014/main" id="{4CDC44CF-F9B3-38A1-9BA0-84B3E42E8E36}"/>
                    </a:ext>
                  </a:extLst>
                </p:cNvPr>
                <p:cNvCxnSpPr>
                  <a:cxnSpLocks/>
                </p:cNvCxnSpPr>
                <p:nvPr/>
              </p:nvCxnSpPr>
              <p:spPr bwMode="auto">
                <a:xfrm>
                  <a:off x="6900028" y="4548863"/>
                  <a:ext cx="0" cy="48006"/>
                </a:xfrm>
                <a:prstGeom prst="line">
                  <a:avLst/>
                </a:prstGeom>
                <a:noFill/>
                <a:ln w="28575" cap="flat" cmpd="sng" algn="ctr">
                  <a:solidFill>
                    <a:schemeClr val="tx1"/>
                  </a:solidFill>
                  <a:prstDash val="solid"/>
                  <a:round/>
                  <a:headEnd type="none" w="med" len="med"/>
                  <a:tailEnd type="none" w="med" len="med"/>
                </a:ln>
                <a:effectLst/>
              </p:spPr>
            </p:cxnSp>
            <p:cxnSp>
              <p:nvCxnSpPr>
                <p:cNvPr id="77" name="Straight Connector 76">
                  <a:extLst>
                    <a:ext uri="{FF2B5EF4-FFF2-40B4-BE49-F238E27FC236}">
                      <a16:creationId xmlns:a16="http://schemas.microsoft.com/office/drawing/2014/main" id="{06B1500C-15EF-D486-89F1-758C9D247F6E}"/>
                    </a:ext>
                  </a:extLst>
                </p:cNvPr>
                <p:cNvCxnSpPr>
                  <a:cxnSpLocks/>
                </p:cNvCxnSpPr>
                <p:nvPr/>
              </p:nvCxnSpPr>
              <p:spPr bwMode="auto">
                <a:xfrm>
                  <a:off x="7195614" y="4548863"/>
                  <a:ext cx="0" cy="48006"/>
                </a:xfrm>
                <a:prstGeom prst="line">
                  <a:avLst/>
                </a:prstGeom>
                <a:noFill/>
                <a:ln w="28575" cap="flat" cmpd="sng" algn="ctr">
                  <a:solidFill>
                    <a:schemeClr val="tx1"/>
                  </a:solidFill>
                  <a:prstDash val="solid"/>
                  <a:round/>
                  <a:headEnd type="none" w="med" len="med"/>
                  <a:tailEnd type="none" w="med" len="med"/>
                </a:ln>
                <a:effectLst/>
              </p:spPr>
            </p:cxnSp>
            <p:cxnSp>
              <p:nvCxnSpPr>
                <p:cNvPr id="78" name="Straight Connector 77">
                  <a:extLst>
                    <a:ext uri="{FF2B5EF4-FFF2-40B4-BE49-F238E27FC236}">
                      <a16:creationId xmlns:a16="http://schemas.microsoft.com/office/drawing/2014/main" id="{9D97AEB6-B72C-A795-FF80-087DA09CA204}"/>
                    </a:ext>
                  </a:extLst>
                </p:cNvPr>
                <p:cNvCxnSpPr>
                  <a:cxnSpLocks/>
                </p:cNvCxnSpPr>
                <p:nvPr/>
              </p:nvCxnSpPr>
              <p:spPr bwMode="auto">
                <a:xfrm>
                  <a:off x="7491200" y="4548863"/>
                  <a:ext cx="0" cy="48006"/>
                </a:xfrm>
                <a:prstGeom prst="line">
                  <a:avLst/>
                </a:prstGeom>
                <a:noFill/>
                <a:ln w="28575" cap="flat" cmpd="sng" algn="ctr">
                  <a:solidFill>
                    <a:schemeClr val="bg1"/>
                  </a:solidFill>
                  <a:prstDash val="solid"/>
                  <a:round/>
                  <a:headEnd type="none" w="med" len="med"/>
                  <a:tailEnd type="none" w="med" len="med"/>
                </a:ln>
                <a:effectLst/>
              </p:spPr>
            </p:cxnSp>
            <p:cxnSp>
              <p:nvCxnSpPr>
                <p:cNvPr id="79" name="Straight Connector 78">
                  <a:extLst>
                    <a:ext uri="{FF2B5EF4-FFF2-40B4-BE49-F238E27FC236}">
                      <a16:creationId xmlns:a16="http://schemas.microsoft.com/office/drawing/2014/main" id="{D55E9894-50EA-2A77-2C6B-C0DC548AE522}"/>
                    </a:ext>
                  </a:extLst>
                </p:cNvPr>
                <p:cNvCxnSpPr>
                  <a:cxnSpLocks/>
                </p:cNvCxnSpPr>
                <p:nvPr/>
              </p:nvCxnSpPr>
              <p:spPr bwMode="auto">
                <a:xfrm>
                  <a:off x="7786787" y="4548863"/>
                  <a:ext cx="0" cy="48006"/>
                </a:xfrm>
                <a:prstGeom prst="line">
                  <a:avLst/>
                </a:prstGeom>
                <a:noFill/>
                <a:ln w="28575" cap="flat" cmpd="sng" algn="ctr">
                  <a:solidFill>
                    <a:schemeClr val="tx1"/>
                  </a:solidFill>
                  <a:prstDash val="solid"/>
                  <a:round/>
                  <a:headEnd type="none" w="med" len="med"/>
                  <a:tailEnd type="none" w="med" len="med"/>
                </a:ln>
                <a:effectLst/>
              </p:spPr>
            </p:cxnSp>
            <p:cxnSp>
              <p:nvCxnSpPr>
                <p:cNvPr id="80" name="Straight Connector 79">
                  <a:extLst>
                    <a:ext uri="{FF2B5EF4-FFF2-40B4-BE49-F238E27FC236}">
                      <a16:creationId xmlns:a16="http://schemas.microsoft.com/office/drawing/2014/main" id="{C41C181A-99E0-E6C5-D315-6962ABB1C560}"/>
                    </a:ext>
                  </a:extLst>
                </p:cNvPr>
                <p:cNvCxnSpPr>
                  <a:cxnSpLocks/>
                </p:cNvCxnSpPr>
                <p:nvPr/>
              </p:nvCxnSpPr>
              <p:spPr bwMode="auto">
                <a:xfrm>
                  <a:off x="8082373" y="4548863"/>
                  <a:ext cx="0" cy="48006"/>
                </a:xfrm>
                <a:prstGeom prst="line">
                  <a:avLst/>
                </a:prstGeom>
                <a:noFill/>
                <a:ln w="28575" cap="flat" cmpd="sng" algn="ctr">
                  <a:solidFill>
                    <a:schemeClr val="tx1"/>
                  </a:solidFill>
                  <a:prstDash val="solid"/>
                  <a:round/>
                  <a:headEnd type="none" w="med" len="med"/>
                  <a:tailEnd type="none" w="med" len="med"/>
                </a:ln>
                <a:effectLst/>
              </p:spPr>
            </p:cxnSp>
            <p:cxnSp>
              <p:nvCxnSpPr>
                <p:cNvPr id="81" name="Straight Connector 80">
                  <a:extLst>
                    <a:ext uri="{FF2B5EF4-FFF2-40B4-BE49-F238E27FC236}">
                      <a16:creationId xmlns:a16="http://schemas.microsoft.com/office/drawing/2014/main" id="{70ED569E-28B9-D2B8-0E0A-096B64EA9765}"/>
                    </a:ext>
                  </a:extLst>
                </p:cNvPr>
                <p:cNvCxnSpPr>
                  <a:cxnSpLocks/>
                </p:cNvCxnSpPr>
                <p:nvPr/>
              </p:nvCxnSpPr>
              <p:spPr bwMode="auto">
                <a:xfrm>
                  <a:off x="8377959" y="4548863"/>
                  <a:ext cx="0" cy="48006"/>
                </a:xfrm>
                <a:prstGeom prst="line">
                  <a:avLst/>
                </a:prstGeom>
                <a:noFill/>
                <a:ln w="28575" cap="flat" cmpd="sng" algn="ctr">
                  <a:solidFill>
                    <a:schemeClr val="tx1"/>
                  </a:solidFill>
                  <a:prstDash val="solid"/>
                  <a:round/>
                  <a:headEnd type="none" w="med" len="med"/>
                  <a:tailEnd type="none" w="med" len="med"/>
                </a:ln>
                <a:effectLst/>
              </p:spPr>
            </p:cxnSp>
            <p:cxnSp>
              <p:nvCxnSpPr>
                <p:cNvPr id="82" name="Straight Connector 81">
                  <a:extLst>
                    <a:ext uri="{FF2B5EF4-FFF2-40B4-BE49-F238E27FC236}">
                      <a16:creationId xmlns:a16="http://schemas.microsoft.com/office/drawing/2014/main" id="{C4D59AB3-9C39-FAC2-8CDF-A524248FF77F}"/>
                    </a:ext>
                  </a:extLst>
                </p:cNvPr>
                <p:cNvCxnSpPr>
                  <a:cxnSpLocks/>
                </p:cNvCxnSpPr>
                <p:nvPr/>
              </p:nvCxnSpPr>
              <p:spPr bwMode="auto">
                <a:xfrm>
                  <a:off x="8673545" y="4548863"/>
                  <a:ext cx="0" cy="48006"/>
                </a:xfrm>
                <a:prstGeom prst="line">
                  <a:avLst/>
                </a:prstGeom>
                <a:noFill/>
                <a:ln w="28575" cap="flat" cmpd="sng" algn="ctr">
                  <a:solidFill>
                    <a:schemeClr val="tx1"/>
                  </a:solidFill>
                  <a:prstDash val="solid"/>
                  <a:round/>
                  <a:headEnd type="none" w="med" len="med"/>
                  <a:tailEnd type="none" w="med" len="med"/>
                </a:ln>
                <a:effectLst/>
              </p:spPr>
            </p:cxnSp>
            <p:cxnSp>
              <p:nvCxnSpPr>
                <p:cNvPr id="83" name="Straight Connector 82">
                  <a:extLst>
                    <a:ext uri="{FF2B5EF4-FFF2-40B4-BE49-F238E27FC236}">
                      <a16:creationId xmlns:a16="http://schemas.microsoft.com/office/drawing/2014/main" id="{9555DAF6-A1CF-835E-3485-BBE1775C12F7}"/>
                    </a:ext>
                  </a:extLst>
                </p:cNvPr>
                <p:cNvCxnSpPr>
                  <a:cxnSpLocks/>
                </p:cNvCxnSpPr>
                <p:nvPr/>
              </p:nvCxnSpPr>
              <p:spPr bwMode="auto">
                <a:xfrm>
                  <a:off x="8969132" y="4548863"/>
                  <a:ext cx="0" cy="48006"/>
                </a:xfrm>
                <a:prstGeom prst="line">
                  <a:avLst/>
                </a:prstGeom>
                <a:noFill/>
                <a:ln w="28575" cap="flat" cmpd="sng" algn="ctr">
                  <a:solidFill>
                    <a:schemeClr val="tx1"/>
                  </a:solidFill>
                  <a:prstDash val="solid"/>
                  <a:round/>
                  <a:headEnd type="none" w="med" len="med"/>
                  <a:tailEnd type="none" w="med" len="med"/>
                </a:ln>
                <a:effectLst/>
              </p:spPr>
            </p:cxnSp>
            <p:cxnSp>
              <p:nvCxnSpPr>
                <p:cNvPr id="84" name="Straight Connector 83">
                  <a:extLst>
                    <a:ext uri="{FF2B5EF4-FFF2-40B4-BE49-F238E27FC236}">
                      <a16:creationId xmlns:a16="http://schemas.microsoft.com/office/drawing/2014/main" id="{A34B8915-FA34-6419-B2B4-D68C9DC129BC}"/>
                    </a:ext>
                  </a:extLst>
                </p:cNvPr>
                <p:cNvCxnSpPr>
                  <a:cxnSpLocks/>
                </p:cNvCxnSpPr>
                <p:nvPr/>
              </p:nvCxnSpPr>
              <p:spPr bwMode="auto">
                <a:xfrm>
                  <a:off x="9264718" y="4548863"/>
                  <a:ext cx="0" cy="48006"/>
                </a:xfrm>
                <a:prstGeom prst="line">
                  <a:avLst/>
                </a:prstGeom>
                <a:noFill/>
                <a:ln w="28575" cap="flat" cmpd="sng" algn="ctr">
                  <a:solidFill>
                    <a:schemeClr val="tx1"/>
                  </a:solidFill>
                  <a:prstDash val="solid"/>
                  <a:round/>
                  <a:headEnd type="none" w="med" len="med"/>
                  <a:tailEnd type="none" w="med" len="med"/>
                </a:ln>
                <a:effectLst/>
              </p:spPr>
            </p:cxnSp>
            <p:cxnSp>
              <p:nvCxnSpPr>
                <p:cNvPr id="85" name="Straight Connector 84">
                  <a:extLst>
                    <a:ext uri="{FF2B5EF4-FFF2-40B4-BE49-F238E27FC236}">
                      <a16:creationId xmlns:a16="http://schemas.microsoft.com/office/drawing/2014/main" id="{5AED7B94-D9FE-EAF9-57DD-5AAD4D2A5F48}"/>
                    </a:ext>
                  </a:extLst>
                </p:cNvPr>
                <p:cNvCxnSpPr>
                  <a:cxnSpLocks/>
                </p:cNvCxnSpPr>
                <p:nvPr/>
              </p:nvCxnSpPr>
              <p:spPr bwMode="auto">
                <a:xfrm>
                  <a:off x="9560304" y="4548863"/>
                  <a:ext cx="0" cy="48006"/>
                </a:xfrm>
                <a:prstGeom prst="line">
                  <a:avLst/>
                </a:prstGeom>
                <a:noFill/>
                <a:ln w="28575" cap="flat" cmpd="sng" algn="ctr">
                  <a:solidFill>
                    <a:schemeClr val="tx1"/>
                  </a:solidFill>
                  <a:prstDash val="solid"/>
                  <a:round/>
                  <a:headEnd type="none" w="med" len="med"/>
                  <a:tailEnd type="none" w="med" len="med"/>
                </a:ln>
                <a:effectLst/>
              </p:spPr>
            </p:cxnSp>
            <p:cxnSp>
              <p:nvCxnSpPr>
                <p:cNvPr id="86" name="Straight Connector 85">
                  <a:extLst>
                    <a:ext uri="{FF2B5EF4-FFF2-40B4-BE49-F238E27FC236}">
                      <a16:creationId xmlns:a16="http://schemas.microsoft.com/office/drawing/2014/main" id="{8E3ED5B9-4301-4A5E-7DF0-3CAA0928D3FF}"/>
                    </a:ext>
                  </a:extLst>
                </p:cNvPr>
                <p:cNvCxnSpPr>
                  <a:cxnSpLocks/>
                </p:cNvCxnSpPr>
                <p:nvPr/>
              </p:nvCxnSpPr>
              <p:spPr bwMode="auto">
                <a:xfrm>
                  <a:off x="9855890" y="4548863"/>
                  <a:ext cx="0" cy="48006"/>
                </a:xfrm>
                <a:prstGeom prst="line">
                  <a:avLst/>
                </a:prstGeom>
                <a:noFill/>
                <a:ln w="28575" cap="flat" cmpd="sng" algn="ctr">
                  <a:solidFill>
                    <a:schemeClr val="tx1"/>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6D258753-1979-EBAA-A4F8-413E806761E9}"/>
                    </a:ext>
                  </a:extLst>
                </p:cNvPr>
                <p:cNvCxnSpPr>
                  <a:cxnSpLocks/>
                </p:cNvCxnSpPr>
                <p:nvPr/>
              </p:nvCxnSpPr>
              <p:spPr bwMode="auto">
                <a:xfrm>
                  <a:off x="10151480" y="4548863"/>
                  <a:ext cx="0" cy="48006"/>
                </a:xfrm>
                <a:prstGeom prst="line">
                  <a:avLst/>
                </a:prstGeom>
                <a:noFill/>
                <a:ln w="28575" cap="flat" cmpd="sng" algn="ctr">
                  <a:solidFill>
                    <a:schemeClr val="tx1"/>
                  </a:solidFill>
                  <a:prstDash val="solid"/>
                  <a:round/>
                  <a:headEnd type="none" w="med" len="med"/>
                  <a:tailEnd type="none" w="med" len="med"/>
                </a:ln>
                <a:effectLst/>
              </p:spPr>
            </p:cxnSp>
            <p:sp>
              <p:nvSpPr>
                <p:cNvPr id="88" name="TextBox 87">
                  <a:extLst>
                    <a:ext uri="{FF2B5EF4-FFF2-40B4-BE49-F238E27FC236}">
                      <a16:creationId xmlns:a16="http://schemas.microsoft.com/office/drawing/2014/main" id="{B3E8DCB1-627B-A133-07E7-49070A6BC29B}"/>
                    </a:ext>
                  </a:extLst>
                </p:cNvPr>
                <p:cNvSpPr txBox="1"/>
                <p:nvPr/>
              </p:nvSpPr>
              <p:spPr bwMode="auto">
                <a:xfrm>
                  <a:off x="6533278" y="4806191"/>
                  <a:ext cx="35662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auto" latinLnBrk="0" hangingPunct="1">
                    <a:lnSpc>
                      <a:spcPct val="100000"/>
                    </a:lnSpc>
                    <a:spcBef>
                      <a:spcPct val="50000"/>
                    </a:spcBef>
                    <a:spcAft>
                      <a:spcPts val="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Tiempo transcurrido desde la aleatorización (días) →</a:t>
                  </a:r>
                </a:p>
              </p:txBody>
            </p:sp>
            <p:sp>
              <p:nvSpPr>
                <p:cNvPr id="102" name="TextBox 101">
                  <a:extLst>
                    <a:ext uri="{FF2B5EF4-FFF2-40B4-BE49-F238E27FC236}">
                      <a16:creationId xmlns:a16="http://schemas.microsoft.com/office/drawing/2014/main" id="{D5ED544B-DDC7-F63F-702E-3603F95221CD}"/>
                    </a:ext>
                  </a:extLst>
                </p:cNvPr>
                <p:cNvSpPr txBox="1"/>
                <p:nvPr/>
              </p:nvSpPr>
              <p:spPr bwMode="auto">
                <a:xfrm>
                  <a:off x="6683497" y="3956131"/>
                  <a:ext cx="25812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auto" latinLnBrk="0" hangingPunct="1">
                    <a:lnSpc>
                      <a:spcPct val="100000"/>
                    </a:lnSpc>
                    <a:spcBef>
                      <a:spcPct val="50000"/>
                    </a:spcBef>
                    <a:spcAft>
                      <a:spcPts val="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Diferencia de riesgo ajustada a 180 días: 8,9%</a:t>
                  </a:r>
                  <a:b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br>
                  <a:r>
                    <a:rPr kumimoji="0" lang="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(IC 95%: 3,9%-14,0%); </a:t>
                  </a:r>
                  <a:r>
                    <a:rPr kumimoji="0" lang="es" sz="1200" b="0" i="1" u="none" strike="noStrike" kern="1200" cap="none" spc="0" normalizeH="0" baseline="0" noProof="0">
                      <a:ln>
                        <a:noFill/>
                      </a:ln>
                      <a:solidFill>
                        <a:prstClr val="black"/>
                      </a:solidFill>
                      <a:effectLst/>
                      <a:uLnTx/>
                      <a:uFillTx/>
                      <a:latin typeface="Calibri" panose="020F0502020204030204" pitchFamily="34" charset="0"/>
                      <a:ea typeface="+mn-ea"/>
                      <a:cs typeface="+mn-cs"/>
                    </a:rPr>
                    <a:t>P </a:t>
                  </a:r>
                  <a:r>
                    <a:rPr kumimoji="0" lang="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0,0005</a:t>
                  </a:r>
                </a:p>
              </p:txBody>
            </p:sp>
            <p:grpSp>
              <p:nvGrpSpPr>
                <p:cNvPr id="103" name="Group 102">
                  <a:extLst>
                    <a:ext uri="{FF2B5EF4-FFF2-40B4-BE49-F238E27FC236}">
                      <a16:creationId xmlns:a16="http://schemas.microsoft.com/office/drawing/2014/main" id="{15E0F8A4-BD4A-C675-1494-4C7B27B4EF07}"/>
                    </a:ext>
                  </a:extLst>
                </p:cNvPr>
                <p:cNvGrpSpPr/>
                <p:nvPr/>
              </p:nvGrpSpPr>
              <p:grpSpPr>
                <a:xfrm>
                  <a:off x="6601477" y="2484828"/>
                  <a:ext cx="3583079" cy="480362"/>
                  <a:chOff x="6747225" y="2255789"/>
                  <a:chExt cx="4777438" cy="640482"/>
                </a:xfrm>
              </p:grpSpPr>
              <p:grpSp>
                <p:nvGrpSpPr>
                  <p:cNvPr id="104" name="Group 103">
                    <a:extLst>
                      <a:ext uri="{FF2B5EF4-FFF2-40B4-BE49-F238E27FC236}">
                        <a16:creationId xmlns:a16="http://schemas.microsoft.com/office/drawing/2014/main" id="{9A6E1ACE-730C-D8F3-1A98-AE5B8142C717}"/>
                      </a:ext>
                    </a:extLst>
                  </p:cNvPr>
                  <p:cNvGrpSpPr/>
                  <p:nvPr/>
                </p:nvGrpSpPr>
                <p:grpSpPr>
                  <a:xfrm>
                    <a:off x="6747225" y="2255789"/>
                    <a:ext cx="4092645" cy="572003"/>
                    <a:chOff x="6747225" y="2255789"/>
                    <a:chExt cx="4092645" cy="572003"/>
                  </a:xfrm>
                </p:grpSpPr>
                <p:grpSp>
                  <p:nvGrpSpPr>
                    <p:cNvPr id="106" name="Group 105">
                      <a:extLst>
                        <a:ext uri="{FF2B5EF4-FFF2-40B4-BE49-F238E27FC236}">
                          <a16:creationId xmlns:a16="http://schemas.microsoft.com/office/drawing/2014/main" id="{E6EF8987-D2BC-0375-1267-0EE314C0D5DE}"/>
                        </a:ext>
                      </a:extLst>
                    </p:cNvPr>
                    <p:cNvGrpSpPr/>
                    <p:nvPr/>
                  </p:nvGrpSpPr>
                  <p:grpSpPr>
                    <a:xfrm>
                      <a:off x="6747225" y="2255789"/>
                      <a:ext cx="2098689" cy="358509"/>
                      <a:chOff x="6747225" y="2255789"/>
                      <a:chExt cx="2098689" cy="358509"/>
                    </a:xfrm>
                  </p:grpSpPr>
                  <p:sp>
                    <p:nvSpPr>
                      <p:cNvPr id="108" name="Freeform 47">
                        <a:extLst>
                          <a:ext uri="{FF2B5EF4-FFF2-40B4-BE49-F238E27FC236}">
                            <a16:creationId xmlns:a16="http://schemas.microsoft.com/office/drawing/2014/main" id="{84EB4918-6C2C-006F-E75D-5ED36CC4AC0B}"/>
                          </a:ext>
                        </a:extLst>
                      </p:cNvPr>
                      <p:cNvSpPr/>
                      <p:nvPr/>
                    </p:nvSpPr>
                    <p:spPr bwMode="auto">
                      <a:xfrm>
                        <a:off x="6747225" y="2255789"/>
                        <a:ext cx="1345416" cy="217522"/>
                      </a:xfrm>
                      <a:custGeom>
                        <a:avLst/>
                        <a:gdLst>
                          <a:gd name="connsiteX0" fmla="*/ 0 w 1345416"/>
                          <a:gd name="connsiteY0" fmla="*/ 0 h 217522"/>
                          <a:gd name="connsiteX1" fmla="*/ 181268 w 1345416"/>
                          <a:gd name="connsiteY1" fmla="*/ 0 h 217522"/>
                          <a:gd name="connsiteX2" fmla="*/ 181268 w 1345416"/>
                          <a:gd name="connsiteY2" fmla="*/ 24169 h 217522"/>
                          <a:gd name="connsiteX3" fmla="*/ 310171 w 1345416"/>
                          <a:gd name="connsiteY3" fmla="*/ 24169 h 217522"/>
                          <a:gd name="connsiteX4" fmla="*/ 310171 w 1345416"/>
                          <a:gd name="connsiteY4" fmla="*/ 44310 h 217522"/>
                          <a:gd name="connsiteX5" fmla="*/ 435045 w 1345416"/>
                          <a:gd name="connsiteY5" fmla="*/ 44310 h 217522"/>
                          <a:gd name="connsiteX6" fmla="*/ 455186 w 1345416"/>
                          <a:gd name="connsiteY6" fmla="*/ 64451 h 217522"/>
                          <a:gd name="connsiteX7" fmla="*/ 543806 w 1345416"/>
                          <a:gd name="connsiteY7" fmla="*/ 64451 h 217522"/>
                          <a:gd name="connsiteX8" fmla="*/ 543806 w 1345416"/>
                          <a:gd name="connsiteY8" fmla="*/ 80563 h 217522"/>
                          <a:gd name="connsiteX9" fmla="*/ 648539 w 1345416"/>
                          <a:gd name="connsiteY9" fmla="*/ 80563 h 217522"/>
                          <a:gd name="connsiteX10" fmla="*/ 648539 w 1345416"/>
                          <a:gd name="connsiteY10" fmla="*/ 100704 h 217522"/>
                          <a:gd name="connsiteX11" fmla="*/ 721046 w 1345416"/>
                          <a:gd name="connsiteY11" fmla="*/ 100704 h 217522"/>
                          <a:gd name="connsiteX12" fmla="*/ 725075 w 1345416"/>
                          <a:gd name="connsiteY12" fmla="*/ 104733 h 217522"/>
                          <a:gd name="connsiteX13" fmla="*/ 773413 w 1345416"/>
                          <a:gd name="connsiteY13" fmla="*/ 104733 h 217522"/>
                          <a:gd name="connsiteX14" fmla="*/ 773413 w 1345416"/>
                          <a:gd name="connsiteY14" fmla="*/ 120845 h 217522"/>
                          <a:gd name="connsiteX15" fmla="*/ 845920 w 1345416"/>
                          <a:gd name="connsiteY15" fmla="*/ 120845 h 217522"/>
                          <a:gd name="connsiteX16" fmla="*/ 845920 w 1345416"/>
                          <a:gd name="connsiteY16" fmla="*/ 145015 h 217522"/>
                          <a:gd name="connsiteX17" fmla="*/ 922456 w 1345416"/>
                          <a:gd name="connsiteY17" fmla="*/ 145015 h 217522"/>
                          <a:gd name="connsiteX18" fmla="*/ 922456 w 1345416"/>
                          <a:gd name="connsiteY18" fmla="*/ 165155 h 217522"/>
                          <a:gd name="connsiteX19" fmla="*/ 1011076 w 1345416"/>
                          <a:gd name="connsiteY19" fmla="*/ 165155 h 217522"/>
                          <a:gd name="connsiteX20" fmla="*/ 1011076 w 1345416"/>
                          <a:gd name="connsiteY20" fmla="*/ 177240 h 217522"/>
                          <a:gd name="connsiteX21" fmla="*/ 1111781 w 1345416"/>
                          <a:gd name="connsiteY21" fmla="*/ 177240 h 217522"/>
                          <a:gd name="connsiteX22" fmla="*/ 1111781 w 1345416"/>
                          <a:gd name="connsiteY22" fmla="*/ 193353 h 217522"/>
                          <a:gd name="connsiteX23" fmla="*/ 1156091 w 1345416"/>
                          <a:gd name="connsiteY23" fmla="*/ 193353 h 217522"/>
                          <a:gd name="connsiteX24" fmla="*/ 1156091 w 1345416"/>
                          <a:gd name="connsiteY24" fmla="*/ 217522 h 217522"/>
                          <a:gd name="connsiteX25" fmla="*/ 1156091 w 1345416"/>
                          <a:gd name="connsiteY25" fmla="*/ 217522 h 217522"/>
                          <a:gd name="connsiteX26" fmla="*/ 1188317 w 1345416"/>
                          <a:gd name="connsiteY26" fmla="*/ 217522 h 217522"/>
                          <a:gd name="connsiteX27" fmla="*/ 1345416 w 1345416"/>
                          <a:gd name="connsiteY27" fmla="*/ 217522 h 217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45416" h="217522">
                            <a:moveTo>
                              <a:pt x="0" y="0"/>
                            </a:moveTo>
                            <a:lnTo>
                              <a:pt x="181268" y="0"/>
                            </a:lnTo>
                            <a:lnTo>
                              <a:pt x="181268" y="24169"/>
                            </a:lnTo>
                            <a:lnTo>
                              <a:pt x="310171" y="24169"/>
                            </a:lnTo>
                            <a:lnTo>
                              <a:pt x="310171" y="44310"/>
                            </a:lnTo>
                            <a:lnTo>
                              <a:pt x="435045" y="44310"/>
                            </a:lnTo>
                            <a:lnTo>
                              <a:pt x="455186" y="64451"/>
                            </a:lnTo>
                            <a:lnTo>
                              <a:pt x="543806" y="64451"/>
                            </a:lnTo>
                            <a:lnTo>
                              <a:pt x="543806" y="80563"/>
                            </a:lnTo>
                            <a:lnTo>
                              <a:pt x="648539" y="80563"/>
                            </a:lnTo>
                            <a:lnTo>
                              <a:pt x="648539" y="100704"/>
                            </a:lnTo>
                            <a:lnTo>
                              <a:pt x="721046" y="100704"/>
                            </a:lnTo>
                            <a:lnTo>
                              <a:pt x="725075" y="104733"/>
                            </a:lnTo>
                            <a:lnTo>
                              <a:pt x="773413" y="104733"/>
                            </a:lnTo>
                            <a:lnTo>
                              <a:pt x="773413" y="120845"/>
                            </a:lnTo>
                            <a:lnTo>
                              <a:pt x="845920" y="120845"/>
                            </a:lnTo>
                            <a:lnTo>
                              <a:pt x="845920" y="145015"/>
                            </a:lnTo>
                            <a:lnTo>
                              <a:pt x="922456" y="145015"/>
                            </a:lnTo>
                            <a:lnTo>
                              <a:pt x="922456" y="165155"/>
                            </a:lnTo>
                            <a:lnTo>
                              <a:pt x="1011076" y="165155"/>
                            </a:lnTo>
                            <a:lnTo>
                              <a:pt x="1011076" y="177240"/>
                            </a:lnTo>
                            <a:lnTo>
                              <a:pt x="1111781" y="177240"/>
                            </a:lnTo>
                            <a:lnTo>
                              <a:pt x="1111781" y="193353"/>
                            </a:lnTo>
                            <a:lnTo>
                              <a:pt x="1156091" y="193353"/>
                            </a:lnTo>
                            <a:lnTo>
                              <a:pt x="1156091" y="217522"/>
                            </a:lnTo>
                            <a:lnTo>
                              <a:pt x="1156091" y="217522"/>
                            </a:lnTo>
                            <a:lnTo>
                              <a:pt x="1188317" y="217522"/>
                            </a:lnTo>
                            <a:lnTo>
                              <a:pt x="1345416" y="217522"/>
                            </a:lnTo>
                          </a:path>
                        </a:pathLst>
                      </a:custGeom>
                      <a:noFill/>
                      <a:ln w="28575">
                        <a:solidFill>
                          <a:schemeClr val="accent1"/>
                        </a:solidFill>
                        <a:miter lim="800000"/>
                        <a:headEnd/>
                        <a:tailEnd/>
                      </a:ln>
                    </p:spPr>
                    <p:txBody>
                      <a:bodyPr rtlCol="0" anchor="ctr"/>
                      <a:lstStyle/>
                      <a:p>
                        <a:pPr marL="0" marR="0" lvl="0" indent="0" algn="ctr" defTabSz="914400" rtl="0" eaLnBrk="0"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9" name="Freeform 48">
                        <a:extLst>
                          <a:ext uri="{FF2B5EF4-FFF2-40B4-BE49-F238E27FC236}">
                            <a16:creationId xmlns:a16="http://schemas.microsoft.com/office/drawing/2014/main" id="{6DE9CF4D-D827-1A18-65E9-F9D9130F045D}"/>
                          </a:ext>
                        </a:extLst>
                      </p:cNvPr>
                      <p:cNvSpPr/>
                      <p:nvPr/>
                    </p:nvSpPr>
                    <p:spPr bwMode="auto">
                      <a:xfrm>
                        <a:off x="8012078" y="2489424"/>
                        <a:ext cx="833836" cy="124874"/>
                      </a:xfrm>
                      <a:custGeom>
                        <a:avLst/>
                        <a:gdLst>
                          <a:gd name="connsiteX0" fmla="*/ 0 w 833836"/>
                          <a:gd name="connsiteY0" fmla="*/ 0 h 124874"/>
                          <a:gd name="connsiteX1" fmla="*/ 165155 w 833836"/>
                          <a:gd name="connsiteY1" fmla="*/ 0 h 124874"/>
                          <a:gd name="connsiteX2" fmla="*/ 165155 w 833836"/>
                          <a:gd name="connsiteY2" fmla="*/ 28197 h 124874"/>
                          <a:gd name="connsiteX3" fmla="*/ 281973 w 833836"/>
                          <a:gd name="connsiteY3" fmla="*/ 28197 h 124874"/>
                          <a:gd name="connsiteX4" fmla="*/ 281973 w 833836"/>
                          <a:gd name="connsiteY4" fmla="*/ 44310 h 124874"/>
                          <a:gd name="connsiteX5" fmla="*/ 330311 w 833836"/>
                          <a:gd name="connsiteY5" fmla="*/ 44310 h 124874"/>
                          <a:gd name="connsiteX6" fmla="*/ 330311 w 833836"/>
                          <a:gd name="connsiteY6" fmla="*/ 64451 h 124874"/>
                          <a:gd name="connsiteX7" fmla="*/ 511580 w 833836"/>
                          <a:gd name="connsiteY7" fmla="*/ 64451 h 124874"/>
                          <a:gd name="connsiteX8" fmla="*/ 511580 w 833836"/>
                          <a:gd name="connsiteY8" fmla="*/ 88620 h 124874"/>
                          <a:gd name="connsiteX9" fmla="*/ 563947 w 833836"/>
                          <a:gd name="connsiteY9" fmla="*/ 88620 h 124874"/>
                          <a:gd name="connsiteX10" fmla="*/ 563947 w 833836"/>
                          <a:gd name="connsiteY10" fmla="*/ 112789 h 124874"/>
                          <a:gd name="connsiteX11" fmla="*/ 765356 w 833836"/>
                          <a:gd name="connsiteY11" fmla="*/ 112789 h 124874"/>
                          <a:gd name="connsiteX12" fmla="*/ 765356 w 833836"/>
                          <a:gd name="connsiteY12" fmla="*/ 124874 h 124874"/>
                          <a:gd name="connsiteX13" fmla="*/ 833836 w 833836"/>
                          <a:gd name="connsiteY13" fmla="*/ 124874 h 12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3836" h="124874">
                            <a:moveTo>
                              <a:pt x="0" y="0"/>
                            </a:moveTo>
                            <a:lnTo>
                              <a:pt x="165155" y="0"/>
                            </a:lnTo>
                            <a:lnTo>
                              <a:pt x="165155" y="28197"/>
                            </a:lnTo>
                            <a:lnTo>
                              <a:pt x="281973" y="28197"/>
                            </a:lnTo>
                            <a:lnTo>
                              <a:pt x="281973" y="44310"/>
                            </a:lnTo>
                            <a:lnTo>
                              <a:pt x="330311" y="44310"/>
                            </a:lnTo>
                            <a:lnTo>
                              <a:pt x="330311" y="64451"/>
                            </a:lnTo>
                            <a:lnTo>
                              <a:pt x="511580" y="64451"/>
                            </a:lnTo>
                            <a:lnTo>
                              <a:pt x="511580" y="88620"/>
                            </a:lnTo>
                            <a:lnTo>
                              <a:pt x="563947" y="88620"/>
                            </a:lnTo>
                            <a:lnTo>
                              <a:pt x="563947" y="112789"/>
                            </a:lnTo>
                            <a:lnTo>
                              <a:pt x="765356" y="112789"/>
                            </a:lnTo>
                            <a:lnTo>
                              <a:pt x="765356" y="124874"/>
                            </a:lnTo>
                            <a:lnTo>
                              <a:pt x="833836" y="124874"/>
                            </a:lnTo>
                          </a:path>
                        </a:pathLst>
                      </a:custGeom>
                      <a:noFill/>
                      <a:ln w="28575">
                        <a:solidFill>
                          <a:schemeClr val="accent1"/>
                        </a:solidFill>
                        <a:miter lim="800000"/>
                        <a:headEnd/>
                        <a:tailEnd/>
                      </a:ln>
                    </p:spPr>
                    <p:txBody>
                      <a:bodyPr rtlCol="0" anchor="ctr"/>
                      <a:lstStyle/>
                      <a:p>
                        <a:pPr marL="0" marR="0" lvl="0" indent="0" algn="ctr" defTabSz="914400" rtl="0" eaLnBrk="0"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sp>
                  <p:nvSpPr>
                    <p:cNvPr id="107" name="Freeform 50">
                      <a:extLst>
                        <a:ext uri="{FF2B5EF4-FFF2-40B4-BE49-F238E27FC236}">
                          <a16:creationId xmlns:a16="http://schemas.microsoft.com/office/drawing/2014/main" id="{9631E374-616C-07E9-E5D8-0CDD6F1F3A12}"/>
                        </a:ext>
                      </a:extLst>
                    </p:cNvPr>
                    <p:cNvSpPr/>
                    <p:nvPr/>
                  </p:nvSpPr>
                  <p:spPr bwMode="auto">
                    <a:xfrm>
                      <a:off x="8833829" y="2622354"/>
                      <a:ext cx="2006041" cy="205438"/>
                    </a:xfrm>
                    <a:custGeom>
                      <a:avLst/>
                      <a:gdLst>
                        <a:gd name="connsiteX0" fmla="*/ 0 w 2006041"/>
                        <a:gd name="connsiteY0" fmla="*/ 0 h 205438"/>
                        <a:gd name="connsiteX1" fmla="*/ 112790 w 2006041"/>
                        <a:gd name="connsiteY1" fmla="*/ 0 h 205438"/>
                        <a:gd name="connsiteX2" fmla="*/ 112790 w 2006041"/>
                        <a:gd name="connsiteY2" fmla="*/ 16113 h 205438"/>
                        <a:gd name="connsiteX3" fmla="*/ 306143 w 2006041"/>
                        <a:gd name="connsiteY3" fmla="*/ 16113 h 205438"/>
                        <a:gd name="connsiteX4" fmla="*/ 306143 w 2006041"/>
                        <a:gd name="connsiteY4" fmla="*/ 44310 h 205438"/>
                        <a:gd name="connsiteX5" fmla="*/ 378650 w 2006041"/>
                        <a:gd name="connsiteY5" fmla="*/ 44310 h 205438"/>
                        <a:gd name="connsiteX6" fmla="*/ 378650 w 2006041"/>
                        <a:gd name="connsiteY6" fmla="*/ 64451 h 205438"/>
                        <a:gd name="connsiteX7" fmla="*/ 431017 w 2006041"/>
                        <a:gd name="connsiteY7" fmla="*/ 64451 h 205438"/>
                        <a:gd name="connsiteX8" fmla="*/ 431017 w 2006041"/>
                        <a:gd name="connsiteY8" fmla="*/ 72508 h 205438"/>
                        <a:gd name="connsiteX9" fmla="*/ 576032 w 2006041"/>
                        <a:gd name="connsiteY9" fmla="*/ 72508 h 205438"/>
                        <a:gd name="connsiteX10" fmla="*/ 576032 w 2006041"/>
                        <a:gd name="connsiteY10" fmla="*/ 88620 h 205438"/>
                        <a:gd name="connsiteX11" fmla="*/ 717019 w 2006041"/>
                        <a:gd name="connsiteY11" fmla="*/ 88620 h 205438"/>
                        <a:gd name="connsiteX12" fmla="*/ 717019 w 2006041"/>
                        <a:gd name="connsiteY12" fmla="*/ 104733 h 205438"/>
                        <a:gd name="connsiteX13" fmla="*/ 829808 w 2006041"/>
                        <a:gd name="connsiteY13" fmla="*/ 104733 h 205438"/>
                        <a:gd name="connsiteX14" fmla="*/ 829808 w 2006041"/>
                        <a:gd name="connsiteY14" fmla="*/ 120846 h 205438"/>
                        <a:gd name="connsiteX15" fmla="*/ 902315 w 2006041"/>
                        <a:gd name="connsiteY15" fmla="*/ 120846 h 205438"/>
                        <a:gd name="connsiteX16" fmla="*/ 902315 w 2006041"/>
                        <a:gd name="connsiteY16" fmla="*/ 140987 h 205438"/>
                        <a:gd name="connsiteX17" fmla="*/ 974823 w 2006041"/>
                        <a:gd name="connsiteY17" fmla="*/ 140987 h 205438"/>
                        <a:gd name="connsiteX18" fmla="*/ 974823 w 2006041"/>
                        <a:gd name="connsiteY18" fmla="*/ 149043 h 205438"/>
                        <a:gd name="connsiteX19" fmla="*/ 1152064 w 2006041"/>
                        <a:gd name="connsiteY19" fmla="*/ 149043 h 205438"/>
                        <a:gd name="connsiteX20" fmla="*/ 1152064 w 2006041"/>
                        <a:gd name="connsiteY20" fmla="*/ 169184 h 205438"/>
                        <a:gd name="connsiteX21" fmla="*/ 1389727 w 2006041"/>
                        <a:gd name="connsiteY21" fmla="*/ 169184 h 205438"/>
                        <a:gd name="connsiteX22" fmla="*/ 1389727 w 2006041"/>
                        <a:gd name="connsiteY22" fmla="*/ 189325 h 205438"/>
                        <a:gd name="connsiteX23" fmla="*/ 1768377 w 2006041"/>
                        <a:gd name="connsiteY23" fmla="*/ 189325 h 205438"/>
                        <a:gd name="connsiteX24" fmla="*/ 1764349 w 2006041"/>
                        <a:gd name="connsiteY24" fmla="*/ 193353 h 205438"/>
                        <a:gd name="connsiteX25" fmla="*/ 1840885 w 2006041"/>
                        <a:gd name="connsiteY25" fmla="*/ 193353 h 205438"/>
                        <a:gd name="connsiteX26" fmla="*/ 1840885 w 2006041"/>
                        <a:gd name="connsiteY26" fmla="*/ 205438 h 205438"/>
                        <a:gd name="connsiteX27" fmla="*/ 2006041 w 2006041"/>
                        <a:gd name="connsiteY27" fmla="*/ 205438 h 20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06041" h="205438">
                          <a:moveTo>
                            <a:pt x="0" y="0"/>
                          </a:moveTo>
                          <a:lnTo>
                            <a:pt x="112790" y="0"/>
                          </a:lnTo>
                          <a:lnTo>
                            <a:pt x="112790" y="16113"/>
                          </a:lnTo>
                          <a:lnTo>
                            <a:pt x="306143" y="16113"/>
                          </a:lnTo>
                          <a:lnTo>
                            <a:pt x="306143" y="44310"/>
                          </a:lnTo>
                          <a:lnTo>
                            <a:pt x="378650" y="44310"/>
                          </a:lnTo>
                          <a:lnTo>
                            <a:pt x="378650" y="64451"/>
                          </a:lnTo>
                          <a:lnTo>
                            <a:pt x="431017" y="64451"/>
                          </a:lnTo>
                          <a:lnTo>
                            <a:pt x="431017" y="72508"/>
                          </a:lnTo>
                          <a:lnTo>
                            <a:pt x="576032" y="72508"/>
                          </a:lnTo>
                          <a:lnTo>
                            <a:pt x="576032" y="88620"/>
                          </a:lnTo>
                          <a:lnTo>
                            <a:pt x="717019" y="88620"/>
                          </a:lnTo>
                          <a:lnTo>
                            <a:pt x="717019" y="104733"/>
                          </a:lnTo>
                          <a:lnTo>
                            <a:pt x="829808" y="104733"/>
                          </a:lnTo>
                          <a:lnTo>
                            <a:pt x="829808" y="120846"/>
                          </a:lnTo>
                          <a:lnTo>
                            <a:pt x="902315" y="120846"/>
                          </a:lnTo>
                          <a:lnTo>
                            <a:pt x="902315" y="140987"/>
                          </a:lnTo>
                          <a:lnTo>
                            <a:pt x="974823" y="140987"/>
                          </a:lnTo>
                          <a:lnTo>
                            <a:pt x="974823" y="149043"/>
                          </a:lnTo>
                          <a:lnTo>
                            <a:pt x="1152064" y="149043"/>
                          </a:lnTo>
                          <a:lnTo>
                            <a:pt x="1152064" y="169184"/>
                          </a:lnTo>
                          <a:lnTo>
                            <a:pt x="1389727" y="169184"/>
                          </a:lnTo>
                          <a:lnTo>
                            <a:pt x="1389727" y="189325"/>
                          </a:lnTo>
                          <a:lnTo>
                            <a:pt x="1768377" y="189325"/>
                          </a:lnTo>
                          <a:lnTo>
                            <a:pt x="1764349" y="193353"/>
                          </a:lnTo>
                          <a:lnTo>
                            <a:pt x="1840885" y="193353"/>
                          </a:lnTo>
                          <a:lnTo>
                            <a:pt x="1840885" y="205438"/>
                          </a:lnTo>
                          <a:lnTo>
                            <a:pt x="2006041" y="205438"/>
                          </a:lnTo>
                        </a:path>
                      </a:pathLst>
                    </a:custGeom>
                    <a:noFill/>
                    <a:ln w="28575">
                      <a:solidFill>
                        <a:schemeClr val="accent1"/>
                      </a:solidFill>
                      <a:miter lim="800000"/>
                      <a:headEnd/>
                      <a:tailEnd/>
                    </a:ln>
                  </p:spPr>
                  <p:txBody>
                    <a:bodyPr rtlCol="0" anchor="ctr"/>
                    <a:lstStyle/>
                    <a:p>
                      <a:pPr marL="0" marR="0" lvl="0" indent="0" algn="ctr" defTabSz="914400" rtl="0" eaLnBrk="0"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sp>
                <p:nvSpPr>
                  <p:cNvPr id="105" name="Freeform 53">
                    <a:extLst>
                      <a:ext uri="{FF2B5EF4-FFF2-40B4-BE49-F238E27FC236}">
                        <a16:creationId xmlns:a16="http://schemas.microsoft.com/office/drawing/2014/main" id="{B0EE42D6-607B-8E5D-7EBF-2D60D6434EFC}"/>
                      </a:ext>
                    </a:extLst>
                  </p:cNvPr>
                  <p:cNvSpPr/>
                  <p:nvPr/>
                </p:nvSpPr>
                <p:spPr bwMode="auto">
                  <a:xfrm>
                    <a:off x="10831813" y="2839877"/>
                    <a:ext cx="692850" cy="56394"/>
                  </a:xfrm>
                  <a:custGeom>
                    <a:avLst/>
                    <a:gdLst>
                      <a:gd name="connsiteX0" fmla="*/ 692850 w 692850"/>
                      <a:gd name="connsiteY0" fmla="*/ 56394 h 56394"/>
                      <a:gd name="connsiteX1" fmla="*/ 422961 w 692850"/>
                      <a:gd name="connsiteY1" fmla="*/ 56394 h 56394"/>
                      <a:gd name="connsiteX2" fmla="*/ 422961 w 692850"/>
                      <a:gd name="connsiteY2" fmla="*/ 44310 h 56394"/>
                      <a:gd name="connsiteX3" fmla="*/ 366566 w 692850"/>
                      <a:gd name="connsiteY3" fmla="*/ 44310 h 56394"/>
                      <a:gd name="connsiteX4" fmla="*/ 366566 w 692850"/>
                      <a:gd name="connsiteY4" fmla="*/ 36253 h 56394"/>
                      <a:gd name="connsiteX5" fmla="*/ 189325 w 692850"/>
                      <a:gd name="connsiteY5" fmla="*/ 36253 h 56394"/>
                      <a:gd name="connsiteX6" fmla="*/ 189325 w 692850"/>
                      <a:gd name="connsiteY6" fmla="*/ 24169 h 56394"/>
                      <a:gd name="connsiteX7" fmla="*/ 136959 w 692850"/>
                      <a:gd name="connsiteY7" fmla="*/ 24169 h 56394"/>
                      <a:gd name="connsiteX8" fmla="*/ 136959 w 692850"/>
                      <a:gd name="connsiteY8" fmla="*/ 12084 h 56394"/>
                      <a:gd name="connsiteX9" fmla="*/ 48339 w 692850"/>
                      <a:gd name="connsiteY9" fmla="*/ 12084 h 56394"/>
                      <a:gd name="connsiteX10" fmla="*/ 48339 w 692850"/>
                      <a:gd name="connsiteY10" fmla="*/ 0 h 56394"/>
                      <a:gd name="connsiteX11" fmla="*/ 0 w 692850"/>
                      <a:gd name="connsiteY11" fmla="*/ 0 h 56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2850" h="56394">
                        <a:moveTo>
                          <a:pt x="692850" y="56394"/>
                        </a:moveTo>
                        <a:lnTo>
                          <a:pt x="422961" y="56394"/>
                        </a:lnTo>
                        <a:lnTo>
                          <a:pt x="422961" y="44310"/>
                        </a:lnTo>
                        <a:lnTo>
                          <a:pt x="366566" y="44310"/>
                        </a:lnTo>
                        <a:lnTo>
                          <a:pt x="366566" y="36253"/>
                        </a:lnTo>
                        <a:lnTo>
                          <a:pt x="189325" y="36253"/>
                        </a:lnTo>
                        <a:lnTo>
                          <a:pt x="189325" y="24169"/>
                        </a:lnTo>
                        <a:lnTo>
                          <a:pt x="136959" y="24169"/>
                        </a:lnTo>
                        <a:lnTo>
                          <a:pt x="136959" y="12084"/>
                        </a:lnTo>
                        <a:lnTo>
                          <a:pt x="48339" y="12084"/>
                        </a:lnTo>
                        <a:lnTo>
                          <a:pt x="48339" y="0"/>
                        </a:lnTo>
                        <a:lnTo>
                          <a:pt x="0" y="0"/>
                        </a:lnTo>
                      </a:path>
                    </a:pathLst>
                  </a:custGeom>
                  <a:noFill/>
                  <a:ln w="28575">
                    <a:solidFill>
                      <a:schemeClr val="accent1"/>
                    </a:solidFill>
                    <a:miter lim="800000"/>
                    <a:headEnd/>
                    <a:tailEnd/>
                  </a:ln>
                </p:spPr>
                <p:txBody>
                  <a:bodyPr rtlCol="0" anchor="ctr"/>
                  <a:lstStyle/>
                  <a:p>
                    <a:pPr marL="0" marR="0" lvl="0" indent="0" algn="ctr" defTabSz="914400" rtl="0" eaLnBrk="0"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cxnSp>
              <p:nvCxnSpPr>
                <p:cNvPr id="110" name="Straight Connector 109">
                  <a:extLst>
                    <a:ext uri="{FF2B5EF4-FFF2-40B4-BE49-F238E27FC236}">
                      <a16:creationId xmlns:a16="http://schemas.microsoft.com/office/drawing/2014/main" id="{C4C3635B-40F3-FD61-0C66-67658D8E3292}"/>
                    </a:ext>
                  </a:extLst>
                </p:cNvPr>
                <p:cNvCxnSpPr>
                  <a:cxnSpLocks/>
                </p:cNvCxnSpPr>
                <p:nvPr/>
              </p:nvCxnSpPr>
              <p:spPr bwMode="auto">
                <a:xfrm flipH="1">
                  <a:off x="6553318" y="2484828"/>
                  <a:ext cx="48006" cy="0"/>
                </a:xfrm>
                <a:prstGeom prst="line">
                  <a:avLst/>
                </a:prstGeom>
                <a:noFill/>
                <a:ln w="28575" cap="flat" cmpd="sng" algn="ctr">
                  <a:solidFill>
                    <a:schemeClr val="tx1"/>
                  </a:solidFill>
                  <a:prstDash val="solid"/>
                  <a:round/>
                  <a:headEnd type="none" w="med" len="med"/>
                  <a:tailEnd type="none" w="med" len="med"/>
                </a:ln>
                <a:effectLst/>
              </p:spPr>
            </p:cxnSp>
            <p:cxnSp>
              <p:nvCxnSpPr>
                <p:cNvPr id="111" name="Straight Connector 110">
                  <a:extLst>
                    <a:ext uri="{FF2B5EF4-FFF2-40B4-BE49-F238E27FC236}">
                      <a16:creationId xmlns:a16="http://schemas.microsoft.com/office/drawing/2014/main" id="{FA982E55-0C79-C7EF-9D6B-3BE05628F1F5}"/>
                    </a:ext>
                  </a:extLst>
                </p:cNvPr>
                <p:cNvCxnSpPr>
                  <a:cxnSpLocks/>
                </p:cNvCxnSpPr>
                <p:nvPr/>
              </p:nvCxnSpPr>
              <p:spPr bwMode="auto">
                <a:xfrm flipH="1">
                  <a:off x="6553318" y="4548863"/>
                  <a:ext cx="48006" cy="0"/>
                </a:xfrm>
                <a:prstGeom prst="line">
                  <a:avLst/>
                </a:prstGeom>
                <a:noFill/>
                <a:ln w="28575" cap="flat" cmpd="sng" algn="ctr">
                  <a:solidFill>
                    <a:schemeClr val="tx1"/>
                  </a:solidFill>
                  <a:prstDash val="solid"/>
                  <a:round/>
                  <a:headEnd type="none" w="med" len="med"/>
                  <a:tailEnd type="none" w="med" len="med"/>
                </a:ln>
                <a:effectLst/>
              </p:spPr>
            </p:cxnSp>
            <p:sp>
              <p:nvSpPr>
                <p:cNvPr id="112" name="TextBox 111">
                  <a:extLst>
                    <a:ext uri="{FF2B5EF4-FFF2-40B4-BE49-F238E27FC236}">
                      <a16:creationId xmlns:a16="http://schemas.microsoft.com/office/drawing/2014/main" id="{85B6DE19-22C7-4B2B-BED8-76EF432989AA}"/>
                    </a:ext>
                  </a:extLst>
                </p:cNvPr>
                <p:cNvSpPr txBox="1"/>
                <p:nvPr/>
              </p:nvSpPr>
              <p:spPr bwMode="auto">
                <a:xfrm>
                  <a:off x="7032907" y="3532396"/>
                  <a:ext cx="17531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Grupo de atención habitual</a:t>
                  </a:r>
                </a:p>
                <a:p>
                  <a:pPr marL="0" marR="0" lvl="0" indent="0" algn="l" defTabSz="914400" rtl="0" eaLnBrk="0"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Grupo de cuidados de alta intensidad</a:t>
                  </a:r>
                </a:p>
              </p:txBody>
            </p:sp>
            <p:cxnSp>
              <p:nvCxnSpPr>
                <p:cNvPr id="113" name="Straight Connector 112">
                  <a:extLst>
                    <a:ext uri="{FF2B5EF4-FFF2-40B4-BE49-F238E27FC236}">
                      <a16:creationId xmlns:a16="http://schemas.microsoft.com/office/drawing/2014/main" id="{AD04DBCB-5F83-824C-A118-47109F6D3D54}"/>
                    </a:ext>
                  </a:extLst>
                </p:cNvPr>
                <p:cNvCxnSpPr/>
                <p:nvPr/>
              </p:nvCxnSpPr>
              <p:spPr bwMode="auto">
                <a:xfrm>
                  <a:off x="6739534" y="3861272"/>
                  <a:ext cx="293373" cy="0"/>
                </a:xfrm>
                <a:prstGeom prst="line">
                  <a:avLst/>
                </a:prstGeom>
                <a:noFill/>
                <a:ln w="28575" cap="flat" cmpd="sng" algn="ctr">
                  <a:solidFill>
                    <a:srgbClr val="92D050"/>
                  </a:solidFill>
                  <a:prstDash val="solid"/>
                  <a:round/>
                  <a:headEnd type="none" w="med" len="med"/>
                  <a:tailEnd type="none" w="med" len="med"/>
                </a:ln>
                <a:effectLst/>
              </p:spPr>
            </p:cxnSp>
            <p:cxnSp>
              <p:nvCxnSpPr>
                <p:cNvPr id="114" name="Straight Connector 113">
                  <a:extLst>
                    <a:ext uri="{FF2B5EF4-FFF2-40B4-BE49-F238E27FC236}">
                      <a16:creationId xmlns:a16="http://schemas.microsoft.com/office/drawing/2014/main" id="{F1CD604F-85EA-78BB-B4FE-5CEB2B65F0E7}"/>
                    </a:ext>
                  </a:extLst>
                </p:cNvPr>
                <p:cNvCxnSpPr/>
                <p:nvPr/>
              </p:nvCxnSpPr>
              <p:spPr bwMode="auto">
                <a:xfrm>
                  <a:off x="6753341" y="3632672"/>
                  <a:ext cx="293373" cy="0"/>
                </a:xfrm>
                <a:prstGeom prst="line">
                  <a:avLst/>
                </a:prstGeom>
                <a:noFill/>
                <a:ln w="28575" cap="flat" cmpd="sng" algn="ctr">
                  <a:solidFill>
                    <a:schemeClr val="accent1"/>
                  </a:solidFill>
                  <a:prstDash val="solid"/>
                  <a:round/>
                  <a:headEnd type="none" w="med" len="med"/>
                  <a:tailEnd type="none" w="med" len="med"/>
                </a:ln>
                <a:effectLst/>
              </p:spPr>
            </p:cxnSp>
          </p:grpSp>
        </p:grpSp>
        <p:sp>
          <p:nvSpPr>
            <p:cNvPr id="115" name="TextBox 114">
              <a:extLst>
                <a:ext uri="{FF2B5EF4-FFF2-40B4-BE49-F238E27FC236}">
                  <a16:creationId xmlns:a16="http://schemas.microsoft.com/office/drawing/2014/main" id="{F96221C3-E63E-9B45-C471-5D29C8B4DAB0}"/>
                </a:ext>
              </a:extLst>
            </p:cNvPr>
            <p:cNvSpPr txBox="1"/>
            <p:nvPr/>
          </p:nvSpPr>
          <p:spPr>
            <a:xfrm>
              <a:off x="5490083" y="5003837"/>
              <a:ext cx="5863714" cy="15896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 sz="1200" b="1" i="0" u="none" strike="noStrike" kern="1200" cap="none" spc="0" normalizeH="0" baseline="0" noProof="0">
                  <a:ln>
                    <a:noFill/>
                  </a:ln>
                  <a:solidFill>
                    <a:prstClr val="black"/>
                  </a:solidFill>
                  <a:effectLst/>
                  <a:uLnTx/>
                  <a:uFillTx/>
                  <a:latin typeface="Calibri" panose="020F0502020204030204"/>
                  <a:ea typeface="+mn-ea"/>
                  <a:cs typeface="+mn-cs"/>
                </a:rPr>
                <a:t>Hallazgos clínicos: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1" i="0" u="none" strike="noStrike" kern="1200" cap="none" spc="0" normalizeH="0" baseline="0" noProof="0">
                  <a:ln>
                    <a:noFill/>
                  </a:ln>
                  <a:solidFill>
                    <a:prstClr val="black"/>
                  </a:solidFill>
                  <a:effectLst/>
                  <a:uLnTx/>
                  <a:uFillTx/>
                  <a:latin typeface="Calibri" panose="020F0502020204030204"/>
                  <a:ea typeface="+mn-ea"/>
                  <a:cs typeface="+mn-cs"/>
                </a:rPr>
                <a:t>Clase I/II de la </a:t>
              </a:r>
              <a:r>
                <a:rPr kumimoji="0" lang="es-ES" sz="1200" b="1" i="0" u="none" strike="noStrike" kern="1200" cap="none" spc="0" normalizeH="0" baseline="0" noProof="0" err="1">
                  <a:ln>
                    <a:noFill/>
                  </a:ln>
                  <a:solidFill>
                    <a:prstClr val="black"/>
                  </a:solidFill>
                  <a:effectLst/>
                  <a:uLnTx/>
                  <a:uFillTx/>
                  <a:latin typeface="Calibri" panose="020F0502020204030204"/>
                  <a:ea typeface="+mn-ea"/>
                  <a:cs typeface="+mn-cs"/>
                </a:rPr>
                <a:t>NYHA</a:t>
              </a:r>
              <a:r>
                <a:rPr kumimoji="0" lang="es" sz="1200" b="1" i="0" u="none" strike="noStrike" kern="1200" cap="none" spc="0" normalizeH="0" baseline="0" noProof="0">
                  <a:ln>
                    <a:noFill/>
                  </a:ln>
                  <a:solidFill>
                    <a:prstClr val="black"/>
                  </a:solidFill>
                  <a:effectLst/>
                  <a:uLnTx/>
                  <a:uFillTx/>
                  <a:latin typeface="Calibri" panose="020F0502020204030204"/>
                  <a:ea typeface="+mn-ea"/>
                  <a:cs typeface="+mn-cs"/>
                </a:rPr>
                <a:t> a los 90 días</a:t>
              </a:r>
              <a:r>
                <a:rPr kumimoji="0" lang="es" sz="1200" b="0" i="0" u="none" strike="noStrike" kern="1200" cap="none" spc="0" normalizeH="0" baseline="0" noProof="0">
                  <a:ln>
                    <a:noFill/>
                  </a:ln>
                  <a:solidFill>
                    <a:prstClr val="black"/>
                  </a:solidFill>
                  <a:effectLst/>
                  <a:uLnTx/>
                  <a:uFillTx/>
                  <a:latin typeface="Calibri" panose="020F0502020204030204"/>
                  <a:ea typeface="+mn-ea"/>
                  <a:cs typeface="+mn-cs"/>
                </a:rPr>
                <a:t>: </a:t>
              </a:r>
            </a:p>
            <a:p>
              <a:pPr marL="263525" marR="0" lvl="1" indent="0" algn="l" defTabSz="914400" rtl="0" eaLnBrk="1" fontAlgn="auto" latinLnBrk="0" hangingPunct="1">
                <a:lnSpc>
                  <a:spcPct val="100000"/>
                </a:lnSpc>
                <a:spcBef>
                  <a:spcPts val="0"/>
                </a:spcBef>
                <a:spcAft>
                  <a:spcPts val="60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a:ea typeface="+mn-ea"/>
                  <a:cs typeface="+mn-cs"/>
                </a:rPr>
                <a:t>83% (alta intensidad)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frente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a:t>
              </a:r>
              <a:r>
                <a:rPr kumimoji="0" lang="es" sz="1200" b="0" i="0" u="none" strike="noStrike" kern="1200" cap="none" spc="0" normalizeH="0" baseline="0" noProof="0">
                  <a:ln>
                    <a:noFill/>
                  </a:ln>
                  <a:solidFill>
                    <a:prstClr val="black"/>
                  </a:solidFill>
                  <a:effectLst/>
                  <a:uLnTx/>
                  <a:uFillTx/>
                  <a:latin typeface="Calibri" panose="020F0502020204030204"/>
                  <a:ea typeface="+mn-ea"/>
                  <a:cs typeface="+mn-cs"/>
                </a:rPr>
                <a:t> 67% (atención habitual)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 sz="1200" b="1" i="0" u="none" strike="noStrike" kern="1200" cap="none" spc="0" normalizeH="0" baseline="0" noProof="0">
                  <a:ln>
                    <a:noFill/>
                  </a:ln>
                  <a:solidFill>
                    <a:prstClr val="black"/>
                  </a:solidFill>
                  <a:effectLst/>
                  <a:uLnTx/>
                  <a:uFillTx/>
                  <a:latin typeface="Calibri" panose="020F0502020204030204"/>
                  <a:ea typeface="+mn-ea"/>
                  <a:cs typeface="+mn-cs"/>
                </a:rPr>
                <a:t>Criterio principal de valoración de la reducción de la mortalidad/HFH a los 180 días</a:t>
              </a:r>
              <a:r>
                <a:rPr kumimoji="0" lang="es" sz="1200" b="0" i="0" u="none" strike="noStrike" kern="1200" cap="none" spc="0" normalizeH="0" baseline="0" noProof="0">
                  <a:ln>
                    <a:noFill/>
                  </a:ln>
                  <a:solidFill>
                    <a:prstClr val="black"/>
                  </a:solidFill>
                  <a:effectLst/>
                  <a:uLnTx/>
                  <a:uFillTx/>
                  <a:latin typeface="Calibri" panose="020F0502020204030204"/>
                  <a:ea typeface="+mn-ea"/>
                  <a:cs typeface="+mn-cs"/>
                </a:rPr>
                <a:t>: </a:t>
              </a:r>
            </a:p>
            <a:p>
              <a:pPr marL="263525" marR="0" lvl="1" indent="0" algn="l" defTabSz="914400" rtl="0" eaLnBrk="1" fontAlgn="auto" latinLnBrk="0" hangingPunct="1">
                <a:lnSpc>
                  <a:spcPct val="100000"/>
                </a:lnSpc>
                <a:spcBef>
                  <a:spcPts val="0"/>
                </a:spcBef>
                <a:spcAft>
                  <a:spcPts val="60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a:ea typeface="+mn-ea"/>
                  <a:cs typeface="+mn-cs"/>
                </a:rPr>
                <a:t>15% (alta intensidad)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frente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a:t>
              </a:r>
              <a:r>
                <a:rPr kumimoji="0" lang="es" sz="1200" b="0" i="0" u="none" strike="noStrike" kern="1200" cap="none" spc="0" normalizeH="0" baseline="0" noProof="0">
                  <a:ln>
                    <a:noFill/>
                  </a:ln>
                  <a:solidFill>
                    <a:prstClr val="black"/>
                  </a:solidFill>
                  <a:effectLst/>
                  <a:uLnTx/>
                  <a:uFillTx/>
                  <a:latin typeface="Calibri" panose="020F0502020204030204"/>
                  <a:ea typeface="+mn-ea"/>
                  <a:cs typeface="+mn-cs"/>
                </a:rPr>
                <a:t> 23% (atención habitual)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err="1">
                  <a:ln>
                    <a:noFill/>
                  </a:ln>
                  <a:solidFill>
                    <a:prstClr val="black"/>
                  </a:solidFill>
                  <a:effectLst/>
                  <a:uLnTx/>
                  <a:uFillTx/>
                  <a:latin typeface="Calibri" panose="020F0502020204030204"/>
                  <a:ea typeface="+mn-ea"/>
                  <a:cs typeface="+mn-cs"/>
                </a:rPr>
                <a:t>Basados</a:t>
              </a: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err="1">
                  <a:ln>
                    <a:noFill/>
                  </a:ln>
                  <a:solidFill>
                    <a:prstClr val="black"/>
                  </a:solidFill>
                  <a:effectLst/>
                  <a:uLnTx/>
                  <a:uFillTx/>
                  <a:latin typeface="Calibri" panose="020F0502020204030204"/>
                  <a:ea typeface="+mn-ea"/>
                  <a:cs typeface="+mn-cs"/>
                </a:rPr>
                <a:t>en</a:t>
              </a:r>
              <a:r>
                <a:rPr kumimoji="0" lang="es" sz="1200" b="1" i="0" u="none" strike="noStrike" kern="1200" cap="none" spc="0" normalizeH="0" baseline="0" noProof="0">
                  <a:ln>
                    <a:noFill/>
                  </a:ln>
                  <a:solidFill>
                    <a:prstClr val="black"/>
                  </a:solidFill>
                  <a:effectLst/>
                  <a:uLnTx/>
                  <a:uFillTx/>
                  <a:latin typeface="Calibri" panose="020F0502020204030204"/>
                  <a:ea typeface="+mn-ea"/>
                  <a:cs typeface="+mn-cs"/>
                </a:rPr>
                <a:t> la hospitalización por IC</a:t>
              </a:r>
              <a:r>
                <a:rPr kumimoji="0" lang="es" sz="1200" b="0" i="0" u="none" strike="noStrike" kern="1200" cap="none" spc="0" normalizeH="0" baseline="0" noProof="0">
                  <a:ln>
                    <a:noFill/>
                  </a:ln>
                  <a:solidFill>
                    <a:prstClr val="black"/>
                  </a:solidFill>
                  <a:effectLst/>
                  <a:uLnTx/>
                  <a:uFillTx/>
                  <a:latin typeface="Calibri" panose="020F0502020204030204"/>
                  <a:ea typeface="+mn-ea"/>
                  <a:cs typeface="+mn-cs"/>
                </a:rPr>
                <a:t>: 9,5% (alta intensidad)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frente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a:t>
              </a:r>
              <a:r>
                <a:rPr kumimoji="0" lang="es" sz="1200" b="0" i="0" u="none" strike="noStrike" kern="1200" cap="none" spc="0" normalizeH="0" baseline="0" noProof="0">
                  <a:ln>
                    <a:noFill/>
                  </a:ln>
                  <a:solidFill>
                    <a:prstClr val="black"/>
                  </a:solidFill>
                  <a:effectLst/>
                  <a:uLnTx/>
                  <a:uFillTx/>
                  <a:latin typeface="Calibri" panose="020F0502020204030204"/>
                  <a:ea typeface="+mn-ea"/>
                  <a:cs typeface="+mn-cs"/>
                </a:rPr>
                <a:t> 17% (atención habitual)</a:t>
              </a:r>
            </a:p>
          </p:txBody>
        </p:sp>
      </p:grpSp>
      <p:grpSp>
        <p:nvGrpSpPr>
          <p:cNvPr id="123" name="Group 122">
            <a:extLst>
              <a:ext uri="{FF2B5EF4-FFF2-40B4-BE49-F238E27FC236}">
                <a16:creationId xmlns:a16="http://schemas.microsoft.com/office/drawing/2014/main" id="{54E4BEB1-D657-D867-F746-257207C1D1DA}"/>
              </a:ext>
            </a:extLst>
          </p:cNvPr>
          <p:cNvGrpSpPr/>
          <p:nvPr/>
        </p:nvGrpSpPr>
        <p:grpSpPr>
          <a:xfrm>
            <a:off x="6941740" y="2349499"/>
            <a:ext cx="4943346" cy="3669562"/>
            <a:chOff x="7043340" y="2542185"/>
            <a:chExt cx="4943346" cy="3669562"/>
          </a:xfrm>
        </p:grpSpPr>
        <p:sp>
          <p:nvSpPr>
            <p:cNvPr id="117" name="TextBox 116">
              <a:extLst>
                <a:ext uri="{FF2B5EF4-FFF2-40B4-BE49-F238E27FC236}">
                  <a16:creationId xmlns:a16="http://schemas.microsoft.com/office/drawing/2014/main" id="{C869C0AD-2056-60B3-0928-BC36E4BCC5F7}"/>
                </a:ext>
              </a:extLst>
            </p:cNvPr>
            <p:cNvSpPr txBox="1"/>
            <p:nvPr/>
          </p:nvSpPr>
          <p:spPr>
            <a:xfrm>
              <a:off x="7043340" y="2542185"/>
              <a:ext cx="4762258" cy="10772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 sz="1600" b="1" i="0" u="none" strike="noStrike" kern="1200" cap="none" spc="0" normalizeH="0" baseline="0" noProof="0">
                  <a:ln>
                    <a:noFill/>
                  </a:ln>
                  <a:solidFill>
                    <a:prstClr val="black"/>
                  </a:solidFill>
                  <a:effectLst/>
                  <a:uLnTx/>
                  <a:uFillTx/>
                  <a:latin typeface="Calibri" panose="020F0502020204030204"/>
                  <a:ea typeface="+mn-ea"/>
                  <a:cs typeface="+mn-cs"/>
                </a:rPr>
                <a:t>Sí</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El uso de las cuatro clases de medicamentos, cuando sea posible, puede mejorar tanto la morbilidad como la mortalidad de los pacientes con </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ICFEr</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118" name="TextBox 117">
              <a:extLst>
                <a:ext uri="{FF2B5EF4-FFF2-40B4-BE49-F238E27FC236}">
                  <a16:creationId xmlns:a16="http://schemas.microsoft.com/office/drawing/2014/main" id="{435F0A00-7AB1-F6E4-FF03-5DEE3F7FB65D}"/>
                </a:ext>
              </a:extLst>
            </p:cNvPr>
            <p:cNvSpPr txBox="1"/>
            <p:nvPr/>
          </p:nvSpPr>
          <p:spPr>
            <a:xfrm>
              <a:off x="7080994" y="3749534"/>
              <a:ext cx="4905692" cy="246221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s" sz="1600" b="1" i="0" u="none" strike="noStrike" kern="1200" cap="none" spc="0" normalizeH="0" baseline="0" noProof="0">
                  <a:ln>
                    <a:noFill/>
                  </a:ln>
                  <a:solidFill>
                    <a:prstClr val="black"/>
                  </a:solidFill>
                  <a:effectLst/>
                  <a:uLnTx/>
                  <a:uFillTx/>
                  <a:latin typeface="Calibri" panose="020F0502020204030204"/>
                  <a:ea typeface="+mn-ea"/>
                  <a:cs typeface="+mn-cs"/>
                </a:rPr>
                <a:t>Datos probatorios</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ensayo</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STRONG-HF</a:t>
              </a:r>
              <a:endParaRPr kumimoji="0" lang="e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536575" marR="0" lvl="1" indent="-28575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s" sz="1600" b="1" i="0" u="none" strike="noStrike" kern="1200" cap="none" spc="0" normalizeH="0" baseline="0" noProof="0">
                  <a:ln>
                    <a:noFill/>
                  </a:ln>
                  <a:solidFill>
                    <a:prstClr val="black"/>
                  </a:solidFill>
                  <a:effectLst/>
                  <a:uLnTx/>
                  <a:uFillTx/>
                  <a:latin typeface="Calibri" panose="020F0502020204030204"/>
                  <a:ea typeface="+mn-ea"/>
                  <a:cs typeface="+mn-cs"/>
                </a:rPr>
                <a:t>Grupos de participantes</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grupo de alta intensidad, donde más pacientes recibieron dosis objetivo de GDMT a los 90 días, y un grupo de atención habitual donde pocos pacientes recibieron dosis de GDMT</a:t>
              </a:r>
            </a:p>
            <a:p>
              <a:pPr marL="536575"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s" sz="1600" b="1" i="0" u="none" strike="noStrike" kern="1200" cap="none" spc="0" normalizeH="0" baseline="0" noProof="0">
                  <a:ln>
                    <a:noFill/>
                  </a:ln>
                  <a:solidFill>
                    <a:prstClr val="black"/>
                  </a:solidFill>
                  <a:effectLst/>
                  <a:uLnTx/>
                  <a:uFillTx/>
                  <a:latin typeface="Calibri" panose="020F0502020204030204"/>
                  <a:ea typeface="+mn-ea"/>
                  <a:cs typeface="+mn-cs"/>
                </a:rPr>
                <a:t>Resultado</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Más pacientes en el grupo de alta intensidad se sintieron mejor y vivieron más tiempo.</a:t>
              </a:r>
            </a:p>
          </p:txBody>
        </p:sp>
      </p:grpSp>
      <p:sp>
        <p:nvSpPr>
          <p:cNvPr id="6" name="Slide Number Placeholder 5">
            <a:extLst>
              <a:ext uri="{FF2B5EF4-FFF2-40B4-BE49-F238E27FC236}">
                <a16:creationId xmlns:a16="http://schemas.microsoft.com/office/drawing/2014/main" id="{1AF5B732-EF11-5113-36A9-E2DC2ADBA1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D465DAD4-7500-0A6E-BF35-FDA1C6ABAA58}"/>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Consideraciones prácticas para el tratamiento</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419649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ED6F355-D012-1D78-7365-F1F6E407EFA3}"/>
              </a:ext>
            </a:extLst>
          </p:cNvPr>
          <p:cNvSpPr txBox="1"/>
          <p:nvPr/>
        </p:nvSpPr>
        <p:spPr>
          <a:xfrm>
            <a:off x="838200" y="1351154"/>
            <a:ext cx="9439464" cy="830997"/>
          </a:xfrm>
          <a:prstGeom prst="rect">
            <a:avLst/>
          </a:prstGeom>
          <a:noFill/>
        </p:spPr>
        <p:txBody>
          <a:bodyPr wrap="squar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s" sz="1600" b="1" i="0" u="none" strike="noStrike" kern="1200" cap="none" spc="0" normalizeH="0" baseline="0" noProof="0">
                <a:ln>
                  <a:noFill/>
                </a:ln>
                <a:solidFill>
                  <a:prstClr val="black"/>
                </a:solidFill>
                <a:effectLst/>
                <a:uLnTx/>
                <a:uFillTx/>
                <a:latin typeface="Calibri" panose="020F0502020204030204"/>
                <a:ea typeface="+mn-ea"/>
                <a:cs typeface="+mn-cs"/>
              </a:rPr>
              <a:t>Desafío en la combinación de varios medicamentos para controlar la </a:t>
            </a:r>
            <a:r>
              <a:rPr kumimoji="0" lang="en-US" sz="1600" b="1" i="0" u="none" strike="noStrike" kern="1200" cap="none" spc="0" normalizeH="0" baseline="0" noProof="0" err="1">
                <a:ln>
                  <a:noFill/>
                </a:ln>
                <a:solidFill>
                  <a:prstClr val="black"/>
                </a:solidFill>
                <a:effectLst/>
                <a:uLnTx/>
                <a:uFillTx/>
                <a:latin typeface="Calibri" panose="020F0502020204030204"/>
                <a:ea typeface="+mn-ea"/>
                <a:cs typeface="+mn-cs"/>
              </a:rPr>
              <a:t>ICFEr</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La tolerabilidad de los pacientes a los medicamentos en términos de presión arterial varía. ¿Podría una dosis más baja ser efectiva para permitir la adición de otras clases de medicamentos?</a:t>
            </a:r>
          </a:p>
        </p:txBody>
      </p:sp>
      <p:sp>
        <p:nvSpPr>
          <p:cNvPr id="17" name="Title 1">
            <a:extLst>
              <a:ext uri="{FF2B5EF4-FFF2-40B4-BE49-F238E27FC236}">
                <a16:creationId xmlns:a16="http://schemas.microsoft.com/office/drawing/2014/main" id="{FE66CFA9-6A6B-5FB0-1167-C3A39946184D}"/>
              </a:ext>
            </a:extLst>
          </p:cNvPr>
          <p:cNvSpPr txBox="1">
            <a:spLocks/>
          </p:cNvSpPr>
          <p:nvPr/>
        </p:nvSpPr>
        <p:spPr>
          <a:xfrm>
            <a:off x="844079" y="-1325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44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12" name="Title 1">
            <a:extLst>
              <a:ext uri="{FF2B5EF4-FFF2-40B4-BE49-F238E27FC236}">
                <a16:creationId xmlns:a16="http://schemas.microsoft.com/office/drawing/2014/main" id="{C5EDF3A1-6EDF-8F7E-DD29-3DA9528ABC0E}"/>
              </a:ext>
            </a:extLst>
          </p:cNvPr>
          <p:cNvSpPr txBox="1">
            <a:spLocks/>
          </p:cNvSpPr>
          <p:nvPr/>
        </p:nvSpPr>
        <p:spPr>
          <a:xfrm>
            <a:off x="300132" y="-1922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grpSp>
        <p:nvGrpSpPr>
          <p:cNvPr id="2" name="Group 1">
            <a:extLst>
              <a:ext uri="{FF2B5EF4-FFF2-40B4-BE49-F238E27FC236}">
                <a16:creationId xmlns:a16="http://schemas.microsoft.com/office/drawing/2014/main" id="{8F8FF892-36AA-7659-BE0B-0C52BB372158}"/>
              </a:ext>
            </a:extLst>
          </p:cNvPr>
          <p:cNvGrpSpPr/>
          <p:nvPr/>
        </p:nvGrpSpPr>
        <p:grpSpPr>
          <a:xfrm>
            <a:off x="838200" y="2212320"/>
            <a:ext cx="9835155" cy="747861"/>
            <a:chOff x="838200" y="1351154"/>
            <a:chExt cx="9835155" cy="747861"/>
          </a:xfrm>
        </p:grpSpPr>
        <p:sp>
          <p:nvSpPr>
            <p:cNvPr id="3" name="Rectangle: Rounded Corners 2">
              <a:extLst>
                <a:ext uri="{FF2B5EF4-FFF2-40B4-BE49-F238E27FC236}">
                  <a16:creationId xmlns:a16="http://schemas.microsoft.com/office/drawing/2014/main" id="{415648F6-7991-ACFC-8916-D6A2E0E82623}"/>
                </a:ext>
              </a:extLst>
            </p:cNvPr>
            <p:cNvSpPr/>
            <p:nvPr/>
          </p:nvSpPr>
          <p:spPr>
            <a:xfrm>
              <a:off x="1152882" y="1432189"/>
              <a:ext cx="9520473" cy="585790"/>
            </a:xfrm>
            <a:prstGeom prst="roundRect">
              <a:avLst>
                <a:gd name="adj" fmla="val 50000"/>
              </a:avLst>
            </a:prstGeom>
            <a:solidFill>
              <a:schemeClr val="bg1"/>
            </a:solidFill>
            <a:ln>
              <a:noFill/>
            </a:ln>
            <a:effectLst>
              <a:outerShdw blurRad="76200" dist="38100" dir="5400000" sx="101000" sy="101000" algn="t" rotWithShape="0">
                <a:schemeClr val="tx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144F86C-694C-3FF8-9E75-7CB4F0D9D0A0}"/>
                </a:ext>
              </a:extLst>
            </p:cNvPr>
            <p:cNvSpPr txBox="1"/>
            <p:nvPr/>
          </p:nvSpPr>
          <p:spPr>
            <a:xfrm>
              <a:off x="1634910" y="1400718"/>
              <a:ext cx="63195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800" b="1" i="0" u="none" strike="noStrike" kern="1200" cap="none" spc="0" normalizeH="0" baseline="0" noProof="0">
                  <a:ln>
                    <a:noFill/>
                  </a:ln>
                  <a:solidFill>
                    <a:prstClr val="black"/>
                  </a:solidFill>
                  <a:effectLst/>
                  <a:uLnTx/>
                  <a:uFillTx/>
                  <a:latin typeface="Calibri" panose="020F0502020204030204"/>
                  <a:ea typeface="+mn-ea"/>
                  <a:cs typeface="+mn-cs"/>
                </a:rPr>
                <a:t>Inhibidor de la enzima convertidora de angiotensina (</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ACEi</a:t>
              </a:r>
              <a:r>
                <a:rPr kumimoji="0" lang="es" sz="1800" b="1" i="0" u="none" strike="noStrike" kern="1200" cap="none" spc="0" normalizeH="0" baseline="0" noProof="0">
                  <a:ln>
                    <a:noFill/>
                  </a:ln>
                  <a:solidFill>
                    <a:prstClr val="black"/>
                  </a:solidFill>
                  <a:effectLst/>
                  <a:uLnTx/>
                  <a:uFillTx/>
                  <a:latin typeface="Calibri" panose="020F0502020204030204"/>
                  <a:ea typeface="+mn-ea"/>
                  <a:cs typeface="+mn-cs"/>
                </a:rPr>
                <a:t>): ¿debe el paciente tomar una dosis baja o alta? </a:t>
              </a:r>
            </a:p>
          </p:txBody>
        </p:sp>
        <p:grpSp>
          <p:nvGrpSpPr>
            <p:cNvPr id="5" name="Group 4">
              <a:extLst>
                <a:ext uri="{FF2B5EF4-FFF2-40B4-BE49-F238E27FC236}">
                  <a16:creationId xmlns:a16="http://schemas.microsoft.com/office/drawing/2014/main" id="{414A15A6-A285-453F-93B6-6842D2D0406E}"/>
                </a:ext>
              </a:extLst>
            </p:cNvPr>
            <p:cNvGrpSpPr/>
            <p:nvPr/>
          </p:nvGrpSpPr>
          <p:grpSpPr>
            <a:xfrm>
              <a:off x="838200" y="1351154"/>
              <a:ext cx="741607" cy="747861"/>
              <a:chOff x="838200" y="1351154"/>
              <a:chExt cx="741607" cy="747861"/>
            </a:xfrm>
          </p:grpSpPr>
          <p:sp>
            <p:nvSpPr>
              <p:cNvPr id="7" name="Oval 6">
                <a:extLst>
                  <a:ext uri="{FF2B5EF4-FFF2-40B4-BE49-F238E27FC236}">
                    <a16:creationId xmlns:a16="http://schemas.microsoft.com/office/drawing/2014/main" id="{D5E90239-0336-990B-BD1C-3FC43C657FEE}"/>
                  </a:ext>
                </a:extLst>
              </p:cNvPr>
              <p:cNvSpPr/>
              <p:nvPr/>
            </p:nvSpPr>
            <p:spPr>
              <a:xfrm>
                <a:off x="838200" y="1351154"/>
                <a:ext cx="741607" cy="747861"/>
              </a:xfrm>
              <a:prstGeom prst="ellipse">
                <a:avLst/>
              </a:prstGeom>
              <a:solidFill>
                <a:srgbClr val="B52282"/>
              </a:solidFill>
              <a:ln>
                <a:noFill/>
              </a:ln>
              <a:effectLst>
                <a:outerShdw blurRad="76200" dist="38100" sx="101000" sy="101000" algn="l" rotWithShape="0">
                  <a:schemeClr val="tx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55">
                <a:extLst>
                  <a:ext uri="{FF2B5EF4-FFF2-40B4-BE49-F238E27FC236}">
                    <a16:creationId xmlns:a16="http://schemas.microsoft.com/office/drawing/2014/main" id="{F719FE47-191E-CBE5-8378-1E814DD8D89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68163" y="1482913"/>
                <a:ext cx="481680" cy="484343"/>
              </a:xfrm>
              <a:prstGeom prst="rect">
                <a:avLst/>
              </a:prstGeom>
            </p:spPr>
          </p:pic>
        </p:grpSp>
      </p:grpSp>
      <p:sp>
        <p:nvSpPr>
          <p:cNvPr id="9" name="TextBox 8">
            <a:extLst>
              <a:ext uri="{FF2B5EF4-FFF2-40B4-BE49-F238E27FC236}">
                <a16:creationId xmlns:a16="http://schemas.microsoft.com/office/drawing/2014/main" id="{C374F31B-A336-FD53-9E3B-ADA8D9C53B77}"/>
              </a:ext>
            </a:extLst>
          </p:cNvPr>
          <p:cNvSpPr txBox="1"/>
          <p:nvPr/>
        </p:nvSpPr>
        <p:spPr>
          <a:xfrm>
            <a:off x="1634910" y="3037599"/>
            <a:ext cx="987435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600" b="1" i="0" u="none" strike="noStrike" kern="1200" cap="none" spc="0" normalizeH="0" baseline="0" noProof="0" err="1">
                <a:ln>
                  <a:noFill/>
                </a:ln>
                <a:solidFill>
                  <a:prstClr val="black"/>
                </a:solidFill>
                <a:effectLst/>
                <a:uLnTx/>
                <a:uFillTx/>
                <a:latin typeface="Calibri" panose="020F0502020204030204"/>
                <a:ea typeface="+mn-ea"/>
                <a:cs typeface="+mn-cs"/>
              </a:rPr>
              <a:t>Qué</a:t>
            </a: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600" b="1" i="0" u="none" strike="noStrike" kern="1200" cap="none" spc="0" normalizeH="0" baseline="0" noProof="0" err="1">
                <a:ln>
                  <a:noFill/>
                </a:ln>
                <a:solidFill>
                  <a:prstClr val="black"/>
                </a:solidFill>
                <a:effectLst/>
                <a:uLnTx/>
                <a:uFillTx/>
                <a:latin typeface="Calibri" panose="020F0502020204030204"/>
                <a:ea typeface="+mn-ea"/>
                <a:cs typeface="+mn-cs"/>
              </a:rPr>
              <a:t>opina</a:t>
            </a: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e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Slide Number Placeholder 9">
            <a:extLst>
              <a:ext uri="{FF2B5EF4-FFF2-40B4-BE49-F238E27FC236}">
                <a16:creationId xmlns:a16="http://schemas.microsoft.com/office/drawing/2014/main" id="{ABD4C0D0-C0DA-D114-3CE2-E4E85B3ECC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504D7F5E-3E6F-4E05-6E49-B9AA37180710}"/>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Consideraciones prácticas para el tratamiento (cont.)</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1365176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0BB8873-D30A-CD53-E55B-486B6167A6C0}"/>
              </a:ext>
            </a:extLst>
          </p:cNvPr>
          <p:cNvSpPr txBox="1"/>
          <p:nvPr/>
        </p:nvSpPr>
        <p:spPr>
          <a:xfrm>
            <a:off x="1634910" y="3037600"/>
            <a:ext cx="987435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600" b="1" i="0" u="none" strike="noStrike" kern="1200" cap="none" spc="0" normalizeH="0" baseline="0" noProof="0">
                <a:ln>
                  <a:noFill/>
                </a:ln>
                <a:solidFill>
                  <a:prstClr val="black"/>
                </a:solidFill>
                <a:effectLst/>
                <a:uLnTx/>
                <a:uFillTx/>
                <a:latin typeface="Calibri" panose="020F0502020204030204"/>
                <a:ea typeface="+mn-ea"/>
                <a:cs typeface="+mn-cs"/>
              </a:rPr>
              <a:t>Hallazgos de ensayos clínicos destinados a identificar la "dosis máxima tolerada": </a:t>
            </a:r>
            <a:r>
              <a:rPr kumimoji="0" lang="es" sz="1600" i="0" u="none" strike="noStrike" kern="1200" cap="none" spc="0" normalizeH="0" baseline="0" noProof="0">
                <a:ln>
                  <a:noFill/>
                </a:ln>
                <a:solidFill>
                  <a:prstClr val="black"/>
                </a:solidFill>
                <a:effectLst/>
                <a:uLnTx/>
                <a:uFillTx/>
                <a:latin typeface="Calibri" panose="020F0502020204030204"/>
                <a:ea typeface="+mn-ea"/>
                <a:cs typeface="+mn-cs"/>
              </a:rPr>
              <a:t>el </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mayor beneficio se observa con dosis bajas a moderadas de ACEi.</a:t>
            </a:r>
          </a:p>
        </p:txBody>
      </p:sp>
      <p:sp>
        <p:nvSpPr>
          <p:cNvPr id="4" name="TextBox 3">
            <a:extLst>
              <a:ext uri="{FF2B5EF4-FFF2-40B4-BE49-F238E27FC236}">
                <a16:creationId xmlns:a16="http://schemas.microsoft.com/office/drawing/2014/main" id="{CEAAE426-9011-2A3A-AD31-EC63A202493E}"/>
              </a:ext>
            </a:extLst>
          </p:cNvPr>
          <p:cNvSpPr txBox="1"/>
          <p:nvPr/>
        </p:nvSpPr>
        <p:spPr>
          <a:xfrm>
            <a:off x="2067339" y="6611779"/>
            <a:ext cx="805732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000" b="0" i="1" u="none" strike="noStrike" kern="1200" cap="none" spc="0" normalizeH="0" baseline="0" noProof="0">
                <a:ln>
                  <a:noFill/>
                </a:ln>
                <a:solidFill>
                  <a:prstClr val="black"/>
                </a:solidFill>
                <a:effectLst/>
                <a:uLnTx/>
                <a:uFillTx/>
                <a:latin typeface="Calibri" panose="020F0502020204030204"/>
                <a:ea typeface="+mn-ea"/>
                <a:cs typeface="+mn-cs"/>
              </a:rPr>
              <a:t>(Fuentes: Eur Heart J 1998; 19:481; Packer y cols. </a:t>
            </a:r>
            <a:r>
              <a:rPr kumimoji="0" lang="en-US" sz="1000" b="0" i="1" u="none" strike="noStrike" kern="1200" cap="none" spc="0" normalizeH="0" baseline="0" noProof="0">
                <a:ln>
                  <a:noFill/>
                </a:ln>
                <a:solidFill>
                  <a:prstClr val="black"/>
                </a:solidFill>
                <a:effectLst/>
                <a:uLnTx/>
                <a:uFillTx/>
                <a:latin typeface="Calibri" panose="020F0502020204030204"/>
                <a:ea typeface="+mn-ea"/>
                <a:cs typeface="+mn-cs"/>
              </a:rPr>
              <a:t>Circulation</a:t>
            </a:r>
            <a:r>
              <a:rPr kumimoji="0" lang="es" sz="1000" b="0" i="1" u="none" strike="noStrike" kern="1200" cap="none" spc="0" normalizeH="0" baseline="0" noProof="0">
                <a:ln>
                  <a:noFill/>
                </a:ln>
                <a:solidFill>
                  <a:prstClr val="black"/>
                </a:solidFill>
                <a:effectLst/>
                <a:uLnTx/>
                <a:uFillTx/>
                <a:latin typeface="Calibri" panose="020F0502020204030204"/>
                <a:ea typeface="+mn-ea"/>
                <a:cs typeface="+mn-cs"/>
              </a:rPr>
              <a:t> 1999; 100; 2312)</a:t>
            </a:r>
            <a:endParaRPr kumimoji="0" lang="en-US" sz="10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itle 1">
            <a:extLst>
              <a:ext uri="{FF2B5EF4-FFF2-40B4-BE49-F238E27FC236}">
                <a16:creationId xmlns:a16="http://schemas.microsoft.com/office/drawing/2014/main" id="{36DC8BF3-8BA9-E2FE-E2BA-4C62039317C1}"/>
              </a:ext>
            </a:extLst>
          </p:cNvPr>
          <p:cNvSpPr txBox="1">
            <a:spLocks/>
          </p:cNvSpPr>
          <p:nvPr/>
        </p:nvSpPr>
        <p:spPr>
          <a:xfrm>
            <a:off x="562700" y="-86300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44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16" name="Title 1">
            <a:extLst>
              <a:ext uri="{FF2B5EF4-FFF2-40B4-BE49-F238E27FC236}">
                <a16:creationId xmlns:a16="http://schemas.microsoft.com/office/drawing/2014/main" id="{1BCF01A5-F04D-F869-3F43-1EA1D9FD9FF8}"/>
              </a:ext>
            </a:extLst>
          </p:cNvPr>
          <p:cNvSpPr txBox="1">
            <a:spLocks/>
          </p:cNvSpPr>
          <p:nvPr/>
        </p:nvSpPr>
        <p:spPr>
          <a:xfrm>
            <a:off x="655318" y="-110453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grpSp>
        <p:nvGrpSpPr>
          <p:cNvPr id="20" name="Group 19">
            <a:extLst>
              <a:ext uri="{FF2B5EF4-FFF2-40B4-BE49-F238E27FC236}">
                <a16:creationId xmlns:a16="http://schemas.microsoft.com/office/drawing/2014/main" id="{65E3C295-BD7F-7C6F-44AD-4144E11DC704}"/>
              </a:ext>
            </a:extLst>
          </p:cNvPr>
          <p:cNvGrpSpPr/>
          <p:nvPr/>
        </p:nvGrpSpPr>
        <p:grpSpPr>
          <a:xfrm>
            <a:off x="1634910" y="3818915"/>
            <a:ext cx="3170554" cy="2534468"/>
            <a:chOff x="1634910" y="3688673"/>
            <a:chExt cx="3170554" cy="2534468"/>
          </a:xfrm>
        </p:grpSpPr>
        <p:sp>
          <p:nvSpPr>
            <p:cNvPr id="17" name="Rectangle: Rounded Corners 16">
              <a:extLst>
                <a:ext uri="{FF2B5EF4-FFF2-40B4-BE49-F238E27FC236}">
                  <a16:creationId xmlns:a16="http://schemas.microsoft.com/office/drawing/2014/main" id="{EE0E3ECB-0326-F46F-7F51-8F3E49476833}"/>
                </a:ext>
              </a:extLst>
            </p:cNvPr>
            <p:cNvSpPr/>
            <p:nvPr/>
          </p:nvSpPr>
          <p:spPr>
            <a:xfrm>
              <a:off x="1634910" y="3688673"/>
              <a:ext cx="3170554" cy="2529781"/>
            </a:xfrm>
            <a:prstGeom prst="roundRect">
              <a:avLst>
                <a:gd name="adj" fmla="val 7536"/>
              </a:avLst>
            </a:prstGeom>
            <a:solidFill>
              <a:srgbClr val="E1F1F7"/>
            </a:solidFill>
            <a:ln>
              <a:noFill/>
            </a:ln>
            <a:effectLst>
              <a:outerShdw blurRad="76200" dist="38100" dir="5400000" algn="t"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6D91AD32-FC6F-D98E-ACAA-6B4CB9AE4230}"/>
                </a:ext>
              </a:extLst>
            </p:cNvPr>
            <p:cNvSpPr txBox="1"/>
            <p:nvPr/>
          </p:nvSpPr>
          <p:spPr>
            <a:xfrm>
              <a:off x="1802090" y="3930206"/>
              <a:ext cx="2836195" cy="2292935"/>
            </a:xfrm>
            <a:prstGeom prst="rect">
              <a:avLst/>
            </a:prstGeom>
            <a:noFill/>
          </p:spPr>
          <p:txBody>
            <a:bodyPr wrap="square" rtlCol="0">
              <a:spAutoFit/>
            </a:bodyPr>
            <a:lstStyle/>
            <a:p>
              <a:pPr marL="177800" marR="0" lvl="0" indent="-17780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err="1">
                  <a:ln>
                    <a:noFill/>
                  </a:ln>
                  <a:solidFill>
                    <a:prstClr val="black"/>
                  </a:solidFill>
                  <a:effectLst/>
                  <a:uLnTx/>
                  <a:uFillTx/>
                  <a:latin typeface="Calibri" panose="020F0502020204030204"/>
                  <a:ea typeface="+mn-ea"/>
                  <a:cs typeface="+mn-cs"/>
                </a:rPr>
                <a:t>Ensayo</a:t>
              </a: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 ATLAS</a:t>
              </a:r>
              <a:endParaRPr kumimoji="0" lang="en-US" sz="1600" b="1" i="0" u="none" strike="noStrike" kern="1200" cap="none" spc="0" normalizeH="0" baseline="0" noProof="0">
                <a:ln>
                  <a:noFill/>
                </a:ln>
                <a:solidFill>
                  <a:srgbClr val="111111"/>
                </a:solidFill>
                <a:effectLst/>
                <a:uLnTx/>
                <a:uFillTx/>
                <a:latin typeface="Calibri" panose="020F0502020204030204"/>
                <a:ea typeface="+mn-ea"/>
                <a:cs typeface="+mn-cs"/>
              </a:endParaRPr>
            </a:p>
            <a:p>
              <a:pPr marL="177800" marR="0" lvl="1" indent="-177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3.164 pacientes: 2,5-5,0 o 32,5-35 mg de lisinopril</a:t>
              </a:r>
            </a:p>
            <a:p>
              <a:pPr marL="177800" marR="0" lvl="1" indent="-177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No hubo diferencias significativas en la mortalidad</a:t>
              </a:r>
            </a:p>
            <a:p>
              <a:pPr marL="177800" marR="0" lvl="1"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Las hospitalizaciones son más bajas en el grupo de dosis alta</a:t>
              </a:r>
            </a:p>
          </p:txBody>
        </p:sp>
      </p:grpSp>
      <p:grpSp>
        <p:nvGrpSpPr>
          <p:cNvPr id="21" name="Group 20">
            <a:extLst>
              <a:ext uri="{FF2B5EF4-FFF2-40B4-BE49-F238E27FC236}">
                <a16:creationId xmlns:a16="http://schemas.microsoft.com/office/drawing/2014/main" id="{E86F3905-133D-4394-2A03-2CBEE1C559B6}"/>
              </a:ext>
            </a:extLst>
          </p:cNvPr>
          <p:cNvGrpSpPr/>
          <p:nvPr/>
        </p:nvGrpSpPr>
        <p:grpSpPr>
          <a:xfrm>
            <a:off x="4972644" y="3818915"/>
            <a:ext cx="3170554" cy="2529781"/>
            <a:chOff x="1634910" y="3688673"/>
            <a:chExt cx="3170554" cy="2529781"/>
          </a:xfrm>
          <a:solidFill>
            <a:srgbClr val="004E8F">
              <a:alpha val="10000"/>
            </a:srgbClr>
          </a:solidFill>
        </p:grpSpPr>
        <p:sp>
          <p:nvSpPr>
            <p:cNvPr id="22" name="Rectangle: Rounded Corners 21">
              <a:extLst>
                <a:ext uri="{FF2B5EF4-FFF2-40B4-BE49-F238E27FC236}">
                  <a16:creationId xmlns:a16="http://schemas.microsoft.com/office/drawing/2014/main" id="{13233456-3BCA-6D7F-0AD1-0DB6992844F5}"/>
                </a:ext>
              </a:extLst>
            </p:cNvPr>
            <p:cNvSpPr/>
            <p:nvPr/>
          </p:nvSpPr>
          <p:spPr>
            <a:xfrm>
              <a:off x="1634910" y="3688673"/>
              <a:ext cx="3170554" cy="2529781"/>
            </a:xfrm>
            <a:prstGeom prst="roundRect">
              <a:avLst>
                <a:gd name="adj" fmla="val 7536"/>
              </a:avLst>
            </a:prstGeom>
            <a:solidFill>
              <a:srgbClr val="E3ECF3"/>
            </a:solidFill>
            <a:ln>
              <a:noFill/>
            </a:ln>
            <a:effectLst>
              <a:outerShdw blurRad="76200" dist="38100" dir="5400000" algn="t"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9822D950-1FF8-92A8-696C-5C4B0267FA09}"/>
                </a:ext>
              </a:extLst>
            </p:cNvPr>
            <p:cNvSpPr txBox="1"/>
            <p:nvPr/>
          </p:nvSpPr>
          <p:spPr>
            <a:xfrm>
              <a:off x="1802090" y="3930206"/>
              <a:ext cx="2836195" cy="1969770"/>
            </a:xfrm>
            <a:prstGeom prst="rect">
              <a:avLst/>
            </a:prstGeom>
            <a:noFill/>
          </p:spPr>
          <p:txBody>
            <a:bodyPr wrap="square" rtlCol="0">
              <a:spAutoFit/>
            </a:bodyPr>
            <a:lstStyle/>
            <a:p>
              <a:pPr marL="177800" marR="0" lvl="0" indent="-177800" algn="l" defTabSz="914400" rtl="0" eaLnBrk="1" fontAlgn="auto" latinLnBrk="0" hangingPunct="1">
                <a:lnSpc>
                  <a:spcPct val="100000"/>
                </a:lnSpc>
                <a:spcBef>
                  <a:spcPts val="0"/>
                </a:spcBef>
                <a:spcAft>
                  <a:spcPts val="600"/>
                </a:spcAft>
                <a:buClrTx/>
                <a:buSzTx/>
                <a:buFontTx/>
                <a:buNone/>
                <a:tabLst/>
                <a:defRPr/>
              </a:pPr>
              <a:r>
                <a:rPr kumimoji="0" lang="es" sz="1600" b="1" i="0" u="none" strike="noStrike" kern="1200" cap="none" spc="0" normalizeH="0" baseline="0" noProof="0">
                  <a:ln>
                    <a:noFill/>
                  </a:ln>
                  <a:solidFill>
                    <a:prstClr val="black"/>
                  </a:solidFill>
                  <a:effectLst/>
                  <a:uLnTx/>
                  <a:uFillTx/>
                  <a:latin typeface="Calibri" panose="020F0502020204030204"/>
                  <a:ea typeface="+mn-ea"/>
                  <a:cs typeface="+mn-cs"/>
                </a:rPr>
                <a:t>Ensayo NETWORK</a:t>
              </a:r>
            </a:p>
            <a:p>
              <a:pPr marL="177800" marR="0" lvl="1" indent="-177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1.532 pacientes: 5, 10 o 20 mg de enalapril</a:t>
              </a:r>
            </a:p>
            <a:p>
              <a:pPr marL="177800" marR="0" lvl="1"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Insuficiencia</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cardíaca</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congestiva</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hospitalizaciones, muerte: No hubo diferencia significativa</a:t>
              </a:r>
            </a:p>
          </p:txBody>
        </p:sp>
      </p:grpSp>
      <p:sp>
        <p:nvSpPr>
          <p:cNvPr id="36" name="TextBox 35">
            <a:extLst>
              <a:ext uri="{FF2B5EF4-FFF2-40B4-BE49-F238E27FC236}">
                <a16:creationId xmlns:a16="http://schemas.microsoft.com/office/drawing/2014/main" id="{02511678-CB17-749C-D606-4925B81EAB99}"/>
              </a:ext>
            </a:extLst>
          </p:cNvPr>
          <p:cNvSpPr txBox="1"/>
          <p:nvPr/>
        </p:nvSpPr>
        <p:spPr>
          <a:xfrm>
            <a:off x="838200" y="1351154"/>
            <a:ext cx="9439464" cy="830997"/>
          </a:xfrm>
          <a:prstGeom prst="rect">
            <a:avLst/>
          </a:prstGeom>
          <a:noFill/>
        </p:spPr>
        <p:txBody>
          <a:bodyPr wrap="squar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s" sz="1600" b="1" i="0" u="none" strike="noStrike" kern="1200" cap="none" spc="0" normalizeH="0" baseline="0" noProof="0">
                <a:ln>
                  <a:noFill/>
                </a:ln>
                <a:solidFill>
                  <a:prstClr val="black"/>
                </a:solidFill>
                <a:effectLst/>
                <a:uLnTx/>
                <a:uFillTx/>
                <a:latin typeface="Calibri" panose="020F0502020204030204"/>
                <a:ea typeface="+mn-ea"/>
                <a:cs typeface="+mn-cs"/>
              </a:rPr>
              <a:t>Desafío en la combinación de varios medicamentos para controlar la </a:t>
            </a:r>
            <a:r>
              <a:rPr kumimoji="0" lang="en-US" sz="1600" b="1" i="0" u="none" strike="noStrike" kern="1200" cap="none" spc="0" normalizeH="0" baseline="0" noProof="0" err="1">
                <a:ln>
                  <a:noFill/>
                </a:ln>
                <a:solidFill>
                  <a:prstClr val="black"/>
                </a:solidFill>
                <a:effectLst/>
                <a:uLnTx/>
                <a:uFillTx/>
                <a:latin typeface="Calibri" panose="020F0502020204030204"/>
                <a:ea typeface="+mn-ea"/>
                <a:cs typeface="+mn-cs"/>
              </a:rPr>
              <a:t>ICFEr</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La tolerabilidad de los pacientes a los medicamentos en términos de presión arterial varía. ¿Podría una dosis más baja ser efectiva para permitir la adición de otras clases de medicamentos?</a:t>
            </a:r>
          </a:p>
        </p:txBody>
      </p:sp>
      <p:grpSp>
        <p:nvGrpSpPr>
          <p:cNvPr id="37" name="Group 36">
            <a:extLst>
              <a:ext uri="{FF2B5EF4-FFF2-40B4-BE49-F238E27FC236}">
                <a16:creationId xmlns:a16="http://schemas.microsoft.com/office/drawing/2014/main" id="{6B4D6344-EC79-9D43-7556-C0AB0905C913}"/>
              </a:ext>
            </a:extLst>
          </p:cNvPr>
          <p:cNvGrpSpPr/>
          <p:nvPr/>
        </p:nvGrpSpPr>
        <p:grpSpPr>
          <a:xfrm>
            <a:off x="838200" y="2212321"/>
            <a:ext cx="9835155" cy="747861"/>
            <a:chOff x="838200" y="1351154"/>
            <a:chExt cx="9835155" cy="747861"/>
          </a:xfrm>
        </p:grpSpPr>
        <p:sp>
          <p:nvSpPr>
            <p:cNvPr id="38" name="Rectangle: Rounded Corners 37">
              <a:extLst>
                <a:ext uri="{FF2B5EF4-FFF2-40B4-BE49-F238E27FC236}">
                  <a16:creationId xmlns:a16="http://schemas.microsoft.com/office/drawing/2014/main" id="{E09385AF-031C-58FC-48A8-135CAD9A7504}"/>
                </a:ext>
              </a:extLst>
            </p:cNvPr>
            <p:cNvSpPr/>
            <p:nvPr/>
          </p:nvSpPr>
          <p:spPr>
            <a:xfrm>
              <a:off x="1152882" y="1432189"/>
              <a:ext cx="9520473" cy="585790"/>
            </a:xfrm>
            <a:prstGeom prst="roundRect">
              <a:avLst>
                <a:gd name="adj" fmla="val 50000"/>
              </a:avLst>
            </a:prstGeom>
            <a:solidFill>
              <a:schemeClr val="bg1"/>
            </a:solidFill>
            <a:ln>
              <a:noFill/>
            </a:ln>
            <a:effectLst>
              <a:outerShdw blurRad="76200" dist="38100" dir="5400000" sx="101000" sy="101000" algn="t" rotWithShape="0">
                <a:schemeClr val="tx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2EFE1A84-7096-5FAB-A5F1-806B510A4FCB}"/>
                </a:ext>
              </a:extLst>
            </p:cNvPr>
            <p:cNvGrpSpPr/>
            <p:nvPr/>
          </p:nvGrpSpPr>
          <p:grpSpPr>
            <a:xfrm>
              <a:off x="838200" y="1351154"/>
              <a:ext cx="741607" cy="747861"/>
              <a:chOff x="838200" y="1351154"/>
              <a:chExt cx="741607" cy="747861"/>
            </a:xfrm>
          </p:grpSpPr>
          <p:sp>
            <p:nvSpPr>
              <p:cNvPr id="41" name="Oval 40">
                <a:extLst>
                  <a:ext uri="{FF2B5EF4-FFF2-40B4-BE49-F238E27FC236}">
                    <a16:creationId xmlns:a16="http://schemas.microsoft.com/office/drawing/2014/main" id="{F0F8D8BC-E333-E5C8-6B74-75E50CA4C6F3}"/>
                  </a:ext>
                </a:extLst>
              </p:cNvPr>
              <p:cNvSpPr/>
              <p:nvPr/>
            </p:nvSpPr>
            <p:spPr>
              <a:xfrm>
                <a:off x="838200" y="1351154"/>
                <a:ext cx="741607" cy="747861"/>
              </a:xfrm>
              <a:prstGeom prst="ellipse">
                <a:avLst/>
              </a:prstGeom>
              <a:solidFill>
                <a:srgbClr val="B52282"/>
              </a:solidFill>
              <a:ln>
                <a:noFill/>
              </a:ln>
              <a:effectLst>
                <a:outerShdw blurRad="76200" dist="38100" sx="101000" sy="101000" algn="l" rotWithShape="0">
                  <a:schemeClr val="tx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55">
                <a:extLst>
                  <a:ext uri="{FF2B5EF4-FFF2-40B4-BE49-F238E27FC236}">
                    <a16:creationId xmlns:a16="http://schemas.microsoft.com/office/drawing/2014/main" id="{286F634D-A765-CF12-DB26-6B0EE1CFBB3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68163" y="1482913"/>
                <a:ext cx="481680" cy="484343"/>
              </a:xfrm>
              <a:prstGeom prst="rect">
                <a:avLst/>
              </a:prstGeom>
            </p:spPr>
          </p:pic>
        </p:grpSp>
      </p:grpSp>
      <p:sp>
        <p:nvSpPr>
          <p:cNvPr id="3" name="Slide Number Placeholder 2">
            <a:extLst>
              <a:ext uri="{FF2B5EF4-FFF2-40B4-BE49-F238E27FC236}">
                <a16:creationId xmlns:a16="http://schemas.microsoft.com/office/drawing/2014/main" id="{0FE811F0-5453-6AB9-64DE-294EB86437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716DA89-CFE2-A618-DD11-69EA2AA07E7E}"/>
              </a:ext>
            </a:extLst>
          </p:cNvPr>
          <p:cNvSpPr txBox="1"/>
          <p:nvPr/>
        </p:nvSpPr>
        <p:spPr>
          <a:xfrm>
            <a:off x="1634910" y="2263086"/>
            <a:ext cx="63195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800" b="1" i="0" u="none" strike="noStrike" kern="1200" cap="none" spc="0" normalizeH="0" baseline="0" noProof="0">
                <a:ln>
                  <a:noFill/>
                </a:ln>
                <a:solidFill>
                  <a:prstClr val="black"/>
                </a:solidFill>
                <a:effectLst/>
                <a:uLnTx/>
                <a:uFillTx/>
                <a:latin typeface="Calibri" panose="020F0502020204030204"/>
                <a:ea typeface="+mn-ea"/>
                <a:cs typeface="+mn-cs"/>
              </a:rPr>
              <a:t>Inhibidor de la enzima convertidora de angiotensina (</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ACEi</a:t>
            </a:r>
            <a:r>
              <a:rPr kumimoji="0" lang="es" sz="1800" b="1" i="0" u="none" strike="noStrike" kern="1200" cap="none" spc="0" normalizeH="0" baseline="0" noProof="0">
                <a:ln>
                  <a:noFill/>
                </a:ln>
                <a:solidFill>
                  <a:prstClr val="black"/>
                </a:solidFill>
                <a:effectLst/>
                <a:uLnTx/>
                <a:uFillTx/>
                <a:latin typeface="Calibri" panose="020F0502020204030204"/>
                <a:ea typeface="+mn-ea"/>
                <a:cs typeface="+mn-cs"/>
              </a:rPr>
              <a:t>):</a:t>
            </a:r>
            <a:br>
              <a:rPr kumimoji="0" lang="es" sz="18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es" sz="1800" b="1" i="0" u="none" strike="noStrike" kern="1200" cap="none" spc="0" normalizeH="0" baseline="0" noProof="0">
                <a:ln>
                  <a:noFill/>
                </a:ln>
                <a:solidFill>
                  <a:prstClr val="black"/>
                </a:solidFill>
                <a:effectLst/>
                <a:uLnTx/>
                <a:uFillTx/>
                <a:latin typeface="Calibri" panose="020F0502020204030204"/>
                <a:ea typeface="+mn-ea"/>
                <a:cs typeface="+mn-cs"/>
              </a:rPr>
              <a:t>¿debe el paciente tomar una dosis baja o alta? </a:t>
            </a:r>
          </a:p>
        </p:txBody>
      </p:sp>
      <p:sp>
        <p:nvSpPr>
          <p:cNvPr id="2" name="Title 1">
            <a:extLst>
              <a:ext uri="{FF2B5EF4-FFF2-40B4-BE49-F238E27FC236}">
                <a16:creationId xmlns:a16="http://schemas.microsoft.com/office/drawing/2014/main" id="{E2345326-4666-9BEC-D020-280A19E6DDBF}"/>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Consideraciones prácticas para el tratamiento (cont.)</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23670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C139343-449F-0D0A-DB9A-8A717C22EEBD}"/>
              </a:ext>
            </a:extLst>
          </p:cNvPr>
          <p:cNvGraphicFramePr>
            <a:graphicFrameLocks noGrp="1"/>
          </p:cNvGraphicFramePr>
          <p:nvPr>
            <p:extLst>
              <p:ext uri="{D42A27DB-BD31-4B8C-83A1-F6EECF244321}">
                <p14:modId xmlns:p14="http://schemas.microsoft.com/office/powerpoint/2010/main" val="849089355"/>
              </p:ext>
            </p:extLst>
          </p:nvPr>
        </p:nvGraphicFramePr>
        <p:xfrm>
          <a:off x="1156824" y="2330026"/>
          <a:ext cx="9878352" cy="4291754"/>
        </p:xfrm>
        <a:graphic>
          <a:graphicData uri="http://schemas.openxmlformats.org/drawingml/2006/table">
            <a:tbl>
              <a:tblPr firstRow="1" bandRow="1">
                <a:tableStyleId>{5C22544A-7EE6-4342-B048-85BDC9FD1C3A}</a:tableStyleId>
              </a:tblPr>
              <a:tblGrid>
                <a:gridCol w="4939176">
                  <a:extLst>
                    <a:ext uri="{9D8B030D-6E8A-4147-A177-3AD203B41FA5}">
                      <a16:colId xmlns:a16="http://schemas.microsoft.com/office/drawing/2014/main" val="986266794"/>
                    </a:ext>
                  </a:extLst>
                </a:gridCol>
                <a:gridCol w="4939176">
                  <a:extLst>
                    <a:ext uri="{9D8B030D-6E8A-4147-A177-3AD203B41FA5}">
                      <a16:colId xmlns:a16="http://schemas.microsoft.com/office/drawing/2014/main" val="688095343"/>
                    </a:ext>
                  </a:extLst>
                </a:gridCol>
              </a:tblGrid>
              <a:tr h="370840">
                <a:tc>
                  <a:txBody>
                    <a:bodyPr/>
                    <a:lstStyle/>
                    <a:p>
                      <a:pPr algn="l"/>
                      <a:r>
                        <a:rPr lang="es" sz="1600"/>
                        <a:t>Caso de paciente</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004E8F"/>
                    </a:solidFill>
                  </a:tcPr>
                </a:tc>
                <a:tc>
                  <a:txBody>
                    <a:bodyPr/>
                    <a:lstStyle/>
                    <a:p>
                      <a:pPr algn="l"/>
                      <a:r>
                        <a:rPr lang="es" sz="1600"/>
                        <a:t>Consejo</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004E8F"/>
                    </a:solidFill>
                  </a:tcPr>
                </a:tc>
                <a:extLst>
                  <a:ext uri="{0D108BD9-81ED-4DB2-BD59-A6C34878D82A}">
                    <a16:rowId xmlns:a16="http://schemas.microsoft.com/office/drawing/2014/main" val="1297180059"/>
                  </a:ext>
                </a:extLst>
              </a:tr>
              <a:tr h="370840">
                <a:tc>
                  <a:txBody>
                    <a:bodyPr/>
                    <a:lstStyle/>
                    <a:p>
                      <a:pPr algn="l"/>
                      <a:r>
                        <a:rPr lang="es" sz="1600"/>
                        <a:t>Todos los pacientes con </a:t>
                      </a:r>
                      <a:r>
                        <a:rPr lang="en-US" sz="1600" err="1"/>
                        <a:t>ICFEr</a:t>
                      </a:r>
                      <a:endParaRPr lang="es" sz="1600"/>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600">
                          <a:cs typeface="Arial" panose="020B0604020202020204" pitchFamily="34" charset="0"/>
                        </a:rPr>
                        <a:t>Use sacubitril/valsartan con </a:t>
                      </a:r>
                      <a:r>
                        <a:rPr lang="en-US" sz="1600" err="1">
                          <a:cs typeface="Arial" panose="020B0604020202020204" pitchFamily="34" charset="0"/>
                        </a:rPr>
                        <a:t>betabloqueantes</a:t>
                      </a:r>
                      <a:r>
                        <a:rPr lang="es" sz="1600">
                          <a:cs typeface="Arial" panose="020B0604020202020204" pitchFamily="34" charset="0"/>
                        </a:rPr>
                        <a:t> y otros GDMT.</a:t>
                      </a:r>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61542013"/>
                  </a:ext>
                </a:extLst>
              </a:tr>
              <a:tr h="370840">
                <a:tc>
                  <a:txBody>
                    <a:bodyPr/>
                    <a:lstStyle/>
                    <a:p>
                      <a:pPr algn="l"/>
                      <a:r>
                        <a:rPr lang="es" sz="1600"/>
                        <a:t>Pacientes que previamente recibieron dosis </a:t>
                      </a:r>
                      <a:r>
                        <a:rPr lang="en-US" sz="1600" err="1"/>
                        <a:t>moderadas</a:t>
                      </a:r>
                      <a:r>
                        <a:rPr lang="en-US" sz="1600"/>
                        <a:t>/</a:t>
                      </a:r>
                      <a:r>
                        <a:rPr lang="en-US" sz="1600" err="1"/>
                        <a:t>altas</a:t>
                      </a:r>
                      <a:r>
                        <a:rPr lang="en-US" sz="1600"/>
                        <a:t> </a:t>
                      </a:r>
                      <a:r>
                        <a:rPr lang="es" sz="1600"/>
                        <a:t>de ACEi/ARB</a:t>
                      </a:r>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42900" indent="-342900" algn="l">
                        <a:buFont typeface="+mj-lt"/>
                        <a:buAutoNum type="arabicPeriod"/>
                      </a:pPr>
                      <a:r>
                        <a:rPr lang="es" sz="1600"/>
                        <a:t>Comience con 49/51 mg dos veces al día (100 mg dos veces al día).</a:t>
                      </a:r>
                    </a:p>
                    <a:p>
                      <a:pPr marL="342900" indent="-342900" algn="l">
                        <a:buFont typeface="+mj-lt"/>
                        <a:buAutoNum type="arabicPeriod"/>
                      </a:pPr>
                      <a:r>
                        <a:rPr lang="es" sz="1600"/>
                        <a:t>Después de 2 a 4 semanas, duplique a 97/103 mg dos veces al día (200 mg dos veces al día) según la tolerancia.</a:t>
                      </a:r>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56636216"/>
                  </a:ext>
                </a:extLst>
              </a:tr>
              <a:tr h="370840">
                <a:tc>
                  <a:txBody>
                    <a:bodyPr/>
                    <a:lstStyle/>
                    <a:p>
                      <a:pPr algn="l"/>
                      <a:r>
                        <a:rPr lang="es" sz="1600"/>
                        <a:t>Pacientes con insuficiencia renal grave o que no han tomado previamente ACEi/ARB</a:t>
                      </a:r>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55600" indent="-355600" algn="l">
                        <a:buFont typeface="+mj-lt"/>
                        <a:buAutoNum type="arabicPeriod"/>
                      </a:pPr>
                      <a:r>
                        <a:rPr lang="es" sz="1600"/>
                        <a:t>Comience con 24/26 mg dos veces al día (50 mg dos veces al día).</a:t>
                      </a:r>
                    </a:p>
                    <a:p>
                      <a:pPr marL="355600" indent="-355600" algn="l">
                        <a:buFont typeface="+mj-lt"/>
                        <a:buAutoNum type="arabicPeriod"/>
                      </a:pPr>
                      <a:r>
                        <a:rPr lang="es" sz="1600"/>
                        <a:t>Duplique cada 2-4 semanas hasta alcanzar el objetivo de 97/103 mg dos veces al día (200 mg dos veces al día), según lo tolerado.</a:t>
                      </a:r>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2590436"/>
                  </a:ext>
                </a:extLst>
              </a:tr>
              <a:tr h="720514">
                <a:tc>
                  <a:txBody>
                    <a:bodyPr/>
                    <a:lstStyle/>
                    <a:p>
                      <a:pPr algn="l"/>
                      <a:r>
                        <a:rPr lang="es" sz="1600">
                          <a:cs typeface="Osaka" pitchFamily="-112" charset="-128"/>
                        </a:rPr>
                        <a:t>Pacientes que no </a:t>
                      </a:r>
                      <a:r>
                        <a:rPr lang="en-US" sz="1600" err="1">
                          <a:cs typeface="Osaka" pitchFamily="-112" charset="-128"/>
                        </a:rPr>
                        <a:t>presentan</a:t>
                      </a:r>
                      <a:r>
                        <a:rPr lang="en-US" sz="1600">
                          <a:cs typeface="Osaka" pitchFamily="-112" charset="-128"/>
                        </a:rPr>
                        <a:t> </a:t>
                      </a:r>
                      <a:r>
                        <a:rPr lang="en-US" sz="1600" err="1">
                          <a:cs typeface="Osaka" pitchFamily="-112" charset="-128"/>
                        </a:rPr>
                        <a:t>sobrecarga</a:t>
                      </a:r>
                      <a:r>
                        <a:rPr lang="en-US" sz="1600">
                          <a:cs typeface="Osaka" pitchFamily="-112" charset="-128"/>
                        </a:rPr>
                        <a:t> de </a:t>
                      </a:r>
                      <a:r>
                        <a:rPr lang="en-US" sz="1600" err="1">
                          <a:cs typeface="Osaka" pitchFamily="-112" charset="-128"/>
                        </a:rPr>
                        <a:t>volumen</a:t>
                      </a:r>
                      <a:endParaRPr lang="en-US" sz="1600"/>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s" sz="1600">
                          <a:cs typeface="Osaka" pitchFamily="-112" charset="-128"/>
                        </a:rPr>
                        <a:t>Reducir la dosis </a:t>
                      </a:r>
                      <a:r>
                        <a:rPr lang="en-US" sz="1600" err="1">
                          <a:cs typeface="Osaka" pitchFamily="-112" charset="-128"/>
                        </a:rPr>
                        <a:t>diurético</a:t>
                      </a:r>
                      <a:r>
                        <a:rPr lang="en-US" sz="1600">
                          <a:cs typeface="Osaka" pitchFamily="-112" charset="-128"/>
                        </a:rPr>
                        <a:t> de </a:t>
                      </a:r>
                      <a:r>
                        <a:rPr lang="en-US" sz="1600" err="1">
                          <a:cs typeface="Osaka" pitchFamily="-112" charset="-128"/>
                        </a:rPr>
                        <a:t>asa</a:t>
                      </a:r>
                      <a:r>
                        <a:rPr lang="es" sz="1600">
                          <a:cs typeface="Osaka" pitchFamily="-112" charset="-128"/>
                        </a:rPr>
                        <a:t> para mitigar los efectos hipotensores.</a:t>
                      </a:r>
                      <a:endParaRPr lang="en-US" sz="1600"/>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58118494"/>
                  </a:ext>
                </a:extLst>
              </a:tr>
            </a:tbl>
          </a:graphicData>
        </a:graphic>
      </p:graphicFrame>
      <p:sp>
        <p:nvSpPr>
          <p:cNvPr id="9" name="Title 1">
            <a:extLst>
              <a:ext uri="{FF2B5EF4-FFF2-40B4-BE49-F238E27FC236}">
                <a16:creationId xmlns:a16="http://schemas.microsoft.com/office/drawing/2014/main" id="{B69DF691-4442-D9CE-484C-5CD349CB6D00}"/>
              </a:ext>
            </a:extLst>
          </p:cNvPr>
          <p:cNvSpPr txBox="1">
            <a:spLocks/>
          </p:cNvSpPr>
          <p:nvPr/>
        </p:nvSpPr>
        <p:spPr>
          <a:xfrm>
            <a:off x="655318" y="-160258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3" name="Slide Number Placeholder 2">
            <a:extLst>
              <a:ext uri="{FF2B5EF4-FFF2-40B4-BE49-F238E27FC236}">
                <a16:creationId xmlns:a16="http://schemas.microsoft.com/office/drawing/2014/main" id="{DCD09CDA-232D-9BCC-B96E-A7CBB7C65F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061C355B-8ADA-703D-2F70-F19855600A9C}"/>
              </a:ext>
            </a:extLst>
          </p:cNvPr>
          <p:cNvGrpSpPr/>
          <p:nvPr/>
        </p:nvGrpSpPr>
        <p:grpSpPr>
          <a:xfrm>
            <a:off x="838200" y="1351154"/>
            <a:ext cx="9835155" cy="747861"/>
            <a:chOff x="838200" y="1351154"/>
            <a:chExt cx="9835155" cy="747861"/>
          </a:xfrm>
        </p:grpSpPr>
        <p:sp>
          <p:nvSpPr>
            <p:cNvPr id="13" name="Rectangle: Rounded Corners 12">
              <a:extLst>
                <a:ext uri="{FF2B5EF4-FFF2-40B4-BE49-F238E27FC236}">
                  <a16:creationId xmlns:a16="http://schemas.microsoft.com/office/drawing/2014/main" id="{D61C841B-7C1B-3703-8559-D858566984CC}"/>
                </a:ext>
              </a:extLst>
            </p:cNvPr>
            <p:cNvSpPr/>
            <p:nvPr/>
          </p:nvSpPr>
          <p:spPr>
            <a:xfrm>
              <a:off x="1152882" y="1432189"/>
              <a:ext cx="9520473" cy="585790"/>
            </a:xfrm>
            <a:prstGeom prst="roundRect">
              <a:avLst>
                <a:gd name="adj" fmla="val 50000"/>
              </a:avLst>
            </a:prstGeom>
            <a:solidFill>
              <a:schemeClr val="bg1"/>
            </a:solidFill>
            <a:ln>
              <a:noFill/>
            </a:ln>
            <a:effectLst>
              <a:outerShdw blurRad="76200" dist="38100" dir="5400000" sx="101000" sy="101000" algn="t" rotWithShape="0">
                <a:schemeClr val="tx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41D9C3B3-3F62-83DB-E14F-61E5A9B7F4BA}"/>
                </a:ext>
              </a:extLst>
            </p:cNvPr>
            <p:cNvSpPr txBox="1"/>
            <p:nvPr/>
          </p:nvSpPr>
          <p:spPr>
            <a:xfrm>
              <a:off x="1634910" y="1540418"/>
              <a:ext cx="82063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800" b="1" i="0" u="none" strike="noStrike" kern="1200" cap="none" spc="0" normalizeH="0" baseline="0" noProof="0">
                  <a:ln>
                    <a:noFill/>
                  </a:ln>
                  <a:solidFill>
                    <a:prstClr val="black"/>
                  </a:solidFill>
                  <a:effectLst/>
                  <a:uLnTx/>
                  <a:uFillTx/>
                  <a:latin typeface="Calibri" panose="020F0502020204030204"/>
                  <a:ea typeface="+mn-ea"/>
                  <a:cs typeface="+mn-cs"/>
                </a:rPr>
                <a:t>¿Cuáles son algunas consideraciones prácticas para administrar sacubitril/valsartán?</a:t>
              </a:r>
            </a:p>
          </p:txBody>
        </p:sp>
        <p:grpSp>
          <p:nvGrpSpPr>
            <p:cNvPr id="15" name="Group 14">
              <a:extLst>
                <a:ext uri="{FF2B5EF4-FFF2-40B4-BE49-F238E27FC236}">
                  <a16:creationId xmlns:a16="http://schemas.microsoft.com/office/drawing/2014/main" id="{B58463A3-2B16-21AD-7231-8DCB03B3FDE9}"/>
                </a:ext>
              </a:extLst>
            </p:cNvPr>
            <p:cNvGrpSpPr/>
            <p:nvPr/>
          </p:nvGrpSpPr>
          <p:grpSpPr>
            <a:xfrm>
              <a:off x="838200" y="1351154"/>
              <a:ext cx="741607" cy="747861"/>
              <a:chOff x="838200" y="1351154"/>
              <a:chExt cx="741607" cy="747861"/>
            </a:xfrm>
          </p:grpSpPr>
          <p:sp>
            <p:nvSpPr>
              <p:cNvPr id="16" name="Oval 15">
                <a:extLst>
                  <a:ext uri="{FF2B5EF4-FFF2-40B4-BE49-F238E27FC236}">
                    <a16:creationId xmlns:a16="http://schemas.microsoft.com/office/drawing/2014/main" id="{997817BF-FEEA-E672-B15E-ADCFB5E42E3E}"/>
                  </a:ext>
                </a:extLst>
              </p:cNvPr>
              <p:cNvSpPr/>
              <p:nvPr/>
            </p:nvSpPr>
            <p:spPr>
              <a:xfrm>
                <a:off x="838200" y="1351154"/>
                <a:ext cx="741607" cy="747861"/>
              </a:xfrm>
              <a:prstGeom prst="ellipse">
                <a:avLst/>
              </a:prstGeom>
              <a:solidFill>
                <a:srgbClr val="B52282"/>
              </a:solidFill>
              <a:ln>
                <a:noFill/>
              </a:ln>
              <a:effectLst>
                <a:outerShdw blurRad="76200" dist="38100" sx="101000" sy="101000" algn="l" rotWithShape="0">
                  <a:schemeClr val="tx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55">
                <a:extLst>
                  <a:ext uri="{FF2B5EF4-FFF2-40B4-BE49-F238E27FC236}">
                    <a16:creationId xmlns:a16="http://schemas.microsoft.com/office/drawing/2014/main" id="{626FE48A-5ACF-7A26-E1A3-50846E131E9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68163" y="1482913"/>
                <a:ext cx="481680" cy="484343"/>
              </a:xfrm>
              <a:prstGeom prst="rect">
                <a:avLst/>
              </a:prstGeom>
            </p:spPr>
          </p:pic>
        </p:grpSp>
      </p:grpSp>
      <p:sp>
        <p:nvSpPr>
          <p:cNvPr id="2" name="Title 1">
            <a:extLst>
              <a:ext uri="{FF2B5EF4-FFF2-40B4-BE49-F238E27FC236}">
                <a16:creationId xmlns:a16="http://schemas.microsoft.com/office/drawing/2014/main" id="{7C6170F2-2D1B-10EE-E1A1-7D49F20112C7}"/>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Consideraciones prácticas para el tratamiento (cont.)</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4434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CC963B-9246-117B-4F89-7780738E16A2}"/>
              </a:ext>
            </a:extLst>
          </p:cNvPr>
          <p:cNvSpPr txBox="1"/>
          <p:nvPr/>
        </p:nvSpPr>
        <p:spPr>
          <a:xfrm>
            <a:off x="1934818" y="6611779"/>
            <a:ext cx="832236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000" b="0" i="1" u="none" strike="noStrike" kern="1200" cap="none" spc="0" normalizeH="0" baseline="0" noProof="0">
                <a:ln>
                  <a:noFill/>
                </a:ln>
                <a:solidFill>
                  <a:prstClr val="black"/>
                </a:solidFill>
                <a:effectLst/>
                <a:uLnTx/>
                <a:uFillTx/>
                <a:latin typeface="Calibri" panose="020F0502020204030204"/>
                <a:ea typeface="+mn-ea"/>
                <a:cs typeface="+mn-cs"/>
              </a:rPr>
              <a:t>(Fuente: </a:t>
            </a:r>
            <a:r>
              <a:rPr kumimoji="0" lang="es" sz="1000" b="0" i="1" u="none" strike="noStrike" kern="1200" cap="none" spc="0" normalizeH="0" baseline="0" noProof="0" err="1">
                <a:ln>
                  <a:noFill/>
                </a:ln>
                <a:solidFill>
                  <a:prstClr val="black"/>
                </a:solidFill>
                <a:effectLst/>
                <a:uLnTx/>
                <a:uFillTx/>
                <a:latin typeface="Calibri" panose="020F0502020204030204"/>
                <a:ea typeface="+mn-ea"/>
                <a:cs typeface="+mn-cs"/>
              </a:rPr>
              <a:t>Ponikowski. Eur Heart J. 2016;37:2129. Sacubitril/valsartán PI. Yancy. Circulación. 2016; 134:E282)</a:t>
            </a:r>
            <a:endParaRPr kumimoji="0" lang="en-US" sz="10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A3E8F105-4901-CF2D-87C4-038F90A2BFB9}"/>
              </a:ext>
            </a:extLst>
          </p:cNvPr>
          <p:cNvSpPr txBox="1">
            <a:spLocks/>
          </p:cNvSpPr>
          <p:nvPr/>
        </p:nvSpPr>
        <p:spPr>
          <a:xfrm>
            <a:off x="968163" y="-153159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graphicFrame>
        <p:nvGraphicFramePr>
          <p:cNvPr id="17" name="Content Placeholder 3">
            <a:extLst>
              <a:ext uri="{FF2B5EF4-FFF2-40B4-BE49-F238E27FC236}">
                <a16:creationId xmlns:a16="http://schemas.microsoft.com/office/drawing/2014/main" id="{A73754F4-92FC-4625-5F9F-902436A802B2}"/>
              </a:ext>
            </a:extLst>
          </p:cNvPr>
          <p:cNvGraphicFramePr>
            <a:graphicFrameLocks/>
          </p:cNvGraphicFramePr>
          <p:nvPr>
            <p:extLst>
              <p:ext uri="{D42A27DB-BD31-4B8C-83A1-F6EECF244321}">
                <p14:modId xmlns:p14="http://schemas.microsoft.com/office/powerpoint/2010/main" val="3451606537"/>
              </p:ext>
            </p:extLst>
          </p:nvPr>
        </p:nvGraphicFramePr>
        <p:xfrm>
          <a:off x="1295962" y="2330026"/>
          <a:ext cx="9600076" cy="2888737"/>
        </p:xfrm>
        <a:graphic>
          <a:graphicData uri="http://schemas.openxmlformats.org/drawingml/2006/table">
            <a:tbl>
              <a:tblPr bandRow="1"/>
              <a:tblGrid>
                <a:gridCol w="3292784">
                  <a:extLst>
                    <a:ext uri="{9D8B030D-6E8A-4147-A177-3AD203B41FA5}">
                      <a16:colId xmlns:a16="http://schemas.microsoft.com/office/drawing/2014/main" val="1337704677"/>
                    </a:ext>
                  </a:extLst>
                </a:gridCol>
                <a:gridCol w="3292784">
                  <a:extLst>
                    <a:ext uri="{9D8B030D-6E8A-4147-A177-3AD203B41FA5}">
                      <a16:colId xmlns:a16="http://schemas.microsoft.com/office/drawing/2014/main" val="2766033331"/>
                    </a:ext>
                  </a:extLst>
                </a:gridCol>
                <a:gridCol w="3014508">
                  <a:extLst>
                    <a:ext uri="{9D8B030D-6E8A-4147-A177-3AD203B41FA5}">
                      <a16:colId xmlns:a16="http://schemas.microsoft.com/office/drawing/2014/main" val="3840982887"/>
                    </a:ext>
                  </a:extLst>
                </a:gridCol>
              </a:tblGrid>
              <a:tr h="469768">
                <a:tc>
                  <a:txBody>
                    <a:bodyPr/>
                    <a:lstStyle>
                      <a:lvl1pPr marL="0" algn="l" defTabSz="914400" rtl="0" eaLnBrk="1" latinLnBrk="0" hangingPunct="1">
                        <a:defRPr sz="1800" kern="1200">
                          <a:solidFill>
                            <a:schemeClr val="lt1"/>
                          </a:solidFill>
                          <a:latin typeface="Franklin Gothic Book"/>
                        </a:defRPr>
                      </a:lvl1pPr>
                      <a:lvl2pPr marL="457200" algn="l" defTabSz="914400" rtl="0" eaLnBrk="1" latinLnBrk="0" hangingPunct="1">
                        <a:defRPr sz="1800" kern="1200">
                          <a:solidFill>
                            <a:schemeClr val="lt1"/>
                          </a:solidFill>
                          <a:latin typeface="Franklin Gothic Book"/>
                        </a:defRPr>
                      </a:lvl2pPr>
                      <a:lvl3pPr marL="914400" algn="l" defTabSz="914400" rtl="0" eaLnBrk="1" latinLnBrk="0" hangingPunct="1">
                        <a:defRPr sz="1800" kern="1200">
                          <a:solidFill>
                            <a:schemeClr val="lt1"/>
                          </a:solidFill>
                          <a:latin typeface="Franklin Gothic Book"/>
                        </a:defRPr>
                      </a:lvl3pPr>
                      <a:lvl4pPr marL="1371600" algn="l" defTabSz="914400" rtl="0" eaLnBrk="1" latinLnBrk="0" hangingPunct="1">
                        <a:defRPr sz="1800" kern="1200">
                          <a:solidFill>
                            <a:schemeClr val="lt1"/>
                          </a:solidFill>
                          <a:latin typeface="Franklin Gothic Book"/>
                        </a:defRPr>
                      </a:lvl4pPr>
                      <a:lvl5pPr marL="1828800" algn="l" defTabSz="914400" rtl="0" eaLnBrk="1" latinLnBrk="0" hangingPunct="1">
                        <a:defRPr sz="1800" kern="1200">
                          <a:solidFill>
                            <a:schemeClr val="lt1"/>
                          </a:solidFill>
                          <a:latin typeface="Franklin Gothic Book"/>
                        </a:defRPr>
                      </a:lvl5pPr>
                      <a:lvl6pPr marL="2286000" algn="l" defTabSz="914400" rtl="0" eaLnBrk="1" latinLnBrk="0" hangingPunct="1">
                        <a:defRPr sz="1800" kern="1200">
                          <a:solidFill>
                            <a:schemeClr val="lt1"/>
                          </a:solidFill>
                          <a:latin typeface="Franklin Gothic Book"/>
                        </a:defRPr>
                      </a:lvl6pPr>
                      <a:lvl7pPr marL="2743200" algn="l" defTabSz="914400" rtl="0" eaLnBrk="1" latinLnBrk="0" hangingPunct="1">
                        <a:defRPr sz="1800" kern="1200">
                          <a:solidFill>
                            <a:schemeClr val="lt1"/>
                          </a:solidFill>
                          <a:latin typeface="Franklin Gothic Book"/>
                        </a:defRPr>
                      </a:lvl7pPr>
                      <a:lvl8pPr marL="3200400" algn="l" defTabSz="914400" rtl="0" eaLnBrk="1" latinLnBrk="0" hangingPunct="1">
                        <a:defRPr sz="1800" kern="1200">
                          <a:solidFill>
                            <a:schemeClr val="lt1"/>
                          </a:solidFill>
                          <a:latin typeface="Franklin Gothic Book"/>
                        </a:defRPr>
                      </a:lvl8pPr>
                      <a:lvl9pPr marL="3657600" algn="l" defTabSz="914400" rtl="0" eaLnBrk="1" latinLnBrk="0" hangingPunct="1">
                        <a:defRPr sz="1800" kern="1200">
                          <a:solidFill>
                            <a:schemeClr val="lt1"/>
                          </a:solidFill>
                          <a:latin typeface="Franklin Gothic Book"/>
                        </a:defRPr>
                      </a:lvl9pPr>
                    </a:lstStyle>
                    <a:p>
                      <a:pPr marL="0" marR="0" algn="l">
                        <a:lnSpc>
                          <a:spcPct val="107000"/>
                        </a:lnSpc>
                        <a:spcBef>
                          <a:spcPts val="0"/>
                        </a:spcBef>
                        <a:spcAft>
                          <a:spcPts val="0"/>
                        </a:spcAft>
                      </a:pPr>
                      <a:r>
                        <a:rPr lang="es" sz="1600" b="1">
                          <a:solidFill>
                            <a:schemeClr val="bg1"/>
                          </a:solidFill>
                          <a:effectLst/>
                          <a:latin typeface="+mn-lt"/>
                        </a:rPr>
                        <a:t>Advertencias y precauciones</a:t>
                      </a:r>
                      <a:endParaRPr lang="en-US" sz="1600" b="1">
                        <a:solidFill>
                          <a:schemeClr val="bg1"/>
                        </a:solidFill>
                        <a:effectLst/>
                        <a:latin typeface="+mn-lt"/>
                        <a:ea typeface="Calibri" panose="020F0502020204030204" pitchFamily="34" charset="0"/>
                        <a:cs typeface="Times New Roman" panose="02020603050405020304" pitchFamily="18" charset="0"/>
                      </a:endParaRPr>
                    </a:p>
                  </a:txBody>
                  <a:tcPr marL="54864" marR="54864" marT="41148" marB="41148"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004E8F"/>
                    </a:solidFill>
                  </a:tcPr>
                </a:tc>
                <a:tc>
                  <a:txBody>
                    <a:bodyPr/>
                    <a:lstStyle>
                      <a:lvl1pPr marL="0" algn="l" defTabSz="914400" rtl="0" eaLnBrk="1" latinLnBrk="0" hangingPunct="1">
                        <a:defRPr sz="1800" kern="1200">
                          <a:solidFill>
                            <a:schemeClr val="lt1"/>
                          </a:solidFill>
                          <a:latin typeface="Franklin Gothic Book"/>
                        </a:defRPr>
                      </a:lvl1pPr>
                      <a:lvl2pPr marL="457200" algn="l" defTabSz="914400" rtl="0" eaLnBrk="1" latinLnBrk="0" hangingPunct="1">
                        <a:defRPr sz="1800" kern="1200">
                          <a:solidFill>
                            <a:schemeClr val="lt1"/>
                          </a:solidFill>
                          <a:latin typeface="Franklin Gothic Book"/>
                        </a:defRPr>
                      </a:lvl2pPr>
                      <a:lvl3pPr marL="914400" algn="l" defTabSz="914400" rtl="0" eaLnBrk="1" latinLnBrk="0" hangingPunct="1">
                        <a:defRPr sz="1800" kern="1200">
                          <a:solidFill>
                            <a:schemeClr val="lt1"/>
                          </a:solidFill>
                          <a:latin typeface="Franklin Gothic Book"/>
                        </a:defRPr>
                      </a:lvl3pPr>
                      <a:lvl4pPr marL="1371600" algn="l" defTabSz="914400" rtl="0" eaLnBrk="1" latinLnBrk="0" hangingPunct="1">
                        <a:defRPr sz="1800" kern="1200">
                          <a:solidFill>
                            <a:schemeClr val="lt1"/>
                          </a:solidFill>
                          <a:latin typeface="Franklin Gothic Book"/>
                        </a:defRPr>
                      </a:lvl4pPr>
                      <a:lvl5pPr marL="1828800" algn="l" defTabSz="914400" rtl="0" eaLnBrk="1" latinLnBrk="0" hangingPunct="1">
                        <a:defRPr sz="1800" kern="1200">
                          <a:solidFill>
                            <a:schemeClr val="lt1"/>
                          </a:solidFill>
                          <a:latin typeface="Franklin Gothic Book"/>
                        </a:defRPr>
                      </a:lvl5pPr>
                      <a:lvl6pPr marL="2286000" algn="l" defTabSz="914400" rtl="0" eaLnBrk="1" latinLnBrk="0" hangingPunct="1">
                        <a:defRPr sz="1800" kern="1200">
                          <a:solidFill>
                            <a:schemeClr val="lt1"/>
                          </a:solidFill>
                          <a:latin typeface="Franklin Gothic Book"/>
                        </a:defRPr>
                      </a:lvl6pPr>
                      <a:lvl7pPr marL="2743200" algn="l" defTabSz="914400" rtl="0" eaLnBrk="1" latinLnBrk="0" hangingPunct="1">
                        <a:defRPr sz="1800" kern="1200">
                          <a:solidFill>
                            <a:schemeClr val="lt1"/>
                          </a:solidFill>
                          <a:latin typeface="Franklin Gothic Book"/>
                        </a:defRPr>
                      </a:lvl7pPr>
                      <a:lvl8pPr marL="3200400" algn="l" defTabSz="914400" rtl="0" eaLnBrk="1" latinLnBrk="0" hangingPunct="1">
                        <a:defRPr sz="1800" kern="1200">
                          <a:solidFill>
                            <a:schemeClr val="lt1"/>
                          </a:solidFill>
                          <a:latin typeface="Franklin Gothic Book"/>
                        </a:defRPr>
                      </a:lvl8pPr>
                      <a:lvl9pPr marL="3657600" algn="l" defTabSz="914400" rtl="0" eaLnBrk="1" latinLnBrk="0" hangingPunct="1">
                        <a:defRPr sz="1800" kern="1200">
                          <a:solidFill>
                            <a:schemeClr val="lt1"/>
                          </a:solidFill>
                          <a:latin typeface="Franklin Gothic Book"/>
                        </a:defRPr>
                      </a:lvl9pPr>
                    </a:lstStyle>
                    <a:p>
                      <a:pPr marL="0" marR="0" algn="l" defTabSz="914400" rtl="0" eaLnBrk="1" latinLnBrk="0" hangingPunct="1">
                        <a:lnSpc>
                          <a:spcPct val="107000"/>
                        </a:lnSpc>
                        <a:spcBef>
                          <a:spcPts val="0"/>
                        </a:spcBef>
                        <a:spcAft>
                          <a:spcPts val="0"/>
                        </a:spcAft>
                      </a:pPr>
                      <a:r>
                        <a:rPr lang="es" sz="1600" b="1" kern="1200">
                          <a:solidFill>
                            <a:schemeClr val="bg1"/>
                          </a:solidFill>
                          <a:effectLst/>
                          <a:latin typeface="+mn-lt"/>
                        </a:rPr>
                        <a:t>Contraindicaciones</a:t>
                      </a:r>
                      <a:endParaRPr lang="en-US" sz="1600" b="1" kern="1200">
                        <a:solidFill>
                          <a:schemeClr val="bg1"/>
                        </a:solidFill>
                        <a:effectLst/>
                        <a:latin typeface="+mn-lt"/>
                        <a:ea typeface="+mn-ea"/>
                        <a:cs typeface="+mn-cs"/>
                      </a:endParaRPr>
                    </a:p>
                  </a:txBody>
                  <a:tcPr marL="54864" marR="54864" marT="41148" marB="41148"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004E8F"/>
                    </a:solidFill>
                  </a:tcPr>
                </a:tc>
                <a:tc>
                  <a:txBody>
                    <a:bodyPr/>
                    <a:lstStyle>
                      <a:lvl1pPr marL="0" algn="l" defTabSz="914400" rtl="0" eaLnBrk="1" latinLnBrk="0" hangingPunct="1">
                        <a:defRPr sz="1800" kern="1200">
                          <a:solidFill>
                            <a:schemeClr val="lt1"/>
                          </a:solidFill>
                          <a:latin typeface="Franklin Gothic Book"/>
                        </a:defRPr>
                      </a:lvl1pPr>
                      <a:lvl2pPr marL="457200" algn="l" defTabSz="914400" rtl="0" eaLnBrk="1" latinLnBrk="0" hangingPunct="1">
                        <a:defRPr sz="1800" kern="1200">
                          <a:solidFill>
                            <a:schemeClr val="lt1"/>
                          </a:solidFill>
                          <a:latin typeface="Franklin Gothic Book"/>
                        </a:defRPr>
                      </a:lvl2pPr>
                      <a:lvl3pPr marL="914400" algn="l" defTabSz="914400" rtl="0" eaLnBrk="1" latinLnBrk="0" hangingPunct="1">
                        <a:defRPr sz="1800" kern="1200">
                          <a:solidFill>
                            <a:schemeClr val="lt1"/>
                          </a:solidFill>
                          <a:latin typeface="Franklin Gothic Book"/>
                        </a:defRPr>
                      </a:lvl3pPr>
                      <a:lvl4pPr marL="1371600" algn="l" defTabSz="914400" rtl="0" eaLnBrk="1" latinLnBrk="0" hangingPunct="1">
                        <a:defRPr sz="1800" kern="1200">
                          <a:solidFill>
                            <a:schemeClr val="lt1"/>
                          </a:solidFill>
                          <a:latin typeface="Franklin Gothic Book"/>
                        </a:defRPr>
                      </a:lvl4pPr>
                      <a:lvl5pPr marL="1828800" algn="l" defTabSz="914400" rtl="0" eaLnBrk="1" latinLnBrk="0" hangingPunct="1">
                        <a:defRPr sz="1800" kern="1200">
                          <a:solidFill>
                            <a:schemeClr val="lt1"/>
                          </a:solidFill>
                          <a:latin typeface="Franklin Gothic Book"/>
                        </a:defRPr>
                      </a:lvl5pPr>
                      <a:lvl6pPr marL="2286000" algn="l" defTabSz="914400" rtl="0" eaLnBrk="1" latinLnBrk="0" hangingPunct="1">
                        <a:defRPr sz="1800" kern="1200">
                          <a:solidFill>
                            <a:schemeClr val="lt1"/>
                          </a:solidFill>
                          <a:latin typeface="Franklin Gothic Book"/>
                        </a:defRPr>
                      </a:lvl6pPr>
                      <a:lvl7pPr marL="2743200" algn="l" defTabSz="914400" rtl="0" eaLnBrk="1" latinLnBrk="0" hangingPunct="1">
                        <a:defRPr sz="1800" kern="1200">
                          <a:solidFill>
                            <a:schemeClr val="lt1"/>
                          </a:solidFill>
                          <a:latin typeface="Franklin Gothic Book"/>
                        </a:defRPr>
                      </a:lvl7pPr>
                      <a:lvl8pPr marL="3200400" algn="l" defTabSz="914400" rtl="0" eaLnBrk="1" latinLnBrk="0" hangingPunct="1">
                        <a:defRPr sz="1800" kern="1200">
                          <a:solidFill>
                            <a:schemeClr val="lt1"/>
                          </a:solidFill>
                          <a:latin typeface="Franklin Gothic Book"/>
                        </a:defRPr>
                      </a:lvl8pPr>
                      <a:lvl9pPr marL="3657600" algn="l" defTabSz="914400" rtl="0" eaLnBrk="1" latinLnBrk="0" hangingPunct="1">
                        <a:defRPr sz="1800" kern="1200">
                          <a:solidFill>
                            <a:schemeClr val="lt1"/>
                          </a:solidFill>
                          <a:latin typeface="Franklin Gothic Book"/>
                        </a:defRPr>
                      </a:lvl9pPr>
                    </a:lstStyle>
                    <a:p>
                      <a:pPr marL="0" marR="0" algn="l" defTabSz="914400" rtl="0" eaLnBrk="1" latinLnBrk="0" hangingPunct="1">
                        <a:lnSpc>
                          <a:spcPct val="107000"/>
                        </a:lnSpc>
                        <a:spcBef>
                          <a:spcPts val="0"/>
                        </a:spcBef>
                        <a:spcAft>
                          <a:spcPts val="0"/>
                        </a:spcAft>
                      </a:pPr>
                      <a:r>
                        <a:rPr lang="es" sz="1600" b="1" kern="1200">
                          <a:solidFill>
                            <a:schemeClr val="bg1"/>
                          </a:solidFill>
                          <a:effectLst/>
                          <a:latin typeface="+mn-lt"/>
                        </a:rPr>
                        <a:t>Eventos adversos </a:t>
                      </a:r>
                      <a:r>
                        <a:rPr lang="en-US" sz="1600" b="1" kern="1200">
                          <a:solidFill>
                            <a:schemeClr val="bg1"/>
                          </a:solidFill>
                          <a:effectLst/>
                          <a:latin typeface="+mn-lt"/>
                        </a:rPr>
                        <a:t>(EA) </a:t>
                      </a:r>
                      <a:r>
                        <a:rPr lang="en-US" sz="1600" b="1" kern="1200" err="1">
                          <a:solidFill>
                            <a:schemeClr val="bg1"/>
                          </a:solidFill>
                          <a:effectLst/>
                          <a:latin typeface="+mn-lt"/>
                        </a:rPr>
                        <a:t>frecuentes</a:t>
                      </a:r>
                      <a:endParaRPr lang="en-US" sz="1600" b="1" kern="1200">
                        <a:solidFill>
                          <a:schemeClr val="bg1"/>
                        </a:solidFill>
                        <a:effectLst/>
                        <a:latin typeface="+mn-lt"/>
                        <a:ea typeface="+mn-ea"/>
                        <a:cs typeface="+mn-cs"/>
                      </a:endParaRPr>
                    </a:p>
                  </a:txBody>
                  <a:tcPr marL="54864" marR="54864" marT="41148" marB="41148"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004E8F"/>
                    </a:solidFill>
                  </a:tcPr>
                </a:tc>
                <a:extLst>
                  <a:ext uri="{0D108BD9-81ED-4DB2-BD59-A6C34878D82A}">
                    <a16:rowId xmlns:a16="http://schemas.microsoft.com/office/drawing/2014/main" val="10000"/>
                  </a:ext>
                </a:extLst>
              </a:tr>
              <a:tr h="2147712">
                <a:tc>
                  <a:txBody>
                    <a:bodyPr/>
                    <a:lstStyle>
                      <a:lvl1pPr marL="0" algn="l" defTabSz="914400" rtl="0" eaLnBrk="1" latinLnBrk="0" hangingPunct="1">
                        <a:defRPr sz="1800" kern="1200">
                          <a:solidFill>
                            <a:schemeClr val="lt1"/>
                          </a:solidFill>
                          <a:latin typeface="Franklin Gothic Book"/>
                        </a:defRPr>
                      </a:lvl1pPr>
                      <a:lvl2pPr marL="457200" algn="l" defTabSz="914400" rtl="0" eaLnBrk="1" latinLnBrk="0" hangingPunct="1">
                        <a:defRPr sz="1800" kern="1200">
                          <a:solidFill>
                            <a:schemeClr val="lt1"/>
                          </a:solidFill>
                          <a:latin typeface="Franklin Gothic Book"/>
                        </a:defRPr>
                      </a:lvl2pPr>
                      <a:lvl3pPr marL="914400" algn="l" defTabSz="914400" rtl="0" eaLnBrk="1" latinLnBrk="0" hangingPunct="1">
                        <a:defRPr sz="1800" kern="1200">
                          <a:solidFill>
                            <a:schemeClr val="lt1"/>
                          </a:solidFill>
                          <a:latin typeface="Franklin Gothic Book"/>
                        </a:defRPr>
                      </a:lvl3pPr>
                      <a:lvl4pPr marL="1371600" algn="l" defTabSz="914400" rtl="0" eaLnBrk="1" latinLnBrk="0" hangingPunct="1">
                        <a:defRPr sz="1800" kern="1200">
                          <a:solidFill>
                            <a:schemeClr val="lt1"/>
                          </a:solidFill>
                          <a:latin typeface="Franklin Gothic Book"/>
                        </a:defRPr>
                      </a:lvl4pPr>
                      <a:lvl5pPr marL="1828800" algn="l" defTabSz="914400" rtl="0" eaLnBrk="1" latinLnBrk="0" hangingPunct="1">
                        <a:defRPr sz="1800" kern="1200">
                          <a:solidFill>
                            <a:schemeClr val="lt1"/>
                          </a:solidFill>
                          <a:latin typeface="Franklin Gothic Book"/>
                        </a:defRPr>
                      </a:lvl5pPr>
                      <a:lvl6pPr marL="2286000" algn="l" defTabSz="914400" rtl="0" eaLnBrk="1" latinLnBrk="0" hangingPunct="1">
                        <a:defRPr sz="1800" kern="1200">
                          <a:solidFill>
                            <a:schemeClr val="lt1"/>
                          </a:solidFill>
                          <a:latin typeface="Franklin Gothic Book"/>
                        </a:defRPr>
                      </a:lvl6pPr>
                      <a:lvl7pPr marL="2743200" algn="l" defTabSz="914400" rtl="0" eaLnBrk="1" latinLnBrk="0" hangingPunct="1">
                        <a:defRPr sz="1800" kern="1200">
                          <a:solidFill>
                            <a:schemeClr val="lt1"/>
                          </a:solidFill>
                          <a:latin typeface="Franklin Gothic Book"/>
                        </a:defRPr>
                      </a:lvl7pPr>
                      <a:lvl8pPr marL="3200400" algn="l" defTabSz="914400" rtl="0" eaLnBrk="1" latinLnBrk="0" hangingPunct="1">
                        <a:defRPr sz="1800" kern="1200">
                          <a:solidFill>
                            <a:schemeClr val="lt1"/>
                          </a:solidFill>
                          <a:latin typeface="Franklin Gothic Book"/>
                        </a:defRPr>
                      </a:lvl8pPr>
                      <a:lvl9pPr marL="3657600" algn="l" defTabSz="914400" rtl="0" eaLnBrk="1" latinLnBrk="0" hangingPunct="1">
                        <a:defRPr sz="1800" kern="1200">
                          <a:solidFill>
                            <a:schemeClr val="lt1"/>
                          </a:solidFill>
                          <a:latin typeface="Franklin Gothic Book"/>
                        </a:defRPr>
                      </a:lvl9pPr>
                    </a:lstStyle>
                    <a:p>
                      <a:pPr marL="176213" marR="0" lvl="0" indent="-176213" algn="l">
                        <a:lnSpc>
                          <a:spcPct val="107000"/>
                        </a:lnSpc>
                        <a:spcBef>
                          <a:spcPts val="0"/>
                        </a:spcBef>
                        <a:spcAft>
                          <a:spcPts val="0"/>
                        </a:spcAft>
                        <a:buFont typeface="Arial" panose="020B0604020202020204" pitchFamily="34" charset="0"/>
                        <a:buChar char="•"/>
                      </a:pPr>
                      <a:r>
                        <a:rPr lang="es" sz="1600" b="1">
                          <a:solidFill>
                            <a:schemeClr val="tx1"/>
                          </a:solidFill>
                          <a:effectLst/>
                          <a:latin typeface="+mn-lt"/>
                        </a:rPr>
                        <a:t>Suspenda el</a:t>
                      </a:r>
                      <a:r>
                        <a:rPr lang="es" sz="1600">
                          <a:solidFill>
                            <a:schemeClr val="tx1"/>
                          </a:solidFill>
                          <a:effectLst/>
                          <a:latin typeface="+mn-lt"/>
                        </a:rPr>
                        <a:t> tratamiento </a:t>
                      </a:r>
                      <a:r>
                        <a:rPr lang="en-US" sz="1600" err="1">
                          <a:solidFill>
                            <a:schemeClr val="tx1"/>
                          </a:solidFill>
                          <a:effectLst/>
                          <a:latin typeface="+mn-lt"/>
                        </a:rPr>
                        <a:t>si</a:t>
                      </a:r>
                      <a:r>
                        <a:rPr lang="en-US" sz="1600">
                          <a:solidFill>
                            <a:schemeClr val="tx1"/>
                          </a:solidFill>
                          <a:effectLst/>
                          <a:latin typeface="+mn-lt"/>
                        </a:rPr>
                        <a:t> la </a:t>
                      </a:r>
                      <a:r>
                        <a:rPr lang="en-US" sz="1600" err="1">
                          <a:solidFill>
                            <a:schemeClr val="tx1"/>
                          </a:solidFill>
                          <a:effectLst/>
                          <a:latin typeface="+mn-lt"/>
                        </a:rPr>
                        <a:t>paciente</a:t>
                      </a:r>
                      <a:r>
                        <a:rPr lang="es" sz="1600">
                          <a:solidFill>
                            <a:schemeClr val="tx1"/>
                          </a:solidFill>
                          <a:effectLst/>
                          <a:latin typeface="+mn-lt"/>
                        </a:rPr>
                        <a:t> embarazada para prevenir </a:t>
                      </a:r>
                      <a:r>
                        <a:rPr lang="es" sz="1600" kern="1200">
                          <a:solidFill>
                            <a:schemeClr val="tx1"/>
                          </a:solidFill>
                          <a:effectLst/>
                          <a:latin typeface="+mn-lt"/>
                          <a:ea typeface="+mn-ea"/>
                          <a:cs typeface="+mn-cs"/>
                        </a:rPr>
                        <a:t>la toxicidad fetal.</a:t>
                      </a:r>
                      <a:endParaRPr lang="en-US" sz="1600">
                        <a:solidFill>
                          <a:schemeClr val="tx1"/>
                        </a:solidFill>
                        <a:effectLst/>
                        <a:latin typeface="+mn-lt"/>
                      </a:endParaRPr>
                    </a:p>
                    <a:p>
                      <a:pPr marL="176213" marR="0" lvl="0" indent="-176213" algn="l">
                        <a:lnSpc>
                          <a:spcPct val="107000"/>
                        </a:lnSpc>
                        <a:spcBef>
                          <a:spcPts val="0"/>
                        </a:spcBef>
                        <a:spcAft>
                          <a:spcPts val="0"/>
                        </a:spcAft>
                        <a:buFont typeface="Arial" panose="020B0604020202020204" pitchFamily="34" charset="0"/>
                        <a:buChar char="•"/>
                      </a:pPr>
                      <a:r>
                        <a:rPr lang="en-US" sz="1600" b="1" err="1">
                          <a:solidFill>
                            <a:schemeClr val="tx1"/>
                          </a:solidFill>
                          <a:effectLst/>
                          <a:latin typeface="+mn-lt"/>
                        </a:rPr>
                        <a:t>Monitoree</a:t>
                      </a:r>
                      <a:r>
                        <a:rPr lang="es" sz="1600">
                          <a:solidFill>
                            <a:schemeClr val="tx1"/>
                          </a:solidFill>
                          <a:effectLst/>
                          <a:latin typeface="+mn-lt"/>
                        </a:rPr>
                        <a:t> el angioedema y la hipotensión.</a:t>
                      </a:r>
                    </a:p>
                    <a:p>
                      <a:pPr marL="176213" marR="0" lvl="0" indent="-176213" algn="l">
                        <a:lnSpc>
                          <a:spcPct val="107000"/>
                        </a:lnSpc>
                        <a:spcBef>
                          <a:spcPts val="0"/>
                        </a:spcBef>
                        <a:spcAft>
                          <a:spcPts val="0"/>
                        </a:spcAft>
                        <a:buFont typeface="Arial" panose="020B0604020202020204" pitchFamily="34" charset="0"/>
                        <a:buChar char="•"/>
                      </a:pPr>
                      <a:r>
                        <a:rPr lang="en-US" sz="1600" b="1" err="1">
                          <a:solidFill>
                            <a:schemeClr val="tx1"/>
                          </a:solidFill>
                          <a:effectLst/>
                          <a:latin typeface="+mn-lt"/>
                        </a:rPr>
                        <a:t>Monitoree</a:t>
                      </a:r>
                      <a:r>
                        <a:rPr lang="es" sz="1600">
                          <a:solidFill>
                            <a:schemeClr val="tx1"/>
                          </a:solidFill>
                          <a:effectLst/>
                          <a:latin typeface="+mn-lt"/>
                        </a:rPr>
                        <a:t> la función renal y el potasio en pacientes susceptibles.</a:t>
                      </a:r>
                    </a:p>
                    <a:p>
                      <a:pPr marL="176213" marR="0" lvl="0" indent="-176213" algn="l">
                        <a:lnSpc>
                          <a:spcPct val="107000"/>
                        </a:lnSpc>
                        <a:spcBef>
                          <a:spcPts val="0"/>
                        </a:spcBef>
                        <a:spcAft>
                          <a:spcPts val="0"/>
                        </a:spcAft>
                        <a:buClr>
                          <a:srgbClr val="1C2B58"/>
                        </a:buClr>
                        <a:buFont typeface="Arial" panose="020B0604020202020204" pitchFamily="34" charset="0"/>
                        <a:buChar char="•"/>
                      </a:pPr>
                      <a:r>
                        <a:rPr lang="en-US" sz="1600" b="1" err="1">
                          <a:solidFill>
                            <a:schemeClr val="tx1"/>
                          </a:solidFill>
                          <a:effectLst/>
                          <a:latin typeface="+mn-lt"/>
                        </a:rPr>
                        <a:t>Inicie</a:t>
                      </a:r>
                      <a:r>
                        <a:rPr lang="es" sz="1600" b="1">
                          <a:solidFill>
                            <a:schemeClr val="tx1"/>
                          </a:solidFill>
                          <a:effectLst/>
                          <a:latin typeface="+mn-lt"/>
                        </a:rPr>
                        <a:t> </a:t>
                      </a:r>
                      <a:r>
                        <a:rPr lang="es" sz="1600" b="0">
                          <a:solidFill>
                            <a:schemeClr val="tx1"/>
                          </a:solidFill>
                          <a:effectLst/>
                          <a:latin typeface="+mn-lt"/>
                        </a:rPr>
                        <a:t>≥36 horas después de la última dosis del ACEi.</a:t>
                      </a:r>
                      <a:endParaRPr lang="en-US" sz="1600" b="0">
                        <a:solidFill>
                          <a:schemeClr val="tx1"/>
                        </a:solidFill>
                        <a:effectLst/>
                        <a:latin typeface="+mn-lt"/>
                        <a:ea typeface="Calibri" panose="020F0502020204030204" pitchFamily="34" charset="0"/>
                        <a:cs typeface="Times New Roman" panose="02020603050405020304" pitchFamily="18" charset="0"/>
                      </a:endParaRPr>
                    </a:p>
                  </a:txBody>
                  <a:tcPr marL="54864" marR="54864" marT="41148" marB="41148">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lt1"/>
                          </a:solidFill>
                          <a:latin typeface="Franklin Gothic Book"/>
                        </a:defRPr>
                      </a:lvl1pPr>
                      <a:lvl2pPr marL="457200" algn="l" defTabSz="914400" rtl="0" eaLnBrk="1" latinLnBrk="0" hangingPunct="1">
                        <a:defRPr sz="1800" kern="1200">
                          <a:solidFill>
                            <a:schemeClr val="lt1"/>
                          </a:solidFill>
                          <a:latin typeface="Franklin Gothic Book"/>
                        </a:defRPr>
                      </a:lvl2pPr>
                      <a:lvl3pPr marL="914400" algn="l" defTabSz="914400" rtl="0" eaLnBrk="1" latinLnBrk="0" hangingPunct="1">
                        <a:defRPr sz="1800" kern="1200">
                          <a:solidFill>
                            <a:schemeClr val="lt1"/>
                          </a:solidFill>
                          <a:latin typeface="Franklin Gothic Book"/>
                        </a:defRPr>
                      </a:lvl3pPr>
                      <a:lvl4pPr marL="1371600" algn="l" defTabSz="914400" rtl="0" eaLnBrk="1" latinLnBrk="0" hangingPunct="1">
                        <a:defRPr sz="1800" kern="1200">
                          <a:solidFill>
                            <a:schemeClr val="lt1"/>
                          </a:solidFill>
                          <a:latin typeface="Franklin Gothic Book"/>
                        </a:defRPr>
                      </a:lvl4pPr>
                      <a:lvl5pPr marL="1828800" algn="l" defTabSz="914400" rtl="0" eaLnBrk="1" latinLnBrk="0" hangingPunct="1">
                        <a:defRPr sz="1800" kern="1200">
                          <a:solidFill>
                            <a:schemeClr val="lt1"/>
                          </a:solidFill>
                          <a:latin typeface="Franklin Gothic Book"/>
                        </a:defRPr>
                      </a:lvl5pPr>
                      <a:lvl6pPr marL="2286000" algn="l" defTabSz="914400" rtl="0" eaLnBrk="1" latinLnBrk="0" hangingPunct="1">
                        <a:defRPr sz="1800" kern="1200">
                          <a:solidFill>
                            <a:schemeClr val="lt1"/>
                          </a:solidFill>
                          <a:latin typeface="Franklin Gothic Book"/>
                        </a:defRPr>
                      </a:lvl6pPr>
                      <a:lvl7pPr marL="2743200" algn="l" defTabSz="914400" rtl="0" eaLnBrk="1" latinLnBrk="0" hangingPunct="1">
                        <a:defRPr sz="1800" kern="1200">
                          <a:solidFill>
                            <a:schemeClr val="lt1"/>
                          </a:solidFill>
                          <a:latin typeface="Franklin Gothic Book"/>
                        </a:defRPr>
                      </a:lvl7pPr>
                      <a:lvl8pPr marL="3200400" algn="l" defTabSz="914400" rtl="0" eaLnBrk="1" latinLnBrk="0" hangingPunct="1">
                        <a:defRPr sz="1800" kern="1200">
                          <a:solidFill>
                            <a:schemeClr val="lt1"/>
                          </a:solidFill>
                          <a:latin typeface="Franklin Gothic Book"/>
                        </a:defRPr>
                      </a:lvl8pPr>
                      <a:lvl9pPr marL="3657600" algn="l" defTabSz="914400" rtl="0" eaLnBrk="1" latinLnBrk="0" hangingPunct="1">
                        <a:defRPr sz="1800" kern="1200">
                          <a:solidFill>
                            <a:schemeClr val="lt1"/>
                          </a:solidFill>
                          <a:latin typeface="Franklin Gothic Book"/>
                        </a:defRPr>
                      </a:lvl9pPr>
                    </a:lstStyle>
                    <a:p>
                      <a:pPr marL="176213" marR="0" lvl="0" indent="-176213" algn="l">
                        <a:lnSpc>
                          <a:spcPct val="107000"/>
                        </a:lnSpc>
                        <a:spcBef>
                          <a:spcPts val="0"/>
                        </a:spcBef>
                        <a:spcAft>
                          <a:spcPts val="0"/>
                        </a:spcAft>
                        <a:buFont typeface="Arial" panose="020B0604020202020204" pitchFamily="34" charset="0"/>
                        <a:buChar char="•"/>
                      </a:pPr>
                      <a:r>
                        <a:rPr lang="es" sz="1600">
                          <a:solidFill>
                            <a:schemeClr val="tx1"/>
                          </a:solidFill>
                          <a:effectLst/>
                          <a:latin typeface="+mn-lt"/>
                        </a:rPr>
                        <a:t>Hipersensibilidad al sacubitril o al valsartán</a:t>
                      </a:r>
                    </a:p>
                    <a:p>
                      <a:pPr marL="176213" marR="0" lvl="0" indent="-176213" algn="l">
                        <a:lnSpc>
                          <a:spcPct val="107000"/>
                        </a:lnSpc>
                        <a:spcBef>
                          <a:spcPts val="0"/>
                        </a:spcBef>
                        <a:spcAft>
                          <a:spcPts val="0"/>
                        </a:spcAft>
                        <a:buFont typeface="Arial" panose="020B0604020202020204" pitchFamily="34" charset="0"/>
                        <a:buChar char="•"/>
                      </a:pPr>
                      <a:r>
                        <a:rPr lang="en-US" sz="1600">
                          <a:solidFill>
                            <a:schemeClr val="tx1"/>
                          </a:solidFill>
                          <a:effectLst/>
                          <a:latin typeface="+mn-lt"/>
                        </a:rPr>
                        <a:t>Historia de angioedema con </a:t>
                      </a:r>
                      <a:r>
                        <a:rPr lang="en-US" sz="1600" err="1">
                          <a:solidFill>
                            <a:schemeClr val="tx1"/>
                          </a:solidFill>
                          <a:effectLst/>
                          <a:latin typeface="+mn-lt"/>
                        </a:rPr>
                        <a:t>ACEi</a:t>
                      </a:r>
                      <a:r>
                        <a:rPr lang="en-US" sz="1600">
                          <a:solidFill>
                            <a:schemeClr val="tx1"/>
                          </a:solidFill>
                          <a:effectLst/>
                          <a:latin typeface="+mn-lt"/>
                        </a:rPr>
                        <a:t> </a:t>
                      </a:r>
                      <a:r>
                        <a:rPr lang="es" sz="1600">
                          <a:solidFill>
                            <a:schemeClr val="tx1"/>
                          </a:solidFill>
                          <a:effectLst/>
                          <a:latin typeface="+mn-lt"/>
                        </a:rPr>
                        <a:t>o </a:t>
                      </a:r>
                      <a:r>
                        <a:rPr lang="en-US" sz="1600">
                          <a:solidFill>
                            <a:schemeClr val="tx1"/>
                          </a:solidFill>
                          <a:effectLst/>
                          <a:latin typeface="+mn-lt"/>
                        </a:rPr>
                        <a:t>ARB</a:t>
                      </a:r>
                      <a:endParaRPr lang="es" sz="1600">
                        <a:solidFill>
                          <a:schemeClr val="tx1"/>
                        </a:solidFill>
                        <a:effectLst/>
                        <a:latin typeface="+mn-lt"/>
                      </a:endParaRPr>
                    </a:p>
                    <a:p>
                      <a:pPr marL="176213" marR="0" lvl="0" indent="-176213" algn="l">
                        <a:lnSpc>
                          <a:spcPct val="107000"/>
                        </a:lnSpc>
                        <a:spcBef>
                          <a:spcPts val="0"/>
                        </a:spcBef>
                        <a:spcAft>
                          <a:spcPts val="0"/>
                        </a:spcAft>
                        <a:buFont typeface="Arial" panose="020B0604020202020204" pitchFamily="34" charset="0"/>
                        <a:buChar char="•"/>
                      </a:pPr>
                      <a:r>
                        <a:rPr lang="es" sz="1600">
                          <a:solidFill>
                            <a:schemeClr val="tx1"/>
                          </a:solidFill>
                          <a:effectLst/>
                          <a:latin typeface="+mn-lt"/>
                        </a:rPr>
                        <a:t>Uso concomitante con ACEi </a:t>
                      </a:r>
                    </a:p>
                    <a:p>
                      <a:pPr marL="176213" marR="0" lvl="0" indent="-176213" algn="l">
                        <a:lnSpc>
                          <a:spcPct val="107000"/>
                        </a:lnSpc>
                        <a:spcBef>
                          <a:spcPts val="0"/>
                        </a:spcBef>
                        <a:spcAft>
                          <a:spcPts val="0"/>
                        </a:spcAft>
                        <a:buFont typeface="Arial" panose="020B0604020202020204" pitchFamily="34" charset="0"/>
                        <a:buChar char="•"/>
                      </a:pPr>
                      <a:r>
                        <a:rPr lang="es" sz="1600">
                          <a:solidFill>
                            <a:schemeClr val="tx1"/>
                          </a:solidFill>
                          <a:effectLst/>
                          <a:latin typeface="+mn-lt"/>
                        </a:rPr>
                        <a:t>Uso concomitante con aliskiren en pacientes con diabetes</a:t>
                      </a:r>
                      <a:endParaRPr lang="en-US" sz="1600">
                        <a:solidFill>
                          <a:schemeClr val="tx1"/>
                        </a:solidFill>
                        <a:effectLst/>
                        <a:latin typeface="+mn-lt"/>
                        <a:ea typeface="Calibri" panose="020F0502020204030204" pitchFamily="34" charset="0"/>
                        <a:cs typeface="Times New Roman" panose="02020603050405020304" pitchFamily="18" charset="0"/>
                      </a:endParaRPr>
                    </a:p>
                  </a:txBody>
                  <a:tcPr marL="54864" marR="54864" marT="41148" marB="41148">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lt1"/>
                          </a:solidFill>
                          <a:latin typeface="Franklin Gothic Book"/>
                        </a:defRPr>
                      </a:lvl1pPr>
                      <a:lvl2pPr marL="457200" algn="l" defTabSz="914400" rtl="0" eaLnBrk="1" latinLnBrk="0" hangingPunct="1">
                        <a:defRPr sz="1800" kern="1200">
                          <a:solidFill>
                            <a:schemeClr val="lt1"/>
                          </a:solidFill>
                          <a:latin typeface="Franklin Gothic Book"/>
                        </a:defRPr>
                      </a:lvl2pPr>
                      <a:lvl3pPr marL="914400" algn="l" defTabSz="914400" rtl="0" eaLnBrk="1" latinLnBrk="0" hangingPunct="1">
                        <a:defRPr sz="1800" kern="1200">
                          <a:solidFill>
                            <a:schemeClr val="lt1"/>
                          </a:solidFill>
                          <a:latin typeface="Franklin Gothic Book"/>
                        </a:defRPr>
                      </a:lvl3pPr>
                      <a:lvl4pPr marL="1371600" algn="l" defTabSz="914400" rtl="0" eaLnBrk="1" latinLnBrk="0" hangingPunct="1">
                        <a:defRPr sz="1800" kern="1200">
                          <a:solidFill>
                            <a:schemeClr val="lt1"/>
                          </a:solidFill>
                          <a:latin typeface="Franklin Gothic Book"/>
                        </a:defRPr>
                      </a:lvl4pPr>
                      <a:lvl5pPr marL="1828800" algn="l" defTabSz="914400" rtl="0" eaLnBrk="1" latinLnBrk="0" hangingPunct="1">
                        <a:defRPr sz="1800" kern="1200">
                          <a:solidFill>
                            <a:schemeClr val="lt1"/>
                          </a:solidFill>
                          <a:latin typeface="Franklin Gothic Book"/>
                        </a:defRPr>
                      </a:lvl5pPr>
                      <a:lvl6pPr marL="2286000" algn="l" defTabSz="914400" rtl="0" eaLnBrk="1" latinLnBrk="0" hangingPunct="1">
                        <a:defRPr sz="1800" kern="1200">
                          <a:solidFill>
                            <a:schemeClr val="lt1"/>
                          </a:solidFill>
                          <a:latin typeface="Franklin Gothic Book"/>
                        </a:defRPr>
                      </a:lvl6pPr>
                      <a:lvl7pPr marL="2743200" algn="l" defTabSz="914400" rtl="0" eaLnBrk="1" latinLnBrk="0" hangingPunct="1">
                        <a:defRPr sz="1800" kern="1200">
                          <a:solidFill>
                            <a:schemeClr val="lt1"/>
                          </a:solidFill>
                          <a:latin typeface="Franklin Gothic Book"/>
                        </a:defRPr>
                      </a:lvl7pPr>
                      <a:lvl8pPr marL="3200400" algn="l" defTabSz="914400" rtl="0" eaLnBrk="1" latinLnBrk="0" hangingPunct="1">
                        <a:defRPr sz="1800" kern="1200">
                          <a:solidFill>
                            <a:schemeClr val="lt1"/>
                          </a:solidFill>
                          <a:latin typeface="Franklin Gothic Book"/>
                        </a:defRPr>
                      </a:lvl8pPr>
                      <a:lvl9pPr marL="3657600" algn="l" defTabSz="914400" rtl="0" eaLnBrk="1" latinLnBrk="0" hangingPunct="1">
                        <a:defRPr sz="1800" kern="1200">
                          <a:solidFill>
                            <a:schemeClr val="lt1"/>
                          </a:solidFill>
                          <a:latin typeface="Franklin Gothic Book"/>
                        </a:defRPr>
                      </a:lvl9pPr>
                    </a:lstStyle>
                    <a:p>
                      <a:pPr marL="176213" marR="0" lvl="0" indent="-176213" algn="l">
                        <a:lnSpc>
                          <a:spcPct val="107000"/>
                        </a:lnSpc>
                        <a:spcBef>
                          <a:spcPts val="0"/>
                        </a:spcBef>
                        <a:spcAft>
                          <a:spcPts val="0"/>
                        </a:spcAft>
                        <a:buFont typeface="Arial" panose="020B0604020202020204" pitchFamily="34" charset="0"/>
                        <a:buChar char="•"/>
                      </a:pPr>
                      <a:r>
                        <a:rPr lang="es" sz="1600">
                          <a:solidFill>
                            <a:schemeClr val="tx1"/>
                          </a:solidFill>
                          <a:effectLst/>
                          <a:latin typeface="+mn-lt"/>
                        </a:rPr>
                        <a:t>Hipotensión</a:t>
                      </a:r>
                    </a:p>
                    <a:p>
                      <a:pPr marL="176213" marR="0" lvl="0" indent="-176213" algn="l">
                        <a:lnSpc>
                          <a:spcPct val="107000"/>
                        </a:lnSpc>
                        <a:spcBef>
                          <a:spcPts val="0"/>
                        </a:spcBef>
                        <a:spcAft>
                          <a:spcPts val="0"/>
                        </a:spcAft>
                        <a:buFont typeface="Arial" panose="020B0604020202020204" pitchFamily="34" charset="0"/>
                        <a:buChar char="•"/>
                      </a:pPr>
                      <a:r>
                        <a:rPr lang="es" sz="1600">
                          <a:solidFill>
                            <a:schemeClr val="tx1"/>
                          </a:solidFill>
                          <a:effectLst/>
                          <a:latin typeface="+mn-lt"/>
                        </a:rPr>
                        <a:t>Hiperpotasemia</a:t>
                      </a:r>
                    </a:p>
                    <a:p>
                      <a:pPr marL="176213" marR="0" lvl="0" indent="-176213" algn="l">
                        <a:lnSpc>
                          <a:spcPct val="107000"/>
                        </a:lnSpc>
                        <a:spcBef>
                          <a:spcPts val="0"/>
                        </a:spcBef>
                        <a:spcAft>
                          <a:spcPts val="0"/>
                        </a:spcAft>
                        <a:buFont typeface="Arial" panose="020B0604020202020204" pitchFamily="34" charset="0"/>
                        <a:buChar char="•"/>
                      </a:pPr>
                      <a:r>
                        <a:rPr lang="es" sz="1600">
                          <a:solidFill>
                            <a:schemeClr val="tx1"/>
                          </a:solidFill>
                          <a:effectLst/>
                          <a:latin typeface="+mn-lt"/>
                        </a:rPr>
                        <a:t>Tos</a:t>
                      </a:r>
                    </a:p>
                    <a:p>
                      <a:pPr marL="176213" marR="0" lvl="0" indent="-176213" algn="l">
                        <a:lnSpc>
                          <a:spcPct val="107000"/>
                        </a:lnSpc>
                        <a:spcBef>
                          <a:spcPts val="0"/>
                        </a:spcBef>
                        <a:spcAft>
                          <a:spcPts val="0"/>
                        </a:spcAft>
                        <a:buFont typeface="Arial" panose="020B0604020202020204" pitchFamily="34" charset="0"/>
                        <a:buChar char="•"/>
                      </a:pPr>
                      <a:r>
                        <a:rPr lang="es" sz="1600">
                          <a:solidFill>
                            <a:schemeClr val="tx1"/>
                          </a:solidFill>
                          <a:effectLst/>
                          <a:latin typeface="+mn-lt"/>
                        </a:rPr>
                        <a:t>Mareos</a:t>
                      </a:r>
                    </a:p>
                    <a:p>
                      <a:pPr marL="176213" marR="0" lvl="0" indent="-176213" algn="l">
                        <a:lnSpc>
                          <a:spcPct val="107000"/>
                        </a:lnSpc>
                        <a:spcBef>
                          <a:spcPts val="0"/>
                        </a:spcBef>
                        <a:spcAft>
                          <a:spcPts val="0"/>
                        </a:spcAft>
                        <a:buFont typeface="Arial" panose="020B0604020202020204" pitchFamily="34" charset="0"/>
                        <a:buChar char="•"/>
                      </a:pPr>
                      <a:r>
                        <a:rPr lang="es" sz="1600">
                          <a:solidFill>
                            <a:schemeClr val="tx1"/>
                          </a:solidFill>
                          <a:effectLst/>
                          <a:latin typeface="+mn-lt"/>
                        </a:rPr>
                        <a:t>Insuficiencia renal</a:t>
                      </a:r>
                    </a:p>
                  </a:txBody>
                  <a:tcPr marL="54864" marR="54864" marT="41148" marB="41148">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
        <p:nvSpPr>
          <p:cNvPr id="6" name="Slide Number Placeholder 5">
            <a:extLst>
              <a:ext uri="{FF2B5EF4-FFF2-40B4-BE49-F238E27FC236}">
                <a16:creationId xmlns:a16="http://schemas.microsoft.com/office/drawing/2014/main" id="{F93CA6CC-E39C-5AEE-3DFC-974377CE08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E9E7F8E3-CD02-45A9-5FE4-27A2159F9D1F}"/>
              </a:ext>
            </a:extLst>
          </p:cNvPr>
          <p:cNvGrpSpPr/>
          <p:nvPr/>
        </p:nvGrpSpPr>
        <p:grpSpPr>
          <a:xfrm>
            <a:off x="838200" y="1351154"/>
            <a:ext cx="9835155" cy="747861"/>
            <a:chOff x="838200" y="1351154"/>
            <a:chExt cx="9835155" cy="747861"/>
          </a:xfrm>
        </p:grpSpPr>
        <p:sp>
          <p:nvSpPr>
            <p:cNvPr id="3" name="Rectangle: Rounded Corners 2">
              <a:extLst>
                <a:ext uri="{FF2B5EF4-FFF2-40B4-BE49-F238E27FC236}">
                  <a16:creationId xmlns:a16="http://schemas.microsoft.com/office/drawing/2014/main" id="{62846BAC-389A-270C-D4E5-371FA0BEE9AD}"/>
                </a:ext>
              </a:extLst>
            </p:cNvPr>
            <p:cNvSpPr/>
            <p:nvPr/>
          </p:nvSpPr>
          <p:spPr>
            <a:xfrm>
              <a:off x="1152882" y="1432189"/>
              <a:ext cx="9520473" cy="585790"/>
            </a:xfrm>
            <a:prstGeom prst="roundRect">
              <a:avLst>
                <a:gd name="adj" fmla="val 50000"/>
              </a:avLst>
            </a:prstGeom>
            <a:solidFill>
              <a:schemeClr val="bg1"/>
            </a:solidFill>
            <a:ln>
              <a:noFill/>
            </a:ln>
            <a:effectLst>
              <a:outerShdw blurRad="76200" dist="38100" dir="5400000" sx="101000" sy="101000" algn="t" rotWithShape="0">
                <a:schemeClr val="tx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B16BDA4-65C3-FB4F-260A-CD66DF7CD867}"/>
                </a:ext>
              </a:extLst>
            </p:cNvPr>
            <p:cNvSpPr txBox="1"/>
            <p:nvPr/>
          </p:nvSpPr>
          <p:spPr>
            <a:xfrm>
              <a:off x="1634910" y="1540418"/>
              <a:ext cx="82063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800" b="1" i="0" u="none" strike="noStrike" kern="1200" cap="none" spc="0" normalizeH="0" baseline="0" noProof="0">
                  <a:ln>
                    <a:noFill/>
                  </a:ln>
                  <a:solidFill>
                    <a:prstClr val="black"/>
                  </a:solidFill>
                  <a:effectLst/>
                  <a:uLnTx/>
                  <a:uFillTx/>
                  <a:latin typeface="Calibri" panose="020F0502020204030204"/>
                  <a:ea typeface="+mn-ea"/>
                  <a:cs typeface="+mn-cs"/>
                </a:rPr>
                <a:t>¿Cuáles son algunas consideraciones de seguridad para usar sacubitril/valsartán?</a:t>
              </a:r>
            </a:p>
          </p:txBody>
        </p:sp>
        <p:grpSp>
          <p:nvGrpSpPr>
            <p:cNvPr id="10" name="Group 9">
              <a:extLst>
                <a:ext uri="{FF2B5EF4-FFF2-40B4-BE49-F238E27FC236}">
                  <a16:creationId xmlns:a16="http://schemas.microsoft.com/office/drawing/2014/main" id="{65AADF77-01CE-F5B6-EF35-8443292B5C51}"/>
                </a:ext>
              </a:extLst>
            </p:cNvPr>
            <p:cNvGrpSpPr/>
            <p:nvPr/>
          </p:nvGrpSpPr>
          <p:grpSpPr>
            <a:xfrm>
              <a:off x="838200" y="1351154"/>
              <a:ext cx="741607" cy="747861"/>
              <a:chOff x="838200" y="1351154"/>
              <a:chExt cx="741607" cy="747861"/>
            </a:xfrm>
          </p:grpSpPr>
          <p:sp>
            <p:nvSpPr>
              <p:cNvPr id="11" name="Oval 10">
                <a:extLst>
                  <a:ext uri="{FF2B5EF4-FFF2-40B4-BE49-F238E27FC236}">
                    <a16:creationId xmlns:a16="http://schemas.microsoft.com/office/drawing/2014/main" id="{5E1E07EB-3353-121D-A94B-4EBEFAC539D3}"/>
                  </a:ext>
                </a:extLst>
              </p:cNvPr>
              <p:cNvSpPr/>
              <p:nvPr/>
            </p:nvSpPr>
            <p:spPr>
              <a:xfrm>
                <a:off x="838200" y="1351154"/>
                <a:ext cx="741607" cy="747861"/>
              </a:xfrm>
              <a:prstGeom prst="ellipse">
                <a:avLst/>
              </a:prstGeom>
              <a:solidFill>
                <a:srgbClr val="B52282"/>
              </a:solidFill>
              <a:ln>
                <a:noFill/>
              </a:ln>
              <a:effectLst>
                <a:outerShdw blurRad="76200" dist="38100" sx="101000" sy="101000" algn="l" rotWithShape="0">
                  <a:schemeClr val="tx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55">
                <a:extLst>
                  <a:ext uri="{FF2B5EF4-FFF2-40B4-BE49-F238E27FC236}">
                    <a16:creationId xmlns:a16="http://schemas.microsoft.com/office/drawing/2014/main" id="{CD895E1F-FF1D-23DC-AD91-059D70459F4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68163" y="1482913"/>
                <a:ext cx="481680" cy="484343"/>
              </a:xfrm>
              <a:prstGeom prst="rect">
                <a:avLst/>
              </a:prstGeom>
            </p:spPr>
          </p:pic>
        </p:grpSp>
      </p:grpSp>
      <p:sp>
        <p:nvSpPr>
          <p:cNvPr id="5" name="Title 1">
            <a:extLst>
              <a:ext uri="{FF2B5EF4-FFF2-40B4-BE49-F238E27FC236}">
                <a16:creationId xmlns:a16="http://schemas.microsoft.com/office/drawing/2014/main" id="{8F83F8E0-9B23-4298-EA51-BE1DF0D4B7A9}"/>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Consideraciones prácticas para el tratamiento (cont.)</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97312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Shape 31">
            <a:extLst>
              <a:ext uri="{FF2B5EF4-FFF2-40B4-BE49-F238E27FC236}">
                <a16:creationId xmlns:a16="http://schemas.microsoft.com/office/drawing/2014/main" id="{3CA70D7A-ACA4-47A6-8E13-A11654FD4B65}"/>
              </a:ext>
            </a:extLst>
          </p:cNvPr>
          <p:cNvSpPr/>
          <p:nvPr/>
        </p:nvSpPr>
        <p:spPr>
          <a:xfrm flipH="1" flipV="1">
            <a:off x="6021838" y="2609750"/>
            <a:ext cx="6170161" cy="4278699"/>
          </a:xfrm>
          <a:custGeom>
            <a:avLst/>
            <a:gdLst>
              <a:gd name="connsiteX0" fmla="*/ 0 w 11243296"/>
              <a:gd name="connsiteY0" fmla="*/ 0 h 7796664"/>
              <a:gd name="connsiteX1" fmla="*/ 11243296 w 11243296"/>
              <a:gd name="connsiteY1" fmla="*/ 0 h 7796664"/>
              <a:gd name="connsiteX2" fmla="*/ 11175587 w 11243296"/>
              <a:gd name="connsiteY2" fmla="*/ 50655 h 7796664"/>
              <a:gd name="connsiteX3" fmla="*/ 9350546 w 11243296"/>
              <a:gd name="connsiteY3" fmla="*/ 2469875 h 7796664"/>
              <a:gd name="connsiteX4" fmla="*/ 5186179 w 11243296"/>
              <a:gd name="connsiteY4" fmla="*/ 3503815 h 7796664"/>
              <a:gd name="connsiteX5" fmla="*/ 3299614 w 11243296"/>
              <a:gd name="connsiteY5" fmla="*/ 6477204 h 7796664"/>
              <a:gd name="connsiteX6" fmla="*/ 58709 w 11243296"/>
              <a:gd name="connsiteY6" fmla="*/ 7749628 h 7796664"/>
              <a:gd name="connsiteX7" fmla="*/ 0 w 11243296"/>
              <a:gd name="connsiteY7" fmla="*/ 7796664 h 779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3296" h="7796664">
                <a:moveTo>
                  <a:pt x="0" y="0"/>
                </a:moveTo>
                <a:lnTo>
                  <a:pt x="11243296" y="0"/>
                </a:lnTo>
                <a:lnTo>
                  <a:pt x="11175587" y="50655"/>
                </a:lnTo>
                <a:cubicBezTo>
                  <a:pt x="10088131" y="895141"/>
                  <a:pt x="10359046" y="1570920"/>
                  <a:pt x="9350546" y="2469875"/>
                </a:cubicBezTo>
                <a:cubicBezTo>
                  <a:pt x="8197975" y="3497251"/>
                  <a:pt x="6215173" y="2897447"/>
                  <a:pt x="5186179" y="3503815"/>
                </a:cubicBezTo>
                <a:cubicBezTo>
                  <a:pt x="4157184" y="4110184"/>
                  <a:pt x="4432578" y="5542646"/>
                  <a:pt x="3299614" y="6477204"/>
                </a:cubicBezTo>
                <a:cubicBezTo>
                  <a:pt x="2379081" y="7236533"/>
                  <a:pt x="1109962" y="6956642"/>
                  <a:pt x="58709" y="7749628"/>
                </a:cubicBezTo>
                <a:lnTo>
                  <a:pt x="0" y="7796664"/>
                </a:lnTo>
                <a:close/>
              </a:path>
            </a:pathLst>
          </a:custGeom>
          <a:gradFill flip="none" rotWithShape="1">
            <a:gsLst>
              <a:gs pos="0">
                <a:srgbClr val="009AD7"/>
              </a:gs>
              <a:gs pos="100000">
                <a:srgbClr val="004E8F"/>
              </a:gs>
            </a:gsLst>
            <a:lin ang="0" scaled="1"/>
            <a:tileRect/>
          </a:gradFill>
          <a:ln>
            <a:noFill/>
          </a:ln>
          <a:effectLst>
            <a:outerShdw blurRad="381000" dist="2286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3">
            <a:extLst>
              <a:ext uri="{FF2B5EF4-FFF2-40B4-BE49-F238E27FC236}">
                <a16:creationId xmlns:a16="http://schemas.microsoft.com/office/drawing/2014/main" id="{8A1D38B6-FF92-6F85-D13E-AF9ABBEF47DF}"/>
              </a:ext>
            </a:extLst>
          </p:cNvPr>
          <p:cNvPicPr>
            <a:picLocks noChangeAspect="1" noChangeArrowheads="1"/>
          </p:cNvPicPr>
          <p:nvPr/>
        </p:nvPicPr>
        <p:blipFill>
          <a:blip r:embed="rId3"/>
          <a:srcRect l="44689" t="1860" r="8091" b="5917"/>
          <a:stretch/>
        </p:blipFill>
        <p:spPr bwMode="auto">
          <a:xfrm>
            <a:off x="6884716" y="1951508"/>
            <a:ext cx="4530913" cy="4278699"/>
          </a:xfrm>
          <a:prstGeom prst="roundRect">
            <a:avLst>
              <a:gd name="adj" fmla="val 8594"/>
            </a:avLst>
          </a:prstGeom>
          <a:solidFill>
            <a:srgbClr val="FFFFFF">
              <a:shade val="85000"/>
            </a:srgbClr>
          </a:solidFill>
          <a:ln w="28575">
            <a:solidFill>
              <a:schemeClr val="bg1"/>
            </a:solidFill>
          </a:ln>
          <a:effectLst/>
        </p:spPr>
      </p:pic>
      <p:sp>
        <p:nvSpPr>
          <p:cNvPr id="7" name="Title 1">
            <a:extLst>
              <a:ext uri="{FF2B5EF4-FFF2-40B4-BE49-F238E27FC236}">
                <a16:creationId xmlns:a16="http://schemas.microsoft.com/office/drawing/2014/main" id="{5783B098-3812-4A4A-A696-260858FCEE37}"/>
              </a:ext>
            </a:extLst>
          </p:cNvPr>
          <p:cNvSpPr txBox="1">
            <a:spLocks/>
          </p:cNvSpPr>
          <p:nvPr/>
        </p:nvSpPr>
        <p:spPr>
          <a:xfrm>
            <a:off x="-1068421" y="-16743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44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grpSp>
        <p:nvGrpSpPr>
          <p:cNvPr id="3" name="Group 2">
            <a:extLst>
              <a:ext uri="{FF2B5EF4-FFF2-40B4-BE49-F238E27FC236}">
                <a16:creationId xmlns:a16="http://schemas.microsoft.com/office/drawing/2014/main" id="{07447EF0-6431-2972-1F80-C92A72D3F984}"/>
              </a:ext>
            </a:extLst>
          </p:cNvPr>
          <p:cNvGrpSpPr/>
          <p:nvPr/>
        </p:nvGrpSpPr>
        <p:grpSpPr>
          <a:xfrm>
            <a:off x="664286" y="2192849"/>
            <a:ext cx="5760299" cy="3999217"/>
            <a:chOff x="664286" y="1951508"/>
            <a:chExt cx="5760299" cy="3999217"/>
          </a:xfrm>
        </p:grpSpPr>
        <p:grpSp>
          <p:nvGrpSpPr>
            <p:cNvPr id="10" name="Group 9">
              <a:extLst>
                <a:ext uri="{FF2B5EF4-FFF2-40B4-BE49-F238E27FC236}">
                  <a16:creationId xmlns:a16="http://schemas.microsoft.com/office/drawing/2014/main" id="{3ABAE447-CAD2-228C-D47E-B2F84FEA46A2}"/>
                </a:ext>
              </a:extLst>
            </p:cNvPr>
            <p:cNvGrpSpPr/>
            <p:nvPr/>
          </p:nvGrpSpPr>
          <p:grpSpPr>
            <a:xfrm>
              <a:off x="696338" y="1951508"/>
              <a:ext cx="5728247" cy="857925"/>
              <a:chOff x="693484" y="1738322"/>
              <a:chExt cx="5042193" cy="857925"/>
            </a:xfrm>
          </p:grpSpPr>
          <p:sp>
            <p:nvSpPr>
              <p:cNvPr id="11" name="Rectangle: Rounded Corners 10">
                <a:extLst>
                  <a:ext uri="{FF2B5EF4-FFF2-40B4-BE49-F238E27FC236}">
                    <a16:creationId xmlns:a16="http://schemas.microsoft.com/office/drawing/2014/main" id="{5E579473-9725-6FA8-0504-901473BA7145}"/>
                  </a:ext>
                </a:extLst>
              </p:cNvPr>
              <p:cNvSpPr/>
              <p:nvPr/>
            </p:nvSpPr>
            <p:spPr>
              <a:xfrm>
                <a:off x="739230" y="1738322"/>
                <a:ext cx="4996447" cy="857925"/>
              </a:xfrm>
              <a:prstGeom prst="roundRect">
                <a:avLst>
                  <a:gd name="adj" fmla="val 5238"/>
                </a:avLst>
              </a:prstGeom>
              <a:solidFill>
                <a:schemeClr val="bg1"/>
              </a:solidFill>
              <a:ln>
                <a:noFill/>
              </a:ln>
              <a:effectLst>
                <a:outerShdw blurRad="76200" dist="38100" dir="5400000" algn="t"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C1092FA-5686-DC7A-1F47-E3FDF16DD47D}"/>
                  </a:ext>
                </a:extLst>
              </p:cNvPr>
              <p:cNvSpPr/>
              <p:nvPr/>
            </p:nvSpPr>
            <p:spPr>
              <a:xfrm>
                <a:off x="956191" y="1760597"/>
                <a:ext cx="477349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600" b="0" i="0" u="none" strike="noStrike" kern="1200" cap="none" spc="0" normalizeH="0" baseline="0" noProof="0">
                    <a:ln>
                      <a:noFill/>
                    </a:ln>
                    <a:solidFill>
                      <a:prstClr val="black"/>
                    </a:solidFill>
                    <a:effectLst/>
                    <a:uLnTx/>
                    <a:uFillTx/>
                    <a:latin typeface="Calibri" panose="020F0502020204030204"/>
                    <a:ea typeface="+mn-ea"/>
                    <a:cs typeface="Segoe UI Light" panose="020B0502040204020203" pitchFamily="34" charset="0"/>
                  </a:rPr>
                  <a:t>Use las cuatro clases de medicamentos, cuando sea posible, para mejorar tanto la morbilidad como la mortalidad de los pacientes con </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Segoe UI Light" panose="020B0502040204020203" pitchFamily="34" charset="0"/>
                  </a:rPr>
                  <a:t>ICFEr</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Segoe UI Light" panose="020B0502040204020203" pitchFamily="34" charset="0"/>
                  </a:rPr>
                  <a:t>.</a:t>
                </a:r>
              </a:p>
            </p:txBody>
          </p:sp>
          <p:sp>
            <p:nvSpPr>
              <p:cNvPr id="13" name="Oval 12">
                <a:extLst>
                  <a:ext uri="{FF2B5EF4-FFF2-40B4-BE49-F238E27FC236}">
                    <a16:creationId xmlns:a16="http://schemas.microsoft.com/office/drawing/2014/main" id="{60C455C0-849A-7570-86A6-43AA6842C60C}"/>
                  </a:ext>
                </a:extLst>
              </p:cNvPr>
              <p:cNvSpPr/>
              <p:nvPr/>
            </p:nvSpPr>
            <p:spPr>
              <a:xfrm>
                <a:off x="693484" y="2113284"/>
                <a:ext cx="95065" cy="108000"/>
              </a:xfrm>
              <a:prstGeom prst="ellipse">
                <a:avLst/>
              </a:prstGeom>
              <a:solidFill>
                <a:schemeClr val="bg1"/>
              </a:solidFill>
              <a:ln w="19050">
                <a:solidFill>
                  <a:srgbClr val="009A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A6F130ED-1C5A-6E1B-9918-22446CCB0B7B}"/>
                </a:ext>
              </a:extLst>
            </p:cNvPr>
            <p:cNvGrpSpPr/>
            <p:nvPr/>
          </p:nvGrpSpPr>
          <p:grpSpPr>
            <a:xfrm>
              <a:off x="685654" y="2930872"/>
              <a:ext cx="5728247" cy="857925"/>
              <a:chOff x="693484" y="1738322"/>
              <a:chExt cx="5042193" cy="857925"/>
            </a:xfrm>
          </p:grpSpPr>
          <p:sp>
            <p:nvSpPr>
              <p:cNvPr id="18" name="Rectangle: Rounded Corners 17">
                <a:extLst>
                  <a:ext uri="{FF2B5EF4-FFF2-40B4-BE49-F238E27FC236}">
                    <a16:creationId xmlns:a16="http://schemas.microsoft.com/office/drawing/2014/main" id="{8A42F219-9136-93CC-4FC6-E462F27E9D13}"/>
                  </a:ext>
                </a:extLst>
              </p:cNvPr>
              <p:cNvSpPr/>
              <p:nvPr/>
            </p:nvSpPr>
            <p:spPr>
              <a:xfrm>
                <a:off x="739230" y="1738322"/>
                <a:ext cx="4996447" cy="857925"/>
              </a:xfrm>
              <a:prstGeom prst="roundRect">
                <a:avLst>
                  <a:gd name="adj" fmla="val 5238"/>
                </a:avLst>
              </a:prstGeom>
              <a:solidFill>
                <a:schemeClr val="bg1"/>
              </a:solidFill>
              <a:ln>
                <a:noFill/>
              </a:ln>
              <a:effectLst>
                <a:outerShdw blurRad="76200" dist="38100" dir="5400000" algn="t"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177990EA-613A-0F41-451F-9EE03081D42F}"/>
                  </a:ext>
                </a:extLst>
              </p:cNvPr>
              <p:cNvSpPr/>
              <p:nvPr/>
            </p:nvSpPr>
            <p:spPr>
              <a:xfrm>
                <a:off x="956191" y="1874897"/>
                <a:ext cx="477349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Segoe UI Light" panose="020B0502040204020203" pitchFamily="34" charset="0"/>
                  </a:rPr>
                  <a:t>Incluya</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Segoe UI Light" panose="020B0502040204020203" pitchFamily="34" charset="0"/>
                  </a:rPr>
                  <a:t> todos los medicamentos como métricas para evaluar la calidad de la atención de </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Segoe UI Light" panose="020B0502040204020203" pitchFamily="34" charset="0"/>
                  </a:rPr>
                  <a:t>ICFEr</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Segoe UI Light" panose="020B0502040204020203" pitchFamily="34" charset="0"/>
                  </a:rPr>
                  <a:t>.</a:t>
                </a:r>
              </a:p>
            </p:txBody>
          </p:sp>
          <p:sp>
            <p:nvSpPr>
              <p:cNvPr id="20" name="Oval 19">
                <a:extLst>
                  <a:ext uri="{FF2B5EF4-FFF2-40B4-BE49-F238E27FC236}">
                    <a16:creationId xmlns:a16="http://schemas.microsoft.com/office/drawing/2014/main" id="{261DC1C1-753B-624E-FF04-EB2142596EAE}"/>
                  </a:ext>
                </a:extLst>
              </p:cNvPr>
              <p:cNvSpPr/>
              <p:nvPr/>
            </p:nvSpPr>
            <p:spPr>
              <a:xfrm>
                <a:off x="693484" y="2113284"/>
                <a:ext cx="95065" cy="108000"/>
              </a:xfrm>
              <a:prstGeom prst="ellipse">
                <a:avLst/>
              </a:prstGeom>
              <a:solidFill>
                <a:schemeClr val="bg1"/>
              </a:solidFill>
              <a:ln w="19050">
                <a:solidFill>
                  <a:srgbClr val="009A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AA5800B2-105D-088B-F310-0DC3525ACE0C}"/>
                </a:ext>
              </a:extLst>
            </p:cNvPr>
            <p:cNvGrpSpPr/>
            <p:nvPr/>
          </p:nvGrpSpPr>
          <p:grpSpPr>
            <a:xfrm>
              <a:off x="674970" y="3885600"/>
              <a:ext cx="5749613" cy="1077218"/>
              <a:chOff x="693484" y="1713686"/>
              <a:chExt cx="5061000" cy="1077218"/>
            </a:xfrm>
          </p:grpSpPr>
          <p:sp>
            <p:nvSpPr>
              <p:cNvPr id="22" name="Rectangle: Rounded Corners 21">
                <a:extLst>
                  <a:ext uri="{FF2B5EF4-FFF2-40B4-BE49-F238E27FC236}">
                    <a16:creationId xmlns:a16="http://schemas.microsoft.com/office/drawing/2014/main" id="{49CCD70E-E068-E6C5-2AED-D20C1B1FF84C}"/>
                  </a:ext>
                </a:extLst>
              </p:cNvPr>
              <p:cNvSpPr/>
              <p:nvPr/>
            </p:nvSpPr>
            <p:spPr>
              <a:xfrm>
                <a:off x="739230" y="1738322"/>
                <a:ext cx="4996447" cy="1052582"/>
              </a:xfrm>
              <a:prstGeom prst="roundRect">
                <a:avLst>
                  <a:gd name="adj" fmla="val 5238"/>
                </a:avLst>
              </a:prstGeom>
              <a:solidFill>
                <a:schemeClr val="bg1"/>
              </a:solidFill>
              <a:ln>
                <a:noFill/>
              </a:ln>
              <a:effectLst>
                <a:outerShdw blurRad="76200" dist="38100" dir="5400000" algn="t"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B3D69BEF-A1AF-C008-68F4-B77E7FF61682}"/>
                  </a:ext>
                </a:extLst>
              </p:cNvPr>
              <p:cNvSpPr/>
              <p:nvPr/>
            </p:nvSpPr>
            <p:spPr>
              <a:xfrm>
                <a:off x="956190" y="1713686"/>
                <a:ext cx="4798294"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Segoe UI Light" panose="020B0502040204020203" pitchFamily="34" charset="0"/>
                  </a:rPr>
                  <a:t>Desarrolle</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Segoe UI Light" panose="020B0502040204020203" pitchFamily="34" charset="0"/>
                  </a:rPr>
                  <a:t> sistemas de atención que promuevan el inicio, la titulación y el mantenimiento de todas estas clases de medicamentos. Considere comenzar mientras el paciente está en el hospital.</a:t>
                </a:r>
              </a:p>
            </p:txBody>
          </p:sp>
          <p:sp>
            <p:nvSpPr>
              <p:cNvPr id="24" name="Oval 23">
                <a:extLst>
                  <a:ext uri="{FF2B5EF4-FFF2-40B4-BE49-F238E27FC236}">
                    <a16:creationId xmlns:a16="http://schemas.microsoft.com/office/drawing/2014/main" id="{F063273A-C3CB-AF55-8209-A0904268C4AD}"/>
                  </a:ext>
                </a:extLst>
              </p:cNvPr>
              <p:cNvSpPr/>
              <p:nvPr/>
            </p:nvSpPr>
            <p:spPr>
              <a:xfrm>
                <a:off x="693484" y="2252984"/>
                <a:ext cx="95065" cy="108000"/>
              </a:xfrm>
              <a:prstGeom prst="ellipse">
                <a:avLst/>
              </a:prstGeom>
              <a:solidFill>
                <a:schemeClr val="bg1"/>
              </a:solidFill>
              <a:ln w="19050">
                <a:solidFill>
                  <a:srgbClr val="009A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5" name="Group 24">
              <a:extLst>
                <a:ext uri="{FF2B5EF4-FFF2-40B4-BE49-F238E27FC236}">
                  <a16:creationId xmlns:a16="http://schemas.microsoft.com/office/drawing/2014/main" id="{E38F7F37-BBC9-AB94-743B-DE63916A63FF}"/>
                </a:ext>
              </a:extLst>
            </p:cNvPr>
            <p:cNvGrpSpPr/>
            <p:nvPr/>
          </p:nvGrpSpPr>
          <p:grpSpPr>
            <a:xfrm>
              <a:off x="664286" y="5092800"/>
              <a:ext cx="5728247" cy="857925"/>
              <a:chOff x="693484" y="1941522"/>
              <a:chExt cx="5042193" cy="857925"/>
            </a:xfrm>
          </p:grpSpPr>
          <p:sp>
            <p:nvSpPr>
              <p:cNvPr id="26" name="Rectangle: Rounded Corners 25">
                <a:extLst>
                  <a:ext uri="{FF2B5EF4-FFF2-40B4-BE49-F238E27FC236}">
                    <a16:creationId xmlns:a16="http://schemas.microsoft.com/office/drawing/2014/main" id="{213DC962-C666-927D-466A-CECED068CEF9}"/>
                  </a:ext>
                </a:extLst>
              </p:cNvPr>
              <p:cNvSpPr/>
              <p:nvPr/>
            </p:nvSpPr>
            <p:spPr>
              <a:xfrm>
                <a:off x="739230" y="1941522"/>
                <a:ext cx="4996447" cy="857925"/>
              </a:xfrm>
              <a:prstGeom prst="roundRect">
                <a:avLst>
                  <a:gd name="adj" fmla="val 5238"/>
                </a:avLst>
              </a:prstGeom>
              <a:solidFill>
                <a:schemeClr val="bg1"/>
              </a:solidFill>
              <a:ln>
                <a:noFill/>
              </a:ln>
              <a:effectLst>
                <a:outerShdw blurRad="76200" dist="38100" dir="5400000" algn="t"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4D635C7B-A2BE-0668-F2A3-D5EF8AF14260}"/>
                  </a:ext>
                </a:extLst>
              </p:cNvPr>
              <p:cNvSpPr/>
              <p:nvPr/>
            </p:nvSpPr>
            <p:spPr>
              <a:xfrm>
                <a:off x="956191" y="2078097"/>
                <a:ext cx="477349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Segoe UI Light" panose="020B0502040204020203" pitchFamily="34" charset="0"/>
                  </a:rPr>
                  <a:t>Modifique</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Segoe UI Light" panose="020B0502040204020203" pitchFamily="34" charset="0"/>
                  </a:rPr>
                  <a:t> la educación del paciente y la familia para enfatizar la importancia de estos medicamentos.</a:t>
                </a:r>
              </a:p>
            </p:txBody>
          </p:sp>
          <p:sp>
            <p:nvSpPr>
              <p:cNvPr id="28" name="Oval 27">
                <a:extLst>
                  <a:ext uri="{FF2B5EF4-FFF2-40B4-BE49-F238E27FC236}">
                    <a16:creationId xmlns:a16="http://schemas.microsoft.com/office/drawing/2014/main" id="{4C409112-D54E-AB81-469A-6D209AAE80D1}"/>
                  </a:ext>
                </a:extLst>
              </p:cNvPr>
              <p:cNvSpPr/>
              <p:nvPr/>
            </p:nvSpPr>
            <p:spPr>
              <a:xfrm>
                <a:off x="693484" y="2316484"/>
                <a:ext cx="95065" cy="108000"/>
              </a:xfrm>
              <a:prstGeom prst="ellipse">
                <a:avLst/>
              </a:prstGeom>
              <a:solidFill>
                <a:schemeClr val="bg1"/>
              </a:solidFill>
              <a:ln w="19050">
                <a:solidFill>
                  <a:srgbClr val="009A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 name="Title 1">
            <a:extLst>
              <a:ext uri="{FF2B5EF4-FFF2-40B4-BE49-F238E27FC236}">
                <a16:creationId xmlns:a16="http://schemas.microsoft.com/office/drawing/2014/main" id="{910D58F5-ACB4-03BD-B892-B8EF6820AB75}"/>
              </a:ext>
            </a:extLst>
          </p:cNvPr>
          <p:cNvSpPr txBox="1">
            <a:spLocks/>
          </p:cNvSpPr>
          <p:nvPr/>
        </p:nvSpPr>
        <p:spPr>
          <a:xfrm>
            <a:off x="804338" y="-14261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5" name="Slide Number Placeholder 4">
            <a:extLst>
              <a:ext uri="{FF2B5EF4-FFF2-40B4-BE49-F238E27FC236}">
                <a16:creationId xmlns:a16="http://schemas.microsoft.com/office/drawing/2014/main" id="{7B96E31B-7E4B-E65E-F752-8C192BCA8C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9037CFC0-E0D1-143A-2F22-C6AF2E0E7FDF}"/>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Llamado a la acción</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8511618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Freeform: Shape 97">
            <a:extLst>
              <a:ext uri="{FF2B5EF4-FFF2-40B4-BE49-F238E27FC236}">
                <a16:creationId xmlns:a16="http://schemas.microsoft.com/office/drawing/2014/main" id="{E8F33852-C718-37E3-569C-C394DF6D8839}"/>
              </a:ext>
            </a:extLst>
          </p:cNvPr>
          <p:cNvSpPr/>
          <p:nvPr/>
        </p:nvSpPr>
        <p:spPr>
          <a:xfrm flipH="1" flipV="1">
            <a:off x="6021838" y="2609750"/>
            <a:ext cx="6170161" cy="4278699"/>
          </a:xfrm>
          <a:custGeom>
            <a:avLst/>
            <a:gdLst>
              <a:gd name="connsiteX0" fmla="*/ 0 w 11243296"/>
              <a:gd name="connsiteY0" fmla="*/ 0 h 7796664"/>
              <a:gd name="connsiteX1" fmla="*/ 11243296 w 11243296"/>
              <a:gd name="connsiteY1" fmla="*/ 0 h 7796664"/>
              <a:gd name="connsiteX2" fmla="*/ 11175587 w 11243296"/>
              <a:gd name="connsiteY2" fmla="*/ 50655 h 7796664"/>
              <a:gd name="connsiteX3" fmla="*/ 9350546 w 11243296"/>
              <a:gd name="connsiteY3" fmla="*/ 2469875 h 7796664"/>
              <a:gd name="connsiteX4" fmla="*/ 5186179 w 11243296"/>
              <a:gd name="connsiteY4" fmla="*/ 3503815 h 7796664"/>
              <a:gd name="connsiteX5" fmla="*/ 3299614 w 11243296"/>
              <a:gd name="connsiteY5" fmla="*/ 6477204 h 7796664"/>
              <a:gd name="connsiteX6" fmla="*/ 58709 w 11243296"/>
              <a:gd name="connsiteY6" fmla="*/ 7749628 h 7796664"/>
              <a:gd name="connsiteX7" fmla="*/ 0 w 11243296"/>
              <a:gd name="connsiteY7" fmla="*/ 7796664 h 779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3296" h="7796664">
                <a:moveTo>
                  <a:pt x="0" y="0"/>
                </a:moveTo>
                <a:lnTo>
                  <a:pt x="11243296" y="0"/>
                </a:lnTo>
                <a:lnTo>
                  <a:pt x="11175587" y="50655"/>
                </a:lnTo>
                <a:cubicBezTo>
                  <a:pt x="10088131" y="895141"/>
                  <a:pt x="10359046" y="1570920"/>
                  <a:pt x="9350546" y="2469875"/>
                </a:cubicBezTo>
                <a:cubicBezTo>
                  <a:pt x="8197975" y="3497251"/>
                  <a:pt x="6215173" y="2897447"/>
                  <a:pt x="5186179" y="3503815"/>
                </a:cubicBezTo>
                <a:cubicBezTo>
                  <a:pt x="4157184" y="4110184"/>
                  <a:pt x="4432578" y="5542646"/>
                  <a:pt x="3299614" y="6477204"/>
                </a:cubicBezTo>
                <a:cubicBezTo>
                  <a:pt x="2379081" y="7236533"/>
                  <a:pt x="1109962" y="6956642"/>
                  <a:pt x="58709" y="7749628"/>
                </a:cubicBezTo>
                <a:lnTo>
                  <a:pt x="0" y="7796664"/>
                </a:lnTo>
                <a:close/>
              </a:path>
            </a:pathLst>
          </a:custGeom>
          <a:gradFill flip="none" rotWithShape="1">
            <a:gsLst>
              <a:gs pos="0">
                <a:srgbClr val="009AD7"/>
              </a:gs>
              <a:gs pos="100000">
                <a:srgbClr val="004E8F"/>
              </a:gs>
            </a:gsLst>
            <a:lin ang="0" scaled="1"/>
            <a:tileRect/>
          </a:gradFill>
          <a:ln>
            <a:noFill/>
          </a:ln>
          <a:effectLst>
            <a:outerShdw blurRad="381000" dist="2286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Content Placeholder 4">
            <a:extLst>
              <a:ext uri="{FF2B5EF4-FFF2-40B4-BE49-F238E27FC236}">
                <a16:creationId xmlns:a16="http://schemas.microsoft.com/office/drawing/2014/main" id="{6BF3AA74-9F65-9706-3422-4869117A1C41}"/>
              </a:ext>
            </a:extLst>
          </p:cNvPr>
          <p:cNvSpPr txBox="1">
            <a:spLocks/>
          </p:cNvSpPr>
          <p:nvPr/>
        </p:nvSpPr>
        <p:spPr>
          <a:xfrm>
            <a:off x="838199" y="1695762"/>
            <a:ext cx="9022326" cy="4096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 sz="2400" b="1" i="0" u="none" strike="noStrike" kern="1200" cap="none" spc="0" normalizeH="0" baseline="0" noProof="0">
                <a:ln>
                  <a:noFill/>
                </a:ln>
                <a:solidFill>
                  <a:srgbClr val="004E8F"/>
                </a:solidFill>
                <a:effectLst/>
                <a:uLnTx/>
                <a:uFillTx/>
                <a:latin typeface="Calibri" panose="020F0502020204030204"/>
                <a:ea typeface="+mn-ea"/>
                <a:cs typeface="+mn-cs"/>
              </a:rPr>
              <a:t>Pregunta 1:</a:t>
            </a:r>
          </a:p>
        </p:txBody>
      </p:sp>
      <p:sp>
        <p:nvSpPr>
          <p:cNvPr id="57" name="TextBox 56">
            <a:extLst>
              <a:ext uri="{FF2B5EF4-FFF2-40B4-BE49-F238E27FC236}">
                <a16:creationId xmlns:a16="http://schemas.microsoft.com/office/drawing/2014/main" id="{D8B2EC40-AF6C-3548-22BF-31478660561F}"/>
              </a:ext>
            </a:extLst>
          </p:cNvPr>
          <p:cNvSpPr txBox="1"/>
          <p:nvPr/>
        </p:nvSpPr>
        <p:spPr>
          <a:xfrm>
            <a:off x="838199" y="2142982"/>
            <a:ext cx="6156958" cy="923330"/>
          </a:xfrm>
          <a:prstGeom prst="rect">
            <a:avLst/>
          </a:prstGeom>
          <a:noFill/>
        </p:spPr>
        <p:txBody>
          <a:bodyPr wrap="square" rtlCol="0">
            <a:spAutoFit/>
          </a:bodyPr>
          <a:lstStyle/>
          <a:p>
            <a:pPr marL="0" marR="0" lvl="6" indent="0" algn="l" defTabSz="914400" rtl="0" eaLnBrk="1" fontAlgn="auto" latinLnBrk="0" hangingPunct="1">
              <a:lnSpc>
                <a:spcPct val="100000"/>
              </a:lnSpc>
              <a:spcBef>
                <a:spcPts val="1000"/>
              </a:spcBef>
              <a:spcAft>
                <a:spcPts val="0"/>
              </a:spcAft>
              <a:buClrTx/>
              <a:buSzTx/>
              <a:buFontTx/>
              <a:buNone/>
              <a:tabLst/>
              <a:defRPr/>
            </a:pPr>
            <a:r>
              <a:rPr kumimoji="0" lang="es" sz="1800" b="0" i="0" u="none" strike="noStrike" kern="1200" cap="none" spc="0" normalizeH="0" baseline="0" noProof="0">
                <a:ln>
                  <a:noFill/>
                </a:ln>
                <a:solidFill>
                  <a:prstClr val="black"/>
                </a:solidFill>
                <a:effectLst/>
                <a:uLnTx/>
                <a:uFillTx/>
                <a:latin typeface="Calibri" panose="020F0502020204030204"/>
                <a:ea typeface="+mn-ea"/>
                <a:cs typeface="+mn-cs"/>
              </a:rPr>
              <a:t>Refiérase al caso de paciente anterior clasificado como Etapa C, </a:t>
            </a:r>
            <a:r>
              <a:rPr kumimoji="0" lang="es-ES" sz="1800" b="0" i="0" u="none" strike="noStrike" kern="1200" cap="none" spc="0" normalizeH="0" baseline="0" noProof="0">
                <a:ln>
                  <a:noFill/>
                </a:ln>
                <a:solidFill>
                  <a:prstClr val="black"/>
                </a:solidFill>
                <a:effectLst/>
                <a:uLnTx/>
                <a:uFillTx/>
                <a:latin typeface="Calibri" panose="020F0502020204030204"/>
                <a:ea typeface="+mn-ea"/>
                <a:cs typeface="+mn-cs"/>
              </a:rPr>
              <a:t>clase I de la </a:t>
            </a:r>
            <a:r>
              <a:rPr kumimoji="0" lang="es-ES" sz="1800" b="0" i="0" u="none" strike="noStrike" kern="1200" cap="none" spc="0" normalizeH="0" baseline="0" noProof="0" err="1">
                <a:ln>
                  <a:noFill/>
                </a:ln>
                <a:solidFill>
                  <a:prstClr val="black"/>
                </a:solidFill>
                <a:effectLst/>
                <a:uLnTx/>
                <a:uFillTx/>
                <a:latin typeface="Calibri" panose="020F0502020204030204"/>
                <a:ea typeface="+mn-ea"/>
                <a:cs typeface="+mn-cs"/>
              </a:rPr>
              <a:t>NYHA</a:t>
            </a:r>
            <a:r>
              <a:rPr kumimoji="0" lang="es" sz="1800" b="0" i="0" u="none" strike="noStrike" kern="1200" cap="none" spc="0" normalizeH="0" baseline="0" noProof="0">
                <a:ln>
                  <a:noFill/>
                </a:ln>
                <a:solidFill>
                  <a:prstClr val="black"/>
                </a:solidFill>
                <a:effectLst/>
                <a:uLnTx/>
                <a:uFillTx/>
                <a:latin typeface="Calibri" panose="020F0502020204030204"/>
                <a:ea typeface="+mn-ea"/>
                <a:cs typeface="+mn-cs"/>
              </a:rPr>
              <a:t>. ¿Cuál de las siguientes opciones sería el </a:t>
            </a:r>
            <a:r>
              <a:rPr kumimoji="0" lang="es" sz="1800" b="0" i="0" u="sng" strike="noStrike" kern="1200" cap="none" spc="0" normalizeH="0" baseline="0" noProof="0">
                <a:ln>
                  <a:noFill/>
                </a:ln>
                <a:solidFill>
                  <a:prstClr val="black"/>
                </a:solidFill>
                <a:effectLst/>
                <a:uLnTx/>
                <a:uFillTx/>
                <a:latin typeface="Calibri" panose="020F0502020204030204"/>
                <a:ea typeface="+mn-ea"/>
                <a:cs typeface="+mn-cs"/>
              </a:rPr>
              <a:t>siguiente mejor paso</a:t>
            </a:r>
            <a:r>
              <a:rPr kumimoji="0" lang="es" sz="1800" b="0" i="0" u="none" strike="noStrike" kern="1200" cap="none" spc="0" normalizeH="0" baseline="0" noProof="0">
                <a:ln>
                  <a:noFill/>
                </a:ln>
                <a:solidFill>
                  <a:prstClr val="black"/>
                </a:solidFill>
                <a:effectLst/>
                <a:uLnTx/>
                <a:uFillTx/>
                <a:latin typeface="Calibri" panose="020F0502020204030204"/>
                <a:ea typeface="+mn-ea"/>
                <a:cs typeface="+mn-cs"/>
              </a:rPr>
              <a:t> para tratar al paciente?</a:t>
            </a:r>
          </a:p>
        </p:txBody>
      </p:sp>
      <p:grpSp>
        <p:nvGrpSpPr>
          <p:cNvPr id="58" name="Group 57">
            <a:extLst>
              <a:ext uri="{FF2B5EF4-FFF2-40B4-BE49-F238E27FC236}">
                <a16:creationId xmlns:a16="http://schemas.microsoft.com/office/drawing/2014/main" id="{0262151E-4ADF-6577-88A8-25C57A2BDEC2}"/>
              </a:ext>
            </a:extLst>
          </p:cNvPr>
          <p:cNvGrpSpPr/>
          <p:nvPr/>
        </p:nvGrpSpPr>
        <p:grpSpPr>
          <a:xfrm>
            <a:off x="838199" y="3153460"/>
            <a:ext cx="6156959" cy="714050"/>
            <a:chOff x="678873" y="3193312"/>
            <a:chExt cx="7449921" cy="864000"/>
          </a:xfrm>
        </p:grpSpPr>
        <p:sp>
          <p:nvSpPr>
            <p:cNvPr id="59" name="Rectangle: Rounded Corners 58">
              <a:extLst>
                <a:ext uri="{FF2B5EF4-FFF2-40B4-BE49-F238E27FC236}">
                  <a16:creationId xmlns:a16="http://schemas.microsoft.com/office/drawing/2014/main" id="{EBB10624-A187-E77C-2838-F765E08E65AA}"/>
                </a:ext>
              </a:extLst>
            </p:cNvPr>
            <p:cNvSpPr/>
            <p:nvPr/>
          </p:nvSpPr>
          <p:spPr>
            <a:xfrm>
              <a:off x="678873" y="3193312"/>
              <a:ext cx="7449921" cy="864000"/>
            </a:xfrm>
            <a:prstGeom prst="roundRect">
              <a:avLst/>
            </a:prstGeom>
            <a:solidFill>
              <a:schemeClr val="bg1"/>
            </a:solidFill>
            <a:ln>
              <a:noFill/>
            </a:ln>
            <a:effectLst>
              <a:outerShdw blurRad="76200" dist="38100" dir="5400000" algn="t"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F396085D-24C6-9DA9-81EC-B1C24F8B1137}"/>
                </a:ext>
              </a:extLst>
            </p:cNvPr>
            <p:cNvSpPr txBox="1"/>
            <p:nvPr/>
          </p:nvSpPr>
          <p:spPr>
            <a:xfrm>
              <a:off x="1452556" y="3440646"/>
              <a:ext cx="6129345" cy="409650"/>
            </a:xfrm>
            <a:prstGeom prst="rect">
              <a:avLst/>
            </a:prstGeom>
            <a:noFill/>
          </p:spPr>
          <p:txBody>
            <a:bodyPr wrap="square" rtlCol="0">
              <a:spAutoFit/>
            </a:bodyPr>
            <a:lstStyle/>
            <a:p>
              <a:pPr marL="0" marR="0" lvl="6" indent="0" algn="l" defTabSz="914400" rtl="0" eaLnBrk="1" fontAlgn="auto" latinLnBrk="0" hangingPunct="1">
                <a:lnSpc>
                  <a:spcPct val="100000"/>
                </a:lnSpc>
                <a:spcBef>
                  <a:spcPts val="1000"/>
                </a:spcBef>
                <a:spcAft>
                  <a:spcPts val="0"/>
                </a:spcAft>
                <a:buClrTx/>
                <a:buSzTx/>
                <a:buFontTx/>
                <a:buNone/>
                <a:tabLst/>
                <a:defRPr/>
              </a:pP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Añadir 5 mg de amlodipine al día.</a:t>
              </a:r>
            </a:p>
          </p:txBody>
        </p:sp>
        <p:sp>
          <p:nvSpPr>
            <p:cNvPr id="61" name="Oval 60">
              <a:extLst>
                <a:ext uri="{FF2B5EF4-FFF2-40B4-BE49-F238E27FC236}">
                  <a16:creationId xmlns:a16="http://schemas.microsoft.com/office/drawing/2014/main" id="{76E0ED55-CDFC-FC07-ADEE-B2087DFE823A}"/>
                </a:ext>
              </a:extLst>
            </p:cNvPr>
            <p:cNvSpPr>
              <a:spLocks noChangeAspect="1"/>
            </p:cNvSpPr>
            <p:nvPr/>
          </p:nvSpPr>
          <p:spPr>
            <a:xfrm>
              <a:off x="929686" y="3427311"/>
              <a:ext cx="360000" cy="360000"/>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2" name="Group 61">
            <a:extLst>
              <a:ext uri="{FF2B5EF4-FFF2-40B4-BE49-F238E27FC236}">
                <a16:creationId xmlns:a16="http://schemas.microsoft.com/office/drawing/2014/main" id="{7AD6ABD6-E9D9-39D8-ABE4-6DA1A57B6F11}"/>
              </a:ext>
            </a:extLst>
          </p:cNvPr>
          <p:cNvGrpSpPr/>
          <p:nvPr/>
        </p:nvGrpSpPr>
        <p:grpSpPr>
          <a:xfrm>
            <a:off x="838199" y="3954658"/>
            <a:ext cx="6156959" cy="714050"/>
            <a:chOff x="678873" y="3193312"/>
            <a:chExt cx="7449921" cy="864000"/>
          </a:xfrm>
        </p:grpSpPr>
        <p:sp>
          <p:nvSpPr>
            <p:cNvPr id="63" name="Rectangle: Rounded Corners 62">
              <a:extLst>
                <a:ext uri="{FF2B5EF4-FFF2-40B4-BE49-F238E27FC236}">
                  <a16:creationId xmlns:a16="http://schemas.microsoft.com/office/drawing/2014/main" id="{B447ED7A-9246-BED8-9CD4-DE1C2406531D}"/>
                </a:ext>
              </a:extLst>
            </p:cNvPr>
            <p:cNvSpPr/>
            <p:nvPr/>
          </p:nvSpPr>
          <p:spPr>
            <a:xfrm>
              <a:off x="678873" y="3193312"/>
              <a:ext cx="7449921" cy="864000"/>
            </a:xfrm>
            <a:prstGeom prst="roundRect">
              <a:avLst/>
            </a:prstGeom>
            <a:solidFill>
              <a:schemeClr val="bg1"/>
            </a:solidFill>
            <a:ln>
              <a:noFill/>
            </a:ln>
            <a:effectLst>
              <a:outerShdw blurRad="76200" dist="38100" dir="5400000" algn="t"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ABBD5493-2F55-D826-F150-5BC57335ECCA}"/>
                </a:ext>
              </a:extLst>
            </p:cNvPr>
            <p:cNvSpPr txBox="1"/>
            <p:nvPr/>
          </p:nvSpPr>
          <p:spPr>
            <a:xfrm>
              <a:off x="1452556" y="3440646"/>
              <a:ext cx="6129345" cy="409650"/>
            </a:xfrm>
            <a:prstGeom prst="rect">
              <a:avLst/>
            </a:prstGeom>
            <a:noFill/>
          </p:spPr>
          <p:txBody>
            <a:bodyPr wrap="square" rtlCol="0">
              <a:spAutoFit/>
            </a:bodyPr>
            <a:lstStyle/>
            <a:p>
              <a:pPr marL="0" marR="0" lvl="6" indent="0" algn="l" defTabSz="914400" rtl="0" eaLnBrk="1" fontAlgn="auto" latinLnBrk="0" hangingPunct="1">
                <a:lnSpc>
                  <a:spcPct val="100000"/>
                </a:lnSpc>
                <a:spcBef>
                  <a:spcPts val="100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Agregar 6,25 mg de </a:t>
              </a:r>
              <a:r>
                <a:rPr kumimoji="0" lang="es-ES" sz="1600" b="0" i="0" u="none" strike="noStrike" kern="1200" cap="none" spc="0" normalizeH="0" baseline="0" noProof="0" dirty="0" err="1">
                  <a:ln>
                    <a:noFill/>
                  </a:ln>
                  <a:solidFill>
                    <a:prstClr val="black"/>
                  </a:solidFill>
                  <a:effectLst/>
                  <a:uLnTx/>
                  <a:uFillTx/>
                  <a:latin typeface="Calibri" panose="020F0502020204030204"/>
                  <a:ea typeface="+mn-ea"/>
                  <a:cs typeface="+mn-cs"/>
                </a:rPr>
                <a:t>carvedilol</a:t>
              </a: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 dos veces al día</a:t>
              </a:r>
              <a:r>
                <a:rPr kumimoji="0" lang="es" sz="1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5" name="Oval 64">
              <a:extLst>
                <a:ext uri="{FF2B5EF4-FFF2-40B4-BE49-F238E27FC236}">
                  <a16:creationId xmlns:a16="http://schemas.microsoft.com/office/drawing/2014/main" id="{3613242A-740D-EF5B-EF14-D4A122D04A82}"/>
                </a:ext>
              </a:extLst>
            </p:cNvPr>
            <p:cNvSpPr>
              <a:spLocks noChangeAspect="1"/>
            </p:cNvSpPr>
            <p:nvPr/>
          </p:nvSpPr>
          <p:spPr>
            <a:xfrm>
              <a:off x="929686" y="3427311"/>
              <a:ext cx="360000" cy="360000"/>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6" name="Group 65">
            <a:extLst>
              <a:ext uri="{FF2B5EF4-FFF2-40B4-BE49-F238E27FC236}">
                <a16:creationId xmlns:a16="http://schemas.microsoft.com/office/drawing/2014/main" id="{F4FAE1A8-1612-F219-6167-802E816718AB}"/>
              </a:ext>
            </a:extLst>
          </p:cNvPr>
          <p:cNvGrpSpPr/>
          <p:nvPr/>
        </p:nvGrpSpPr>
        <p:grpSpPr>
          <a:xfrm>
            <a:off x="838199" y="4755856"/>
            <a:ext cx="6156959" cy="714050"/>
            <a:chOff x="678873" y="3193312"/>
            <a:chExt cx="7449921" cy="864000"/>
          </a:xfrm>
        </p:grpSpPr>
        <p:sp>
          <p:nvSpPr>
            <p:cNvPr id="67" name="Rectangle: Rounded Corners 66">
              <a:extLst>
                <a:ext uri="{FF2B5EF4-FFF2-40B4-BE49-F238E27FC236}">
                  <a16:creationId xmlns:a16="http://schemas.microsoft.com/office/drawing/2014/main" id="{9948D767-CDA0-209E-CB21-6C80C09462E6}"/>
                </a:ext>
              </a:extLst>
            </p:cNvPr>
            <p:cNvSpPr/>
            <p:nvPr/>
          </p:nvSpPr>
          <p:spPr>
            <a:xfrm>
              <a:off x="678873" y="3193312"/>
              <a:ext cx="7449921" cy="864000"/>
            </a:xfrm>
            <a:prstGeom prst="roundRect">
              <a:avLst/>
            </a:prstGeom>
            <a:solidFill>
              <a:schemeClr val="bg1"/>
            </a:solidFill>
            <a:ln>
              <a:noFill/>
            </a:ln>
            <a:effectLst>
              <a:outerShdw blurRad="76200" dist="38100" dir="5400000" algn="t"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2240144C-C24A-EF40-C9C7-14C91D94EE13}"/>
                </a:ext>
              </a:extLst>
            </p:cNvPr>
            <p:cNvSpPr txBox="1"/>
            <p:nvPr/>
          </p:nvSpPr>
          <p:spPr>
            <a:xfrm>
              <a:off x="1452556" y="3440646"/>
              <a:ext cx="6129345" cy="409650"/>
            </a:xfrm>
            <a:prstGeom prst="rect">
              <a:avLst/>
            </a:prstGeom>
            <a:noFill/>
          </p:spPr>
          <p:txBody>
            <a:bodyPr wrap="square" rtlCol="0">
              <a:spAutoFit/>
            </a:bodyPr>
            <a:lstStyle/>
            <a:p>
              <a:pPr marL="0" marR="0" lvl="6" indent="0" algn="l" defTabSz="914400" rtl="0" eaLnBrk="1" fontAlgn="auto" latinLnBrk="0" hangingPunct="1">
                <a:lnSpc>
                  <a:spcPct val="100000"/>
                </a:lnSpc>
                <a:spcBef>
                  <a:spcPts val="1000"/>
                </a:spcBef>
                <a:spcAft>
                  <a:spcPts val="0"/>
                </a:spcAft>
                <a:buClrTx/>
                <a:buSzTx/>
                <a:buFontTx/>
                <a:buNone/>
                <a:tabLst/>
                <a:defRPr/>
              </a:pP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Aumentar</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20 mg de lisinopril</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al día.</a:t>
              </a:r>
            </a:p>
          </p:txBody>
        </p:sp>
        <p:sp>
          <p:nvSpPr>
            <p:cNvPr id="69" name="Oval 68">
              <a:extLst>
                <a:ext uri="{FF2B5EF4-FFF2-40B4-BE49-F238E27FC236}">
                  <a16:creationId xmlns:a16="http://schemas.microsoft.com/office/drawing/2014/main" id="{F3198C78-C523-80A4-BD7A-6E5B15E3917E}"/>
                </a:ext>
              </a:extLst>
            </p:cNvPr>
            <p:cNvSpPr>
              <a:spLocks noChangeAspect="1"/>
            </p:cNvSpPr>
            <p:nvPr/>
          </p:nvSpPr>
          <p:spPr>
            <a:xfrm>
              <a:off x="929686" y="3427311"/>
              <a:ext cx="360000" cy="360000"/>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0" name="Group 69">
            <a:extLst>
              <a:ext uri="{FF2B5EF4-FFF2-40B4-BE49-F238E27FC236}">
                <a16:creationId xmlns:a16="http://schemas.microsoft.com/office/drawing/2014/main" id="{4D0BF563-30F4-441D-F548-72DA3E13CE8A}"/>
              </a:ext>
            </a:extLst>
          </p:cNvPr>
          <p:cNvGrpSpPr/>
          <p:nvPr/>
        </p:nvGrpSpPr>
        <p:grpSpPr>
          <a:xfrm>
            <a:off x="838199" y="5557053"/>
            <a:ext cx="6156959" cy="714050"/>
            <a:chOff x="678873" y="3193312"/>
            <a:chExt cx="7449921" cy="864000"/>
          </a:xfrm>
        </p:grpSpPr>
        <p:sp>
          <p:nvSpPr>
            <p:cNvPr id="71" name="Rectangle: Rounded Corners 70">
              <a:extLst>
                <a:ext uri="{FF2B5EF4-FFF2-40B4-BE49-F238E27FC236}">
                  <a16:creationId xmlns:a16="http://schemas.microsoft.com/office/drawing/2014/main" id="{48B859C0-0035-9E05-9090-FD083C094F3D}"/>
                </a:ext>
              </a:extLst>
            </p:cNvPr>
            <p:cNvSpPr/>
            <p:nvPr/>
          </p:nvSpPr>
          <p:spPr>
            <a:xfrm>
              <a:off x="678873" y="3193312"/>
              <a:ext cx="7449921" cy="864000"/>
            </a:xfrm>
            <a:prstGeom prst="roundRect">
              <a:avLst/>
            </a:prstGeom>
            <a:solidFill>
              <a:schemeClr val="bg1"/>
            </a:solidFill>
            <a:ln>
              <a:noFill/>
            </a:ln>
            <a:effectLst>
              <a:outerShdw blurRad="76200" dist="38100" dir="5400000" algn="t"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TextBox 71">
              <a:extLst>
                <a:ext uri="{FF2B5EF4-FFF2-40B4-BE49-F238E27FC236}">
                  <a16:creationId xmlns:a16="http://schemas.microsoft.com/office/drawing/2014/main" id="{F0957585-5C7E-A63A-E8C0-D96D87D7E238}"/>
                </a:ext>
              </a:extLst>
            </p:cNvPr>
            <p:cNvSpPr txBox="1"/>
            <p:nvPr/>
          </p:nvSpPr>
          <p:spPr>
            <a:xfrm>
              <a:off x="1452556" y="3440646"/>
              <a:ext cx="6129345" cy="409650"/>
            </a:xfrm>
            <a:prstGeom prst="rect">
              <a:avLst/>
            </a:prstGeom>
            <a:noFill/>
          </p:spPr>
          <p:txBody>
            <a:bodyPr wrap="square" rtlCol="0">
              <a:spAutoFit/>
            </a:bodyPr>
            <a:lstStyle/>
            <a:p>
              <a:pPr marL="0" marR="0" lvl="6" indent="0" algn="l" defTabSz="914400" rtl="0" eaLnBrk="1" fontAlgn="auto" latinLnBrk="0" hangingPunct="1">
                <a:lnSpc>
                  <a:spcPct val="100000"/>
                </a:lnSpc>
                <a:spcBef>
                  <a:spcPts val="1000"/>
                </a:spcBef>
                <a:spcAft>
                  <a:spcPts val="0"/>
                </a:spcAft>
                <a:buClrTx/>
                <a:buSzTx/>
                <a:buFontTx/>
                <a:buNone/>
                <a:tabLst/>
                <a:defRPr/>
              </a:pP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Cambiar</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lisinopril a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80 mg de </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valsartán</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al día.</a:t>
              </a:r>
            </a:p>
          </p:txBody>
        </p:sp>
        <p:sp>
          <p:nvSpPr>
            <p:cNvPr id="73" name="Oval 72">
              <a:extLst>
                <a:ext uri="{FF2B5EF4-FFF2-40B4-BE49-F238E27FC236}">
                  <a16:creationId xmlns:a16="http://schemas.microsoft.com/office/drawing/2014/main" id="{D64335AF-70A5-FBC3-3B9F-82AFD6476737}"/>
                </a:ext>
              </a:extLst>
            </p:cNvPr>
            <p:cNvSpPr>
              <a:spLocks noChangeAspect="1"/>
            </p:cNvSpPr>
            <p:nvPr/>
          </p:nvSpPr>
          <p:spPr>
            <a:xfrm>
              <a:off x="929686" y="3427311"/>
              <a:ext cx="360000" cy="360000"/>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8" name="Title 1">
            <a:extLst>
              <a:ext uri="{FF2B5EF4-FFF2-40B4-BE49-F238E27FC236}">
                <a16:creationId xmlns:a16="http://schemas.microsoft.com/office/drawing/2014/main" id="{460C1BCB-7E52-FE20-0A1B-61EA1CD84613}"/>
              </a:ext>
            </a:extLst>
          </p:cNvPr>
          <p:cNvSpPr txBox="1">
            <a:spLocks/>
          </p:cNvSpPr>
          <p:nvPr/>
        </p:nvSpPr>
        <p:spPr>
          <a:xfrm>
            <a:off x="-662718" y="1880975"/>
            <a:ext cx="110299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44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grpSp>
        <p:nvGrpSpPr>
          <p:cNvPr id="86" name="Group 85">
            <a:extLst>
              <a:ext uri="{FF2B5EF4-FFF2-40B4-BE49-F238E27FC236}">
                <a16:creationId xmlns:a16="http://schemas.microsoft.com/office/drawing/2014/main" id="{690287BB-899D-E870-8146-A65099610E22}"/>
              </a:ext>
            </a:extLst>
          </p:cNvPr>
          <p:cNvGrpSpPr/>
          <p:nvPr/>
        </p:nvGrpSpPr>
        <p:grpSpPr>
          <a:xfrm>
            <a:off x="7444064" y="1842169"/>
            <a:ext cx="4233560" cy="4233560"/>
            <a:chOff x="7444064" y="2011350"/>
            <a:chExt cx="4233560" cy="4233560"/>
          </a:xfrm>
        </p:grpSpPr>
        <p:sp>
          <p:nvSpPr>
            <p:cNvPr id="80" name="Oval 79">
              <a:extLst>
                <a:ext uri="{FF2B5EF4-FFF2-40B4-BE49-F238E27FC236}">
                  <a16:creationId xmlns:a16="http://schemas.microsoft.com/office/drawing/2014/main" id="{E23DE203-9E7A-AE85-5FF3-8D2C2170A8E8}"/>
                </a:ext>
              </a:extLst>
            </p:cNvPr>
            <p:cNvSpPr/>
            <p:nvPr/>
          </p:nvSpPr>
          <p:spPr>
            <a:xfrm>
              <a:off x="7444064" y="2011350"/>
              <a:ext cx="4233560" cy="4233560"/>
            </a:xfrm>
            <a:prstGeom prst="ellipse">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4" name="Picture 73">
              <a:extLst>
                <a:ext uri="{FF2B5EF4-FFF2-40B4-BE49-F238E27FC236}">
                  <a16:creationId xmlns:a16="http://schemas.microsoft.com/office/drawing/2014/main" id="{D719C07A-5D25-67D7-3E99-E217305FCF9E}"/>
                </a:ext>
              </a:extLst>
            </p:cNvPr>
            <p:cNvPicPr>
              <a:picLocks/>
            </p:cNvPicPr>
            <p:nvPr/>
          </p:nvPicPr>
          <p:blipFill>
            <a:blip r:embed="rId3">
              <a:extLst>
                <a:ext uri="{28A0092B-C50C-407E-A947-70E740481C1C}">
                  <a14:useLocalDpi xmlns:a14="http://schemas.microsoft.com/office/drawing/2010/main" val="0"/>
                </a:ext>
              </a:extLst>
            </a:blip>
            <a:srcRect l="31766" t="550" r="1106"/>
            <a:stretch/>
          </p:blipFill>
          <p:spPr>
            <a:xfrm>
              <a:off x="7444064" y="2011350"/>
              <a:ext cx="4233560" cy="4233560"/>
            </a:xfrm>
            <a:prstGeom prst="ellipse">
              <a:avLst/>
            </a:prstGeom>
            <a:ln w="38100">
              <a:solidFill>
                <a:schemeClr val="bg1"/>
              </a:solidFill>
            </a:ln>
          </p:spPr>
        </p:pic>
      </p:grpSp>
      <p:grpSp>
        <p:nvGrpSpPr>
          <p:cNvPr id="89" name="Group 88">
            <a:extLst>
              <a:ext uri="{FF2B5EF4-FFF2-40B4-BE49-F238E27FC236}">
                <a16:creationId xmlns:a16="http://schemas.microsoft.com/office/drawing/2014/main" id="{AC7D0702-43BC-35C8-C7D4-5113DA3EF52A}"/>
              </a:ext>
            </a:extLst>
          </p:cNvPr>
          <p:cNvGrpSpPr/>
          <p:nvPr/>
        </p:nvGrpSpPr>
        <p:grpSpPr>
          <a:xfrm>
            <a:off x="7444064" y="1842169"/>
            <a:ext cx="4233560" cy="4233560"/>
            <a:chOff x="7444064" y="2007059"/>
            <a:chExt cx="4233560" cy="4233560"/>
          </a:xfrm>
        </p:grpSpPr>
        <p:sp>
          <p:nvSpPr>
            <p:cNvPr id="85" name="Oval 84">
              <a:extLst>
                <a:ext uri="{FF2B5EF4-FFF2-40B4-BE49-F238E27FC236}">
                  <a16:creationId xmlns:a16="http://schemas.microsoft.com/office/drawing/2014/main" id="{547EF82A-F461-D5A9-1730-CC0D71D980C8}"/>
                </a:ext>
              </a:extLst>
            </p:cNvPr>
            <p:cNvSpPr/>
            <p:nvPr/>
          </p:nvSpPr>
          <p:spPr>
            <a:xfrm>
              <a:off x="7444064" y="2007059"/>
              <a:ext cx="4233560" cy="4233560"/>
            </a:xfrm>
            <a:prstGeom prst="ellipse">
              <a:avLst/>
            </a:prstGeom>
            <a:solidFill>
              <a:srgbClr val="006D6A">
                <a:alpha val="80000"/>
              </a:srgb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8" name="Group 87">
              <a:extLst>
                <a:ext uri="{FF2B5EF4-FFF2-40B4-BE49-F238E27FC236}">
                  <a16:creationId xmlns:a16="http://schemas.microsoft.com/office/drawing/2014/main" id="{459BEAF5-918A-9845-D80C-C7E5DC046A69}"/>
                </a:ext>
              </a:extLst>
            </p:cNvPr>
            <p:cNvGrpSpPr/>
            <p:nvPr/>
          </p:nvGrpSpPr>
          <p:grpSpPr>
            <a:xfrm>
              <a:off x="8379744" y="3089138"/>
              <a:ext cx="2362200" cy="2069403"/>
              <a:chOff x="8326816" y="2884223"/>
              <a:chExt cx="2362200" cy="2069403"/>
            </a:xfrm>
          </p:grpSpPr>
          <p:pic>
            <p:nvPicPr>
              <p:cNvPr id="87" name="Graphic 86">
                <a:extLst>
                  <a:ext uri="{FF2B5EF4-FFF2-40B4-BE49-F238E27FC236}">
                    <a16:creationId xmlns:a16="http://schemas.microsoft.com/office/drawing/2014/main" id="{CF95C46F-B369-12F1-8A91-593383478E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32447" y="2884223"/>
                <a:ext cx="856794" cy="856794"/>
              </a:xfrm>
              <a:prstGeom prst="rect">
                <a:avLst/>
              </a:prstGeom>
            </p:spPr>
          </p:pic>
          <p:sp>
            <p:nvSpPr>
              <p:cNvPr id="3" name="TextBox 2">
                <a:extLst>
                  <a:ext uri="{FF2B5EF4-FFF2-40B4-BE49-F238E27FC236}">
                    <a16:creationId xmlns:a16="http://schemas.microsoft.com/office/drawing/2014/main" id="{0F7C65FD-2FB3-52C4-B343-08BB9AF5AE60}"/>
                  </a:ext>
                </a:extLst>
              </p:cNvPr>
              <p:cNvSpPr txBox="1"/>
              <p:nvPr/>
            </p:nvSpPr>
            <p:spPr>
              <a:xfrm>
                <a:off x="8326816" y="3999519"/>
                <a:ext cx="23622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2800" b="1" i="0" u="none" strike="noStrike" kern="1200" cap="none" spc="0" normalizeH="0" baseline="0" noProof="0">
                    <a:ln>
                      <a:noFill/>
                    </a:ln>
                    <a:solidFill>
                      <a:prstClr val="white"/>
                    </a:solidFill>
                    <a:effectLst/>
                    <a:uLnTx/>
                    <a:uFillTx/>
                    <a:latin typeface="Calibri" panose="020F0502020204030204"/>
                    <a:ea typeface="+mn-ea"/>
                    <a:cs typeface="+mn-cs"/>
                  </a:rPr>
                  <a:t>Mejor respuesta: </a:t>
                </a:r>
                <a:b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br>
                <a:r>
                  <a:rPr kumimoji="0" lang="es" sz="2800" b="1" i="0" u="none" strike="noStrike" kern="1200" cap="none" spc="0" normalizeH="0" baseline="0" noProof="0">
                    <a:ln>
                      <a:noFill/>
                    </a:ln>
                    <a:solidFill>
                      <a:prstClr val="white"/>
                    </a:solidFill>
                    <a:effectLst/>
                    <a:uLnTx/>
                    <a:uFillTx/>
                    <a:latin typeface="Calibri" panose="020F0502020204030204"/>
                    <a:ea typeface="+mn-ea"/>
                    <a:cs typeface="+mn-cs"/>
                  </a:rPr>
                  <a:t>Segunda opción</a:t>
                </a:r>
              </a:p>
            </p:txBody>
          </p:sp>
        </p:grpSp>
      </p:grpSp>
      <p:sp>
        <p:nvSpPr>
          <p:cNvPr id="99" name="Title 1">
            <a:extLst>
              <a:ext uri="{FF2B5EF4-FFF2-40B4-BE49-F238E27FC236}">
                <a16:creationId xmlns:a16="http://schemas.microsoft.com/office/drawing/2014/main" id="{ACBDB6F8-B10F-EE9C-6A64-069812EE7D6E}"/>
              </a:ext>
            </a:extLst>
          </p:cNvPr>
          <p:cNvSpPr txBox="1">
            <a:spLocks/>
          </p:cNvSpPr>
          <p:nvPr/>
        </p:nvSpPr>
        <p:spPr>
          <a:xfrm>
            <a:off x="226344" y="-165099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44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2" name="Title 1">
            <a:extLst>
              <a:ext uri="{FF2B5EF4-FFF2-40B4-BE49-F238E27FC236}">
                <a16:creationId xmlns:a16="http://schemas.microsoft.com/office/drawing/2014/main" id="{724D4AD8-CA8F-2C3F-E506-B6E7E5C1DBB3}"/>
              </a:ext>
            </a:extLst>
          </p:cNvPr>
          <p:cNvSpPr txBox="1">
            <a:spLocks/>
          </p:cNvSpPr>
          <p:nvPr/>
        </p:nvSpPr>
        <p:spPr>
          <a:xfrm>
            <a:off x="565826" y="-18527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grpSp>
        <p:nvGrpSpPr>
          <p:cNvPr id="10" name="Group 9">
            <a:extLst>
              <a:ext uri="{FF2B5EF4-FFF2-40B4-BE49-F238E27FC236}">
                <a16:creationId xmlns:a16="http://schemas.microsoft.com/office/drawing/2014/main" id="{F49A189A-636A-91A3-AC1E-AEF8494E14D7}"/>
              </a:ext>
            </a:extLst>
          </p:cNvPr>
          <p:cNvGrpSpPr/>
          <p:nvPr/>
        </p:nvGrpSpPr>
        <p:grpSpPr>
          <a:xfrm>
            <a:off x="838199" y="3959442"/>
            <a:ext cx="6156959" cy="714050"/>
            <a:chOff x="838199" y="4119548"/>
            <a:chExt cx="6156959" cy="714050"/>
          </a:xfrm>
        </p:grpSpPr>
        <p:grpSp>
          <p:nvGrpSpPr>
            <p:cNvPr id="11" name="Group 10">
              <a:extLst>
                <a:ext uri="{FF2B5EF4-FFF2-40B4-BE49-F238E27FC236}">
                  <a16:creationId xmlns:a16="http://schemas.microsoft.com/office/drawing/2014/main" id="{6E57E147-E226-4801-337D-D9C39FE2391D}"/>
                </a:ext>
              </a:extLst>
            </p:cNvPr>
            <p:cNvGrpSpPr/>
            <p:nvPr/>
          </p:nvGrpSpPr>
          <p:grpSpPr>
            <a:xfrm>
              <a:off x="838199" y="4119548"/>
              <a:ext cx="6156959" cy="714050"/>
              <a:chOff x="678874" y="3193313"/>
              <a:chExt cx="7449921" cy="864000"/>
            </a:xfrm>
          </p:grpSpPr>
          <p:sp>
            <p:nvSpPr>
              <p:cNvPr id="13" name="Rectangle: Rounded Corners 12">
                <a:extLst>
                  <a:ext uri="{FF2B5EF4-FFF2-40B4-BE49-F238E27FC236}">
                    <a16:creationId xmlns:a16="http://schemas.microsoft.com/office/drawing/2014/main" id="{137C9CDB-7395-9A65-E78E-8ED98DA6FB0F}"/>
                  </a:ext>
                </a:extLst>
              </p:cNvPr>
              <p:cNvSpPr/>
              <p:nvPr/>
            </p:nvSpPr>
            <p:spPr>
              <a:xfrm>
                <a:off x="678874" y="3193313"/>
                <a:ext cx="7449921" cy="864000"/>
              </a:xfrm>
              <a:prstGeom prst="roundRect">
                <a:avLst/>
              </a:prstGeom>
              <a:solidFill>
                <a:srgbClr val="004E8F"/>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0DB6BE2-A314-B867-E130-F45B96DB7DC1}"/>
                  </a:ext>
                </a:extLst>
              </p:cNvPr>
              <p:cNvSpPr txBox="1"/>
              <p:nvPr/>
            </p:nvSpPr>
            <p:spPr>
              <a:xfrm>
                <a:off x="1452556" y="3440646"/>
                <a:ext cx="6129345" cy="409650"/>
              </a:xfrm>
              <a:prstGeom prst="rect">
                <a:avLst/>
              </a:prstGeom>
              <a:noFill/>
            </p:spPr>
            <p:txBody>
              <a:bodyPr wrap="square" rtlCol="0">
                <a:spAutoFit/>
              </a:bodyPr>
              <a:lstStyle/>
              <a:p>
                <a:pPr marL="0" marR="0" lvl="6" indent="0" algn="l" defTabSz="914400" rtl="0" eaLnBrk="1" fontAlgn="auto" latinLnBrk="0" hangingPunct="1">
                  <a:lnSpc>
                    <a:spcPct val="100000"/>
                  </a:lnSpc>
                  <a:spcBef>
                    <a:spcPts val="1000"/>
                  </a:spcBef>
                  <a:spcAft>
                    <a:spcPts val="0"/>
                  </a:spcAft>
                  <a:buClrTx/>
                  <a:buSzTx/>
                  <a:buFontTx/>
                  <a:buNone/>
                  <a:tabLst/>
                  <a:defRPr/>
                </a:pPr>
                <a:r>
                  <a:rPr kumimoji="0" lang="en-US" sz="1600" b="0" i="0" u="none" strike="noStrike" kern="1200" cap="none" spc="0" normalizeH="0" baseline="0" noProof="0" dirty="0" err="1">
                    <a:ln>
                      <a:noFill/>
                    </a:ln>
                    <a:solidFill>
                      <a:prstClr val="white"/>
                    </a:solidFill>
                    <a:effectLst/>
                    <a:uLnTx/>
                    <a:uFillTx/>
                    <a:latin typeface="Calibri" panose="020F0502020204030204"/>
                    <a:ea typeface="+mn-ea"/>
                    <a:cs typeface="+mn-cs"/>
                  </a:rPr>
                  <a:t>Agregar</a:t>
                </a:r>
                <a:r>
                  <a:rPr kumimoji="0" lang="es" sz="16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6,25 mg de carvedilol </a:t>
                </a:r>
                <a:r>
                  <a:rPr kumimoji="0" lang="es" sz="1600" b="0" i="0" u="none" strike="noStrike" kern="1200" cap="none" spc="0" normalizeH="0" baseline="0" noProof="0" dirty="0">
                    <a:ln>
                      <a:noFill/>
                    </a:ln>
                    <a:solidFill>
                      <a:prstClr val="white"/>
                    </a:solidFill>
                    <a:effectLst/>
                    <a:uLnTx/>
                    <a:uFillTx/>
                    <a:latin typeface="Calibri" panose="020F0502020204030204"/>
                    <a:ea typeface="+mn-ea"/>
                    <a:cs typeface="+mn-cs"/>
                  </a:rPr>
                  <a:t>dos veces al día.</a:t>
                </a:r>
              </a:p>
            </p:txBody>
          </p:sp>
          <p:sp>
            <p:nvSpPr>
              <p:cNvPr id="15" name="Oval 14">
                <a:extLst>
                  <a:ext uri="{FF2B5EF4-FFF2-40B4-BE49-F238E27FC236}">
                    <a16:creationId xmlns:a16="http://schemas.microsoft.com/office/drawing/2014/main" id="{DE549BA9-0390-9E05-0114-24508F187936}"/>
                  </a:ext>
                </a:extLst>
              </p:cNvPr>
              <p:cNvSpPr>
                <a:spLocks noChangeAspect="1"/>
              </p:cNvSpPr>
              <p:nvPr/>
            </p:nvSpPr>
            <p:spPr>
              <a:xfrm>
                <a:off x="929686" y="3427311"/>
                <a:ext cx="360000" cy="360000"/>
              </a:xfrm>
              <a:prstGeom prst="ellipse">
                <a:avLst/>
              </a:prstGeom>
              <a:solidFill>
                <a:schemeClr val="bg1"/>
              </a:solidFill>
              <a:ln w="1905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Oval 11">
              <a:extLst>
                <a:ext uri="{FF2B5EF4-FFF2-40B4-BE49-F238E27FC236}">
                  <a16:creationId xmlns:a16="http://schemas.microsoft.com/office/drawing/2014/main" id="{9F8C9FB6-05E6-4B52-CA8D-D3626CF14884}"/>
                </a:ext>
              </a:extLst>
            </p:cNvPr>
            <p:cNvSpPr>
              <a:spLocks noChangeAspect="1"/>
            </p:cNvSpPr>
            <p:nvPr/>
          </p:nvSpPr>
          <p:spPr>
            <a:xfrm>
              <a:off x="1092636" y="4360090"/>
              <a:ext cx="203211" cy="203211"/>
            </a:xfrm>
            <a:prstGeom prst="ellipse">
              <a:avLst/>
            </a:prstGeom>
            <a:solidFill>
              <a:srgbClr val="004E8F"/>
            </a:solidFill>
            <a:ln w="1905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Slide Number Placeholder 4">
            <a:extLst>
              <a:ext uri="{FF2B5EF4-FFF2-40B4-BE49-F238E27FC236}">
                <a16:creationId xmlns:a16="http://schemas.microsoft.com/office/drawing/2014/main" id="{BA29E139-07E9-E51E-E5FB-7ACA3DE788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72C0114C-22C6-D237-ED51-8546E50FCFAA}"/>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Verifique su comprensión: Manejo de </a:t>
            </a:r>
            <a:r>
              <a:rPr kumimoji="0" lang="en-US" sz="3200" b="1" i="0" u="none" strike="noStrike" kern="1200" cap="none" spc="0" normalizeH="0" baseline="0" noProof="0">
                <a:ln>
                  <a:noFill/>
                </a:ln>
                <a:solidFill>
                  <a:srgbClr val="002C53"/>
                </a:solidFill>
                <a:effectLst/>
                <a:uLnTx/>
                <a:uFillTx/>
                <a:latin typeface="Calibri Light" panose="020F0302020204030204"/>
                <a:ea typeface="+mj-ea"/>
                <a:cs typeface="+mj-cs"/>
              </a:rPr>
              <a:t>la </a:t>
            </a:r>
            <a:r>
              <a:rPr kumimoji="0" lang="en-US" sz="3200" b="1" i="0" u="none" strike="noStrike" kern="1200" cap="none" spc="0" normalizeH="0" baseline="0" noProof="0" err="1">
                <a:ln>
                  <a:noFill/>
                </a:ln>
                <a:solidFill>
                  <a:srgbClr val="002C53"/>
                </a:solidFill>
                <a:effectLst/>
                <a:uLnTx/>
                <a:uFillTx/>
                <a:latin typeface="Calibri Light" panose="020F0302020204030204"/>
                <a:ea typeface="+mj-ea"/>
                <a:cs typeface="+mj-cs"/>
              </a:rPr>
              <a:t>ICFEr</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49475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E7B95-B021-480B-7853-F44ADD678900}"/>
            </a:ext>
          </a:extLst>
        </p:cNvPr>
        <p:cNvGrpSpPr/>
        <p:nvPr/>
      </p:nvGrpSpPr>
      <p:grpSpPr>
        <a:xfrm>
          <a:off x="0" y="0"/>
          <a:ext cx="0" cy="0"/>
          <a:chOff x="0" y="0"/>
          <a:chExt cx="0" cy="0"/>
        </a:xfrm>
      </p:grpSpPr>
      <p:grpSp>
        <p:nvGrpSpPr>
          <p:cNvPr id="30" name="Group 29">
            <a:extLst>
              <a:ext uri="{FF2B5EF4-FFF2-40B4-BE49-F238E27FC236}">
                <a16:creationId xmlns:a16="http://schemas.microsoft.com/office/drawing/2014/main" id="{91EC48B2-4B52-8CCD-1C42-C1B1791CF972}"/>
              </a:ext>
            </a:extLst>
          </p:cNvPr>
          <p:cNvGrpSpPr/>
          <p:nvPr/>
        </p:nvGrpSpPr>
        <p:grpSpPr>
          <a:xfrm>
            <a:off x="6695409" y="1761734"/>
            <a:ext cx="4658391" cy="731520"/>
            <a:chOff x="6695409" y="1761734"/>
            <a:chExt cx="4658391" cy="731520"/>
          </a:xfrm>
        </p:grpSpPr>
        <p:sp>
          <p:nvSpPr>
            <p:cNvPr id="9" name="Rounded Rectangle 33">
              <a:extLst>
                <a:ext uri="{FF2B5EF4-FFF2-40B4-BE49-F238E27FC236}">
                  <a16:creationId xmlns:a16="http://schemas.microsoft.com/office/drawing/2014/main" id="{4515C22F-09AA-3B7A-7618-67EF26D9369C}"/>
                </a:ext>
              </a:extLst>
            </p:cNvPr>
            <p:cNvSpPr/>
            <p:nvPr/>
          </p:nvSpPr>
          <p:spPr>
            <a:xfrm>
              <a:off x="6750827" y="1761734"/>
              <a:ext cx="4602973" cy="731520"/>
            </a:xfrm>
            <a:prstGeom prst="roundRect">
              <a:avLst>
                <a:gd name="adj" fmla="val 8565"/>
              </a:avLst>
            </a:prstGeom>
            <a:solidFill>
              <a:schemeClr val="bg1"/>
            </a:solidFill>
            <a:ln>
              <a:noFill/>
            </a:ln>
            <a:effectLst>
              <a:outerShdw blurRad="76200" dist="38100" dir="5400000" algn="t"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A1D28F5-90DD-8A74-F006-6195708BBDC7}"/>
                </a:ext>
              </a:extLst>
            </p:cNvPr>
            <p:cNvSpPr>
              <a:spLocks noChangeAspect="1"/>
            </p:cNvSpPr>
            <p:nvPr/>
          </p:nvSpPr>
          <p:spPr>
            <a:xfrm>
              <a:off x="6695409" y="2072076"/>
              <a:ext cx="110836" cy="110836"/>
            </a:xfrm>
            <a:prstGeom prst="ellipse">
              <a:avLst/>
            </a:prstGeom>
            <a:solidFill>
              <a:srgbClr val="004E8F"/>
            </a:solidFill>
            <a:ln>
              <a:noFill/>
            </a:ln>
            <a:effectLst>
              <a:outerShdw blurRad="127000" dist="63500" dir="5400000" algn="t" rotWithShape="0">
                <a:prstClr val="black">
                  <a:alpha val="12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Content Placeholder 4">
              <a:extLst>
                <a:ext uri="{FF2B5EF4-FFF2-40B4-BE49-F238E27FC236}">
                  <a16:creationId xmlns:a16="http://schemas.microsoft.com/office/drawing/2014/main" id="{E8953CE0-E715-F74D-336E-77D180120B13}"/>
                </a:ext>
              </a:extLst>
            </p:cNvPr>
            <p:cNvSpPr txBox="1">
              <a:spLocks/>
            </p:cNvSpPr>
            <p:nvPr/>
          </p:nvSpPr>
          <p:spPr>
            <a:xfrm>
              <a:off x="6966563" y="1853174"/>
              <a:ext cx="3647976" cy="548640"/>
            </a:xfrm>
            <a:prstGeom prst="rect">
              <a:avLst/>
            </a:prstGeom>
          </p:spPr>
          <p:txBody>
            <a:bodyPr anchor="ctr">
              <a:normAutofit/>
            </a:bodyPr>
            <a:lstStyle>
              <a:lvl1pPr marL="228601" indent="-228601" algn="l" defTabSz="91440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4" indent="-228601" algn="l" defTabSz="914407" rtl="0" eaLnBrk="1" latinLnBrk="0" hangingPunct="1">
                <a:lnSpc>
                  <a:spcPct val="90000"/>
                </a:lnSpc>
                <a:spcBef>
                  <a:spcPts val="500"/>
                </a:spcBef>
                <a:buFont typeface="Arial" panose="020B0604020202020204" pitchFamily="34" charset="0"/>
                <a:buChar char="•"/>
                <a:defRPr sz="2401" kern="1200">
                  <a:solidFill>
                    <a:schemeClr val="tx1"/>
                  </a:solidFill>
                  <a:latin typeface="+mn-lt"/>
                  <a:ea typeface="+mn-ea"/>
                  <a:cs typeface="+mn-cs"/>
                </a:defRPr>
              </a:lvl2pPr>
              <a:lvl3pPr marL="1143005" indent="-228601" algn="l" defTabSz="914407"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600209" indent="-228601" algn="l" defTabSz="91440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412" indent="-228601" algn="l" defTabSz="91440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616" indent="-228601" algn="l" defTabSz="91440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818" indent="-228601" algn="l" defTabSz="91440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9020" indent="-228601" algn="l" defTabSz="91440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6223" indent="-228601" algn="l" defTabSz="91440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nSpc>
                  <a:spcPct val="100000"/>
                </a:lnSpc>
                <a:buNone/>
              </a:pPr>
              <a:r>
                <a:rPr lang="en-US" sz="1800">
                  <a:solidFill>
                    <a:srgbClr val="000000"/>
                  </a:solidFill>
                </a:rPr>
                <a:t>Su </a:t>
              </a:r>
              <a:r>
                <a:rPr lang="en-US" sz="1800" err="1">
                  <a:solidFill>
                    <a:srgbClr val="000000"/>
                  </a:solidFill>
                </a:rPr>
                <a:t>nombre</a:t>
              </a:r>
              <a:endParaRPr lang="en-US" sz="2000">
                <a:solidFill>
                  <a:srgbClr val="000000"/>
                </a:solidFill>
              </a:endParaRPr>
            </a:p>
          </p:txBody>
        </p:sp>
      </p:grpSp>
      <p:grpSp>
        <p:nvGrpSpPr>
          <p:cNvPr id="29" name="Group 28">
            <a:extLst>
              <a:ext uri="{FF2B5EF4-FFF2-40B4-BE49-F238E27FC236}">
                <a16:creationId xmlns:a16="http://schemas.microsoft.com/office/drawing/2014/main" id="{5FC21417-FCBA-B72C-952B-950D680F4DED}"/>
              </a:ext>
            </a:extLst>
          </p:cNvPr>
          <p:cNvGrpSpPr/>
          <p:nvPr/>
        </p:nvGrpSpPr>
        <p:grpSpPr>
          <a:xfrm>
            <a:off x="6695409" y="2626812"/>
            <a:ext cx="4658391" cy="731520"/>
            <a:chOff x="6695409" y="2572171"/>
            <a:chExt cx="4658391" cy="731520"/>
          </a:xfrm>
        </p:grpSpPr>
        <p:sp>
          <p:nvSpPr>
            <p:cNvPr id="10" name="Rounded Rectangle 33">
              <a:extLst>
                <a:ext uri="{FF2B5EF4-FFF2-40B4-BE49-F238E27FC236}">
                  <a16:creationId xmlns:a16="http://schemas.microsoft.com/office/drawing/2014/main" id="{D0113745-46B2-2D1C-E7DB-E388F0EC01B1}"/>
                </a:ext>
              </a:extLst>
            </p:cNvPr>
            <p:cNvSpPr/>
            <p:nvPr/>
          </p:nvSpPr>
          <p:spPr>
            <a:xfrm>
              <a:off x="6750827" y="2572171"/>
              <a:ext cx="4602973" cy="731520"/>
            </a:xfrm>
            <a:prstGeom prst="roundRect">
              <a:avLst>
                <a:gd name="adj" fmla="val 9722"/>
              </a:avLst>
            </a:prstGeom>
            <a:solidFill>
              <a:schemeClr val="bg1"/>
            </a:solidFill>
            <a:ln>
              <a:noFill/>
            </a:ln>
            <a:effectLst>
              <a:outerShdw blurRad="76200" dist="38100" dir="5400000" algn="t"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59EC9D0-1156-D2CF-F950-85AEB2B11BCC}"/>
                </a:ext>
              </a:extLst>
            </p:cNvPr>
            <p:cNvSpPr>
              <a:spLocks noChangeAspect="1"/>
            </p:cNvSpPr>
            <p:nvPr/>
          </p:nvSpPr>
          <p:spPr>
            <a:xfrm>
              <a:off x="6695409" y="2882513"/>
              <a:ext cx="110836" cy="110836"/>
            </a:xfrm>
            <a:prstGeom prst="ellipse">
              <a:avLst/>
            </a:prstGeom>
            <a:solidFill>
              <a:srgbClr val="004E8F"/>
            </a:solidFill>
            <a:ln>
              <a:noFill/>
            </a:ln>
            <a:effectLst>
              <a:outerShdw blurRad="127000" dist="63500" dir="5400000" algn="t" rotWithShape="0">
                <a:prstClr val="black">
                  <a:alpha val="12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Content Placeholder 6">
              <a:extLst>
                <a:ext uri="{FF2B5EF4-FFF2-40B4-BE49-F238E27FC236}">
                  <a16:creationId xmlns:a16="http://schemas.microsoft.com/office/drawing/2014/main" id="{608CEE30-314B-773C-B1C4-DEA895FF12A7}"/>
                </a:ext>
              </a:extLst>
            </p:cNvPr>
            <p:cNvSpPr txBox="1">
              <a:spLocks/>
            </p:cNvSpPr>
            <p:nvPr/>
          </p:nvSpPr>
          <p:spPr>
            <a:xfrm>
              <a:off x="6966563" y="2663611"/>
              <a:ext cx="3647976" cy="548640"/>
            </a:xfrm>
            <a:prstGeom prst="rect">
              <a:avLst/>
            </a:prstGeom>
          </p:spPr>
          <p:txBody>
            <a:bodyPr anchor="ctr">
              <a:normAutofit/>
            </a:bodyPr>
            <a:lstStyle>
              <a:lvl1pPr marL="228601" indent="-228601" algn="l" defTabSz="91440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4" indent="-228601" algn="l" defTabSz="914407" rtl="0" eaLnBrk="1" latinLnBrk="0" hangingPunct="1">
                <a:lnSpc>
                  <a:spcPct val="90000"/>
                </a:lnSpc>
                <a:spcBef>
                  <a:spcPts val="500"/>
                </a:spcBef>
                <a:buFont typeface="Arial" panose="020B0604020202020204" pitchFamily="34" charset="0"/>
                <a:buChar char="•"/>
                <a:defRPr sz="2401" kern="1200">
                  <a:solidFill>
                    <a:schemeClr val="tx1"/>
                  </a:solidFill>
                  <a:latin typeface="+mn-lt"/>
                  <a:ea typeface="+mn-ea"/>
                  <a:cs typeface="+mn-cs"/>
                </a:defRPr>
              </a:lvl2pPr>
              <a:lvl3pPr marL="1143005" indent="-228601" algn="l" defTabSz="914407"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600209" indent="-228601" algn="l" defTabSz="91440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412" indent="-228601" algn="l" defTabSz="91440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616" indent="-228601" algn="l" defTabSz="91440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818" indent="-228601" algn="l" defTabSz="91440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9020" indent="-228601" algn="l" defTabSz="91440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6223" indent="-228601" algn="l" defTabSz="91440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s" sz="1800">
                  <a:solidFill>
                    <a:srgbClr val="000000"/>
                  </a:solidFill>
                  <a:ea typeface="+mn-ea"/>
                  <a:cs typeface="Calibri" panose="020F0502020204030204" pitchFamily="34" charset="0"/>
                </a:rPr>
                <a:t>Función de trabajo </a:t>
              </a:r>
            </a:p>
          </p:txBody>
        </p:sp>
      </p:grpSp>
      <p:grpSp>
        <p:nvGrpSpPr>
          <p:cNvPr id="28" name="Group 27">
            <a:extLst>
              <a:ext uri="{FF2B5EF4-FFF2-40B4-BE49-F238E27FC236}">
                <a16:creationId xmlns:a16="http://schemas.microsoft.com/office/drawing/2014/main" id="{3555E426-CE19-0312-9771-59C40F14A264}"/>
              </a:ext>
            </a:extLst>
          </p:cNvPr>
          <p:cNvGrpSpPr/>
          <p:nvPr/>
        </p:nvGrpSpPr>
        <p:grpSpPr>
          <a:xfrm>
            <a:off x="6695409" y="3491890"/>
            <a:ext cx="4658391" cy="739053"/>
            <a:chOff x="6695409" y="3375075"/>
            <a:chExt cx="4658391" cy="739053"/>
          </a:xfrm>
        </p:grpSpPr>
        <p:sp>
          <p:nvSpPr>
            <p:cNvPr id="11" name="Rounded Rectangle 33">
              <a:extLst>
                <a:ext uri="{FF2B5EF4-FFF2-40B4-BE49-F238E27FC236}">
                  <a16:creationId xmlns:a16="http://schemas.microsoft.com/office/drawing/2014/main" id="{7E6082E8-D3D2-A75B-BE99-FCD84F622057}"/>
                </a:ext>
              </a:extLst>
            </p:cNvPr>
            <p:cNvSpPr/>
            <p:nvPr/>
          </p:nvSpPr>
          <p:spPr>
            <a:xfrm>
              <a:off x="6750827" y="3382608"/>
              <a:ext cx="4602973" cy="731520"/>
            </a:xfrm>
            <a:prstGeom prst="roundRect">
              <a:avLst>
                <a:gd name="adj" fmla="val 9722"/>
              </a:avLst>
            </a:prstGeom>
            <a:solidFill>
              <a:schemeClr val="bg1"/>
            </a:solidFill>
            <a:ln>
              <a:noFill/>
            </a:ln>
            <a:effectLst>
              <a:outerShdw blurRad="76200" dist="38100" dir="5400000" algn="t"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AC82F07-98CD-39E2-8F8E-AAF2B9D559C1}"/>
                </a:ext>
              </a:extLst>
            </p:cNvPr>
            <p:cNvSpPr>
              <a:spLocks noChangeAspect="1"/>
            </p:cNvSpPr>
            <p:nvPr/>
          </p:nvSpPr>
          <p:spPr>
            <a:xfrm>
              <a:off x="6695409" y="3692950"/>
              <a:ext cx="110836" cy="110836"/>
            </a:xfrm>
            <a:prstGeom prst="ellipse">
              <a:avLst/>
            </a:prstGeom>
            <a:solidFill>
              <a:srgbClr val="004E8F"/>
            </a:solidFill>
            <a:ln>
              <a:noFill/>
            </a:ln>
            <a:effectLst>
              <a:outerShdw blurRad="127000" dist="63500" dir="5400000" algn="t" rotWithShape="0">
                <a:prstClr val="black">
                  <a:alpha val="12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Content Placeholder 6">
              <a:extLst>
                <a:ext uri="{FF2B5EF4-FFF2-40B4-BE49-F238E27FC236}">
                  <a16:creationId xmlns:a16="http://schemas.microsoft.com/office/drawing/2014/main" id="{38A84C01-BA7C-BC59-C538-9AACDCE7B741}"/>
                </a:ext>
              </a:extLst>
            </p:cNvPr>
            <p:cNvSpPr txBox="1">
              <a:spLocks/>
            </p:cNvSpPr>
            <p:nvPr/>
          </p:nvSpPr>
          <p:spPr>
            <a:xfrm>
              <a:off x="6974706" y="3375075"/>
              <a:ext cx="3642007" cy="73152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s" sz="1800" b="0">
                  <a:solidFill>
                    <a:srgbClr val="000000"/>
                  </a:solidFill>
                  <a:cs typeface="Arial" panose="020B0604020202020204" pitchFamily="34" charset="0"/>
                </a:rPr>
                <a:t>Algo personal</a:t>
              </a:r>
            </a:p>
          </p:txBody>
        </p:sp>
      </p:grpSp>
      <p:grpSp>
        <p:nvGrpSpPr>
          <p:cNvPr id="27" name="Group 26">
            <a:extLst>
              <a:ext uri="{FF2B5EF4-FFF2-40B4-BE49-F238E27FC236}">
                <a16:creationId xmlns:a16="http://schemas.microsoft.com/office/drawing/2014/main" id="{EC8D2B62-8DE7-27FE-ADAF-A92065D26F3B}"/>
              </a:ext>
            </a:extLst>
          </p:cNvPr>
          <p:cNvGrpSpPr/>
          <p:nvPr/>
        </p:nvGrpSpPr>
        <p:grpSpPr>
          <a:xfrm>
            <a:off x="6695409" y="4364501"/>
            <a:ext cx="4658391" cy="739053"/>
            <a:chOff x="6695409" y="4198035"/>
            <a:chExt cx="4658391" cy="739053"/>
          </a:xfrm>
        </p:grpSpPr>
        <p:sp>
          <p:nvSpPr>
            <p:cNvPr id="12" name="Rounded Rectangle 33">
              <a:extLst>
                <a:ext uri="{FF2B5EF4-FFF2-40B4-BE49-F238E27FC236}">
                  <a16:creationId xmlns:a16="http://schemas.microsoft.com/office/drawing/2014/main" id="{5B5DD5AB-ECFE-EC0C-FF0F-85632735C6B5}"/>
                </a:ext>
              </a:extLst>
            </p:cNvPr>
            <p:cNvSpPr/>
            <p:nvPr/>
          </p:nvSpPr>
          <p:spPr>
            <a:xfrm>
              <a:off x="6750827" y="4205568"/>
              <a:ext cx="4602973" cy="731520"/>
            </a:xfrm>
            <a:prstGeom prst="roundRect">
              <a:avLst>
                <a:gd name="adj" fmla="val 12037"/>
              </a:avLst>
            </a:prstGeom>
            <a:solidFill>
              <a:schemeClr val="bg1"/>
            </a:solidFill>
            <a:ln>
              <a:noFill/>
            </a:ln>
            <a:effectLst>
              <a:outerShdw blurRad="76200" dist="38100" dir="5400000" algn="t"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A3E8D9F-52C0-70F2-02A5-AA503F781124}"/>
                </a:ext>
              </a:extLst>
            </p:cNvPr>
            <p:cNvSpPr>
              <a:spLocks noChangeAspect="1"/>
            </p:cNvSpPr>
            <p:nvPr/>
          </p:nvSpPr>
          <p:spPr>
            <a:xfrm>
              <a:off x="6695409" y="4515910"/>
              <a:ext cx="110836" cy="110836"/>
            </a:xfrm>
            <a:prstGeom prst="ellipse">
              <a:avLst/>
            </a:prstGeom>
            <a:solidFill>
              <a:srgbClr val="004E8F"/>
            </a:solidFill>
            <a:ln>
              <a:noFill/>
            </a:ln>
            <a:effectLst>
              <a:outerShdw blurRad="127000" dist="63500" dir="5400000" algn="t" rotWithShape="0">
                <a:prstClr val="black">
                  <a:alpha val="12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0" name="Content Placeholder 6">
              <a:extLst>
                <a:ext uri="{FF2B5EF4-FFF2-40B4-BE49-F238E27FC236}">
                  <a16:creationId xmlns:a16="http://schemas.microsoft.com/office/drawing/2014/main" id="{5457CFED-BD59-E8D9-8E72-AE45FB2430A9}"/>
                </a:ext>
              </a:extLst>
            </p:cNvPr>
            <p:cNvSpPr txBox="1">
              <a:spLocks/>
            </p:cNvSpPr>
            <p:nvPr/>
          </p:nvSpPr>
          <p:spPr>
            <a:xfrm>
              <a:off x="6974706" y="4198035"/>
              <a:ext cx="3642007" cy="73152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s" sz="1800" b="0">
                  <a:solidFill>
                    <a:srgbClr val="000000"/>
                  </a:solidFill>
                  <a:cs typeface="Arial" panose="020B0604020202020204" pitchFamily="34" charset="0"/>
                </a:rPr>
                <a:t>Una habilidad para mejorar</a:t>
              </a:r>
            </a:p>
          </p:txBody>
        </p:sp>
      </p:grpSp>
      <p:grpSp>
        <p:nvGrpSpPr>
          <p:cNvPr id="26" name="Group 25">
            <a:extLst>
              <a:ext uri="{FF2B5EF4-FFF2-40B4-BE49-F238E27FC236}">
                <a16:creationId xmlns:a16="http://schemas.microsoft.com/office/drawing/2014/main" id="{89693FBF-4EA3-B1FF-1A21-2E867FB0CB5C}"/>
              </a:ext>
            </a:extLst>
          </p:cNvPr>
          <p:cNvGrpSpPr/>
          <p:nvPr/>
        </p:nvGrpSpPr>
        <p:grpSpPr>
          <a:xfrm>
            <a:off x="6695409" y="5237111"/>
            <a:ext cx="4658391" cy="739053"/>
            <a:chOff x="6695409" y="5013462"/>
            <a:chExt cx="4658391" cy="739053"/>
          </a:xfrm>
        </p:grpSpPr>
        <p:sp>
          <p:nvSpPr>
            <p:cNvPr id="21" name="Rounded Rectangle 33">
              <a:extLst>
                <a:ext uri="{FF2B5EF4-FFF2-40B4-BE49-F238E27FC236}">
                  <a16:creationId xmlns:a16="http://schemas.microsoft.com/office/drawing/2014/main" id="{4120CE1C-C5BA-24E2-2F7F-AE83BF16B0C0}"/>
                </a:ext>
              </a:extLst>
            </p:cNvPr>
            <p:cNvSpPr/>
            <p:nvPr/>
          </p:nvSpPr>
          <p:spPr>
            <a:xfrm>
              <a:off x="6750827" y="5020995"/>
              <a:ext cx="4602973" cy="731520"/>
            </a:xfrm>
            <a:prstGeom prst="roundRect">
              <a:avLst>
                <a:gd name="adj" fmla="val 7408"/>
              </a:avLst>
            </a:prstGeom>
            <a:solidFill>
              <a:schemeClr val="bg1"/>
            </a:solidFill>
            <a:ln>
              <a:noFill/>
            </a:ln>
            <a:effectLst>
              <a:outerShdw blurRad="76200" dist="38100" dir="5400000" algn="t"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FEF24F6-B4C7-6307-330D-35DC2E9C33AB}"/>
                </a:ext>
              </a:extLst>
            </p:cNvPr>
            <p:cNvSpPr>
              <a:spLocks noChangeAspect="1"/>
            </p:cNvSpPr>
            <p:nvPr/>
          </p:nvSpPr>
          <p:spPr>
            <a:xfrm>
              <a:off x="6695409" y="5331337"/>
              <a:ext cx="110836" cy="110836"/>
            </a:xfrm>
            <a:prstGeom prst="ellipse">
              <a:avLst/>
            </a:prstGeom>
            <a:solidFill>
              <a:srgbClr val="004E8F"/>
            </a:solidFill>
            <a:ln>
              <a:noFill/>
            </a:ln>
            <a:effectLst>
              <a:outerShdw blurRad="127000" dist="63500" dir="5400000" algn="t" rotWithShape="0">
                <a:prstClr val="black">
                  <a:alpha val="12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3" name="Content Placeholder 6">
              <a:extLst>
                <a:ext uri="{FF2B5EF4-FFF2-40B4-BE49-F238E27FC236}">
                  <a16:creationId xmlns:a16="http://schemas.microsoft.com/office/drawing/2014/main" id="{672CB8F7-14A0-D3BF-9730-B701F1204165}"/>
                </a:ext>
              </a:extLst>
            </p:cNvPr>
            <p:cNvSpPr txBox="1">
              <a:spLocks/>
            </p:cNvSpPr>
            <p:nvPr/>
          </p:nvSpPr>
          <p:spPr>
            <a:xfrm>
              <a:off x="6974706" y="5013462"/>
              <a:ext cx="3642007" cy="73152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s" sz="1800" b="0">
                  <a:solidFill>
                    <a:srgbClr val="000000"/>
                  </a:solidFill>
                  <a:cs typeface="Arial" panose="020B0604020202020204" pitchFamily="34" charset="0"/>
                </a:rPr>
                <a:t>Expectativas</a:t>
              </a:r>
            </a:p>
          </p:txBody>
        </p:sp>
      </p:grpSp>
      <p:sp>
        <p:nvSpPr>
          <p:cNvPr id="4" name="Freeform: Shape 3">
            <a:extLst>
              <a:ext uri="{FF2B5EF4-FFF2-40B4-BE49-F238E27FC236}">
                <a16:creationId xmlns:a16="http://schemas.microsoft.com/office/drawing/2014/main" id="{D53DB186-7F59-C750-261B-812B30CFE409}"/>
              </a:ext>
            </a:extLst>
          </p:cNvPr>
          <p:cNvSpPr/>
          <p:nvPr/>
        </p:nvSpPr>
        <p:spPr>
          <a:xfrm>
            <a:off x="2" y="2845034"/>
            <a:ext cx="6095998" cy="4039852"/>
          </a:xfrm>
          <a:custGeom>
            <a:avLst/>
            <a:gdLst>
              <a:gd name="connsiteX0" fmla="*/ 0 w 7809136"/>
              <a:gd name="connsiteY0" fmla="*/ 0 h 6923471"/>
              <a:gd name="connsiteX1" fmla="*/ 0 w 7809136"/>
              <a:gd name="connsiteY1" fmla="*/ 6923471 h 6923471"/>
              <a:gd name="connsiteX2" fmla="*/ 7131147 w 7809136"/>
              <a:gd name="connsiteY2" fmla="*/ 6923471 h 6923471"/>
              <a:gd name="connsiteX3" fmla="*/ 7477068 w 7809136"/>
              <a:gd name="connsiteY3" fmla="*/ 2825761 h 6923471"/>
              <a:gd name="connsiteX4" fmla="*/ 108528 w 7809136"/>
              <a:gd name="connsiteY4" fmla="*/ 85899 h 6923471"/>
              <a:gd name="connsiteX0" fmla="*/ 0 w 7809136"/>
              <a:gd name="connsiteY0" fmla="*/ 0 h 6923471"/>
              <a:gd name="connsiteX1" fmla="*/ 0 w 7809136"/>
              <a:gd name="connsiteY1" fmla="*/ 6923471 h 6923471"/>
              <a:gd name="connsiteX2" fmla="*/ 7131147 w 7809136"/>
              <a:gd name="connsiteY2" fmla="*/ 6923471 h 6923471"/>
              <a:gd name="connsiteX3" fmla="*/ 7477068 w 7809136"/>
              <a:gd name="connsiteY3" fmla="*/ 2825761 h 6923471"/>
              <a:gd name="connsiteX4" fmla="*/ 108528 w 7809136"/>
              <a:gd name="connsiteY4" fmla="*/ 85899 h 6923471"/>
              <a:gd name="connsiteX5" fmla="*/ 0 w 7809136"/>
              <a:gd name="connsiteY5" fmla="*/ 0 h 6923471"/>
              <a:gd name="connsiteX0" fmla="*/ 0 w 7809136"/>
              <a:gd name="connsiteY0" fmla="*/ 0 h 6923471"/>
              <a:gd name="connsiteX1" fmla="*/ 0 w 7809136"/>
              <a:gd name="connsiteY1" fmla="*/ 6923471 h 6923471"/>
              <a:gd name="connsiteX2" fmla="*/ 7131147 w 7809136"/>
              <a:gd name="connsiteY2" fmla="*/ 6923471 h 6923471"/>
              <a:gd name="connsiteX3" fmla="*/ 7477068 w 7809136"/>
              <a:gd name="connsiteY3" fmla="*/ 2825761 h 6923471"/>
              <a:gd name="connsiteX4" fmla="*/ 4355024 w 7809136"/>
              <a:gd name="connsiteY4" fmla="*/ 1020802 h 6923471"/>
              <a:gd name="connsiteX5" fmla="*/ 108528 w 7809136"/>
              <a:gd name="connsiteY5" fmla="*/ 85899 h 6923471"/>
              <a:gd name="connsiteX6" fmla="*/ 0 w 7809136"/>
              <a:gd name="connsiteY6" fmla="*/ 0 h 6923471"/>
              <a:gd name="connsiteX0" fmla="*/ 0 w 7809136"/>
              <a:gd name="connsiteY0" fmla="*/ 0 h 6923471"/>
              <a:gd name="connsiteX1" fmla="*/ 0 w 7809136"/>
              <a:gd name="connsiteY1" fmla="*/ 6923471 h 6923471"/>
              <a:gd name="connsiteX2" fmla="*/ 7131147 w 7809136"/>
              <a:gd name="connsiteY2" fmla="*/ 6923471 h 6923471"/>
              <a:gd name="connsiteX3" fmla="*/ 7477068 w 7809136"/>
              <a:gd name="connsiteY3" fmla="*/ 2825761 h 6923471"/>
              <a:gd name="connsiteX4" fmla="*/ 3177153 w 7809136"/>
              <a:gd name="connsiteY4" fmla="*/ 1360703 h 6923471"/>
              <a:gd name="connsiteX5" fmla="*/ 108528 w 7809136"/>
              <a:gd name="connsiteY5" fmla="*/ 85899 h 6923471"/>
              <a:gd name="connsiteX6" fmla="*/ 0 w 7809136"/>
              <a:gd name="connsiteY6" fmla="*/ 0 h 6923471"/>
              <a:gd name="connsiteX0" fmla="*/ 0 w 7809136"/>
              <a:gd name="connsiteY0" fmla="*/ 0 h 6923471"/>
              <a:gd name="connsiteX1" fmla="*/ 0 w 7809136"/>
              <a:gd name="connsiteY1" fmla="*/ 6923471 h 6923471"/>
              <a:gd name="connsiteX2" fmla="*/ 7131147 w 7809136"/>
              <a:gd name="connsiteY2" fmla="*/ 6923471 h 6923471"/>
              <a:gd name="connsiteX3" fmla="*/ 7477068 w 7809136"/>
              <a:gd name="connsiteY3" fmla="*/ 2825761 h 6923471"/>
              <a:gd name="connsiteX4" fmla="*/ 3177153 w 7809136"/>
              <a:gd name="connsiteY4" fmla="*/ 1360703 h 6923471"/>
              <a:gd name="connsiteX5" fmla="*/ 108528 w 7809136"/>
              <a:gd name="connsiteY5" fmla="*/ 85899 h 6923471"/>
              <a:gd name="connsiteX6" fmla="*/ 0 w 7809136"/>
              <a:gd name="connsiteY6" fmla="*/ 0 h 6923471"/>
              <a:gd name="connsiteX0" fmla="*/ 0 w 7809136"/>
              <a:gd name="connsiteY0" fmla="*/ 0 h 6923471"/>
              <a:gd name="connsiteX1" fmla="*/ 0 w 7809136"/>
              <a:gd name="connsiteY1" fmla="*/ 6923471 h 6923471"/>
              <a:gd name="connsiteX2" fmla="*/ 7131147 w 7809136"/>
              <a:gd name="connsiteY2" fmla="*/ 6923471 h 6923471"/>
              <a:gd name="connsiteX3" fmla="*/ 7477068 w 7809136"/>
              <a:gd name="connsiteY3" fmla="*/ 2825761 h 6923471"/>
              <a:gd name="connsiteX4" fmla="*/ 3177153 w 7809136"/>
              <a:gd name="connsiteY4" fmla="*/ 1360703 h 6923471"/>
              <a:gd name="connsiteX5" fmla="*/ 108528 w 7809136"/>
              <a:gd name="connsiteY5" fmla="*/ 85899 h 6923471"/>
              <a:gd name="connsiteX6" fmla="*/ 0 w 7809136"/>
              <a:gd name="connsiteY6" fmla="*/ 0 h 6923471"/>
              <a:gd name="connsiteX0" fmla="*/ 0 w 7809136"/>
              <a:gd name="connsiteY0" fmla="*/ 0 h 6923471"/>
              <a:gd name="connsiteX1" fmla="*/ 0 w 7809136"/>
              <a:gd name="connsiteY1" fmla="*/ 6923471 h 6923471"/>
              <a:gd name="connsiteX2" fmla="*/ 7131147 w 7809136"/>
              <a:gd name="connsiteY2" fmla="*/ 6923471 h 6923471"/>
              <a:gd name="connsiteX3" fmla="*/ 7477068 w 7809136"/>
              <a:gd name="connsiteY3" fmla="*/ 2825761 h 6923471"/>
              <a:gd name="connsiteX4" fmla="*/ 3177153 w 7809136"/>
              <a:gd name="connsiteY4" fmla="*/ 1360703 h 6923471"/>
              <a:gd name="connsiteX5" fmla="*/ 108528 w 7809136"/>
              <a:gd name="connsiteY5" fmla="*/ 85899 h 6923471"/>
              <a:gd name="connsiteX6" fmla="*/ 0 w 7809136"/>
              <a:gd name="connsiteY6" fmla="*/ 0 h 6923471"/>
              <a:gd name="connsiteX0" fmla="*/ 0 w 10093405"/>
              <a:gd name="connsiteY0" fmla="*/ 0 h 6923471"/>
              <a:gd name="connsiteX1" fmla="*/ 0 w 10093405"/>
              <a:gd name="connsiteY1" fmla="*/ 6923471 h 6923471"/>
              <a:gd name="connsiteX2" fmla="*/ 7131147 w 10093405"/>
              <a:gd name="connsiteY2" fmla="*/ 6923471 h 6923471"/>
              <a:gd name="connsiteX3" fmla="*/ 9863807 w 10093405"/>
              <a:gd name="connsiteY3" fmla="*/ 2178329 h 6923471"/>
              <a:gd name="connsiteX4" fmla="*/ 3177153 w 10093405"/>
              <a:gd name="connsiteY4" fmla="*/ 1360703 h 6923471"/>
              <a:gd name="connsiteX5" fmla="*/ 108528 w 10093405"/>
              <a:gd name="connsiteY5" fmla="*/ 85899 h 6923471"/>
              <a:gd name="connsiteX6" fmla="*/ 0 w 10093405"/>
              <a:gd name="connsiteY6" fmla="*/ 0 h 6923471"/>
              <a:gd name="connsiteX0" fmla="*/ 0 w 10093405"/>
              <a:gd name="connsiteY0" fmla="*/ 0 h 6923471"/>
              <a:gd name="connsiteX1" fmla="*/ 0 w 10093405"/>
              <a:gd name="connsiteY1" fmla="*/ 6923471 h 6923471"/>
              <a:gd name="connsiteX2" fmla="*/ 7131147 w 10093405"/>
              <a:gd name="connsiteY2" fmla="*/ 6923471 h 6923471"/>
              <a:gd name="connsiteX3" fmla="*/ 9863807 w 10093405"/>
              <a:gd name="connsiteY3" fmla="*/ 2178329 h 6923471"/>
              <a:gd name="connsiteX4" fmla="*/ 3177153 w 10093405"/>
              <a:gd name="connsiteY4" fmla="*/ 1360703 h 6923471"/>
              <a:gd name="connsiteX5" fmla="*/ 108528 w 10093405"/>
              <a:gd name="connsiteY5" fmla="*/ 85899 h 6923471"/>
              <a:gd name="connsiteX6" fmla="*/ 0 w 10093405"/>
              <a:gd name="connsiteY6" fmla="*/ 0 h 6923471"/>
              <a:gd name="connsiteX0" fmla="*/ 0 w 10655362"/>
              <a:gd name="connsiteY0" fmla="*/ 0 h 6923471"/>
              <a:gd name="connsiteX1" fmla="*/ 0 w 10655362"/>
              <a:gd name="connsiteY1" fmla="*/ 6923471 h 6923471"/>
              <a:gd name="connsiteX2" fmla="*/ 7131147 w 10655362"/>
              <a:gd name="connsiteY2" fmla="*/ 6923471 h 6923471"/>
              <a:gd name="connsiteX3" fmla="*/ 9863807 w 10655362"/>
              <a:gd name="connsiteY3" fmla="*/ 2178329 h 6923471"/>
              <a:gd name="connsiteX4" fmla="*/ 3177153 w 10655362"/>
              <a:gd name="connsiteY4" fmla="*/ 1360703 h 6923471"/>
              <a:gd name="connsiteX5" fmla="*/ 108528 w 10655362"/>
              <a:gd name="connsiteY5" fmla="*/ 85899 h 6923471"/>
              <a:gd name="connsiteX6" fmla="*/ 0 w 10655362"/>
              <a:gd name="connsiteY6" fmla="*/ 0 h 6923471"/>
              <a:gd name="connsiteX0" fmla="*/ 0 w 10296646"/>
              <a:gd name="connsiteY0" fmla="*/ 0 h 6923471"/>
              <a:gd name="connsiteX1" fmla="*/ 0 w 10296646"/>
              <a:gd name="connsiteY1" fmla="*/ 6923471 h 6923471"/>
              <a:gd name="connsiteX2" fmla="*/ 7131147 w 10296646"/>
              <a:gd name="connsiteY2" fmla="*/ 6923471 h 6923471"/>
              <a:gd name="connsiteX3" fmla="*/ 9863807 w 10296646"/>
              <a:gd name="connsiteY3" fmla="*/ 2178329 h 6923471"/>
              <a:gd name="connsiteX4" fmla="*/ 3177153 w 10296646"/>
              <a:gd name="connsiteY4" fmla="*/ 1360703 h 6923471"/>
              <a:gd name="connsiteX5" fmla="*/ 108528 w 10296646"/>
              <a:gd name="connsiteY5" fmla="*/ 85899 h 6923471"/>
              <a:gd name="connsiteX6" fmla="*/ 0 w 10296646"/>
              <a:gd name="connsiteY6" fmla="*/ 0 h 6923471"/>
              <a:gd name="connsiteX0" fmla="*/ 0 w 10296646"/>
              <a:gd name="connsiteY0" fmla="*/ 0 h 6923471"/>
              <a:gd name="connsiteX1" fmla="*/ 0 w 10296646"/>
              <a:gd name="connsiteY1" fmla="*/ 6923471 h 6923471"/>
              <a:gd name="connsiteX2" fmla="*/ 7131147 w 10296646"/>
              <a:gd name="connsiteY2" fmla="*/ 6923471 h 6923471"/>
              <a:gd name="connsiteX3" fmla="*/ 9863807 w 10296646"/>
              <a:gd name="connsiteY3" fmla="*/ 2178329 h 6923471"/>
              <a:gd name="connsiteX4" fmla="*/ 3177153 w 10296646"/>
              <a:gd name="connsiteY4" fmla="*/ 1360703 h 6923471"/>
              <a:gd name="connsiteX5" fmla="*/ 108528 w 10296646"/>
              <a:gd name="connsiteY5" fmla="*/ 85899 h 6923471"/>
              <a:gd name="connsiteX6" fmla="*/ 0 w 10296646"/>
              <a:gd name="connsiteY6" fmla="*/ 0 h 6923471"/>
              <a:gd name="connsiteX0" fmla="*/ 0 w 10296646"/>
              <a:gd name="connsiteY0" fmla="*/ 249877 h 7173348"/>
              <a:gd name="connsiteX1" fmla="*/ 0 w 10296646"/>
              <a:gd name="connsiteY1" fmla="*/ 7173348 h 7173348"/>
              <a:gd name="connsiteX2" fmla="*/ 7131147 w 10296646"/>
              <a:gd name="connsiteY2" fmla="*/ 7173348 h 7173348"/>
              <a:gd name="connsiteX3" fmla="*/ 9863807 w 10296646"/>
              <a:gd name="connsiteY3" fmla="*/ 2428206 h 7173348"/>
              <a:gd name="connsiteX4" fmla="*/ 3177153 w 10296646"/>
              <a:gd name="connsiteY4" fmla="*/ 1610580 h 7173348"/>
              <a:gd name="connsiteX5" fmla="*/ 0 w 10296646"/>
              <a:gd name="connsiteY5" fmla="*/ 249877 h 7173348"/>
              <a:gd name="connsiteX0" fmla="*/ 0 w 10296646"/>
              <a:gd name="connsiteY0" fmla="*/ 0 h 6923471"/>
              <a:gd name="connsiteX1" fmla="*/ 0 w 10296646"/>
              <a:gd name="connsiteY1" fmla="*/ 6923471 h 6923471"/>
              <a:gd name="connsiteX2" fmla="*/ 7131147 w 10296646"/>
              <a:gd name="connsiteY2" fmla="*/ 6923471 h 6923471"/>
              <a:gd name="connsiteX3" fmla="*/ 9863807 w 10296646"/>
              <a:gd name="connsiteY3" fmla="*/ 2178329 h 6923471"/>
              <a:gd name="connsiteX4" fmla="*/ 3177153 w 10296646"/>
              <a:gd name="connsiteY4" fmla="*/ 1360703 h 6923471"/>
              <a:gd name="connsiteX5" fmla="*/ 0 w 10296646"/>
              <a:gd name="connsiteY5" fmla="*/ 0 h 6923471"/>
              <a:gd name="connsiteX0" fmla="*/ 0 w 10296646"/>
              <a:gd name="connsiteY0" fmla="*/ 0 h 6923471"/>
              <a:gd name="connsiteX1" fmla="*/ 0 w 10296646"/>
              <a:gd name="connsiteY1" fmla="*/ 6923471 h 6923471"/>
              <a:gd name="connsiteX2" fmla="*/ 7131147 w 10296646"/>
              <a:gd name="connsiteY2" fmla="*/ 6923471 h 6923471"/>
              <a:gd name="connsiteX3" fmla="*/ 9863807 w 10296646"/>
              <a:gd name="connsiteY3" fmla="*/ 2178329 h 6923471"/>
              <a:gd name="connsiteX4" fmla="*/ 3177153 w 10296646"/>
              <a:gd name="connsiteY4" fmla="*/ 1360703 h 6923471"/>
              <a:gd name="connsiteX5" fmla="*/ 0 w 10296646"/>
              <a:gd name="connsiteY5" fmla="*/ 0 h 6923471"/>
              <a:gd name="connsiteX0" fmla="*/ 0 w 10296646"/>
              <a:gd name="connsiteY0" fmla="*/ 0 h 6923471"/>
              <a:gd name="connsiteX1" fmla="*/ 0 w 10296646"/>
              <a:gd name="connsiteY1" fmla="*/ 6923471 h 6923471"/>
              <a:gd name="connsiteX2" fmla="*/ 7131147 w 10296646"/>
              <a:gd name="connsiteY2" fmla="*/ 6923471 h 6923471"/>
              <a:gd name="connsiteX3" fmla="*/ 9863807 w 10296646"/>
              <a:gd name="connsiteY3" fmla="*/ 2178329 h 6923471"/>
              <a:gd name="connsiteX4" fmla="*/ 3177153 w 10296646"/>
              <a:gd name="connsiteY4" fmla="*/ 1360703 h 6923471"/>
              <a:gd name="connsiteX5" fmla="*/ 0 w 10296646"/>
              <a:gd name="connsiteY5" fmla="*/ 0 h 6923471"/>
              <a:gd name="connsiteX0" fmla="*/ 0 w 9863807"/>
              <a:gd name="connsiteY0" fmla="*/ 0 h 6923471"/>
              <a:gd name="connsiteX1" fmla="*/ 0 w 9863807"/>
              <a:gd name="connsiteY1" fmla="*/ 6923471 h 6923471"/>
              <a:gd name="connsiteX2" fmla="*/ 7131147 w 9863807"/>
              <a:gd name="connsiteY2" fmla="*/ 6923471 h 6923471"/>
              <a:gd name="connsiteX3" fmla="*/ 9863807 w 9863807"/>
              <a:gd name="connsiteY3" fmla="*/ 2178329 h 6923471"/>
              <a:gd name="connsiteX4" fmla="*/ 3177153 w 9863807"/>
              <a:gd name="connsiteY4" fmla="*/ 1360703 h 6923471"/>
              <a:gd name="connsiteX5" fmla="*/ 0 w 9863807"/>
              <a:gd name="connsiteY5" fmla="*/ 0 h 6923471"/>
              <a:gd name="connsiteX0" fmla="*/ 0 w 10224508"/>
              <a:gd name="connsiteY0" fmla="*/ 0 h 6923471"/>
              <a:gd name="connsiteX1" fmla="*/ 0 w 10224508"/>
              <a:gd name="connsiteY1" fmla="*/ 6923471 h 6923471"/>
              <a:gd name="connsiteX2" fmla="*/ 7131147 w 10224508"/>
              <a:gd name="connsiteY2" fmla="*/ 6923471 h 6923471"/>
              <a:gd name="connsiteX3" fmla="*/ 9863807 w 10224508"/>
              <a:gd name="connsiteY3" fmla="*/ 2178329 h 6923471"/>
              <a:gd name="connsiteX4" fmla="*/ 3177153 w 10224508"/>
              <a:gd name="connsiteY4" fmla="*/ 1360703 h 6923471"/>
              <a:gd name="connsiteX5" fmla="*/ 0 w 10224508"/>
              <a:gd name="connsiteY5" fmla="*/ 0 h 6923471"/>
              <a:gd name="connsiteX0" fmla="*/ 0 w 10224508"/>
              <a:gd name="connsiteY0" fmla="*/ 0 h 6923471"/>
              <a:gd name="connsiteX1" fmla="*/ 0 w 10224508"/>
              <a:gd name="connsiteY1" fmla="*/ 6923471 h 6923471"/>
              <a:gd name="connsiteX2" fmla="*/ 7131147 w 10224508"/>
              <a:gd name="connsiteY2" fmla="*/ 6923471 h 6923471"/>
              <a:gd name="connsiteX3" fmla="*/ 9863807 w 10224508"/>
              <a:gd name="connsiteY3" fmla="*/ 2178329 h 6923471"/>
              <a:gd name="connsiteX4" fmla="*/ 3177153 w 10224508"/>
              <a:gd name="connsiteY4" fmla="*/ 1360703 h 6923471"/>
              <a:gd name="connsiteX5" fmla="*/ 0 w 10224508"/>
              <a:gd name="connsiteY5" fmla="*/ 0 h 6923471"/>
              <a:gd name="connsiteX0" fmla="*/ 0 w 10800562"/>
              <a:gd name="connsiteY0" fmla="*/ 0 h 6923471"/>
              <a:gd name="connsiteX1" fmla="*/ 0 w 10800562"/>
              <a:gd name="connsiteY1" fmla="*/ 6923471 h 6923471"/>
              <a:gd name="connsiteX2" fmla="*/ 9548883 w 10800562"/>
              <a:gd name="connsiteY2" fmla="*/ 6907286 h 6923471"/>
              <a:gd name="connsiteX3" fmla="*/ 9863807 w 10800562"/>
              <a:gd name="connsiteY3" fmla="*/ 2178329 h 6923471"/>
              <a:gd name="connsiteX4" fmla="*/ 3177153 w 10800562"/>
              <a:gd name="connsiteY4" fmla="*/ 1360703 h 6923471"/>
              <a:gd name="connsiteX5" fmla="*/ 0 w 10800562"/>
              <a:gd name="connsiteY5" fmla="*/ 0 h 6923471"/>
              <a:gd name="connsiteX0" fmla="*/ 0 w 10422274"/>
              <a:gd name="connsiteY0" fmla="*/ 0 h 6923471"/>
              <a:gd name="connsiteX1" fmla="*/ 0 w 10422274"/>
              <a:gd name="connsiteY1" fmla="*/ 6923471 h 6923471"/>
              <a:gd name="connsiteX2" fmla="*/ 9548883 w 10422274"/>
              <a:gd name="connsiteY2" fmla="*/ 6907286 h 6923471"/>
              <a:gd name="connsiteX3" fmla="*/ 9863807 w 10422274"/>
              <a:gd name="connsiteY3" fmla="*/ 2178329 h 6923471"/>
              <a:gd name="connsiteX4" fmla="*/ 3177153 w 10422274"/>
              <a:gd name="connsiteY4" fmla="*/ 1360703 h 6923471"/>
              <a:gd name="connsiteX5" fmla="*/ 0 w 10422274"/>
              <a:gd name="connsiteY5" fmla="*/ 0 h 6923471"/>
              <a:gd name="connsiteX0" fmla="*/ 0 w 10319026"/>
              <a:gd name="connsiteY0" fmla="*/ 0 h 6923471"/>
              <a:gd name="connsiteX1" fmla="*/ 0 w 10319026"/>
              <a:gd name="connsiteY1" fmla="*/ 6923471 h 6923471"/>
              <a:gd name="connsiteX2" fmla="*/ 9548883 w 10319026"/>
              <a:gd name="connsiteY2" fmla="*/ 6907286 h 6923471"/>
              <a:gd name="connsiteX3" fmla="*/ 9863807 w 10319026"/>
              <a:gd name="connsiteY3" fmla="*/ 2178329 h 6923471"/>
              <a:gd name="connsiteX4" fmla="*/ 3177153 w 10319026"/>
              <a:gd name="connsiteY4" fmla="*/ 1360703 h 6923471"/>
              <a:gd name="connsiteX5" fmla="*/ 0 w 10319026"/>
              <a:gd name="connsiteY5" fmla="*/ 0 h 6923471"/>
              <a:gd name="connsiteX0" fmla="*/ 0 w 10319026"/>
              <a:gd name="connsiteY0" fmla="*/ 0 h 6923471"/>
              <a:gd name="connsiteX1" fmla="*/ 0 w 10319026"/>
              <a:gd name="connsiteY1" fmla="*/ 6923471 h 6923471"/>
              <a:gd name="connsiteX2" fmla="*/ 9548883 w 10319026"/>
              <a:gd name="connsiteY2" fmla="*/ 6907286 h 6923471"/>
              <a:gd name="connsiteX3" fmla="*/ 9863807 w 10319026"/>
              <a:gd name="connsiteY3" fmla="*/ 2178329 h 6923471"/>
              <a:gd name="connsiteX4" fmla="*/ 3094603 w 10319026"/>
              <a:gd name="connsiteY4" fmla="*/ 1380598 h 6923471"/>
              <a:gd name="connsiteX5" fmla="*/ 0 w 10319026"/>
              <a:gd name="connsiteY5" fmla="*/ 0 h 6923471"/>
              <a:gd name="connsiteX0" fmla="*/ 0 w 10319026"/>
              <a:gd name="connsiteY0" fmla="*/ 0 h 6923471"/>
              <a:gd name="connsiteX1" fmla="*/ 0 w 10319026"/>
              <a:gd name="connsiteY1" fmla="*/ 6923471 h 6923471"/>
              <a:gd name="connsiteX2" fmla="*/ 9548883 w 10319026"/>
              <a:gd name="connsiteY2" fmla="*/ 6907286 h 6923471"/>
              <a:gd name="connsiteX3" fmla="*/ 9863807 w 10319026"/>
              <a:gd name="connsiteY3" fmla="*/ 2178329 h 6923471"/>
              <a:gd name="connsiteX4" fmla="*/ 3094603 w 10319026"/>
              <a:gd name="connsiteY4" fmla="*/ 1380598 h 6923471"/>
              <a:gd name="connsiteX5" fmla="*/ 0 w 10319026"/>
              <a:gd name="connsiteY5" fmla="*/ 0 h 6923471"/>
              <a:gd name="connsiteX0" fmla="*/ 0 w 10319026"/>
              <a:gd name="connsiteY0" fmla="*/ 0 h 6923471"/>
              <a:gd name="connsiteX1" fmla="*/ 0 w 10319026"/>
              <a:gd name="connsiteY1" fmla="*/ 6923471 h 6923471"/>
              <a:gd name="connsiteX2" fmla="*/ 9548883 w 10319026"/>
              <a:gd name="connsiteY2" fmla="*/ 6907286 h 6923471"/>
              <a:gd name="connsiteX3" fmla="*/ 9863807 w 10319026"/>
              <a:gd name="connsiteY3" fmla="*/ 2178329 h 6923471"/>
              <a:gd name="connsiteX4" fmla="*/ 3094603 w 10319026"/>
              <a:gd name="connsiteY4" fmla="*/ 1380598 h 6923471"/>
              <a:gd name="connsiteX5" fmla="*/ 0 w 10319026"/>
              <a:gd name="connsiteY5" fmla="*/ 0 h 6923471"/>
              <a:gd name="connsiteX0" fmla="*/ 0 w 10319026"/>
              <a:gd name="connsiteY0" fmla="*/ 0 h 6923471"/>
              <a:gd name="connsiteX1" fmla="*/ 0 w 10319026"/>
              <a:gd name="connsiteY1" fmla="*/ 6923471 h 6923471"/>
              <a:gd name="connsiteX2" fmla="*/ 9548883 w 10319026"/>
              <a:gd name="connsiteY2" fmla="*/ 6907286 h 6923471"/>
              <a:gd name="connsiteX3" fmla="*/ 9863807 w 10319026"/>
              <a:gd name="connsiteY3" fmla="*/ 2178329 h 6923471"/>
              <a:gd name="connsiteX4" fmla="*/ 3094603 w 10319026"/>
              <a:gd name="connsiteY4" fmla="*/ 1380598 h 6923471"/>
              <a:gd name="connsiteX5" fmla="*/ 0 w 10319026"/>
              <a:gd name="connsiteY5" fmla="*/ 0 h 6923471"/>
              <a:gd name="connsiteX0" fmla="*/ 0 w 10319026"/>
              <a:gd name="connsiteY0" fmla="*/ 0 h 6923471"/>
              <a:gd name="connsiteX1" fmla="*/ 0 w 10319026"/>
              <a:gd name="connsiteY1" fmla="*/ 6923471 h 6923471"/>
              <a:gd name="connsiteX2" fmla="*/ 9548883 w 10319026"/>
              <a:gd name="connsiteY2" fmla="*/ 6907286 h 6923471"/>
              <a:gd name="connsiteX3" fmla="*/ 9863807 w 10319026"/>
              <a:gd name="connsiteY3" fmla="*/ 2178329 h 6923471"/>
              <a:gd name="connsiteX4" fmla="*/ 3094603 w 10319026"/>
              <a:gd name="connsiteY4" fmla="*/ 1380598 h 6923471"/>
              <a:gd name="connsiteX5" fmla="*/ 0 w 10319026"/>
              <a:gd name="connsiteY5" fmla="*/ 0 h 6923471"/>
              <a:gd name="connsiteX0" fmla="*/ 0 w 10319026"/>
              <a:gd name="connsiteY0" fmla="*/ 0 h 6923471"/>
              <a:gd name="connsiteX1" fmla="*/ 0 w 10319026"/>
              <a:gd name="connsiteY1" fmla="*/ 6923471 h 6923471"/>
              <a:gd name="connsiteX2" fmla="*/ 9548883 w 10319026"/>
              <a:gd name="connsiteY2" fmla="*/ 6907286 h 6923471"/>
              <a:gd name="connsiteX3" fmla="*/ 9863807 w 10319026"/>
              <a:gd name="connsiteY3" fmla="*/ 2178329 h 6923471"/>
              <a:gd name="connsiteX4" fmla="*/ 3094603 w 10319026"/>
              <a:gd name="connsiteY4" fmla="*/ 1380598 h 6923471"/>
              <a:gd name="connsiteX5" fmla="*/ 0 w 10319026"/>
              <a:gd name="connsiteY5" fmla="*/ 0 h 6923471"/>
              <a:gd name="connsiteX0" fmla="*/ 0 w 10436042"/>
              <a:gd name="connsiteY0" fmla="*/ 0 h 6923471"/>
              <a:gd name="connsiteX1" fmla="*/ 0 w 10436042"/>
              <a:gd name="connsiteY1" fmla="*/ 6923471 h 6923471"/>
              <a:gd name="connsiteX2" fmla="*/ 9548883 w 10436042"/>
              <a:gd name="connsiteY2" fmla="*/ 6907286 h 6923471"/>
              <a:gd name="connsiteX3" fmla="*/ 9863807 w 10436042"/>
              <a:gd name="connsiteY3" fmla="*/ 2178329 h 6923471"/>
              <a:gd name="connsiteX4" fmla="*/ 3094603 w 10436042"/>
              <a:gd name="connsiteY4" fmla="*/ 1380598 h 6923471"/>
              <a:gd name="connsiteX5" fmla="*/ 0 w 10436042"/>
              <a:gd name="connsiteY5" fmla="*/ 0 h 6923471"/>
              <a:gd name="connsiteX0" fmla="*/ 0 w 10380972"/>
              <a:gd name="connsiteY0" fmla="*/ 0 h 6923471"/>
              <a:gd name="connsiteX1" fmla="*/ 0 w 10380972"/>
              <a:gd name="connsiteY1" fmla="*/ 6923471 h 6923471"/>
              <a:gd name="connsiteX2" fmla="*/ 9548883 w 10380972"/>
              <a:gd name="connsiteY2" fmla="*/ 6907286 h 6923471"/>
              <a:gd name="connsiteX3" fmla="*/ 9863807 w 10380972"/>
              <a:gd name="connsiteY3" fmla="*/ 2178329 h 6923471"/>
              <a:gd name="connsiteX4" fmla="*/ 3094603 w 10380972"/>
              <a:gd name="connsiteY4" fmla="*/ 1380598 h 6923471"/>
              <a:gd name="connsiteX5" fmla="*/ 0 w 10380972"/>
              <a:gd name="connsiteY5" fmla="*/ 0 h 6923471"/>
              <a:gd name="connsiteX0" fmla="*/ 0 w 10380972"/>
              <a:gd name="connsiteY0" fmla="*/ 0 h 6923471"/>
              <a:gd name="connsiteX1" fmla="*/ 0 w 10380972"/>
              <a:gd name="connsiteY1" fmla="*/ 6923471 h 6923471"/>
              <a:gd name="connsiteX2" fmla="*/ 9548883 w 10380972"/>
              <a:gd name="connsiteY2" fmla="*/ 6907286 h 6923471"/>
              <a:gd name="connsiteX3" fmla="*/ 9863807 w 10380972"/>
              <a:gd name="connsiteY3" fmla="*/ 2178329 h 6923471"/>
              <a:gd name="connsiteX4" fmla="*/ 3094603 w 10380972"/>
              <a:gd name="connsiteY4" fmla="*/ 1380598 h 6923471"/>
              <a:gd name="connsiteX5" fmla="*/ 0 w 10380972"/>
              <a:gd name="connsiteY5" fmla="*/ 0 h 6923471"/>
              <a:gd name="connsiteX0" fmla="*/ 0 w 10321750"/>
              <a:gd name="connsiteY0" fmla="*/ 0 h 6923471"/>
              <a:gd name="connsiteX1" fmla="*/ 0 w 10321750"/>
              <a:gd name="connsiteY1" fmla="*/ 6923471 h 6923471"/>
              <a:gd name="connsiteX2" fmla="*/ 9548883 w 10321750"/>
              <a:gd name="connsiteY2" fmla="*/ 6907286 h 6923471"/>
              <a:gd name="connsiteX3" fmla="*/ 9863807 w 10321750"/>
              <a:gd name="connsiteY3" fmla="*/ 2178329 h 6923471"/>
              <a:gd name="connsiteX4" fmla="*/ 3094603 w 10321750"/>
              <a:gd name="connsiteY4" fmla="*/ 1380598 h 6923471"/>
              <a:gd name="connsiteX5" fmla="*/ 0 w 10321750"/>
              <a:gd name="connsiteY5" fmla="*/ 0 h 6923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21750" h="6923471">
                <a:moveTo>
                  <a:pt x="0" y="0"/>
                </a:moveTo>
                <a:lnTo>
                  <a:pt x="0" y="6923471"/>
                </a:lnTo>
                <a:lnTo>
                  <a:pt x="9548883" y="6907286"/>
                </a:lnTo>
                <a:cubicBezTo>
                  <a:pt x="9890993" y="5566113"/>
                  <a:pt x="10905850" y="4119956"/>
                  <a:pt x="9863807" y="2178329"/>
                </a:cubicBezTo>
                <a:cubicBezTo>
                  <a:pt x="7455114" y="-1735416"/>
                  <a:pt x="4980510" y="1786885"/>
                  <a:pt x="3094603" y="1380598"/>
                </a:cubicBezTo>
                <a:cubicBezTo>
                  <a:pt x="1208696" y="974311"/>
                  <a:pt x="1164957" y="270620"/>
                  <a:pt x="0" y="0"/>
                </a:cubicBezTo>
                <a:close/>
              </a:path>
            </a:pathLst>
          </a:custGeom>
          <a:gradFill flip="none" rotWithShape="1">
            <a:gsLst>
              <a:gs pos="0">
                <a:srgbClr val="009AD7"/>
              </a:gs>
              <a:gs pos="100000">
                <a:srgbClr val="004E8F"/>
              </a:gs>
            </a:gsLst>
            <a:lin ang="0" scaled="1"/>
            <a:tileRect/>
          </a:gradFill>
          <a:ln>
            <a:noFill/>
          </a:ln>
          <a:effectLst>
            <a:outerShdw blurRad="381000" dist="2286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pic>
        <p:nvPicPr>
          <p:cNvPr id="6" name="Picture Placeholder 15">
            <a:extLst>
              <a:ext uri="{FF2B5EF4-FFF2-40B4-BE49-F238E27FC236}">
                <a16:creationId xmlns:a16="http://schemas.microsoft.com/office/drawing/2014/main" id="{D870448D-EC5B-51E4-DC95-C0B18C69AE7E}"/>
              </a:ext>
            </a:extLst>
          </p:cNvPr>
          <p:cNvPicPr>
            <a:picLocks noChangeAspect="1"/>
          </p:cNvPicPr>
          <p:nvPr/>
        </p:nvPicPr>
        <p:blipFill>
          <a:blip r:embed="rId3">
            <a:extLst>
              <a:ext uri="{28A0092B-C50C-407E-A947-70E740481C1C}">
                <a14:useLocalDpi xmlns:a14="http://schemas.microsoft.com/office/drawing/2010/main" val="0"/>
              </a:ext>
            </a:extLst>
          </a:blip>
          <a:srcRect t="2349" r="42539" b="1886"/>
          <a:stretch/>
        </p:blipFill>
        <p:spPr>
          <a:xfrm>
            <a:off x="838200" y="1761734"/>
            <a:ext cx="3793115" cy="4214430"/>
          </a:xfrm>
          <a:prstGeom prst="roundRect">
            <a:avLst>
              <a:gd name="adj" fmla="val 7773"/>
            </a:avLst>
          </a:prstGeom>
          <a:pattFill prst="pct5">
            <a:fgClr>
              <a:srgbClr val="004C9D"/>
            </a:fgClr>
            <a:bgClr>
              <a:sysClr val="window" lastClr="FFFFFF"/>
            </a:bgClr>
          </a:pattFill>
          <a:ln w="38100">
            <a:solidFill>
              <a:sysClr val="window" lastClr="FFFFFF"/>
            </a:solidFill>
          </a:ln>
          <a:effectLst>
            <a:outerShdw blurRad="76200" dist="38100" dir="5400000" sx="101000" sy="101000" algn="t" rotWithShape="0">
              <a:schemeClr val="tx1">
                <a:lumMod val="50000"/>
                <a:lumOff val="50000"/>
                <a:alpha val="30000"/>
              </a:schemeClr>
            </a:outerShdw>
          </a:effectLst>
        </p:spPr>
      </p:pic>
      <p:sp>
        <p:nvSpPr>
          <p:cNvPr id="3" name="Title 1">
            <a:extLst>
              <a:ext uri="{FF2B5EF4-FFF2-40B4-BE49-F238E27FC236}">
                <a16:creationId xmlns:a16="http://schemas.microsoft.com/office/drawing/2014/main" id="{8B3052A3-CCA4-700E-352B-2E58A66D44CB}"/>
              </a:ext>
            </a:extLst>
          </p:cNvPr>
          <p:cNvSpPr txBox="1">
            <a:spLocks/>
          </p:cNvSpPr>
          <p:nvPr/>
        </p:nvSpPr>
        <p:spPr>
          <a:xfrm>
            <a:off x="838200" y="-10969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en-US" b="1">
              <a:solidFill>
                <a:srgbClr val="002C53"/>
              </a:solidFill>
            </a:endParaRPr>
          </a:p>
        </p:txBody>
      </p:sp>
      <p:sp>
        <p:nvSpPr>
          <p:cNvPr id="8" name="Title 1">
            <a:extLst>
              <a:ext uri="{FF2B5EF4-FFF2-40B4-BE49-F238E27FC236}">
                <a16:creationId xmlns:a16="http://schemas.microsoft.com/office/drawing/2014/main" id="{A1408D81-27B3-E56E-5EEC-93B236708B8A}"/>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 b="1">
                <a:solidFill>
                  <a:srgbClr val="002C53"/>
                </a:solidFill>
              </a:rPr>
              <a:t>Presentaciones</a:t>
            </a:r>
          </a:p>
        </p:txBody>
      </p:sp>
      <p:sp>
        <p:nvSpPr>
          <p:cNvPr id="5" name="Slide Number Placeholder 4">
            <a:extLst>
              <a:ext uri="{FF2B5EF4-FFF2-40B4-BE49-F238E27FC236}">
                <a16:creationId xmlns:a16="http://schemas.microsoft.com/office/drawing/2014/main" id="{B9916556-FAAF-4D2C-97C6-05FDA8B75E99}"/>
              </a:ext>
            </a:extLst>
          </p:cNvPr>
          <p:cNvSpPr>
            <a:spLocks noGrp="1"/>
          </p:cNvSpPr>
          <p:nvPr>
            <p:ph type="sldNum" sz="quarter" idx="12"/>
          </p:nvPr>
        </p:nvSpPr>
        <p:spPr/>
        <p:txBody>
          <a:bodyPr/>
          <a:lstStyle/>
          <a:p>
            <a:fld id="{34BEDCEC-E0D6-4ECB-B1DC-D50FEC87900E}" type="slidenum">
              <a:rPr lang="en-US" smtClean="0"/>
              <a:pPr/>
              <a:t>4</a:t>
            </a:fld>
            <a:endParaRPr lang="en-US"/>
          </a:p>
        </p:txBody>
      </p:sp>
    </p:spTree>
    <p:extLst>
      <p:ext uri="{BB962C8B-B14F-4D97-AF65-F5344CB8AC3E}">
        <p14:creationId xmlns:p14="http://schemas.microsoft.com/office/powerpoint/2010/main" val="38239399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Shape 48">
            <a:extLst>
              <a:ext uri="{FF2B5EF4-FFF2-40B4-BE49-F238E27FC236}">
                <a16:creationId xmlns:a16="http://schemas.microsoft.com/office/drawing/2014/main" id="{E8CF46CC-13B8-E6EB-32E4-949866CDC5A8}"/>
              </a:ext>
            </a:extLst>
          </p:cNvPr>
          <p:cNvSpPr/>
          <p:nvPr/>
        </p:nvSpPr>
        <p:spPr>
          <a:xfrm flipH="1" flipV="1">
            <a:off x="6021838" y="2609750"/>
            <a:ext cx="6170161" cy="4278699"/>
          </a:xfrm>
          <a:custGeom>
            <a:avLst/>
            <a:gdLst>
              <a:gd name="connsiteX0" fmla="*/ 0 w 11243296"/>
              <a:gd name="connsiteY0" fmla="*/ 0 h 7796664"/>
              <a:gd name="connsiteX1" fmla="*/ 11243296 w 11243296"/>
              <a:gd name="connsiteY1" fmla="*/ 0 h 7796664"/>
              <a:gd name="connsiteX2" fmla="*/ 11175587 w 11243296"/>
              <a:gd name="connsiteY2" fmla="*/ 50655 h 7796664"/>
              <a:gd name="connsiteX3" fmla="*/ 9350546 w 11243296"/>
              <a:gd name="connsiteY3" fmla="*/ 2469875 h 7796664"/>
              <a:gd name="connsiteX4" fmla="*/ 5186179 w 11243296"/>
              <a:gd name="connsiteY4" fmla="*/ 3503815 h 7796664"/>
              <a:gd name="connsiteX5" fmla="*/ 3299614 w 11243296"/>
              <a:gd name="connsiteY5" fmla="*/ 6477204 h 7796664"/>
              <a:gd name="connsiteX6" fmla="*/ 58709 w 11243296"/>
              <a:gd name="connsiteY6" fmla="*/ 7749628 h 7796664"/>
              <a:gd name="connsiteX7" fmla="*/ 0 w 11243296"/>
              <a:gd name="connsiteY7" fmla="*/ 7796664 h 779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3296" h="7796664">
                <a:moveTo>
                  <a:pt x="0" y="0"/>
                </a:moveTo>
                <a:lnTo>
                  <a:pt x="11243296" y="0"/>
                </a:lnTo>
                <a:lnTo>
                  <a:pt x="11175587" y="50655"/>
                </a:lnTo>
                <a:cubicBezTo>
                  <a:pt x="10088131" y="895141"/>
                  <a:pt x="10359046" y="1570920"/>
                  <a:pt x="9350546" y="2469875"/>
                </a:cubicBezTo>
                <a:cubicBezTo>
                  <a:pt x="8197975" y="3497251"/>
                  <a:pt x="6215173" y="2897447"/>
                  <a:pt x="5186179" y="3503815"/>
                </a:cubicBezTo>
                <a:cubicBezTo>
                  <a:pt x="4157184" y="4110184"/>
                  <a:pt x="4432578" y="5542646"/>
                  <a:pt x="3299614" y="6477204"/>
                </a:cubicBezTo>
                <a:cubicBezTo>
                  <a:pt x="2379081" y="7236533"/>
                  <a:pt x="1109962" y="6956642"/>
                  <a:pt x="58709" y="7749628"/>
                </a:cubicBezTo>
                <a:lnTo>
                  <a:pt x="0" y="7796664"/>
                </a:lnTo>
                <a:close/>
              </a:path>
            </a:pathLst>
          </a:custGeom>
          <a:gradFill flip="none" rotWithShape="1">
            <a:gsLst>
              <a:gs pos="0">
                <a:srgbClr val="009AD7"/>
              </a:gs>
              <a:gs pos="100000">
                <a:srgbClr val="004E8F"/>
              </a:gs>
            </a:gsLst>
            <a:lin ang="0" scaled="1"/>
            <a:tileRect/>
          </a:gradFill>
          <a:ln>
            <a:noFill/>
          </a:ln>
          <a:effectLst>
            <a:outerShdw blurRad="381000" dist="2286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773EA5F8-A500-6FA5-E312-BA0FAE71ED83}"/>
              </a:ext>
            </a:extLst>
          </p:cNvPr>
          <p:cNvGrpSpPr/>
          <p:nvPr/>
        </p:nvGrpSpPr>
        <p:grpSpPr>
          <a:xfrm>
            <a:off x="838199" y="3445560"/>
            <a:ext cx="6156959" cy="714050"/>
            <a:chOff x="678873" y="3193312"/>
            <a:chExt cx="7449921" cy="864000"/>
          </a:xfrm>
        </p:grpSpPr>
        <p:sp>
          <p:nvSpPr>
            <p:cNvPr id="13" name="Rectangle: Rounded Corners 12">
              <a:extLst>
                <a:ext uri="{FF2B5EF4-FFF2-40B4-BE49-F238E27FC236}">
                  <a16:creationId xmlns:a16="http://schemas.microsoft.com/office/drawing/2014/main" id="{F406B153-7555-484C-3CB9-00816AAEF5A8}"/>
                </a:ext>
              </a:extLst>
            </p:cNvPr>
            <p:cNvSpPr/>
            <p:nvPr/>
          </p:nvSpPr>
          <p:spPr>
            <a:xfrm>
              <a:off x="678873" y="3193312"/>
              <a:ext cx="7449921" cy="864000"/>
            </a:xfrm>
            <a:prstGeom prst="roundRect">
              <a:avLst/>
            </a:prstGeom>
            <a:solidFill>
              <a:schemeClr val="bg1"/>
            </a:solidFill>
            <a:ln>
              <a:noFill/>
            </a:ln>
            <a:effectLst>
              <a:outerShdw blurRad="76200" dist="38100" dir="5400000" algn="t"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186C8D6E-98EE-27CF-9E54-1DA7CA85496F}"/>
                </a:ext>
              </a:extLst>
            </p:cNvPr>
            <p:cNvSpPr txBox="1"/>
            <p:nvPr/>
          </p:nvSpPr>
          <p:spPr>
            <a:xfrm>
              <a:off x="1452556" y="3288812"/>
              <a:ext cx="6129345" cy="707577"/>
            </a:xfrm>
            <a:prstGeom prst="rect">
              <a:avLst/>
            </a:prstGeom>
            <a:noFill/>
          </p:spPr>
          <p:txBody>
            <a:bodyPr wrap="square" rtlCol="0">
              <a:spAutoFit/>
            </a:bodyPr>
            <a:lstStyle/>
            <a:p>
              <a:pPr marL="0" marR="0" lvl="6" indent="0" algn="l" defTabSz="914400" rtl="0" eaLnBrk="1" fontAlgn="auto" latinLnBrk="0" hangingPunct="1">
                <a:lnSpc>
                  <a:spcPct val="100000"/>
                </a:lnSpc>
                <a:spcBef>
                  <a:spcPts val="1000"/>
                </a:spcBef>
                <a:spcAft>
                  <a:spcPts val="0"/>
                </a:spcAft>
                <a:buClrTx/>
                <a:buSzTx/>
                <a:buFontTx/>
                <a:buNone/>
                <a:tabLst/>
                <a:defRPr/>
              </a:pP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Aumentar</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el carvedilol a 12,5 mg dos veces al día </a:t>
              </a:r>
              <a:r>
                <a:rPr kumimoji="0" lang="es-ES" sz="1600" b="0" i="0" u="none" strike="noStrike" kern="1200" cap="none" spc="0" normalizeH="0" baseline="0" noProof="0">
                  <a:ln>
                    <a:noFill/>
                  </a:ln>
                  <a:solidFill>
                    <a:prstClr val="black"/>
                  </a:solidFill>
                  <a:effectLst/>
                  <a:uLnTx/>
                  <a:uFillTx/>
                  <a:latin typeface="Calibri" panose="020F0502020204030204"/>
                  <a:ea typeface="+mn-ea"/>
                  <a:cs typeface="+mn-cs"/>
                </a:rPr>
                <a:t>e iniciar la administración de</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0,125 mg de digoxin al día.</a:t>
              </a:r>
            </a:p>
          </p:txBody>
        </p:sp>
        <p:sp>
          <p:nvSpPr>
            <p:cNvPr id="15" name="Oval 14">
              <a:extLst>
                <a:ext uri="{FF2B5EF4-FFF2-40B4-BE49-F238E27FC236}">
                  <a16:creationId xmlns:a16="http://schemas.microsoft.com/office/drawing/2014/main" id="{85B9CAD1-B66B-13CD-4A6D-34DF04D0FFC7}"/>
                </a:ext>
              </a:extLst>
            </p:cNvPr>
            <p:cNvSpPr>
              <a:spLocks noChangeAspect="1"/>
            </p:cNvSpPr>
            <p:nvPr/>
          </p:nvSpPr>
          <p:spPr>
            <a:xfrm>
              <a:off x="929686" y="3427311"/>
              <a:ext cx="360000" cy="360000"/>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4E00BADA-7580-960E-82E7-9F835CB7A3BE}"/>
              </a:ext>
            </a:extLst>
          </p:cNvPr>
          <p:cNvGrpSpPr/>
          <p:nvPr/>
        </p:nvGrpSpPr>
        <p:grpSpPr>
          <a:xfrm>
            <a:off x="838199" y="4246757"/>
            <a:ext cx="6156959" cy="714050"/>
            <a:chOff x="678873" y="3193312"/>
            <a:chExt cx="7449921" cy="864000"/>
          </a:xfrm>
        </p:grpSpPr>
        <p:sp>
          <p:nvSpPr>
            <p:cNvPr id="17" name="Rectangle: Rounded Corners 16">
              <a:extLst>
                <a:ext uri="{FF2B5EF4-FFF2-40B4-BE49-F238E27FC236}">
                  <a16:creationId xmlns:a16="http://schemas.microsoft.com/office/drawing/2014/main" id="{946FE9BD-1988-B756-BBE2-3F6C0A593EBE}"/>
                </a:ext>
              </a:extLst>
            </p:cNvPr>
            <p:cNvSpPr/>
            <p:nvPr/>
          </p:nvSpPr>
          <p:spPr>
            <a:xfrm>
              <a:off x="678873" y="3193312"/>
              <a:ext cx="7449921" cy="864000"/>
            </a:xfrm>
            <a:prstGeom prst="roundRect">
              <a:avLst/>
            </a:prstGeom>
            <a:solidFill>
              <a:schemeClr val="bg1"/>
            </a:solidFill>
            <a:ln>
              <a:noFill/>
            </a:ln>
            <a:effectLst>
              <a:outerShdw blurRad="76200" dist="38100" dir="5400000" algn="t"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F1263DC-18FD-122F-3B81-B9F39B86AC09}"/>
                </a:ext>
              </a:extLst>
            </p:cNvPr>
            <p:cNvSpPr txBox="1"/>
            <p:nvPr/>
          </p:nvSpPr>
          <p:spPr>
            <a:xfrm>
              <a:off x="1452556" y="3271524"/>
              <a:ext cx="6129345" cy="707577"/>
            </a:xfrm>
            <a:prstGeom prst="rect">
              <a:avLst/>
            </a:prstGeom>
            <a:noFill/>
          </p:spPr>
          <p:txBody>
            <a:bodyPr wrap="square" rtlCol="0">
              <a:spAutoFit/>
            </a:bodyPr>
            <a:lstStyle/>
            <a:p>
              <a:pPr marL="0" marR="0" lvl="6" indent="0" algn="l" defTabSz="914400" rtl="0" eaLnBrk="1" fontAlgn="auto" latinLnBrk="0" hangingPunct="1">
                <a:lnSpc>
                  <a:spcPct val="100000"/>
                </a:lnSpc>
                <a:spcBef>
                  <a:spcPts val="1000"/>
                </a:spcBef>
                <a:spcAft>
                  <a:spcPts val="0"/>
                </a:spcAft>
                <a:buClrTx/>
                <a:buSzTx/>
                <a:buFontTx/>
                <a:buNone/>
                <a:tabLst/>
                <a:defRPr/>
              </a:pPr>
              <a:r>
                <a:rPr kumimoji="0" lang="es-ES" sz="1600" b="0" i="0" u="none" strike="noStrike" kern="1200" cap="none" spc="0" normalizeH="0" baseline="0" noProof="0" dirty="0">
                  <a:ln>
                    <a:noFill/>
                  </a:ln>
                  <a:effectLst/>
                  <a:uLnTx/>
                  <a:uFillTx/>
                  <a:latin typeface="Calibri" panose="020F0502020204030204"/>
                  <a:ea typeface="+mn-ea"/>
                  <a:cs typeface="+mn-cs"/>
                </a:rPr>
                <a:t>Iniciar la administración de 10 mg al día de </a:t>
              </a:r>
              <a:r>
                <a:rPr kumimoji="0" lang="es-ES" sz="1600" b="0" i="0" u="none" strike="noStrike" kern="1200" cap="none" spc="0" normalizeH="0" baseline="0" noProof="0" dirty="0" err="1">
                  <a:ln>
                    <a:noFill/>
                  </a:ln>
                  <a:effectLst/>
                  <a:uLnTx/>
                  <a:uFillTx/>
                  <a:latin typeface="Calibri" panose="020F0502020204030204"/>
                  <a:ea typeface="+mn-ea"/>
                  <a:cs typeface="+mn-cs"/>
                </a:rPr>
                <a:t>empagliflozin</a:t>
              </a:r>
              <a:r>
                <a:rPr kumimoji="0" lang="es-ES" sz="1600" b="0" i="0" u="none" strike="noStrike" kern="1200" cap="none" spc="0" normalizeH="0" baseline="0" noProof="0" dirty="0">
                  <a:ln>
                    <a:noFill/>
                  </a:ln>
                  <a:effectLst/>
                  <a:uLnTx/>
                  <a:uFillTx/>
                  <a:latin typeface="Calibri" panose="020F0502020204030204"/>
                  <a:ea typeface="+mn-ea"/>
                  <a:cs typeface="+mn-cs"/>
                </a:rPr>
                <a:t> y de 25 mg al día de </a:t>
              </a:r>
              <a:r>
                <a:rPr kumimoji="0" lang="es-ES" sz="1600" b="0" i="0" u="none" strike="noStrike" kern="1200" cap="none" spc="0" normalizeH="0" baseline="0" noProof="0" dirty="0" err="1">
                  <a:ln>
                    <a:noFill/>
                  </a:ln>
                  <a:effectLst/>
                  <a:uLnTx/>
                  <a:uFillTx/>
                  <a:latin typeface="Calibri" panose="020F0502020204030204"/>
                  <a:ea typeface="+mn-ea"/>
                  <a:cs typeface="+mn-cs"/>
                </a:rPr>
                <a:t>spironolactone</a:t>
              </a:r>
              <a:r>
                <a:rPr kumimoji="0" lang="es-ES" sz="1600" b="0" i="0" u="none" strike="noStrike" kern="1200" cap="none" spc="0" normalizeH="0" baseline="0" noProof="0" dirty="0">
                  <a:ln>
                    <a:noFill/>
                  </a:ln>
                  <a:effectLst/>
                  <a:uLnTx/>
                  <a:uFillTx/>
                  <a:latin typeface="Calibri" panose="020F0502020204030204"/>
                  <a:ea typeface="+mn-ea"/>
                  <a:cs typeface="+mn-cs"/>
                </a:rPr>
                <a:t>.</a:t>
              </a:r>
              <a:endParaRPr kumimoji="0" lang="es" sz="1600" b="0" i="0" u="none" strike="noStrike" kern="1200" cap="none" spc="0" normalizeH="0" baseline="0" noProof="0" dirty="0">
                <a:ln>
                  <a:noFill/>
                </a:ln>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38EBA52D-770C-0DD1-8E34-B6E29DB0B1C6}"/>
                </a:ext>
              </a:extLst>
            </p:cNvPr>
            <p:cNvSpPr>
              <a:spLocks noChangeAspect="1"/>
            </p:cNvSpPr>
            <p:nvPr/>
          </p:nvSpPr>
          <p:spPr>
            <a:xfrm>
              <a:off x="929686" y="3427311"/>
              <a:ext cx="360000" cy="360000"/>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9926E9AD-8A01-D994-AA73-1306607C6E57}"/>
              </a:ext>
            </a:extLst>
          </p:cNvPr>
          <p:cNvGrpSpPr/>
          <p:nvPr/>
        </p:nvGrpSpPr>
        <p:grpSpPr>
          <a:xfrm>
            <a:off x="838199" y="5023183"/>
            <a:ext cx="6156959" cy="836223"/>
            <a:chOff x="678873" y="3163340"/>
            <a:chExt cx="7449921" cy="1011830"/>
          </a:xfrm>
        </p:grpSpPr>
        <p:sp>
          <p:nvSpPr>
            <p:cNvPr id="21" name="Rectangle: Rounded Corners 20">
              <a:extLst>
                <a:ext uri="{FF2B5EF4-FFF2-40B4-BE49-F238E27FC236}">
                  <a16:creationId xmlns:a16="http://schemas.microsoft.com/office/drawing/2014/main" id="{B7A6C57D-05E7-2CAE-72E5-6E1A4FDD4CC4}"/>
                </a:ext>
              </a:extLst>
            </p:cNvPr>
            <p:cNvSpPr/>
            <p:nvPr/>
          </p:nvSpPr>
          <p:spPr>
            <a:xfrm>
              <a:off x="678873" y="3193310"/>
              <a:ext cx="7449921" cy="981860"/>
            </a:xfrm>
            <a:prstGeom prst="roundRect">
              <a:avLst/>
            </a:prstGeom>
            <a:solidFill>
              <a:schemeClr val="bg1"/>
            </a:solidFill>
            <a:ln>
              <a:noFill/>
            </a:ln>
            <a:effectLst>
              <a:outerShdw blurRad="76200" dist="38100" dir="5400000" algn="t"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90249D0-27C7-C8DF-5659-DABADD0CE281}"/>
                </a:ext>
              </a:extLst>
            </p:cNvPr>
            <p:cNvSpPr txBox="1"/>
            <p:nvPr/>
          </p:nvSpPr>
          <p:spPr>
            <a:xfrm>
              <a:off x="1452556" y="3163340"/>
              <a:ext cx="6676238" cy="1005506"/>
            </a:xfrm>
            <a:prstGeom prst="rect">
              <a:avLst/>
            </a:prstGeom>
            <a:noFill/>
          </p:spPr>
          <p:txBody>
            <a:bodyPr wrap="square" rtlCol="0">
              <a:spAutoFit/>
            </a:bodyPr>
            <a:lstStyle/>
            <a:p>
              <a:pPr marL="0" marR="0" lvl="6" indent="0" algn="l" defTabSz="914400" rtl="0" eaLnBrk="1" fontAlgn="auto" latinLnBrk="0" hangingPunct="1">
                <a:lnSpc>
                  <a:spcPct val="100000"/>
                </a:lnSpc>
                <a:spcBef>
                  <a:spcPts val="1000"/>
                </a:spcBef>
                <a:spcAft>
                  <a:spcPts val="0"/>
                </a:spcAft>
                <a:buClrTx/>
                <a:buSzTx/>
                <a:buFontTx/>
                <a:buNone/>
                <a:tabLst/>
                <a:defRPr/>
              </a:pP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Continuar</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la </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administración</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de</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lisinopril durante 36 horas </a:t>
              </a:r>
              <a:r>
                <a:rPr kumimoji="0" lang="es-ES" sz="1600" b="0" i="0" u="none" strike="noStrike" kern="1200" cap="none" spc="0" normalizeH="0" baseline="0" noProof="0">
                  <a:ln>
                    <a:noFill/>
                  </a:ln>
                  <a:solidFill>
                    <a:prstClr val="black"/>
                  </a:solidFill>
                  <a:effectLst/>
                  <a:uLnTx/>
                  <a:uFillTx/>
                  <a:latin typeface="Calibri" panose="020F0502020204030204"/>
                  <a:ea typeface="+mn-ea"/>
                  <a:cs typeface="+mn-cs"/>
                </a:rPr>
                <a:t>e iniciar la administración de 24/26 mg dos veces al día de </a:t>
              </a:r>
              <a:r>
                <a:rPr kumimoji="0" lang="es-ES" sz="1600" b="0" i="0" u="none" strike="noStrike" kern="1200" cap="none" spc="0" normalizeH="0" baseline="0" noProof="0" err="1">
                  <a:ln>
                    <a:noFill/>
                  </a:ln>
                  <a:solidFill>
                    <a:prstClr val="black"/>
                  </a:solidFill>
                  <a:effectLst/>
                  <a:uLnTx/>
                  <a:uFillTx/>
                  <a:latin typeface="Calibri" panose="020F0502020204030204"/>
                  <a:ea typeface="+mn-ea"/>
                  <a:cs typeface="+mn-cs"/>
                </a:rPr>
                <a:t>sacubritil</a:t>
              </a:r>
              <a:r>
                <a:rPr kumimoji="0" lang="es-ES" sz="16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s-ES" sz="1600" b="0" i="0" u="none" strike="noStrike" kern="1200" cap="none" spc="0" normalizeH="0" baseline="0" noProof="0" err="1">
                  <a:ln>
                    <a:noFill/>
                  </a:ln>
                  <a:solidFill>
                    <a:prstClr val="black"/>
                  </a:solidFill>
                  <a:effectLst/>
                  <a:uLnTx/>
                  <a:uFillTx/>
                  <a:latin typeface="Calibri" panose="020F0502020204030204"/>
                  <a:ea typeface="+mn-ea"/>
                  <a:cs typeface="+mn-cs"/>
                </a:rPr>
                <a:t>valsartán</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23" name="Oval 22">
              <a:extLst>
                <a:ext uri="{FF2B5EF4-FFF2-40B4-BE49-F238E27FC236}">
                  <a16:creationId xmlns:a16="http://schemas.microsoft.com/office/drawing/2014/main" id="{4DDA7438-8550-7896-C01D-E2D873006081}"/>
                </a:ext>
              </a:extLst>
            </p:cNvPr>
            <p:cNvSpPr>
              <a:spLocks noChangeAspect="1"/>
            </p:cNvSpPr>
            <p:nvPr/>
          </p:nvSpPr>
          <p:spPr>
            <a:xfrm>
              <a:off x="929686" y="3427311"/>
              <a:ext cx="360000" cy="360000"/>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5627B8BA-5D6D-AB2F-A574-864E6D5BD73F}"/>
              </a:ext>
            </a:extLst>
          </p:cNvPr>
          <p:cNvGrpSpPr/>
          <p:nvPr/>
        </p:nvGrpSpPr>
        <p:grpSpPr>
          <a:xfrm>
            <a:off x="838199" y="5963457"/>
            <a:ext cx="6156959" cy="714050"/>
            <a:chOff x="678873" y="3193312"/>
            <a:chExt cx="7449921" cy="864000"/>
          </a:xfrm>
        </p:grpSpPr>
        <p:sp>
          <p:nvSpPr>
            <p:cNvPr id="25" name="Rectangle: Rounded Corners 24">
              <a:extLst>
                <a:ext uri="{FF2B5EF4-FFF2-40B4-BE49-F238E27FC236}">
                  <a16:creationId xmlns:a16="http://schemas.microsoft.com/office/drawing/2014/main" id="{F606F8E5-7F6B-5B30-DB3C-A8137380ABB4}"/>
                </a:ext>
              </a:extLst>
            </p:cNvPr>
            <p:cNvSpPr/>
            <p:nvPr/>
          </p:nvSpPr>
          <p:spPr>
            <a:xfrm>
              <a:off x="678873" y="3193312"/>
              <a:ext cx="7449921" cy="864000"/>
            </a:xfrm>
            <a:prstGeom prst="roundRect">
              <a:avLst/>
            </a:prstGeom>
            <a:solidFill>
              <a:schemeClr val="bg1"/>
            </a:solidFill>
            <a:ln>
              <a:noFill/>
            </a:ln>
            <a:effectLst>
              <a:outerShdw blurRad="76200" dist="38100" dir="5400000" algn="t"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6DB33140-036F-9046-12FA-E884CCBCF555}"/>
                </a:ext>
              </a:extLst>
            </p:cNvPr>
            <p:cNvSpPr txBox="1"/>
            <p:nvPr/>
          </p:nvSpPr>
          <p:spPr>
            <a:xfrm>
              <a:off x="1452556" y="3440646"/>
              <a:ext cx="6129345" cy="409650"/>
            </a:xfrm>
            <a:prstGeom prst="rect">
              <a:avLst/>
            </a:prstGeom>
            <a:noFill/>
          </p:spPr>
          <p:txBody>
            <a:bodyPr wrap="square" rtlCol="0">
              <a:spAutoFit/>
            </a:bodyPr>
            <a:lstStyle/>
            <a:p>
              <a:pPr marL="1371600" marR="0" lvl="6" indent="-1371600" algn="l" defTabSz="914400" rtl="0" eaLnBrk="1" fontAlgn="auto" latinLnBrk="0" hangingPunct="1">
                <a:lnSpc>
                  <a:spcPct val="100000"/>
                </a:lnSpc>
                <a:spcBef>
                  <a:spcPts val="1000"/>
                </a:spcBef>
                <a:spcAft>
                  <a:spcPts val="0"/>
                </a:spcAft>
                <a:buClrTx/>
                <a:buSzTx/>
                <a:buFontTx/>
                <a:buNone/>
                <a:tabLst/>
                <a:defRPr/>
              </a:pP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No </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realizar</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cambios en la medicación.</a:t>
              </a:r>
            </a:p>
          </p:txBody>
        </p:sp>
        <p:sp>
          <p:nvSpPr>
            <p:cNvPr id="27" name="Oval 26">
              <a:extLst>
                <a:ext uri="{FF2B5EF4-FFF2-40B4-BE49-F238E27FC236}">
                  <a16:creationId xmlns:a16="http://schemas.microsoft.com/office/drawing/2014/main" id="{090C4B6D-074F-79E0-258C-72841B181810}"/>
                </a:ext>
              </a:extLst>
            </p:cNvPr>
            <p:cNvSpPr>
              <a:spLocks noChangeAspect="1"/>
            </p:cNvSpPr>
            <p:nvPr/>
          </p:nvSpPr>
          <p:spPr>
            <a:xfrm>
              <a:off x="929686" y="3427311"/>
              <a:ext cx="360000" cy="360000"/>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8" name="Group 27">
            <a:extLst>
              <a:ext uri="{FF2B5EF4-FFF2-40B4-BE49-F238E27FC236}">
                <a16:creationId xmlns:a16="http://schemas.microsoft.com/office/drawing/2014/main" id="{CCA9ED27-4BB0-82B0-B6BB-832F5900F7DF}"/>
              </a:ext>
            </a:extLst>
          </p:cNvPr>
          <p:cNvGrpSpPr/>
          <p:nvPr/>
        </p:nvGrpSpPr>
        <p:grpSpPr>
          <a:xfrm>
            <a:off x="7444064" y="1842169"/>
            <a:ext cx="4233560" cy="4233560"/>
            <a:chOff x="7444064" y="2011350"/>
            <a:chExt cx="4233560" cy="4233560"/>
          </a:xfrm>
        </p:grpSpPr>
        <p:sp>
          <p:nvSpPr>
            <p:cNvPr id="29" name="Oval 28">
              <a:extLst>
                <a:ext uri="{FF2B5EF4-FFF2-40B4-BE49-F238E27FC236}">
                  <a16:creationId xmlns:a16="http://schemas.microsoft.com/office/drawing/2014/main" id="{B9624931-E801-3A74-9257-5DC1B26D5BB5}"/>
                </a:ext>
              </a:extLst>
            </p:cNvPr>
            <p:cNvSpPr/>
            <p:nvPr/>
          </p:nvSpPr>
          <p:spPr>
            <a:xfrm>
              <a:off x="7444064" y="2011350"/>
              <a:ext cx="4233560" cy="4233560"/>
            </a:xfrm>
            <a:prstGeom prst="ellipse">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9">
              <a:extLst>
                <a:ext uri="{FF2B5EF4-FFF2-40B4-BE49-F238E27FC236}">
                  <a16:creationId xmlns:a16="http://schemas.microsoft.com/office/drawing/2014/main" id="{D47D7B71-B4B8-228A-7AA7-3910213F480C}"/>
                </a:ext>
              </a:extLst>
            </p:cNvPr>
            <p:cNvPicPr>
              <a:picLocks/>
            </p:cNvPicPr>
            <p:nvPr/>
          </p:nvPicPr>
          <p:blipFill>
            <a:blip r:embed="rId3">
              <a:extLst>
                <a:ext uri="{28A0092B-C50C-407E-A947-70E740481C1C}">
                  <a14:useLocalDpi xmlns:a14="http://schemas.microsoft.com/office/drawing/2010/main" val="0"/>
                </a:ext>
              </a:extLst>
            </a:blip>
            <a:srcRect l="31766" t="550" r="1106"/>
            <a:stretch/>
          </p:blipFill>
          <p:spPr>
            <a:xfrm>
              <a:off x="7444064" y="2011350"/>
              <a:ext cx="4233560" cy="4233560"/>
            </a:xfrm>
            <a:prstGeom prst="ellipse">
              <a:avLst/>
            </a:prstGeom>
            <a:ln w="38100">
              <a:solidFill>
                <a:schemeClr val="bg1"/>
              </a:solidFill>
            </a:ln>
          </p:spPr>
        </p:pic>
      </p:grpSp>
      <p:grpSp>
        <p:nvGrpSpPr>
          <p:cNvPr id="31" name="Group 30">
            <a:extLst>
              <a:ext uri="{FF2B5EF4-FFF2-40B4-BE49-F238E27FC236}">
                <a16:creationId xmlns:a16="http://schemas.microsoft.com/office/drawing/2014/main" id="{80132E1C-A86A-F787-6D1D-1CFB4EF90DE5}"/>
              </a:ext>
            </a:extLst>
          </p:cNvPr>
          <p:cNvGrpSpPr/>
          <p:nvPr/>
        </p:nvGrpSpPr>
        <p:grpSpPr>
          <a:xfrm>
            <a:off x="7444064" y="1842169"/>
            <a:ext cx="4233560" cy="4233560"/>
            <a:chOff x="7444064" y="2007059"/>
            <a:chExt cx="4233560" cy="4233560"/>
          </a:xfrm>
        </p:grpSpPr>
        <p:sp>
          <p:nvSpPr>
            <p:cNvPr id="32" name="Oval 31">
              <a:extLst>
                <a:ext uri="{FF2B5EF4-FFF2-40B4-BE49-F238E27FC236}">
                  <a16:creationId xmlns:a16="http://schemas.microsoft.com/office/drawing/2014/main" id="{E0704A89-381C-A379-9572-B24BC3EAF1DD}"/>
                </a:ext>
              </a:extLst>
            </p:cNvPr>
            <p:cNvSpPr/>
            <p:nvPr/>
          </p:nvSpPr>
          <p:spPr>
            <a:xfrm>
              <a:off x="7444064" y="2007059"/>
              <a:ext cx="4233560" cy="4233560"/>
            </a:xfrm>
            <a:prstGeom prst="ellipse">
              <a:avLst/>
            </a:prstGeom>
            <a:solidFill>
              <a:srgbClr val="006D6A">
                <a:alpha val="80000"/>
              </a:srgb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 name="Group 32">
              <a:extLst>
                <a:ext uri="{FF2B5EF4-FFF2-40B4-BE49-F238E27FC236}">
                  <a16:creationId xmlns:a16="http://schemas.microsoft.com/office/drawing/2014/main" id="{D3106A1C-1F5F-B9E0-AF06-EB99766A30F4}"/>
                </a:ext>
              </a:extLst>
            </p:cNvPr>
            <p:cNvGrpSpPr/>
            <p:nvPr/>
          </p:nvGrpSpPr>
          <p:grpSpPr>
            <a:xfrm>
              <a:off x="8379744" y="3089138"/>
              <a:ext cx="2362200" cy="2069403"/>
              <a:chOff x="8326816" y="2884223"/>
              <a:chExt cx="2362200" cy="2069403"/>
            </a:xfrm>
          </p:grpSpPr>
          <p:pic>
            <p:nvPicPr>
              <p:cNvPr id="34" name="Graphic 33">
                <a:extLst>
                  <a:ext uri="{FF2B5EF4-FFF2-40B4-BE49-F238E27FC236}">
                    <a16:creationId xmlns:a16="http://schemas.microsoft.com/office/drawing/2014/main" id="{40D0E921-6119-379D-4CD2-FA231F17B1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32447" y="2884223"/>
                <a:ext cx="856794" cy="856794"/>
              </a:xfrm>
              <a:prstGeom prst="rect">
                <a:avLst/>
              </a:prstGeom>
            </p:spPr>
          </p:pic>
          <p:sp>
            <p:nvSpPr>
              <p:cNvPr id="35" name="TextBox 34">
                <a:extLst>
                  <a:ext uri="{FF2B5EF4-FFF2-40B4-BE49-F238E27FC236}">
                    <a16:creationId xmlns:a16="http://schemas.microsoft.com/office/drawing/2014/main" id="{6BC34F05-A575-3BE7-FEDD-9D6AB4F9C657}"/>
                  </a:ext>
                </a:extLst>
              </p:cNvPr>
              <p:cNvSpPr txBox="1"/>
              <p:nvPr/>
            </p:nvSpPr>
            <p:spPr>
              <a:xfrm>
                <a:off x="8326816" y="3999519"/>
                <a:ext cx="23622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2800" b="1" i="0" u="none" strike="noStrike" kern="1200" cap="none" spc="0" normalizeH="0" baseline="0" noProof="0">
                    <a:ln>
                      <a:noFill/>
                    </a:ln>
                    <a:solidFill>
                      <a:prstClr val="white"/>
                    </a:solidFill>
                    <a:effectLst/>
                    <a:uLnTx/>
                    <a:uFillTx/>
                    <a:latin typeface="Calibri" panose="020F0502020204030204"/>
                    <a:ea typeface="+mn-ea"/>
                    <a:cs typeface="+mn-cs"/>
                  </a:rPr>
                  <a:t>Mejor respuesta: </a:t>
                </a:r>
                <a:b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br>
                <a:r>
                  <a:rPr kumimoji="0" lang="es" sz="2800" b="1" i="0" u="none" strike="noStrike" kern="1200" cap="none" spc="0" normalizeH="0" baseline="0" noProof="0">
                    <a:ln>
                      <a:noFill/>
                    </a:ln>
                    <a:solidFill>
                      <a:prstClr val="white"/>
                    </a:solidFill>
                    <a:effectLst/>
                    <a:uLnTx/>
                    <a:uFillTx/>
                    <a:latin typeface="Calibri" panose="020F0502020204030204"/>
                    <a:ea typeface="+mn-ea"/>
                    <a:cs typeface="+mn-cs"/>
                  </a:rPr>
                  <a:t>Segunda opción</a:t>
                </a:r>
              </a:p>
            </p:txBody>
          </p:sp>
        </p:grpSp>
      </p:grpSp>
      <p:sp>
        <p:nvSpPr>
          <p:cNvPr id="51" name="Title 1">
            <a:extLst>
              <a:ext uri="{FF2B5EF4-FFF2-40B4-BE49-F238E27FC236}">
                <a16:creationId xmlns:a16="http://schemas.microsoft.com/office/drawing/2014/main" id="{BED6791A-7235-6C81-5CE4-6CB97DCB10AA}"/>
              </a:ext>
            </a:extLst>
          </p:cNvPr>
          <p:cNvSpPr txBox="1">
            <a:spLocks/>
          </p:cNvSpPr>
          <p:nvPr/>
        </p:nvSpPr>
        <p:spPr>
          <a:xfrm>
            <a:off x="7444064" y="-29442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44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2" name="Title 1">
            <a:extLst>
              <a:ext uri="{FF2B5EF4-FFF2-40B4-BE49-F238E27FC236}">
                <a16:creationId xmlns:a16="http://schemas.microsoft.com/office/drawing/2014/main" id="{46FA29F6-2F2C-B054-AB86-5D52072E5F09}"/>
              </a:ext>
            </a:extLst>
          </p:cNvPr>
          <p:cNvSpPr txBox="1">
            <a:spLocks/>
          </p:cNvSpPr>
          <p:nvPr/>
        </p:nvSpPr>
        <p:spPr>
          <a:xfrm>
            <a:off x="764038" y="-161754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5" name="Content Placeholder 4">
            <a:extLst>
              <a:ext uri="{FF2B5EF4-FFF2-40B4-BE49-F238E27FC236}">
                <a16:creationId xmlns:a16="http://schemas.microsoft.com/office/drawing/2014/main" id="{4164C6FA-4DC1-8E5E-317D-38D0EFCCE803}"/>
              </a:ext>
            </a:extLst>
          </p:cNvPr>
          <p:cNvSpPr txBox="1">
            <a:spLocks/>
          </p:cNvSpPr>
          <p:nvPr/>
        </p:nvSpPr>
        <p:spPr>
          <a:xfrm>
            <a:off x="838199" y="1695762"/>
            <a:ext cx="9022326" cy="4096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 sz="2400" b="1" i="0" u="none" strike="noStrike" kern="1200" cap="none" spc="0" normalizeH="0" baseline="0" noProof="0">
                <a:ln>
                  <a:noFill/>
                </a:ln>
                <a:solidFill>
                  <a:srgbClr val="004E8F"/>
                </a:solidFill>
                <a:effectLst/>
                <a:uLnTx/>
                <a:uFillTx/>
                <a:latin typeface="Calibri" panose="020F0502020204030204"/>
                <a:ea typeface="+mn-ea"/>
                <a:cs typeface="+mn-cs"/>
              </a:rPr>
              <a:t>Pregunta 2:</a:t>
            </a:r>
          </a:p>
        </p:txBody>
      </p:sp>
      <p:sp>
        <p:nvSpPr>
          <p:cNvPr id="6" name="TextBox 5">
            <a:extLst>
              <a:ext uri="{FF2B5EF4-FFF2-40B4-BE49-F238E27FC236}">
                <a16:creationId xmlns:a16="http://schemas.microsoft.com/office/drawing/2014/main" id="{773FE7AE-32FA-5A1F-D86E-7088261A16DF}"/>
              </a:ext>
            </a:extLst>
          </p:cNvPr>
          <p:cNvSpPr txBox="1"/>
          <p:nvPr/>
        </p:nvSpPr>
        <p:spPr>
          <a:xfrm>
            <a:off x="838198" y="2142982"/>
            <a:ext cx="6391073" cy="1200329"/>
          </a:xfrm>
          <a:prstGeom prst="rect">
            <a:avLst/>
          </a:prstGeom>
          <a:noFill/>
        </p:spPr>
        <p:txBody>
          <a:bodyPr wrap="square" rtlCol="0">
            <a:spAutoFit/>
          </a:bodyPr>
          <a:lstStyle/>
          <a:p>
            <a:pPr marL="0" marR="0" lvl="6" indent="0" algn="l" defTabSz="914400" rtl="0" eaLnBrk="1" fontAlgn="auto" latinLnBrk="0" hangingPunct="1">
              <a:lnSpc>
                <a:spcPct val="100000"/>
              </a:lnSpc>
              <a:spcBef>
                <a:spcPts val="10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Ve al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paciente</a:t>
            </a:r>
            <a:r>
              <a:rPr kumimoji="0" lang="es" sz="1800" b="0" i="0" u="none" strike="noStrike" kern="1200" cap="none" spc="0" normalizeH="0" baseline="0" noProof="0">
                <a:ln>
                  <a:noFill/>
                </a:ln>
                <a:solidFill>
                  <a:prstClr val="black"/>
                </a:solidFill>
                <a:effectLst/>
                <a:uLnTx/>
                <a:uFillTx/>
                <a:latin typeface="Calibri" panose="020F0502020204030204"/>
                <a:ea typeface="+mn-ea"/>
                <a:cs typeface="+mn-cs"/>
              </a:rPr>
              <a:t> una semana después y se siente bien. La presión arterial es de 115/70 mmHg y la frecuencia cardíaca es de 68 y regular. Los análisis de laboratorio son todos normales. ¿Cuál es el siguiente mejor paso en su gestión? </a:t>
            </a:r>
          </a:p>
        </p:txBody>
      </p:sp>
      <p:sp>
        <p:nvSpPr>
          <p:cNvPr id="4" name="Slide Number Placeholder 3">
            <a:extLst>
              <a:ext uri="{FF2B5EF4-FFF2-40B4-BE49-F238E27FC236}">
                <a16:creationId xmlns:a16="http://schemas.microsoft.com/office/drawing/2014/main" id="{4A03E48C-6603-999B-47AE-E35609443F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grpSp>
        <p:nvGrpSpPr>
          <p:cNvPr id="42" name="Group 41">
            <a:extLst>
              <a:ext uri="{FF2B5EF4-FFF2-40B4-BE49-F238E27FC236}">
                <a16:creationId xmlns:a16="http://schemas.microsoft.com/office/drawing/2014/main" id="{9E16140A-E4FA-BBEF-AF7E-CA3311500961}"/>
              </a:ext>
            </a:extLst>
          </p:cNvPr>
          <p:cNvGrpSpPr/>
          <p:nvPr/>
        </p:nvGrpSpPr>
        <p:grpSpPr>
          <a:xfrm>
            <a:off x="819265" y="4256621"/>
            <a:ext cx="6156959" cy="714051"/>
            <a:chOff x="838199" y="4119551"/>
            <a:chExt cx="6156959" cy="714051"/>
          </a:xfrm>
        </p:grpSpPr>
        <p:grpSp>
          <p:nvGrpSpPr>
            <p:cNvPr id="43" name="Group 42">
              <a:extLst>
                <a:ext uri="{FF2B5EF4-FFF2-40B4-BE49-F238E27FC236}">
                  <a16:creationId xmlns:a16="http://schemas.microsoft.com/office/drawing/2014/main" id="{2B3F548C-6697-D56D-42E4-3D23A8FE484D}"/>
                </a:ext>
              </a:extLst>
            </p:cNvPr>
            <p:cNvGrpSpPr/>
            <p:nvPr/>
          </p:nvGrpSpPr>
          <p:grpSpPr>
            <a:xfrm>
              <a:off x="838199" y="4119551"/>
              <a:ext cx="6156959" cy="714051"/>
              <a:chOff x="678873" y="3193312"/>
              <a:chExt cx="7449921" cy="864000"/>
            </a:xfrm>
          </p:grpSpPr>
          <p:sp>
            <p:nvSpPr>
              <p:cNvPr id="45" name="Rectangle: Rounded Corners 44">
                <a:extLst>
                  <a:ext uri="{FF2B5EF4-FFF2-40B4-BE49-F238E27FC236}">
                    <a16:creationId xmlns:a16="http://schemas.microsoft.com/office/drawing/2014/main" id="{9F5C258A-5D6A-4322-990C-654E5F46F4CB}"/>
                  </a:ext>
                </a:extLst>
              </p:cNvPr>
              <p:cNvSpPr/>
              <p:nvPr/>
            </p:nvSpPr>
            <p:spPr>
              <a:xfrm>
                <a:off x="678873" y="3193312"/>
                <a:ext cx="7449921" cy="864000"/>
              </a:xfrm>
              <a:prstGeom prst="roundRect">
                <a:avLst/>
              </a:prstGeom>
              <a:solidFill>
                <a:srgbClr val="004E8F"/>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44F34C42-4C80-6A0E-8680-37B8024B3D9B}"/>
                  </a:ext>
                </a:extLst>
              </p:cNvPr>
              <p:cNvSpPr txBox="1"/>
              <p:nvPr/>
            </p:nvSpPr>
            <p:spPr>
              <a:xfrm>
                <a:off x="1452556" y="3271524"/>
                <a:ext cx="6129345" cy="707576"/>
              </a:xfrm>
              <a:prstGeom prst="rect">
                <a:avLst/>
              </a:prstGeom>
              <a:noFill/>
            </p:spPr>
            <p:txBody>
              <a:bodyPr wrap="square" rtlCol="0">
                <a:spAutoFit/>
              </a:bodyPr>
              <a:lstStyle/>
              <a:p>
                <a:pPr marL="0" marR="0" lvl="6" indent="0" algn="l" defTabSz="914400" rtl="0" eaLnBrk="1" fontAlgn="auto" latinLnBrk="0" hangingPunct="1">
                  <a:lnSpc>
                    <a:spcPct val="100000"/>
                  </a:lnSpc>
                  <a:spcBef>
                    <a:spcPts val="1000"/>
                  </a:spcBef>
                  <a:spcAft>
                    <a:spcPts val="0"/>
                  </a:spcAft>
                  <a:buClrTx/>
                  <a:buSzTx/>
                  <a:buFontTx/>
                  <a:buNone/>
                  <a:tabLst/>
                  <a:defRPr/>
                </a:pPr>
                <a:r>
                  <a:rPr kumimoji="0" lang="es-ES" sz="1600" b="0" i="0" u="none" strike="noStrike" kern="1200" cap="none" spc="0" normalizeH="0" baseline="0" noProof="0" dirty="0">
                    <a:ln>
                      <a:noFill/>
                    </a:ln>
                    <a:solidFill>
                      <a:prstClr val="white"/>
                    </a:solidFill>
                    <a:effectLst/>
                    <a:uLnTx/>
                    <a:uFillTx/>
                    <a:latin typeface="Calibri" panose="020F0502020204030204"/>
                    <a:ea typeface="+mn-ea"/>
                    <a:cs typeface="+mn-cs"/>
                  </a:rPr>
                  <a:t>Iniciar la administración de 10 mg al día de </a:t>
                </a:r>
                <a:r>
                  <a:rPr kumimoji="0" lang="es-ES" sz="1600" b="0" i="0" u="none" strike="noStrike" kern="1200" cap="none" spc="0" normalizeH="0" baseline="0" noProof="0" dirty="0" err="1">
                    <a:ln>
                      <a:noFill/>
                    </a:ln>
                    <a:solidFill>
                      <a:prstClr val="white"/>
                    </a:solidFill>
                    <a:effectLst/>
                    <a:uLnTx/>
                    <a:uFillTx/>
                    <a:latin typeface="Calibri" panose="020F0502020204030204"/>
                    <a:ea typeface="+mn-ea"/>
                    <a:cs typeface="+mn-cs"/>
                  </a:rPr>
                  <a:t>empagliflozin</a:t>
                </a:r>
                <a:r>
                  <a:rPr kumimoji="0" lang="es-ES" sz="1600" b="0" i="0" u="none" strike="noStrike" kern="1200" cap="none" spc="0" normalizeH="0" baseline="0" noProof="0" dirty="0">
                    <a:ln>
                      <a:noFill/>
                    </a:ln>
                    <a:solidFill>
                      <a:prstClr val="white"/>
                    </a:solidFill>
                    <a:effectLst/>
                    <a:uLnTx/>
                    <a:uFillTx/>
                    <a:latin typeface="Calibri" panose="020F0502020204030204"/>
                    <a:ea typeface="+mn-ea"/>
                    <a:cs typeface="+mn-cs"/>
                  </a:rPr>
                  <a:t> y de 25 mg al día de </a:t>
                </a:r>
                <a:r>
                  <a:rPr kumimoji="0" lang="es-ES" sz="1600" b="0" i="0" u="none" strike="noStrike" kern="1200" cap="none" spc="0" normalizeH="0" baseline="0" noProof="0" dirty="0" err="1">
                    <a:ln>
                      <a:noFill/>
                    </a:ln>
                    <a:solidFill>
                      <a:prstClr val="white"/>
                    </a:solidFill>
                    <a:effectLst/>
                    <a:uLnTx/>
                    <a:uFillTx/>
                    <a:latin typeface="Calibri" panose="020F0502020204030204"/>
                    <a:ea typeface="+mn-ea"/>
                    <a:cs typeface="+mn-cs"/>
                  </a:rPr>
                  <a:t>spironolactone</a:t>
                </a:r>
                <a:r>
                  <a:rPr kumimoji="0" lang="es-ES" sz="1600" b="0"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6A478467-E3A4-2DC5-031E-7F623180C982}"/>
                  </a:ext>
                </a:extLst>
              </p:cNvPr>
              <p:cNvSpPr>
                <a:spLocks noChangeAspect="1"/>
              </p:cNvSpPr>
              <p:nvPr/>
            </p:nvSpPr>
            <p:spPr>
              <a:xfrm>
                <a:off x="929686" y="3427311"/>
                <a:ext cx="360000" cy="360000"/>
              </a:xfrm>
              <a:prstGeom prst="ellipse">
                <a:avLst/>
              </a:prstGeom>
              <a:solidFill>
                <a:schemeClr val="bg1"/>
              </a:solidFill>
              <a:ln w="1905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4" name="Oval 43">
              <a:extLst>
                <a:ext uri="{FF2B5EF4-FFF2-40B4-BE49-F238E27FC236}">
                  <a16:creationId xmlns:a16="http://schemas.microsoft.com/office/drawing/2014/main" id="{09259832-F038-658C-7051-966E1FDFC531}"/>
                </a:ext>
              </a:extLst>
            </p:cNvPr>
            <p:cNvSpPr>
              <a:spLocks noChangeAspect="1"/>
            </p:cNvSpPr>
            <p:nvPr/>
          </p:nvSpPr>
          <p:spPr>
            <a:xfrm>
              <a:off x="1092636" y="4360090"/>
              <a:ext cx="203211" cy="203211"/>
            </a:xfrm>
            <a:prstGeom prst="ellipse">
              <a:avLst/>
            </a:prstGeom>
            <a:solidFill>
              <a:srgbClr val="004E8F"/>
            </a:solidFill>
            <a:ln w="1905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Title 1">
            <a:extLst>
              <a:ext uri="{FF2B5EF4-FFF2-40B4-BE49-F238E27FC236}">
                <a16:creationId xmlns:a16="http://schemas.microsoft.com/office/drawing/2014/main" id="{92958C72-7766-51C2-4837-B8251E1BB8B2}"/>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Verifique su comprensión: Manejo de </a:t>
            </a:r>
            <a:r>
              <a:rPr kumimoji="0" lang="en-US" sz="3200" b="1" i="0" u="none" strike="noStrike" kern="1200" cap="none" spc="0" normalizeH="0" baseline="0" noProof="0">
                <a:ln>
                  <a:noFill/>
                </a:ln>
                <a:solidFill>
                  <a:srgbClr val="002C53"/>
                </a:solidFill>
                <a:effectLst/>
                <a:uLnTx/>
                <a:uFillTx/>
                <a:latin typeface="Calibri Light" panose="020F0302020204030204"/>
                <a:ea typeface="+mj-ea"/>
                <a:cs typeface="+mj-cs"/>
              </a:rPr>
              <a:t>la </a:t>
            </a:r>
            <a:r>
              <a:rPr kumimoji="0" lang="en-US" sz="3200" b="1" i="0" u="none" strike="noStrike" kern="1200" cap="none" spc="0" normalizeH="0" baseline="0" noProof="0" err="1">
                <a:ln>
                  <a:noFill/>
                </a:ln>
                <a:solidFill>
                  <a:srgbClr val="002C53"/>
                </a:solidFill>
                <a:effectLst/>
                <a:uLnTx/>
                <a:uFillTx/>
                <a:latin typeface="Calibri Light" panose="020F0302020204030204"/>
                <a:ea typeface="+mj-ea"/>
                <a:cs typeface="+mj-cs"/>
              </a:rPr>
              <a:t>ICFEr</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50002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442E9BB-30FE-FAA8-37E6-21037F38C84E}"/>
              </a:ext>
            </a:extLst>
          </p:cNvPr>
          <p:cNvPicPr>
            <a:picLocks noChangeAspect="1" noChangeArrowheads="1"/>
          </p:cNvPicPr>
          <p:nvPr/>
        </p:nvPicPr>
        <p:blipFill rotWithShape="1">
          <a:blip r:embed="rId3"/>
          <a:srcRect l="-1" t="9904" r="2041" b="7443"/>
          <a:stretch/>
        </p:blipFill>
        <p:spPr bwMode="auto">
          <a:xfrm flipH="1">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241EB36-BB17-B10F-EC5D-C32C99122175}"/>
              </a:ext>
            </a:extLst>
          </p:cNvPr>
          <p:cNvSpPr/>
          <p:nvPr/>
        </p:nvSpPr>
        <p:spPr>
          <a:xfrm>
            <a:off x="-1" y="0"/>
            <a:ext cx="5544767" cy="6858000"/>
          </a:xfrm>
          <a:prstGeom prst="rect">
            <a:avLst/>
          </a:prstGeom>
          <a:gradFill>
            <a:gsLst>
              <a:gs pos="0">
                <a:srgbClr val="EBEFEA">
                  <a:alpha val="65000"/>
                </a:srgbClr>
              </a:gs>
              <a:gs pos="100000">
                <a:srgbClr val="EBEFEA">
                  <a:alpha val="0"/>
                  <a:lumMod val="98000"/>
                </a:srgb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4A28D570-31DD-ADDF-8AE8-B7E323E3865D}"/>
              </a:ext>
            </a:extLst>
          </p:cNvPr>
          <p:cNvGrpSpPr/>
          <p:nvPr/>
        </p:nvGrpSpPr>
        <p:grpSpPr>
          <a:xfrm>
            <a:off x="380144" y="2058000"/>
            <a:ext cx="4542760" cy="2742000"/>
            <a:chOff x="380144" y="2586524"/>
            <a:chExt cx="4542760" cy="2742000"/>
          </a:xfrm>
          <a:effectLst>
            <a:outerShdw blurRad="342900" dist="38100" dir="5400000" sx="103000" sy="103000" algn="t" rotWithShape="0">
              <a:srgbClr val="A01D53">
                <a:alpha val="21000"/>
              </a:srgbClr>
            </a:outerShdw>
          </a:effectLst>
        </p:grpSpPr>
        <p:sp>
          <p:nvSpPr>
            <p:cNvPr id="3" name="Google Shape;190;p24">
              <a:extLst>
                <a:ext uri="{FF2B5EF4-FFF2-40B4-BE49-F238E27FC236}">
                  <a16:creationId xmlns:a16="http://schemas.microsoft.com/office/drawing/2014/main" id="{EA1EB428-C5BD-E4DA-DB8F-62A86B57F85D}"/>
                </a:ext>
              </a:extLst>
            </p:cNvPr>
            <p:cNvSpPr/>
            <p:nvPr/>
          </p:nvSpPr>
          <p:spPr>
            <a:xfrm>
              <a:off x="380144" y="2586524"/>
              <a:ext cx="4542760" cy="2742000"/>
            </a:xfrm>
            <a:prstGeom prst="roundRect">
              <a:avLst/>
            </a:prstGeom>
            <a:solidFill>
              <a:srgbClr val="A01D53"/>
            </a:solidFill>
            <a:ln>
              <a:noFill/>
            </a:ln>
            <a:effectLst>
              <a:outerShdw blurRad="76200" dist="38100" dir="5400000" sx="101000" sy="101000" algn="t" rotWithShape="0">
                <a:srgbClr val="A01D5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E83F086C-26D9-1FF1-8B71-37BD9B8CAC40}"/>
                </a:ext>
              </a:extLst>
            </p:cNvPr>
            <p:cNvGrpSpPr/>
            <p:nvPr/>
          </p:nvGrpSpPr>
          <p:grpSpPr>
            <a:xfrm>
              <a:off x="900561" y="3141157"/>
              <a:ext cx="3501926" cy="1632735"/>
              <a:chOff x="888741" y="3939106"/>
              <a:chExt cx="3501926" cy="1632735"/>
            </a:xfrm>
          </p:grpSpPr>
          <p:sp>
            <p:nvSpPr>
              <p:cNvPr id="7" name="Title 17">
                <a:extLst>
                  <a:ext uri="{FF2B5EF4-FFF2-40B4-BE49-F238E27FC236}">
                    <a16:creationId xmlns:a16="http://schemas.microsoft.com/office/drawing/2014/main" id="{4CC85739-028B-AAD4-9E07-2FF24CF4C227}"/>
                  </a:ext>
                </a:extLst>
              </p:cNvPr>
              <p:cNvSpPr txBox="1">
                <a:spLocks/>
              </p:cNvSpPr>
              <p:nvPr/>
            </p:nvSpPr>
            <p:spPr>
              <a:xfrm>
                <a:off x="888741" y="4748771"/>
                <a:ext cx="3501926" cy="823070"/>
              </a:xfrm>
              <a:prstGeom prst="rect">
                <a:avLst/>
              </a:prstGeom>
            </p:spPr>
            <p:txBody>
              <a:bodyPr vert="horz" lIns="91440" tIns="45720" rIns="91440" bIns="45720" rtlCol="0" anchor="ctr">
                <a:normAutofit fontScale="92500" lnSpcReduction="10000"/>
              </a:bodyPr>
              <a:lstStyle>
                <a:lvl1pPr algn="r" defTabSz="914400" rtl="0" eaLnBrk="1" latinLnBrk="0" hangingPunct="1">
                  <a:lnSpc>
                    <a:spcPct val="90000"/>
                  </a:lnSpc>
                  <a:spcBef>
                    <a:spcPct val="0"/>
                  </a:spcBef>
                  <a:buNone/>
                  <a:defRPr sz="3000" b="1" kern="1200">
                    <a:solidFill>
                      <a:schemeClr val="bg1"/>
                    </a:solidFill>
                    <a:effectLst/>
                    <a:latin typeface="Calibri" panose="020F0502020204030204" pitchFamily="34" charset="0"/>
                    <a:ea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 sz="28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Tratamiento médico de la </a:t>
                </a:r>
                <a:r>
                  <a:rPr kumimoji="0" lang="en-US" sz="2800" b="1" i="0" u="none" strike="noStrike" kern="1200" cap="none" spc="0" normalizeH="0" baseline="0" noProof="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ICFEp</a:t>
                </a:r>
                <a:endParaRPr kumimoji="0" lang="en-IN" sz="28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itle 17">
                <a:extLst>
                  <a:ext uri="{FF2B5EF4-FFF2-40B4-BE49-F238E27FC236}">
                    <a16:creationId xmlns:a16="http://schemas.microsoft.com/office/drawing/2014/main" id="{5AFCD45A-958D-8597-E83D-68C26ABC2BFC}"/>
                  </a:ext>
                </a:extLst>
              </p:cNvPr>
              <p:cNvSpPr txBox="1">
                <a:spLocks/>
              </p:cNvSpPr>
              <p:nvPr/>
            </p:nvSpPr>
            <p:spPr>
              <a:xfrm>
                <a:off x="888741" y="3939106"/>
                <a:ext cx="3501926" cy="82307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000" b="1" kern="1200">
                    <a:solidFill>
                      <a:schemeClr val="bg1"/>
                    </a:solidFill>
                    <a:effectLst/>
                    <a:latin typeface="Calibri" panose="020F0502020204030204" pitchFamily="34" charset="0"/>
                    <a:ea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 sz="3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Sección 3</a:t>
                </a:r>
                <a:endParaRPr kumimoji="0" lang="en-IN" sz="3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113355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4709750-4212-CC2B-6F6E-F24FD4FC9174}"/>
              </a:ext>
            </a:extLst>
          </p:cNvPr>
          <p:cNvGrpSpPr/>
          <p:nvPr/>
        </p:nvGrpSpPr>
        <p:grpSpPr>
          <a:xfrm>
            <a:off x="838200" y="1690688"/>
            <a:ext cx="10515601" cy="962658"/>
            <a:chOff x="838200" y="1690688"/>
            <a:chExt cx="10515601" cy="962658"/>
          </a:xfrm>
        </p:grpSpPr>
        <p:sp>
          <p:nvSpPr>
            <p:cNvPr id="4" name="Rectangle: Top Corners Rounded 3">
              <a:extLst>
                <a:ext uri="{FF2B5EF4-FFF2-40B4-BE49-F238E27FC236}">
                  <a16:creationId xmlns:a16="http://schemas.microsoft.com/office/drawing/2014/main" id="{3CC00679-D512-2AFC-32BF-B88F537E8F84}"/>
                </a:ext>
              </a:extLst>
            </p:cNvPr>
            <p:cNvSpPr/>
            <p:nvPr/>
          </p:nvSpPr>
          <p:spPr>
            <a:xfrm rot="5400000">
              <a:off x="5859270" y="-2880923"/>
              <a:ext cx="883179" cy="10105882"/>
            </a:xfrm>
            <a:prstGeom prst="round2SameRect">
              <a:avLst>
                <a:gd name="adj1" fmla="val 50000"/>
                <a:gd name="adj2" fmla="val 0"/>
              </a:avLst>
            </a:prstGeom>
            <a:solidFill>
              <a:schemeClr val="bg1"/>
            </a:solidFill>
            <a:ln>
              <a:noFill/>
            </a:ln>
            <a:effectLst>
              <a:outerShdw blurRad="76200" dist="38100" dir="5400000" sx="101000" sy="101000" algn="t" rotWithShape="0">
                <a:schemeClr val="tx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EEB20107-E517-CE93-0D5C-FA59165209F9}"/>
                </a:ext>
              </a:extLst>
            </p:cNvPr>
            <p:cNvGrpSpPr/>
            <p:nvPr/>
          </p:nvGrpSpPr>
          <p:grpSpPr>
            <a:xfrm>
              <a:off x="838200" y="1690688"/>
              <a:ext cx="962658" cy="962658"/>
              <a:chOff x="838200" y="1690688"/>
              <a:chExt cx="962658" cy="962658"/>
            </a:xfrm>
            <a:effectLst>
              <a:outerShdw blurRad="50800" dist="38100" algn="l" rotWithShape="0">
                <a:prstClr val="black">
                  <a:alpha val="20000"/>
                </a:prstClr>
              </a:outerShdw>
            </a:effectLst>
          </p:grpSpPr>
          <p:sp>
            <p:nvSpPr>
              <p:cNvPr id="7" name="Oval 6">
                <a:extLst>
                  <a:ext uri="{FF2B5EF4-FFF2-40B4-BE49-F238E27FC236}">
                    <a16:creationId xmlns:a16="http://schemas.microsoft.com/office/drawing/2014/main" id="{982B5D33-A765-9459-38EE-3A300A17EE47}"/>
                  </a:ext>
                </a:extLst>
              </p:cNvPr>
              <p:cNvSpPr/>
              <p:nvPr/>
            </p:nvSpPr>
            <p:spPr>
              <a:xfrm>
                <a:off x="838200" y="1690688"/>
                <a:ext cx="962658" cy="962658"/>
              </a:xfrm>
              <a:prstGeom prst="ellipse">
                <a:avLst/>
              </a:prstGeom>
              <a:solidFill>
                <a:srgbClr val="009AD7"/>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Picture 1">
                <a:extLst>
                  <a:ext uri="{FF2B5EF4-FFF2-40B4-BE49-F238E27FC236}">
                    <a16:creationId xmlns:a16="http://schemas.microsoft.com/office/drawing/2014/main" id="{F39DDFDD-7EDD-0E61-204A-2B4B7E55D264}"/>
                  </a:ext>
                </a:extLst>
              </p:cNvPr>
              <p:cNvGrpSpPr/>
              <p:nvPr/>
            </p:nvGrpSpPr>
            <p:grpSpPr>
              <a:xfrm>
                <a:off x="1022723" y="1895225"/>
                <a:ext cx="593612" cy="553592"/>
                <a:chOff x="858265" y="1872027"/>
                <a:chExt cx="790097" cy="736831"/>
              </a:xfrm>
            </p:grpSpPr>
            <p:sp>
              <p:nvSpPr>
                <p:cNvPr id="10" name="Freeform: Shape 9">
                  <a:extLst>
                    <a:ext uri="{FF2B5EF4-FFF2-40B4-BE49-F238E27FC236}">
                      <a16:creationId xmlns:a16="http://schemas.microsoft.com/office/drawing/2014/main" id="{7560D72B-05CA-F035-08C7-912134C08277}"/>
                    </a:ext>
                  </a:extLst>
                </p:cNvPr>
                <p:cNvSpPr/>
                <p:nvPr/>
              </p:nvSpPr>
              <p:spPr>
                <a:xfrm>
                  <a:off x="858265" y="2011235"/>
                  <a:ext cx="440197" cy="377166"/>
                </a:xfrm>
                <a:custGeom>
                  <a:avLst/>
                  <a:gdLst>
                    <a:gd name="connsiteX0" fmla="*/ 347392 w 440197"/>
                    <a:gd name="connsiteY0" fmla="*/ 323564 h 377166"/>
                    <a:gd name="connsiteX1" fmla="*/ 190627 w 440197"/>
                    <a:gd name="connsiteY1" fmla="*/ 323564 h 377166"/>
                    <a:gd name="connsiteX2" fmla="*/ 155511 w 440197"/>
                    <a:gd name="connsiteY2" fmla="*/ 338613 h 377166"/>
                    <a:gd name="connsiteX3" fmla="*/ 124158 w 440197"/>
                    <a:gd name="connsiteY3" fmla="*/ 369966 h 377166"/>
                    <a:gd name="connsiteX4" fmla="*/ 84026 w 440197"/>
                    <a:gd name="connsiteY4" fmla="*/ 353663 h 377166"/>
                    <a:gd name="connsiteX5" fmla="*/ 55181 w 440197"/>
                    <a:gd name="connsiteY5" fmla="*/ 324818 h 377166"/>
                    <a:gd name="connsiteX6" fmla="*/ 0 w 440197"/>
                    <a:gd name="connsiteY6" fmla="*/ 268382 h 377166"/>
                    <a:gd name="connsiteX7" fmla="*/ 0 w 440197"/>
                    <a:gd name="connsiteY7" fmla="*/ 56436 h 377166"/>
                    <a:gd name="connsiteX8" fmla="*/ 55181 w 440197"/>
                    <a:gd name="connsiteY8" fmla="*/ 0 h 377166"/>
                    <a:gd name="connsiteX9" fmla="*/ 385016 w 440197"/>
                    <a:gd name="connsiteY9" fmla="*/ 0 h 377166"/>
                    <a:gd name="connsiteX10" fmla="*/ 440197 w 440197"/>
                    <a:gd name="connsiteY10" fmla="*/ 56436 h 377166"/>
                    <a:gd name="connsiteX11" fmla="*/ 440197 w 440197"/>
                    <a:gd name="connsiteY11" fmla="*/ 220726 h 37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0197" h="377166">
                      <a:moveTo>
                        <a:pt x="347392" y="323564"/>
                      </a:moveTo>
                      <a:lnTo>
                        <a:pt x="190627" y="323564"/>
                      </a:lnTo>
                      <a:cubicBezTo>
                        <a:pt x="176831" y="323564"/>
                        <a:pt x="164290" y="328580"/>
                        <a:pt x="155511" y="338613"/>
                      </a:cubicBezTo>
                      <a:lnTo>
                        <a:pt x="124158" y="369966"/>
                      </a:lnTo>
                      <a:cubicBezTo>
                        <a:pt x="109109" y="385016"/>
                        <a:pt x="84026" y="374983"/>
                        <a:pt x="84026" y="353663"/>
                      </a:cubicBezTo>
                      <a:cubicBezTo>
                        <a:pt x="84026" y="337359"/>
                        <a:pt x="71485" y="324818"/>
                        <a:pt x="55181" y="324818"/>
                      </a:cubicBezTo>
                      <a:cubicBezTo>
                        <a:pt x="23828" y="324818"/>
                        <a:pt x="0" y="299735"/>
                        <a:pt x="0" y="268382"/>
                      </a:cubicBezTo>
                      <a:lnTo>
                        <a:pt x="0" y="56436"/>
                      </a:lnTo>
                      <a:cubicBezTo>
                        <a:pt x="0" y="25082"/>
                        <a:pt x="25082" y="0"/>
                        <a:pt x="55181" y="0"/>
                      </a:cubicBezTo>
                      <a:lnTo>
                        <a:pt x="385016" y="0"/>
                      </a:lnTo>
                      <a:cubicBezTo>
                        <a:pt x="416369" y="0"/>
                        <a:pt x="440197" y="25082"/>
                        <a:pt x="440197" y="56436"/>
                      </a:cubicBezTo>
                      <a:lnTo>
                        <a:pt x="440197" y="220726"/>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974EB4C0-EA91-933E-F818-E7BF76AA2E70}"/>
                    </a:ext>
                  </a:extLst>
                </p:cNvPr>
                <p:cNvSpPr/>
                <p:nvPr/>
              </p:nvSpPr>
              <p:spPr>
                <a:xfrm>
                  <a:off x="1205657" y="2231960"/>
                  <a:ext cx="442705" cy="376898"/>
                </a:xfrm>
                <a:custGeom>
                  <a:avLst/>
                  <a:gdLst>
                    <a:gd name="connsiteX0" fmla="*/ 385016 w 442705"/>
                    <a:gd name="connsiteY0" fmla="*/ 0 h 376898"/>
                    <a:gd name="connsiteX1" fmla="*/ 56436 w 442705"/>
                    <a:gd name="connsiteY1" fmla="*/ 0 h 376898"/>
                    <a:gd name="connsiteX2" fmla="*/ 0 w 442705"/>
                    <a:gd name="connsiteY2" fmla="*/ 56436 h 376898"/>
                    <a:gd name="connsiteX3" fmla="*/ 0 w 442705"/>
                    <a:gd name="connsiteY3" fmla="*/ 267128 h 376898"/>
                    <a:gd name="connsiteX4" fmla="*/ 56436 w 442705"/>
                    <a:gd name="connsiteY4" fmla="*/ 323564 h 376898"/>
                    <a:gd name="connsiteX5" fmla="*/ 250825 w 442705"/>
                    <a:gd name="connsiteY5" fmla="*/ 323564 h 376898"/>
                    <a:gd name="connsiteX6" fmla="*/ 285940 w 442705"/>
                    <a:gd name="connsiteY6" fmla="*/ 338613 h 376898"/>
                    <a:gd name="connsiteX7" fmla="*/ 317293 w 442705"/>
                    <a:gd name="connsiteY7" fmla="*/ 369966 h 376898"/>
                    <a:gd name="connsiteX8" fmla="*/ 357425 w 442705"/>
                    <a:gd name="connsiteY8" fmla="*/ 353663 h 376898"/>
                    <a:gd name="connsiteX9" fmla="*/ 386270 w 442705"/>
                    <a:gd name="connsiteY9" fmla="*/ 324818 h 376898"/>
                    <a:gd name="connsiteX10" fmla="*/ 442705 w 442705"/>
                    <a:gd name="connsiteY10" fmla="*/ 268382 h 376898"/>
                    <a:gd name="connsiteX11" fmla="*/ 442705 w 442705"/>
                    <a:gd name="connsiteY11" fmla="*/ 56436 h 376898"/>
                    <a:gd name="connsiteX12" fmla="*/ 385016 w 442705"/>
                    <a:gd name="connsiteY12" fmla="*/ 0 h 37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2705" h="376898">
                      <a:moveTo>
                        <a:pt x="385016" y="0"/>
                      </a:moveTo>
                      <a:lnTo>
                        <a:pt x="56436" y="0"/>
                      </a:lnTo>
                      <a:cubicBezTo>
                        <a:pt x="25082" y="0"/>
                        <a:pt x="0" y="25082"/>
                        <a:pt x="0" y="56436"/>
                      </a:cubicBezTo>
                      <a:lnTo>
                        <a:pt x="0" y="267128"/>
                      </a:lnTo>
                      <a:cubicBezTo>
                        <a:pt x="0" y="298481"/>
                        <a:pt x="25082" y="323564"/>
                        <a:pt x="56436" y="323564"/>
                      </a:cubicBezTo>
                      <a:lnTo>
                        <a:pt x="250825" y="323564"/>
                      </a:lnTo>
                      <a:cubicBezTo>
                        <a:pt x="264620" y="323564"/>
                        <a:pt x="277161" y="328580"/>
                        <a:pt x="285940" y="338613"/>
                      </a:cubicBezTo>
                      <a:lnTo>
                        <a:pt x="317293" y="369966"/>
                      </a:lnTo>
                      <a:cubicBezTo>
                        <a:pt x="332343" y="385016"/>
                        <a:pt x="357425" y="373729"/>
                        <a:pt x="357425" y="353663"/>
                      </a:cubicBezTo>
                      <a:cubicBezTo>
                        <a:pt x="357425" y="337359"/>
                        <a:pt x="369966" y="324818"/>
                        <a:pt x="386270" y="324818"/>
                      </a:cubicBezTo>
                      <a:cubicBezTo>
                        <a:pt x="417623" y="324818"/>
                        <a:pt x="442705" y="299735"/>
                        <a:pt x="442705" y="268382"/>
                      </a:cubicBezTo>
                      <a:lnTo>
                        <a:pt x="442705" y="56436"/>
                      </a:lnTo>
                      <a:cubicBezTo>
                        <a:pt x="441451" y="25082"/>
                        <a:pt x="416369" y="0"/>
                        <a:pt x="385016" y="0"/>
                      </a:cubicBezTo>
                      <a:close/>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Picture 1">
                  <a:extLst>
                    <a:ext uri="{FF2B5EF4-FFF2-40B4-BE49-F238E27FC236}">
                      <a16:creationId xmlns:a16="http://schemas.microsoft.com/office/drawing/2014/main" id="{49EAF6A5-953B-8A98-74C8-75C67AEF368A}"/>
                    </a:ext>
                  </a:extLst>
                </p:cNvPr>
                <p:cNvGrpSpPr/>
                <p:nvPr/>
              </p:nvGrpSpPr>
              <p:grpSpPr>
                <a:xfrm>
                  <a:off x="1343611" y="1872027"/>
                  <a:ext cx="284685" cy="316038"/>
                  <a:chOff x="1343611" y="1872027"/>
                  <a:chExt cx="284685" cy="316038"/>
                </a:xfrm>
                <a:noFill/>
              </p:grpSpPr>
              <p:grpSp>
                <p:nvGrpSpPr>
                  <p:cNvPr id="19" name="Picture 1">
                    <a:extLst>
                      <a:ext uri="{FF2B5EF4-FFF2-40B4-BE49-F238E27FC236}">
                        <a16:creationId xmlns:a16="http://schemas.microsoft.com/office/drawing/2014/main" id="{20FB48C3-DDAB-E9D9-9ED5-8A87B17635DC}"/>
                      </a:ext>
                    </a:extLst>
                  </p:cNvPr>
                  <p:cNvGrpSpPr/>
                  <p:nvPr/>
                </p:nvGrpSpPr>
                <p:grpSpPr>
                  <a:xfrm>
                    <a:off x="1438924" y="1994931"/>
                    <a:ext cx="94059" cy="193134"/>
                    <a:chOff x="1438924" y="1994931"/>
                    <a:chExt cx="94059" cy="193134"/>
                  </a:xfrm>
                  <a:noFill/>
                </p:grpSpPr>
                <p:grpSp>
                  <p:nvGrpSpPr>
                    <p:cNvPr id="49" name="Picture 1">
                      <a:extLst>
                        <a:ext uri="{FF2B5EF4-FFF2-40B4-BE49-F238E27FC236}">
                          <a16:creationId xmlns:a16="http://schemas.microsoft.com/office/drawing/2014/main" id="{968B13DA-CFB4-E910-8E6B-83C0D61E2EDE}"/>
                        </a:ext>
                      </a:extLst>
                    </p:cNvPr>
                    <p:cNvGrpSpPr/>
                    <p:nvPr/>
                  </p:nvGrpSpPr>
                  <p:grpSpPr>
                    <a:xfrm>
                      <a:off x="1438924" y="1994931"/>
                      <a:ext cx="94059" cy="47656"/>
                      <a:chOff x="1438924" y="1994931"/>
                      <a:chExt cx="94059" cy="47656"/>
                    </a:xfrm>
                    <a:noFill/>
                  </p:grpSpPr>
                  <p:sp>
                    <p:nvSpPr>
                      <p:cNvPr id="52" name="Freeform: Shape 51">
                        <a:extLst>
                          <a:ext uri="{FF2B5EF4-FFF2-40B4-BE49-F238E27FC236}">
                            <a16:creationId xmlns:a16="http://schemas.microsoft.com/office/drawing/2014/main" id="{5835ED50-6727-F11B-FBCB-B895779DC9FC}"/>
                          </a:ext>
                        </a:extLst>
                      </p:cNvPr>
                      <p:cNvSpPr/>
                      <p:nvPr/>
                    </p:nvSpPr>
                    <p:spPr>
                      <a:xfrm>
                        <a:off x="1438924" y="1994931"/>
                        <a:ext cx="47656" cy="47656"/>
                      </a:xfrm>
                      <a:custGeom>
                        <a:avLst/>
                        <a:gdLst>
                          <a:gd name="connsiteX0" fmla="*/ 47657 w 47656"/>
                          <a:gd name="connsiteY0" fmla="*/ 23828 h 47656"/>
                          <a:gd name="connsiteX1" fmla="*/ 23828 w 47656"/>
                          <a:gd name="connsiteY1" fmla="*/ 47657 h 47656"/>
                          <a:gd name="connsiteX2" fmla="*/ 0 w 47656"/>
                          <a:gd name="connsiteY2" fmla="*/ 23828 h 47656"/>
                          <a:gd name="connsiteX3" fmla="*/ 23828 w 47656"/>
                          <a:gd name="connsiteY3" fmla="*/ 0 h 47656"/>
                          <a:gd name="connsiteX4" fmla="*/ 47657 w 47656"/>
                          <a:gd name="connsiteY4" fmla="*/ 23828 h 47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56" h="47656">
                            <a:moveTo>
                              <a:pt x="47657" y="23828"/>
                            </a:moveTo>
                            <a:cubicBezTo>
                              <a:pt x="47657" y="36988"/>
                              <a:pt x="36988" y="47657"/>
                              <a:pt x="23828" y="47657"/>
                            </a:cubicBezTo>
                            <a:cubicBezTo>
                              <a:pt x="10668" y="47657"/>
                              <a:pt x="0" y="36988"/>
                              <a:pt x="0" y="23828"/>
                            </a:cubicBezTo>
                            <a:cubicBezTo>
                              <a:pt x="0" y="10668"/>
                              <a:pt x="10668" y="0"/>
                              <a:pt x="23828" y="0"/>
                            </a:cubicBezTo>
                            <a:cubicBezTo>
                              <a:pt x="36988" y="0"/>
                              <a:pt x="47657" y="10668"/>
                              <a:pt x="47657" y="23828"/>
                            </a:cubicBezTo>
                            <a:close/>
                          </a:path>
                        </a:pathLst>
                      </a:custGeom>
                      <a:noFill/>
                      <a:ln w="1861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D594B46C-7A51-382D-A02A-5B2DD54B1EC1}"/>
                          </a:ext>
                        </a:extLst>
                      </p:cNvPr>
                      <p:cNvSpPr/>
                      <p:nvPr/>
                    </p:nvSpPr>
                    <p:spPr>
                      <a:xfrm>
                        <a:off x="1485327" y="1994931"/>
                        <a:ext cx="47656" cy="47656"/>
                      </a:xfrm>
                      <a:custGeom>
                        <a:avLst/>
                        <a:gdLst>
                          <a:gd name="connsiteX0" fmla="*/ 47657 w 47656"/>
                          <a:gd name="connsiteY0" fmla="*/ 23828 h 47656"/>
                          <a:gd name="connsiteX1" fmla="*/ 23828 w 47656"/>
                          <a:gd name="connsiteY1" fmla="*/ 47657 h 47656"/>
                          <a:gd name="connsiteX2" fmla="*/ 0 w 47656"/>
                          <a:gd name="connsiteY2" fmla="*/ 23828 h 47656"/>
                          <a:gd name="connsiteX3" fmla="*/ 23828 w 47656"/>
                          <a:gd name="connsiteY3" fmla="*/ 0 h 47656"/>
                          <a:gd name="connsiteX4" fmla="*/ 47657 w 47656"/>
                          <a:gd name="connsiteY4" fmla="*/ 23828 h 47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56" h="47656">
                            <a:moveTo>
                              <a:pt x="47657" y="23828"/>
                            </a:moveTo>
                            <a:cubicBezTo>
                              <a:pt x="47657" y="36988"/>
                              <a:pt x="36988" y="47657"/>
                              <a:pt x="23828" y="47657"/>
                            </a:cubicBezTo>
                            <a:cubicBezTo>
                              <a:pt x="10668" y="47657"/>
                              <a:pt x="0" y="36988"/>
                              <a:pt x="0" y="23828"/>
                            </a:cubicBezTo>
                            <a:cubicBezTo>
                              <a:pt x="0" y="10668"/>
                              <a:pt x="10668" y="0"/>
                              <a:pt x="23828" y="0"/>
                            </a:cubicBezTo>
                            <a:cubicBezTo>
                              <a:pt x="36988" y="0"/>
                              <a:pt x="47657" y="10668"/>
                              <a:pt x="47657" y="23828"/>
                            </a:cubicBezTo>
                            <a:close/>
                          </a:path>
                        </a:pathLst>
                      </a:custGeom>
                      <a:noFill/>
                      <a:ln w="1861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0" name="Freeform: Shape 49">
                      <a:extLst>
                        <a:ext uri="{FF2B5EF4-FFF2-40B4-BE49-F238E27FC236}">
                          <a16:creationId xmlns:a16="http://schemas.microsoft.com/office/drawing/2014/main" id="{9591BDBF-A593-9A03-CD6E-90EAFF06820B}"/>
                        </a:ext>
                      </a:extLst>
                    </p:cNvPr>
                    <p:cNvSpPr/>
                    <p:nvPr/>
                  </p:nvSpPr>
                  <p:spPr>
                    <a:xfrm>
                      <a:off x="1485327" y="2018759"/>
                      <a:ext cx="12541" cy="134191"/>
                    </a:xfrm>
                    <a:custGeom>
                      <a:avLst/>
                      <a:gdLst>
                        <a:gd name="connsiteX0" fmla="*/ 0 w 12541"/>
                        <a:gd name="connsiteY0" fmla="*/ 0 h 134191"/>
                        <a:gd name="connsiteX1" fmla="*/ 0 w 12541"/>
                        <a:gd name="connsiteY1" fmla="*/ 134191 h 134191"/>
                      </a:gdLst>
                      <a:ahLst/>
                      <a:cxnLst>
                        <a:cxn ang="0">
                          <a:pos x="connsiteX0" y="connsiteY0"/>
                        </a:cxn>
                        <a:cxn ang="0">
                          <a:pos x="connsiteX1" y="connsiteY1"/>
                        </a:cxn>
                      </a:cxnLst>
                      <a:rect l="l" t="t" r="r" b="b"/>
                      <a:pathLst>
                        <a:path w="12541" h="134191">
                          <a:moveTo>
                            <a:pt x="0" y="0"/>
                          </a:moveTo>
                          <a:lnTo>
                            <a:pt x="0" y="134191"/>
                          </a:lnTo>
                        </a:path>
                      </a:pathLst>
                    </a:custGeom>
                    <a:noFill/>
                    <a:ln w="1861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159A426A-3233-AAB6-1592-0DE7090DDE36}"/>
                        </a:ext>
                      </a:extLst>
                    </p:cNvPr>
                    <p:cNvSpPr/>
                    <p:nvPr/>
                  </p:nvSpPr>
                  <p:spPr>
                    <a:xfrm>
                      <a:off x="1462753" y="2157967"/>
                      <a:ext cx="47656" cy="30098"/>
                    </a:xfrm>
                    <a:custGeom>
                      <a:avLst/>
                      <a:gdLst>
                        <a:gd name="connsiteX0" fmla="*/ 47657 w 47656"/>
                        <a:gd name="connsiteY0" fmla="*/ 0 h 30098"/>
                        <a:gd name="connsiteX1" fmla="*/ 47657 w 47656"/>
                        <a:gd name="connsiteY1" fmla="*/ 6271 h 30098"/>
                        <a:gd name="connsiteX2" fmla="*/ 23828 w 47656"/>
                        <a:gd name="connsiteY2" fmla="*/ 30099 h 30098"/>
                        <a:gd name="connsiteX3" fmla="*/ 0 w 47656"/>
                        <a:gd name="connsiteY3" fmla="*/ 6271 h 30098"/>
                        <a:gd name="connsiteX4" fmla="*/ 0 w 47656"/>
                        <a:gd name="connsiteY4" fmla="*/ 0 h 30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56" h="30098">
                          <a:moveTo>
                            <a:pt x="47657" y="0"/>
                          </a:moveTo>
                          <a:lnTo>
                            <a:pt x="47657" y="6271"/>
                          </a:lnTo>
                          <a:cubicBezTo>
                            <a:pt x="47657" y="20066"/>
                            <a:pt x="36370" y="30099"/>
                            <a:pt x="23828" y="30099"/>
                          </a:cubicBezTo>
                          <a:cubicBezTo>
                            <a:pt x="10033" y="30099"/>
                            <a:pt x="0" y="18812"/>
                            <a:pt x="0" y="6271"/>
                          </a:cubicBezTo>
                          <a:lnTo>
                            <a:pt x="0" y="0"/>
                          </a:lnTo>
                        </a:path>
                      </a:pathLst>
                    </a:custGeom>
                    <a:noFill/>
                    <a:ln w="1861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Picture 1">
                    <a:extLst>
                      <a:ext uri="{FF2B5EF4-FFF2-40B4-BE49-F238E27FC236}">
                        <a16:creationId xmlns:a16="http://schemas.microsoft.com/office/drawing/2014/main" id="{41CC67AE-868C-CB83-E5C5-D525EE0F2140}"/>
                      </a:ext>
                    </a:extLst>
                  </p:cNvPr>
                  <p:cNvGrpSpPr/>
                  <p:nvPr/>
                </p:nvGrpSpPr>
                <p:grpSpPr>
                  <a:xfrm>
                    <a:off x="1343611" y="1872027"/>
                    <a:ext cx="284685" cy="155511"/>
                    <a:chOff x="1343611" y="1872027"/>
                    <a:chExt cx="284685" cy="155511"/>
                  </a:xfrm>
                  <a:noFill/>
                </p:grpSpPr>
                <p:grpSp>
                  <p:nvGrpSpPr>
                    <p:cNvPr id="39" name="Picture 1">
                      <a:extLst>
                        <a:ext uri="{FF2B5EF4-FFF2-40B4-BE49-F238E27FC236}">
                          <a16:creationId xmlns:a16="http://schemas.microsoft.com/office/drawing/2014/main" id="{58B3F191-EE26-A7F3-C6BE-87D25DF27A76}"/>
                        </a:ext>
                      </a:extLst>
                    </p:cNvPr>
                    <p:cNvGrpSpPr/>
                    <p:nvPr/>
                  </p:nvGrpSpPr>
                  <p:grpSpPr>
                    <a:xfrm>
                      <a:off x="1343611" y="2014997"/>
                      <a:ext cx="284685" cy="12541"/>
                      <a:chOff x="1343611" y="2014997"/>
                      <a:chExt cx="284685" cy="12541"/>
                    </a:xfrm>
                    <a:noFill/>
                  </p:grpSpPr>
                  <p:grpSp>
                    <p:nvGrpSpPr>
                      <p:cNvPr id="43" name="Picture 1">
                        <a:extLst>
                          <a:ext uri="{FF2B5EF4-FFF2-40B4-BE49-F238E27FC236}">
                            <a16:creationId xmlns:a16="http://schemas.microsoft.com/office/drawing/2014/main" id="{00FC38A5-4EDD-DCD6-8483-831261331146}"/>
                          </a:ext>
                        </a:extLst>
                      </p:cNvPr>
                      <p:cNvGrpSpPr/>
                      <p:nvPr/>
                    </p:nvGrpSpPr>
                    <p:grpSpPr>
                      <a:xfrm>
                        <a:off x="1343611" y="2014997"/>
                        <a:ext cx="284685" cy="12541"/>
                        <a:chOff x="1343611" y="2014997"/>
                        <a:chExt cx="284685" cy="12541"/>
                      </a:xfrm>
                      <a:noFill/>
                    </p:grpSpPr>
                    <p:sp>
                      <p:nvSpPr>
                        <p:cNvPr id="47" name="Freeform: Shape 46">
                          <a:extLst>
                            <a:ext uri="{FF2B5EF4-FFF2-40B4-BE49-F238E27FC236}">
                              <a16:creationId xmlns:a16="http://schemas.microsoft.com/office/drawing/2014/main" id="{19FA71FA-1858-413E-46B0-C0D12B2D7079}"/>
                            </a:ext>
                          </a:extLst>
                        </p:cNvPr>
                        <p:cNvSpPr/>
                        <p:nvPr/>
                      </p:nvSpPr>
                      <p:spPr>
                        <a:xfrm>
                          <a:off x="1622026" y="2014997"/>
                          <a:ext cx="6270" cy="12541"/>
                        </a:xfrm>
                        <a:custGeom>
                          <a:avLst/>
                          <a:gdLst>
                            <a:gd name="connsiteX0" fmla="*/ 0 w 6270"/>
                            <a:gd name="connsiteY0" fmla="*/ 0 h 12541"/>
                            <a:gd name="connsiteX1" fmla="*/ 6271 w 6270"/>
                            <a:gd name="connsiteY1" fmla="*/ 0 h 12541"/>
                          </a:gdLst>
                          <a:ahLst/>
                          <a:cxnLst>
                            <a:cxn ang="0">
                              <a:pos x="connsiteX0" y="connsiteY0"/>
                            </a:cxn>
                            <a:cxn ang="0">
                              <a:pos x="connsiteX1" y="connsiteY1"/>
                            </a:cxn>
                          </a:cxnLst>
                          <a:rect l="l" t="t" r="r" b="b"/>
                          <a:pathLst>
                            <a:path w="6270" h="12541">
                              <a:moveTo>
                                <a:pt x="0" y="0"/>
                              </a:moveTo>
                              <a:lnTo>
                                <a:pt x="6271" y="0"/>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A429F7C8-D4CD-DD6C-CFC9-4862B73CC36E}"/>
                            </a:ext>
                          </a:extLst>
                        </p:cNvPr>
                        <p:cNvSpPr/>
                        <p:nvPr/>
                      </p:nvSpPr>
                      <p:spPr>
                        <a:xfrm>
                          <a:off x="1343611" y="2014997"/>
                          <a:ext cx="6270" cy="12541"/>
                        </a:xfrm>
                        <a:custGeom>
                          <a:avLst/>
                          <a:gdLst>
                            <a:gd name="connsiteX0" fmla="*/ 0 w 6270"/>
                            <a:gd name="connsiteY0" fmla="*/ 0 h 12541"/>
                            <a:gd name="connsiteX1" fmla="*/ 6271 w 6270"/>
                            <a:gd name="connsiteY1" fmla="*/ 0 h 12541"/>
                          </a:gdLst>
                          <a:ahLst/>
                          <a:cxnLst>
                            <a:cxn ang="0">
                              <a:pos x="connsiteX0" y="connsiteY0"/>
                            </a:cxn>
                            <a:cxn ang="0">
                              <a:pos x="connsiteX1" y="connsiteY1"/>
                            </a:cxn>
                          </a:cxnLst>
                          <a:rect l="l" t="t" r="r" b="b"/>
                          <a:pathLst>
                            <a:path w="6270" h="12541">
                              <a:moveTo>
                                <a:pt x="0" y="0"/>
                              </a:moveTo>
                              <a:lnTo>
                                <a:pt x="6271" y="0"/>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 name="Picture 1">
                        <a:extLst>
                          <a:ext uri="{FF2B5EF4-FFF2-40B4-BE49-F238E27FC236}">
                            <a16:creationId xmlns:a16="http://schemas.microsoft.com/office/drawing/2014/main" id="{1B8E4FD2-85A1-8B87-0428-DBEDA1BBD696}"/>
                          </a:ext>
                        </a:extLst>
                      </p:cNvPr>
                      <p:cNvGrpSpPr/>
                      <p:nvPr/>
                    </p:nvGrpSpPr>
                    <p:grpSpPr>
                      <a:xfrm>
                        <a:off x="1343611" y="2014997"/>
                        <a:ext cx="284685" cy="12541"/>
                        <a:chOff x="1343611" y="2014997"/>
                        <a:chExt cx="284685" cy="12541"/>
                      </a:xfrm>
                      <a:noFill/>
                    </p:grpSpPr>
                    <p:sp>
                      <p:nvSpPr>
                        <p:cNvPr id="45" name="Freeform: Shape 44">
                          <a:extLst>
                            <a:ext uri="{FF2B5EF4-FFF2-40B4-BE49-F238E27FC236}">
                              <a16:creationId xmlns:a16="http://schemas.microsoft.com/office/drawing/2014/main" id="{7A5BEC5C-3512-163A-9551-A030941777CE}"/>
                            </a:ext>
                          </a:extLst>
                        </p:cNvPr>
                        <p:cNvSpPr/>
                        <p:nvPr/>
                      </p:nvSpPr>
                      <p:spPr>
                        <a:xfrm>
                          <a:off x="1622026" y="2014997"/>
                          <a:ext cx="6270" cy="12541"/>
                        </a:xfrm>
                        <a:custGeom>
                          <a:avLst/>
                          <a:gdLst>
                            <a:gd name="connsiteX0" fmla="*/ 0 w 6270"/>
                            <a:gd name="connsiteY0" fmla="*/ 0 h 12541"/>
                            <a:gd name="connsiteX1" fmla="*/ 6271 w 6270"/>
                            <a:gd name="connsiteY1" fmla="*/ 0 h 12541"/>
                          </a:gdLst>
                          <a:ahLst/>
                          <a:cxnLst>
                            <a:cxn ang="0">
                              <a:pos x="connsiteX0" y="connsiteY0"/>
                            </a:cxn>
                            <a:cxn ang="0">
                              <a:pos x="connsiteX1" y="connsiteY1"/>
                            </a:cxn>
                          </a:cxnLst>
                          <a:rect l="l" t="t" r="r" b="b"/>
                          <a:pathLst>
                            <a:path w="6270" h="12541">
                              <a:moveTo>
                                <a:pt x="0" y="0"/>
                              </a:moveTo>
                              <a:lnTo>
                                <a:pt x="6271" y="0"/>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972A41B2-0813-31AB-D05D-1A57A071570D}"/>
                            </a:ext>
                          </a:extLst>
                        </p:cNvPr>
                        <p:cNvSpPr/>
                        <p:nvPr/>
                      </p:nvSpPr>
                      <p:spPr>
                        <a:xfrm>
                          <a:off x="1343611" y="2014997"/>
                          <a:ext cx="6270" cy="12541"/>
                        </a:xfrm>
                        <a:custGeom>
                          <a:avLst/>
                          <a:gdLst>
                            <a:gd name="connsiteX0" fmla="*/ 0 w 6270"/>
                            <a:gd name="connsiteY0" fmla="*/ 0 h 12541"/>
                            <a:gd name="connsiteX1" fmla="*/ 6271 w 6270"/>
                            <a:gd name="connsiteY1" fmla="*/ 0 h 12541"/>
                          </a:gdLst>
                          <a:ahLst/>
                          <a:cxnLst>
                            <a:cxn ang="0">
                              <a:pos x="connsiteX0" y="connsiteY0"/>
                            </a:cxn>
                            <a:cxn ang="0">
                              <a:pos x="connsiteX1" y="connsiteY1"/>
                            </a:cxn>
                          </a:cxnLst>
                          <a:rect l="l" t="t" r="r" b="b"/>
                          <a:pathLst>
                            <a:path w="6270" h="12541">
                              <a:moveTo>
                                <a:pt x="0" y="0"/>
                              </a:moveTo>
                              <a:lnTo>
                                <a:pt x="6271" y="0"/>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0" name="Picture 1">
                      <a:extLst>
                        <a:ext uri="{FF2B5EF4-FFF2-40B4-BE49-F238E27FC236}">
                          <a16:creationId xmlns:a16="http://schemas.microsoft.com/office/drawing/2014/main" id="{F225E5C6-7B8E-CCE9-E025-1EB3230D3210}"/>
                        </a:ext>
                      </a:extLst>
                    </p:cNvPr>
                    <p:cNvGrpSpPr/>
                    <p:nvPr/>
                  </p:nvGrpSpPr>
                  <p:grpSpPr>
                    <a:xfrm>
                      <a:off x="1485327" y="1872027"/>
                      <a:ext cx="12541" cy="6270"/>
                      <a:chOff x="1485327" y="1872027"/>
                      <a:chExt cx="12541" cy="6270"/>
                    </a:xfrm>
                    <a:noFill/>
                  </p:grpSpPr>
                  <p:sp>
                    <p:nvSpPr>
                      <p:cNvPr id="41" name="Freeform: Shape 40">
                        <a:extLst>
                          <a:ext uri="{FF2B5EF4-FFF2-40B4-BE49-F238E27FC236}">
                            <a16:creationId xmlns:a16="http://schemas.microsoft.com/office/drawing/2014/main" id="{DCF63301-7EF9-FE53-A755-62626A2A3B38}"/>
                          </a:ext>
                        </a:extLst>
                      </p:cNvPr>
                      <p:cNvSpPr/>
                      <p:nvPr/>
                    </p:nvSpPr>
                    <p:spPr>
                      <a:xfrm>
                        <a:off x="1485327" y="1872027"/>
                        <a:ext cx="12541" cy="6270"/>
                      </a:xfrm>
                      <a:custGeom>
                        <a:avLst/>
                        <a:gdLst>
                          <a:gd name="connsiteX0" fmla="*/ 0 w 12541"/>
                          <a:gd name="connsiteY0" fmla="*/ 0 h 6270"/>
                          <a:gd name="connsiteX1" fmla="*/ 0 w 12541"/>
                          <a:gd name="connsiteY1" fmla="*/ 6271 h 6270"/>
                        </a:gdLst>
                        <a:ahLst/>
                        <a:cxnLst>
                          <a:cxn ang="0">
                            <a:pos x="connsiteX0" y="connsiteY0"/>
                          </a:cxn>
                          <a:cxn ang="0">
                            <a:pos x="connsiteX1" y="connsiteY1"/>
                          </a:cxn>
                        </a:cxnLst>
                        <a:rect l="l" t="t" r="r" b="b"/>
                        <a:pathLst>
                          <a:path w="12541" h="6270">
                            <a:moveTo>
                              <a:pt x="0" y="0"/>
                            </a:moveTo>
                            <a:lnTo>
                              <a:pt x="0" y="6271"/>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04FED398-E8F8-6001-F135-C2220D47A376}"/>
                          </a:ext>
                        </a:extLst>
                      </p:cNvPr>
                      <p:cNvSpPr/>
                      <p:nvPr/>
                    </p:nvSpPr>
                    <p:spPr>
                      <a:xfrm>
                        <a:off x="1485327" y="1872027"/>
                        <a:ext cx="12541" cy="6270"/>
                      </a:xfrm>
                      <a:custGeom>
                        <a:avLst/>
                        <a:gdLst>
                          <a:gd name="connsiteX0" fmla="*/ 0 w 12541"/>
                          <a:gd name="connsiteY0" fmla="*/ 0 h 6270"/>
                          <a:gd name="connsiteX1" fmla="*/ 0 w 12541"/>
                          <a:gd name="connsiteY1" fmla="*/ 6271 h 6270"/>
                        </a:gdLst>
                        <a:ahLst/>
                        <a:cxnLst>
                          <a:cxn ang="0">
                            <a:pos x="connsiteX0" y="connsiteY0"/>
                          </a:cxn>
                          <a:cxn ang="0">
                            <a:pos x="connsiteX1" y="connsiteY1"/>
                          </a:cxn>
                        </a:cxnLst>
                        <a:rect l="l" t="t" r="r" b="b"/>
                        <a:pathLst>
                          <a:path w="12541" h="6270">
                            <a:moveTo>
                              <a:pt x="0" y="0"/>
                            </a:moveTo>
                            <a:lnTo>
                              <a:pt x="0" y="6271"/>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1" name="Picture 1">
                    <a:extLst>
                      <a:ext uri="{FF2B5EF4-FFF2-40B4-BE49-F238E27FC236}">
                        <a16:creationId xmlns:a16="http://schemas.microsoft.com/office/drawing/2014/main" id="{ED04BA37-24E5-8742-14F8-E24ABC0671E9}"/>
                      </a:ext>
                    </a:extLst>
                  </p:cNvPr>
                  <p:cNvGrpSpPr/>
                  <p:nvPr/>
                </p:nvGrpSpPr>
                <p:grpSpPr>
                  <a:xfrm>
                    <a:off x="1384997" y="1913413"/>
                    <a:ext cx="201913" cy="201913"/>
                    <a:chOff x="1384997" y="1913413"/>
                    <a:chExt cx="201913" cy="201913"/>
                  </a:xfrm>
                  <a:noFill/>
                </p:grpSpPr>
                <p:grpSp>
                  <p:nvGrpSpPr>
                    <p:cNvPr id="25" name="Picture 1">
                      <a:extLst>
                        <a:ext uri="{FF2B5EF4-FFF2-40B4-BE49-F238E27FC236}">
                          <a16:creationId xmlns:a16="http://schemas.microsoft.com/office/drawing/2014/main" id="{B6E82A2E-1144-81D4-1761-CCCA61325688}"/>
                        </a:ext>
                      </a:extLst>
                    </p:cNvPr>
                    <p:cNvGrpSpPr/>
                    <p:nvPr/>
                  </p:nvGrpSpPr>
                  <p:grpSpPr>
                    <a:xfrm>
                      <a:off x="1384997" y="1913413"/>
                      <a:ext cx="201913" cy="201913"/>
                      <a:chOff x="1384997" y="1913413"/>
                      <a:chExt cx="201913" cy="201913"/>
                    </a:xfrm>
                    <a:noFill/>
                  </p:grpSpPr>
                  <p:grpSp>
                    <p:nvGrpSpPr>
                      <p:cNvPr id="33" name="Picture 1">
                        <a:extLst>
                          <a:ext uri="{FF2B5EF4-FFF2-40B4-BE49-F238E27FC236}">
                            <a16:creationId xmlns:a16="http://schemas.microsoft.com/office/drawing/2014/main" id="{563994B7-C725-4BED-142B-B05BEF697DBD}"/>
                          </a:ext>
                        </a:extLst>
                      </p:cNvPr>
                      <p:cNvGrpSpPr/>
                      <p:nvPr/>
                    </p:nvGrpSpPr>
                    <p:grpSpPr>
                      <a:xfrm>
                        <a:off x="1384997" y="1913413"/>
                        <a:ext cx="201913" cy="201913"/>
                        <a:chOff x="1384997" y="1913413"/>
                        <a:chExt cx="201913" cy="201913"/>
                      </a:xfrm>
                      <a:noFill/>
                    </p:grpSpPr>
                    <p:sp>
                      <p:nvSpPr>
                        <p:cNvPr id="37" name="Freeform: Shape 36">
                          <a:extLst>
                            <a:ext uri="{FF2B5EF4-FFF2-40B4-BE49-F238E27FC236}">
                              <a16:creationId xmlns:a16="http://schemas.microsoft.com/office/drawing/2014/main" id="{1208C78E-10A0-5191-6AAE-0F1301BFA3B0}"/>
                            </a:ext>
                          </a:extLst>
                        </p:cNvPr>
                        <p:cNvSpPr/>
                        <p:nvPr/>
                      </p:nvSpPr>
                      <p:spPr>
                        <a:xfrm>
                          <a:off x="1581894" y="2110310"/>
                          <a:ext cx="5016" cy="5016"/>
                        </a:xfrm>
                        <a:custGeom>
                          <a:avLst/>
                          <a:gdLst>
                            <a:gd name="connsiteX0" fmla="*/ 0 w 5016"/>
                            <a:gd name="connsiteY0" fmla="*/ 0 h 5016"/>
                            <a:gd name="connsiteX1" fmla="*/ 5017 w 5016"/>
                            <a:gd name="connsiteY1" fmla="*/ 5016 h 5016"/>
                          </a:gdLst>
                          <a:ahLst/>
                          <a:cxnLst>
                            <a:cxn ang="0">
                              <a:pos x="connsiteX0" y="connsiteY0"/>
                            </a:cxn>
                            <a:cxn ang="0">
                              <a:pos x="connsiteX1" y="connsiteY1"/>
                            </a:cxn>
                          </a:cxnLst>
                          <a:rect l="l" t="t" r="r" b="b"/>
                          <a:pathLst>
                            <a:path w="5016" h="5016">
                              <a:moveTo>
                                <a:pt x="0" y="0"/>
                              </a:moveTo>
                              <a:lnTo>
                                <a:pt x="5017" y="5016"/>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618A6EF1-AB80-8DFC-39E3-0AF261ACED44}"/>
                            </a:ext>
                          </a:extLst>
                        </p:cNvPr>
                        <p:cNvSpPr/>
                        <p:nvPr/>
                      </p:nvSpPr>
                      <p:spPr>
                        <a:xfrm>
                          <a:off x="1384997" y="1913413"/>
                          <a:ext cx="5016" cy="5016"/>
                        </a:xfrm>
                        <a:custGeom>
                          <a:avLst/>
                          <a:gdLst>
                            <a:gd name="connsiteX0" fmla="*/ 0 w 5016"/>
                            <a:gd name="connsiteY0" fmla="*/ 0 h 5016"/>
                            <a:gd name="connsiteX1" fmla="*/ 5017 w 5016"/>
                            <a:gd name="connsiteY1" fmla="*/ 5016 h 5016"/>
                          </a:gdLst>
                          <a:ahLst/>
                          <a:cxnLst>
                            <a:cxn ang="0">
                              <a:pos x="connsiteX0" y="connsiteY0"/>
                            </a:cxn>
                            <a:cxn ang="0">
                              <a:pos x="connsiteX1" y="connsiteY1"/>
                            </a:cxn>
                          </a:cxnLst>
                          <a:rect l="l" t="t" r="r" b="b"/>
                          <a:pathLst>
                            <a:path w="5016" h="5016">
                              <a:moveTo>
                                <a:pt x="0" y="0"/>
                              </a:moveTo>
                              <a:lnTo>
                                <a:pt x="5017" y="5016"/>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 name="Picture 1">
                        <a:extLst>
                          <a:ext uri="{FF2B5EF4-FFF2-40B4-BE49-F238E27FC236}">
                            <a16:creationId xmlns:a16="http://schemas.microsoft.com/office/drawing/2014/main" id="{E544DE9D-1075-9758-87CB-5A29A51AEFF3}"/>
                          </a:ext>
                        </a:extLst>
                      </p:cNvPr>
                      <p:cNvGrpSpPr/>
                      <p:nvPr/>
                    </p:nvGrpSpPr>
                    <p:grpSpPr>
                      <a:xfrm>
                        <a:off x="1384997" y="1913413"/>
                        <a:ext cx="201913" cy="201913"/>
                        <a:chOff x="1384997" y="1913413"/>
                        <a:chExt cx="201913" cy="201913"/>
                      </a:xfrm>
                      <a:noFill/>
                    </p:grpSpPr>
                    <p:sp>
                      <p:nvSpPr>
                        <p:cNvPr id="35" name="Freeform: Shape 34">
                          <a:extLst>
                            <a:ext uri="{FF2B5EF4-FFF2-40B4-BE49-F238E27FC236}">
                              <a16:creationId xmlns:a16="http://schemas.microsoft.com/office/drawing/2014/main" id="{05534CBE-2FAD-9AF5-0BF1-618BFC92645E}"/>
                            </a:ext>
                          </a:extLst>
                        </p:cNvPr>
                        <p:cNvSpPr/>
                        <p:nvPr/>
                      </p:nvSpPr>
                      <p:spPr>
                        <a:xfrm>
                          <a:off x="1581894" y="2110310"/>
                          <a:ext cx="5016" cy="5016"/>
                        </a:xfrm>
                        <a:custGeom>
                          <a:avLst/>
                          <a:gdLst>
                            <a:gd name="connsiteX0" fmla="*/ 0 w 5016"/>
                            <a:gd name="connsiteY0" fmla="*/ 0 h 5016"/>
                            <a:gd name="connsiteX1" fmla="*/ 5017 w 5016"/>
                            <a:gd name="connsiteY1" fmla="*/ 5016 h 5016"/>
                          </a:gdLst>
                          <a:ahLst/>
                          <a:cxnLst>
                            <a:cxn ang="0">
                              <a:pos x="connsiteX0" y="connsiteY0"/>
                            </a:cxn>
                            <a:cxn ang="0">
                              <a:pos x="connsiteX1" y="connsiteY1"/>
                            </a:cxn>
                          </a:cxnLst>
                          <a:rect l="l" t="t" r="r" b="b"/>
                          <a:pathLst>
                            <a:path w="5016" h="5016">
                              <a:moveTo>
                                <a:pt x="0" y="0"/>
                              </a:moveTo>
                              <a:lnTo>
                                <a:pt x="5017" y="5016"/>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FAA7BEF5-A02C-F4E1-0AF4-97DD1143B880}"/>
                            </a:ext>
                          </a:extLst>
                        </p:cNvPr>
                        <p:cNvSpPr/>
                        <p:nvPr/>
                      </p:nvSpPr>
                      <p:spPr>
                        <a:xfrm>
                          <a:off x="1384997" y="1913413"/>
                          <a:ext cx="5016" cy="5016"/>
                        </a:xfrm>
                        <a:custGeom>
                          <a:avLst/>
                          <a:gdLst>
                            <a:gd name="connsiteX0" fmla="*/ 0 w 5016"/>
                            <a:gd name="connsiteY0" fmla="*/ 0 h 5016"/>
                            <a:gd name="connsiteX1" fmla="*/ 5017 w 5016"/>
                            <a:gd name="connsiteY1" fmla="*/ 5016 h 5016"/>
                          </a:gdLst>
                          <a:ahLst/>
                          <a:cxnLst>
                            <a:cxn ang="0">
                              <a:pos x="connsiteX0" y="connsiteY0"/>
                            </a:cxn>
                            <a:cxn ang="0">
                              <a:pos x="connsiteX1" y="connsiteY1"/>
                            </a:cxn>
                          </a:cxnLst>
                          <a:rect l="l" t="t" r="r" b="b"/>
                          <a:pathLst>
                            <a:path w="5016" h="5016">
                              <a:moveTo>
                                <a:pt x="0" y="0"/>
                              </a:moveTo>
                              <a:lnTo>
                                <a:pt x="5017" y="5016"/>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6" name="Picture 1">
                      <a:extLst>
                        <a:ext uri="{FF2B5EF4-FFF2-40B4-BE49-F238E27FC236}">
                          <a16:creationId xmlns:a16="http://schemas.microsoft.com/office/drawing/2014/main" id="{353EB798-5A98-1B97-5C27-F614D11915B7}"/>
                        </a:ext>
                      </a:extLst>
                    </p:cNvPr>
                    <p:cNvGrpSpPr/>
                    <p:nvPr/>
                  </p:nvGrpSpPr>
                  <p:grpSpPr>
                    <a:xfrm>
                      <a:off x="1384997" y="1913413"/>
                      <a:ext cx="201913" cy="201913"/>
                      <a:chOff x="1384997" y="1913413"/>
                      <a:chExt cx="201913" cy="201913"/>
                    </a:xfrm>
                    <a:noFill/>
                  </p:grpSpPr>
                  <p:grpSp>
                    <p:nvGrpSpPr>
                      <p:cNvPr id="27" name="Picture 1">
                        <a:extLst>
                          <a:ext uri="{FF2B5EF4-FFF2-40B4-BE49-F238E27FC236}">
                            <a16:creationId xmlns:a16="http://schemas.microsoft.com/office/drawing/2014/main" id="{8B9A1F79-61B4-A4BA-24D6-BB378D0102F9}"/>
                          </a:ext>
                        </a:extLst>
                      </p:cNvPr>
                      <p:cNvGrpSpPr/>
                      <p:nvPr/>
                    </p:nvGrpSpPr>
                    <p:grpSpPr>
                      <a:xfrm>
                        <a:off x="1384997" y="1913413"/>
                        <a:ext cx="201913" cy="201913"/>
                        <a:chOff x="1384997" y="1913413"/>
                        <a:chExt cx="201913" cy="201913"/>
                      </a:xfrm>
                      <a:noFill/>
                    </p:grpSpPr>
                    <p:sp>
                      <p:nvSpPr>
                        <p:cNvPr id="31" name="Freeform: Shape 30">
                          <a:extLst>
                            <a:ext uri="{FF2B5EF4-FFF2-40B4-BE49-F238E27FC236}">
                              <a16:creationId xmlns:a16="http://schemas.microsoft.com/office/drawing/2014/main" id="{2B90982A-040E-2B3F-493A-6562FE8AA2F0}"/>
                            </a:ext>
                          </a:extLst>
                        </p:cNvPr>
                        <p:cNvSpPr/>
                        <p:nvPr/>
                      </p:nvSpPr>
                      <p:spPr>
                        <a:xfrm>
                          <a:off x="1384997" y="2110310"/>
                          <a:ext cx="5016" cy="5016"/>
                        </a:xfrm>
                        <a:custGeom>
                          <a:avLst/>
                          <a:gdLst>
                            <a:gd name="connsiteX0" fmla="*/ 5017 w 5016"/>
                            <a:gd name="connsiteY0" fmla="*/ 0 h 5016"/>
                            <a:gd name="connsiteX1" fmla="*/ 0 w 5016"/>
                            <a:gd name="connsiteY1" fmla="*/ 5016 h 5016"/>
                          </a:gdLst>
                          <a:ahLst/>
                          <a:cxnLst>
                            <a:cxn ang="0">
                              <a:pos x="connsiteX0" y="connsiteY0"/>
                            </a:cxn>
                            <a:cxn ang="0">
                              <a:pos x="connsiteX1" y="connsiteY1"/>
                            </a:cxn>
                          </a:cxnLst>
                          <a:rect l="l" t="t" r="r" b="b"/>
                          <a:pathLst>
                            <a:path w="5016" h="5016">
                              <a:moveTo>
                                <a:pt x="5017" y="0"/>
                              </a:moveTo>
                              <a:lnTo>
                                <a:pt x="0" y="5016"/>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55BAE0FB-CC76-6F5E-FF48-FEEBB6BB302F}"/>
                            </a:ext>
                          </a:extLst>
                        </p:cNvPr>
                        <p:cNvSpPr/>
                        <p:nvPr/>
                      </p:nvSpPr>
                      <p:spPr>
                        <a:xfrm>
                          <a:off x="1581894" y="1913413"/>
                          <a:ext cx="5016" cy="5016"/>
                        </a:xfrm>
                        <a:custGeom>
                          <a:avLst/>
                          <a:gdLst>
                            <a:gd name="connsiteX0" fmla="*/ 5017 w 5016"/>
                            <a:gd name="connsiteY0" fmla="*/ 0 h 5016"/>
                            <a:gd name="connsiteX1" fmla="*/ 0 w 5016"/>
                            <a:gd name="connsiteY1" fmla="*/ 5016 h 5016"/>
                          </a:gdLst>
                          <a:ahLst/>
                          <a:cxnLst>
                            <a:cxn ang="0">
                              <a:pos x="connsiteX0" y="connsiteY0"/>
                            </a:cxn>
                            <a:cxn ang="0">
                              <a:pos x="connsiteX1" y="connsiteY1"/>
                            </a:cxn>
                          </a:cxnLst>
                          <a:rect l="l" t="t" r="r" b="b"/>
                          <a:pathLst>
                            <a:path w="5016" h="5016">
                              <a:moveTo>
                                <a:pt x="5017" y="0"/>
                              </a:moveTo>
                              <a:lnTo>
                                <a:pt x="0" y="5016"/>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Picture 1">
                        <a:extLst>
                          <a:ext uri="{FF2B5EF4-FFF2-40B4-BE49-F238E27FC236}">
                            <a16:creationId xmlns:a16="http://schemas.microsoft.com/office/drawing/2014/main" id="{F4ABA1E6-EBE1-93E1-4997-C07B7D7B110E}"/>
                          </a:ext>
                        </a:extLst>
                      </p:cNvPr>
                      <p:cNvGrpSpPr/>
                      <p:nvPr/>
                    </p:nvGrpSpPr>
                    <p:grpSpPr>
                      <a:xfrm>
                        <a:off x="1384997" y="1913413"/>
                        <a:ext cx="201913" cy="201913"/>
                        <a:chOff x="1384997" y="1913413"/>
                        <a:chExt cx="201913" cy="201913"/>
                      </a:xfrm>
                      <a:noFill/>
                    </p:grpSpPr>
                    <p:sp>
                      <p:nvSpPr>
                        <p:cNvPr id="29" name="Freeform: Shape 28">
                          <a:extLst>
                            <a:ext uri="{FF2B5EF4-FFF2-40B4-BE49-F238E27FC236}">
                              <a16:creationId xmlns:a16="http://schemas.microsoft.com/office/drawing/2014/main" id="{79803817-FF50-CE75-6864-82EBA7955F30}"/>
                            </a:ext>
                          </a:extLst>
                        </p:cNvPr>
                        <p:cNvSpPr/>
                        <p:nvPr/>
                      </p:nvSpPr>
                      <p:spPr>
                        <a:xfrm>
                          <a:off x="1384997" y="2110310"/>
                          <a:ext cx="5016" cy="5016"/>
                        </a:xfrm>
                        <a:custGeom>
                          <a:avLst/>
                          <a:gdLst>
                            <a:gd name="connsiteX0" fmla="*/ 5017 w 5016"/>
                            <a:gd name="connsiteY0" fmla="*/ 0 h 5016"/>
                            <a:gd name="connsiteX1" fmla="*/ 0 w 5016"/>
                            <a:gd name="connsiteY1" fmla="*/ 5016 h 5016"/>
                          </a:gdLst>
                          <a:ahLst/>
                          <a:cxnLst>
                            <a:cxn ang="0">
                              <a:pos x="connsiteX0" y="connsiteY0"/>
                            </a:cxn>
                            <a:cxn ang="0">
                              <a:pos x="connsiteX1" y="connsiteY1"/>
                            </a:cxn>
                          </a:cxnLst>
                          <a:rect l="l" t="t" r="r" b="b"/>
                          <a:pathLst>
                            <a:path w="5016" h="5016">
                              <a:moveTo>
                                <a:pt x="5017" y="0"/>
                              </a:moveTo>
                              <a:lnTo>
                                <a:pt x="0" y="5016"/>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A28221A-4179-4AF2-A34D-351D38248ECE}"/>
                            </a:ext>
                          </a:extLst>
                        </p:cNvPr>
                        <p:cNvSpPr/>
                        <p:nvPr/>
                      </p:nvSpPr>
                      <p:spPr>
                        <a:xfrm>
                          <a:off x="1581894" y="1913413"/>
                          <a:ext cx="5016" cy="5016"/>
                        </a:xfrm>
                        <a:custGeom>
                          <a:avLst/>
                          <a:gdLst>
                            <a:gd name="connsiteX0" fmla="*/ 5017 w 5016"/>
                            <a:gd name="connsiteY0" fmla="*/ 0 h 5016"/>
                            <a:gd name="connsiteX1" fmla="*/ 0 w 5016"/>
                            <a:gd name="connsiteY1" fmla="*/ 5016 h 5016"/>
                          </a:gdLst>
                          <a:ahLst/>
                          <a:cxnLst>
                            <a:cxn ang="0">
                              <a:pos x="connsiteX0" y="connsiteY0"/>
                            </a:cxn>
                            <a:cxn ang="0">
                              <a:pos x="connsiteX1" y="connsiteY1"/>
                            </a:cxn>
                          </a:cxnLst>
                          <a:rect l="l" t="t" r="r" b="b"/>
                          <a:pathLst>
                            <a:path w="5016" h="5016">
                              <a:moveTo>
                                <a:pt x="5017" y="0"/>
                              </a:moveTo>
                              <a:lnTo>
                                <a:pt x="0" y="5016"/>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22" name="Picture 1">
                    <a:extLst>
                      <a:ext uri="{FF2B5EF4-FFF2-40B4-BE49-F238E27FC236}">
                        <a16:creationId xmlns:a16="http://schemas.microsoft.com/office/drawing/2014/main" id="{B1C8DCFD-2F4B-6ACB-615E-6EEB6E1252D8}"/>
                      </a:ext>
                    </a:extLst>
                  </p:cNvPr>
                  <p:cNvGrpSpPr/>
                  <p:nvPr/>
                </p:nvGrpSpPr>
                <p:grpSpPr>
                  <a:xfrm>
                    <a:off x="1395030" y="1918077"/>
                    <a:ext cx="184025" cy="239890"/>
                    <a:chOff x="1395030" y="1918077"/>
                    <a:chExt cx="184025" cy="239890"/>
                  </a:xfrm>
                  <a:noFill/>
                </p:grpSpPr>
                <p:sp>
                  <p:nvSpPr>
                    <p:cNvPr id="23" name="Freeform: Shape 22">
                      <a:extLst>
                        <a:ext uri="{FF2B5EF4-FFF2-40B4-BE49-F238E27FC236}">
                          <a16:creationId xmlns:a16="http://schemas.microsoft.com/office/drawing/2014/main" id="{4CF60FD2-E8BA-BC4A-DBF3-4B471080798F}"/>
                        </a:ext>
                      </a:extLst>
                    </p:cNvPr>
                    <p:cNvSpPr/>
                    <p:nvPr/>
                  </p:nvSpPr>
                  <p:spPr>
                    <a:xfrm>
                      <a:off x="1395030" y="1918077"/>
                      <a:ext cx="184025" cy="239890"/>
                    </a:xfrm>
                    <a:custGeom>
                      <a:avLst/>
                      <a:gdLst>
                        <a:gd name="connsiteX0" fmla="*/ 181848 w 184025"/>
                        <a:gd name="connsiteY0" fmla="*/ 73092 h 239890"/>
                        <a:gd name="connsiteX1" fmla="*/ 153003 w 184025"/>
                        <a:gd name="connsiteY1" fmla="*/ 162135 h 239890"/>
                        <a:gd name="connsiteX2" fmla="*/ 132937 w 184025"/>
                        <a:gd name="connsiteY2" fmla="*/ 206029 h 239890"/>
                        <a:gd name="connsiteX3" fmla="*/ 132937 w 184025"/>
                        <a:gd name="connsiteY3" fmla="*/ 226095 h 239890"/>
                        <a:gd name="connsiteX4" fmla="*/ 119142 w 184025"/>
                        <a:gd name="connsiteY4" fmla="*/ 239890 h 239890"/>
                        <a:gd name="connsiteX5" fmla="*/ 65214 w 184025"/>
                        <a:gd name="connsiteY5" fmla="*/ 239890 h 239890"/>
                        <a:gd name="connsiteX6" fmla="*/ 51419 w 184025"/>
                        <a:gd name="connsiteY6" fmla="*/ 226095 h 239890"/>
                        <a:gd name="connsiteX7" fmla="*/ 51419 w 184025"/>
                        <a:gd name="connsiteY7" fmla="*/ 211046 h 239890"/>
                        <a:gd name="connsiteX8" fmla="*/ 28845 w 184025"/>
                        <a:gd name="connsiteY8" fmla="*/ 159627 h 239890"/>
                        <a:gd name="connsiteX9" fmla="*/ 0 w 184025"/>
                        <a:gd name="connsiteY9" fmla="*/ 93158 h 239890"/>
                        <a:gd name="connsiteX10" fmla="*/ 115379 w 184025"/>
                        <a:gd name="connsiteY10" fmla="*/ 2861 h 239890"/>
                        <a:gd name="connsiteX11" fmla="*/ 181848 w 184025"/>
                        <a:gd name="connsiteY11" fmla="*/ 73092 h 23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025" h="239890">
                          <a:moveTo>
                            <a:pt x="181848" y="73092"/>
                          </a:moveTo>
                          <a:cubicBezTo>
                            <a:pt x="189373" y="108208"/>
                            <a:pt x="176831" y="140815"/>
                            <a:pt x="153003" y="162135"/>
                          </a:cubicBezTo>
                          <a:cubicBezTo>
                            <a:pt x="140462" y="173422"/>
                            <a:pt x="132937" y="189726"/>
                            <a:pt x="132937" y="206029"/>
                          </a:cubicBezTo>
                          <a:lnTo>
                            <a:pt x="132937" y="226095"/>
                          </a:lnTo>
                          <a:cubicBezTo>
                            <a:pt x="132937" y="233620"/>
                            <a:pt x="126666" y="239890"/>
                            <a:pt x="119142" y="239890"/>
                          </a:cubicBezTo>
                          <a:lnTo>
                            <a:pt x="65214" y="239890"/>
                          </a:lnTo>
                          <a:cubicBezTo>
                            <a:pt x="57690" y="239890"/>
                            <a:pt x="51419" y="233620"/>
                            <a:pt x="51419" y="226095"/>
                          </a:cubicBezTo>
                          <a:lnTo>
                            <a:pt x="51419" y="211046"/>
                          </a:lnTo>
                          <a:cubicBezTo>
                            <a:pt x="51419" y="190980"/>
                            <a:pt x="42640" y="173422"/>
                            <a:pt x="28845" y="159627"/>
                          </a:cubicBezTo>
                          <a:cubicBezTo>
                            <a:pt x="11287" y="143323"/>
                            <a:pt x="0" y="119495"/>
                            <a:pt x="0" y="93158"/>
                          </a:cubicBezTo>
                          <a:cubicBezTo>
                            <a:pt x="0" y="34214"/>
                            <a:pt x="53927" y="-12188"/>
                            <a:pt x="115379" y="2861"/>
                          </a:cubicBezTo>
                          <a:cubicBezTo>
                            <a:pt x="147986" y="9132"/>
                            <a:pt x="174323" y="37977"/>
                            <a:pt x="181848" y="73092"/>
                          </a:cubicBezTo>
                          <a:close/>
                        </a:path>
                      </a:pathLst>
                    </a:custGeom>
                    <a:noFill/>
                    <a:ln w="1861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6E161B36-E6C8-E99D-368B-3FF27BBF9279}"/>
                        </a:ext>
                      </a:extLst>
                    </p:cNvPr>
                    <p:cNvSpPr/>
                    <p:nvPr/>
                  </p:nvSpPr>
                  <p:spPr>
                    <a:xfrm>
                      <a:off x="1395030" y="1918077"/>
                      <a:ext cx="184025" cy="239890"/>
                    </a:xfrm>
                    <a:custGeom>
                      <a:avLst/>
                      <a:gdLst>
                        <a:gd name="connsiteX0" fmla="*/ 181848 w 184025"/>
                        <a:gd name="connsiteY0" fmla="*/ 73092 h 239890"/>
                        <a:gd name="connsiteX1" fmla="*/ 153003 w 184025"/>
                        <a:gd name="connsiteY1" fmla="*/ 162135 h 239890"/>
                        <a:gd name="connsiteX2" fmla="*/ 132937 w 184025"/>
                        <a:gd name="connsiteY2" fmla="*/ 206029 h 239890"/>
                        <a:gd name="connsiteX3" fmla="*/ 132937 w 184025"/>
                        <a:gd name="connsiteY3" fmla="*/ 226095 h 239890"/>
                        <a:gd name="connsiteX4" fmla="*/ 119142 w 184025"/>
                        <a:gd name="connsiteY4" fmla="*/ 239890 h 239890"/>
                        <a:gd name="connsiteX5" fmla="*/ 65214 w 184025"/>
                        <a:gd name="connsiteY5" fmla="*/ 239890 h 239890"/>
                        <a:gd name="connsiteX6" fmla="*/ 51419 w 184025"/>
                        <a:gd name="connsiteY6" fmla="*/ 226095 h 239890"/>
                        <a:gd name="connsiteX7" fmla="*/ 51419 w 184025"/>
                        <a:gd name="connsiteY7" fmla="*/ 211046 h 239890"/>
                        <a:gd name="connsiteX8" fmla="*/ 28845 w 184025"/>
                        <a:gd name="connsiteY8" fmla="*/ 159627 h 239890"/>
                        <a:gd name="connsiteX9" fmla="*/ 0 w 184025"/>
                        <a:gd name="connsiteY9" fmla="*/ 93158 h 239890"/>
                        <a:gd name="connsiteX10" fmla="*/ 115379 w 184025"/>
                        <a:gd name="connsiteY10" fmla="*/ 2861 h 239890"/>
                        <a:gd name="connsiteX11" fmla="*/ 181848 w 184025"/>
                        <a:gd name="connsiteY11" fmla="*/ 73092 h 23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025" h="239890">
                          <a:moveTo>
                            <a:pt x="181848" y="73092"/>
                          </a:moveTo>
                          <a:cubicBezTo>
                            <a:pt x="189373" y="108208"/>
                            <a:pt x="176831" y="140815"/>
                            <a:pt x="153003" y="162135"/>
                          </a:cubicBezTo>
                          <a:cubicBezTo>
                            <a:pt x="140462" y="173422"/>
                            <a:pt x="132937" y="189726"/>
                            <a:pt x="132937" y="206029"/>
                          </a:cubicBezTo>
                          <a:lnTo>
                            <a:pt x="132937" y="226095"/>
                          </a:lnTo>
                          <a:cubicBezTo>
                            <a:pt x="132937" y="233620"/>
                            <a:pt x="126666" y="239890"/>
                            <a:pt x="119142" y="239890"/>
                          </a:cubicBezTo>
                          <a:lnTo>
                            <a:pt x="65214" y="239890"/>
                          </a:lnTo>
                          <a:cubicBezTo>
                            <a:pt x="57690" y="239890"/>
                            <a:pt x="51419" y="233620"/>
                            <a:pt x="51419" y="226095"/>
                          </a:cubicBezTo>
                          <a:lnTo>
                            <a:pt x="51419" y="211046"/>
                          </a:lnTo>
                          <a:cubicBezTo>
                            <a:pt x="51419" y="190980"/>
                            <a:pt x="42640" y="173422"/>
                            <a:pt x="28845" y="159627"/>
                          </a:cubicBezTo>
                          <a:cubicBezTo>
                            <a:pt x="11287" y="143323"/>
                            <a:pt x="0" y="119495"/>
                            <a:pt x="0" y="93158"/>
                          </a:cubicBezTo>
                          <a:cubicBezTo>
                            <a:pt x="0" y="34214"/>
                            <a:pt x="53927" y="-12188"/>
                            <a:pt x="115379" y="2861"/>
                          </a:cubicBezTo>
                          <a:cubicBezTo>
                            <a:pt x="147986" y="9132"/>
                            <a:pt x="174323" y="37977"/>
                            <a:pt x="181848" y="73092"/>
                          </a:cubicBezTo>
                          <a:close/>
                        </a:path>
                      </a:pathLst>
                    </a:custGeom>
                    <a:noFill/>
                    <a:ln w="1861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3" name="Freeform: Shape 12">
                  <a:extLst>
                    <a:ext uri="{FF2B5EF4-FFF2-40B4-BE49-F238E27FC236}">
                      <a16:creationId xmlns:a16="http://schemas.microsoft.com/office/drawing/2014/main" id="{DB7AA2FF-26D0-DB87-BBA7-E047A23FB6DF}"/>
                    </a:ext>
                  </a:extLst>
                </p:cNvPr>
                <p:cNvSpPr/>
                <p:nvPr/>
              </p:nvSpPr>
              <p:spPr>
                <a:xfrm>
                  <a:off x="1010014" y="2091499"/>
                  <a:ext cx="131682" cy="160527"/>
                </a:xfrm>
                <a:custGeom>
                  <a:avLst/>
                  <a:gdLst>
                    <a:gd name="connsiteX0" fmla="*/ 97822 w 131682"/>
                    <a:gd name="connsiteY0" fmla="*/ 158019 h 160527"/>
                    <a:gd name="connsiteX1" fmla="*/ 77756 w 131682"/>
                    <a:gd name="connsiteY1" fmla="*/ 134191 h 160527"/>
                    <a:gd name="connsiteX2" fmla="*/ 66469 w 131682"/>
                    <a:gd name="connsiteY2" fmla="*/ 135445 h 160527"/>
                    <a:gd name="connsiteX3" fmla="*/ 31353 w 131682"/>
                    <a:gd name="connsiteY3" fmla="*/ 126666 h 160527"/>
                    <a:gd name="connsiteX4" fmla="*/ 8779 w 131682"/>
                    <a:gd name="connsiteY4" fmla="*/ 102838 h 160527"/>
                    <a:gd name="connsiteX5" fmla="*/ 0 w 131682"/>
                    <a:gd name="connsiteY5" fmla="*/ 67723 h 160527"/>
                    <a:gd name="connsiteX6" fmla="*/ 8779 w 131682"/>
                    <a:gd name="connsiteY6" fmla="*/ 32607 h 160527"/>
                    <a:gd name="connsiteX7" fmla="*/ 31353 w 131682"/>
                    <a:gd name="connsiteY7" fmla="*/ 8779 h 160527"/>
                    <a:gd name="connsiteX8" fmla="*/ 66469 w 131682"/>
                    <a:gd name="connsiteY8" fmla="*/ 0 h 160527"/>
                    <a:gd name="connsiteX9" fmla="*/ 100330 w 131682"/>
                    <a:gd name="connsiteY9" fmla="*/ 8779 h 160527"/>
                    <a:gd name="connsiteX10" fmla="*/ 122904 w 131682"/>
                    <a:gd name="connsiteY10" fmla="*/ 32607 h 160527"/>
                    <a:gd name="connsiteX11" fmla="*/ 131683 w 131682"/>
                    <a:gd name="connsiteY11" fmla="*/ 67723 h 160527"/>
                    <a:gd name="connsiteX12" fmla="*/ 121650 w 131682"/>
                    <a:gd name="connsiteY12" fmla="*/ 106600 h 160527"/>
                    <a:gd name="connsiteX13" fmla="*/ 92805 w 131682"/>
                    <a:gd name="connsiteY13" fmla="*/ 130429 h 160527"/>
                    <a:gd name="connsiteX14" fmla="*/ 109109 w 131682"/>
                    <a:gd name="connsiteY14" fmla="*/ 149241 h 160527"/>
                    <a:gd name="connsiteX15" fmla="*/ 111617 w 131682"/>
                    <a:gd name="connsiteY15" fmla="*/ 154257 h 160527"/>
                    <a:gd name="connsiteX16" fmla="*/ 109109 w 131682"/>
                    <a:gd name="connsiteY16" fmla="*/ 159274 h 160527"/>
                    <a:gd name="connsiteX17" fmla="*/ 104092 w 131682"/>
                    <a:gd name="connsiteY17" fmla="*/ 160528 h 160527"/>
                    <a:gd name="connsiteX18" fmla="*/ 97822 w 131682"/>
                    <a:gd name="connsiteY18" fmla="*/ 158019 h 160527"/>
                    <a:gd name="connsiteX19" fmla="*/ 92805 w 131682"/>
                    <a:gd name="connsiteY19" fmla="*/ 111617 h 160527"/>
                    <a:gd name="connsiteX20" fmla="*/ 109109 w 131682"/>
                    <a:gd name="connsiteY20" fmla="*/ 92805 h 160527"/>
                    <a:gd name="connsiteX21" fmla="*/ 115379 w 131682"/>
                    <a:gd name="connsiteY21" fmla="*/ 66468 h 160527"/>
                    <a:gd name="connsiteX22" fmla="*/ 109109 w 131682"/>
                    <a:gd name="connsiteY22" fmla="*/ 40132 h 160527"/>
                    <a:gd name="connsiteX23" fmla="*/ 92805 w 131682"/>
                    <a:gd name="connsiteY23" fmla="*/ 21320 h 160527"/>
                    <a:gd name="connsiteX24" fmla="*/ 66469 w 131682"/>
                    <a:gd name="connsiteY24" fmla="*/ 15049 h 160527"/>
                    <a:gd name="connsiteX25" fmla="*/ 40132 w 131682"/>
                    <a:gd name="connsiteY25" fmla="*/ 21320 h 160527"/>
                    <a:gd name="connsiteX26" fmla="*/ 23828 w 131682"/>
                    <a:gd name="connsiteY26" fmla="*/ 40132 h 160527"/>
                    <a:gd name="connsiteX27" fmla="*/ 17558 w 131682"/>
                    <a:gd name="connsiteY27" fmla="*/ 66468 h 160527"/>
                    <a:gd name="connsiteX28" fmla="*/ 23828 w 131682"/>
                    <a:gd name="connsiteY28" fmla="*/ 92805 h 160527"/>
                    <a:gd name="connsiteX29" fmla="*/ 40132 w 131682"/>
                    <a:gd name="connsiteY29" fmla="*/ 111617 h 160527"/>
                    <a:gd name="connsiteX30" fmla="*/ 66469 w 131682"/>
                    <a:gd name="connsiteY30" fmla="*/ 117888 h 160527"/>
                    <a:gd name="connsiteX31" fmla="*/ 92805 w 131682"/>
                    <a:gd name="connsiteY31" fmla="*/ 111617 h 16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1682" h="160527">
                      <a:moveTo>
                        <a:pt x="97822" y="158019"/>
                      </a:moveTo>
                      <a:lnTo>
                        <a:pt x="77756" y="134191"/>
                      </a:lnTo>
                      <a:cubicBezTo>
                        <a:pt x="75247" y="134191"/>
                        <a:pt x="71485" y="135445"/>
                        <a:pt x="66469" y="135445"/>
                      </a:cubicBezTo>
                      <a:cubicBezTo>
                        <a:pt x="53927" y="135445"/>
                        <a:pt x="41386" y="132937"/>
                        <a:pt x="31353" y="126666"/>
                      </a:cubicBezTo>
                      <a:cubicBezTo>
                        <a:pt x="21320" y="120396"/>
                        <a:pt x="13795" y="112871"/>
                        <a:pt x="8779" y="102838"/>
                      </a:cubicBezTo>
                      <a:cubicBezTo>
                        <a:pt x="3762" y="92805"/>
                        <a:pt x="0" y="81518"/>
                        <a:pt x="0" y="67723"/>
                      </a:cubicBezTo>
                      <a:cubicBezTo>
                        <a:pt x="0" y="55181"/>
                        <a:pt x="2508" y="42640"/>
                        <a:pt x="8779" y="32607"/>
                      </a:cubicBezTo>
                      <a:cubicBezTo>
                        <a:pt x="13795" y="22574"/>
                        <a:pt x="21320" y="15049"/>
                        <a:pt x="31353" y="8779"/>
                      </a:cubicBezTo>
                      <a:cubicBezTo>
                        <a:pt x="41386" y="2508"/>
                        <a:pt x="52673" y="0"/>
                        <a:pt x="66469" y="0"/>
                      </a:cubicBezTo>
                      <a:cubicBezTo>
                        <a:pt x="80264" y="0"/>
                        <a:pt x="91551" y="2508"/>
                        <a:pt x="100330" y="8779"/>
                      </a:cubicBezTo>
                      <a:cubicBezTo>
                        <a:pt x="110363" y="15049"/>
                        <a:pt x="117888" y="22574"/>
                        <a:pt x="122904" y="32607"/>
                      </a:cubicBezTo>
                      <a:cubicBezTo>
                        <a:pt x="127921" y="42640"/>
                        <a:pt x="131683" y="53927"/>
                        <a:pt x="131683" y="67723"/>
                      </a:cubicBezTo>
                      <a:cubicBezTo>
                        <a:pt x="131683" y="82772"/>
                        <a:pt x="127921" y="95313"/>
                        <a:pt x="121650" y="106600"/>
                      </a:cubicBezTo>
                      <a:cubicBezTo>
                        <a:pt x="115379" y="117888"/>
                        <a:pt x="105346" y="125412"/>
                        <a:pt x="92805" y="130429"/>
                      </a:cubicBezTo>
                      <a:lnTo>
                        <a:pt x="109109" y="149241"/>
                      </a:lnTo>
                      <a:cubicBezTo>
                        <a:pt x="110363" y="150495"/>
                        <a:pt x="111617" y="153003"/>
                        <a:pt x="111617" y="154257"/>
                      </a:cubicBezTo>
                      <a:cubicBezTo>
                        <a:pt x="111617" y="156765"/>
                        <a:pt x="110363" y="158019"/>
                        <a:pt x="109109" y="159274"/>
                      </a:cubicBezTo>
                      <a:cubicBezTo>
                        <a:pt x="109109" y="160528"/>
                        <a:pt x="106600" y="160528"/>
                        <a:pt x="104092" y="160528"/>
                      </a:cubicBezTo>
                      <a:cubicBezTo>
                        <a:pt x="101584" y="160528"/>
                        <a:pt x="100330" y="159274"/>
                        <a:pt x="97822" y="158019"/>
                      </a:cubicBezTo>
                      <a:close/>
                      <a:moveTo>
                        <a:pt x="92805" y="111617"/>
                      </a:moveTo>
                      <a:cubicBezTo>
                        <a:pt x="100330" y="106600"/>
                        <a:pt x="105346" y="101584"/>
                        <a:pt x="109109" y="92805"/>
                      </a:cubicBezTo>
                      <a:cubicBezTo>
                        <a:pt x="112871" y="84026"/>
                        <a:pt x="115379" y="76501"/>
                        <a:pt x="115379" y="66468"/>
                      </a:cubicBezTo>
                      <a:cubicBezTo>
                        <a:pt x="115379" y="56436"/>
                        <a:pt x="112871" y="47657"/>
                        <a:pt x="109109" y="40132"/>
                      </a:cubicBezTo>
                      <a:cubicBezTo>
                        <a:pt x="105346" y="32607"/>
                        <a:pt x="99076" y="26337"/>
                        <a:pt x="92805" y="21320"/>
                      </a:cubicBezTo>
                      <a:cubicBezTo>
                        <a:pt x="85280" y="16304"/>
                        <a:pt x="76501" y="15049"/>
                        <a:pt x="66469" y="15049"/>
                      </a:cubicBezTo>
                      <a:cubicBezTo>
                        <a:pt x="56436" y="15049"/>
                        <a:pt x="47657" y="17558"/>
                        <a:pt x="40132" y="21320"/>
                      </a:cubicBezTo>
                      <a:cubicBezTo>
                        <a:pt x="32607" y="26337"/>
                        <a:pt x="27591" y="31353"/>
                        <a:pt x="23828" y="40132"/>
                      </a:cubicBezTo>
                      <a:cubicBezTo>
                        <a:pt x="20066" y="48911"/>
                        <a:pt x="17558" y="56436"/>
                        <a:pt x="17558" y="66468"/>
                      </a:cubicBezTo>
                      <a:cubicBezTo>
                        <a:pt x="17558" y="76501"/>
                        <a:pt x="20066" y="85280"/>
                        <a:pt x="23828" y="92805"/>
                      </a:cubicBezTo>
                      <a:cubicBezTo>
                        <a:pt x="27591" y="100330"/>
                        <a:pt x="33861" y="106600"/>
                        <a:pt x="40132" y="111617"/>
                      </a:cubicBezTo>
                      <a:cubicBezTo>
                        <a:pt x="47657" y="116633"/>
                        <a:pt x="56436" y="117888"/>
                        <a:pt x="66469" y="117888"/>
                      </a:cubicBezTo>
                      <a:cubicBezTo>
                        <a:pt x="76501" y="117888"/>
                        <a:pt x="85280" y="115379"/>
                        <a:pt x="92805" y="111617"/>
                      </a:cubicBezTo>
                      <a:close/>
                    </a:path>
                  </a:pathLst>
                </a:custGeom>
                <a:solidFill>
                  <a:schemeClr val="bg1"/>
                </a:solidFill>
                <a:ln w="124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586B5A6B-534B-D7AB-861E-33E4DCCF9259}"/>
                    </a:ext>
                  </a:extLst>
                </p:cNvPr>
                <p:cNvSpPr/>
                <p:nvPr/>
              </p:nvSpPr>
              <p:spPr>
                <a:xfrm>
                  <a:off x="1368693" y="2324765"/>
                  <a:ext cx="120395" cy="132937"/>
                </a:xfrm>
                <a:custGeom>
                  <a:avLst/>
                  <a:gdLst>
                    <a:gd name="connsiteX0" fmla="*/ 2508 w 120395"/>
                    <a:gd name="connsiteY0" fmla="*/ 130429 h 132937"/>
                    <a:gd name="connsiteX1" fmla="*/ 0 w 120395"/>
                    <a:gd name="connsiteY1" fmla="*/ 124158 h 132937"/>
                    <a:gd name="connsiteX2" fmla="*/ 1254 w 120395"/>
                    <a:gd name="connsiteY2" fmla="*/ 120396 h 132937"/>
                    <a:gd name="connsiteX3" fmla="*/ 48911 w 120395"/>
                    <a:gd name="connsiteY3" fmla="*/ 7525 h 132937"/>
                    <a:gd name="connsiteX4" fmla="*/ 52673 w 120395"/>
                    <a:gd name="connsiteY4" fmla="*/ 2508 h 132937"/>
                    <a:gd name="connsiteX5" fmla="*/ 58944 w 120395"/>
                    <a:gd name="connsiteY5" fmla="*/ 0 h 132937"/>
                    <a:gd name="connsiteX6" fmla="*/ 61452 w 120395"/>
                    <a:gd name="connsiteY6" fmla="*/ 0 h 132937"/>
                    <a:gd name="connsiteX7" fmla="*/ 67723 w 120395"/>
                    <a:gd name="connsiteY7" fmla="*/ 2508 h 132937"/>
                    <a:gd name="connsiteX8" fmla="*/ 71485 w 120395"/>
                    <a:gd name="connsiteY8" fmla="*/ 7525 h 132937"/>
                    <a:gd name="connsiteX9" fmla="*/ 119142 w 120395"/>
                    <a:gd name="connsiteY9" fmla="*/ 120396 h 132937"/>
                    <a:gd name="connsiteX10" fmla="*/ 120396 w 120395"/>
                    <a:gd name="connsiteY10" fmla="*/ 124158 h 132937"/>
                    <a:gd name="connsiteX11" fmla="*/ 117888 w 120395"/>
                    <a:gd name="connsiteY11" fmla="*/ 130429 h 132937"/>
                    <a:gd name="connsiteX12" fmla="*/ 111617 w 120395"/>
                    <a:gd name="connsiteY12" fmla="*/ 132937 h 132937"/>
                    <a:gd name="connsiteX13" fmla="*/ 106600 w 120395"/>
                    <a:gd name="connsiteY13" fmla="*/ 131683 h 132937"/>
                    <a:gd name="connsiteX14" fmla="*/ 102838 w 120395"/>
                    <a:gd name="connsiteY14" fmla="*/ 127921 h 132937"/>
                    <a:gd name="connsiteX15" fmla="*/ 90297 w 120395"/>
                    <a:gd name="connsiteY15" fmla="*/ 99076 h 132937"/>
                    <a:gd name="connsiteX16" fmla="*/ 26337 w 120395"/>
                    <a:gd name="connsiteY16" fmla="*/ 99076 h 132937"/>
                    <a:gd name="connsiteX17" fmla="*/ 13795 w 120395"/>
                    <a:gd name="connsiteY17" fmla="*/ 127921 h 132937"/>
                    <a:gd name="connsiteX18" fmla="*/ 10033 w 120395"/>
                    <a:gd name="connsiteY18" fmla="*/ 131683 h 132937"/>
                    <a:gd name="connsiteX19" fmla="*/ 5017 w 120395"/>
                    <a:gd name="connsiteY19" fmla="*/ 132937 h 132937"/>
                    <a:gd name="connsiteX20" fmla="*/ 2508 w 120395"/>
                    <a:gd name="connsiteY20" fmla="*/ 130429 h 132937"/>
                    <a:gd name="connsiteX21" fmla="*/ 35115 w 120395"/>
                    <a:gd name="connsiteY21" fmla="*/ 82772 h 132937"/>
                    <a:gd name="connsiteX22" fmla="*/ 85280 w 120395"/>
                    <a:gd name="connsiteY22" fmla="*/ 82772 h 132937"/>
                    <a:gd name="connsiteX23" fmla="*/ 60198 w 120395"/>
                    <a:gd name="connsiteY23" fmla="*/ 21320 h 13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395" h="132937">
                      <a:moveTo>
                        <a:pt x="2508" y="130429"/>
                      </a:moveTo>
                      <a:cubicBezTo>
                        <a:pt x="1254" y="129175"/>
                        <a:pt x="0" y="126666"/>
                        <a:pt x="0" y="124158"/>
                      </a:cubicBezTo>
                      <a:cubicBezTo>
                        <a:pt x="0" y="122904"/>
                        <a:pt x="0" y="121650"/>
                        <a:pt x="1254" y="120396"/>
                      </a:cubicBezTo>
                      <a:lnTo>
                        <a:pt x="48911" y="7525"/>
                      </a:lnTo>
                      <a:cubicBezTo>
                        <a:pt x="50165" y="5017"/>
                        <a:pt x="51419" y="3762"/>
                        <a:pt x="52673" y="2508"/>
                      </a:cubicBezTo>
                      <a:cubicBezTo>
                        <a:pt x="53927" y="1254"/>
                        <a:pt x="56436" y="0"/>
                        <a:pt x="58944" y="0"/>
                      </a:cubicBezTo>
                      <a:lnTo>
                        <a:pt x="61452" y="0"/>
                      </a:lnTo>
                      <a:cubicBezTo>
                        <a:pt x="63960" y="0"/>
                        <a:pt x="66468" y="1254"/>
                        <a:pt x="67723" y="2508"/>
                      </a:cubicBezTo>
                      <a:cubicBezTo>
                        <a:pt x="68977" y="3762"/>
                        <a:pt x="71485" y="6271"/>
                        <a:pt x="71485" y="7525"/>
                      </a:cubicBezTo>
                      <a:lnTo>
                        <a:pt x="119142" y="120396"/>
                      </a:lnTo>
                      <a:cubicBezTo>
                        <a:pt x="119142" y="121650"/>
                        <a:pt x="120396" y="122904"/>
                        <a:pt x="120396" y="124158"/>
                      </a:cubicBezTo>
                      <a:cubicBezTo>
                        <a:pt x="120396" y="126666"/>
                        <a:pt x="119142" y="127921"/>
                        <a:pt x="117888" y="130429"/>
                      </a:cubicBezTo>
                      <a:cubicBezTo>
                        <a:pt x="116633" y="131683"/>
                        <a:pt x="114125" y="132937"/>
                        <a:pt x="111617" y="132937"/>
                      </a:cubicBezTo>
                      <a:cubicBezTo>
                        <a:pt x="110363" y="132937"/>
                        <a:pt x="107855" y="132937"/>
                        <a:pt x="106600" y="131683"/>
                      </a:cubicBezTo>
                      <a:cubicBezTo>
                        <a:pt x="105346" y="130429"/>
                        <a:pt x="104092" y="129175"/>
                        <a:pt x="102838" y="127921"/>
                      </a:cubicBezTo>
                      <a:lnTo>
                        <a:pt x="90297" y="99076"/>
                      </a:lnTo>
                      <a:lnTo>
                        <a:pt x="26337" y="99076"/>
                      </a:lnTo>
                      <a:lnTo>
                        <a:pt x="13795" y="127921"/>
                      </a:lnTo>
                      <a:cubicBezTo>
                        <a:pt x="12541" y="129175"/>
                        <a:pt x="12541" y="130429"/>
                        <a:pt x="10033" y="131683"/>
                      </a:cubicBezTo>
                      <a:cubicBezTo>
                        <a:pt x="8779" y="132937"/>
                        <a:pt x="7525" y="132937"/>
                        <a:pt x="5017" y="132937"/>
                      </a:cubicBezTo>
                      <a:cubicBezTo>
                        <a:pt x="6271" y="132937"/>
                        <a:pt x="3762" y="132937"/>
                        <a:pt x="2508" y="130429"/>
                      </a:cubicBezTo>
                      <a:close/>
                      <a:moveTo>
                        <a:pt x="35115" y="82772"/>
                      </a:moveTo>
                      <a:lnTo>
                        <a:pt x="85280" y="82772"/>
                      </a:lnTo>
                      <a:lnTo>
                        <a:pt x="60198" y="21320"/>
                      </a:lnTo>
                      <a:close/>
                    </a:path>
                  </a:pathLst>
                </a:custGeom>
                <a:solidFill>
                  <a:schemeClr val="bg1"/>
                </a:solidFill>
                <a:ln w="124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Picture 1">
                  <a:extLst>
                    <a:ext uri="{FF2B5EF4-FFF2-40B4-BE49-F238E27FC236}">
                      <a16:creationId xmlns:a16="http://schemas.microsoft.com/office/drawing/2014/main" id="{E194AB02-FFD0-E93F-40EB-4749D22EF33D}"/>
                    </a:ext>
                  </a:extLst>
                </p:cNvPr>
                <p:cNvGrpSpPr/>
                <p:nvPr/>
              </p:nvGrpSpPr>
              <p:grpSpPr>
                <a:xfrm>
                  <a:off x="1052654" y="2398759"/>
                  <a:ext cx="105347" cy="104091"/>
                  <a:chOff x="1052654" y="2398759"/>
                  <a:chExt cx="105347" cy="104091"/>
                </a:xfrm>
                <a:noFill/>
              </p:grpSpPr>
              <p:sp>
                <p:nvSpPr>
                  <p:cNvPr id="16" name="Freeform: Shape 15">
                    <a:extLst>
                      <a:ext uri="{FF2B5EF4-FFF2-40B4-BE49-F238E27FC236}">
                        <a16:creationId xmlns:a16="http://schemas.microsoft.com/office/drawing/2014/main" id="{7EBC4FC9-FEE8-C66B-6E5C-3E11948C14CD}"/>
                      </a:ext>
                    </a:extLst>
                  </p:cNvPr>
                  <p:cNvSpPr/>
                  <p:nvPr/>
                </p:nvSpPr>
                <p:spPr>
                  <a:xfrm>
                    <a:off x="1145460" y="2465227"/>
                    <a:ext cx="12541" cy="37623"/>
                  </a:xfrm>
                  <a:custGeom>
                    <a:avLst/>
                    <a:gdLst>
                      <a:gd name="connsiteX0" fmla="*/ 0 w 12541"/>
                      <a:gd name="connsiteY0" fmla="*/ 37624 h 37623"/>
                      <a:gd name="connsiteX1" fmla="*/ 12541 w 12541"/>
                      <a:gd name="connsiteY1" fmla="*/ 0 h 37623"/>
                    </a:gdLst>
                    <a:ahLst/>
                    <a:cxnLst>
                      <a:cxn ang="0">
                        <a:pos x="connsiteX0" y="connsiteY0"/>
                      </a:cxn>
                      <a:cxn ang="0">
                        <a:pos x="connsiteX1" y="connsiteY1"/>
                      </a:cxn>
                    </a:cxnLst>
                    <a:rect l="l" t="t" r="r" b="b"/>
                    <a:pathLst>
                      <a:path w="12541" h="37623">
                        <a:moveTo>
                          <a:pt x="0" y="37624"/>
                        </a:moveTo>
                        <a:lnTo>
                          <a:pt x="12541" y="0"/>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035D923-ED19-5733-CACC-6FA9E6C3049A}"/>
                      </a:ext>
                    </a:extLst>
                  </p:cNvPr>
                  <p:cNvSpPr/>
                  <p:nvPr/>
                </p:nvSpPr>
                <p:spPr>
                  <a:xfrm>
                    <a:off x="1071466" y="2445161"/>
                    <a:ext cx="40131" cy="38877"/>
                  </a:xfrm>
                  <a:custGeom>
                    <a:avLst/>
                    <a:gdLst>
                      <a:gd name="connsiteX0" fmla="*/ 0 w 40131"/>
                      <a:gd name="connsiteY0" fmla="*/ 38878 h 38877"/>
                      <a:gd name="connsiteX1" fmla="*/ 40132 w 40131"/>
                      <a:gd name="connsiteY1" fmla="*/ 0 h 38877"/>
                    </a:gdLst>
                    <a:ahLst/>
                    <a:cxnLst>
                      <a:cxn ang="0">
                        <a:pos x="connsiteX0" y="connsiteY0"/>
                      </a:cxn>
                      <a:cxn ang="0">
                        <a:pos x="connsiteX1" y="connsiteY1"/>
                      </a:cxn>
                    </a:cxnLst>
                    <a:rect l="l" t="t" r="r" b="b"/>
                    <a:pathLst>
                      <a:path w="40131" h="38877">
                        <a:moveTo>
                          <a:pt x="0" y="38878"/>
                        </a:moveTo>
                        <a:lnTo>
                          <a:pt x="40132" y="0"/>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8FA5806C-8296-B9E3-8E14-C9432EEA3342}"/>
                      </a:ext>
                    </a:extLst>
                  </p:cNvPr>
                  <p:cNvSpPr/>
                  <p:nvPr/>
                </p:nvSpPr>
                <p:spPr>
                  <a:xfrm>
                    <a:off x="1052654" y="2398759"/>
                    <a:ext cx="38877" cy="12541"/>
                  </a:xfrm>
                  <a:custGeom>
                    <a:avLst/>
                    <a:gdLst>
                      <a:gd name="connsiteX0" fmla="*/ 0 w 38877"/>
                      <a:gd name="connsiteY0" fmla="*/ 12541 h 12541"/>
                      <a:gd name="connsiteX1" fmla="*/ 38878 w 38877"/>
                      <a:gd name="connsiteY1" fmla="*/ 0 h 12541"/>
                    </a:gdLst>
                    <a:ahLst/>
                    <a:cxnLst>
                      <a:cxn ang="0">
                        <a:pos x="connsiteX0" y="connsiteY0"/>
                      </a:cxn>
                      <a:cxn ang="0">
                        <a:pos x="connsiteX1" y="connsiteY1"/>
                      </a:cxn>
                    </a:cxnLst>
                    <a:rect l="l" t="t" r="r" b="b"/>
                    <a:pathLst>
                      <a:path w="38877" h="12541">
                        <a:moveTo>
                          <a:pt x="0" y="12541"/>
                        </a:moveTo>
                        <a:lnTo>
                          <a:pt x="38878" y="0"/>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sp>
        <p:nvSpPr>
          <p:cNvPr id="54" name="Content Placeholder 4">
            <a:extLst>
              <a:ext uri="{FF2B5EF4-FFF2-40B4-BE49-F238E27FC236}">
                <a16:creationId xmlns:a16="http://schemas.microsoft.com/office/drawing/2014/main" id="{41C94D95-08E4-7EBC-5A29-4BE826975CE6}"/>
              </a:ext>
            </a:extLst>
          </p:cNvPr>
          <p:cNvSpPr txBox="1">
            <a:spLocks/>
          </p:cNvSpPr>
          <p:nvPr/>
        </p:nvSpPr>
        <p:spPr>
          <a:xfrm>
            <a:off x="1912984" y="1837075"/>
            <a:ext cx="9022326" cy="6698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 sz="1800" b="0" i="0" u="none" strike="noStrike" kern="1200" cap="none" spc="0" normalizeH="0" baseline="0" noProof="0">
                <a:ln>
                  <a:noFill/>
                </a:ln>
                <a:solidFill>
                  <a:prstClr val="black"/>
                </a:solidFill>
                <a:effectLst/>
                <a:uLnTx/>
                <a:uFillTx/>
                <a:latin typeface="Calibri" panose="020F0502020204030204"/>
                <a:ea typeface="+mn-ea"/>
                <a:cs typeface="+mn-cs"/>
              </a:rPr>
              <a:t>¿Cuál es su enfoque para confirmar un diagnóstico de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ICFEp</a:t>
            </a:r>
            <a:r>
              <a:rPr kumimoji="0" lang="es" sz="1800" b="0" i="0" u="none" strike="noStrike" kern="1200" cap="none" spc="0" normalizeH="0" baseline="0" noProof="0">
                <a:ln>
                  <a:noFill/>
                </a:ln>
                <a:solidFill>
                  <a:prstClr val="black"/>
                </a:solidFill>
                <a:effectLst/>
                <a:uLnTx/>
                <a:uFillTx/>
                <a:latin typeface="Calibri" panose="020F0502020204030204"/>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 sz="1800" b="0" i="0" u="none" strike="noStrike" kern="1200" cap="none" spc="0" normalizeH="0" baseline="0" noProof="0">
                <a:ln>
                  <a:noFill/>
                </a:ln>
                <a:solidFill>
                  <a:prstClr val="black"/>
                </a:solidFill>
                <a:effectLst/>
                <a:uLnTx/>
                <a:uFillTx/>
                <a:latin typeface="Calibri" panose="020F0502020204030204"/>
                <a:ea typeface="+mn-ea"/>
                <a:cs typeface="+mn-cs"/>
              </a:rPr>
              <a:t>¿Cuál es tu principal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desafío</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en</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el</a:t>
            </a:r>
            <a:r>
              <a:rPr kumimoji="0" lang="es" sz="1800" b="0" i="0" u="none" strike="noStrike" kern="1200" cap="none" spc="0" normalizeH="0" baseline="0" noProof="0">
                <a:ln>
                  <a:noFill/>
                </a:ln>
                <a:solidFill>
                  <a:prstClr val="black"/>
                </a:solidFill>
                <a:effectLst/>
                <a:uLnTx/>
                <a:uFillTx/>
                <a:latin typeface="Calibri" panose="020F0502020204030204"/>
                <a:ea typeface="+mn-ea"/>
                <a:cs typeface="+mn-cs"/>
              </a:rPr>
              <a:t> diagnóstico?</a:t>
            </a:r>
          </a:p>
        </p:txBody>
      </p:sp>
      <p:sp>
        <p:nvSpPr>
          <p:cNvPr id="55" name="Title 1">
            <a:extLst>
              <a:ext uri="{FF2B5EF4-FFF2-40B4-BE49-F238E27FC236}">
                <a16:creationId xmlns:a16="http://schemas.microsoft.com/office/drawing/2014/main" id="{8F6410B0-484D-B452-992F-B3B0C93218B0}"/>
              </a:ext>
            </a:extLst>
          </p:cNvPr>
          <p:cNvSpPr txBox="1">
            <a:spLocks/>
          </p:cNvSpPr>
          <p:nvPr/>
        </p:nvSpPr>
        <p:spPr>
          <a:xfrm>
            <a:off x="838200" y="-1325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44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2" name="Title 1">
            <a:extLst>
              <a:ext uri="{FF2B5EF4-FFF2-40B4-BE49-F238E27FC236}">
                <a16:creationId xmlns:a16="http://schemas.microsoft.com/office/drawing/2014/main" id="{D89C7474-8446-DFC5-0071-9DF0EF8C0923}"/>
              </a:ext>
            </a:extLst>
          </p:cNvPr>
          <p:cNvSpPr txBox="1">
            <a:spLocks/>
          </p:cNvSpPr>
          <p:nvPr/>
        </p:nvSpPr>
        <p:spPr>
          <a:xfrm>
            <a:off x="624192" y="-175431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8" name="Slide Number Placeholder 7">
            <a:extLst>
              <a:ext uri="{FF2B5EF4-FFF2-40B4-BE49-F238E27FC236}">
                <a16:creationId xmlns:a16="http://schemas.microsoft.com/office/drawing/2014/main" id="{007B5021-91F6-459E-49BC-B6031D3DDE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B2D509AC-52E0-68C7-C33B-E52F93C35ACE}"/>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Diagnóstico de la </a:t>
            </a:r>
            <a:r>
              <a:rPr kumimoji="0" lang="en-US" sz="3200" b="1" i="0" u="none" strike="noStrike" kern="1200" cap="none" spc="0" normalizeH="0" baseline="0" noProof="0" err="1">
                <a:ln>
                  <a:noFill/>
                </a:ln>
                <a:solidFill>
                  <a:srgbClr val="002C53"/>
                </a:solidFill>
                <a:effectLst/>
                <a:uLnTx/>
                <a:uFillTx/>
                <a:latin typeface="Calibri Light" panose="020F0302020204030204"/>
                <a:ea typeface="+mj-ea"/>
                <a:cs typeface="+mj-cs"/>
              </a:rPr>
              <a:t>ICFEp</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273778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34DA131B-3ADA-B855-06A2-CB28240D93A1}"/>
              </a:ext>
            </a:extLst>
          </p:cNvPr>
          <p:cNvGrpSpPr/>
          <p:nvPr/>
        </p:nvGrpSpPr>
        <p:grpSpPr>
          <a:xfrm>
            <a:off x="4233127" y="3975261"/>
            <a:ext cx="3468542" cy="1788464"/>
            <a:chOff x="4233127" y="3994264"/>
            <a:chExt cx="3468542" cy="1926075"/>
          </a:xfrm>
          <a:gradFill>
            <a:gsLst>
              <a:gs pos="0">
                <a:srgbClr val="8A2172"/>
              </a:gs>
              <a:gs pos="100000">
                <a:srgbClr val="4B1251"/>
              </a:gs>
            </a:gsLst>
            <a:lin ang="0" scaled="1"/>
          </a:gradFill>
          <a:effectLst>
            <a:outerShdw blurRad="76200" dist="38100" dir="5400000" sx="101000" sy="101000" algn="ctr" rotWithShape="0">
              <a:schemeClr val="tx1">
                <a:lumMod val="50000"/>
                <a:lumOff val="50000"/>
                <a:alpha val="20000"/>
              </a:schemeClr>
            </a:outerShdw>
          </a:effectLst>
        </p:grpSpPr>
        <p:sp>
          <p:nvSpPr>
            <p:cNvPr id="31" name="Rectangle: Rounded Corners 30">
              <a:extLst>
                <a:ext uri="{FF2B5EF4-FFF2-40B4-BE49-F238E27FC236}">
                  <a16:creationId xmlns:a16="http://schemas.microsoft.com/office/drawing/2014/main" id="{714E21A5-79CF-6F3A-AEC7-04F7EF76BFA9}"/>
                </a:ext>
              </a:extLst>
            </p:cNvPr>
            <p:cNvSpPr/>
            <p:nvPr/>
          </p:nvSpPr>
          <p:spPr>
            <a:xfrm>
              <a:off x="4402209" y="3994264"/>
              <a:ext cx="3299460" cy="1926075"/>
            </a:xfrm>
            <a:prstGeom prst="roundRect">
              <a:avLst>
                <a:gd name="adj" fmla="val 9546"/>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Isosceles Triangle 32">
              <a:extLst>
                <a:ext uri="{FF2B5EF4-FFF2-40B4-BE49-F238E27FC236}">
                  <a16:creationId xmlns:a16="http://schemas.microsoft.com/office/drawing/2014/main" id="{40435318-A08B-688D-34DC-CED24A846E46}"/>
                </a:ext>
              </a:extLst>
            </p:cNvPr>
            <p:cNvSpPr/>
            <p:nvPr/>
          </p:nvSpPr>
          <p:spPr>
            <a:xfrm rot="16200000" flipH="1">
              <a:off x="4157104" y="4944266"/>
              <a:ext cx="321128" cy="169082"/>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1" name="Group 40">
            <a:extLst>
              <a:ext uri="{FF2B5EF4-FFF2-40B4-BE49-F238E27FC236}">
                <a16:creationId xmlns:a16="http://schemas.microsoft.com/office/drawing/2014/main" id="{425057D6-28FF-7345-0542-192E8B7914BD}"/>
              </a:ext>
            </a:extLst>
          </p:cNvPr>
          <p:cNvGrpSpPr/>
          <p:nvPr/>
        </p:nvGrpSpPr>
        <p:grpSpPr>
          <a:xfrm>
            <a:off x="7774286" y="3975261"/>
            <a:ext cx="3468540" cy="1788464"/>
            <a:chOff x="7774286" y="3994264"/>
            <a:chExt cx="3468540" cy="1926075"/>
          </a:xfrm>
          <a:gradFill>
            <a:gsLst>
              <a:gs pos="0">
                <a:srgbClr val="8A2172"/>
              </a:gs>
              <a:gs pos="100000">
                <a:srgbClr val="4B1251"/>
              </a:gs>
            </a:gsLst>
            <a:lin ang="0" scaled="1"/>
          </a:gradFill>
          <a:effectLst>
            <a:outerShdw blurRad="76200" dist="38100" dir="5400000" sx="101000" sy="101000" algn="ctr" rotWithShape="0">
              <a:schemeClr val="tx1">
                <a:lumMod val="50000"/>
                <a:lumOff val="50000"/>
                <a:alpha val="20000"/>
              </a:schemeClr>
            </a:outerShdw>
          </a:effectLst>
        </p:grpSpPr>
        <p:sp>
          <p:nvSpPr>
            <p:cNvPr id="27" name="Rectangle: Rounded Corners 26">
              <a:extLst>
                <a:ext uri="{FF2B5EF4-FFF2-40B4-BE49-F238E27FC236}">
                  <a16:creationId xmlns:a16="http://schemas.microsoft.com/office/drawing/2014/main" id="{1C45F6F0-4E40-7EB1-4D6D-D675C8409AE2}"/>
                </a:ext>
              </a:extLst>
            </p:cNvPr>
            <p:cNvSpPr/>
            <p:nvPr/>
          </p:nvSpPr>
          <p:spPr>
            <a:xfrm>
              <a:off x="7943366" y="3994264"/>
              <a:ext cx="3299460" cy="1926075"/>
            </a:xfrm>
            <a:prstGeom prst="roundRect">
              <a:avLst>
                <a:gd name="adj" fmla="val 9546"/>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Isosceles Triangle 29">
              <a:extLst>
                <a:ext uri="{FF2B5EF4-FFF2-40B4-BE49-F238E27FC236}">
                  <a16:creationId xmlns:a16="http://schemas.microsoft.com/office/drawing/2014/main" id="{14A57E18-B9EC-C28F-D6C0-58CDE84136DA}"/>
                </a:ext>
              </a:extLst>
            </p:cNvPr>
            <p:cNvSpPr/>
            <p:nvPr/>
          </p:nvSpPr>
          <p:spPr>
            <a:xfrm rot="16200000" flipH="1">
              <a:off x="7698264" y="4944269"/>
              <a:ext cx="321124" cy="16908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FB162329-1C82-E713-58FC-8EEB3305291E}"/>
              </a:ext>
            </a:extLst>
          </p:cNvPr>
          <p:cNvGrpSpPr/>
          <p:nvPr/>
        </p:nvGrpSpPr>
        <p:grpSpPr>
          <a:xfrm>
            <a:off x="838200" y="1987631"/>
            <a:ext cx="3463668" cy="1788464"/>
            <a:chOff x="838200" y="1828836"/>
            <a:chExt cx="3463668" cy="1926075"/>
          </a:xfrm>
          <a:gradFill>
            <a:gsLst>
              <a:gs pos="0">
                <a:srgbClr val="8A2172"/>
              </a:gs>
              <a:gs pos="100000">
                <a:srgbClr val="4B1251"/>
              </a:gs>
            </a:gsLst>
            <a:lin ang="0" scaled="1"/>
          </a:gradFill>
          <a:effectLst>
            <a:outerShdw blurRad="76200" dist="38100" dir="5400000" sx="101000" sy="101000" algn="ctr" rotWithShape="0">
              <a:schemeClr val="tx1">
                <a:lumMod val="50000"/>
                <a:lumOff val="50000"/>
                <a:alpha val="20000"/>
              </a:schemeClr>
            </a:outerShdw>
          </a:effectLst>
        </p:grpSpPr>
        <p:sp>
          <p:nvSpPr>
            <p:cNvPr id="18" name="Rectangle: Rounded Corners 17">
              <a:extLst>
                <a:ext uri="{FF2B5EF4-FFF2-40B4-BE49-F238E27FC236}">
                  <a16:creationId xmlns:a16="http://schemas.microsoft.com/office/drawing/2014/main" id="{E4BAEDD4-3C43-0E14-D129-1C2C6E452182}"/>
                </a:ext>
              </a:extLst>
            </p:cNvPr>
            <p:cNvSpPr/>
            <p:nvPr/>
          </p:nvSpPr>
          <p:spPr>
            <a:xfrm>
              <a:off x="838200" y="1828836"/>
              <a:ext cx="3299460" cy="1926075"/>
            </a:xfrm>
            <a:prstGeom prst="roundRect">
              <a:avLst>
                <a:gd name="adj" fmla="val 9546"/>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8FA3D4D2-5AFA-A99E-F841-D69D8DA4B3FA}"/>
                </a:ext>
              </a:extLst>
            </p:cNvPr>
            <p:cNvSpPr/>
            <p:nvPr/>
          </p:nvSpPr>
          <p:spPr>
            <a:xfrm rot="5400000">
              <a:off x="4056761" y="2778834"/>
              <a:ext cx="321131" cy="16908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TextBox 2">
            <a:extLst>
              <a:ext uri="{FF2B5EF4-FFF2-40B4-BE49-F238E27FC236}">
                <a16:creationId xmlns:a16="http://schemas.microsoft.com/office/drawing/2014/main" id="{57FA33FF-F619-AC7E-3B9C-AECBA1B458D4}"/>
              </a:ext>
            </a:extLst>
          </p:cNvPr>
          <p:cNvSpPr txBox="1"/>
          <p:nvPr/>
        </p:nvSpPr>
        <p:spPr>
          <a:xfrm>
            <a:off x="1139688" y="6457890"/>
            <a:ext cx="1072100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000" b="0" i="1" u="none" strike="noStrike" kern="1200" cap="none" spc="0" normalizeH="0" baseline="0" noProof="0">
                <a:ln>
                  <a:noFill/>
                </a:ln>
                <a:solidFill>
                  <a:srgbClr val="000000"/>
                </a:solidFill>
                <a:effectLst/>
                <a:uLnTx/>
                <a:uFillTx/>
                <a:latin typeface="Calibri" panose="020F0502020204030204"/>
                <a:ea typeface="+mn-ea"/>
                <a:cs typeface="+mn-cs"/>
              </a:rPr>
              <a:t>(Fuente: Kittleson MM, </a:t>
            </a:r>
            <a:r>
              <a:rPr kumimoji="0" lang="en-US" sz="1000" b="0" i="1" u="none" strike="noStrike" kern="1200" cap="none" spc="0" normalizeH="0" baseline="0" noProof="0">
                <a:ln>
                  <a:noFill/>
                </a:ln>
                <a:solidFill>
                  <a:srgbClr val="000000"/>
                </a:solidFill>
                <a:effectLst/>
                <a:uLnTx/>
                <a:uFillTx/>
                <a:latin typeface="Calibri" panose="020F0502020204030204"/>
                <a:ea typeface="+mn-ea"/>
                <a:cs typeface="+mn-cs"/>
              </a:rPr>
              <a:t>et.al.. 2023 ACC expert consensus decision pathway on management of heart failure with preserved ejection fraction: a report of the American College of Cardiology Solution Set Oversight Committee. J Am Coll </a:t>
            </a:r>
            <a:r>
              <a:rPr kumimoji="0" lang="en-US" sz="1000" b="0" i="1" u="none" strike="noStrike" kern="1200" cap="none" spc="0" normalizeH="0" baseline="0" noProof="0" err="1">
                <a:ln>
                  <a:noFill/>
                </a:ln>
                <a:solidFill>
                  <a:srgbClr val="000000"/>
                </a:solidFill>
                <a:effectLst/>
                <a:uLnTx/>
                <a:uFillTx/>
                <a:latin typeface="Calibri" panose="020F0502020204030204"/>
                <a:ea typeface="+mn-ea"/>
                <a:cs typeface="+mn-cs"/>
              </a:rPr>
              <a:t>Cardiol</a:t>
            </a:r>
            <a:r>
              <a:rPr kumimoji="0" lang="en-US" sz="1000" b="0" i="1"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s" sz="1000" b="0" i="1" u="none" strike="noStrike" kern="1200" cap="none" spc="0" normalizeH="0" baseline="0" noProof="0">
                <a:ln>
                  <a:noFill/>
                </a:ln>
                <a:solidFill>
                  <a:srgbClr val="000000"/>
                </a:solidFill>
                <a:effectLst/>
                <a:uLnTx/>
                <a:uFillTx/>
                <a:latin typeface="Calibri" panose="020F0502020204030204"/>
                <a:ea typeface="+mn-ea"/>
                <a:cs typeface="+mn-cs"/>
              </a:rPr>
              <a:t>Publicado en línea el 19 de abril de 2023. </a:t>
            </a:r>
            <a:r>
              <a:rPr kumimoji="0" lang="es" sz="1000" b="0" i="1" u="none" strike="noStrike" kern="1200" cap="none" spc="0" normalizeH="0" baseline="0" noProof="0">
                <a:ln>
                  <a:noFill/>
                </a:ln>
                <a:solidFill>
                  <a:srgbClr val="2197D2"/>
                </a:solidFill>
                <a:effectLst/>
                <a:uLnTx/>
                <a:uFillTx/>
                <a:latin typeface="Calibri" panose="020F0502020204030204"/>
                <a:ea typeface="+mn-ea"/>
                <a:cs typeface="+mn-cs"/>
              </a:rPr>
              <a:t>https://doi.org/10.1016/j.jacc.2023.03.393</a:t>
            </a:r>
            <a:r>
              <a:rPr kumimoji="0" lang="es" sz="1000" b="0" i="1" u="none" strike="noStrike" kern="1200" cap="none" spc="0" normalizeH="0" baseline="0" noProof="0">
                <a:ln>
                  <a:noFill/>
                </a:ln>
                <a:solidFill>
                  <a:srgbClr val="000000"/>
                </a:solidFill>
                <a:effectLst/>
                <a:uLnTx/>
                <a:uFillTx/>
                <a:latin typeface="Calibri" panose="020F0502020204030204"/>
                <a:ea typeface="+mn-ea"/>
                <a:cs typeface="+mn-cs"/>
              </a:rPr>
              <a:t>)</a:t>
            </a:r>
            <a:endParaRPr kumimoji="0" lang="en-US" sz="10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BDD6B0F0-F1EB-AA52-0191-F9983A5A3C7B}"/>
              </a:ext>
            </a:extLst>
          </p:cNvPr>
          <p:cNvSpPr txBox="1">
            <a:spLocks/>
          </p:cNvSpPr>
          <p:nvPr/>
        </p:nvSpPr>
        <p:spPr>
          <a:xfrm>
            <a:off x="727226" y="-16859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44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19" name="TextBox 18">
            <a:extLst>
              <a:ext uri="{FF2B5EF4-FFF2-40B4-BE49-F238E27FC236}">
                <a16:creationId xmlns:a16="http://schemas.microsoft.com/office/drawing/2014/main" id="{EA3F2788-3C5F-A014-C543-592E1AEBDC72}"/>
              </a:ext>
            </a:extLst>
          </p:cNvPr>
          <p:cNvSpPr txBox="1"/>
          <p:nvPr/>
        </p:nvSpPr>
        <p:spPr>
          <a:xfrm>
            <a:off x="992505" y="2178149"/>
            <a:ext cx="2990850" cy="480131"/>
          </a:xfrm>
          <a:prstGeom prst="rect">
            <a:avLst/>
          </a:prstGeom>
          <a:noFill/>
        </p:spPr>
        <p:txBody>
          <a:bodyPr wrap="square" rtlCol="0">
            <a:sp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err="1">
                <a:ln>
                  <a:noFill/>
                </a:ln>
                <a:solidFill>
                  <a:prstClr val="white"/>
                </a:solidFill>
                <a:effectLst/>
                <a:uLnTx/>
                <a:uFillTx/>
                <a:latin typeface="Calibri" panose="020F0502020204030204"/>
                <a:ea typeface="+mn-ea"/>
                <a:cs typeface="+mn-cs"/>
              </a:rPr>
              <a:t>Identifique</a:t>
            </a:r>
            <a:r>
              <a:rPr kumimoji="0" lang="es" sz="1400" b="0" i="0" u="none" strike="noStrike" kern="1200" cap="none" spc="0" normalizeH="0" baseline="0" noProof="0">
                <a:ln>
                  <a:noFill/>
                </a:ln>
                <a:solidFill>
                  <a:prstClr val="white"/>
                </a:solidFill>
                <a:effectLst/>
                <a:uLnTx/>
                <a:uFillTx/>
                <a:latin typeface="Calibri" panose="020F0502020204030204"/>
                <a:ea typeface="+mn-ea"/>
                <a:cs typeface="+mn-cs"/>
              </a:rPr>
              <a:t> a los pacientes con disnea y/o edema.</a:t>
            </a:r>
          </a:p>
        </p:txBody>
      </p:sp>
      <p:grpSp>
        <p:nvGrpSpPr>
          <p:cNvPr id="39" name="Group 38">
            <a:extLst>
              <a:ext uri="{FF2B5EF4-FFF2-40B4-BE49-F238E27FC236}">
                <a16:creationId xmlns:a16="http://schemas.microsoft.com/office/drawing/2014/main" id="{4B59C4BA-8A7E-5FCA-7703-B30848A248FF}"/>
              </a:ext>
            </a:extLst>
          </p:cNvPr>
          <p:cNvGrpSpPr/>
          <p:nvPr/>
        </p:nvGrpSpPr>
        <p:grpSpPr>
          <a:xfrm>
            <a:off x="4409280" y="1987631"/>
            <a:ext cx="3463668" cy="1788464"/>
            <a:chOff x="4409280" y="1828836"/>
            <a:chExt cx="3463668" cy="1926075"/>
          </a:xfrm>
          <a:gradFill>
            <a:gsLst>
              <a:gs pos="0">
                <a:srgbClr val="8A2172"/>
              </a:gs>
              <a:gs pos="100000">
                <a:srgbClr val="4B1251"/>
              </a:gs>
            </a:gsLst>
            <a:lin ang="0" scaled="1"/>
          </a:gradFill>
          <a:effectLst>
            <a:outerShdw blurRad="76200" dist="38100" dir="5400000" sx="101000" sy="101000" algn="ctr" rotWithShape="0">
              <a:schemeClr val="tx1">
                <a:lumMod val="50000"/>
                <a:lumOff val="50000"/>
                <a:alpha val="20000"/>
              </a:schemeClr>
            </a:outerShdw>
          </a:effectLst>
        </p:grpSpPr>
        <p:sp>
          <p:nvSpPr>
            <p:cNvPr id="21" name="Rectangle: Rounded Corners 20">
              <a:extLst>
                <a:ext uri="{FF2B5EF4-FFF2-40B4-BE49-F238E27FC236}">
                  <a16:creationId xmlns:a16="http://schemas.microsoft.com/office/drawing/2014/main" id="{9206AC92-C212-C29A-11A1-28E9171AAAA1}"/>
                </a:ext>
              </a:extLst>
            </p:cNvPr>
            <p:cNvSpPr/>
            <p:nvPr/>
          </p:nvSpPr>
          <p:spPr>
            <a:xfrm>
              <a:off x="4409280" y="1828836"/>
              <a:ext cx="3299460" cy="1926075"/>
            </a:xfrm>
            <a:prstGeom prst="roundRect">
              <a:avLst>
                <a:gd name="adj" fmla="val 9546"/>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9834B43C-8C4F-1683-9A45-327255C7E2DC}"/>
                </a:ext>
              </a:extLst>
            </p:cNvPr>
            <p:cNvSpPr/>
            <p:nvPr/>
          </p:nvSpPr>
          <p:spPr>
            <a:xfrm rot="5400000">
              <a:off x="7627841" y="2778834"/>
              <a:ext cx="321131" cy="16908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0" name="Group 39">
            <a:extLst>
              <a:ext uri="{FF2B5EF4-FFF2-40B4-BE49-F238E27FC236}">
                <a16:creationId xmlns:a16="http://schemas.microsoft.com/office/drawing/2014/main" id="{40DC9044-0DC2-0989-1E8B-87023C4B712A}"/>
              </a:ext>
            </a:extLst>
          </p:cNvPr>
          <p:cNvGrpSpPr/>
          <p:nvPr/>
        </p:nvGrpSpPr>
        <p:grpSpPr>
          <a:xfrm>
            <a:off x="7943366" y="1987631"/>
            <a:ext cx="3299460" cy="1936879"/>
            <a:chOff x="7943366" y="1828839"/>
            <a:chExt cx="3299460" cy="2085910"/>
          </a:xfrm>
          <a:gradFill>
            <a:gsLst>
              <a:gs pos="0">
                <a:srgbClr val="8A2172"/>
              </a:gs>
              <a:gs pos="100000">
                <a:srgbClr val="4B1251"/>
              </a:gs>
            </a:gsLst>
            <a:lin ang="0" scaled="1"/>
          </a:gradFill>
          <a:effectLst>
            <a:outerShdw blurRad="76200" dist="38100" dir="5400000" sx="101000" sy="101000" algn="ctr" rotWithShape="0">
              <a:schemeClr val="tx1">
                <a:lumMod val="50000"/>
                <a:lumOff val="50000"/>
                <a:alpha val="20000"/>
              </a:schemeClr>
            </a:outerShdw>
          </a:effectLst>
        </p:grpSpPr>
        <p:sp>
          <p:nvSpPr>
            <p:cNvPr id="23" name="Rectangle: Rounded Corners 22">
              <a:extLst>
                <a:ext uri="{FF2B5EF4-FFF2-40B4-BE49-F238E27FC236}">
                  <a16:creationId xmlns:a16="http://schemas.microsoft.com/office/drawing/2014/main" id="{48F1A4E6-844A-2A98-0A6C-A237A03ADC6B}"/>
                </a:ext>
              </a:extLst>
            </p:cNvPr>
            <p:cNvSpPr/>
            <p:nvPr/>
          </p:nvSpPr>
          <p:spPr>
            <a:xfrm>
              <a:off x="7943366" y="1828839"/>
              <a:ext cx="3299460" cy="1926078"/>
            </a:xfrm>
            <a:prstGeom prst="roundRect">
              <a:avLst>
                <a:gd name="adj" fmla="val 9546"/>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Isosceles Triangle 23">
              <a:extLst>
                <a:ext uri="{FF2B5EF4-FFF2-40B4-BE49-F238E27FC236}">
                  <a16:creationId xmlns:a16="http://schemas.microsoft.com/office/drawing/2014/main" id="{3A3F346B-07CF-2BA6-B7C9-68E39769129C}"/>
                </a:ext>
              </a:extLst>
            </p:cNvPr>
            <p:cNvSpPr/>
            <p:nvPr/>
          </p:nvSpPr>
          <p:spPr>
            <a:xfrm rot="10800000">
              <a:off x="9433560" y="3755584"/>
              <a:ext cx="302292" cy="159165"/>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 name="TextBox 24">
            <a:extLst>
              <a:ext uri="{FF2B5EF4-FFF2-40B4-BE49-F238E27FC236}">
                <a16:creationId xmlns:a16="http://schemas.microsoft.com/office/drawing/2014/main" id="{831568FC-E872-9BF6-6C46-9772F926A1A9}"/>
              </a:ext>
            </a:extLst>
          </p:cNvPr>
          <p:cNvSpPr txBox="1"/>
          <p:nvPr/>
        </p:nvSpPr>
        <p:spPr>
          <a:xfrm>
            <a:off x="4563585" y="2178149"/>
            <a:ext cx="2990850" cy="1363450"/>
          </a:xfrm>
          <a:prstGeom prst="rect">
            <a:avLst/>
          </a:prstGeom>
          <a:noFill/>
        </p:spPr>
        <p:txBody>
          <a:bodyPr wrap="square" rtlCol="0">
            <a:sp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s" sz="1400" b="0" i="0" u="none" strike="noStrike" kern="1200" cap="none" spc="0" normalizeH="0" baseline="0" noProof="0">
                <a:ln>
                  <a:noFill/>
                </a:ln>
                <a:solidFill>
                  <a:prstClr val="white"/>
                </a:solidFill>
                <a:effectLst/>
                <a:uLnTx/>
                <a:uFillTx/>
                <a:latin typeface="Calibri" panose="020F0502020204030204"/>
                <a:ea typeface="+mn-ea"/>
                <a:cs typeface="+mn-cs"/>
              </a:rPr>
              <a:t>Verifique si hay una fuente no cardíaca de la dolencia del paciente</a:t>
            </a:r>
            <a:r>
              <a:rPr kumimoji="0" lang="es" sz="14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por ejemplo:</a:t>
            </a: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a:p>
            <a:pPr marL="182563" marR="0" lvl="1" indent="-182563" algn="l" defTabSz="533400" rtl="0" eaLnBrk="1" fontAlgn="auto" latinLnBrk="0" hangingPunct="1">
              <a:lnSpc>
                <a:spcPct val="90000"/>
              </a:lnSpc>
              <a:spcBef>
                <a:spcPct val="0"/>
              </a:spcBef>
              <a:spcAft>
                <a:spcPct val="15000"/>
              </a:spcAft>
              <a:buClrTx/>
              <a:buSzTx/>
              <a:buFontTx/>
              <a:buChar char="•"/>
              <a:tabLst/>
              <a:defRPr/>
            </a:pPr>
            <a:r>
              <a:rPr kumimoji="0" lang="es" sz="1400" b="0" i="0" u="none" strike="noStrike" kern="1200" cap="none" spc="0" normalizeH="0" baseline="0" noProof="0">
                <a:ln>
                  <a:noFill/>
                </a:ln>
                <a:solidFill>
                  <a:prstClr val="white"/>
                </a:solidFill>
                <a:effectLst/>
                <a:uLnTx/>
                <a:uFillTx/>
                <a:latin typeface="Calibri" panose="020F0502020204030204"/>
                <a:ea typeface="+mn-ea"/>
                <a:cs typeface="+mn-cs"/>
              </a:rPr>
              <a:t>Enfermedad pulmonar o anemia en caso de disnea</a:t>
            </a:r>
          </a:p>
          <a:p>
            <a:pPr marL="182563" marR="0" lvl="1" indent="-182563" algn="l" defTabSz="533400" rtl="0" eaLnBrk="1" fontAlgn="auto" latinLnBrk="0" hangingPunct="1">
              <a:lnSpc>
                <a:spcPct val="90000"/>
              </a:lnSpc>
              <a:spcBef>
                <a:spcPct val="0"/>
              </a:spcBef>
              <a:spcAft>
                <a:spcPct val="15000"/>
              </a:spcAft>
              <a:buClrTx/>
              <a:buSzTx/>
              <a:buFontTx/>
              <a:buChar char="•"/>
              <a:tabLst/>
              <a:defRPr/>
            </a:pPr>
            <a:r>
              <a:rPr kumimoji="0" lang="es" sz="1400" b="0" i="0" u="none" strike="noStrike" kern="1200" cap="none" spc="0" normalizeH="0" baseline="0" noProof="0">
                <a:ln>
                  <a:noFill/>
                </a:ln>
                <a:solidFill>
                  <a:prstClr val="white"/>
                </a:solidFill>
                <a:effectLst/>
                <a:uLnTx/>
                <a:uFillTx/>
                <a:latin typeface="Calibri" panose="020F0502020204030204"/>
                <a:ea typeface="+mn-ea"/>
                <a:cs typeface="+mn-cs"/>
              </a:rPr>
              <a:t>Trombosis o insuficiencia venosa en caso de edema</a:t>
            </a:r>
          </a:p>
        </p:txBody>
      </p:sp>
      <p:sp>
        <p:nvSpPr>
          <p:cNvPr id="26" name="TextBox 25">
            <a:extLst>
              <a:ext uri="{FF2B5EF4-FFF2-40B4-BE49-F238E27FC236}">
                <a16:creationId xmlns:a16="http://schemas.microsoft.com/office/drawing/2014/main" id="{FCEABAD9-F6AE-1795-5418-DC050ED28472}"/>
              </a:ext>
            </a:extLst>
          </p:cNvPr>
          <p:cNvSpPr txBox="1"/>
          <p:nvPr/>
        </p:nvSpPr>
        <p:spPr>
          <a:xfrm>
            <a:off x="8097671" y="2178149"/>
            <a:ext cx="2990850" cy="480131"/>
          </a:xfrm>
          <a:prstGeom prst="rect">
            <a:avLst/>
          </a:prstGeom>
          <a:noFill/>
        </p:spPr>
        <p:txBody>
          <a:bodyPr wrap="square" rtlCol="0">
            <a:sp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s" sz="1400" b="0" i="0" u="none" strike="noStrike" kern="1200" cap="none" spc="0" normalizeH="0" baseline="0" noProof="0">
                <a:ln>
                  <a:noFill/>
                </a:ln>
                <a:solidFill>
                  <a:prstClr val="white"/>
                </a:solidFill>
                <a:effectLst/>
                <a:uLnTx/>
                <a:uFillTx/>
                <a:latin typeface="Calibri" panose="020F0502020204030204"/>
                <a:ea typeface="+mn-ea"/>
                <a:cs typeface="+mn-cs"/>
              </a:rPr>
              <a:t>Compare los síntomas con la definición universal de </a:t>
            </a:r>
            <a:r>
              <a:rPr kumimoji="0" lang="en-US" sz="1400" b="0" i="0" u="none" strike="noStrike" kern="1200" cap="none" spc="0" normalizeH="0" baseline="0" noProof="0" err="1">
                <a:ln>
                  <a:noFill/>
                </a:ln>
                <a:solidFill>
                  <a:prstClr val="white"/>
                </a:solidFill>
                <a:effectLst/>
                <a:uLnTx/>
                <a:uFillTx/>
                <a:latin typeface="Calibri" panose="020F0502020204030204"/>
                <a:ea typeface="+mn-ea"/>
                <a:cs typeface="+mn-cs"/>
              </a:rPr>
              <a:t>ICFEp</a:t>
            </a:r>
            <a:r>
              <a:rPr kumimoji="0" lang="es" sz="1400" b="0" i="0" u="none" strike="noStrike" kern="1200" cap="none" spc="0" normalizeH="0" baseline="0" noProof="0">
                <a:ln>
                  <a:noFill/>
                </a:ln>
                <a:solidFill>
                  <a:prstClr val="white"/>
                </a:solidFill>
                <a:effectLst/>
                <a:uLnTx/>
                <a:uFillTx/>
                <a:latin typeface="Calibri" panose="020F0502020204030204"/>
                <a:ea typeface="+mn-ea"/>
                <a:cs typeface="+mn-cs"/>
              </a:rPr>
              <a:t>.</a:t>
            </a:r>
          </a:p>
        </p:txBody>
      </p:sp>
      <p:sp>
        <p:nvSpPr>
          <p:cNvPr id="28" name="TextBox 27">
            <a:extLst>
              <a:ext uri="{FF2B5EF4-FFF2-40B4-BE49-F238E27FC236}">
                <a16:creationId xmlns:a16="http://schemas.microsoft.com/office/drawing/2014/main" id="{561A7374-A14B-86BF-23A2-F9884DA4CF17}"/>
              </a:ext>
            </a:extLst>
          </p:cNvPr>
          <p:cNvSpPr txBox="1"/>
          <p:nvPr/>
        </p:nvSpPr>
        <p:spPr>
          <a:xfrm>
            <a:off x="8097671" y="4219601"/>
            <a:ext cx="2990850" cy="480131"/>
          </a:xfrm>
          <a:prstGeom prst="rect">
            <a:avLst/>
          </a:prstGeom>
          <a:noFill/>
        </p:spPr>
        <p:txBody>
          <a:bodyPr wrap="square" rtlCol="0">
            <a:sp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s" sz="1400" b="0" i="0" u="none" strike="noStrike" kern="1200" cap="none" spc="0" normalizeH="0" baseline="0" noProof="0">
                <a:ln>
                  <a:noFill/>
                </a:ln>
                <a:solidFill>
                  <a:prstClr val="white"/>
                </a:solidFill>
                <a:effectLst/>
                <a:uLnTx/>
                <a:uFillTx/>
                <a:latin typeface="Calibri" panose="020F0502020204030204"/>
                <a:ea typeface="+mn-ea"/>
                <a:cs typeface="+mn-cs"/>
              </a:rPr>
              <a:t>Compruebe si hay imitadores de </a:t>
            </a: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err="1">
                <a:ln>
                  <a:noFill/>
                </a:ln>
                <a:solidFill>
                  <a:prstClr val="white"/>
                </a:solidFill>
                <a:effectLst/>
                <a:uLnTx/>
                <a:uFillTx/>
                <a:latin typeface="Calibri" panose="020F0502020204030204"/>
                <a:ea typeface="+mn-ea"/>
                <a:cs typeface="+mn-cs"/>
              </a:rPr>
              <a:t>ICFEp</a:t>
            </a:r>
            <a:r>
              <a:rPr kumimoji="0" lang="es" sz="1400" b="0" i="0" u="none" strike="noStrike" kern="1200" cap="none" spc="0" normalizeH="0" baseline="0" noProof="0">
                <a:ln>
                  <a:noFill/>
                </a:ln>
                <a:solidFill>
                  <a:prstClr val="white"/>
                </a:solidFill>
                <a:effectLst/>
                <a:uLnTx/>
                <a:uFillTx/>
                <a:latin typeface="Calibri" panose="020F0502020204030204"/>
                <a:ea typeface="+mn-ea"/>
                <a:cs typeface="+mn-cs"/>
              </a:rPr>
              <a:t>.</a:t>
            </a:r>
          </a:p>
        </p:txBody>
      </p:sp>
      <p:sp>
        <p:nvSpPr>
          <p:cNvPr id="32" name="TextBox 31">
            <a:extLst>
              <a:ext uri="{FF2B5EF4-FFF2-40B4-BE49-F238E27FC236}">
                <a16:creationId xmlns:a16="http://schemas.microsoft.com/office/drawing/2014/main" id="{DC3A3DE7-F214-AA4B-60F5-98D1781461F4}"/>
              </a:ext>
            </a:extLst>
          </p:cNvPr>
          <p:cNvSpPr txBox="1"/>
          <p:nvPr/>
        </p:nvSpPr>
        <p:spPr>
          <a:xfrm>
            <a:off x="4556514" y="4209151"/>
            <a:ext cx="2990850" cy="480131"/>
          </a:xfrm>
          <a:prstGeom prst="rect">
            <a:avLst/>
          </a:prstGeom>
          <a:noFill/>
        </p:spPr>
        <p:txBody>
          <a:bodyPr wrap="square" rtlCol="0">
            <a:sp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s" sz="1400" b="0" i="0" u="none" strike="noStrike" kern="1200" cap="none" spc="0" normalizeH="0" baseline="0" noProof="0">
                <a:ln>
                  <a:noFill/>
                </a:ln>
                <a:solidFill>
                  <a:prstClr val="white"/>
                </a:solidFill>
                <a:effectLst/>
                <a:uLnTx/>
                <a:uFillTx/>
                <a:latin typeface="Calibri" panose="020F0502020204030204"/>
                <a:ea typeface="+mn-ea"/>
                <a:cs typeface="+mn-cs"/>
              </a:rPr>
              <a:t>Evalúe la probabilidad de </a:t>
            </a: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err="1">
                <a:ln>
                  <a:noFill/>
                </a:ln>
                <a:solidFill>
                  <a:prstClr val="white"/>
                </a:solidFill>
                <a:effectLst/>
                <a:uLnTx/>
                <a:uFillTx/>
                <a:latin typeface="Calibri" panose="020F0502020204030204"/>
                <a:ea typeface="+mn-ea"/>
                <a:cs typeface="+mn-cs"/>
              </a:rPr>
              <a:t>ICFEp</a:t>
            </a:r>
            <a:r>
              <a:rPr kumimoji="0" lang="es" sz="1400" b="0" i="0" u="none" strike="noStrike" kern="1200" cap="none" spc="0" normalizeH="0" baseline="0" noProof="0">
                <a:ln>
                  <a:noFill/>
                </a:ln>
                <a:solidFill>
                  <a:prstClr val="white"/>
                </a:solidFill>
                <a:effectLst/>
                <a:uLnTx/>
                <a:uFillTx/>
                <a:latin typeface="Calibri" panose="020F0502020204030204"/>
                <a:ea typeface="+mn-ea"/>
                <a:cs typeface="+mn-cs"/>
              </a:rPr>
              <a:t> utilizando la puntuación H2FPEF.</a:t>
            </a:r>
          </a:p>
        </p:txBody>
      </p:sp>
      <p:sp>
        <p:nvSpPr>
          <p:cNvPr id="34" name="Rectangle: Rounded Corners 33">
            <a:extLst>
              <a:ext uri="{FF2B5EF4-FFF2-40B4-BE49-F238E27FC236}">
                <a16:creationId xmlns:a16="http://schemas.microsoft.com/office/drawing/2014/main" id="{4F2EEA0E-53B5-39CD-8ADF-EE533BE47833}"/>
              </a:ext>
            </a:extLst>
          </p:cNvPr>
          <p:cNvSpPr/>
          <p:nvPr/>
        </p:nvSpPr>
        <p:spPr>
          <a:xfrm>
            <a:off x="827900" y="3975261"/>
            <a:ext cx="3299460" cy="1788464"/>
          </a:xfrm>
          <a:prstGeom prst="roundRect">
            <a:avLst>
              <a:gd name="adj" fmla="val 9546"/>
            </a:avLst>
          </a:prstGeom>
          <a:gradFill>
            <a:gsLst>
              <a:gs pos="0">
                <a:srgbClr val="8A2172"/>
              </a:gs>
              <a:gs pos="100000">
                <a:srgbClr val="4B1251"/>
              </a:gs>
            </a:gsLst>
            <a:lin ang="0" scaled="1"/>
          </a:gradFill>
          <a:ln>
            <a:noFill/>
          </a:ln>
          <a:effectLst>
            <a:outerShdw blurRad="76200" dist="38100" dir="5400000" sx="101000" sy="101000" algn="ctr" rotWithShape="0">
              <a:schemeClr val="tx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B3D9AD07-8A2E-C148-BBDA-E230879A0C02}"/>
              </a:ext>
            </a:extLst>
          </p:cNvPr>
          <p:cNvSpPr txBox="1"/>
          <p:nvPr/>
        </p:nvSpPr>
        <p:spPr>
          <a:xfrm>
            <a:off x="982205" y="4219601"/>
            <a:ext cx="2990850" cy="286232"/>
          </a:xfrm>
          <a:prstGeom prst="rect">
            <a:avLst/>
          </a:prstGeom>
          <a:noFill/>
        </p:spPr>
        <p:txBody>
          <a:bodyPr wrap="square" rtlCol="0">
            <a:spAutoFit/>
          </a:bodyPr>
          <a:lstStyle/>
          <a:p>
            <a:pPr marL="182563" marR="0" lvl="0" indent="-182563" algn="l"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err="1">
                <a:ln>
                  <a:noFill/>
                </a:ln>
                <a:solidFill>
                  <a:prstClr val="white"/>
                </a:solidFill>
                <a:effectLst/>
                <a:uLnTx/>
                <a:uFillTx/>
                <a:latin typeface="Calibri" panose="020F0502020204030204"/>
                <a:ea typeface="+mn-ea"/>
                <a:cs typeface="+mn-cs"/>
              </a:rPr>
              <a:t>Confirme</a:t>
            </a:r>
            <a:r>
              <a:rPr kumimoji="0" lang="es" sz="1400" b="0" i="0" u="none" strike="noStrike" kern="1200" cap="none" spc="0" normalizeH="0" baseline="0" noProof="0">
                <a:ln>
                  <a:noFill/>
                </a:ln>
                <a:solidFill>
                  <a:prstClr val="white"/>
                </a:solidFill>
                <a:effectLst/>
                <a:uLnTx/>
                <a:uFillTx/>
                <a:latin typeface="Calibri" panose="020F0502020204030204"/>
                <a:ea typeface="+mn-ea"/>
                <a:cs typeface="+mn-cs"/>
              </a:rPr>
              <a:t> el diagnóstico de </a:t>
            </a:r>
            <a:r>
              <a:rPr kumimoji="0" lang="en-US" sz="1400" b="0" i="0" u="none" strike="noStrike" kern="1200" cap="none" spc="0" normalizeH="0" baseline="0" noProof="0" err="1">
                <a:ln>
                  <a:noFill/>
                </a:ln>
                <a:solidFill>
                  <a:prstClr val="white"/>
                </a:solidFill>
                <a:effectLst/>
                <a:uLnTx/>
                <a:uFillTx/>
                <a:latin typeface="Calibri" panose="020F0502020204030204"/>
                <a:ea typeface="+mn-ea"/>
                <a:cs typeface="+mn-cs"/>
              </a:rPr>
              <a:t>ICFEp</a:t>
            </a:r>
            <a:r>
              <a:rPr kumimoji="0" lang="es" sz="1400" b="0" i="0" u="none" strike="noStrike" kern="1200" cap="none" spc="0" normalizeH="0" baseline="0" noProof="0">
                <a:ln>
                  <a:noFill/>
                </a:ln>
                <a:solidFill>
                  <a:prstClr val="white"/>
                </a:solidFill>
                <a:effectLst/>
                <a:uLnTx/>
                <a:uFillTx/>
                <a:latin typeface="Calibri" panose="020F0502020204030204"/>
                <a:ea typeface="+mn-ea"/>
                <a:cs typeface="+mn-cs"/>
              </a:rPr>
              <a:t>.</a:t>
            </a:r>
          </a:p>
        </p:txBody>
      </p:sp>
      <p:sp>
        <p:nvSpPr>
          <p:cNvPr id="2" name="Title 1">
            <a:extLst>
              <a:ext uri="{FF2B5EF4-FFF2-40B4-BE49-F238E27FC236}">
                <a16:creationId xmlns:a16="http://schemas.microsoft.com/office/drawing/2014/main" id="{8749E865-0B38-2AB8-9B9D-E7E03E3920D7}"/>
              </a:ext>
            </a:extLst>
          </p:cNvPr>
          <p:cNvSpPr txBox="1">
            <a:spLocks/>
          </p:cNvSpPr>
          <p:nvPr/>
        </p:nvSpPr>
        <p:spPr>
          <a:xfrm>
            <a:off x="572921" y="-153701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6" name="Slide Number Placeholder 5">
            <a:extLst>
              <a:ext uri="{FF2B5EF4-FFF2-40B4-BE49-F238E27FC236}">
                <a16:creationId xmlns:a16="http://schemas.microsoft.com/office/drawing/2014/main" id="{04B22038-F474-77A2-B61C-22D259564A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F87D26F9-743A-C7A7-4BD3-3B4D90805A94}"/>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Enfoque diagnóstico recomendado</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3048613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65455-EEDC-BBCE-5956-9E86FA4492B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32A1E41-02D3-2F79-F79E-A41C516D89B2}"/>
              </a:ext>
            </a:extLst>
          </p:cNvPr>
          <p:cNvSpPr txBox="1"/>
          <p:nvPr/>
        </p:nvSpPr>
        <p:spPr>
          <a:xfrm>
            <a:off x="925830" y="6457890"/>
            <a:ext cx="1034034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000" b="0" i="1" u="none" strike="noStrike" kern="1200" cap="none" spc="0" normalizeH="0" baseline="0" noProof="0">
                <a:ln>
                  <a:noFill/>
                </a:ln>
                <a:solidFill>
                  <a:srgbClr val="000000"/>
                </a:solidFill>
                <a:effectLst/>
                <a:uLnTx/>
                <a:uFillTx/>
                <a:latin typeface="Calibri" panose="020F0502020204030204"/>
                <a:ea typeface="+mn-ea"/>
                <a:cs typeface="+mn-cs"/>
              </a:rPr>
              <a:t>(Fuente: Kittleson MM, </a:t>
            </a:r>
            <a:r>
              <a:rPr kumimoji="0" lang="en-US" sz="1000" b="0" i="1" u="none" strike="noStrike" kern="1200" cap="none" spc="0" normalizeH="0" baseline="0" noProof="0">
                <a:ln>
                  <a:noFill/>
                </a:ln>
                <a:solidFill>
                  <a:srgbClr val="000000"/>
                </a:solidFill>
                <a:effectLst/>
                <a:uLnTx/>
                <a:uFillTx/>
                <a:latin typeface="Calibri" panose="020F0502020204030204"/>
                <a:ea typeface="+mn-ea"/>
                <a:cs typeface="+mn-cs"/>
              </a:rPr>
              <a:t>et al.. 2023 ACC expert consensus decision pathway on management of heart failure with preserved ejection fraction: a report of the American College of Cardiology Solution Set Oversight Committee. J Am Coll </a:t>
            </a:r>
            <a:r>
              <a:rPr kumimoji="0" lang="en-US" sz="1000" b="0" i="1" u="none" strike="noStrike" kern="1200" cap="none" spc="0" normalizeH="0" baseline="0" noProof="0" err="1">
                <a:ln>
                  <a:noFill/>
                </a:ln>
                <a:solidFill>
                  <a:srgbClr val="000000"/>
                </a:solidFill>
                <a:effectLst/>
                <a:uLnTx/>
                <a:uFillTx/>
                <a:latin typeface="Calibri" panose="020F0502020204030204"/>
                <a:ea typeface="+mn-ea"/>
                <a:cs typeface="+mn-cs"/>
              </a:rPr>
              <a:t>Cardiol</a:t>
            </a:r>
            <a:r>
              <a:rPr lang="en-US" sz="1000" i="1">
                <a:solidFill>
                  <a:srgbClr val="000000"/>
                </a:solidFill>
                <a:latin typeface="Calibri" panose="020F0502020204030204"/>
              </a:rPr>
              <a:t>. </a:t>
            </a:r>
            <a:r>
              <a:rPr kumimoji="0" lang="es" sz="1000" b="0" i="1" u="none" strike="noStrike" kern="1200" cap="none" spc="0" normalizeH="0" baseline="0" noProof="0">
                <a:ln>
                  <a:noFill/>
                </a:ln>
                <a:solidFill>
                  <a:srgbClr val="000000"/>
                </a:solidFill>
                <a:effectLst/>
                <a:uLnTx/>
                <a:uFillTx/>
                <a:latin typeface="Calibri" panose="020F0502020204030204"/>
                <a:ea typeface="+mn-ea"/>
                <a:cs typeface="+mn-cs"/>
              </a:rPr>
              <a:t>Publicado en línea el 19 de abril de 2023. </a:t>
            </a:r>
            <a:r>
              <a:rPr kumimoji="0" lang="es" sz="1000" b="0" i="1" u="none" strike="noStrike" kern="1200" cap="none" spc="0" normalizeH="0" baseline="0" noProof="0">
                <a:ln>
                  <a:noFill/>
                </a:ln>
                <a:solidFill>
                  <a:srgbClr val="2197D2"/>
                </a:solidFill>
                <a:effectLst/>
                <a:uLnTx/>
                <a:uFillTx/>
                <a:latin typeface="Calibri" panose="020F0502020204030204"/>
                <a:ea typeface="+mn-ea"/>
                <a:cs typeface="+mn-cs"/>
              </a:rPr>
              <a:t>https://doi.org/10.1016/j.jacc.2023.03.393</a:t>
            </a:r>
            <a:r>
              <a:rPr kumimoji="0" lang="es" sz="1000" b="0" i="1" u="none" strike="noStrike" kern="1200" cap="none" spc="0" normalizeH="0" baseline="0" noProof="0">
                <a:ln>
                  <a:noFill/>
                </a:ln>
                <a:solidFill>
                  <a:srgbClr val="000000"/>
                </a:solidFill>
                <a:effectLst/>
                <a:uLnTx/>
                <a:uFillTx/>
                <a:latin typeface="Calibri" panose="020F0502020204030204"/>
                <a:ea typeface="+mn-ea"/>
                <a:cs typeface="+mn-cs"/>
              </a:rPr>
              <a:t>)</a:t>
            </a:r>
            <a:endParaRPr kumimoji="0" lang="en-US" sz="10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B50269E7-9B9A-951F-AC47-588FF390F4B7}"/>
              </a:ext>
            </a:extLst>
          </p:cNvPr>
          <p:cNvSpPr txBox="1">
            <a:spLocks/>
          </p:cNvSpPr>
          <p:nvPr/>
        </p:nvSpPr>
        <p:spPr>
          <a:xfrm>
            <a:off x="-698771" y="-2525827"/>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44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19" name="TextBox 18">
            <a:extLst>
              <a:ext uri="{FF2B5EF4-FFF2-40B4-BE49-F238E27FC236}">
                <a16:creationId xmlns:a16="http://schemas.microsoft.com/office/drawing/2014/main" id="{F1D178C8-EC7A-33D8-3CB0-9AB6C562EF75}"/>
              </a:ext>
            </a:extLst>
          </p:cNvPr>
          <p:cNvSpPr txBox="1"/>
          <p:nvPr/>
        </p:nvSpPr>
        <p:spPr>
          <a:xfrm>
            <a:off x="1678985" y="2358407"/>
            <a:ext cx="1766971" cy="815608"/>
          </a:xfrm>
          <a:prstGeom prst="rect">
            <a:avLst/>
          </a:prstGeom>
          <a:noFill/>
        </p:spPr>
        <p:txBody>
          <a:bodyPr wrap="square" rtlCol="0">
            <a:spAutoFit/>
          </a:bodyPr>
          <a:lstStyle/>
          <a:p>
            <a:pPr lvl="0">
              <a:spcAft>
                <a:spcPts val="600"/>
              </a:spcAft>
              <a:defRPr/>
            </a:pPr>
            <a:r>
              <a:rPr kumimoji="0" lang="es" sz="1400" b="1" i="0" u="none" strike="noStrike" kern="1200" cap="none" spc="0" normalizeH="0" baseline="0" noProof="0">
                <a:ln>
                  <a:noFill/>
                </a:ln>
                <a:solidFill>
                  <a:srgbClr val="009AD7"/>
                </a:solidFill>
                <a:effectLst/>
                <a:uLnTx/>
                <a:uFillTx/>
                <a:latin typeface="Calibri" panose="020F0502020204030204"/>
                <a:ea typeface="+mn-ea"/>
                <a:cs typeface="+mn-cs"/>
              </a:rPr>
              <a:t>Consideración de </a:t>
            </a:r>
            <a:r>
              <a:rPr lang="en-US" sz="1400" b="1" err="1">
                <a:solidFill>
                  <a:srgbClr val="009AD7"/>
                </a:solidFill>
              </a:rPr>
              <a:t>ICFEp</a:t>
            </a:r>
            <a:r>
              <a:rPr kumimoji="0" lang="es" sz="1400" b="1" i="0" u="none" strike="noStrike" kern="1200" cap="none" spc="0" normalizeH="0" baseline="0" noProof="0">
                <a:ln>
                  <a:noFill/>
                </a:ln>
                <a:solidFill>
                  <a:srgbClr val="009AD7"/>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400" b="0" i="0" u="none" strike="noStrike" kern="1200" cap="none" spc="0" normalizeH="0" baseline="0" noProof="0">
                <a:ln>
                  <a:noFill/>
                </a:ln>
                <a:solidFill>
                  <a:prstClr val="black"/>
                </a:solidFill>
                <a:effectLst/>
                <a:uLnTx/>
                <a:uFillTx/>
                <a:latin typeface="Calibri" panose="020F0502020204030204"/>
                <a:ea typeface="+mn-ea"/>
                <a:cs typeface="+mn-cs"/>
              </a:rPr>
              <a:t>FE ≥50%</a:t>
            </a:r>
          </a:p>
        </p:txBody>
      </p:sp>
      <p:sp>
        <p:nvSpPr>
          <p:cNvPr id="12" name="Rectangle: Rounded Corners 11">
            <a:extLst>
              <a:ext uri="{FF2B5EF4-FFF2-40B4-BE49-F238E27FC236}">
                <a16:creationId xmlns:a16="http://schemas.microsoft.com/office/drawing/2014/main" id="{213CB158-5AA3-0787-4B5D-1A3B47514DE3}"/>
              </a:ext>
            </a:extLst>
          </p:cNvPr>
          <p:cNvSpPr/>
          <p:nvPr/>
        </p:nvSpPr>
        <p:spPr>
          <a:xfrm>
            <a:off x="8167372" y="2176615"/>
            <a:ext cx="3404870" cy="3443289"/>
          </a:xfrm>
          <a:prstGeom prst="roundRect">
            <a:avLst>
              <a:gd name="adj" fmla="val 6901"/>
            </a:avLst>
          </a:prstGeom>
          <a:gradFill flip="none" rotWithShape="1">
            <a:gsLst>
              <a:gs pos="0">
                <a:srgbClr val="009AD7"/>
              </a:gs>
              <a:gs pos="55000">
                <a:srgbClr val="004E8F"/>
              </a:gs>
            </a:gsLst>
            <a:lin ang="180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2800" b="1" i="0" u="none" strike="noStrike" kern="1200" cap="none" spc="0" normalizeH="0" baseline="0" noProof="0">
                <a:ln>
                  <a:noFill/>
                </a:ln>
                <a:solidFill>
                  <a:prstClr val="white"/>
                </a:solidFill>
                <a:effectLst/>
                <a:uLnTx/>
                <a:uFillTx/>
                <a:latin typeface="Calibri" panose="020F0502020204030204"/>
                <a:ea typeface="+mn-ea"/>
                <a:cs typeface="+mn-cs"/>
              </a:rPr>
              <a:t>Insuficiencia cardíaca</a:t>
            </a: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3E8C0F18-F255-7DCA-89E8-952E6D147375}"/>
              </a:ext>
            </a:extLst>
          </p:cNvPr>
          <p:cNvGrpSpPr/>
          <p:nvPr/>
        </p:nvGrpSpPr>
        <p:grpSpPr>
          <a:xfrm>
            <a:off x="3594100" y="4052399"/>
            <a:ext cx="4030345" cy="1567506"/>
            <a:chOff x="2089784" y="4101478"/>
            <a:chExt cx="4030345" cy="1436203"/>
          </a:xfrm>
        </p:grpSpPr>
        <p:sp>
          <p:nvSpPr>
            <p:cNvPr id="10" name="Rectangle: Rounded Corners 9">
              <a:extLst>
                <a:ext uri="{FF2B5EF4-FFF2-40B4-BE49-F238E27FC236}">
                  <a16:creationId xmlns:a16="http://schemas.microsoft.com/office/drawing/2014/main" id="{F158F341-FE80-CFE8-F302-0A028147586C}"/>
                </a:ext>
              </a:extLst>
            </p:cNvPr>
            <p:cNvSpPr/>
            <p:nvPr/>
          </p:nvSpPr>
          <p:spPr>
            <a:xfrm>
              <a:off x="2089784" y="4101478"/>
              <a:ext cx="4030345" cy="1436203"/>
            </a:xfrm>
            <a:prstGeom prst="roundRect">
              <a:avLst>
                <a:gd name="adj" fmla="val 6901"/>
              </a:avLst>
            </a:prstGeom>
            <a:solidFill>
              <a:srgbClr val="004E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1A08512D-E394-4C04-9EF5-D8B6564A2AFF}"/>
                </a:ext>
              </a:extLst>
            </p:cNvPr>
            <p:cNvSpPr txBox="1"/>
            <p:nvPr/>
          </p:nvSpPr>
          <p:spPr>
            <a:xfrm>
              <a:off x="2253105" y="4162366"/>
              <a:ext cx="3575049" cy="1339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 sz="1400" b="1" i="0" u="none" strike="noStrike" kern="1200" cap="none" spc="0" normalizeH="0" baseline="0" noProof="0">
                  <a:ln>
                    <a:noFill/>
                  </a:ln>
                  <a:solidFill>
                    <a:prstClr val="white"/>
                  </a:solidFill>
                  <a:effectLst/>
                  <a:uLnTx/>
                  <a:uFillTx/>
                  <a:latin typeface="Calibri" panose="020F0502020204030204"/>
                  <a:ea typeface="+mn-ea"/>
                  <a:cs typeface="+mn-cs"/>
                </a:rPr>
                <a:t>Corroborado por al menos uno de los siguientes elementos:</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s" sz="1400" b="0" i="0" u="none" strike="noStrike" kern="1200" cap="none" spc="0" normalizeH="0" baseline="0" noProof="0">
                  <a:ln>
                    <a:noFill/>
                  </a:ln>
                  <a:solidFill>
                    <a:prstClr val="white"/>
                  </a:solidFill>
                  <a:effectLst/>
                  <a:uLnTx/>
                  <a:uFillTx/>
                  <a:latin typeface="Calibri" panose="020F0502020204030204"/>
                  <a:ea typeface="+mn-ea"/>
                  <a:cs typeface="+mn-cs"/>
                </a:rPr>
                <a:t>Péptidos natriuréticos elevados en estados ambulatorios u hospitalizados</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s" sz="1400" b="0" i="0" u="none" strike="noStrike" kern="1200" cap="none" spc="0" normalizeH="0" baseline="0" noProof="0">
                  <a:ln>
                    <a:noFill/>
                  </a:ln>
                  <a:solidFill>
                    <a:prstClr val="white"/>
                  </a:solidFill>
                  <a:effectLst/>
                  <a:uLnTx/>
                  <a:uFillTx/>
                  <a:latin typeface="Calibri" panose="020F0502020204030204"/>
                  <a:ea typeface="+mn-ea"/>
                  <a:cs typeface="+mn-cs"/>
                </a:rPr>
                <a:t>Evidencia objetiva de congestión pulmonar o sistémica cardiogénico</a:t>
              </a:r>
            </a:p>
          </p:txBody>
        </p:sp>
      </p:grpSp>
      <p:grpSp>
        <p:nvGrpSpPr>
          <p:cNvPr id="6" name="Group 5">
            <a:extLst>
              <a:ext uri="{FF2B5EF4-FFF2-40B4-BE49-F238E27FC236}">
                <a16:creationId xmlns:a16="http://schemas.microsoft.com/office/drawing/2014/main" id="{097EDAA7-8174-A561-2A4F-059A3CE5E437}"/>
              </a:ext>
            </a:extLst>
          </p:cNvPr>
          <p:cNvGrpSpPr/>
          <p:nvPr/>
        </p:nvGrpSpPr>
        <p:grpSpPr>
          <a:xfrm>
            <a:off x="3594100" y="2176616"/>
            <a:ext cx="4030345" cy="963747"/>
            <a:chOff x="2089784" y="2208397"/>
            <a:chExt cx="4030345" cy="963747"/>
          </a:xfrm>
        </p:grpSpPr>
        <p:sp>
          <p:nvSpPr>
            <p:cNvPr id="17" name="Rectangle: Rounded Corners 16">
              <a:extLst>
                <a:ext uri="{FF2B5EF4-FFF2-40B4-BE49-F238E27FC236}">
                  <a16:creationId xmlns:a16="http://schemas.microsoft.com/office/drawing/2014/main" id="{467D488E-8422-606B-9CF0-559123C1B504}"/>
                </a:ext>
              </a:extLst>
            </p:cNvPr>
            <p:cNvSpPr/>
            <p:nvPr/>
          </p:nvSpPr>
          <p:spPr>
            <a:xfrm>
              <a:off x="2089784" y="2208397"/>
              <a:ext cx="4030345" cy="963747"/>
            </a:xfrm>
            <a:prstGeom prst="roundRect">
              <a:avLst>
                <a:gd name="adj" fmla="val 6901"/>
              </a:avLst>
            </a:prstGeom>
            <a:solidFill>
              <a:srgbClr val="009A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8622920E-EC49-45DA-598A-58DE327924E5}"/>
                </a:ext>
              </a:extLst>
            </p:cNvPr>
            <p:cNvSpPr txBox="1"/>
            <p:nvPr/>
          </p:nvSpPr>
          <p:spPr>
            <a:xfrm>
              <a:off x="2253105" y="2428660"/>
              <a:ext cx="36877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400" b="0" i="0" u="none" strike="noStrike" kern="1200" cap="none" spc="0" normalizeH="0" baseline="0" noProof="0">
                  <a:ln>
                    <a:noFill/>
                  </a:ln>
                  <a:solidFill>
                    <a:prstClr val="white"/>
                  </a:solidFill>
                  <a:effectLst/>
                  <a:uLnTx/>
                  <a:uFillTx/>
                  <a:latin typeface="Calibri" panose="020F0502020204030204"/>
                  <a:ea typeface="+mn-ea"/>
                  <a:cs typeface="+mn-cs"/>
                </a:rPr>
                <a:t>Síntomas y/o signos de IC causados por una anomalía estructural o funcional</a:t>
              </a:r>
            </a:p>
          </p:txBody>
        </p:sp>
      </p:grpSp>
      <p:grpSp>
        <p:nvGrpSpPr>
          <p:cNvPr id="22" name="Group 21">
            <a:extLst>
              <a:ext uri="{FF2B5EF4-FFF2-40B4-BE49-F238E27FC236}">
                <a16:creationId xmlns:a16="http://schemas.microsoft.com/office/drawing/2014/main" id="{BC50983E-9AE6-67EC-86C9-27062D0C0E84}"/>
              </a:ext>
            </a:extLst>
          </p:cNvPr>
          <p:cNvGrpSpPr/>
          <p:nvPr/>
        </p:nvGrpSpPr>
        <p:grpSpPr>
          <a:xfrm>
            <a:off x="5380901" y="3376659"/>
            <a:ext cx="456743" cy="456743"/>
            <a:chOff x="972414" y="1371626"/>
            <a:chExt cx="735589" cy="735589"/>
          </a:xfrm>
          <a:solidFill>
            <a:schemeClr val="tx1">
              <a:lumMod val="50000"/>
              <a:lumOff val="50000"/>
            </a:schemeClr>
          </a:solidFill>
        </p:grpSpPr>
        <p:sp>
          <p:nvSpPr>
            <p:cNvPr id="23" name="Plus Sign 22">
              <a:extLst>
                <a:ext uri="{FF2B5EF4-FFF2-40B4-BE49-F238E27FC236}">
                  <a16:creationId xmlns:a16="http://schemas.microsoft.com/office/drawing/2014/main" id="{A50386EE-20DD-6BF3-E579-F78F6DC768E7}"/>
                </a:ext>
              </a:extLst>
            </p:cNvPr>
            <p:cNvSpPr/>
            <p:nvPr/>
          </p:nvSpPr>
          <p:spPr>
            <a:xfrm>
              <a:off x="972414" y="1371626"/>
              <a:ext cx="735589" cy="735589"/>
            </a:xfrm>
            <a:prstGeom prst="mathPlus">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Plus Sign 4">
              <a:extLst>
                <a:ext uri="{FF2B5EF4-FFF2-40B4-BE49-F238E27FC236}">
                  <a16:creationId xmlns:a16="http://schemas.microsoft.com/office/drawing/2014/main" id="{DE042E76-F96B-17A2-845B-57D5FD6A4AC5}"/>
                </a:ext>
              </a:extLst>
            </p:cNvPr>
            <p:cNvSpPr txBox="1"/>
            <p:nvPr/>
          </p:nvSpPr>
          <p:spPr>
            <a:xfrm>
              <a:off x="1069916" y="1652915"/>
              <a:ext cx="540585" cy="173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5" name="Group 24">
            <a:extLst>
              <a:ext uri="{FF2B5EF4-FFF2-40B4-BE49-F238E27FC236}">
                <a16:creationId xmlns:a16="http://schemas.microsoft.com/office/drawing/2014/main" id="{3B13849A-66AA-9AC5-DAFF-79925011B9C4}"/>
              </a:ext>
            </a:extLst>
          </p:cNvPr>
          <p:cNvGrpSpPr/>
          <p:nvPr/>
        </p:nvGrpSpPr>
        <p:grpSpPr>
          <a:xfrm>
            <a:off x="7729253" y="3523727"/>
            <a:ext cx="333311" cy="292946"/>
            <a:chOff x="2799980" y="2028831"/>
            <a:chExt cx="403306" cy="471792"/>
          </a:xfrm>
          <a:solidFill>
            <a:schemeClr val="tx1">
              <a:lumMod val="50000"/>
              <a:lumOff val="50000"/>
            </a:schemeClr>
          </a:solidFill>
        </p:grpSpPr>
        <p:sp>
          <p:nvSpPr>
            <p:cNvPr id="26" name="Arrow: Right 25">
              <a:extLst>
                <a:ext uri="{FF2B5EF4-FFF2-40B4-BE49-F238E27FC236}">
                  <a16:creationId xmlns:a16="http://schemas.microsoft.com/office/drawing/2014/main" id="{9398B569-F2AC-5EF8-02BA-7CCD3C29BA51}"/>
                </a:ext>
              </a:extLst>
            </p:cNvPr>
            <p:cNvSpPr/>
            <p:nvPr/>
          </p:nvSpPr>
          <p:spPr>
            <a:xfrm>
              <a:off x="2799980" y="2028831"/>
              <a:ext cx="403306" cy="471792"/>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Arrow: Right 4">
              <a:extLst>
                <a:ext uri="{FF2B5EF4-FFF2-40B4-BE49-F238E27FC236}">
                  <a16:creationId xmlns:a16="http://schemas.microsoft.com/office/drawing/2014/main" id="{B5666AC3-F29A-0416-491D-2BD8353D602A}"/>
                </a:ext>
              </a:extLst>
            </p:cNvPr>
            <p:cNvSpPr txBox="1"/>
            <p:nvPr/>
          </p:nvSpPr>
          <p:spPr>
            <a:xfrm>
              <a:off x="2799980" y="2123189"/>
              <a:ext cx="282314" cy="28307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1BA9491D-FDE5-2AB9-A99C-D88AC3C4DF37}"/>
              </a:ext>
            </a:extLst>
          </p:cNvPr>
          <p:cNvSpPr txBox="1">
            <a:spLocks/>
          </p:cNvSpPr>
          <p:nvPr/>
        </p:nvSpPr>
        <p:spPr>
          <a:xfrm>
            <a:off x="123101" y="-19164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6925ECFD-8BCE-BCEB-E395-6E6C43BD71B5}"/>
              </a:ext>
            </a:extLst>
          </p:cNvPr>
          <p:cNvSpPr txBox="1"/>
          <p:nvPr/>
        </p:nvSpPr>
        <p:spPr>
          <a:xfrm>
            <a:off x="338497" y="4001059"/>
            <a:ext cx="3255603" cy="1969770"/>
          </a:xfrm>
          <a:prstGeom prst="rect">
            <a:avLst/>
          </a:prstGeom>
          <a:noFill/>
        </p:spPr>
        <p:txBody>
          <a:bodyPr wrap="square" rtlCol="0">
            <a:spAutoFit/>
          </a:bodyPr>
          <a:lstStyle/>
          <a:p>
            <a:pPr lvl="0">
              <a:spcAft>
                <a:spcPts val="600"/>
              </a:spcAft>
              <a:defRPr/>
            </a:pPr>
            <a:r>
              <a:rPr kumimoji="0" lang="es" sz="1400" b="1" i="0" u="none" strike="noStrike" kern="1200" cap="none" spc="0" normalizeH="0" baseline="0" noProof="0">
                <a:ln>
                  <a:noFill/>
                </a:ln>
                <a:solidFill>
                  <a:srgbClr val="004E8F"/>
                </a:solidFill>
                <a:effectLst/>
                <a:uLnTx/>
                <a:uFillTx/>
                <a:latin typeface="Calibri" panose="020F0502020204030204"/>
                <a:ea typeface="+mn-ea"/>
                <a:cs typeface="+mn-cs"/>
              </a:rPr>
              <a:t>Consideraciones sobre </a:t>
            </a:r>
            <a:r>
              <a:rPr lang="en-US" sz="1400" b="1" err="1">
                <a:solidFill>
                  <a:srgbClr val="004E8F"/>
                </a:solidFill>
              </a:rPr>
              <a:t>ICFEp</a:t>
            </a:r>
            <a:r>
              <a:rPr kumimoji="0" lang="es" sz="1400" b="0" i="0" u="none" strike="noStrike" kern="1200" cap="none" spc="0" normalizeH="0" baseline="0" noProof="0">
                <a:ln>
                  <a:noFill/>
                </a:ln>
                <a:solidFill>
                  <a:srgbClr val="004E8F"/>
                </a:solidFill>
                <a:effectLst/>
                <a:uLnTx/>
                <a:uFillTx/>
                <a:latin typeface="Calibri" panose="020F0502020204030204"/>
                <a:ea typeface="+mn-ea"/>
                <a:cs typeface="+mn-cs"/>
              </a:rPr>
              <a:t>: </a:t>
            </a:r>
          </a:p>
          <a:p>
            <a:pPr marL="177800" lvl="0" indent="-177800">
              <a:spcAft>
                <a:spcPts val="600"/>
              </a:spcAft>
              <a:buFont typeface="Arial" panose="020B0604020202020204" pitchFamily="34" charset="0"/>
              <a:buChar char="•"/>
              <a:defRPr/>
            </a:pPr>
            <a:r>
              <a:rPr kumimoji="0" lang="es" sz="1400" b="0" i="0" u="none" strike="noStrike" kern="1200" cap="none" spc="0" normalizeH="0" baseline="0" noProof="0">
                <a:ln>
                  <a:noFill/>
                </a:ln>
                <a:solidFill>
                  <a:prstClr val="black"/>
                </a:solidFill>
                <a:effectLst/>
                <a:uLnTx/>
                <a:uFillTx/>
                <a:latin typeface="Calibri" panose="020F0502020204030204"/>
                <a:ea typeface="+mn-ea"/>
                <a:cs typeface="+mn-cs"/>
              </a:rPr>
              <a:t>Niveles más bajos de péptidos natriuréticos en relación con </a:t>
            </a:r>
            <a:r>
              <a:rPr lang="en-US" sz="1400">
                <a:solidFill>
                  <a:prstClr val="black"/>
                </a:solidFill>
              </a:rPr>
              <a:t>la </a:t>
            </a:r>
            <a:r>
              <a:rPr lang="en-US" sz="1400" err="1">
                <a:solidFill>
                  <a:prstClr val="black"/>
                </a:solidFill>
              </a:rPr>
              <a:t>ICFEr</a:t>
            </a:r>
            <a:r>
              <a:rPr kumimoji="0" lang="es" sz="1400" b="0" i="0" u="none" strike="noStrike" kern="1200" cap="none" spc="0" normalizeH="0" baseline="0" noProof="0">
                <a:ln>
                  <a:noFill/>
                </a:ln>
                <a:solidFill>
                  <a:prstClr val="black"/>
                </a:solidFill>
                <a:effectLst/>
                <a:uLnTx/>
                <a:uFillTx/>
                <a:latin typeface="Calibri" panose="020F0502020204030204"/>
                <a:ea typeface="+mn-ea"/>
                <a:cs typeface="+mn-cs"/>
              </a:rPr>
              <a:t> para una elevación dada de la presión telediastólica del ventrículo izquierdo</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 sz="1400" b="0" i="0" u="none" strike="noStrike" kern="1200" cap="none" spc="0" normalizeH="0" baseline="0" noProof="0">
                <a:ln>
                  <a:noFill/>
                </a:ln>
                <a:solidFill>
                  <a:prstClr val="black"/>
                </a:solidFill>
                <a:effectLst/>
                <a:uLnTx/>
                <a:uFillTx/>
                <a:latin typeface="Calibri" panose="020F0502020204030204"/>
                <a:ea typeface="+mn-ea"/>
                <a:cs typeface="+mn-cs"/>
              </a:rPr>
              <a:t>Un BMI más alto se asocia inversamente con los niveles de péptido natriurético</a:t>
            </a:r>
          </a:p>
        </p:txBody>
      </p:sp>
      <p:sp>
        <p:nvSpPr>
          <p:cNvPr id="9" name="Slide Number Placeholder 8">
            <a:extLst>
              <a:ext uri="{FF2B5EF4-FFF2-40B4-BE49-F238E27FC236}">
                <a16:creationId xmlns:a16="http://schemas.microsoft.com/office/drawing/2014/main" id="{D770B542-9560-7BE5-F341-0D3CC3836C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16" name="Title 1">
            <a:extLst>
              <a:ext uri="{FF2B5EF4-FFF2-40B4-BE49-F238E27FC236}">
                <a16:creationId xmlns:a16="http://schemas.microsoft.com/office/drawing/2014/main" id="{E4F537C0-CAC6-5B2C-74B3-8E09F3866F6D}"/>
              </a:ext>
            </a:extLst>
          </p:cNvPr>
          <p:cNvSpPr txBox="1">
            <a:spLocks/>
          </p:cNvSpPr>
          <p:nvPr/>
        </p:nvSpPr>
        <p:spPr>
          <a:xfrm>
            <a:off x="850900" y="41972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a:ln>
                  <a:noFill/>
                </a:ln>
                <a:solidFill>
                  <a:srgbClr val="002C53"/>
                </a:solidFill>
                <a:effectLst/>
                <a:uLnTx/>
                <a:uFillTx/>
                <a:latin typeface="Calibri Light" panose="020F0302020204030204"/>
                <a:ea typeface="+mj-ea"/>
                <a:cs typeface="+mj-cs"/>
              </a:rPr>
              <a:t>Consideraciones de la definición universal de la insuficiencia cardíaca con </a:t>
            </a:r>
            <a:r>
              <a:rPr kumimoji="0" lang="es-ES" sz="3200" b="1" i="0" u="none" strike="noStrike" kern="1200" cap="none" spc="0" normalizeH="0" baseline="0" noProof="0" err="1">
                <a:ln>
                  <a:noFill/>
                </a:ln>
                <a:solidFill>
                  <a:srgbClr val="002C53"/>
                </a:solidFill>
                <a:effectLst/>
                <a:uLnTx/>
                <a:uFillTx/>
                <a:latin typeface="Calibri Light" panose="020F0302020204030204"/>
                <a:ea typeface="+mj-ea"/>
                <a:cs typeface="+mj-cs"/>
              </a:rPr>
              <a:t>ICFEp</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96196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2" grpId="0" animBg="1"/>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D7F26C-CDF9-CEAA-EDBE-1C763C1EECA8}"/>
              </a:ext>
            </a:extLst>
          </p:cNvPr>
          <p:cNvSpPr txBox="1"/>
          <p:nvPr/>
        </p:nvSpPr>
        <p:spPr>
          <a:xfrm>
            <a:off x="1524000" y="6457890"/>
            <a:ext cx="914400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000" b="0" i="1" u="none" strike="noStrike" kern="1200" cap="none" spc="0" normalizeH="0" baseline="0" noProof="0">
                <a:ln>
                  <a:noFill/>
                </a:ln>
                <a:solidFill>
                  <a:srgbClr val="000000"/>
                </a:solidFill>
                <a:effectLst/>
                <a:uLnTx/>
                <a:uFillTx/>
                <a:latin typeface="Calibri" panose="020F0502020204030204"/>
                <a:ea typeface="+mn-ea"/>
                <a:cs typeface="+mn-cs"/>
              </a:rPr>
              <a:t>(Fuente: Kittleson MM, </a:t>
            </a:r>
            <a:r>
              <a:rPr kumimoji="0" lang="en-US" sz="1000" b="0" i="1" u="none" strike="noStrike" kern="1200" cap="none" spc="0" normalizeH="0" baseline="0" noProof="0">
                <a:ln>
                  <a:noFill/>
                </a:ln>
                <a:solidFill>
                  <a:srgbClr val="000000"/>
                </a:solidFill>
                <a:effectLst/>
                <a:uLnTx/>
                <a:uFillTx/>
                <a:latin typeface="Calibri" panose="020F0502020204030204"/>
                <a:ea typeface="+mn-ea"/>
                <a:cs typeface="+mn-cs"/>
              </a:rPr>
              <a:t>et. al., 2023 ACC expert consensus decision pathway on management of heart failure with preserved ejection fraction: a report of the American College of Cardiology Solution Set Oversight Committee. J Am Coll </a:t>
            </a:r>
            <a:r>
              <a:rPr kumimoji="0" lang="en-US" sz="1000" b="0" i="1" u="none" strike="noStrike" kern="1200" cap="none" spc="0" normalizeH="0" baseline="0" noProof="0" err="1">
                <a:ln>
                  <a:noFill/>
                </a:ln>
                <a:solidFill>
                  <a:srgbClr val="000000"/>
                </a:solidFill>
                <a:effectLst/>
                <a:uLnTx/>
                <a:uFillTx/>
                <a:latin typeface="Calibri" panose="020F0502020204030204"/>
                <a:ea typeface="+mn-ea"/>
                <a:cs typeface="+mn-cs"/>
              </a:rPr>
              <a:t>Cardiol</a:t>
            </a:r>
            <a:r>
              <a:rPr kumimoji="0" lang="en-US" sz="1000" b="0" i="1"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s" sz="1000" b="0" i="1" u="none" strike="noStrike" kern="1200" cap="none" spc="0" normalizeH="0" baseline="0" noProof="0">
                <a:ln>
                  <a:noFill/>
                </a:ln>
                <a:solidFill>
                  <a:srgbClr val="000000"/>
                </a:solidFill>
                <a:effectLst/>
                <a:uLnTx/>
                <a:uFillTx/>
                <a:latin typeface="Calibri" panose="020F0502020204030204"/>
                <a:ea typeface="+mn-ea"/>
                <a:cs typeface="+mn-cs"/>
              </a:rPr>
              <a:t>Publicado en línea el 19 de abril de 2023. </a:t>
            </a:r>
            <a:r>
              <a:rPr kumimoji="0" lang="es" sz="1000" b="0" i="1" u="none" strike="noStrike" kern="1200" cap="none" spc="0" normalizeH="0" baseline="0" noProof="0">
                <a:ln>
                  <a:noFill/>
                </a:ln>
                <a:solidFill>
                  <a:srgbClr val="2197D2"/>
                </a:solidFill>
                <a:effectLst/>
                <a:uLnTx/>
                <a:uFillTx/>
                <a:latin typeface="Calibri" panose="020F0502020204030204"/>
                <a:ea typeface="+mn-ea"/>
                <a:cs typeface="+mn-cs"/>
              </a:rPr>
              <a:t>https://doi.org/10.1016/j.jacc.2023.03.393)</a:t>
            </a:r>
            <a:endParaRPr kumimoji="0" lang="en-US" sz="10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21FEA01-20BB-CF66-B928-63CA693770C5}"/>
              </a:ext>
            </a:extLst>
          </p:cNvPr>
          <p:cNvSpPr/>
          <p:nvPr/>
        </p:nvSpPr>
        <p:spPr>
          <a:xfrm>
            <a:off x="5738754" y="1438643"/>
            <a:ext cx="228600" cy="1906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E55B157A-F6B3-5BF5-EEAA-4FA8C0FE7BFA}"/>
              </a:ext>
            </a:extLst>
          </p:cNvPr>
          <p:cNvSpPr/>
          <p:nvPr/>
        </p:nvSpPr>
        <p:spPr>
          <a:xfrm>
            <a:off x="5967354" y="1192015"/>
            <a:ext cx="228600" cy="19063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3CD0DCE-E925-4F16-419C-A08B52DBC020}"/>
              </a:ext>
            </a:extLst>
          </p:cNvPr>
          <p:cNvSpPr txBox="1">
            <a:spLocks/>
          </p:cNvSpPr>
          <p:nvPr/>
        </p:nvSpPr>
        <p:spPr>
          <a:xfrm>
            <a:off x="966846" y="-22434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grpSp>
        <p:nvGrpSpPr>
          <p:cNvPr id="20" name="Group 19">
            <a:extLst>
              <a:ext uri="{FF2B5EF4-FFF2-40B4-BE49-F238E27FC236}">
                <a16:creationId xmlns:a16="http://schemas.microsoft.com/office/drawing/2014/main" id="{B21FBC05-CCA1-71EE-C991-3FA51EA8171E}"/>
              </a:ext>
            </a:extLst>
          </p:cNvPr>
          <p:cNvGrpSpPr/>
          <p:nvPr/>
        </p:nvGrpSpPr>
        <p:grpSpPr>
          <a:xfrm>
            <a:off x="2596416" y="1373172"/>
            <a:ext cx="6999169" cy="737825"/>
            <a:chOff x="1524001" y="1348740"/>
            <a:chExt cx="6999169" cy="1325563"/>
          </a:xfrm>
          <a:solidFill>
            <a:srgbClr val="DBEDF6"/>
          </a:solidFill>
        </p:grpSpPr>
        <p:sp>
          <p:nvSpPr>
            <p:cNvPr id="14" name="Rectangle 13">
              <a:extLst>
                <a:ext uri="{FF2B5EF4-FFF2-40B4-BE49-F238E27FC236}">
                  <a16:creationId xmlns:a16="http://schemas.microsoft.com/office/drawing/2014/main" id="{A222E58C-F026-06AD-9410-896E8EA95012}"/>
                </a:ext>
              </a:extLst>
            </p:cNvPr>
            <p:cNvSpPr/>
            <p:nvPr/>
          </p:nvSpPr>
          <p:spPr>
            <a:xfrm>
              <a:off x="1524001" y="1348740"/>
              <a:ext cx="516784" cy="132556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800" b="1" i="0" u="none" strike="noStrike" kern="1200" cap="none" spc="0" normalizeH="0" baseline="0" noProof="0">
                  <a:ln>
                    <a:noFill/>
                  </a:ln>
                  <a:solidFill>
                    <a:prstClr val="black"/>
                  </a:solidFill>
                  <a:effectLst/>
                  <a:uLnTx/>
                  <a:uFillTx/>
                  <a:latin typeface="Calibri" panose="020F0502020204030204"/>
                  <a:ea typeface="+mn-ea"/>
                  <a:cs typeface="+mn-cs"/>
                </a:rPr>
                <a:t>H2</a:t>
              </a:r>
              <a:endParaRPr kumimoji="0" lang="en-IN"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D398749-1F39-6115-0A10-DFD98AB43968}"/>
                </a:ext>
              </a:extLst>
            </p:cNvPr>
            <p:cNvSpPr/>
            <p:nvPr/>
          </p:nvSpPr>
          <p:spPr>
            <a:xfrm>
              <a:off x="2050408" y="1348740"/>
              <a:ext cx="4423024" cy="132556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Peso (BMI &gt;30 kg/m2) </a:t>
              </a:r>
              <a:b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br>
              <a:r>
                <a:rPr kumimoji="0" lang="es"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En &gt;2 antihipertensivos </a:t>
              </a:r>
            </a:p>
          </p:txBody>
        </p:sp>
        <p:sp>
          <p:nvSpPr>
            <p:cNvPr id="16" name="Rectangle 15">
              <a:extLst>
                <a:ext uri="{FF2B5EF4-FFF2-40B4-BE49-F238E27FC236}">
                  <a16:creationId xmlns:a16="http://schemas.microsoft.com/office/drawing/2014/main" id="{0B033285-450D-4D37-83E4-568036BCA2F7}"/>
                </a:ext>
              </a:extLst>
            </p:cNvPr>
            <p:cNvSpPr/>
            <p:nvPr/>
          </p:nvSpPr>
          <p:spPr>
            <a:xfrm>
              <a:off x="6492682" y="1348740"/>
              <a:ext cx="2030488" cy="132556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800" b="1" i="0" u="none" strike="noStrike" kern="1200" cap="none" spc="0" normalizeH="0" baseline="0" noProof="0">
                  <a:ln>
                    <a:noFill/>
                  </a:ln>
                  <a:solidFill>
                    <a:prstClr val="black"/>
                  </a:solidFill>
                  <a:effectLst/>
                  <a:uLnTx/>
                  <a:uFillTx/>
                  <a:latin typeface="Calibri" panose="020F0502020204030204"/>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800" b="1" i="0" u="none" strike="noStrike" kern="1200" cap="none" spc="0" normalizeH="0" baseline="0" noProof="0">
                  <a:ln>
                    <a:noFill/>
                  </a:ln>
                  <a:solidFill>
                    <a:prstClr val="black"/>
                  </a:solidFill>
                  <a:effectLst/>
                  <a:uLnTx/>
                  <a:uFillTx/>
                  <a:latin typeface="Calibri" panose="020F0502020204030204"/>
                  <a:ea typeface="+mn-ea"/>
                  <a:cs typeface="+mn-cs"/>
                </a:rPr>
                <a:t>1</a:t>
              </a:r>
            </a:p>
          </p:txBody>
        </p:sp>
      </p:grpSp>
      <p:grpSp>
        <p:nvGrpSpPr>
          <p:cNvPr id="33" name="Group 32">
            <a:extLst>
              <a:ext uri="{FF2B5EF4-FFF2-40B4-BE49-F238E27FC236}">
                <a16:creationId xmlns:a16="http://schemas.microsoft.com/office/drawing/2014/main" id="{91794304-91FB-245B-8D7A-1F53DA45558F}"/>
              </a:ext>
            </a:extLst>
          </p:cNvPr>
          <p:cNvGrpSpPr/>
          <p:nvPr/>
        </p:nvGrpSpPr>
        <p:grpSpPr>
          <a:xfrm>
            <a:off x="2596416" y="2176990"/>
            <a:ext cx="6999169" cy="737825"/>
            <a:chOff x="1524001" y="1348740"/>
            <a:chExt cx="6999169" cy="1325563"/>
          </a:xfrm>
          <a:solidFill>
            <a:srgbClr val="EBF5FA"/>
          </a:solidFill>
        </p:grpSpPr>
        <p:sp>
          <p:nvSpPr>
            <p:cNvPr id="34" name="Rectangle 33">
              <a:extLst>
                <a:ext uri="{FF2B5EF4-FFF2-40B4-BE49-F238E27FC236}">
                  <a16:creationId xmlns:a16="http://schemas.microsoft.com/office/drawing/2014/main" id="{CA961A1D-0340-D726-4953-7B27803B1721}"/>
                </a:ext>
              </a:extLst>
            </p:cNvPr>
            <p:cNvSpPr/>
            <p:nvPr/>
          </p:nvSpPr>
          <p:spPr>
            <a:xfrm>
              <a:off x="1524001" y="1348740"/>
              <a:ext cx="516784" cy="132556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800" b="1" i="0" u="none" strike="noStrike" kern="1200" cap="none" spc="0" normalizeH="0" baseline="0" noProof="0">
                  <a:ln>
                    <a:noFill/>
                  </a:ln>
                  <a:solidFill>
                    <a:prstClr val="black"/>
                  </a:solidFill>
                  <a:effectLst/>
                  <a:uLnTx/>
                  <a:uFillTx/>
                  <a:latin typeface="Calibri" panose="020F0502020204030204"/>
                  <a:ea typeface="+mn-ea"/>
                  <a:cs typeface="+mn-cs"/>
                </a:rPr>
                <a:t>F</a:t>
              </a:r>
              <a:endParaRPr kumimoji="0" lang="en-IN"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1928DD4B-2A5C-5F86-CE28-2BB95B82A272}"/>
                </a:ext>
              </a:extLst>
            </p:cNvPr>
            <p:cNvSpPr/>
            <p:nvPr/>
          </p:nvSpPr>
          <p:spPr>
            <a:xfrm>
              <a:off x="2050408" y="1348740"/>
              <a:ext cx="4423024" cy="132556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Fibrillación auricular </a:t>
              </a:r>
            </a:p>
          </p:txBody>
        </p:sp>
        <p:sp>
          <p:nvSpPr>
            <p:cNvPr id="36" name="Rectangle 35">
              <a:extLst>
                <a:ext uri="{FF2B5EF4-FFF2-40B4-BE49-F238E27FC236}">
                  <a16:creationId xmlns:a16="http://schemas.microsoft.com/office/drawing/2014/main" id="{8C577BF0-F22A-9D21-9732-C2626CFF200F}"/>
                </a:ext>
              </a:extLst>
            </p:cNvPr>
            <p:cNvSpPr/>
            <p:nvPr/>
          </p:nvSpPr>
          <p:spPr>
            <a:xfrm>
              <a:off x="6492682" y="1348740"/>
              <a:ext cx="2030488" cy="132556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800" b="1" i="0" u="none" strike="noStrike" kern="1200" cap="none" spc="0" normalizeH="0" baseline="0" noProof="0">
                  <a:ln>
                    <a:noFill/>
                  </a:ln>
                  <a:solidFill>
                    <a:prstClr val="black"/>
                  </a:solidFill>
                  <a:effectLst/>
                  <a:uLnTx/>
                  <a:uFillTx/>
                  <a:latin typeface="Calibri" panose="020F0502020204030204"/>
                  <a:ea typeface="+mn-ea"/>
                  <a:cs typeface="+mn-cs"/>
                </a:rPr>
                <a:t>3</a:t>
              </a:r>
            </a:p>
          </p:txBody>
        </p:sp>
      </p:grpSp>
      <p:grpSp>
        <p:nvGrpSpPr>
          <p:cNvPr id="37" name="Group 36">
            <a:extLst>
              <a:ext uri="{FF2B5EF4-FFF2-40B4-BE49-F238E27FC236}">
                <a16:creationId xmlns:a16="http://schemas.microsoft.com/office/drawing/2014/main" id="{E178D603-A89F-D471-D0DC-95B0F739A917}"/>
              </a:ext>
            </a:extLst>
          </p:cNvPr>
          <p:cNvGrpSpPr/>
          <p:nvPr/>
        </p:nvGrpSpPr>
        <p:grpSpPr>
          <a:xfrm>
            <a:off x="2596416" y="2980808"/>
            <a:ext cx="6999169" cy="737825"/>
            <a:chOff x="1524001" y="1348740"/>
            <a:chExt cx="6999169" cy="1325563"/>
          </a:xfrm>
          <a:solidFill>
            <a:srgbClr val="DBEDF6"/>
          </a:solidFill>
        </p:grpSpPr>
        <p:sp>
          <p:nvSpPr>
            <p:cNvPr id="38" name="Rectangle 37">
              <a:extLst>
                <a:ext uri="{FF2B5EF4-FFF2-40B4-BE49-F238E27FC236}">
                  <a16:creationId xmlns:a16="http://schemas.microsoft.com/office/drawing/2014/main" id="{57295180-4000-5A30-2848-7C9E4BB09AF1}"/>
                </a:ext>
              </a:extLst>
            </p:cNvPr>
            <p:cNvSpPr/>
            <p:nvPr/>
          </p:nvSpPr>
          <p:spPr>
            <a:xfrm>
              <a:off x="1524001" y="1348740"/>
              <a:ext cx="516784" cy="132556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800" b="1" i="0" u="none" strike="noStrike" kern="1200" cap="none" spc="0" normalizeH="0" baseline="0" noProof="0">
                  <a:ln>
                    <a:noFill/>
                  </a:ln>
                  <a:solidFill>
                    <a:prstClr val="black"/>
                  </a:solidFill>
                  <a:effectLst/>
                  <a:uLnTx/>
                  <a:uFillTx/>
                  <a:latin typeface="Calibri" panose="020F0502020204030204"/>
                  <a:ea typeface="+mn-ea"/>
                  <a:cs typeface="+mn-cs"/>
                </a:rPr>
                <a:t>P</a:t>
              </a:r>
              <a:endParaRPr kumimoji="0" lang="en-IN"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A098C9E7-062E-DA4E-0DA2-FDB7ADB387AA}"/>
                </a:ext>
              </a:extLst>
            </p:cNvPr>
            <p:cNvSpPr/>
            <p:nvPr/>
          </p:nvSpPr>
          <p:spPr>
            <a:xfrm>
              <a:off x="2050408" y="1348740"/>
              <a:ext cx="4423024" cy="132556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Hipertensión pulmonar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(PASP &gt;35 mm Hg en </a:t>
              </a:r>
              <a:r>
                <a:rPr kumimoji="0" lang="en-US" sz="16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ecocardiograma</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doppler</a:t>
              </a:r>
              <a:r>
                <a:rPr kumimoji="0" lang="es"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t>
              </a:r>
            </a:p>
          </p:txBody>
        </p:sp>
        <p:sp>
          <p:nvSpPr>
            <p:cNvPr id="40" name="Rectangle 39">
              <a:extLst>
                <a:ext uri="{FF2B5EF4-FFF2-40B4-BE49-F238E27FC236}">
                  <a16:creationId xmlns:a16="http://schemas.microsoft.com/office/drawing/2014/main" id="{62CD5DDC-F7C5-E72F-1B86-774CBE432C03}"/>
                </a:ext>
              </a:extLst>
            </p:cNvPr>
            <p:cNvSpPr/>
            <p:nvPr/>
          </p:nvSpPr>
          <p:spPr>
            <a:xfrm>
              <a:off x="6492682" y="1348740"/>
              <a:ext cx="2030488" cy="132556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800" b="1" i="0" u="none" strike="noStrike" kern="1200" cap="none" spc="0" normalizeH="0" baseline="0" noProof="0">
                  <a:ln>
                    <a:noFill/>
                  </a:ln>
                  <a:solidFill>
                    <a:prstClr val="black"/>
                  </a:solidFill>
                  <a:effectLst/>
                  <a:uLnTx/>
                  <a:uFillTx/>
                  <a:latin typeface="Calibri" panose="020F0502020204030204"/>
                  <a:ea typeface="+mn-ea"/>
                  <a:cs typeface="+mn-cs"/>
                </a:rPr>
                <a:t>1</a:t>
              </a:r>
            </a:p>
          </p:txBody>
        </p:sp>
      </p:grpSp>
      <p:grpSp>
        <p:nvGrpSpPr>
          <p:cNvPr id="41" name="Group 40">
            <a:extLst>
              <a:ext uri="{FF2B5EF4-FFF2-40B4-BE49-F238E27FC236}">
                <a16:creationId xmlns:a16="http://schemas.microsoft.com/office/drawing/2014/main" id="{A1BF3D39-2043-59AF-3B92-C796DEB19930}"/>
              </a:ext>
            </a:extLst>
          </p:cNvPr>
          <p:cNvGrpSpPr/>
          <p:nvPr/>
        </p:nvGrpSpPr>
        <p:grpSpPr>
          <a:xfrm>
            <a:off x="2596416" y="3784626"/>
            <a:ext cx="6999169" cy="737825"/>
            <a:chOff x="1524001" y="1348740"/>
            <a:chExt cx="6999169" cy="1325563"/>
          </a:xfrm>
          <a:solidFill>
            <a:srgbClr val="EBF5FA"/>
          </a:solidFill>
        </p:grpSpPr>
        <p:sp>
          <p:nvSpPr>
            <p:cNvPr id="42" name="Rectangle 41">
              <a:extLst>
                <a:ext uri="{FF2B5EF4-FFF2-40B4-BE49-F238E27FC236}">
                  <a16:creationId xmlns:a16="http://schemas.microsoft.com/office/drawing/2014/main" id="{4CE4A7E8-7101-5EA7-D429-6C9FA689704E}"/>
                </a:ext>
              </a:extLst>
            </p:cNvPr>
            <p:cNvSpPr/>
            <p:nvPr/>
          </p:nvSpPr>
          <p:spPr>
            <a:xfrm>
              <a:off x="1524001" y="1348740"/>
              <a:ext cx="516784" cy="132556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800" b="1" i="0" u="none" strike="noStrike" kern="1200" cap="none" spc="0" normalizeH="0" baseline="0" noProof="0">
                  <a:ln>
                    <a:noFill/>
                  </a:ln>
                  <a:solidFill>
                    <a:prstClr val="black"/>
                  </a:solidFill>
                  <a:effectLst/>
                  <a:uLnTx/>
                  <a:uFillTx/>
                  <a:latin typeface="Calibri" panose="020F0502020204030204"/>
                  <a:ea typeface="+mn-ea"/>
                  <a:cs typeface="+mn-cs"/>
                </a:rPr>
                <a:t>E</a:t>
              </a:r>
              <a:endParaRPr kumimoji="0" lang="en-IN"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8B62BC3F-C40A-E74E-A891-081B3DFC5907}"/>
                </a:ext>
              </a:extLst>
            </p:cNvPr>
            <p:cNvSpPr/>
            <p:nvPr/>
          </p:nvSpPr>
          <p:spPr>
            <a:xfrm>
              <a:off x="2050408" y="1348740"/>
              <a:ext cx="4423024" cy="132556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Edad</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r>
                <a:rPr kumimoji="0" lang="en-US" sz="16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avanzada</a:t>
              </a:r>
              <a:r>
                <a:rPr kumimoji="0" lang="es"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(edad &gt;60 años) </a:t>
              </a:r>
            </a:p>
          </p:txBody>
        </p:sp>
        <p:sp>
          <p:nvSpPr>
            <p:cNvPr id="44" name="Rectangle 43">
              <a:extLst>
                <a:ext uri="{FF2B5EF4-FFF2-40B4-BE49-F238E27FC236}">
                  <a16:creationId xmlns:a16="http://schemas.microsoft.com/office/drawing/2014/main" id="{06C589EF-1F91-4F76-F541-CC5A7F849443}"/>
                </a:ext>
              </a:extLst>
            </p:cNvPr>
            <p:cNvSpPr/>
            <p:nvPr/>
          </p:nvSpPr>
          <p:spPr>
            <a:xfrm>
              <a:off x="6492682" y="1348740"/>
              <a:ext cx="2030488" cy="132556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800" b="1" i="0" u="none" strike="noStrike" kern="1200" cap="none" spc="0" normalizeH="0" baseline="0" noProof="0">
                  <a:ln>
                    <a:noFill/>
                  </a:ln>
                  <a:solidFill>
                    <a:prstClr val="black"/>
                  </a:solidFill>
                  <a:effectLst/>
                  <a:uLnTx/>
                  <a:uFillTx/>
                  <a:latin typeface="Calibri" panose="020F0502020204030204"/>
                  <a:ea typeface="+mn-ea"/>
                  <a:cs typeface="+mn-cs"/>
                </a:rPr>
                <a:t>1</a:t>
              </a:r>
            </a:p>
          </p:txBody>
        </p:sp>
      </p:grpSp>
      <p:grpSp>
        <p:nvGrpSpPr>
          <p:cNvPr id="47" name="Group 46">
            <a:extLst>
              <a:ext uri="{FF2B5EF4-FFF2-40B4-BE49-F238E27FC236}">
                <a16:creationId xmlns:a16="http://schemas.microsoft.com/office/drawing/2014/main" id="{021126E1-5902-0985-7566-438B16F7CB5C}"/>
              </a:ext>
            </a:extLst>
          </p:cNvPr>
          <p:cNvGrpSpPr/>
          <p:nvPr/>
        </p:nvGrpSpPr>
        <p:grpSpPr>
          <a:xfrm>
            <a:off x="2596416" y="4588444"/>
            <a:ext cx="6999169" cy="737825"/>
            <a:chOff x="1524001" y="1348740"/>
            <a:chExt cx="6999169" cy="1325563"/>
          </a:xfrm>
          <a:solidFill>
            <a:srgbClr val="DBEDF6"/>
          </a:solidFill>
        </p:grpSpPr>
        <p:sp>
          <p:nvSpPr>
            <p:cNvPr id="48" name="Rectangle 47">
              <a:extLst>
                <a:ext uri="{FF2B5EF4-FFF2-40B4-BE49-F238E27FC236}">
                  <a16:creationId xmlns:a16="http://schemas.microsoft.com/office/drawing/2014/main" id="{963E1E38-129E-F3D1-2DB4-132AD8371039}"/>
                </a:ext>
              </a:extLst>
            </p:cNvPr>
            <p:cNvSpPr/>
            <p:nvPr/>
          </p:nvSpPr>
          <p:spPr>
            <a:xfrm>
              <a:off x="1524001" y="1348740"/>
              <a:ext cx="516784" cy="132556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800" b="1" i="0" u="none" strike="noStrike" kern="1200" cap="none" spc="0" normalizeH="0" baseline="0" noProof="0">
                  <a:ln>
                    <a:noFill/>
                  </a:ln>
                  <a:solidFill>
                    <a:prstClr val="black"/>
                  </a:solidFill>
                  <a:effectLst/>
                  <a:uLnTx/>
                  <a:uFillTx/>
                  <a:latin typeface="Calibri" panose="020F0502020204030204"/>
                  <a:ea typeface="+mn-ea"/>
                  <a:cs typeface="+mn-cs"/>
                </a:rPr>
                <a:t>F</a:t>
              </a:r>
              <a:endParaRPr kumimoji="0" lang="en-IN"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3F1A3E06-C250-B3A6-8A77-1C367BE8BEA3}"/>
                </a:ext>
              </a:extLst>
            </p:cNvPr>
            <p:cNvSpPr/>
            <p:nvPr/>
          </p:nvSpPr>
          <p:spPr>
            <a:xfrm>
              <a:off x="2050408" y="1348740"/>
              <a:ext cx="4423024" cy="132556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Presión de llenado </a:t>
              </a:r>
              <a:b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br>
              <a:r>
                <a:rPr kumimoji="0" lang="es"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(E/e' &gt;9 en </a:t>
              </a:r>
              <a:r>
                <a:rPr kumimoji="0" lang="en-US" sz="16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ecocardiograma</a:t>
              </a: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doppler</a:t>
              </a:r>
              <a:r>
                <a:rPr kumimoji="0" lang="es"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p>
          </p:txBody>
        </p:sp>
        <p:sp>
          <p:nvSpPr>
            <p:cNvPr id="50" name="Rectangle 49">
              <a:extLst>
                <a:ext uri="{FF2B5EF4-FFF2-40B4-BE49-F238E27FC236}">
                  <a16:creationId xmlns:a16="http://schemas.microsoft.com/office/drawing/2014/main" id="{31F3EA20-FDF1-AD40-FBAF-CA22A9D10BD9}"/>
                </a:ext>
              </a:extLst>
            </p:cNvPr>
            <p:cNvSpPr/>
            <p:nvPr/>
          </p:nvSpPr>
          <p:spPr>
            <a:xfrm>
              <a:off x="6492682" y="1348740"/>
              <a:ext cx="2030488" cy="132556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800" b="1" i="0" u="none" strike="noStrike" kern="1200" cap="none" spc="0" normalizeH="0" baseline="0" noProof="0">
                  <a:ln>
                    <a:noFill/>
                  </a:ln>
                  <a:solidFill>
                    <a:prstClr val="black"/>
                  </a:solidFill>
                  <a:effectLst/>
                  <a:uLnTx/>
                  <a:uFillTx/>
                  <a:latin typeface="Calibri" panose="020F0502020204030204"/>
                  <a:ea typeface="+mn-ea"/>
                  <a:cs typeface="+mn-cs"/>
                </a:rPr>
                <a:t>1</a:t>
              </a:r>
            </a:p>
          </p:txBody>
        </p:sp>
      </p:grpSp>
      <p:grpSp>
        <p:nvGrpSpPr>
          <p:cNvPr id="6" name="Group 5">
            <a:extLst>
              <a:ext uri="{FF2B5EF4-FFF2-40B4-BE49-F238E27FC236}">
                <a16:creationId xmlns:a16="http://schemas.microsoft.com/office/drawing/2014/main" id="{207A7DDF-6CBC-7068-4FC2-D558CE4E4BD9}"/>
              </a:ext>
            </a:extLst>
          </p:cNvPr>
          <p:cNvGrpSpPr/>
          <p:nvPr/>
        </p:nvGrpSpPr>
        <p:grpSpPr>
          <a:xfrm>
            <a:off x="3122824" y="6052925"/>
            <a:ext cx="5976932" cy="369332"/>
            <a:chOff x="4203431" y="6052925"/>
            <a:chExt cx="4386849" cy="369332"/>
          </a:xfrm>
        </p:grpSpPr>
        <p:sp>
          <p:nvSpPr>
            <p:cNvPr id="3" name="TextBox 2">
              <a:extLst>
                <a:ext uri="{FF2B5EF4-FFF2-40B4-BE49-F238E27FC236}">
                  <a16:creationId xmlns:a16="http://schemas.microsoft.com/office/drawing/2014/main" id="{6EAEC62C-32A0-11A3-A872-C9A205ECC943}"/>
                </a:ext>
              </a:extLst>
            </p:cNvPr>
            <p:cNvSpPr txBox="1"/>
            <p:nvPr/>
          </p:nvSpPr>
          <p:spPr>
            <a:xfrm>
              <a:off x="4238991" y="6052925"/>
              <a:ext cx="431572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800" b="1" i="0" u="none" strike="noStrike" kern="1200" cap="none" spc="0" normalizeH="0" baseline="0" noProof="0">
                  <a:ln>
                    <a:noFill/>
                  </a:ln>
                  <a:solidFill>
                    <a:srgbClr val="B52282"/>
                  </a:solidFill>
                  <a:effectLst/>
                  <a:uLnTx/>
                  <a:uFillTx/>
                  <a:latin typeface="Calibri" panose="020F0502020204030204" pitchFamily="34" charset="0"/>
                  <a:ea typeface="+mn-ea"/>
                  <a:cs typeface="+mn-cs"/>
                </a:rPr>
                <a:t>&gt;6 puntos: </a:t>
              </a:r>
              <a:r>
                <a:rPr kumimoji="0" lang="en-US" sz="1800" b="1" i="0" u="none" strike="noStrike" kern="1200" cap="none" spc="0" normalizeH="0" baseline="0" noProof="0" err="1">
                  <a:ln>
                    <a:noFill/>
                  </a:ln>
                  <a:solidFill>
                    <a:srgbClr val="B52282"/>
                  </a:solidFill>
                  <a:effectLst/>
                  <a:uLnTx/>
                  <a:uFillTx/>
                  <a:latin typeface="Calibri" panose="020F0502020204030204" pitchFamily="34" charset="0"/>
                  <a:ea typeface="+mn-ea"/>
                  <a:cs typeface="+mn-cs"/>
                </a:rPr>
                <a:t>diagnósitico</a:t>
              </a:r>
              <a:r>
                <a:rPr kumimoji="0" lang="en-US" sz="1800" b="1" i="0" u="none" strike="noStrike" kern="1200" cap="none" spc="0" normalizeH="0" baseline="0" noProof="0">
                  <a:ln>
                    <a:noFill/>
                  </a:ln>
                  <a:solidFill>
                    <a:srgbClr val="B52282"/>
                  </a:solidFill>
                  <a:effectLst/>
                  <a:uLnTx/>
                  <a:uFillTx/>
                  <a:latin typeface="Calibri" panose="020F0502020204030204" pitchFamily="34" charset="0"/>
                  <a:ea typeface="+mn-ea"/>
                  <a:cs typeface="+mn-cs"/>
                </a:rPr>
                <a:t> </a:t>
              </a:r>
              <a:r>
                <a:rPr kumimoji="0" lang="en-US" sz="1800" b="1" i="0" u="none" strike="noStrike" kern="1200" cap="none" spc="0" normalizeH="0" baseline="0" noProof="0" err="1">
                  <a:ln>
                    <a:noFill/>
                  </a:ln>
                  <a:solidFill>
                    <a:srgbClr val="B52282"/>
                  </a:solidFill>
                  <a:effectLst/>
                  <a:uLnTx/>
                  <a:uFillTx/>
                  <a:latin typeface="Calibri" panose="020F0502020204030204" pitchFamily="34" charset="0"/>
                  <a:ea typeface="+mn-ea"/>
                  <a:cs typeface="+mn-cs"/>
                </a:rPr>
                <a:t>altamente</a:t>
              </a:r>
              <a:r>
                <a:rPr kumimoji="0" lang="en-US" sz="1800" b="1" i="0" u="none" strike="noStrike" kern="1200" cap="none" spc="0" normalizeH="0" baseline="0" noProof="0">
                  <a:ln>
                    <a:noFill/>
                  </a:ln>
                  <a:solidFill>
                    <a:srgbClr val="B52282"/>
                  </a:solidFill>
                  <a:effectLst/>
                  <a:uLnTx/>
                  <a:uFillTx/>
                  <a:latin typeface="Calibri" panose="020F0502020204030204" pitchFamily="34" charset="0"/>
                  <a:ea typeface="+mn-ea"/>
                  <a:cs typeface="+mn-cs"/>
                </a:rPr>
                <a:t> probable de</a:t>
              </a:r>
              <a:r>
                <a:rPr kumimoji="0" lang="es" sz="1800" b="1" i="0" u="none" strike="noStrike" kern="1200" cap="none" spc="0" normalizeH="0" baseline="0" noProof="0">
                  <a:ln>
                    <a:noFill/>
                  </a:ln>
                  <a:solidFill>
                    <a:srgbClr val="B52282"/>
                  </a:solidFill>
                  <a:effectLst/>
                  <a:uLnTx/>
                  <a:uFillTx/>
                  <a:latin typeface="Calibri" panose="020F0502020204030204" pitchFamily="34" charset="0"/>
                  <a:ea typeface="+mn-ea"/>
                  <a:cs typeface="+mn-cs"/>
                </a:rPr>
                <a:t> </a:t>
              </a:r>
              <a:r>
                <a:rPr kumimoji="0" lang="en-US" sz="1800" b="1" i="0" u="none" strike="noStrike" kern="1200" cap="none" spc="0" normalizeH="0" baseline="0" noProof="0" err="1">
                  <a:ln>
                    <a:noFill/>
                  </a:ln>
                  <a:solidFill>
                    <a:srgbClr val="B52282"/>
                  </a:solidFill>
                  <a:effectLst/>
                  <a:uLnTx/>
                  <a:uFillTx/>
                  <a:latin typeface="Calibri" panose="020F0502020204030204" pitchFamily="34" charset="0"/>
                  <a:ea typeface="+mn-ea"/>
                  <a:cs typeface="+mn-cs"/>
                </a:rPr>
                <a:t>ICFEp</a:t>
              </a:r>
              <a:r>
                <a:rPr kumimoji="0" lang="es" sz="1800" b="1" i="0" u="none" strike="noStrike" kern="1200" cap="none" spc="0" normalizeH="0" baseline="0" noProof="0">
                  <a:ln>
                    <a:noFill/>
                  </a:ln>
                  <a:solidFill>
                    <a:srgbClr val="B52282"/>
                  </a:solidFill>
                  <a:effectLst/>
                  <a:uLnTx/>
                  <a:uFillTx/>
                  <a:latin typeface="Calibri" panose="020F0502020204030204" pitchFamily="34" charset="0"/>
                  <a:ea typeface="+mn-ea"/>
                  <a:cs typeface="+mn-cs"/>
                </a:rPr>
                <a:t> </a:t>
              </a:r>
              <a:endParaRPr kumimoji="0" lang="en-IN" sz="1800" b="1" i="0" u="none" strike="noStrike" kern="1200" cap="none" spc="0" normalizeH="0" baseline="0" noProof="0">
                <a:ln>
                  <a:noFill/>
                </a:ln>
                <a:solidFill>
                  <a:srgbClr val="B52282"/>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E732F6A-3147-A575-8E02-D48567A45AED}"/>
                </a:ext>
              </a:extLst>
            </p:cNvPr>
            <p:cNvSpPr/>
            <p:nvPr/>
          </p:nvSpPr>
          <p:spPr>
            <a:xfrm>
              <a:off x="4203431" y="6052925"/>
              <a:ext cx="4386849" cy="369332"/>
            </a:xfrm>
            <a:prstGeom prst="rect">
              <a:avLst/>
            </a:prstGeom>
            <a:noFill/>
            <a:ln w="95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4C8844E-D301-C27C-3604-1C29CEBEFA21}"/>
              </a:ext>
            </a:extLst>
          </p:cNvPr>
          <p:cNvGrpSpPr/>
          <p:nvPr/>
        </p:nvGrpSpPr>
        <p:grpSpPr>
          <a:xfrm>
            <a:off x="2596416" y="5371618"/>
            <a:ext cx="6999169" cy="609773"/>
            <a:chOff x="2596416" y="5436330"/>
            <a:chExt cx="6999169" cy="737825"/>
          </a:xfrm>
        </p:grpSpPr>
        <p:sp>
          <p:nvSpPr>
            <p:cNvPr id="11" name="Rectangle 10">
              <a:extLst>
                <a:ext uri="{FF2B5EF4-FFF2-40B4-BE49-F238E27FC236}">
                  <a16:creationId xmlns:a16="http://schemas.microsoft.com/office/drawing/2014/main" id="{DB7083D2-FCBD-DE61-2AB6-27AB10FE45E2}"/>
                </a:ext>
              </a:extLst>
            </p:cNvPr>
            <p:cNvSpPr/>
            <p:nvPr/>
          </p:nvSpPr>
          <p:spPr>
            <a:xfrm>
              <a:off x="2596416" y="5436330"/>
              <a:ext cx="4949430" cy="737825"/>
            </a:xfrm>
            <a:prstGeom prst="rect">
              <a:avLst/>
            </a:prstGeom>
            <a:solidFill>
              <a:srgbClr val="EBF5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7313" marR="0" lvl="0" indent="0" algn="l" defTabSz="914400" rtl="0" eaLnBrk="1" fontAlgn="auto" latinLnBrk="0" hangingPunct="1">
                <a:lnSpc>
                  <a:spcPct val="100000"/>
                </a:lnSpc>
                <a:spcBef>
                  <a:spcPts val="0"/>
                </a:spcBef>
                <a:spcAft>
                  <a:spcPts val="0"/>
                </a:spcAft>
                <a:buClrTx/>
                <a:buSzTx/>
                <a:buFontTx/>
                <a:buNone/>
                <a:tabLst/>
                <a:defRPr/>
              </a:pPr>
              <a:r>
                <a:rPr kumimoji="0" lang="es" sz="1800" b="1" i="0" u="none" strike="noStrike" kern="1200" cap="none" spc="0" normalizeH="0" baseline="0" noProof="0">
                  <a:ln>
                    <a:noFill/>
                  </a:ln>
                  <a:solidFill>
                    <a:prstClr val="black"/>
                  </a:solidFill>
                  <a:effectLst/>
                  <a:uLnTx/>
                  <a:uFillTx/>
                  <a:latin typeface="Calibri" panose="020F0502020204030204"/>
                  <a:ea typeface="+mn-ea"/>
                  <a:cs typeface="+mn-cs"/>
                </a:rPr>
                <a:t>Puntuación H2FPEF</a:t>
              </a:r>
              <a:endParaRPr kumimoji="0" lang="en-IN"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5452F49-C44B-54CD-B86A-FB07B6A66A42}"/>
                </a:ext>
              </a:extLst>
            </p:cNvPr>
            <p:cNvSpPr/>
            <p:nvPr/>
          </p:nvSpPr>
          <p:spPr>
            <a:xfrm>
              <a:off x="7565097" y="5436330"/>
              <a:ext cx="2030488" cy="737825"/>
            </a:xfrm>
            <a:prstGeom prst="rect">
              <a:avLst/>
            </a:prstGeom>
            <a:solidFill>
              <a:srgbClr val="004E8F">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800" b="1" i="0" u="none" strike="noStrike" kern="1200" cap="none" spc="0" normalizeH="0" baseline="0" noProof="0">
                  <a:ln>
                    <a:noFill/>
                  </a:ln>
                  <a:solidFill>
                    <a:prstClr val="black"/>
                  </a:solidFill>
                  <a:effectLst/>
                  <a:uLnTx/>
                  <a:uFillTx/>
                  <a:latin typeface="Calibri" panose="020F0502020204030204"/>
                  <a:ea typeface="+mn-ea"/>
                  <a:cs typeface="+mn-cs"/>
                </a:rPr>
                <a:t>Suma (0-9)</a:t>
              </a:r>
            </a:p>
          </p:txBody>
        </p:sp>
      </p:grpSp>
      <p:sp>
        <p:nvSpPr>
          <p:cNvPr id="17" name="Slide Number Placeholder 16">
            <a:extLst>
              <a:ext uri="{FF2B5EF4-FFF2-40B4-BE49-F238E27FC236}">
                <a16:creationId xmlns:a16="http://schemas.microsoft.com/office/drawing/2014/main" id="{76327A0F-8FC9-C50D-E965-EBD1A9554B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52B25C78-950A-CB06-93FE-B639187E644A}"/>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Puntuación H2FPEF para el diagnóstico de </a:t>
            </a:r>
            <a:r>
              <a:rPr kumimoji="0" lang="en-US" sz="3200" b="1" i="0" u="none" strike="noStrike" kern="1200" cap="none" spc="0" normalizeH="0" baseline="0" noProof="0" err="1">
                <a:ln>
                  <a:noFill/>
                </a:ln>
                <a:solidFill>
                  <a:srgbClr val="002C53"/>
                </a:solidFill>
                <a:effectLst/>
                <a:uLnTx/>
                <a:uFillTx/>
                <a:latin typeface="Calibri Light" panose="020F0302020204030204"/>
                <a:ea typeface="+mj-ea"/>
                <a:cs typeface="+mj-cs"/>
              </a:rPr>
              <a:t>ICFEp</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40560300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5608AF8-618E-60B2-95BD-F9B39B234BE5}"/>
              </a:ext>
            </a:extLst>
          </p:cNvPr>
          <p:cNvSpPr/>
          <p:nvPr/>
        </p:nvSpPr>
        <p:spPr>
          <a:xfrm>
            <a:off x="1328643" y="1196679"/>
            <a:ext cx="9534714" cy="4245657"/>
          </a:xfrm>
          <a:prstGeom prst="roundRect">
            <a:avLst>
              <a:gd name="adj" fmla="val 3961"/>
            </a:avLst>
          </a:prstGeom>
          <a:solidFill>
            <a:schemeClr val="bg1"/>
          </a:solidFill>
          <a:ln>
            <a:noFill/>
          </a:ln>
          <a:effectLst>
            <a:outerShdw blurRad="76200" dist="38100" dir="5400000" sx="101000" sy="101000" algn="t" rotWithShape="0">
              <a:schemeClr val="tx1">
                <a:lumMod val="50000"/>
                <a:lumOff val="50000"/>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8BBEEA4-2A6D-F880-A537-4ABE18A9AC22}"/>
              </a:ext>
            </a:extLst>
          </p:cNvPr>
          <p:cNvSpPr/>
          <p:nvPr/>
        </p:nvSpPr>
        <p:spPr>
          <a:xfrm>
            <a:off x="1374796" y="4843593"/>
            <a:ext cx="25715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000" b="0" i="1" u="none" strike="noStrike" kern="1200" cap="none" spc="0" normalizeH="0" baseline="0" noProof="0">
                <a:ln>
                  <a:noFill/>
                </a:ln>
                <a:solidFill>
                  <a:srgbClr val="222222"/>
                </a:solidFill>
                <a:effectLst/>
                <a:uLnTx/>
                <a:uFillTx/>
                <a:latin typeface="Calibri" panose="020F0502020204030204"/>
                <a:ea typeface="+mn-ea"/>
                <a:cs typeface="+mn-cs"/>
              </a:rPr>
              <a:t>(Fuente: Heidenreich PA, et al. J Am Coll Cardiol. 2022 May, 79 (17) e263-e421. 10.1016/j.jacc.2021.12.012)</a:t>
            </a:r>
            <a:endParaRPr kumimoji="0" lang="en-US" sz="1000" b="0" i="1"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 name="Group 41">
            <a:extLst>
              <a:ext uri="{FF2B5EF4-FFF2-40B4-BE49-F238E27FC236}">
                <a16:creationId xmlns:a16="http://schemas.microsoft.com/office/drawing/2014/main" id="{7FCED5CE-EB82-46FA-DA5F-2D683EA3BEF7}"/>
              </a:ext>
            </a:extLst>
          </p:cNvPr>
          <p:cNvGrpSpPr/>
          <p:nvPr/>
        </p:nvGrpSpPr>
        <p:grpSpPr>
          <a:xfrm>
            <a:off x="9529120" y="3085455"/>
            <a:ext cx="1200568" cy="738664"/>
            <a:chOff x="9930967" y="3250305"/>
            <a:chExt cx="1200568" cy="738664"/>
          </a:xfrm>
        </p:grpSpPr>
        <p:sp>
          <p:nvSpPr>
            <p:cNvPr id="5" name="Right Arrow 8">
              <a:extLst>
                <a:ext uri="{FF2B5EF4-FFF2-40B4-BE49-F238E27FC236}">
                  <a16:creationId xmlns:a16="http://schemas.microsoft.com/office/drawing/2014/main" id="{7DE302F2-6651-3025-EBB4-7BC44F2A481B}"/>
                </a:ext>
              </a:extLst>
            </p:cNvPr>
            <p:cNvSpPr/>
            <p:nvPr/>
          </p:nvSpPr>
          <p:spPr>
            <a:xfrm>
              <a:off x="9930967" y="3515134"/>
              <a:ext cx="277586" cy="209006"/>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9DF96D5-7F7B-340A-A147-D1A04FCEC16A}"/>
                </a:ext>
              </a:extLst>
            </p:cNvPr>
            <p:cNvSpPr txBox="1"/>
            <p:nvPr/>
          </p:nvSpPr>
          <p:spPr>
            <a:xfrm>
              <a:off x="10206345" y="3250305"/>
              <a:ext cx="92519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a:ln>
                    <a:noFill/>
                  </a:ln>
                  <a:solidFill>
                    <a:prstClr val="black"/>
                  </a:solidFill>
                  <a:effectLst/>
                  <a:uLnTx/>
                  <a:uFillTx/>
                  <a:latin typeface="Calibri" panose="020F0502020204030204"/>
                  <a:ea typeface="+mn-ea"/>
                  <a:cs typeface="+mn-cs"/>
                </a:rPr>
                <a:t>Probablemente Nivel 1 en el futuro</a:t>
              </a:r>
            </a:p>
          </p:txBody>
        </p:sp>
      </p:grpSp>
      <p:sp>
        <p:nvSpPr>
          <p:cNvPr id="10" name="Rectangle 9">
            <a:extLst>
              <a:ext uri="{FF2B5EF4-FFF2-40B4-BE49-F238E27FC236}">
                <a16:creationId xmlns:a16="http://schemas.microsoft.com/office/drawing/2014/main" id="{993DCE86-AD5F-07EC-0BE5-EBD6C7DB599B}"/>
              </a:ext>
            </a:extLst>
          </p:cNvPr>
          <p:cNvSpPr/>
          <p:nvPr/>
        </p:nvSpPr>
        <p:spPr>
          <a:xfrm>
            <a:off x="1405163" y="2234685"/>
            <a:ext cx="1224910" cy="7416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200" b="1" i="0" u="none" strike="noStrike" kern="1200" cap="none" spc="0" normalizeH="0" baseline="0" noProof="0">
                <a:ln>
                  <a:noFill/>
                </a:ln>
                <a:solidFill>
                  <a:prstClr val="black"/>
                </a:solidFill>
                <a:effectLst/>
                <a:uLnTx/>
                <a:uFillTx/>
                <a:latin typeface="Calibri" panose="020F0502020204030204"/>
                <a:ea typeface="+mn-ea"/>
                <a:cs typeface="+mn-cs"/>
              </a:rPr>
              <a:t>GDMT de las principales clases de medicamentos</a:t>
            </a:r>
          </a:p>
        </p:txBody>
      </p:sp>
      <p:sp>
        <p:nvSpPr>
          <p:cNvPr id="16" name="Rectangle 15">
            <a:extLst>
              <a:ext uri="{FF2B5EF4-FFF2-40B4-BE49-F238E27FC236}">
                <a16:creationId xmlns:a16="http://schemas.microsoft.com/office/drawing/2014/main" id="{70F89A58-EA38-6212-4534-2EF0EC41B259}"/>
              </a:ext>
            </a:extLst>
          </p:cNvPr>
          <p:cNvSpPr/>
          <p:nvPr/>
        </p:nvSpPr>
        <p:spPr>
          <a:xfrm>
            <a:off x="5431702" y="1444348"/>
            <a:ext cx="4346507" cy="2969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200" b="1" i="0" u="none" strike="noStrike" kern="1200" cap="none" spc="0" normalizeH="0" baseline="0" noProof="0">
                <a:ln>
                  <a:noFill/>
                </a:ln>
                <a:solidFill>
                  <a:prstClr val="black"/>
                </a:solidFill>
                <a:effectLst/>
                <a:uLnTx/>
                <a:uFillTx/>
                <a:latin typeface="Calibri" panose="020F0502020204030204"/>
                <a:ea typeface="+mn-ea"/>
                <a:cs typeface="+mn-cs"/>
              </a:rPr>
              <a:t>Etapa C: HF sintomática y Etapa D: HF avanzada</a:t>
            </a:r>
          </a:p>
        </p:txBody>
      </p:sp>
      <p:grpSp>
        <p:nvGrpSpPr>
          <p:cNvPr id="3" name="Group 2">
            <a:extLst>
              <a:ext uri="{FF2B5EF4-FFF2-40B4-BE49-F238E27FC236}">
                <a16:creationId xmlns:a16="http://schemas.microsoft.com/office/drawing/2014/main" id="{1C68A127-BBA2-C6CD-824A-5F5C76CD5F3E}"/>
              </a:ext>
            </a:extLst>
          </p:cNvPr>
          <p:cNvGrpSpPr/>
          <p:nvPr/>
        </p:nvGrpSpPr>
        <p:grpSpPr>
          <a:xfrm>
            <a:off x="2689719" y="1519995"/>
            <a:ext cx="1059210" cy="1412973"/>
            <a:chOff x="2689719" y="1519995"/>
            <a:chExt cx="1059210" cy="1412973"/>
          </a:xfrm>
        </p:grpSpPr>
        <p:sp>
          <p:nvSpPr>
            <p:cNvPr id="11" name="Rectangle 10">
              <a:extLst>
                <a:ext uri="{FF2B5EF4-FFF2-40B4-BE49-F238E27FC236}">
                  <a16:creationId xmlns:a16="http://schemas.microsoft.com/office/drawing/2014/main" id="{32A2EAEE-4877-876B-49C1-DE86AED654EC}"/>
                </a:ext>
              </a:extLst>
            </p:cNvPr>
            <p:cNvSpPr/>
            <p:nvPr/>
          </p:nvSpPr>
          <p:spPr>
            <a:xfrm>
              <a:off x="2689719" y="1519995"/>
              <a:ext cx="1059210" cy="5304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200" b="1" i="0" u="none" strike="noStrike" kern="1200" cap="none" spc="0" normalizeH="0" baseline="0" noProof="0">
                  <a:ln>
                    <a:noFill/>
                  </a:ln>
                  <a:solidFill>
                    <a:prstClr val="black"/>
                  </a:solidFill>
                  <a:effectLst/>
                  <a:uLnTx/>
                  <a:uFillTx/>
                  <a:latin typeface="Calibri" panose="020F0502020204030204"/>
                  <a:ea typeface="+mn-ea"/>
                  <a:cs typeface="+mn-cs"/>
                </a:rPr>
                <a:t>Etapa 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200" b="1" i="0" u="none" strike="noStrike" kern="1200" cap="none" spc="0" normalizeH="0" baseline="0" noProof="0">
                  <a:ln>
                    <a:noFill/>
                  </a:ln>
                  <a:solidFill>
                    <a:prstClr val="black"/>
                  </a:solidFill>
                  <a:effectLst/>
                  <a:uLnTx/>
                  <a:uFillTx/>
                  <a:latin typeface="Calibri" panose="020F0502020204030204"/>
                  <a:ea typeface="+mn-ea"/>
                  <a:cs typeface="+mn-cs"/>
                </a:rPr>
                <a:t>Riesgo de IC</a:t>
              </a:r>
            </a:p>
          </p:txBody>
        </p:sp>
        <p:sp>
          <p:nvSpPr>
            <p:cNvPr id="17" name="Rectangle 16">
              <a:extLst>
                <a:ext uri="{FF2B5EF4-FFF2-40B4-BE49-F238E27FC236}">
                  <a16:creationId xmlns:a16="http://schemas.microsoft.com/office/drawing/2014/main" id="{8D7892C8-729A-365B-A6C6-C643AFB312D8}"/>
                </a:ext>
              </a:extLst>
            </p:cNvPr>
            <p:cNvSpPr/>
            <p:nvPr/>
          </p:nvSpPr>
          <p:spPr>
            <a:xfrm>
              <a:off x="2689720" y="2291181"/>
              <a:ext cx="1059209" cy="641787"/>
            </a:xfrm>
            <a:prstGeom prst="rect">
              <a:avLst/>
            </a:prstGeom>
            <a:solidFill>
              <a:srgbClr val="44A5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200" b="1" i="0" u="none" strike="noStrike" kern="1200" cap="none" spc="0" normalizeH="0" baseline="0" noProof="0">
                  <a:ln>
                    <a:noFill/>
                  </a:ln>
                  <a:solidFill>
                    <a:prstClr val="white"/>
                  </a:solidFill>
                  <a:effectLst/>
                  <a:uLnTx/>
                  <a:uFillTx/>
                  <a:latin typeface="Calibri" panose="020F0502020204030204"/>
                  <a:ea typeface="+mn-ea"/>
                  <a:cs typeface="+mn-cs"/>
                </a:rPr>
                <a:t>SGLT2i en pacientes con diabetes (1)</a:t>
              </a:r>
            </a:p>
          </p:txBody>
        </p:sp>
      </p:grpSp>
      <p:grpSp>
        <p:nvGrpSpPr>
          <p:cNvPr id="9" name="Group 8">
            <a:extLst>
              <a:ext uri="{FF2B5EF4-FFF2-40B4-BE49-F238E27FC236}">
                <a16:creationId xmlns:a16="http://schemas.microsoft.com/office/drawing/2014/main" id="{B882E70C-28A7-9509-93CB-0F87561589B2}"/>
              </a:ext>
            </a:extLst>
          </p:cNvPr>
          <p:cNvGrpSpPr/>
          <p:nvPr/>
        </p:nvGrpSpPr>
        <p:grpSpPr>
          <a:xfrm>
            <a:off x="4001413" y="1534576"/>
            <a:ext cx="1303839" cy="3780026"/>
            <a:chOff x="4034812" y="1534576"/>
            <a:chExt cx="1303839" cy="3780026"/>
          </a:xfrm>
        </p:grpSpPr>
        <p:sp>
          <p:nvSpPr>
            <p:cNvPr id="12" name="Rectangle 11">
              <a:extLst>
                <a:ext uri="{FF2B5EF4-FFF2-40B4-BE49-F238E27FC236}">
                  <a16:creationId xmlns:a16="http://schemas.microsoft.com/office/drawing/2014/main" id="{8EA283F1-3EA6-5C84-73C5-6B6BC42ECF72}"/>
                </a:ext>
              </a:extLst>
            </p:cNvPr>
            <p:cNvSpPr/>
            <p:nvPr/>
          </p:nvSpPr>
          <p:spPr>
            <a:xfrm>
              <a:off x="4303845" y="1534576"/>
              <a:ext cx="727708" cy="5304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200" b="1" i="0" u="none" strike="noStrike" kern="1200" cap="none" spc="0" normalizeH="0" baseline="0" noProof="0">
                  <a:ln>
                    <a:noFill/>
                  </a:ln>
                  <a:solidFill>
                    <a:prstClr val="black"/>
                  </a:solidFill>
                  <a:effectLst/>
                  <a:uLnTx/>
                  <a:uFillTx/>
                  <a:latin typeface="Calibri" panose="020F0502020204030204"/>
                  <a:ea typeface="+mn-ea"/>
                  <a:cs typeface="+mn-cs"/>
                </a:rPr>
                <a:t>Etapa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200" b="1" i="0" u="none" strike="noStrike" kern="1200" cap="none" spc="0" normalizeH="0" baseline="0" noProof="0">
                  <a:ln>
                    <a:noFill/>
                  </a:ln>
                  <a:solidFill>
                    <a:prstClr val="black"/>
                  </a:solidFill>
                  <a:effectLst/>
                  <a:uLnTx/>
                  <a:uFillTx/>
                  <a:latin typeface="Calibri" panose="020F0502020204030204"/>
                  <a:ea typeface="+mn-ea"/>
                  <a:cs typeface="+mn-cs"/>
                </a:rPr>
                <a:t>Pre-HF</a:t>
              </a:r>
            </a:p>
          </p:txBody>
        </p:sp>
        <p:sp>
          <p:nvSpPr>
            <p:cNvPr id="18" name="Rectangle 17">
              <a:extLst>
                <a:ext uri="{FF2B5EF4-FFF2-40B4-BE49-F238E27FC236}">
                  <a16:creationId xmlns:a16="http://schemas.microsoft.com/office/drawing/2014/main" id="{2A6E83D7-3C80-7C57-A74D-2C0DE816B607}"/>
                </a:ext>
              </a:extLst>
            </p:cNvPr>
            <p:cNvSpPr/>
            <p:nvPr/>
          </p:nvSpPr>
          <p:spPr>
            <a:xfrm>
              <a:off x="4064251" y="2291181"/>
              <a:ext cx="1274400" cy="641787"/>
            </a:xfrm>
            <a:prstGeom prst="rect">
              <a:avLst/>
            </a:prstGeom>
            <a:solidFill>
              <a:srgbClr val="44A5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200" b="1" i="0" u="none" strike="noStrike" kern="1200" cap="none" spc="0" normalizeH="0" baseline="0" noProof="0">
                  <a:ln>
                    <a:noFill/>
                  </a:ln>
                  <a:solidFill>
                    <a:prstClr val="white"/>
                  </a:solidFill>
                  <a:effectLst/>
                  <a:uLnTx/>
                  <a:uFillTx/>
                  <a:latin typeface="Calibri" panose="020F0502020204030204"/>
                  <a:ea typeface="+mn-ea"/>
                  <a:cs typeface="+mn-cs"/>
                </a:rPr>
                <a:t>SGLT2i en pacientes con diabetes (1)</a:t>
              </a:r>
            </a:p>
          </p:txBody>
        </p:sp>
        <p:sp>
          <p:nvSpPr>
            <p:cNvPr id="19" name="Rectangle 18">
              <a:extLst>
                <a:ext uri="{FF2B5EF4-FFF2-40B4-BE49-F238E27FC236}">
                  <a16:creationId xmlns:a16="http://schemas.microsoft.com/office/drawing/2014/main" id="{C6457814-B780-8300-DBE9-2AD58570B45B}"/>
                </a:ext>
              </a:extLst>
            </p:cNvPr>
            <p:cNvSpPr/>
            <p:nvPr/>
          </p:nvSpPr>
          <p:spPr>
            <a:xfrm>
              <a:off x="4042270" y="3196443"/>
              <a:ext cx="1274400" cy="530403"/>
            </a:xfrm>
            <a:prstGeom prst="rect">
              <a:avLst/>
            </a:prstGeom>
            <a:solidFill>
              <a:srgbClr val="44A5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200" b="1" i="0" u="none" strike="noStrike" kern="1200" cap="none" spc="0" normalizeH="0" baseline="0" noProof="0" err="1">
                  <a:ln>
                    <a:noFill/>
                  </a:ln>
                  <a:solidFill>
                    <a:prstClr val="white"/>
                  </a:solidFill>
                  <a:effectLst/>
                  <a:uLnTx/>
                  <a:uFillTx/>
                  <a:latin typeface="Calibri" panose="020F0502020204030204"/>
                  <a:ea typeface="+mn-ea"/>
                  <a:cs typeface="+mn-cs"/>
                </a:rPr>
                <a:t>ACEi (1)</a:t>
              </a:r>
            </a:p>
          </p:txBody>
        </p:sp>
        <p:sp>
          <p:nvSpPr>
            <p:cNvPr id="20" name="Rectangle 19">
              <a:extLst>
                <a:ext uri="{FF2B5EF4-FFF2-40B4-BE49-F238E27FC236}">
                  <a16:creationId xmlns:a16="http://schemas.microsoft.com/office/drawing/2014/main" id="{528B2706-34D2-ADFE-0439-99F9C8C0CAAD}"/>
                </a:ext>
              </a:extLst>
            </p:cNvPr>
            <p:cNvSpPr/>
            <p:nvPr/>
          </p:nvSpPr>
          <p:spPr>
            <a:xfrm>
              <a:off x="4049961" y="3990321"/>
              <a:ext cx="1274400" cy="530403"/>
            </a:xfrm>
            <a:prstGeom prst="rect">
              <a:avLst/>
            </a:prstGeom>
            <a:solidFill>
              <a:srgbClr val="44A5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200" b="1" i="0" u="none" strike="noStrike" kern="1200" cap="none" spc="0" normalizeH="0" baseline="0" noProof="0">
                  <a:ln>
                    <a:noFill/>
                  </a:ln>
                  <a:solidFill>
                    <a:prstClr val="white"/>
                  </a:solidFill>
                  <a:effectLst/>
                  <a:uLnTx/>
                  <a:uFillTx/>
                  <a:latin typeface="Calibri" panose="020F0502020204030204"/>
                  <a:ea typeface="+mn-ea"/>
                  <a:cs typeface="+mn-cs"/>
                </a:rPr>
                <a:t>ARB si es intolerante a la ECAi (1)</a:t>
              </a:r>
            </a:p>
          </p:txBody>
        </p:sp>
        <p:sp>
          <p:nvSpPr>
            <p:cNvPr id="21" name="Rectangle 20">
              <a:extLst>
                <a:ext uri="{FF2B5EF4-FFF2-40B4-BE49-F238E27FC236}">
                  <a16:creationId xmlns:a16="http://schemas.microsoft.com/office/drawing/2014/main" id="{4955AEE5-7771-0700-A9D3-05755F21E079}"/>
                </a:ext>
              </a:extLst>
            </p:cNvPr>
            <p:cNvSpPr/>
            <p:nvPr/>
          </p:nvSpPr>
          <p:spPr>
            <a:xfrm>
              <a:off x="4034812" y="4784199"/>
              <a:ext cx="1272604" cy="530403"/>
            </a:xfrm>
            <a:prstGeom prst="rect">
              <a:avLst/>
            </a:prstGeom>
            <a:solidFill>
              <a:srgbClr val="44A5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prstClr val="white"/>
                  </a:solidFill>
                  <a:latin typeface="Calibri" panose="020F0502020204030204"/>
                </a:rPr>
                <a:t>B</a:t>
              </a:r>
              <a:r>
                <a:rPr kumimoji="0" lang="en-US" sz="1200" b="1" i="0" u="none" strike="noStrike" kern="1200" cap="none" spc="0" normalizeH="0" baseline="0" noProof="0" err="1">
                  <a:ln>
                    <a:noFill/>
                  </a:ln>
                  <a:solidFill>
                    <a:prstClr val="white"/>
                  </a:solidFill>
                  <a:effectLst/>
                  <a:uLnTx/>
                  <a:uFillTx/>
                  <a:latin typeface="Calibri" panose="020F0502020204030204"/>
                  <a:ea typeface="+mn-ea"/>
                  <a:cs typeface="+mn-cs"/>
                </a:rPr>
                <a:t>etabloqueante</a:t>
              </a:r>
              <a:r>
                <a:rPr kumimoji="0" lang="es" sz="1200" b="1" i="0" u="none" strike="noStrike" kern="1200" cap="none" spc="0" normalizeH="0" baseline="0" noProof="0">
                  <a:ln>
                    <a:noFill/>
                  </a:ln>
                  <a:solidFill>
                    <a:prstClr val="white"/>
                  </a:solidFill>
                  <a:effectLst/>
                  <a:uLnTx/>
                  <a:uFillTx/>
                  <a:latin typeface="Calibri" panose="020F0502020204030204"/>
                  <a:ea typeface="+mn-ea"/>
                  <a:cs typeface="+mn-cs"/>
                </a:rPr>
                <a:t> (1)</a:t>
              </a:r>
            </a:p>
          </p:txBody>
        </p:sp>
      </p:grpSp>
      <p:grpSp>
        <p:nvGrpSpPr>
          <p:cNvPr id="34" name="Group 33">
            <a:extLst>
              <a:ext uri="{FF2B5EF4-FFF2-40B4-BE49-F238E27FC236}">
                <a16:creationId xmlns:a16="http://schemas.microsoft.com/office/drawing/2014/main" id="{7577BC4B-9E8C-17F3-2B6D-C25B740C219F}"/>
              </a:ext>
            </a:extLst>
          </p:cNvPr>
          <p:cNvGrpSpPr/>
          <p:nvPr/>
        </p:nvGrpSpPr>
        <p:grpSpPr>
          <a:xfrm>
            <a:off x="5519671" y="1687893"/>
            <a:ext cx="1347401" cy="3626709"/>
            <a:chOff x="5473275" y="1687893"/>
            <a:chExt cx="1347401" cy="3626709"/>
          </a:xfrm>
        </p:grpSpPr>
        <p:sp>
          <p:nvSpPr>
            <p:cNvPr id="13" name="Rectangle 12">
              <a:extLst>
                <a:ext uri="{FF2B5EF4-FFF2-40B4-BE49-F238E27FC236}">
                  <a16:creationId xmlns:a16="http://schemas.microsoft.com/office/drawing/2014/main" id="{387EE794-C14A-87B3-C8F1-E225D4AEEF2B}"/>
                </a:ext>
              </a:extLst>
            </p:cNvPr>
            <p:cNvSpPr/>
            <p:nvPr/>
          </p:nvSpPr>
          <p:spPr>
            <a:xfrm>
              <a:off x="5544597" y="1687893"/>
              <a:ext cx="1204757" cy="5304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black"/>
                  </a:solidFill>
                  <a:effectLst/>
                  <a:uLnTx/>
                  <a:uFillTx/>
                  <a:latin typeface="Calibri" panose="020F0502020204030204"/>
                  <a:ea typeface="+mn-ea"/>
                  <a:cs typeface="+mn-cs"/>
                </a:rPr>
                <a:t>ICFEr</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200" b="1" i="0" u="none" strike="noStrike" kern="1200" cap="none" spc="0" normalizeH="0" baseline="0" noProof="0">
                  <a:ln>
                    <a:noFill/>
                  </a:ln>
                  <a:solidFill>
                    <a:prstClr val="black"/>
                  </a:solidFill>
                  <a:effectLst/>
                  <a:uLnTx/>
                  <a:uFillTx/>
                  <a:latin typeface="Calibri" panose="020F0502020204030204"/>
                  <a:ea typeface="+mn-ea"/>
                  <a:cs typeface="+mn-cs"/>
                </a:rPr>
                <a:t>FEVI </a:t>
              </a:r>
              <a:r>
                <a:rPr kumimoji="0" lang="es" sz="1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≤40%</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7C3BDE00-D57F-7603-3BF6-CB7FA5852749}"/>
                </a:ext>
              </a:extLst>
            </p:cNvPr>
            <p:cNvSpPr/>
            <p:nvPr/>
          </p:nvSpPr>
          <p:spPr>
            <a:xfrm>
              <a:off x="5473275" y="3196443"/>
              <a:ext cx="1347400" cy="530403"/>
            </a:xfrm>
            <a:prstGeom prst="rect">
              <a:avLst/>
            </a:prstGeom>
            <a:solidFill>
              <a:srgbClr val="44A5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white"/>
                  </a:solidFill>
                  <a:effectLst/>
                  <a:uLnTx/>
                  <a:uFillTx/>
                  <a:latin typeface="Calibri" panose="020F0502020204030204"/>
                  <a:ea typeface="+mn-ea"/>
                  <a:cs typeface="+mn-cs"/>
                </a:rPr>
                <a:t>Betabloqueante</a:t>
              </a:r>
              <a:r>
                <a:rPr kumimoji="0" lang="es" sz="1200" b="1" i="0" u="none" strike="noStrike" kern="1200" cap="none" spc="0" normalizeH="0" baseline="0" noProof="0">
                  <a:ln>
                    <a:noFill/>
                  </a:ln>
                  <a:solidFill>
                    <a:prstClr val="white"/>
                  </a:solidFill>
                  <a:effectLst/>
                  <a:uLnTx/>
                  <a:uFillTx/>
                  <a:latin typeface="Calibri" panose="020F0502020204030204"/>
                  <a:ea typeface="+mn-ea"/>
                  <a:cs typeface="+mn-cs"/>
                </a:rPr>
                <a:t> (1)</a:t>
              </a:r>
            </a:p>
          </p:txBody>
        </p:sp>
        <p:sp>
          <p:nvSpPr>
            <p:cNvPr id="23" name="Rectangle 22">
              <a:extLst>
                <a:ext uri="{FF2B5EF4-FFF2-40B4-BE49-F238E27FC236}">
                  <a16:creationId xmlns:a16="http://schemas.microsoft.com/office/drawing/2014/main" id="{ADD4C272-BCCF-4052-AAB5-B6F7AC5AD95D}"/>
                </a:ext>
              </a:extLst>
            </p:cNvPr>
            <p:cNvSpPr/>
            <p:nvPr/>
          </p:nvSpPr>
          <p:spPr>
            <a:xfrm>
              <a:off x="5473275" y="3990321"/>
              <a:ext cx="1347400" cy="530403"/>
            </a:xfrm>
            <a:prstGeom prst="rect">
              <a:avLst/>
            </a:prstGeom>
            <a:solidFill>
              <a:srgbClr val="44A5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200" b="1" i="0" u="none" strike="noStrike" kern="1200" cap="none" spc="0" normalizeH="0" baseline="0" noProof="0" err="1">
                  <a:ln>
                    <a:noFill/>
                  </a:ln>
                  <a:solidFill>
                    <a:prstClr val="white"/>
                  </a:solidFill>
                  <a:effectLst/>
                  <a:uLnTx/>
                  <a:uFillTx/>
                  <a:latin typeface="Calibri" panose="020F0502020204030204"/>
                  <a:ea typeface="+mn-ea"/>
                  <a:cs typeface="+mn-cs"/>
                </a:rPr>
                <a:t>MRA (1)</a:t>
              </a:r>
            </a:p>
          </p:txBody>
        </p:sp>
        <p:sp>
          <p:nvSpPr>
            <p:cNvPr id="24" name="Rectangle 23">
              <a:extLst>
                <a:ext uri="{FF2B5EF4-FFF2-40B4-BE49-F238E27FC236}">
                  <a16:creationId xmlns:a16="http://schemas.microsoft.com/office/drawing/2014/main" id="{94C28D0A-35B5-026B-7077-F872BE2495CC}"/>
                </a:ext>
              </a:extLst>
            </p:cNvPr>
            <p:cNvSpPr/>
            <p:nvPr/>
          </p:nvSpPr>
          <p:spPr>
            <a:xfrm>
              <a:off x="5473275" y="4784199"/>
              <a:ext cx="1347400" cy="530403"/>
            </a:xfrm>
            <a:prstGeom prst="rect">
              <a:avLst/>
            </a:prstGeom>
            <a:solidFill>
              <a:srgbClr val="44A5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200" b="1" i="0" u="none" strike="noStrike" kern="1200" cap="none" spc="0" normalizeH="0" baseline="0" noProof="0">
                  <a:ln>
                    <a:noFill/>
                  </a:ln>
                  <a:solidFill>
                    <a:prstClr val="white"/>
                  </a:solidFill>
                  <a:effectLst/>
                  <a:uLnTx/>
                  <a:uFillTx/>
                  <a:latin typeface="Calibri" panose="020F0502020204030204"/>
                  <a:ea typeface="+mn-ea"/>
                  <a:cs typeface="+mn-cs"/>
                </a:rPr>
                <a:t>SGLT2i (1)</a:t>
              </a:r>
            </a:p>
          </p:txBody>
        </p:sp>
        <p:sp>
          <p:nvSpPr>
            <p:cNvPr id="25" name="Rectangle 24">
              <a:extLst>
                <a:ext uri="{FF2B5EF4-FFF2-40B4-BE49-F238E27FC236}">
                  <a16:creationId xmlns:a16="http://schemas.microsoft.com/office/drawing/2014/main" id="{396D53EF-078B-1209-938A-8D7D4C289C3F}"/>
                </a:ext>
              </a:extLst>
            </p:cNvPr>
            <p:cNvSpPr/>
            <p:nvPr/>
          </p:nvSpPr>
          <p:spPr>
            <a:xfrm>
              <a:off x="5473275" y="2291181"/>
              <a:ext cx="1347401" cy="641787"/>
            </a:xfrm>
            <a:prstGeom prst="rect">
              <a:avLst/>
            </a:prstGeom>
            <a:solidFill>
              <a:srgbClr val="44A5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200" b="1" i="0" u="none" strike="noStrike" kern="1200" cap="none" spc="0" normalizeH="0" baseline="0" noProof="0">
                  <a:ln>
                    <a:noFill/>
                  </a:ln>
                  <a:solidFill>
                    <a:prstClr val="white"/>
                  </a:solidFill>
                  <a:effectLst/>
                  <a:uLnTx/>
                  <a:uFillTx/>
                  <a:latin typeface="Calibri" panose="020F0502020204030204"/>
                  <a:ea typeface="+mn-ea"/>
                  <a:cs typeface="+mn-cs"/>
                </a:rPr>
                <a:t>ARNI en NYHA II-III; ACEi o ARB en NYHA II-IV (1)</a:t>
              </a:r>
            </a:p>
          </p:txBody>
        </p:sp>
      </p:grpSp>
      <p:grpSp>
        <p:nvGrpSpPr>
          <p:cNvPr id="37" name="Group 36">
            <a:extLst>
              <a:ext uri="{FF2B5EF4-FFF2-40B4-BE49-F238E27FC236}">
                <a16:creationId xmlns:a16="http://schemas.microsoft.com/office/drawing/2014/main" id="{91991714-0BDE-09EA-47D7-6F1BDA660012}"/>
              </a:ext>
            </a:extLst>
          </p:cNvPr>
          <p:cNvGrpSpPr/>
          <p:nvPr/>
        </p:nvGrpSpPr>
        <p:grpSpPr>
          <a:xfrm>
            <a:off x="7169878" y="1656190"/>
            <a:ext cx="1059209" cy="3650734"/>
            <a:chOff x="7075352" y="1656190"/>
            <a:chExt cx="1059209" cy="3650734"/>
          </a:xfrm>
        </p:grpSpPr>
        <p:sp>
          <p:nvSpPr>
            <p:cNvPr id="14" name="Rectangle 13">
              <a:extLst>
                <a:ext uri="{FF2B5EF4-FFF2-40B4-BE49-F238E27FC236}">
                  <a16:creationId xmlns:a16="http://schemas.microsoft.com/office/drawing/2014/main" id="{90C808F3-BC11-A56C-F917-FC167F790C14}"/>
                </a:ext>
              </a:extLst>
            </p:cNvPr>
            <p:cNvSpPr/>
            <p:nvPr/>
          </p:nvSpPr>
          <p:spPr>
            <a:xfrm>
              <a:off x="7094574" y="1656190"/>
              <a:ext cx="1020764" cy="5304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black"/>
                  </a:solidFill>
                  <a:effectLst/>
                  <a:uLnTx/>
                  <a:uFillTx/>
                  <a:latin typeface="Calibri" panose="020F0502020204030204"/>
                  <a:ea typeface="+mn-ea"/>
                  <a:cs typeface="+mn-cs"/>
                </a:rPr>
                <a:t>ICFElr</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200" b="1" i="0" u="none" strike="noStrike" kern="1200" cap="none" spc="0" normalizeH="0" baseline="0" noProof="0">
                  <a:ln>
                    <a:noFill/>
                  </a:ln>
                  <a:solidFill>
                    <a:prstClr val="black"/>
                  </a:solidFill>
                  <a:effectLst/>
                  <a:uLnTx/>
                  <a:uFillTx/>
                  <a:latin typeface="Calibri" panose="020F0502020204030204"/>
                  <a:ea typeface="+mn-ea"/>
                  <a:cs typeface="+mn-cs"/>
                </a:rPr>
                <a:t>FEVI </a:t>
              </a:r>
              <a:r>
                <a:rPr kumimoji="0" lang="es" sz="1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41-49%</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6F50B6AA-E6E5-0775-C346-158329861A03}"/>
                </a:ext>
              </a:extLst>
            </p:cNvPr>
            <p:cNvSpPr/>
            <p:nvPr/>
          </p:nvSpPr>
          <p:spPr>
            <a:xfrm>
              <a:off x="7075352" y="2291181"/>
              <a:ext cx="1059209" cy="641787"/>
            </a:xfrm>
            <a:prstGeom prst="rect">
              <a:avLst/>
            </a:prstGeom>
            <a:solidFill>
              <a:srgbClr val="44A5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200" b="1" i="0" u="none" strike="noStrike" kern="1200" cap="none" spc="0" normalizeH="0" baseline="0" noProof="0">
                  <a:ln>
                    <a:noFill/>
                  </a:ln>
                  <a:solidFill>
                    <a:prstClr val="white"/>
                  </a:solidFill>
                  <a:effectLst/>
                  <a:uLnTx/>
                  <a:uFillTx/>
                  <a:latin typeface="Calibri" panose="020F0502020204030204"/>
                  <a:ea typeface="+mn-ea"/>
                  <a:cs typeface="+mn-cs"/>
                </a:rPr>
                <a:t>Diuréticos según sea necesario(1)</a:t>
              </a:r>
            </a:p>
          </p:txBody>
        </p:sp>
        <p:sp>
          <p:nvSpPr>
            <p:cNvPr id="28" name="Rectangle 27">
              <a:extLst>
                <a:ext uri="{FF2B5EF4-FFF2-40B4-BE49-F238E27FC236}">
                  <a16:creationId xmlns:a16="http://schemas.microsoft.com/office/drawing/2014/main" id="{A58AB1EB-FB87-2424-37E4-5F75CE920DDE}"/>
                </a:ext>
              </a:extLst>
            </p:cNvPr>
            <p:cNvSpPr/>
            <p:nvPr/>
          </p:nvSpPr>
          <p:spPr>
            <a:xfrm>
              <a:off x="7075352" y="3191910"/>
              <a:ext cx="1059209" cy="530403"/>
            </a:xfrm>
            <a:prstGeom prst="rect">
              <a:avLst/>
            </a:prstGeom>
            <a:solidFill>
              <a:srgbClr val="EFDB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200" b="1" i="0" u="none" strike="noStrike" kern="1200" cap="none" spc="0" normalizeH="0" baseline="0" noProof="0">
                  <a:ln>
                    <a:noFill/>
                  </a:ln>
                  <a:solidFill>
                    <a:prstClr val="black"/>
                  </a:solidFill>
                  <a:effectLst/>
                  <a:uLnTx/>
                  <a:uFillTx/>
                  <a:latin typeface="Calibri" panose="020F0502020204030204"/>
                  <a:ea typeface="+mn-ea"/>
                  <a:cs typeface="+mn-cs"/>
                </a:rPr>
                <a:t>SGLT2i (2a)</a:t>
              </a:r>
            </a:p>
          </p:txBody>
        </p:sp>
        <p:sp>
          <p:nvSpPr>
            <p:cNvPr id="30" name="Rectangle 29">
              <a:extLst>
                <a:ext uri="{FF2B5EF4-FFF2-40B4-BE49-F238E27FC236}">
                  <a16:creationId xmlns:a16="http://schemas.microsoft.com/office/drawing/2014/main" id="{431829FD-9607-CED2-7E2A-0DE32005352E}"/>
                </a:ext>
              </a:extLst>
            </p:cNvPr>
            <p:cNvSpPr/>
            <p:nvPr/>
          </p:nvSpPr>
          <p:spPr>
            <a:xfrm>
              <a:off x="7075352" y="3939483"/>
              <a:ext cx="1059208" cy="530403"/>
            </a:xfrm>
            <a:prstGeom prst="rect">
              <a:avLst/>
            </a:prstGeom>
            <a:solidFill>
              <a:srgbClr val="F99B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200" b="1" i="0" u="none" strike="noStrike" kern="1200" cap="none" spc="0" normalizeH="0" baseline="0" noProof="0" err="1">
                  <a:ln>
                    <a:noFill/>
                  </a:ln>
                  <a:solidFill>
                    <a:prstClr val="black"/>
                  </a:solidFill>
                  <a:effectLst/>
                  <a:uLnTx/>
                  <a:uFillTx/>
                  <a:latin typeface="Calibri" panose="020F0502020204030204"/>
                  <a:ea typeface="+mn-ea"/>
                  <a:cs typeface="+mn-cs"/>
                </a:rPr>
                <a:t>ACEi, ARB, ARNI (2b)</a:t>
              </a:r>
            </a:p>
          </p:txBody>
        </p:sp>
        <p:sp>
          <p:nvSpPr>
            <p:cNvPr id="32" name="Rectangle 31">
              <a:extLst>
                <a:ext uri="{FF2B5EF4-FFF2-40B4-BE49-F238E27FC236}">
                  <a16:creationId xmlns:a16="http://schemas.microsoft.com/office/drawing/2014/main" id="{1879BB68-6057-3CA0-DAEE-2C0150CAEA7D}"/>
                </a:ext>
              </a:extLst>
            </p:cNvPr>
            <p:cNvSpPr/>
            <p:nvPr/>
          </p:nvSpPr>
          <p:spPr>
            <a:xfrm>
              <a:off x="7075352" y="4776521"/>
              <a:ext cx="1059208" cy="530403"/>
            </a:xfrm>
            <a:prstGeom prst="rect">
              <a:avLst/>
            </a:prstGeom>
            <a:solidFill>
              <a:srgbClr val="F99B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200" b="1" i="0" u="none" strike="noStrike" kern="1200" cap="none" spc="0" normalizeH="0" baseline="0" noProof="0" err="1">
                  <a:ln>
                    <a:noFill/>
                  </a:ln>
                  <a:solidFill>
                    <a:prstClr val="black"/>
                  </a:solidFill>
                  <a:effectLst/>
                  <a:uLnTx/>
                  <a:uFillTx/>
                  <a:latin typeface="Calibri" panose="020F0502020204030204"/>
                  <a:ea typeface="+mn-ea"/>
                  <a:cs typeface="+mn-cs"/>
                </a:rPr>
                <a:t>MRA (2b)</a:t>
              </a:r>
            </a:p>
          </p:txBody>
        </p:sp>
      </p:grpSp>
      <p:grpSp>
        <p:nvGrpSpPr>
          <p:cNvPr id="39" name="Group 38">
            <a:extLst>
              <a:ext uri="{FF2B5EF4-FFF2-40B4-BE49-F238E27FC236}">
                <a16:creationId xmlns:a16="http://schemas.microsoft.com/office/drawing/2014/main" id="{F9F119A9-42CF-276A-CD22-E850485C4E12}"/>
              </a:ext>
            </a:extLst>
          </p:cNvPr>
          <p:cNvGrpSpPr/>
          <p:nvPr/>
        </p:nvGrpSpPr>
        <p:grpSpPr>
          <a:xfrm>
            <a:off x="8531893" y="1656190"/>
            <a:ext cx="1059210" cy="3650734"/>
            <a:chOff x="8531893" y="1656190"/>
            <a:chExt cx="1059210" cy="3650734"/>
          </a:xfrm>
        </p:grpSpPr>
        <p:sp>
          <p:nvSpPr>
            <p:cNvPr id="15" name="Rectangle 14">
              <a:extLst>
                <a:ext uri="{FF2B5EF4-FFF2-40B4-BE49-F238E27FC236}">
                  <a16:creationId xmlns:a16="http://schemas.microsoft.com/office/drawing/2014/main" id="{3416D5C4-362F-CE6A-A6D0-B3CAA21C22D1}"/>
                </a:ext>
              </a:extLst>
            </p:cNvPr>
            <p:cNvSpPr/>
            <p:nvPr/>
          </p:nvSpPr>
          <p:spPr>
            <a:xfrm>
              <a:off x="8531893" y="1656190"/>
              <a:ext cx="1059210" cy="5304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black"/>
                  </a:solidFill>
                  <a:effectLst/>
                  <a:uLnTx/>
                  <a:uFillTx/>
                  <a:latin typeface="Calibri" panose="020F0502020204030204"/>
                  <a:ea typeface="+mn-ea"/>
                  <a:cs typeface="+mn-cs"/>
                </a:rPr>
                <a:t>ICFEp</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200" b="1" i="0" u="none" strike="noStrike" kern="1200" cap="none" spc="0" normalizeH="0" baseline="0" noProof="0">
                  <a:ln>
                    <a:noFill/>
                  </a:ln>
                  <a:solidFill>
                    <a:prstClr val="black"/>
                  </a:solidFill>
                  <a:effectLst/>
                  <a:uLnTx/>
                  <a:uFillTx/>
                  <a:latin typeface="Calibri" panose="020F0502020204030204"/>
                  <a:ea typeface="+mn-ea"/>
                  <a:cs typeface="+mn-cs"/>
                </a:rPr>
                <a:t>FEVI </a:t>
              </a:r>
              <a:r>
                <a:rPr kumimoji="0" lang="es" sz="1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≥50%</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FFCBE0B2-C660-E6BB-2613-91DC825D64AF}"/>
                </a:ext>
              </a:extLst>
            </p:cNvPr>
            <p:cNvSpPr/>
            <p:nvPr/>
          </p:nvSpPr>
          <p:spPr>
            <a:xfrm>
              <a:off x="8531894" y="2291181"/>
              <a:ext cx="1059209" cy="641787"/>
            </a:xfrm>
            <a:prstGeom prst="rect">
              <a:avLst/>
            </a:prstGeom>
            <a:solidFill>
              <a:srgbClr val="44A5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200" b="1" i="0" u="none" strike="noStrike" kern="1200" cap="none" spc="0" normalizeH="0" baseline="0" noProof="0">
                  <a:ln>
                    <a:noFill/>
                  </a:ln>
                  <a:solidFill>
                    <a:prstClr val="white"/>
                  </a:solidFill>
                  <a:effectLst/>
                  <a:uLnTx/>
                  <a:uFillTx/>
                  <a:latin typeface="Calibri" panose="020F0502020204030204"/>
                  <a:ea typeface="+mn-ea"/>
                  <a:cs typeface="+mn-cs"/>
                </a:rPr>
                <a:t>Diuréticos según sea necesario(1)</a:t>
              </a:r>
            </a:p>
          </p:txBody>
        </p:sp>
        <p:sp>
          <p:nvSpPr>
            <p:cNvPr id="29" name="Rectangle 28">
              <a:extLst>
                <a:ext uri="{FF2B5EF4-FFF2-40B4-BE49-F238E27FC236}">
                  <a16:creationId xmlns:a16="http://schemas.microsoft.com/office/drawing/2014/main" id="{F7389ADE-A661-BCCF-1BD3-7AA68D5FBDEA}"/>
                </a:ext>
              </a:extLst>
            </p:cNvPr>
            <p:cNvSpPr/>
            <p:nvPr/>
          </p:nvSpPr>
          <p:spPr>
            <a:xfrm>
              <a:off x="8531894" y="3191910"/>
              <a:ext cx="1059209" cy="530403"/>
            </a:xfrm>
            <a:prstGeom prst="rect">
              <a:avLst/>
            </a:prstGeom>
            <a:solidFill>
              <a:srgbClr val="EFDB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200" b="1" i="0" u="none" strike="noStrike" kern="1200" cap="none" spc="0" normalizeH="0" baseline="0" noProof="0">
                  <a:ln>
                    <a:noFill/>
                  </a:ln>
                  <a:solidFill>
                    <a:prstClr val="black"/>
                  </a:solidFill>
                  <a:effectLst/>
                  <a:uLnTx/>
                  <a:uFillTx/>
                  <a:latin typeface="Calibri" panose="020F0502020204030204"/>
                  <a:ea typeface="+mn-ea"/>
                  <a:cs typeface="+mn-cs"/>
                </a:rPr>
                <a:t>SGLT2i (2a)</a:t>
              </a:r>
            </a:p>
          </p:txBody>
        </p:sp>
        <p:sp>
          <p:nvSpPr>
            <p:cNvPr id="31" name="Rectangle 30">
              <a:extLst>
                <a:ext uri="{FF2B5EF4-FFF2-40B4-BE49-F238E27FC236}">
                  <a16:creationId xmlns:a16="http://schemas.microsoft.com/office/drawing/2014/main" id="{8E77227F-07C9-1DA1-247B-DF49681B1F13}"/>
                </a:ext>
              </a:extLst>
            </p:cNvPr>
            <p:cNvSpPr/>
            <p:nvPr/>
          </p:nvSpPr>
          <p:spPr>
            <a:xfrm>
              <a:off x="8531894" y="3939483"/>
              <a:ext cx="1059209" cy="530403"/>
            </a:xfrm>
            <a:prstGeom prst="rect">
              <a:avLst/>
            </a:prstGeom>
            <a:solidFill>
              <a:srgbClr val="F99B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200" b="1" i="0" u="none" strike="noStrike" kern="1200" cap="none" spc="0" normalizeH="0" baseline="0" noProof="0" err="1">
                  <a:ln>
                    <a:noFill/>
                  </a:ln>
                  <a:solidFill>
                    <a:prstClr val="black"/>
                  </a:solidFill>
                  <a:effectLst/>
                  <a:uLnTx/>
                  <a:uFillTx/>
                  <a:latin typeface="Calibri" panose="020F0502020204030204"/>
                  <a:ea typeface="+mn-ea"/>
                  <a:cs typeface="+mn-cs"/>
                </a:rPr>
                <a:t>ARNI (2b)</a:t>
              </a:r>
            </a:p>
          </p:txBody>
        </p:sp>
        <p:sp>
          <p:nvSpPr>
            <p:cNvPr id="33" name="Rectangle 32">
              <a:extLst>
                <a:ext uri="{FF2B5EF4-FFF2-40B4-BE49-F238E27FC236}">
                  <a16:creationId xmlns:a16="http://schemas.microsoft.com/office/drawing/2014/main" id="{ED59E5D2-8D0F-FF96-9472-7F2CE9AAD33D}"/>
                </a:ext>
              </a:extLst>
            </p:cNvPr>
            <p:cNvSpPr/>
            <p:nvPr/>
          </p:nvSpPr>
          <p:spPr>
            <a:xfrm>
              <a:off x="8531894" y="4776521"/>
              <a:ext cx="1059209" cy="530403"/>
            </a:xfrm>
            <a:prstGeom prst="rect">
              <a:avLst/>
            </a:prstGeom>
            <a:solidFill>
              <a:srgbClr val="F99B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200" b="1" i="0" u="none" strike="noStrike" kern="1200" cap="none" spc="0" normalizeH="0" baseline="0" noProof="0" err="1">
                  <a:ln>
                    <a:noFill/>
                  </a:ln>
                  <a:solidFill>
                    <a:prstClr val="black"/>
                  </a:solidFill>
                  <a:effectLst/>
                  <a:uLnTx/>
                  <a:uFillTx/>
                  <a:latin typeface="Calibri" panose="020F0502020204030204"/>
                  <a:ea typeface="+mn-ea"/>
                  <a:cs typeface="+mn-cs"/>
                </a:rPr>
                <a:t>MRA (2b)</a:t>
              </a:r>
            </a:p>
          </p:txBody>
        </p:sp>
      </p:grpSp>
      <p:cxnSp>
        <p:nvCxnSpPr>
          <p:cNvPr id="35" name="Straight Connector 34">
            <a:extLst>
              <a:ext uri="{FF2B5EF4-FFF2-40B4-BE49-F238E27FC236}">
                <a16:creationId xmlns:a16="http://schemas.microsoft.com/office/drawing/2014/main" id="{D3AA3DA9-4F96-5AAC-3EF1-A7457C9A0BB3}"/>
              </a:ext>
            </a:extLst>
          </p:cNvPr>
          <p:cNvCxnSpPr>
            <a:cxnSpLocks/>
          </p:cNvCxnSpPr>
          <p:nvPr/>
        </p:nvCxnSpPr>
        <p:spPr>
          <a:xfrm>
            <a:off x="3900332" y="1457388"/>
            <a:ext cx="0" cy="3982138"/>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B8CEA90-1644-64BD-4B6E-8ED501DAAE55}"/>
              </a:ext>
            </a:extLst>
          </p:cNvPr>
          <p:cNvCxnSpPr>
            <a:cxnSpLocks/>
          </p:cNvCxnSpPr>
          <p:nvPr/>
        </p:nvCxnSpPr>
        <p:spPr>
          <a:xfrm>
            <a:off x="5368268" y="1457388"/>
            <a:ext cx="0" cy="3982138"/>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9B0BF3A-C735-83AB-9C6E-6A0E8B4EA3B2}"/>
              </a:ext>
            </a:extLst>
          </p:cNvPr>
          <p:cNvCxnSpPr>
            <a:cxnSpLocks/>
          </p:cNvCxnSpPr>
          <p:nvPr/>
        </p:nvCxnSpPr>
        <p:spPr>
          <a:xfrm>
            <a:off x="7018475" y="1933858"/>
            <a:ext cx="0" cy="3505668"/>
          </a:xfrm>
          <a:prstGeom prst="line">
            <a:avLst/>
          </a:prstGeom>
          <a:ln w="9525">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B4B70BE-BF70-F7DA-2158-2A40DB1CE12A}"/>
              </a:ext>
            </a:extLst>
          </p:cNvPr>
          <p:cNvCxnSpPr>
            <a:cxnSpLocks/>
          </p:cNvCxnSpPr>
          <p:nvPr/>
        </p:nvCxnSpPr>
        <p:spPr>
          <a:xfrm>
            <a:off x="8380490" y="1933858"/>
            <a:ext cx="0" cy="3505668"/>
          </a:xfrm>
          <a:prstGeom prst="line">
            <a:avLst/>
          </a:prstGeom>
          <a:ln w="9525">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46" name="Title 1">
            <a:extLst>
              <a:ext uri="{FF2B5EF4-FFF2-40B4-BE49-F238E27FC236}">
                <a16:creationId xmlns:a16="http://schemas.microsoft.com/office/drawing/2014/main" id="{EC92B225-1BBA-5B19-D46D-43330F121A69}"/>
              </a:ext>
            </a:extLst>
          </p:cNvPr>
          <p:cNvSpPr txBox="1">
            <a:spLocks/>
          </p:cNvSpPr>
          <p:nvPr/>
        </p:nvSpPr>
        <p:spPr>
          <a:xfrm>
            <a:off x="-295026" y="-1958116"/>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44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grpSp>
        <p:nvGrpSpPr>
          <p:cNvPr id="100" name="Group 99">
            <a:extLst>
              <a:ext uri="{FF2B5EF4-FFF2-40B4-BE49-F238E27FC236}">
                <a16:creationId xmlns:a16="http://schemas.microsoft.com/office/drawing/2014/main" id="{EC9DAF25-B523-EED3-2C09-5E6266722439}"/>
              </a:ext>
            </a:extLst>
          </p:cNvPr>
          <p:cNvGrpSpPr/>
          <p:nvPr/>
        </p:nvGrpSpPr>
        <p:grpSpPr>
          <a:xfrm>
            <a:off x="1260218" y="5965140"/>
            <a:ext cx="9392164" cy="795585"/>
            <a:chOff x="1530587" y="2839440"/>
            <a:chExt cx="9392164" cy="795585"/>
          </a:xfrm>
        </p:grpSpPr>
        <p:sp>
          <p:nvSpPr>
            <p:cNvPr id="48" name="Rectangle: Top Corners Rounded 47">
              <a:extLst>
                <a:ext uri="{FF2B5EF4-FFF2-40B4-BE49-F238E27FC236}">
                  <a16:creationId xmlns:a16="http://schemas.microsoft.com/office/drawing/2014/main" id="{F997267B-9B9D-AC1C-245B-44464C60398A}"/>
                </a:ext>
              </a:extLst>
            </p:cNvPr>
            <p:cNvSpPr/>
            <p:nvPr/>
          </p:nvSpPr>
          <p:spPr>
            <a:xfrm rot="5400000">
              <a:off x="6054978" y="-1313710"/>
              <a:ext cx="663545" cy="9072000"/>
            </a:xfrm>
            <a:prstGeom prst="round2SameRect">
              <a:avLst>
                <a:gd name="adj1" fmla="val 50000"/>
                <a:gd name="adj2" fmla="val 0"/>
              </a:avLst>
            </a:prstGeom>
            <a:solidFill>
              <a:schemeClr val="bg1"/>
            </a:solidFill>
            <a:ln>
              <a:noFill/>
            </a:ln>
            <a:effectLst>
              <a:outerShdw blurRad="76200" dist="38100" dir="5400000" sx="101000" sy="101000" algn="t" rotWithShape="0">
                <a:schemeClr val="tx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9" name="Group 48">
              <a:extLst>
                <a:ext uri="{FF2B5EF4-FFF2-40B4-BE49-F238E27FC236}">
                  <a16:creationId xmlns:a16="http://schemas.microsoft.com/office/drawing/2014/main" id="{0EC44331-D72A-6660-36C2-9EC2E0F8B8E5}"/>
                </a:ext>
              </a:extLst>
            </p:cNvPr>
            <p:cNvGrpSpPr/>
            <p:nvPr/>
          </p:nvGrpSpPr>
          <p:grpSpPr>
            <a:xfrm>
              <a:off x="1530587" y="2839440"/>
              <a:ext cx="795585" cy="795585"/>
              <a:chOff x="838200" y="1690688"/>
              <a:chExt cx="962658" cy="962658"/>
            </a:xfrm>
            <a:effectLst>
              <a:outerShdw blurRad="50800" dist="38100" algn="l" rotWithShape="0">
                <a:prstClr val="black">
                  <a:alpha val="20000"/>
                </a:prstClr>
              </a:outerShdw>
            </a:effectLst>
          </p:grpSpPr>
          <p:sp>
            <p:nvSpPr>
              <p:cNvPr id="53" name="Oval 52">
                <a:extLst>
                  <a:ext uri="{FF2B5EF4-FFF2-40B4-BE49-F238E27FC236}">
                    <a16:creationId xmlns:a16="http://schemas.microsoft.com/office/drawing/2014/main" id="{4288BFE1-586D-5C13-7625-AD9B7BE75A79}"/>
                  </a:ext>
                </a:extLst>
              </p:cNvPr>
              <p:cNvSpPr/>
              <p:nvPr/>
            </p:nvSpPr>
            <p:spPr>
              <a:xfrm>
                <a:off x="838200" y="1690688"/>
                <a:ext cx="962658" cy="962658"/>
              </a:xfrm>
              <a:prstGeom prst="ellipse">
                <a:avLst/>
              </a:prstGeom>
              <a:solidFill>
                <a:srgbClr val="009AD7"/>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4" name="Picture 1">
                <a:extLst>
                  <a:ext uri="{FF2B5EF4-FFF2-40B4-BE49-F238E27FC236}">
                    <a16:creationId xmlns:a16="http://schemas.microsoft.com/office/drawing/2014/main" id="{6CDB8218-CB9F-36A0-2CAB-557B0713AEBB}"/>
                  </a:ext>
                </a:extLst>
              </p:cNvPr>
              <p:cNvGrpSpPr/>
              <p:nvPr/>
            </p:nvGrpSpPr>
            <p:grpSpPr>
              <a:xfrm>
                <a:off x="1022723" y="1895225"/>
                <a:ext cx="593612" cy="553592"/>
                <a:chOff x="858265" y="1872027"/>
                <a:chExt cx="790097" cy="736831"/>
              </a:xfrm>
            </p:grpSpPr>
            <p:sp>
              <p:nvSpPr>
                <p:cNvPr id="55" name="Freeform: Shape 54">
                  <a:extLst>
                    <a:ext uri="{FF2B5EF4-FFF2-40B4-BE49-F238E27FC236}">
                      <a16:creationId xmlns:a16="http://schemas.microsoft.com/office/drawing/2014/main" id="{58257043-E449-B33D-67C8-9F2EA8FCFD70}"/>
                    </a:ext>
                  </a:extLst>
                </p:cNvPr>
                <p:cNvSpPr/>
                <p:nvPr/>
              </p:nvSpPr>
              <p:spPr>
                <a:xfrm>
                  <a:off x="858265" y="2011235"/>
                  <a:ext cx="440197" cy="377166"/>
                </a:xfrm>
                <a:custGeom>
                  <a:avLst/>
                  <a:gdLst>
                    <a:gd name="connsiteX0" fmla="*/ 347392 w 440197"/>
                    <a:gd name="connsiteY0" fmla="*/ 323564 h 377166"/>
                    <a:gd name="connsiteX1" fmla="*/ 190627 w 440197"/>
                    <a:gd name="connsiteY1" fmla="*/ 323564 h 377166"/>
                    <a:gd name="connsiteX2" fmla="*/ 155511 w 440197"/>
                    <a:gd name="connsiteY2" fmla="*/ 338613 h 377166"/>
                    <a:gd name="connsiteX3" fmla="*/ 124158 w 440197"/>
                    <a:gd name="connsiteY3" fmla="*/ 369966 h 377166"/>
                    <a:gd name="connsiteX4" fmla="*/ 84026 w 440197"/>
                    <a:gd name="connsiteY4" fmla="*/ 353663 h 377166"/>
                    <a:gd name="connsiteX5" fmla="*/ 55181 w 440197"/>
                    <a:gd name="connsiteY5" fmla="*/ 324818 h 377166"/>
                    <a:gd name="connsiteX6" fmla="*/ 0 w 440197"/>
                    <a:gd name="connsiteY6" fmla="*/ 268382 h 377166"/>
                    <a:gd name="connsiteX7" fmla="*/ 0 w 440197"/>
                    <a:gd name="connsiteY7" fmla="*/ 56436 h 377166"/>
                    <a:gd name="connsiteX8" fmla="*/ 55181 w 440197"/>
                    <a:gd name="connsiteY8" fmla="*/ 0 h 377166"/>
                    <a:gd name="connsiteX9" fmla="*/ 385016 w 440197"/>
                    <a:gd name="connsiteY9" fmla="*/ 0 h 377166"/>
                    <a:gd name="connsiteX10" fmla="*/ 440197 w 440197"/>
                    <a:gd name="connsiteY10" fmla="*/ 56436 h 377166"/>
                    <a:gd name="connsiteX11" fmla="*/ 440197 w 440197"/>
                    <a:gd name="connsiteY11" fmla="*/ 220726 h 37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0197" h="377166">
                      <a:moveTo>
                        <a:pt x="347392" y="323564"/>
                      </a:moveTo>
                      <a:lnTo>
                        <a:pt x="190627" y="323564"/>
                      </a:lnTo>
                      <a:cubicBezTo>
                        <a:pt x="176831" y="323564"/>
                        <a:pt x="164290" y="328580"/>
                        <a:pt x="155511" y="338613"/>
                      </a:cubicBezTo>
                      <a:lnTo>
                        <a:pt x="124158" y="369966"/>
                      </a:lnTo>
                      <a:cubicBezTo>
                        <a:pt x="109109" y="385016"/>
                        <a:pt x="84026" y="374983"/>
                        <a:pt x="84026" y="353663"/>
                      </a:cubicBezTo>
                      <a:cubicBezTo>
                        <a:pt x="84026" y="337359"/>
                        <a:pt x="71485" y="324818"/>
                        <a:pt x="55181" y="324818"/>
                      </a:cubicBezTo>
                      <a:cubicBezTo>
                        <a:pt x="23828" y="324818"/>
                        <a:pt x="0" y="299735"/>
                        <a:pt x="0" y="268382"/>
                      </a:cubicBezTo>
                      <a:lnTo>
                        <a:pt x="0" y="56436"/>
                      </a:lnTo>
                      <a:cubicBezTo>
                        <a:pt x="0" y="25082"/>
                        <a:pt x="25082" y="0"/>
                        <a:pt x="55181" y="0"/>
                      </a:cubicBezTo>
                      <a:lnTo>
                        <a:pt x="385016" y="0"/>
                      </a:lnTo>
                      <a:cubicBezTo>
                        <a:pt x="416369" y="0"/>
                        <a:pt x="440197" y="25082"/>
                        <a:pt x="440197" y="56436"/>
                      </a:cubicBezTo>
                      <a:lnTo>
                        <a:pt x="440197" y="220726"/>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EF14595-4722-41C4-C116-932EC96241BE}"/>
                    </a:ext>
                  </a:extLst>
                </p:cNvPr>
                <p:cNvSpPr/>
                <p:nvPr/>
              </p:nvSpPr>
              <p:spPr>
                <a:xfrm>
                  <a:off x="1205657" y="2231960"/>
                  <a:ext cx="442705" cy="376898"/>
                </a:xfrm>
                <a:custGeom>
                  <a:avLst/>
                  <a:gdLst>
                    <a:gd name="connsiteX0" fmla="*/ 385016 w 442705"/>
                    <a:gd name="connsiteY0" fmla="*/ 0 h 376898"/>
                    <a:gd name="connsiteX1" fmla="*/ 56436 w 442705"/>
                    <a:gd name="connsiteY1" fmla="*/ 0 h 376898"/>
                    <a:gd name="connsiteX2" fmla="*/ 0 w 442705"/>
                    <a:gd name="connsiteY2" fmla="*/ 56436 h 376898"/>
                    <a:gd name="connsiteX3" fmla="*/ 0 w 442705"/>
                    <a:gd name="connsiteY3" fmla="*/ 267128 h 376898"/>
                    <a:gd name="connsiteX4" fmla="*/ 56436 w 442705"/>
                    <a:gd name="connsiteY4" fmla="*/ 323564 h 376898"/>
                    <a:gd name="connsiteX5" fmla="*/ 250825 w 442705"/>
                    <a:gd name="connsiteY5" fmla="*/ 323564 h 376898"/>
                    <a:gd name="connsiteX6" fmla="*/ 285940 w 442705"/>
                    <a:gd name="connsiteY6" fmla="*/ 338613 h 376898"/>
                    <a:gd name="connsiteX7" fmla="*/ 317293 w 442705"/>
                    <a:gd name="connsiteY7" fmla="*/ 369966 h 376898"/>
                    <a:gd name="connsiteX8" fmla="*/ 357425 w 442705"/>
                    <a:gd name="connsiteY8" fmla="*/ 353663 h 376898"/>
                    <a:gd name="connsiteX9" fmla="*/ 386270 w 442705"/>
                    <a:gd name="connsiteY9" fmla="*/ 324818 h 376898"/>
                    <a:gd name="connsiteX10" fmla="*/ 442705 w 442705"/>
                    <a:gd name="connsiteY10" fmla="*/ 268382 h 376898"/>
                    <a:gd name="connsiteX11" fmla="*/ 442705 w 442705"/>
                    <a:gd name="connsiteY11" fmla="*/ 56436 h 376898"/>
                    <a:gd name="connsiteX12" fmla="*/ 385016 w 442705"/>
                    <a:gd name="connsiteY12" fmla="*/ 0 h 37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2705" h="376898">
                      <a:moveTo>
                        <a:pt x="385016" y="0"/>
                      </a:moveTo>
                      <a:lnTo>
                        <a:pt x="56436" y="0"/>
                      </a:lnTo>
                      <a:cubicBezTo>
                        <a:pt x="25082" y="0"/>
                        <a:pt x="0" y="25082"/>
                        <a:pt x="0" y="56436"/>
                      </a:cubicBezTo>
                      <a:lnTo>
                        <a:pt x="0" y="267128"/>
                      </a:lnTo>
                      <a:cubicBezTo>
                        <a:pt x="0" y="298481"/>
                        <a:pt x="25082" y="323564"/>
                        <a:pt x="56436" y="323564"/>
                      </a:cubicBezTo>
                      <a:lnTo>
                        <a:pt x="250825" y="323564"/>
                      </a:lnTo>
                      <a:cubicBezTo>
                        <a:pt x="264620" y="323564"/>
                        <a:pt x="277161" y="328580"/>
                        <a:pt x="285940" y="338613"/>
                      </a:cubicBezTo>
                      <a:lnTo>
                        <a:pt x="317293" y="369966"/>
                      </a:lnTo>
                      <a:cubicBezTo>
                        <a:pt x="332343" y="385016"/>
                        <a:pt x="357425" y="373729"/>
                        <a:pt x="357425" y="353663"/>
                      </a:cubicBezTo>
                      <a:cubicBezTo>
                        <a:pt x="357425" y="337359"/>
                        <a:pt x="369966" y="324818"/>
                        <a:pt x="386270" y="324818"/>
                      </a:cubicBezTo>
                      <a:cubicBezTo>
                        <a:pt x="417623" y="324818"/>
                        <a:pt x="442705" y="299735"/>
                        <a:pt x="442705" y="268382"/>
                      </a:cubicBezTo>
                      <a:lnTo>
                        <a:pt x="442705" y="56436"/>
                      </a:lnTo>
                      <a:cubicBezTo>
                        <a:pt x="441451" y="25082"/>
                        <a:pt x="416369" y="0"/>
                        <a:pt x="385016" y="0"/>
                      </a:cubicBezTo>
                      <a:close/>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7" name="Picture 1">
                  <a:extLst>
                    <a:ext uri="{FF2B5EF4-FFF2-40B4-BE49-F238E27FC236}">
                      <a16:creationId xmlns:a16="http://schemas.microsoft.com/office/drawing/2014/main" id="{A44711E2-F6CB-BCEF-FD1B-511A97D64748}"/>
                    </a:ext>
                  </a:extLst>
                </p:cNvPr>
                <p:cNvGrpSpPr/>
                <p:nvPr/>
              </p:nvGrpSpPr>
              <p:grpSpPr>
                <a:xfrm>
                  <a:off x="1343611" y="1872027"/>
                  <a:ext cx="284685" cy="316038"/>
                  <a:chOff x="1343611" y="1872027"/>
                  <a:chExt cx="284685" cy="316038"/>
                </a:xfrm>
                <a:noFill/>
              </p:grpSpPr>
              <p:grpSp>
                <p:nvGrpSpPr>
                  <p:cNvPr id="64" name="Picture 1">
                    <a:extLst>
                      <a:ext uri="{FF2B5EF4-FFF2-40B4-BE49-F238E27FC236}">
                        <a16:creationId xmlns:a16="http://schemas.microsoft.com/office/drawing/2014/main" id="{1D78AB50-1168-80B4-7CC2-ACA3B58F6479}"/>
                      </a:ext>
                    </a:extLst>
                  </p:cNvPr>
                  <p:cNvGrpSpPr/>
                  <p:nvPr/>
                </p:nvGrpSpPr>
                <p:grpSpPr>
                  <a:xfrm>
                    <a:off x="1438924" y="1994931"/>
                    <a:ext cx="94059" cy="193134"/>
                    <a:chOff x="1438924" y="1994931"/>
                    <a:chExt cx="94059" cy="193134"/>
                  </a:xfrm>
                  <a:noFill/>
                </p:grpSpPr>
                <p:grpSp>
                  <p:nvGrpSpPr>
                    <p:cNvPr id="94" name="Picture 1">
                      <a:extLst>
                        <a:ext uri="{FF2B5EF4-FFF2-40B4-BE49-F238E27FC236}">
                          <a16:creationId xmlns:a16="http://schemas.microsoft.com/office/drawing/2014/main" id="{4B59383F-81DF-038A-C0DA-8DA8D01A1ADB}"/>
                        </a:ext>
                      </a:extLst>
                    </p:cNvPr>
                    <p:cNvGrpSpPr/>
                    <p:nvPr/>
                  </p:nvGrpSpPr>
                  <p:grpSpPr>
                    <a:xfrm>
                      <a:off x="1438924" y="1994931"/>
                      <a:ext cx="94059" cy="47656"/>
                      <a:chOff x="1438924" y="1994931"/>
                      <a:chExt cx="94059" cy="47656"/>
                    </a:xfrm>
                    <a:noFill/>
                  </p:grpSpPr>
                  <p:sp>
                    <p:nvSpPr>
                      <p:cNvPr id="97" name="Freeform: Shape 96">
                        <a:extLst>
                          <a:ext uri="{FF2B5EF4-FFF2-40B4-BE49-F238E27FC236}">
                            <a16:creationId xmlns:a16="http://schemas.microsoft.com/office/drawing/2014/main" id="{5D44CD1F-D32A-FE93-2D99-4519E3BBD23A}"/>
                          </a:ext>
                        </a:extLst>
                      </p:cNvPr>
                      <p:cNvSpPr/>
                      <p:nvPr/>
                    </p:nvSpPr>
                    <p:spPr>
                      <a:xfrm>
                        <a:off x="1438924" y="1994931"/>
                        <a:ext cx="47656" cy="47656"/>
                      </a:xfrm>
                      <a:custGeom>
                        <a:avLst/>
                        <a:gdLst>
                          <a:gd name="connsiteX0" fmla="*/ 47657 w 47656"/>
                          <a:gd name="connsiteY0" fmla="*/ 23828 h 47656"/>
                          <a:gd name="connsiteX1" fmla="*/ 23828 w 47656"/>
                          <a:gd name="connsiteY1" fmla="*/ 47657 h 47656"/>
                          <a:gd name="connsiteX2" fmla="*/ 0 w 47656"/>
                          <a:gd name="connsiteY2" fmla="*/ 23828 h 47656"/>
                          <a:gd name="connsiteX3" fmla="*/ 23828 w 47656"/>
                          <a:gd name="connsiteY3" fmla="*/ 0 h 47656"/>
                          <a:gd name="connsiteX4" fmla="*/ 47657 w 47656"/>
                          <a:gd name="connsiteY4" fmla="*/ 23828 h 47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56" h="47656">
                            <a:moveTo>
                              <a:pt x="47657" y="23828"/>
                            </a:moveTo>
                            <a:cubicBezTo>
                              <a:pt x="47657" y="36988"/>
                              <a:pt x="36988" y="47657"/>
                              <a:pt x="23828" y="47657"/>
                            </a:cubicBezTo>
                            <a:cubicBezTo>
                              <a:pt x="10668" y="47657"/>
                              <a:pt x="0" y="36988"/>
                              <a:pt x="0" y="23828"/>
                            </a:cubicBezTo>
                            <a:cubicBezTo>
                              <a:pt x="0" y="10668"/>
                              <a:pt x="10668" y="0"/>
                              <a:pt x="23828" y="0"/>
                            </a:cubicBezTo>
                            <a:cubicBezTo>
                              <a:pt x="36988" y="0"/>
                              <a:pt x="47657" y="10668"/>
                              <a:pt x="47657" y="23828"/>
                            </a:cubicBezTo>
                            <a:close/>
                          </a:path>
                        </a:pathLst>
                      </a:custGeom>
                      <a:noFill/>
                      <a:ln w="1861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0E922F28-7465-98F0-A080-5EC823A507B3}"/>
                          </a:ext>
                        </a:extLst>
                      </p:cNvPr>
                      <p:cNvSpPr/>
                      <p:nvPr/>
                    </p:nvSpPr>
                    <p:spPr>
                      <a:xfrm>
                        <a:off x="1485327" y="1994931"/>
                        <a:ext cx="47656" cy="47656"/>
                      </a:xfrm>
                      <a:custGeom>
                        <a:avLst/>
                        <a:gdLst>
                          <a:gd name="connsiteX0" fmla="*/ 47657 w 47656"/>
                          <a:gd name="connsiteY0" fmla="*/ 23828 h 47656"/>
                          <a:gd name="connsiteX1" fmla="*/ 23828 w 47656"/>
                          <a:gd name="connsiteY1" fmla="*/ 47657 h 47656"/>
                          <a:gd name="connsiteX2" fmla="*/ 0 w 47656"/>
                          <a:gd name="connsiteY2" fmla="*/ 23828 h 47656"/>
                          <a:gd name="connsiteX3" fmla="*/ 23828 w 47656"/>
                          <a:gd name="connsiteY3" fmla="*/ 0 h 47656"/>
                          <a:gd name="connsiteX4" fmla="*/ 47657 w 47656"/>
                          <a:gd name="connsiteY4" fmla="*/ 23828 h 47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56" h="47656">
                            <a:moveTo>
                              <a:pt x="47657" y="23828"/>
                            </a:moveTo>
                            <a:cubicBezTo>
                              <a:pt x="47657" y="36988"/>
                              <a:pt x="36988" y="47657"/>
                              <a:pt x="23828" y="47657"/>
                            </a:cubicBezTo>
                            <a:cubicBezTo>
                              <a:pt x="10668" y="47657"/>
                              <a:pt x="0" y="36988"/>
                              <a:pt x="0" y="23828"/>
                            </a:cubicBezTo>
                            <a:cubicBezTo>
                              <a:pt x="0" y="10668"/>
                              <a:pt x="10668" y="0"/>
                              <a:pt x="23828" y="0"/>
                            </a:cubicBezTo>
                            <a:cubicBezTo>
                              <a:pt x="36988" y="0"/>
                              <a:pt x="47657" y="10668"/>
                              <a:pt x="47657" y="23828"/>
                            </a:cubicBezTo>
                            <a:close/>
                          </a:path>
                        </a:pathLst>
                      </a:custGeom>
                      <a:noFill/>
                      <a:ln w="1861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5" name="Freeform: Shape 94">
                      <a:extLst>
                        <a:ext uri="{FF2B5EF4-FFF2-40B4-BE49-F238E27FC236}">
                          <a16:creationId xmlns:a16="http://schemas.microsoft.com/office/drawing/2014/main" id="{B10FD963-00BF-EAF1-95E7-A410068C4F05}"/>
                        </a:ext>
                      </a:extLst>
                    </p:cNvPr>
                    <p:cNvSpPr/>
                    <p:nvPr/>
                  </p:nvSpPr>
                  <p:spPr>
                    <a:xfrm>
                      <a:off x="1485327" y="2018759"/>
                      <a:ext cx="12541" cy="134191"/>
                    </a:xfrm>
                    <a:custGeom>
                      <a:avLst/>
                      <a:gdLst>
                        <a:gd name="connsiteX0" fmla="*/ 0 w 12541"/>
                        <a:gd name="connsiteY0" fmla="*/ 0 h 134191"/>
                        <a:gd name="connsiteX1" fmla="*/ 0 w 12541"/>
                        <a:gd name="connsiteY1" fmla="*/ 134191 h 134191"/>
                      </a:gdLst>
                      <a:ahLst/>
                      <a:cxnLst>
                        <a:cxn ang="0">
                          <a:pos x="connsiteX0" y="connsiteY0"/>
                        </a:cxn>
                        <a:cxn ang="0">
                          <a:pos x="connsiteX1" y="connsiteY1"/>
                        </a:cxn>
                      </a:cxnLst>
                      <a:rect l="l" t="t" r="r" b="b"/>
                      <a:pathLst>
                        <a:path w="12541" h="134191">
                          <a:moveTo>
                            <a:pt x="0" y="0"/>
                          </a:moveTo>
                          <a:lnTo>
                            <a:pt x="0" y="134191"/>
                          </a:lnTo>
                        </a:path>
                      </a:pathLst>
                    </a:custGeom>
                    <a:noFill/>
                    <a:ln w="1861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25B7515F-3A9B-98DC-3AA9-8595687D9143}"/>
                        </a:ext>
                      </a:extLst>
                    </p:cNvPr>
                    <p:cNvSpPr/>
                    <p:nvPr/>
                  </p:nvSpPr>
                  <p:spPr>
                    <a:xfrm>
                      <a:off x="1462753" y="2157967"/>
                      <a:ext cx="47656" cy="30098"/>
                    </a:xfrm>
                    <a:custGeom>
                      <a:avLst/>
                      <a:gdLst>
                        <a:gd name="connsiteX0" fmla="*/ 47657 w 47656"/>
                        <a:gd name="connsiteY0" fmla="*/ 0 h 30098"/>
                        <a:gd name="connsiteX1" fmla="*/ 47657 w 47656"/>
                        <a:gd name="connsiteY1" fmla="*/ 6271 h 30098"/>
                        <a:gd name="connsiteX2" fmla="*/ 23828 w 47656"/>
                        <a:gd name="connsiteY2" fmla="*/ 30099 h 30098"/>
                        <a:gd name="connsiteX3" fmla="*/ 0 w 47656"/>
                        <a:gd name="connsiteY3" fmla="*/ 6271 h 30098"/>
                        <a:gd name="connsiteX4" fmla="*/ 0 w 47656"/>
                        <a:gd name="connsiteY4" fmla="*/ 0 h 30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56" h="30098">
                          <a:moveTo>
                            <a:pt x="47657" y="0"/>
                          </a:moveTo>
                          <a:lnTo>
                            <a:pt x="47657" y="6271"/>
                          </a:lnTo>
                          <a:cubicBezTo>
                            <a:pt x="47657" y="20066"/>
                            <a:pt x="36370" y="30099"/>
                            <a:pt x="23828" y="30099"/>
                          </a:cubicBezTo>
                          <a:cubicBezTo>
                            <a:pt x="10033" y="30099"/>
                            <a:pt x="0" y="18812"/>
                            <a:pt x="0" y="6271"/>
                          </a:cubicBezTo>
                          <a:lnTo>
                            <a:pt x="0" y="0"/>
                          </a:lnTo>
                        </a:path>
                      </a:pathLst>
                    </a:custGeom>
                    <a:noFill/>
                    <a:ln w="1861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5" name="Picture 1">
                    <a:extLst>
                      <a:ext uri="{FF2B5EF4-FFF2-40B4-BE49-F238E27FC236}">
                        <a16:creationId xmlns:a16="http://schemas.microsoft.com/office/drawing/2014/main" id="{96BA7CD0-C344-97B2-C4A0-040311A82D0C}"/>
                      </a:ext>
                    </a:extLst>
                  </p:cNvPr>
                  <p:cNvGrpSpPr/>
                  <p:nvPr/>
                </p:nvGrpSpPr>
                <p:grpSpPr>
                  <a:xfrm>
                    <a:off x="1343611" y="1872027"/>
                    <a:ext cx="284685" cy="155511"/>
                    <a:chOff x="1343611" y="1872027"/>
                    <a:chExt cx="284685" cy="155511"/>
                  </a:xfrm>
                  <a:noFill/>
                </p:grpSpPr>
                <p:grpSp>
                  <p:nvGrpSpPr>
                    <p:cNvPr id="84" name="Picture 1">
                      <a:extLst>
                        <a:ext uri="{FF2B5EF4-FFF2-40B4-BE49-F238E27FC236}">
                          <a16:creationId xmlns:a16="http://schemas.microsoft.com/office/drawing/2014/main" id="{01631A3B-4F6B-8A12-BD87-076853216D8C}"/>
                        </a:ext>
                      </a:extLst>
                    </p:cNvPr>
                    <p:cNvGrpSpPr/>
                    <p:nvPr/>
                  </p:nvGrpSpPr>
                  <p:grpSpPr>
                    <a:xfrm>
                      <a:off x="1343611" y="2014997"/>
                      <a:ext cx="284685" cy="12541"/>
                      <a:chOff x="1343611" y="2014997"/>
                      <a:chExt cx="284685" cy="12541"/>
                    </a:xfrm>
                    <a:noFill/>
                  </p:grpSpPr>
                  <p:grpSp>
                    <p:nvGrpSpPr>
                      <p:cNvPr id="88" name="Picture 1">
                        <a:extLst>
                          <a:ext uri="{FF2B5EF4-FFF2-40B4-BE49-F238E27FC236}">
                            <a16:creationId xmlns:a16="http://schemas.microsoft.com/office/drawing/2014/main" id="{A012760E-7C31-72C2-89C0-98CAB32B0658}"/>
                          </a:ext>
                        </a:extLst>
                      </p:cNvPr>
                      <p:cNvGrpSpPr/>
                      <p:nvPr/>
                    </p:nvGrpSpPr>
                    <p:grpSpPr>
                      <a:xfrm>
                        <a:off x="1343611" y="2014997"/>
                        <a:ext cx="284685" cy="12541"/>
                        <a:chOff x="1343611" y="2014997"/>
                        <a:chExt cx="284685" cy="12541"/>
                      </a:xfrm>
                      <a:noFill/>
                    </p:grpSpPr>
                    <p:sp>
                      <p:nvSpPr>
                        <p:cNvPr id="92" name="Freeform: Shape 91">
                          <a:extLst>
                            <a:ext uri="{FF2B5EF4-FFF2-40B4-BE49-F238E27FC236}">
                              <a16:creationId xmlns:a16="http://schemas.microsoft.com/office/drawing/2014/main" id="{DE89EF4D-6E98-9BE0-2968-72EBFCE3F04E}"/>
                            </a:ext>
                          </a:extLst>
                        </p:cNvPr>
                        <p:cNvSpPr/>
                        <p:nvPr/>
                      </p:nvSpPr>
                      <p:spPr>
                        <a:xfrm>
                          <a:off x="1622026" y="2014997"/>
                          <a:ext cx="6270" cy="12541"/>
                        </a:xfrm>
                        <a:custGeom>
                          <a:avLst/>
                          <a:gdLst>
                            <a:gd name="connsiteX0" fmla="*/ 0 w 6270"/>
                            <a:gd name="connsiteY0" fmla="*/ 0 h 12541"/>
                            <a:gd name="connsiteX1" fmla="*/ 6271 w 6270"/>
                            <a:gd name="connsiteY1" fmla="*/ 0 h 12541"/>
                          </a:gdLst>
                          <a:ahLst/>
                          <a:cxnLst>
                            <a:cxn ang="0">
                              <a:pos x="connsiteX0" y="connsiteY0"/>
                            </a:cxn>
                            <a:cxn ang="0">
                              <a:pos x="connsiteX1" y="connsiteY1"/>
                            </a:cxn>
                          </a:cxnLst>
                          <a:rect l="l" t="t" r="r" b="b"/>
                          <a:pathLst>
                            <a:path w="6270" h="12541">
                              <a:moveTo>
                                <a:pt x="0" y="0"/>
                              </a:moveTo>
                              <a:lnTo>
                                <a:pt x="6271" y="0"/>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C37A8E3D-03CC-F952-767F-F211B090CB25}"/>
                            </a:ext>
                          </a:extLst>
                        </p:cNvPr>
                        <p:cNvSpPr/>
                        <p:nvPr/>
                      </p:nvSpPr>
                      <p:spPr>
                        <a:xfrm>
                          <a:off x="1343611" y="2014997"/>
                          <a:ext cx="6270" cy="12541"/>
                        </a:xfrm>
                        <a:custGeom>
                          <a:avLst/>
                          <a:gdLst>
                            <a:gd name="connsiteX0" fmla="*/ 0 w 6270"/>
                            <a:gd name="connsiteY0" fmla="*/ 0 h 12541"/>
                            <a:gd name="connsiteX1" fmla="*/ 6271 w 6270"/>
                            <a:gd name="connsiteY1" fmla="*/ 0 h 12541"/>
                          </a:gdLst>
                          <a:ahLst/>
                          <a:cxnLst>
                            <a:cxn ang="0">
                              <a:pos x="connsiteX0" y="connsiteY0"/>
                            </a:cxn>
                            <a:cxn ang="0">
                              <a:pos x="connsiteX1" y="connsiteY1"/>
                            </a:cxn>
                          </a:cxnLst>
                          <a:rect l="l" t="t" r="r" b="b"/>
                          <a:pathLst>
                            <a:path w="6270" h="12541">
                              <a:moveTo>
                                <a:pt x="0" y="0"/>
                              </a:moveTo>
                              <a:lnTo>
                                <a:pt x="6271" y="0"/>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9" name="Picture 1">
                        <a:extLst>
                          <a:ext uri="{FF2B5EF4-FFF2-40B4-BE49-F238E27FC236}">
                            <a16:creationId xmlns:a16="http://schemas.microsoft.com/office/drawing/2014/main" id="{BDCE3545-93B2-A8EF-76FD-FF5BE4497D5C}"/>
                          </a:ext>
                        </a:extLst>
                      </p:cNvPr>
                      <p:cNvGrpSpPr/>
                      <p:nvPr/>
                    </p:nvGrpSpPr>
                    <p:grpSpPr>
                      <a:xfrm>
                        <a:off x="1343611" y="2014997"/>
                        <a:ext cx="284685" cy="12541"/>
                        <a:chOff x="1343611" y="2014997"/>
                        <a:chExt cx="284685" cy="12541"/>
                      </a:xfrm>
                      <a:noFill/>
                    </p:grpSpPr>
                    <p:sp>
                      <p:nvSpPr>
                        <p:cNvPr id="90" name="Freeform: Shape 89">
                          <a:extLst>
                            <a:ext uri="{FF2B5EF4-FFF2-40B4-BE49-F238E27FC236}">
                              <a16:creationId xmlns:a16="http://schemas.microsoft.com/office/drawing/2014/main" id="{778DD340-DEDA-1CF8-B033-1858E22A6038}"/>
                            </a:ext>
                          </a:extLst>
                        </p:cNvPr>
                        <p:cNvSpPr/>
                        <p:nvPr/>
                      </p:nvSpPr>
                      <p:spPr>
                        <a:xfrm>
                          <a:off x="1622026" y="2014997"/>
                          <a:ext cx="6270" cy="12541"/>
                        </a:xfrm>
                        <a:custGeom>
                          <a:avLst/>
                          <a:gdLst>
                            <a:gd name="connsiteX0" fmla="*/ 0 w 6270"/>
                            <a:gd name="connsiteY0" fmla="*/ 0 h 12541"/>
                            <a:gd name="connsiteX1" fmla="*/ 6271 w 6270"/>
                            <a:gd name="connsiteY1" fmla="*/ 0 h 12541"/>
                          </a:gdLst>
                          <a:ahLst/>
                          <a:cxnLst>
                            <a:cxn ang="0">
                              <a:pos x="connsiteX0" y="connsiteY0"/>
                            </a:cxn>
                            <a:cxn ang="0">
                              <a:pos x="connsiteX1" y="connsiteY1"/>
                            </a:cxn>
                          </a:cxnLst>
                          <a:rect l="l" t="t" r="r" b="b"/>
                          <a:pathLst>
                            <a:path w="6270" h="12541">
                              <a:moveTo>
                                <a:pt x="0" y="0"/>
                              </a:moveTo>
                              <a:lnTo>
                                <a:pt x="6271" y="0"/>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3FBDA5A9-8AF7-EB7A-A5F5-DB70BA3BF34F}"/>
                            </a:ext>
                          </a:extLst>
                        </p:cNvPr>
                        <p:cNvSpPr/>
                        <p:nvPr/>
                      </p:nvSpPr>
                      <p:spPr>
                        <a:xfrm>
                          <a:off x="1343611" y="2014997"/>
                          <a:ext cx="6270" cy="12541"/>
                        </a:xfrm>
                        <a:custGeom>
                          <a:avLst/>
                          <a:gdLst>
                            <a:gd name="connsiteX0" fmla="*/ 0 w 6270"/>
                            <a:gd name="connsiteY0" fmla="*/ 0 h 12541"/>
                            <a:gd name="connsiteX1" fmla="*/ 6271 w 6270"/>
                            <a:gd name="connsiteY1" fmla="*/ 0 h 12541"/>
                          </a:gdLst>
                          <a:ahLst/>
                          <a:cxnLst>
                            <a:cxn ang="0">
                              <a:pos x="connsiteX0" y="connsiteY0"/>
                            </a:cxn>
                            <a:cxn ang="0">
                              <a:pos x="connsiteX1" y="connsiteY1"/>
                            </a:cxn>
                          </a:cxnLst>
                          <a:rect l="l" t="t" r="r" b="b"/>
                          <a:pathLst>
                            <a:path w="6270" h="12541">
                              <a:moveTo>
                                <a:pt x="0" y="0"/>
                              </a:moveTo>
                              <a:lnTo>
                                <a:pt x="6271" y="0"/>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85" name="Picture 1">
                      <a:extLst>
                        <a:ext uri="{FF2B5EF4-FFF2-40B4-BE49-F238E27FC236}">
                          <a16:creationId xmlns:a16="http://schemas.microsoft.com/office/drawing/2014/main" id="{8FBEF4CE-8F3B-DD31-7256-80C005EBFFC5}"/>
                        </a:ext>
                      </a:extLst>
                    </p:cNvPr>
                    <p:cNvGrpSpPr/>
                    <p:nvPr/>
                  </p:nvGrpSpPr>
                  <p:grpSpPr>
                    <a:xfrm>
                      <a:off x="1485327" y="1872027"/>
                      <a:ext cx="12541" cy="6270"/>
                      <a:chOff x="1485327" y="1872027"/>
                      <a:chExt cx="12541" cy="6270"/>
                    </a:xfrm>
                    <a:noFill/>
                  </p:grpSpPr>
                  <p:sp>
                    <p:nvSpPr>
                      <p:cNvPr id="86" name="Freeform: Shape 85">
                        <a:extLst>
                          <a:ext uri="{FF2B5EF4-FFF2-40B4-BE49-F238E27FC236}">
                            <a16:creationId xmlns:a16="http://schemas.microsoft.com/office/drawing/2014/main" id="{07257DCC-9FBF-CA07-47D2-0F536DC7ED75}"/>
                          </a:ext>
                        </a:extLst>
                      </p:cNvPr>
                      <p:cNvSpPr/>
                      <p:nvPr/>
                    </p:nvSpPr>
                    <p:spPr>
                      <a:xfrm>
                        <a:off x="1485327" y="1872027"/>
                        <a:ext cx="12541" cy="6270"/>
                      </a:xfrm>
                      <a:custGeom>
                        <a:avLst/>
                        <a:gdLst>
                          <a:gd name="connsiteX0" fmla="*/ 0 w 12541"/>
                          <a:gd name="connsiteY0" fmla="*/ 0 h 6270"/>
                          <a:gd name="connsiteX1" fmla="*/ 0 w 12541"/>
                          <a:gd name="connsiteY1" fmla="*/ 6271 h 6270"/>
                        </a:gdLst>
                        <a:ahLst/>
                        <a:cxnLst>
                          <a:cxn ang="0">
                            <a:pos x="connsiteX0" y="connsiteY0"/>
                          </a:cxn>
                          <a:cxn ang="0">
                            <a:pos x="connsiteX1" y="connsiteY1"/>
                          </a:cxn>
                        </a:cxnLst>
                        <a:rect l="l" t="t" r="r" b="b"/>
                        <a:pathLst>
                          <a:path w="12541" h="6270">
                            <a:moveTo>
                              <a:pt x="0" y="0"/>
                            </a:moveTo>
                            <a:lnTo>
                              <a:pt x="0" y="6271"/>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E7995394-C622-A201-DE89-AA6CC9905B35}"/>
                          </a:ext>
                        </a:extLst>
                      </p:cNvPr>
                      <p:cNvSpPr/>
                      <p:nvPr/>
                    </p:nvSpPr>
                    <p:spPr>
                      <a:xfrm>
                        <a:off x="1485327" y="1872027"/>
                        <a:ext cx="12541" cy="6270"/>
                      </a:xfrm>
                      <a:custGeom>
                        <a:avLst/>
                        <a:gdLst>
                          <a:gd name="connsiteX0" fmla="*/ 0 w 12541"/>
                          <a:gd name="connsiteY0" fmla="*/ 0 h 6270"/>
                          <a:gd name="connsiteX1" fmla="*/ 0 w 12541"/>
                          <a:gd name="connsiteY1" fmla="*/ 6271 h 6270"/>
                        </a:gdLst>
                        <a:ahLst/>
                        <a:cxnLst>
                          <a:cxn ang="0">
                            <a:pos x="connsiteX0" y="connsiteY0"/>
                          </a:cxn>
                          <a:cxn ang="0">
                            <a:pos x="connsiteX1" y="connsiteY1"/>
                          </a:cxn>
                        </a:cxnLst>
                        <a:rect l="l" t="t" r="r" b="b"/>
                        <a:pathLst>
                          <a:path w="12541" h="6270">
                            <a:moveTo>
                              <a:pt x="0" y="0"/>
                            </a:moveTo>
                            <a:lnTo>
                              <a:pt x="0" y="6271"/>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6" name="Picture 1">
                    <a:extLst>
                      <a:ext uri="{FF2B5EF4-FFF2-40B4-BE49-F238E27FC236}">
                        <a16:creationId xmlns:a16="http://schemas.microsoft.com/office/drawing/2014/main" id="{5891ED69-23C6-96DF-5710-9540C1CC7587}"/>
                      </a:ext>
                    </a:extLst>
                  </p:cNvPr>
                  <p:cNvGrpSpPr/>
                  <p:nvPr/>
                </p:nvGrpSpPr>
                <p:grpSpPr>
                  <a:xfrm>
                    <a:off x="1384997" y="1913413"/>
                    <a:ext cx="201913" cy="201913"/>
                    <a:chOff x="1384997" y="1913413"/>
                    <a:chExt cx="201913" cy="201913"/>
                  </a:xfrm>
                  <a:noFill/>
                </p:grpSpPr>
                <p:grpSp>
                  <p:nvGrpSpPr>
                    <p:cNvPr id="70" name="Picture 1">
                      <a:extLst>
                        <a:ext uri="{FF2B5EF4-FFF2-40B4-BE49-F238E27FC236}">
                          <a16:creationId xmlns:a16="http://schemas.microsoft.com/office/drawing/2014/main" id="{223DB86D-4D9A-4369-F077-81855EA83FE9}"/>
                        </a:ext>
                      </a:extLst>
                    </p:cNvPr>
                    <p:cNvGrpSpPr/>
                    <p:nvPr/>
                  </p:nvGrpSpPr>
                  <p:grpSpPr>
                    <a:xfrm>
                      <a:off x="1384997" y="1913413"/>
                      <a:ext cx="201913" cy="201913"/>
                      <a:chOff x="1384997" y="1913413"/>
                      <a:chExt cx="201913" cy="201913"/>
                    </a:xfrm>
                    <a:noFill/>
                  </p:grpSpPr>
                  <p:grpSp>
                    <p:nvGrpSpPr>
                      <p:cNvPr id="78" name="Picture 1">
                        <a:extLst>
                          <a:ext uri="{FF2B5EF4-FFF2-40B4-BE49-F238E27FC236}">
                            <a16:creationId xmlns:a16="http://schemas.microsoft.com/office/drawing/2014/main" id="{2F1C86E8-E2FE-0443-051C-F02972DF8B9F}"/>
                          </a:ext>
                        </a:extLst>
                      </p:cNvPr>
                      <p:cNvGrpSpPr/>
                      <p:nvPr/>
                    </p:nvGrpSpPr>
                    <p:grpSpPr>
                      <a:xfrm>
                        <a:off x="1384997" y="1913413"/>
                        <a:ext cx="201913" cy="201913"/>
                        <a:chOff x="1384997" y="1913413"/>
                        <a:chExt cx="201913" cy="201913"/>
                      </a:xfrm>
                      <a:noFill/>
                    </p:grpSpPr>
                    <p:sp>
                      <p:nvSpPr>
                        <p:cNvPr id="82" name="Freeform: Shape 81">
                          <a:extLst>
                            <a:ext uri="{FF2B5EF4-FFF2-40B4-BE49-F238E27FC236}">
                              <a16:creationId xmlns:a16="http://schemas.microsoft.com/office/drawing/2014/main" id="{067EFA67-0FFA-053C-6EFA-6F437CE2C0BA}"/>
                            </a:ext>
                          </a:extLst>
                        </p:cNvPr>
                        <p:cNvSpPr/>
                        <p:nvPr/>
                      </p:nvSpPr>
                      <p:spPr>
                        <a:xfrm>
                          <a:off x="1581894" y="2110310"/>
                          <a:ext cx="5016" cy="5016"/>
                        </a:xfrm>
                        <a:custGeom>
                          <a:avLst/>
                          <a:gdLst>
                            <a:gd name="connsiteX0" fmla="*/ 0 w 5016"/>
                            <a:gd name="connsiteY0" fmla="*/ 0 h 5016"/>
                            <a:gd name="connsiteX1" fmla="*/ 5017 w 5016"/>
                            <a:gd name="connsiteY1" fmla="*/ 5016 h 5016"/>
                          </a:gdLst>
                          <a:ahLst/>
                          <a:cxnLst>
                            <a:cxn ang="0">
                              <a:pos x="connsiteX0" y="connsiteY0"/>
                            </a:cxn>
                            <a:cxn ang="0">
                              <a:pos x="connsiteX1" y="connsiteY1"/>
                            </a:cxn>
                          </a:cxnLst>
                          <a:rect l="l" t="t" r="r" b="b"/>
                          <a:pathLst>
                            <a:path w="5016" h="5016">
                              <a:moveTo>
                                <a:pt x="0" y="0"/>
                              </a:moveTo>
                              <a:lnTo>
                                <a:pt x="5017" y="5016"/>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5BE3EC8-C85A-D355-4B72-1036C004B3A1}"/>
                            </a:ext>
                          </a:extLst>
                        </p:cNvPr>
                        <p:cNvSpPr/>
                        <p:nvPr/>
                      </p:nvSpPr>
                      <p:spPr>
                        <a:xfrm>
                          <a:off x="1384997" y="1913413"/>
                          <a:ext cx="5016" cy="5016"/>
                        </a:xfrm>
                        <a:custGeom>
                          <a:avLst/>
                          <a:gdLst>
                            <a:gd name="connsiteX0" fmla="*/ 0 w 5016"/>
                            <a:gd name="connsiteY0" fmla="*/ 0 h 5016"/>
                            <a:gd name="connsiteX1" fmla="*/ 5017 w 5016"/>
                            <a:gd name="connsiteY1" fmla="*/ 5016 h 5016"/>
                          </a:gdLst>
                          <a:ahLst/>
                          <a:cxnLst>
                            <a:cxn ang="0">
                              <a:pos x="connsiteX0" y="connsiteY0"/>
                            </a:cxn>
                            <a:cxn ang="0">
                              <a:pos x="connsiteX1" y="connsiteY1"/>
                            </a:cxn>
                          </a:cxnLst>
                          <a:rect l="l" t="t" r="r" b="b"/>
                          <a:pathLst>
                            <a:path w="5016" h="5016">
                              <a:moveTo>
                                <a:pt x="0" y="0"/>
                              </a:moveTo>
                              <a:lnTo>
                                <a:pt x="5017" y="5016"/>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Picture 1">
                        <a:extLst>
                          <a:ext uri="{FF2B5EF4-FFF2-40B4-BE49-F238E27FC236}">
                            <a16:creationId xmlns:a16="http://schemas.microsoft.com/office/drawing/2014/main" id="{6F906536-7C16-C64D-716E-98EF0C38057C}"/>
                          </a:ext>
                        </a:extLst>
                      </p:cNvPr>
                      <p:cNvGrpSpPr/>
                      <p:nvPr/>
                    </p:nvGrpSpPr>
                    <p:grpSpPr>
                      <a:xfrm>
                        <a:off x="1384997" y="1913413"/>
                        <a:ext cx="201913" cy="201913"/>
                        <a:chOff x="1384997" y="1913413"/>
                        <a:chExt cx="201913" cy="201913"/>
                      </a:xfrm>
                      <a:noFill/>
                    </p:grpSpPr>
                    <p:sp>
                      <p:nvSpPr>
                        <p:cNvPr id="80" name="Freeform: Shape 79">
                          <a:extLst>
                            <a:ext uri="{FF2B5EF4-FFF2-40B4-BE49-F238E27FC236}">
                              <a16:creationId xmlns:a16="http://schemas.microsoft.com/office/drawing/2014/main" id="{95DE70CC-D338-FBA5-E860-D66C2ECFC2C1}"/>
                            </a:ext>
                          </a:extLst>
                        </p:cNvPr>
                        <p:cNvSpPr/>
                        <p:nvPr/>
                      </p:nvSpPr>
                      <p:spPr>
                        <a:xfrm>
                          <a:off x="1581894" y="2110310"/>
                          <a:ext cx="5016" cy="5016"/>
                        </a:xfrm>
                        <a:custGeom>
                          <a:avLst/>
                          <a:gdLst>
                            <a:gd name="connsiteX0" fmla="*/ 0 w 5016"/>
                            <a:gd name="connsiteY0" fmla="*/ 0 h 5016"/>
                            <a:gd name="connsiteX1" fmla="*/ 5017 w 5016"/>
                            <a:gd name="connsiteY1" fmla="*/ 5016 h 5016"/>
                          </a:gdLst>
                          <a:ahLst/>
                          <a:cxnLst>
                            <a:cxn ang="0">
                              <a:pos x="connsiteX0" y="connsiteY0"/>
                            </a:cxn>
                            <a:cxn ang="0">
                              <a:pos x="connsiteX1" y="connsiteY1"/>
                            </a:cxn>
                          </a:cxnLst>
                          <a:rect l="l" t="t" r="r" b="b"/>
                          <a:pathLst>
                            <a:path w="5016" h="5016">
                              <a:moveTo>
                                <a:pt x="0" y="0"/>
                              </a:moveTo>
                              <a:lnTo>
                                <a:pt x="5017" y="5016"/>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7460248E-4F4B-4ED9-78BC-5901F8D33438}"/>
                            </a:ext>
                          </a:extLst>
                        </p:cNvPr>
                        <p:cNvSpPr/>
                        <p:nvPr/>
                      </p:nvSpPr>
                      <p:spPr>
                        <a:xfrm>
                          <a:off x="1384997" y="1913413"/>
                          <a:ext cx="5016" cy="5016"/>
                        </a:xfrm>
                        <a:custGeom>
                          <a:avLst/>
                          <a:gdLst>
                            <a:gd name="connsiteX0" fmla="*/ 0 w 5016"/>
                            <a:gd name="connsiteY0" fmla="*/ 0 h 5016"/>
                            <a:gd name="connsiteX1" fmla="*/ 5017 w 5016"/>
                            <a:gd name="connsiteY1" fmla="*/ 5016 h 5016"/>
                          </a:gdLst>
                          <a:ahLst/>
                          <a:cxnLst>
                            <a:cxn ang="0">
                              <a:pos x="connsiteX0" y="connsiteY0"/>
                            </a:cxn>
                            <a:cxn ang="0">
                              <a:pos x="connsiteX1" y="connsiteY1"/>
                            </a:cxn>
                          </a:cxnLst>
                          <a:rect l="l" t="t" r="r" b="b"/>
                          <a:pathLst>
                            <a:path w="5016" h="5016">
                              <a:moveTo>
                                <a:pt x="0" y="0"/>
                              </a:moveTo>
                              <a:lnTo>
                                <a:pt x="5017" y="5016"/>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1" name="Picture 1">
                      <a:extLst>
                        <a:ext uri="{FF2B5EF4-FFF2-40B4-BE49-F238E27FC236}">
                          <a16:creationId xmlns:a16="http://schemas.microsoft.com/office/drawing/2014/main" id="{C46F3FCD-CB03-1A94-AE7E-069B9BB7E1C8}"/>
                        </a:ext>
                      </a:extLst>
                    </p:cNvPr>
                    <p:cNvGrpSpPr/>
                    <p:nvPr/>
                  </p:nvGrpSpPr>
                  <p:grpSpPr>
                    <a:xfrm>
                      <a:off x="1384997" y="1913413"/>
                      <a:ext cx="201913" cy="201913"/>
                      <a:chOff x="1384997" y="1913413"/>
                      <a:chExt cx="201913" cy="201913"/>
                    </a:xfrm>
                    <a:noFill/>
                  </p:grpSpPr>
                  <p:grpSp>
                    <p:nvGrpSpPr>
                      <p:cNvPr id="72" name="Picture 1">
                        <a:extLst>
                          <a:ext uri="{FF2B5EF4-FFF2-40B4-BE49-F238E27FC236}">
                            <a16:creationId xmlns:a16="http://schemas.microsoft.com/office/drawing/2014/main" id="{DDE9EACC-B95E-2DF8-2A61-4FF76FDEAC27}"/>
                          </a:ext>
                        </a:extLst>
                      </p:cNvPr>
                      <p:cNvGrpSpPr/>
                      <p:nvPr/>
                    </p:nvGrpSpPr>
                    <p:grpSpPr>
                      <a:xfrm>
                        <a:off x="1384997" y="1913413"/>
                        <a:ext cx="201913" cy="201913"/>
                        <a:chOff x="1384997" y="1913413"/>
                        <a:chExt cx="201913" cy="201913"/>
                      </a:xfrm>
                      <a:noFill/>
                    </p:grpSpPr>
                    <p:sp>
                      <p:nvSpPr>
                        <p:cNvPr id="76" name="Freeform: Shape 75">
                          <a:extLst>
                            <a:ext uri="{FF2B5EF4-FFF2-40B4-BE49-F238E27FC236}">
                              <a16:creationId xmlns:a16="http://schemas.microsoft.com/office/drawing/2014/main" id="{6DD8947A-E021-4E56-7029-BA30C65B098F}"/>
                            </a:ext>
                          </a:extLst>
                        </p:cNvPr>
                        <p:cNvSpPr/>
                        <p:nvPr/>
                      </p:nvSpPr>
                      <p:spPr>
                        <a:xfrm>
                          <a:off x="1384997" y="2110310"/>
                          <a:ext cx="5016" cy="5016"/>
                        </a:xfrm>
                        <a:custGeom>
                          <a:avLst/>
                          <a:gdLst>
                            <a:gd name="connsiteX0" fmla="*/ 5017 w 5016"/>
                            <a:gd name="connsiteY0" fmla="*/ 0 h 5016"/>
                            <a:gd name="connsiteX1" fmla="*/ 0 w 5016"/>
                            <a:gd name="connsiteY1" fmla="*/ 5016 h 5016"/>
                          </a:gdLst>
                          <a:ahLst/>
                          <a:cxnLst>
                            <a:cxn ang="0">
                              <a:pos x="connsiteX0" y="connsiteY0"/>
                            </a:cxn>
                            <a:cxn ang="0">
                              <a:pos x="connsiteX1" y="connsiteY1"/>
                            </a:cxn>
                          </a:cxnLst>
                          <a:rect l="l" t="t" r="r" b="b"/>
                          <a:pathLst>
                            <a:path w="5016" h="5016">
                              <a:moveTo>
                                <a:pt x="5017" y="0"/>
                              </a:moveTo>
                              <a:lnTo>
                                <a:pt x="0" y="5016"/>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1F6AE1E0-52F6-7EA4-795C-E5D318CDDE85}"/>
                            </a:ext>
                          </a:extLst>
                        </p:cNvPr>
                        <p:cNvSpPr/>
                        <p:nvPr/>
                      </p:nvSpPr>
                      <p:spPr>
                        <a:xfrm>
                          <a:off x="1581894" y="1913413"/>
                          <a:ext cx="5016" cy="5016"/>
                        </a:xfrm>
                        <a:custGeom>
                          <a:avLst/>
                          <a:gdLst>
                            <a:gd name="connsiteX0" fmla="*/ 5017 w 5016"/>
                            <a:gd name="connsiteY0" fmla="*/ 0 h 5016"/>
                            <a:gd name="connsiteX1" fmla="*/ 0 w 5016"/>
                            <a:gd name="connsiteY1" fmla="*/ 5016 h 5016"/>
                          </a:gdLst>
                          <a:ahLst/>
                          <a:cxnLst>
                            <a:cxn ang="0">
                              <a:pos x="connsiteX0" y="connsiteY0"/>
                            </a:cxn>
                            <a:cxn ang="0">
                              <a:pos x="connsiteX1" y="connsiteY1"/>
                            </a:cxn>
                          </a:cxnLst>
                          <a:rect l="l" t="t" r="r" b="b"/>
                          <a:pathLst>
                            <a:path w="5016" h="5016">
                              <a:moveTo>
                                <a:pt x="5017" y="0"/>
                              </a:moveTo>
                              <a:lnTo>
                                <a:pt x="0" y="5016"/>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3" name="Picture 1">
                        <a:extLst>
                          <a:ext uri="{FF2B5EF4-FFF2-40B4-BE49-F238E27FC236}">
                            <a16:creationId xmlns:a16="http://schemas.microsoft.com/office/drawing/2014/main" id="{9E9D62D8-9F03-3F7C-AD71-7DFC8EEB3237}"/>
                          </a:ext>
                        </a:extLst>
                      </p:cNvPr>
                      <p:cNvGrpSpPr/>
                      <p:nvPr/>
                    </p:nvGrpSpPr>
                    <p:grpSpPr>
                      <a:xfrm>
                        <a:off x="1384997" y="1913413"/>
                        <a:ext cx="201913" cy="201913"/>
                        <a:chOff x="1384997" y="1913413"/>
                        <a:chExt cx="201913" cy="201913"/>
                      </a:xfrm>
                      <a:noFill/>
                    </p:grpSpPr>
                    <p:sp>
                      <p:nvSpPr>
                        <p:cNvPr id="74" name="Freeform: Shape 73">
                          <a:extLst>
                            <a:ext uri="{FF2B5EF4-FFF2-40B4-BE49-F238E27FC236}">
                              <a16:creationId xmlns:a16="http://schemas.microsoft.com/office/drawing/2014/main" id="{162F41B8-D49B-D178-4945-202FCEBCDE3B}"/>
                            </a:ext>
                          </a:extLst>
                        </p:cNvPr>
                        <p:cNvSpPr/>
                        <p:nvPr/>
                      </p:nvSpPr>
                      <p:spPr>
                        <a:xfrm>
                          <a:off x="1384997" y="2110310"/>
                          <a:ext cx="5016" cy="5016"/>
                        </a:xfrm>
                        <a:custGeom>
                          <a:avLst/>
                          <a:gdLst>
                            <a:gd name="connsiteX0" fmla="*/ 5017 w 5016"/>
                            <a:gd name="connsiteY0" fmla="*/ 0 h 5016"/>
                            <a:gd name="connsiteX1" fmla="*/ 0 w 5016"/>
                            <a:gd name="connsiteY1" fmla="*/ 5016 h 5016"/>
                          </a:gdLst>
                          <a:ahLst/>
                          <a:cxnLst>
                            <a:cxn ang="0">
                              <a:pos x="connsiteX0" y="connsiteY0"/>
                            </a:cxn>
                            <a:cxn ang="0">
                              <a:pos x="connsiteX1" y="connsiteY1"/>
                            </a:cxn>
                          </a:cxnLst>
                          <a:rect l="l" t="t" r="r" b="b"/>
                          <a:pathLst>
                            <a:path w="5016" h="5016">
                              <a:moveTo>
                                <a:pt x="5017" y="0"/>
                              </a:moveTo>
                              <a:lnTo>
                                <a:pt x="0" y="5016"/>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297ECA0-0CFE-0828-420B-647219C97754}"/>
                            </a:ext>
                          </a:extLst>
                        </p:cNvPr>
                        <p:cNvSpPr/>
                        <p:nvPr/>
                      </p:nvSpPr>
                      <p:spPr>
                        <a:xfrm>
                          <a:off x="1581894" y="1913413"/>
                          <a:ext cx="5016" cy="5016"/>
                        </a:xfrm>
                        <a:custGeom>
                          <a:avLst/>
                          <a:gdLst>
                            <a:gd name="connsiteX0" fmla="*/ 5017 w 5016"/>
                            <a:gd name="connsiteY0" fmla="*/ 0 h 5016"/>
                            <a:gd name="connsiteX1" fmla="*/ 0 w 5016"/>
                            <a:gd name="connsiteY1" fmla="*/ 5016 h 5016"/>
                          </a:gdLst>
                          <a:ahLst/>
                          <a:cxnLst>
                            <a:cxn ang="0">
                              <a:pos x="connsiteX0" y="connsiteY0"/>
                            </a:cxn>
                            <a:cxn ang="0">
                              <a:pos x="connsiteX1" y="connsiteY1"/>
                            </a:cxn>
                          </a:cxnLst>
                          <a:rect l="l" t="t" r="r" b="b"/>
                          <a:pathLst>
                            <a:path w="5016" h="5016">
                              <a:moveTo>
                                <a:pt x="5017" y="0"/>
                              </a:moveTo>
                              <a:lnTo>
                                <a:pt x="0" y="5016"/>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67" name="Picture 1">
                    <a:extLst>
                      <a:ext uri="{FF2B5EF4-FFF2-40B4-BE49-F238E27FC236}">
                        <a16:creationId xmlns:a16="http://schemas.microsoft.com/office/drawing/2014/main" id="{1F96EB01-4673-8808-9D43-DC28A977D408}"/>
                      </a:ext>
                    </a:extLst>
                  </p:cNvPr>
                  <p:cNvGrpSpPr/>
                  <p:nvPr/>
                </p:nvGrpSpPr>
                <p:grpSpPr>
                  <a:xfrm>
                    <a:off x="1395030" y="1918077"/>
                    <a:ext cx="184025" cy="239890"/>
                    <a:chOff x="1395030" y="1918077"/>
                    <a:chExt cx="184025" cy="239890"/>
                  </a:xfrm>
                  <a:noFill/>
                </p:grpSpPr>
                <p:sp>
                  <p:nvSpPr>
                    <p:cNvPr id="68" name="Freeform: Shape 67">
                      <a:extLst>
                        <a:ext uri="{FF2B5EF4-FFF2-40B4-BE49-F238E27FC236}">
                          <a16:creationId xmlns:a16="http://schemas.microsoft.com/office/drawing/2014/main" id="{D4B23AD7-4164-848F-3164-FD7D4290AEB3}"/>
                        </a:ext>
                      </a:extLst>
                    </p:cNvPr>
                    <p:cNvSpPr/>
                    <p:nvPr/>
                  </p:nvSpPr>
                  <p:spPr>
                    <a:xfrm>
                      <a:off x="1395030" y="1918077"/>
                      <a:ext cx="184025" cy="239890"/>
                    </a:xfrm>
                    <a:custGeom>
                      <a:avLst/>
                      <a:gdLst>
                        <a:gd name="connsiteX0" fmla="*/ 181848 w 184025"/>
                        <a:gd name="connsiteY0" fmla="*/ 73092 h 239890"/>
                        <a:gd name="connsiteX1" fmla="*/ 153003 w 184025"/>
                        <a:gd name="connsiteY1" fmla="*/ 162135 h 239890"/>
                        <a:gd name="connsiteX2" fmla="*/ 132937 w 184025"/>
                        <a:gd name="connsiteY2" fmla="*/ 206029 h 239890"/>
                        <a:gd name="connsiteX3" fmla="*/ 132937 w 184025"/>
                        <a:gd name="connsiteY3" fmla="*/ 226095 h 239890"/>
                        <a:gd name="connsiteX4" fmla="*/ 119142 w 184025"/>
                        <a:gd name="connsiteY4" fmla="*/ 239890 h 239890"/>
                        <a:gd name="connsiteX5" fmla="*/ 65214 w 184025"/>
                        <a:gd name="connsiteY5" fmla="*/ 239890 h 239890"/>
                        <a:gd name="connsiteX6" fmla="*/ 51419 w 184025"/>
                        <a:gd name="connsiteY6" fmla="*/ 226095 h 239890"/>
                        <a:gd name="connsiteX7" fmla="*/ 51419 w 184025"/>
                        <a:gd name="connsiteY7" fmla="*/ 211046 h 239890"/>
                        <a:gd name="connsiteX8" fmla="*/ 28845 w 184025"/>
                        <a:gd name="connsiteY8" fmla="*/ 159627 h 239890"/>
                        <a:gd name="connsiteX9" fmla="*/ 0 w 184025"/>
                        <a:gd name="connsiteY9" fmla="*/ 93158 h 239890"/>
                        <a:gd name="connsiteX10" fmla="*/ 115379 w 184025"/>
                        <a:gd name="connsiteY10" fmla="*/ 2861 h 239890"/>
                        <a:gd name="connsiteX11" fmla="*/ 181848 w 184025"/>
                        <a:gd name="connsiteY11" fmla="*/ 73092 h 23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025" h="239890">
                          <a:moveTo>
                            <a:pt x="181848" y="73092"/>
                          </a:moveTo>
                          <a:cubicBezTo>
                            <a:pt x="189373" y="108208"/>
                            <a:pt x="176831" y="140815"/>
                            <a:pt x="153003" y="162135"/>
                          </a:cubicBezTo>
                          <a:cubicBezTo>
                            <a:pt x="140462" y="173422"/>
                            <a:pt x="132937" y="189726"/>
                            <a:pt x="132937" y="206029"/>
                          </a:cubicBezTo>
                          <a:lnTo>
                            <a:pt x="132937" y="226095"/>
                          </a:lnTo>
                          <a:cubicBezTo>
                            <a:pt x="132937" y="233620"/>
                            <a:pt x="126666" y="239890"/>
                            <a:pt x="119142" y="239890"/>
                          </a:cubicBezTo>
                          <a:lnTo>
                            <a:pt x="65214" y="239890"/>
                          </a:lnTo>
                          <a:cubicBezTo>
                            <a:pt x="57690" y="239890"/>
                            <a:pt x="51419" y="233620"/>
                            <a:pt x="51419" y="226095"/>
                          </a:cubicBezTo>
                          <a:lnTo>
                            <a:pt x="51419" y="211046"/>
                          </a:lnTo>
                          <a:cubicBezTo>
                            <a:pt x="51419" y="190980"/>
                            <a:pt x="42640" y="173422"/>
                            <a:pt x="28845" y="159627"/>
                          </a:cubicBezTo>
                          <a:cubicBezTo>
                            <a:pt x="11287" y="143323"/>
                            <a:pt x="0" y="119495"/>
                            <a:pt x="0" y="93158"/>
                          </a:cubicBezTo>
                          <a:cubicBezTo>
                            <a:pt x="0" y="34214"/>
                            <a:pt x="53927" y="-12188"/>
                            <a:pt x="115379" y="2861"/>
                          </a:cubicBezTo>
                          <a:cubicBezTo>
                            <a:pt x="147986" y="9132"/>
                            <a:pt x="174323" y="37977"/>
                            <a:pt x="181848" y="73092"/>
                          </a:cubicBezTo>
                          <a:close/>
                        </a:path>
                      </a:pathLst>
                    </a:custGeom>
                    <a:noFill/>
                    <a:ln w="1861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0E6067A7-9E7E-3590-04F7-BD29E318D2BF}"/>
                        </a:ext>
                      </a:extLst>
                    </p:cNvPr>
                    <p:cNvSpPr/>
                    <p:nvPr/>
                  </p:nvSpPr>
                  <p:spPr>
                    <a:xfrm>
                      <a:off x="1395030" y="1918077"/>
                      <a:ext cx="184025" cy="239890"/>
                    </a:xfrm>
                    <a:custGeom>
                      <a:avLst/>
                      <a:gdLst>
                        <a:gd name="connsiteX0" fmla="*/ 181848 w 184025"/>
                        <a:gd name="connsiteY0" fmla="*/ 73092 h 239890"/>
                        <a:gd name="connsiteX1" fmla="*/ 153003 w 184025"/>
                        <a:gd name="connsiteY1" fmla="*/ 162135 h 239890"/>
                        <a:gd name="connsiteX2" fmla="*/ 132937 w 184025"/>
                        <a:gd name="connsiteY2" fmla="*/ 206029 h 239890"/>
                        <a:gd name="connsiteX3" fmla="*/ 132937 w 184025"/>
                        <a:gd name="connsiteY3" fmla="*/ 226095 h 239890"/>
                        <a:gd name="connsiteX4" fmla="*/ 119142 w 184025"/>
                        <a:gd name="connsiteY4" fmla="*/ 239890 h 239890"/>
                        <a:gd name="connsiteX5" fmla="*/ 65214 w 184025"/>
                        <a:gd name="connsiteY5" fmla="*/ 239890 h 239890"/>
                        <a:gd name="connsiteX6" fmla="*/ 51419 w 184025"/>
                        <a:gd name="connsiteY6" fmla="*/ 226095 h 239890"/>
                        <a:gd name="connsiteX7" fmla="*/ 51419 w 184025"/>
                        <a:gd name="connsiteY7" fmla="*/ 211046 h 239890"/>
                        <a:gd name="connsiteX8" fmla="*/ 28845 w 184025"/>
                        <a:gd name="connsiteY8" fmla="*/ 159627 h 239890"/>
                        <a:gd name="connsiteX9" fmla="*/ 0 w 184025"/>
                        <a:gd name="connsiteY9" fmla="*/ 93158 h 239890"/>
                        <a:gd name="connsiteX10" fmla="*/ 115379 w 184025"/>
                        <a:gd name="connsiteY10" fmla="*/ 2861 h 239890"/>
                        <a:gd name="connsiteX11" fmla="*/ 181848 w 184025"/>
                        <a:gd name="connsiteY11" fmla="*/ 73092 h 23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025" h="239890">
                          <a:moveTo>
                            <a:pt x="181848" y="73092"/>
                          </a:moveTo>
                          <a:cubicBezTo>
                            <a:pt x="189373" y="108208"/>
                            <a:pt x="176831" y="140815"/>
                            <a:pt x="153003" y="162135"/>
                          </a:cubicBezTo>
                          <a:cubicBezTo>
                            <a:pt x="140462" y="173422"/>
                            <a:pt x="132937" y="189726"/>
                            <a:pt x="132937" y="206029"/>
                          </a:cubicBezTo>
                          <a:lnTo>
                            <a:pt x="132937" y="226095"/>
                          </a:lnTo>
                          <a:cubicBezTo>
                            <a:pt x="132937" y="233620"/>
                            <a:pt x="126666" y="239890"/>
                            <a:pt x="119142" y="239890"/>
                          </a:cubicBezTo>
                          <a:lnTo>
                            <a:pt x="65214" y="239890"/>
                          </a:lnTo>
                          <a:cubicBezTo>
                            <a:pt x="57690" y="239890"/>
                            <a:pt x="51419" y="233620"/>
                            <a:pt x="51419" y="226095"/>
                          </a:cubicBezTo>
                          <a:lnTo>
                            <a:pt x="51419" y="211046"/>
                          </a:lnTo>
                          <a:cubicBezTo>
                            <a:pt x="51419" y="190980"/>
                            <a:pt x="42640" y="173422"/>
                            <a:pt x="28845" y="159627"/>
                          </a:cubicBezTo>
                          <a:cubicBezTo>
                            <a:pt x="11287" y="143323"/>
                            <a:pt x="0" y="119495"/>
                            <a:pt x="0" y="93158"/>
                          </a:cubicBezTo>
                          <a:cubicBezTo>
                            <a:pt x="0" y="34214"/>
                            <a:pt x="53927" y="-12188"/>
                            <a:pt x="115379" y="2861"/>
                          </a:cubicBezTo>
                          <a:cubicBezTo>
                            <a:pt x="147986" y="9132"/>
                            <a:pt x="174323" y="37977"/>
                            <a:pt x="181848" y="73092"/>
                          </a:cubicBezTo>
                          <a:close/>
                        </a:path>
                      </a:pathLst>
                    </a:custGeom>
                    <a:noFill/>
                    <a:ln w="1861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8" name="Freeform: Shape 57">
                  <a:extLst>
                    <a:ext uri="{FF2B5EF4-FFF2-40B4-BE49-F238E27FC236}">
                      <a16:creationId xmlns:a16="http://schemas.microsoft.com/office/drawing/2014/main" id="{6E61C4AE-9AFB-9161-DA52-3D33115C899F}"/>
                    </a:ext>
                  </a:extLst>
                </p:cNvPr>
                <p:cNvSpPr/>
                <p:nvPr/>
              </p:nvSpPr>
              <p:spPr>
                <a:xfrm>
                  <a:off x="1010014" y="2091499"/>
                  <a:ext cx="131682" cy="160527"/>
                </a:xfrm>
                <a:custGeom>
                  <a:avLst/>
                  <a:gdLst>
                    <a:gd name="connsiteX0" fmla="*/ 97822 w 131682"/>
                    <a:gd name="connsiteY0" fmla="*/ 158019 h 160527"/>
                    <a:gd name="connsiteX1" fmla="*/ 77756 w 131682"/>
                    <a:gd name="connsiteY1" fmla="*/ 134191 h 160527"/>
                    <a:gd name="connsiteX2" fmla="*/ 66469 w 131682"/>
                    <a:gd name="connsiteY2" fmla="*/ 135445 h 160527"/>
                    <a:gd name="connsiteX3" fmla="*/ 31353 w 131682"/>
                    <a:gd name="connsiteY3" fmla="*/ 126666 h 160527"/>
                    <a:gd name="connsiteX4" fmla="*/ 8779 w 131682"/>
                    <a:gd name="connsiteY4" fmla="*/ 102838 h 160527"/>
                    <a:gd name="connsiteX5" fmla="*/ 0 w 131682"/>
                    <a:gd name="connsiteY5" fmla="*/ 67723 h 160527"/>
                    <a:gd name="connsiteX6" fmla="*/ 8779 w 131682"/>
                    <a:gd name="connsiteY6" fmla="*/ 32607 h 160527"/>
                    <a:gd name="connsiteX7" fmla="*/ 31353 w 131682"/>
                    <a:gd name="connsiteY7" fmla="*/ 8779 h 160527"/>
                    <a:gd name="connsiteX8" fmla="*/ 66469 w 131682"/>
                    <a:gd name="connsiteY8" fmla="*/ 0 h 160527"/>
                    <a:gd name="connsiteX9" fmla="*/ 100330 w 131682"/>
                    <a:gd name="connsiteY9" fmla="*/ 8779 h 160527"/>
                    <a:gd name="connsiteX10" fmla="*/ 122904 w 131682"/>
                    <a:gd name="connsiteY10" fmla="*/ 32607 h 160527"/>
                    <a:gd name="connsiteX11" fmla="*/ 131683 w 131682"/>
                    <a:gd name="connsiteY11" fmla="*/ 67723 h 160527"/>
                    <a:gd name="connsiteX12" fmla="*/ 121650 w 131682"/>
                    <a:gd name="connsiteY12" fmla="*/ 106600 h 160527"/>
                    <a:gd name="connsiteX13" fmla="*/ 92805 w 131682"/>
                    <a:gd name="connsiteY13" fmla="*/ 130429 h 160527"/>
                    <a:gd name="connsiteX14" fmla="*/ 109109 w 131682"/>
                    <a:gd name="connsiteY14" fmla="*/ 149241 h 160527"/>
                    <a:gd name="connsiteX15" fmla="*/ 111617 w 131682"/>
                    <a:gd name="connsiteY15" fmla="*/ 154257 h 160527"/>
                    <a:gd name="connsiteX16" fmla="*/ 109109 w 131682"/>
                    <a:gd name="connsiteY16" fmla="*/ 159274 h 160527"/>
                    <a:gd name="connsiteX17" fmla="*/ 104092 w 131682"/>
                    <a:gd name="connsiteY17" fmla="*/ 160528 h 160527"/>
                    <a:gd name="connsiteX18" fmla="*/ 97822 w 131682"/>
                    <a:gd name="connsiteY18" fmla="*/ 158019 h 160527"/>
                    <a:gd name="connsiteX19" fmla="*/ 92805 w 131682"/>
                    <a:gd name="connsiteY19" fmla="*/ 111617 h 160527"/>
                    <a:gd name="connsiteX20" fmla="*/ 109109 w 131682"/>
                    <a:gd name="connsiteY20" fmla="*/ 92805 h 160527"/>
                    <a:gd name="connsiteX21" fmla="*/ 115379 w 131682"/>
                    <a:gd name="connsiteY21" fmla="*/ 66468 h 160527"/>
                    <a:gd name="connsiteX22" fmla="*/ 109109 w 131682"/>
                    <a:gd name="connsiteY22" fmla="*/ 40132 h 160527"/>
                    <a:gd name="connsiteX23" fmla="*/ 92805 w 131682"/>
                    <a:gd name="connsiteY23" fmla="*/ 21320 h 160527"/>
                    <a:gd name="connsiteX24" fmla="*/ 66469 w 131682"/>
                    <a:gd name="connsiteY24" fmla="*/ 15049 h 160527"/>
                    <a:gd name="connsiteX25" fmla="*/ 40132 w 131682"/>
                    <a:gd name="connsiteY25" fmla="*/ 21320 h 160527"/>
                    <a:gd name="connsiteX26" fmla="*/ 23828 w 131682"/>
                    <a:gd name="connsiteY26" fmla="*/ 40132 h 160527"/>
                    <a:gd name="connsiteX27" fmla="*/ 17558 w 131682"/>
                    <a:gd name="connsiteY27" fmla="*/ 66468 h 160527"/>
                    <a:gd name="connsiteX28" fmla="*/ 23828 w 131682"/>
                    <a:gd name="connsiteY28" fmla="*/ 92805 h 160527"/>
                    <a:gd name="connsiteX29" fmla="*/ 40132 w 131682"/>
                    <a:gd name="connsiteY29" fmla="*/ 111617 h 160527"/>
                    <a:gd name="connsiteX30" fmla="*/ 66469 w 131682"/>
                    <a:gd name="connsiteY30" fmla="*/ 117888 h 160527"/>
                    <a:gd name="connsiteX31" fmla="*/ 92805 w 131682"/>
                    <a:gd name="connsiteY31" fmla="*/ 111617 h 16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1682" h="160527">
                      <a:moveTo>
                        <a:pt x="97822" y="158019"/>
                      </a:moveTo>
                      <a:lnTo>
                        <a:pt x="77756" y="134191"/>
                      </a:lnTo>
                      <a:cubicBezTo>
                        <a:pt x="75247" y="134191"/>
                        <a:pt x="71485" y="135445"/>
                        <a:pt x="66469" y="135445"/>
                      </a:cubicBezTo>
                      <a:cubicBezTo>
                        <a:pt x="53927" y="135445"/>
                        <a:pt x="41386" y="132937"/>
                        <a:pt x="31353" y="126666"/>
                      </a:cubicBezTo>
                      <a:cubicBezTo>
                        <a:pt x="21320" y="120396"/>
                        <a:pt x="13795" y="112871"/>
                        <a:pt x="8779" y="102838"/>
                      </a:cubicBezTo>
                      <a:cubicBezTo>
                        <a:pt x="3762" y="92805"/>
                        <a:pt x="0" y="81518"/>
                        <a:pt x="0" y="67723"/>
                      </a:cubicBezTo>
                      <a:cubicBezTo>
                        <a:pt x="0" y="55181"/>
                        <a:pt x="2508" y="42640"/>
                        <a:pt x="8779" y="32607"/>
                      </a:cubicBezTo>
                      <a:cubicBezTo>
                        <a:pt x="13795" y="22574"/>
                        <a:pt x="21320" y="15049"/>
                        <a:pt x="31353" y="8779"/>
                      </a:cubicBezTo>
                      <a:cubicBezTo>
                        <a:pt x="41386" y="2508"/>
                        <a:pt x="52673" y="0"/>
                        <a:pt x="66469" y="0"/>
                      </a:cubicBezTo>
                      <a:cubicBezTo>
                        <a:pt x="80264" y="0"/>
                        <a:pt x="91551" y="2508"/>
                        <a:pt x="100330" y="8779"/>
                      </a:cubicBezTo>
                      <a:cubicBezTo>
                        <a:pt x="110363" y="15049"/>
                        <a:pt x="117888" y="22574"/>
                        <a:pt x="122904" y="32607"/>
                      </a:cubicBezTo>
                      <a:cubicBezTo>
                        <a:pt x="127921" y="42640"/>
                        <a:pt x="131683" y="53927"/>
                        <a:pt x="131683" y="67723"/>
                      </a:cubicBezTo>
                      <a:cubicBezTo>
                        <a:pt x="131683" y="82772"/>
                        <a:pt x="127921" y="95313"/>
                        <a:pt x="121650" y="106600"/>
                      </a:cubicBezTo>
                      <a:cubicBezTo>
                        <a:pt x="115379" y="117888"/>
                        <a:pt x="105346" y="125412"/>
                        <a:pt x="92805" y="130429"/>
                      </a:cubicBezTo>
                      <a:lnTo>
                        <a:pt x="109109" y="149241"/>
                      </a:lnTo>
                      <a:cubicBezTo>
                        <a:pt x="110363" y="150495"/>
                        <a:pt x="111617" y="153003"/>
                        <a:pt x="111617" y="154257"/>
                      </a:cubicBezTo>
                      <a:cubicBezTo>
                        <a:pt x="111617" y="156765"/>
                        <a:pt x="110363" y="158019"/>
                        <a:pt x="109109" y="159274"/>
                      </a:cubicBezTo>
                      <a:cubicBezTo>
                        <a:pt x="109109" y="160528"/>
                        <a:pt x="106600" y="160528"/>
                        <a:pt x="104092" y="160528"/>
                      </a:cubicBezTo>
                      <a:cubicBezTo>
                        <a:pt x="101584" y="160528"/>
                        <a:pt x="100330" y="159274"/>
                        <a:pt x="97822" y="158019"/>
                      </a:cubicBezTo>
                      <a:close/>
                      <a:moveTo>
                        <a:pt x="92805" y="111617"/>
                      </a:moveTo>
                      <a:cubicBezTo>
                        <a:pt x="100330" y="106600"/>
                        <a:pt x="105346" y="101584"/>
                        <a:pt x="109109" y="92805"/>
                      </a:cubicBezTo>
                      <a:cubicBezTo>
                        <a:pt x="112871" y="84026"/>
                        <a:pt x="115379" y="76501"/>
                        <a:pt x="115379" y="66468"/>
                      </a:cubicBezTo>
                      <a:cubicBezTo>
                        <a:pt x="115379" y="56436"/>
                        <a:pt x="112871" y="47657"/>
                        <a:pt x="109109" y="40132"/>
                      </a:cubicBezTo>
                      <a:cubicBezTo>
                        <a:pt x="105346" y="32607"/>
                        <a:pt x="99076" y="26337"/>
                        <a:pt x="92805" y="21320"/>
                      </a:cubicBezTo>
                      <a:cubicBezTo>
                        <a:pt x="85280" y="16304"/>
                        <a:pt x="76501" y="15049"/>
                        <a:pt x="66469" y="15049"/>
                      </a:cubicBezTo>
                      <a:cubicBezTo>
                        <a:pt x="56436" y="15049"/>
                        <a:pt x="47657" y="17558"/>
                        <a:pt x="40132" y="21320"/>
                      </a:cubicBezTo>
                      <a:cubicBezTo>
                        <a:pt x="32607" y="26337"/>
                        <a:pt x="27591" y="31353"/>
                        <a:pt x="23828" y="40132"/>
                      </a:cubicBezTo>
                      <a:cubicBezTo>
                        <a:pt x="20066" y="48911"/>
                        <a:pt x="17558" y="56436"/>
                        <a:pt x="17558" y="66468"/>
                      </a:cubicBezTo>
                      <a:cubicBezTo>
                        <a:pt x="17558" y="76501"/>
                        <a:pt x="20066" y="85280"/>
                        <a:pt x="23828" y="92805"/>
                      </a:cubicBezTo>
                      <a:cubicBezTo>
                        <a:pt x="27591" y="100330"/>
                        <a:pt x="33861" y="106600"/>
                        <a:pt x="40132" y="111617"/>
                      </a:cubicBezTo>
                      <a:cubicBezTo>
                        <a:pt x="47657" y="116633"/>
                        <a:pt x="56436" y="117888"/>
                        <a:pt x="66469" y="117888"/>
                      </a:cubicBezTo>
                      <a:cubicBezTo>
                        <a:pt x="76501" y="117888"/>
                        <a:pt x="85280" y="115379"/>
                        <a:pt x="92805" y="111617"/>
                      </a:cubicBezTo>
                      <a:close/>
                    </a:path>
                  </a:pathLst>
                </a:custGeom>
                <a:solidFill>
                  <a:schemeClr val="bg1"/>
                </a:solidFill>
                <a:ln w="124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396C52D4-D211-1B4F-700F-97FADAB53346}"/>
                    </a:ext>
                  </a:extLst>
                </p:cNvPr>
                <p:cNvSpPr/>
                <p:nvPr/>
              </p:nvSpPr>
              <p:spPr>
                <a:xfrm>
                  <a:off x="1368693" y="2324765"/>
                  <a:ext cx="120395" cy="132937"/>
                </a:xfrm>
                <a:custGeom>
                  <a:avLst/>
                  <a:gdLst>
                    <a:gd name="connsiteX0" fmla="*/ 2508 w 120395"/>
                    <a:gd name="connsiteY0" fmla="*/ 130429 h 132937"/>
                    <a:gd name="connsiteX1" fmla="*/ 0 w 120395"/>
                    <a:gd name="connsiteY1" fmla="*/ 124158 h 132937"/>
                    <a:gd name="connsiteX2" fmla="*/ 1254 w 120395"/>
                    <a:gd name="connsiteY2" fmla="*/ 120396 h 132937"/>
                    <a:gd name="connsiteX3" fmla="*/ 48911 w 120395"/>
                    <a:gd name="connsiteY3" fmla="*/ 7525 h 132937"/>
                    <a:gd name="connsiteX4" fmla="*/ 52673 w 120395"/>
                    <a:gd name="connsiteY4" fmla="*/ 2508 h 132937"/>
                    <a:gd name="connsiteX5" fmla="*/ 58944 w 120395"/>
                    <a:gd name="connsiteY5" fmla="*/ 0 h 132937"/>
                    <a:gd name="connsiteX6" fmla="*/ 61452 w 120395"/>
                    <a:gd name="connsiteY6" fmla="*/ 0 h 132937"/>
                    <a:gd name="connsiteX7" fmla="*/ 67723 w 120395"/>
                    <a:gd name="connsiteY7" fmla="*/ 2508 h 132937"/>
                    <a:gd name="connsiteX8" fmla="*/ 71485 w 120395"/>
                    <a:gd name="connsiteY8" fmla="*/ 7525 h 132937"/>
                    <a:gd name="connsiteX9" fmla="*/ 119142 w 120395"/>
                    <a:gd name="connsiteY9" fmla="*/ 120396 h 132937"/>
                    <a:gd name="connsiteX10" fmla="*/ 120396 w 120395"/>
                    <a:gd name="connsiteY10" fmla="*/ 124158 h 132937"/>
                    <a:gd name="connsiteX11" fmla="*/ 117888 w 120395"/>
                    <a:gd name="connsiteY11" fmla="*/ 130429 h 132937"/>
                    <a:gd name="connsiteX12" fmla="*/ 111617 w 120395"/>
                    <a:gd name="connsiteY12" fmla="*/ 132937 h 132937"/>
                    <a:gd name="connsiteX13" fmla="*/ 106600 w 120395"/>
                    <a:gd name="connsiteY13" fmla="*/ 131683 h 132937"/>
                    <a:gd name="connsiteX14" fmla="*/ 102838 w 120395"/>
                    <a:gd name="connsiteY14" fmla="*/ 127921 h 132937"/>
                    <a:gd name="connsiteX15" fmla="*/ 90297 w 120395"/>
                    <a:gd name="connsiteY15" fmla="*/ 99076 h 132937"/>
                    <a:gd name="connsiteX16" fmla="*/ 26337 w 120395"/>
                    <a:gd name="connsiteY16" fmla="*/ 99076 h 132937"/>
                    <a:gd name="connsiteX17" fmla="*/ 13795 w 120395"/>
                    <a:gd name="connsiteY17" fmla="*/ 127921 h 132937"/>
                    <a:gd name="connsiteX18" fmla="*/ 10033 w 120395"/>
                    <a:gd name="connsiteY18" fmla="*/ 131683 h 132937"/>
                    <a:gd name="connsiteX19" fmla="*/ 5017 w 120395"/>
                    <a:gd name="connsiteY19" fmla="*/ 132937 h 132937"/>
                    <a:gd name="connsiteX20" fmla="*/ 2508 w 120395"/>
                    <a:gd name="connsiteY20" fmla="*/ 130429 h 132937"/>
                    <a:gd name="connsiteX21" fmla="*/ 35115 w 120395"/>
                    <a:gd name="connsiteY21" fmla="*/ 82772 h 132937"/>
                    <a:gd name="connsiteX22" fmla="*/ 85280 w 120395"/>
                    <a:gd name="connsiteY22" fmla="*/ 82772 h 132937"/>
                    <a:gd name="connsiteX23" fmla="*/ 60198 w 120395"/>
                    <a:gd name="connsiteY23" fmla="*/ 21320 h 13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395" h="132937">
                      <a:moveTo>
                        <a:pt x="2508" y="130429"/>
                      </a:moveTo>
                      <a:cubicBezTo>
                        <a:pt x="1254" y="129175"/>
                        <a:pt x="0" y="126666"/>
                        <a:pt x="0" y="124158"/>
                      </a:cubicBezTo>
                      <a:cubicBezTo>
                        <a:pt x="0" y="122904"/>
                        <a:pt x="0" y="121650"/>
                        <a:pt x="1254" y="120396"/>
                      </a:cubicBezTo>
                      <a:lnTo>
                        <a:pt x="48911" y="7525"/>
                      </a:lnTo>
                      <a:cubicBezTo>
                        <a:pt x="50165" y="5017"/>
                        <a:pt x="51419" y="3762"/>
                        <a:pt x="52673" y="2508"/>
                      </a:cubicBezTo>
                      <a:cubicBezTo>
                        <a:pt x="53927" y="1254"/>
                        <a:pt x="56436" y="0"/>
                        <a:pt x="58944" y="0"/>
                      </a:cubicBezTo>
                      <a:lnTo>
                        <a:pt x="61452" y="0"/>
                      </a:lnTo>
                      <a:cubicBezTo>
                        <a:pt x="63960" y="0"/>
                        <a:pt x="66468" y="1254"/>
                        <a:pt x="67723" y="2508"/>
                      </a:cubicBezTo>
                      <a:cubicBezTo>
                        <a:pt x="68977" y="3762"/>
                        <a:pt x="71485" y="6271"/>
                        <a:pt x="71485" y="7525"/>
                      </a:cubicBezTo>
                      <a:lnTo>
                        <a:pt x="119142" y="120396"/>
                      </a:lnTo>
                      <a:cubicBezTo>
                        <a:pt x="119142" y="121650"/>
                        <a:pt x="120396" y="122904"/>
                        <a:pt x="120396" y="124158"/>
                      </a:cubicBezTo>
                      <a:cubicBezTo>
                        <a:pt x="120396" y="126666"/>
                        <a:pt x="119142" y="127921"/>
                        <a:pt x="117888" y="130429"/>
                      </a:cubicBezTo>
                      <a:cubicBezTo>
                        <a:pt x="116633" y="131683"/>
                        <a:pt x="114125" y="132937"/>
                        <a:pt x="111617" y="132937"/>
                      </a:cubicBezTo>
                      <a:cubicBezTo>
                        <a:pt x="110363" y="132937"/>
                        <a:pt x="107855" y="132937"/>
                        <a:pt x="106600" y="131683"/>
                      </a:cubicBezTo>
                      <a:cubicBezTo>
                        <a:pt x="105346" y="130429"/>
                        <a:pt x="104092" y="129175"/>
                        <a:pt x="102838" y="127921"/>
                      </a:cubicBezTo>
                      <a:lnTo>
                        <a:pt x="90297" y="99076"/>
                      </a:lnTo>
                      <a:lnTo>
                        <a:pt x="26337" y="99076"/>
                      </a:lnTo>
                      <a:lnTo>
                        <a:pt x="13795" y="127921"/>
                      </a:lnTo>
                      <a:cubicBezTo>
                        <a:pt x="12541" y="129175"/>
                        <a:pt x="12541" y="130429"/>
                        <a:pt x="10033" y="131683"/>
                      </a:cubicBezTo>
                      <a:cubicBezTo>
                        <a:pt x="8779" y="132937"/>
                        <a:pt x="7525" y="132937"/>
                        <a:pt x="5017" y="132937"/>
                      </a:cubicBezTo>
                      <a:cubicBezTo>
                        <a:pt x="6271" y="132937"/>
                        <a:pt x="3762" y="132937"/>
                        <a:pt x="2508" y="130429"/>
                      </a:cubicBezTo>
                      <a:close/>
                      <a:moveTo>
                        <a:pt x="35115" y="82772"/>
                      </a:moveTo>
                      <a:lnTo>
                        <a:pt x="85280" y="82772"/>
                      </a:lnTo>
                      <a:lnTo>
                        <a:pt x="60198" y="21320"/>
                      </a:lnTo>
                      <a:close/>
                    </a:path>
                  </a:pathLst>
                </a:custGeom>
                <a:solidFill>
                  <a:schemeClr val="bg1"/>
                </a:solidFill>
                <a:ln w="124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Picture 1">
                  <a:extLst>
                    <a:ext uri="{FF2B5EF4-FFF2-40B4-BE49-F238E27FC236}">
                      <a16:creationId xmlns:a16="http://schemas.microsoft.com/office/drawing/2014/main" id="{E794D567-DE0C-0FA1-6528-9F9EB8721A8C}"/>
                    </a:ext>
                  </a:extLst>
                </p:cNvPr>
                <p:cNvGrpSpPr/>
                <p:nvPr/>
              </p:nvGrpSpPr>
              <p:grpSpPr>
                <a:xfrm>
                  <a:off x="1052654" y="2398759"/>
                  <a:ext cx="105347" cy="104091"/>
                  <a:chOff x="1052654" y="2398759"/>
                  <a:chExt cx="105347" cy="104091"/>
                </a:xfrm>
                <a:noFill/>
              </p:grpSpPr>
              <p:sp>
                <p:nvSpPr>
                  <p:cNvPr id="61" name="Freeform: Shape 60">
                    <a:extLst>
                      <a:ext uri="{FF2B5EF4-FFF2-40B4-BE49-F238E27FC236}">
                        <a16:creationId xmlns:a16="http://schemas.microsoft.com/office/drawing/2014/main" id="{1291EFD7-54EC-D368-4D64-ED088EB25605}"/>
                      </a:ext>
                    </a:extLst>
                  </p:cNvPr>
                  <p:cNvSpPr/>
                  <p:nvPr/>
                </p:nvSpPr>
                <p:spPr>
                  <a:xfrm>
                    <a:off x="1145460" y="2465227"/>
                    <a:ext cx="12541" cy="37623"/>
                  </a:xfrm>
                  <a:custGeom>
                    <a:avLst/>
                    <a:gdLst>
                      <a:gd name="connsiteX0" fmla="*/ 0 w 12541"/>
                      <a:gd name="connsiteY0" fmla="*/ 37624 h 37623"/>
                      <a:gd name="connsiteX1" fmla="*/ 12541 w 12541"/>
                      <a:gd name="connsiteY1" fmla="*/ 0 h 37623"/>
                    </a:gdLst>
                    <a:ahLst/>
                    <a:cxnLst>
                      <a:cxn ang="0">
                        <a:pos x="connsiteX0" y="connsiteY0"/>
                      </a:cxn>
                      <a:cxn ang="0">
                        <a:pos x="connsiteX1" y="connsiteY1"/>
                      </a:cxn>
                    </a:cxnLst>
                    <a:rect l="l" t="t" r="r" b="b"/>
                    <a:pathLst>
                      <a:path w="12541" h="37623">
                        <a:moveTo>
                          <a:pt x="0" y="37624"/>
                        </a:moveTo>
                        <a:lnTo>
                          <a:pt x="12541" y="0"/>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3FCCC50-DA0C-F979-BA6C-941410EDC179}"/>
                      </a:ext>
                    </a:extLst>
                  </p:cNvPr>
                  <p:cNvSpPr/>
                  <p:nvPr/>
                </p:nvSpPr>
                <p:spPr>
                  <a:xfrm>
                    <a:off x="1071466" y="2445161"/>
                    <a:ext cx="40131" cy="38877"/>
                  </a:xfrm>
                  <a:custGeom>
                    <a:avLst/>
                    <a:gdLst>
                      <a:gd name="connsiteX0" fmla="*/ 0 w 40131"/>
                      <a:gd name="connsiteY0" fmla="*/ 38878 h 38877"/>
                      <a:gd name="connsiteX1" fmla="*/ 40132 w 40131"/>
                      <a:gd name="connsiteY1" fmla="*/ 0 h 38877"/>
                    </a:gdLst>
                    <a:ahLst/>
                    <a:cxnLst>
                      <a:cxn ang="0">
                        <a:pos x="connsiteX0" y="connsiteY0"/>
                      </a:cxn>
                      <a:cxn ang="0">
                        <a:pos x="connsiteX1" y="connsiteY1"/>
                      </a:cxn>
                    </a:cxnLst>
                    <a:rect l="l" t="t" r="r" b="b"/>
                    <a:pathLst>
                      <a:path w="40131" h="38877">
                        <a:moveTo>
                          <a:pt x="0" y="38878"/>
                        </a:moveTo>
                        <a:lnTo>
                          <a:pt x="40132" y="0"/>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7DE14C9E-40C5-CA23-00CE-1A5BC6CB6CD5}"/>
                      </a:ext>
                    </a:extLst>
                  </p:cNvPr>
                  <p:cNvSpPr/>
                  <p:nvPr/>
                </p:nvSpPr>
                <p:spPr>
                  <a:xfrm>
                    <a:off x="1052654" y="2398759"/>
                    <a:ext cx="38877" cy="12541"/>
                  </a:xfrm>
                  <a:custGeom>
                    <a:avLst/>
                    <a:gdLst>
                      <a:gd name="connsiteX0" fmla="*/ 0 w 38877"/>
                      <a:gd name="connsiteY0" fmla="*/ 12541 h 12541"/>
                      <a:gd name="connsiteX1" fmla="*/ 38878 w 38877"/>
                      <a:gd name="connsiteY1" fmla="*/ 0 h 12541"/>
                    </a:gdLst>
                    <a:ahLst/>
                    <a:cxnLst>
                      <a:cxn ang="0">
                        <a:pos x="connsiteX0" y="connsiteY0"/>
                      </a:cxn>
                      <a:cxn ang="0">
                        <a:pos x="connsiteX1" y="connsiteY1"/>
                      </a:cxn>
                    </a:cxnLst>
                    <a:rect l="l" t="t" r="r" b="b"/>
                    <a:pathLst>
                      <a:path w="38877" h="12541">
                        <a:moveTo>
                          <a:pt x="0" y="12541"/>
                        </a:moveTo>
                        <a:lnTo>
                          <a:pt x="38878" y="0"/>
                        </a:lnTo>
                      </a:path>
                    </a:pathLst>
                  </a:custGeom>
                  <a:noFill/>
                  <a:ln w="18617"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51" name="TextBox 50">
              <a:extLst>
                <a:ext uri="{FF2B5EF4-FFF2-40B4-BE49-F238E27FC236}">
                  <a16:creationId xmlns:a16="http://schemas.microsoft.com/office/drawing/2014/main" id="{01912EDE-E564-EF83-5A08-E36915CC6770}"/>
                </a:ext>
              </a:extLst>
            </p:cNvPr>
            <p:cNvSpPr txBox="1"/>
            <p:nvPr/>
          </p:nvSpPr>
          <p:spPr>
            <a:xfrm>
              <a:off x="2564565" y="3053013"/>
              <a:ext cx="828840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600" b="1" i="0" u="none" strike="noStrike" kern="1200" cap="none" spc="0" normalizeH="0" baseline="0" noProof="0">
                  <a:ln>
                    <a:noFill/>
                  </a:ln>
                  <a:solidFill>
                    <a:prstClr val="black"/>
                  </a:solidFill>
                  <a:effectLst/>
                  <a:uLnTx/>
                  <a:uFillTx/>
                  <a:latin typeface="Calibri" panose="020F0502020204030204"/>
                  <a:ea typeface="+mn-ea"/>
                  <a:cs typeface="+mn-cs"/>
                </a:rPr>
                <a:t>¿Sigues estos pasos también? ¿Qué resultados ha observado en los pacientes con este GDMT?</a:t>
              </a:r>
            </a:p>
          </p:txBody>
        </p:sp>
      </p:grpSp>
      <p:sp>
        <p:nvSpPr>
          <p:cNvPr id="2" name="Title 1">
            <a:extLst>
              <a:ext uri="{FF2B5EF4-FFF2-40B4-BE49-F238E27FC236}">
                <a16:creationId xmlns:a16="http://schemas.microsoft.com/office/drawing/2014/main" id="{716F027F-5D59-20C9-5D1C-17188E0BAD23}"/>
              </a:ext>
            </a:extLst>
          </p:cNvPr>
          <p:cNvSpPr txBox="1">
            <a:spLocks/>
          </p:cNvSpPr>
          <p:nvPr/>
        </p:nvSpPr>
        <p:spPr>
          <a:xfrm>
            <a:off x="858581" y="-153934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grpSp>
        <p:nvGrpSpPr>
          <p:cNvPr id="52" name="Group 51">
            <a:extLst>
              <a:ext uri="{FF2B5EF4-FFF2-40B4-BE49-F238E27FC236}">
                <a16:creationId xmlns:a16="http://schemas.microsoft.com/office/drawing/2014/main" id="{05FC18E4-D013-0397-0E13-79103E7C6C20}"/>
              </a:ext>
            </a:extLst>
          </p:cNvPr>
          <p:cNvGrpSpPr/>
          <p:nvPr/>
        </p:nvGrpSpPr>
        <p:grpSpPr>
          <a:xfrm>
            <a:off x="506200" y="5263654"/>
            <a:ext cx="11281547" cy="491252"/>
            <a:chOff x="410727" y="6362548"/>
            <a:chExt cx="11281547" cy="491252"/>
          </a:xfrm>
        </p:grpSpPr>
        <p:sp>
          <p:nvSpPr>
            <p:cNvPr id="101" name="TextBox 100">
              <a:extLst>
                <a:ext uri="{FF2B5EF4-FFF2-40B4-BE49-F238E27FC236}">
                  <a16:creationId xmlns:a16="http://schemas.microsoft.com/office/drawing/2014/main" id="{4E1CF7B9-0169-B674-D9C1-75CDE9732D2E}"/>
                </a:ext>
              </a:extLst>
            </p:cNvPr>
            <p:cNvSpPr txBox="1"/>
            <p:nvPr/>
          </p:nvSpPr>
          <p:spPr>
            <a:xfrm>
              <a:off x="410727" y="6362548"/>
              <a:ext cx="111422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200" b="1" i="0" u="none" strike="noStrike" kern="1200" cap="none" spc="0" normalizeH="0" baseline="0" noProof="0">
                  <a:ln>
                    <a:noFill/>
                  </a:ln>
                  <a:solidFill>
                    <a:prstClr val="black"/>
                  </a:solidFill>
                  <a:effectLst/>
                  <a:uLnTx/>
                  <a:uFillTx/>
                  <a:latin typeface="Calibri" panose="020F0502020204030204"/>
                  <a:ea typeface="+mn-ea"/>
                  <a:cs typeface="+mn-cs"/>
                </a:rPr>
                <a:t>Leyenda</a:t>
              </a:r>
              <a:r>
                <a:rPr kumimoji="0" lang="es" sz="12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2" name="Group 101">
              <a:extLst>
                <a:ext uri="{FF2B5EF4-FFF2-40B4-BE49-F238E27FC236}">
                  <a16:creationId xmlns:a16="http://schemas.microsoft.com/office/drawing/2014/main" id="{8FA74AE8-A3ED-9F8D-284D-D065E82C887C}"/>
                </a:ext>
              </a:extLst>
            </p:cNvPr>
            <p:cNvGrpSpPr/>
            <p:nvPr/>
          </p:nvGrpSpPr>
          <p:grpSpPr>
            <a:xfrm>
              <a:off x="513273" y="6576801"/>
              <a:ext cx="3500999" cy="276999"/>
              <a:chOff x="513273" y="6576801"/>
              <a:chExt cx="3500999" cy="276999"/>
            </a:xfrm>
          </p:grpSpPr>
          <p:sp>
            <p:nvSpPr>
              <p:cNvPr id="109" name="Rectangle 108">
                <a:extLst>
                  <a:ext uri="{FF2B5EF4-FFF2-40B4-BE49-F238E27FC236}">
                    <a16:creationId xmlns:a16="http://schemas.microsoft.com/office/drawing/2014/main" id="{1D99A335-8C52-39F1-95A0-FBA073E68078}"/>
                  </a:ext>
                </a:extLst>
              </p:cNvPr>
              <p:cNvSpPr/>
              <p:nvPr/>
            </p:nvSpPr>
            <p:spPr>
              <a:xfrm>
                <a:off x="513273" y="6628985"/>
                <a:ext cx="370840" cy="172631"/>
              </a:xfrm>
              <a:prstGeom prst="rect">
                <a:avLst/>
              </a:prstGeom>
              <a:solidFill>
                <a:srgbClr val="6DC3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TextBox 109">
                <a:extLst>
                  <a:ext uri="{FF2B5EF4-FFF2-40B4-BE49-F238E27FC236}">
                    <a16:creationId xmlns:a16="http://schemas.microsoft.com/office/drawing/2014/main" id="{A915AE1F-DC89-55EE-8CCA-0518650A5422}"/>
                  </a:ext>
                </a:extLst>
              </p:cNvPr>
              <p:cNvSpPr txBox="1"/>
              <p:nvPr/>
            </p:nvSpPr>
            <p:spPr>
              <a:xfrm>
                <a:off x="884113" y="6576801"/>
                <a:ext cx="313015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a:ea typeface="+mn-ea"/>
                    <a:cs typeface="+mn-cs"/>
                  </a:rPr>
                  <a:t>Tratamiento de clase 1 según las guías de práctica clínica</a:t>
                </a:r>
              </a:p>
            </p:txBody>
          </p:sp>
        </p:grpSp>
        <p:grpSp>
          <p:nvGrpSpPr>
            <p:cNvPr id="103" name="Group 102">
              <a:extLst>
                <a:ext uri="{FF2B5EF4-FFF2-40B4-BE49-F238E27FC236}">
                  <a16:creationId xmlns:a16="http://schemas.microsoft.com/office/drawing/2014/main" id="{C184B53F-A04F-2AEC-1E8F-514A7F303DA1}"/>
                </a:ext>
              </a:extLst>
            </p:cNvPr>
            <p:cNvGrpSpPr/>
            <p:nvPr/>
          </p:nvGrpSpPr>
          <p:grpSpPr>
            <a:xfrm>
              <a:off x="8138405" y="6576801"/>
              <a:ext cx="3553869" cy="276999"/>
              <a:chOff x="8138405" y="6576801"/>
              <a:chExt cx="3553869" cy="276999"/>
            </a:xfrm>
          </p:grpSpPr>
          <p:sp>
            <p:nvSpPr>
              <p:cNvPr id="107" name="Rectangle 106">
                <a:extLst>
                  <a:ext uri="{FF2B5EF4-FFF2-40B4-BE49-F238E27FC236}">
                    <a16:creationId xmlns:a16="http://schemas.microsoft.com/office/drawing/2014/main" id="{B49820FD-695E-0F64-A359-67B8505B3CAC}"/>
                  </a:ext>
                </a:extLst>
              </p:cNvPr>
              <p:cNvSpPr/>
              <p:nvPr/>
            </p:nvSpPr>
            <p:spPr>
              <a:xfrm>
                <a:off x="8138405" y="6628985"/>
                <a:ext cx="370840" cy="172631"/>
              </a:xfrm>
              <a:prstGeom prst="rect">
                <a:avLst/>
              </a:prstGeom>
              <a:solidFill>
                <a:srgbClr val="FED5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TextBox 107">
                <a:extLst>
                  <a:ext uri="{FF2B5EF4-FFF2-40B4-BE49-F238E27FC236}">
                    <a16:creationId xmlns:a16="http://schemas.microsoft.com/office/drawing/2014/main" id="{123161F1-478D-4238-C094-E4BC567B9AB7}"/>
                  </a:ext>
                </a:extLst>
              </p:cNvPr>
              <p:cNvSpPr txBox="1"/>
              <p:nvPr/>
            </p:nvSpPr>
            <p:spPr>
              <a:xfrm>
                <a:off x="8509268" y="6576801"/>
                <a:ext cx="318300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a:ea typeface="+mn-ea"/>
                    <a:cs typeface="+mn-cs"/>
                  </a:rPr>
                  <a:t>Tratamiento de clase 2a según las guías de práctica clínica</a:t>
                </a:r>
              </a:p>
            </p:txBody>
          </p:sp>
        </p:grpSp>
        <p:grpSp>
          <p:nvGrpSpPr>
            <p:cNvPr id="104" name="Group 103">
              <a:extLst>
                <a:ext uri="{FF2B5EF4-FFF2-40B4-BE49-F238E27FC236}">
                  <a16:creationId xmlns:a16="http://schemas.microsoft.com/office/drawing/2014/main" id="{B4FCC48D-D291-9AA0-2B3E-F3F2417AE8A5}"/>
                </a:ext>
              </a:extLst>
            </p:cNvPr>
            <p:cNvGrpSpPr/>
            <p:nvPr/>
          </p:nvGrpSpPr>
          <p:grpSpPr>
            <a:xfrm>
              <a:off x="4299415" y="6576801"/>
              <a:ext cx="3553846" cy="276999"/>
              <a:chOff x="4325839" y="6576801"/>
              <a:chExt cx="3553846" cy="276999"/>
            </a:xfrm>
          </p:grpSpPr>
          <p:sp>
            <p:nvSpPr>
              <p:cNvPr id="105" name="Rectangle 104">
                <a:extLst>
                  <a:ext uri="{FF2B5EF4-FFF2-40B4-BE49-F238E27FC236}">
                    <a16:creationId xmlns:a16="http://schemas.microsoft.com/office/drawing/2014/main" id="{D01CF241-56CE-1D61-EE4A-6C51C24EEF85}"/>
                  </a:ext>
                </a:extLst>
              </p:cNvPr>
              <p:cNvSpPr/>
              <p:nvPr/>
            </p:nvSpPr>
            <p:spPr>
              <a:xfrm>
                <a:off x="4325839" y="6631525"/>
                <a:ext cx="370840" cy="167551"/>
              </a:xfrm>
              <a:prstGeom prst="rect">
                <a:avLst/>
              </a:prstGeom>
              <a:solidFill>
                <a:srgbClr val="FAA7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TextBox 105">
                <a:extLst>
                  <a:ext uri="{FF2B5EF4-FFF2-40B4-BE49-F238E27FC236}">
                    <a16:creationId xmlns:a16="http://schemas.microsoft.com/office/drawing/2014/main" id="{85B48514-EF4E-E9A7-FA88-4E31ADA0967A}"/>
                  </a:ext>
                </a:extLst>
              </p:cNvPr>
              <p:cNvSpPr txBox="1"/>
              <p:nvPr/>
            </p:nvSpPr>
            <p:spPr>
              <a:xfrm>
                <a:off x="4696679" y="6576801"/>
                <a:ext cx="318300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a:ea typeface="+mn-ea"/>
                    <a:cs typeface="+mn-cs"/>
                  </a:rPr>
                  <a:t>Tratamiento de clase 2b según las guías de práctica clínica</a:t>
                </a:r>
              </a:p>
            </p:txBody>
          </p:sp>
        </p:grpSp>
      </p:grpSp>
      <p:sp>
        <p:nvSpPr>
          <p:cNvPr id="7" name="Slide Number Placeholder 6">
            <a:extLst>
              <a:ext uri="{FF2B5EF4-FFF2-40B4-BE49-F238E27FC236}">
                <a16:creationId xmlns:a16="http://schemas.microsoft.com/office/drawing/2014/main" id="{9161E5D3-EE37-AAA1-3CAB-82CCC7727E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41" name="Title 1">
            <a:extLst>
              <a:ext uri="{FF2B5EF4-FFF2-40B4-BE49-F238E27FC236}">
                <a16:creationId xmlns:a16="http://schemas.microsoft.com/office/drawing/2014/main" id="{895ADE91-E9B6-C0DF-10D9-F7BFB427C6EA}"/>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GDMT para </a:t>
            </a:r>
            <a:r>
              <a:rPr kumimoji="0" lang="en-US" sz="3200" b="1" i="0" u="none" strike="noStrike" kern="1200" cap="none" spc="0" normalizeH="0" baseline="0" noProof="0">
                <a:ln>
                  <a:noFill/>
                </a:ln>
                <a:solidFill>
                  <a:srgbClr val="002C53"/>
                </a:solidFill>
                <a:effectLst/>
                <a:uLnTx/>
                <a:uFillTx/>
                <a:latin typeface="Calibri Light" panose="020F0302020204030204"/>
                <a:ea typeface="+mj-ea"/>
                <a:cs typeface="+mj-cs"/>
              </a:rPr>
              <a:t>la </a:t>
            </a:r>
            <a:r>
              <a:rPr kumimoji="0" lang="en-US" sz="3200" b="1" i="0" u="none" strike="noStrike" kern="1200" cap="none" spc="0" normalizeH="0" baseline="0" noProof="0" err="1">
                <a:ln>
                  <a:noFill/>
                </a:ln>
                <a:solidFill>
                  <a:srgbClr val="002C53"/>
                </a:solidFill>
                <a:effectLst/>
                <a:uLnTx/>
                <a:uFillTx/>
                <a:latin typeface="Calibri Light" panose="020F0302020204030204"/>
                <a:ea typeface="+mj-ea"/>
                <a:cs typeface="+mj-cs"/>
              </a:rPr>
              <a:t>ICFEp</a:t>
            </a: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 ¿Qué dicen las directrices de la ACC/AHA?</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9270034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A466E-776F-B628-C328-EF3BB94E930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B02D68A-AD86-1FAA-B336-3201BA790265}"/>
              </a:ext>
            </a:extLst>
          </p:cNvPr>
          <p:cNvSpPr txBox="1"/>
          <p:nvPr/>
        </p:nvSpPr>
        <p:spPr>
          <a:xfrm>
            <a:off x="1262606" y="6457890"/>
            <a:ext cx="966678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000" b="0" i="0" u="none" strike="noStrike" kern="1200" cap="none" spc="0" normalizeH="0" baseline="0" noProof="0">
                <a:ln>
                  <a:noFill/>
                </a:ln>
                <a:solidFill>
                  <a:srgbClr val="000000"/>
                </a:solidFill>
                <a:effectLst/>
                <a:uLnTx/>
                <a:uFillTx/>
                <a:latin typeface="Calibri" panose="020F0502020204030204"/>
                <a:ea typeface="+mn-ea"/>
                <a:cs typeface="+mn-cs"/>
              </a:rPr>
              <a:t>(Fuente: Kittleson MM, </a:t>
            </a:r>
            <a:r>
              <a:rPr kumimoji="0" lang="en-US" sz="1000" b="0" i="0" u="none" strike="noStrike" kern="1200" cap="none" spc="0" normalizeH="0" baseline="0" noProof="0" err="1">
                <a:ln>
                  <a:noFill/>
                </a:ln>
                <a:solidFill>
                  <a:srgbClr val="000000"/>
                </a:solidFill>
                <a:effectLst/>
                <a:uLnTx/>
                <a:uFillTx/>
                <a:latin typeface="Calibri" panose="020F0502020204030204"/>
                <a:ea typeface="+mn-ea"/>
                <a:cs typeface="+mn-cs"/>
              </a:rPr>
              <a:t>et,.al</a:t>
            </a: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 2023 ACC expert consensus decision pathway on management of heart failure with preserved ejection fraction: a report of the American College of Cardiology Solution Set Oversight Committee. J Am Coll </a:t>
            </a:r>
            <a:r>
              <a:rPr kumimoji="0" lang="en-US" sz="1000" b="0" i="0" u="none" strike="noStrike" kern="1200" cap="none" spc="0" normalizeH="0" baseline="0" noProof="0" err="1">
                <a:ln>
                  <a:noFill/>
                </a:ln>
                <a:solidFill>
                  <a:srgbClr val="000000"/>
                </a:solidFill>
                <a:effectLst/>
                <a:uLnTx/>
                <a:uFillTx/>
                <a:latin typeface="Calibri" panose="020F0502020204030204"/>
                <a:ea typeface="+mn-ea"/>
                <a:cs typeface="+mn-cs"/>
              </a:rPr>
              <a:t>Cardiol</a:t>
            </a: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s" sz="1000" b="0" i="0" u="none" strike="noStrike" kern="1200" cap="none" spc="0" normalizeH="0" baseline="0" noProof="0">
                <a:ln>
                  <a:noFill/>
                </a:ln>
                <a:solidFill>
                  <a:srgbClr val="000000"/>
                </a:solidFill>
                <a:effectLst/>
                <a:uLnTx/>
                <a:uFillTx/>
                <a:latin typeface="Calibri" panose="020F0502020204030204"/>
                <a:ea typeface="+mn-ea"/>
                <a:cs typeface="+mn-cs"/>
              </a:rPr>
              <a:t>Publicado en línea el 19 de abril de 2023.</a:t>
            </a:r>
            <a:r>
              <a:rPr kumimoji="0" lang="es" sz="1000" b="0" i="0" u="none" strike="noStrike" kern="1200" cap="none" spc="0" normalizeH="0" baseline="0" noProof="0">
                <a:ln>
                  <a:noFill/>
                </a:ln>
                <a:solidFill>
                  <a:srgbClr val="2197D2"/>
                </a:solidFill>
                <a:effectLst/>
                <a:uLnTx/>
                <a:uFillTx/>
                <a:latin typeface="Calibri" panose="020F0502020204030204"/>
                <a:ea typeface="+mn-ea"/>
                <a:cs typeface="+mn-cs"/>
              </a:rPr>
              <a:t>https://doi.org/10.1016/j.jacc.2023.03.393</a:t>
            </a:r>
            <a:r>
              <a:rPr kumimoji="0" lang="es" sz="1000" b="0" i="0" u="none" strike="noStrike" kern="1200" cap="none" spc="0" normalizeH="0" baseline="0" noProof="0">
                <a:ln>
                  <a:noFill/>
                </a:ln>
                <a:solidFill>
                  <a:srgbClr val="000000"/>
                </a:solidFill>
                <a:effectLst/>
                <a:uLnTx/>
                <a:uFillTx/>
                <a:latin typeface="Calibri" panose="020F0502020204030204"/>
                <a:ea typeface="+mn-ea"/>
                <a:cs typeface="+mn-cs"/>
              </a:rPr>
              <a:t>)</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itle 1">
            <a:extLst>
              <a:ext uri="{FF2B5EF4-FFF2-40B4-BE49-F238E27FC236}">
                <a16:creationId xmlns:a16="http://schemas.microsoft.com/office/drawing/2014/main" id="{931928E1-1A8D-5FCC-80A8-A851E6519B5D}"/>
              </a:ext>
            </a:extLst>
          </p:cNvPr>
          <p:cNvSpPr txBox="1">
            <a:spLocks/>
          </p:cNvSpPr>
          <p:nvPr/>
        </p:nvSpPr>
        <p:spPr>
          <a:xfrm>
            <a:off x="-225464" y="-2097810"/>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44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grpSp>
        <p:nvGrpSpPr>
          <p:cNvPr id="40" name="Group 39">
            <a:extLst>
              <a:ext uri="{FF2B5EF4-FFF2-40B4-BE49-F238E27FC236}">
                <a16:creationId xmlns:a16="http://schemas.microsoft.com/office/drawing/2014/main" id="{B5F5AAC1-7D83-7EC9-15D0-BDB0CA67B20C}"/>
              </a:ext>
            </a:extLst>
          </p:cNvPr>
          <p:cNvGrpSpPr/>
          <p:nvPr/>
        </p:nvGrpSpPr>
        <p:grpSpPr>
          <a:xfrm>
            <a:off x="2041452" y="1592548"/>
            <a:ext cx="7316657" cy="4127073"/>
            <a:chOff x="2041452" y="2100548"/>
            <a:chExt cx="7316657" cy="4127073"/>
          </a:xfrm>
        </p:grpSpPr>
        <p:cxnSp>
          <p:nvCxnSpPr>
            <p:cNvPr id="70" name="Straight Arrow Connector 69">
              <a:extLst>
                <a:ext uri="{FF2B5EF4-FFF2-40B4-BE49-F238E27FC236}">
                  <a16:creationId xmlns:a16="http://schemas.microsoft.com/office/drawing/2014/main" id="{131000ED-B2F2-6578-C934-73BDB00CD936}"/>
                </a:ext>
              </a:extLst>
            </p:cNvPr>
            <p:cNvCxnSpPr>
              <a:cxnSpLocks/>
            </p:cNvCxnSpPr>
            <p:nvPr/>
          </p:nvCxnSpPr>
          <p:spPr>
            <a:xfrm>
              <a:off x="8618054" y="4802144"/>
              <a:ext cx="0" cy="448722"/>
            </a:xfrm>
            <a:prstGeom prst="straightConnector1">
              <a:avLst/>
            </a:prstGeom>
            <a:ln w="952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0734CA4-88BA-6842-7252-89B52749146C}"/>
                </a:ext>
              </a:extLst>
            </p:cNvPr>
            <p:cNvCxnSpPr>
              <a:cxnSpLocks/>
            </p:cNvCxnSpPr>
            <p:nvPr/>
          </p:nvCxnSpPr>
          <p:spPr>
            <a:xfrm>
              <a:off x="6936684" y="4802144"/>
              <a:ext cx="0" cy="448722"/>
            </a:xfrm>
            <a:prstGeom prst="straightConnector1">
              <a:avLst/>
            </a:prstGeom>
            <a:ln w="952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E854EF1E-DE08-057A-D80E-927F99265A2B}"/>
                </a:ext>
              </a:extLst>
            </p:cNvPr>
            <p:cNvCxnSpPr>
              <a:cxnSpLocks/>
            </p:cNvCxnSpPr>
            <p:nvPr/>
          </p:nvCxnSpPr>
          <p:spPr>
            <a:xfrm>
              <a:off x="5255315" y="4802144"/>
              <a:ext cx="0" cy="448722"/>
            </a:xfrm>
            <a:prstGeom prst="straightConnector1">
              <a:avLst/>
            </a:prstGeom>
            <a:ln w="952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D8A5F4A1-032B-F877-CA3C-7CB1BFE51643}"/>
                </a:ext>
              </a:extLst>
            </p:cNvPr>
            <p:cNvCxnSpPr>
              <a:cxnSpLocks/>
            </p:cNvCxnSpPr>
            <p:nvPr/>
          </p:nvCxnSpPr>
          <p:spPr>
            <a:xfrm>
              <a:off x="3573947" y="4802144"/>
              <a:ext cx="0" cy="448722"/>
            </a:xfrm>
            <a:prstGeom prst="straightConnector1">
              <a:avLst/>
            </a:prstGeom>
            <a:ln w="952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Arrow: Pentagon 14">
              <a:extLst>
                <a:ext uri="{FF2B5EF4-FFF2-40B4-BE49-F238E27FC236}">
                  <a16:creationId xmlns:a16="http://schemas.microsoft.com/office/drawing/2014/main" id="{4D8C53D0-219B-FAFB-104A-60FEB08A9AE5}"/>
                </a:ext>
              </a:extLst>
            </p:cNvPr>
            <p:cNvSpPr/>
            <p:nvPr/>
          </p:nvSpPr>
          <p:spPr>
            <a:xfrm>
              <a:off x="2041452" y="2828253"/>
              <a:ext cx="3508720" cy="853607"/>
            </a:xfrm>
            <a:prstGeom prst="homePlate">
              <a:avLst>
                <a:gd name="adj" fmla="val 44351"/>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a:ln>
                    <a:noFill/>
                  </a:ln>
                  <a:solidFill>
                    <a:prstClr val="white"/>
                  </a:solidFill>
                  <a:effectLst/>
                  <a:uLnTx/>
                  <a:uFillTx/>
                  <a:latin typeface="Calibri" panose="020F0502020204030204"/>
                  <a:ea typeface="+mn-ea"/>
                  <a:cs typeface="+mn-cs"/>
                </a:rPr>
                <a:t>Los estudios sugieren que </a:t>
              </a:r>
              <a:r>
                <a:rPr kumimoji="0" lang="es" sz="1200" b="1" i="0" u="none" strike="noStrike" kern="1200" cap="none" spc="0" normalizeH="0" baseline="0" noProof="0">
                  <a:ln>
                    <a:noFill/>
                  </a:ln>
                  <a:solidFill>
                    <a:prstClr val="white"/>
                  </a:solidFill>
                  <a:effectLst/>
                  <a:uLnTx/>
                  <a:uFillTx/>
                  <a:latin typeface="Calibri" panose="020F0502020204030204"/>
                  <a:ea typeface="+mn-ea"/>
                  <a:cs typeface="+mn-cs"/>
                </a:rPr>
                <a:t>los SGLT2i podrían recibir una clase de recomendación más fuerte </a:t>
              </a:r>
              <a:r>
                <a:rPr kumimoji="0" lang="es" sz="1200" b="0" i="0" u="none" strike="noStrike" kern="1200" cap="none" spc="0" normalizeH="0" baseline="0" noProof="0">
                  <a:ln>
                    <a:noFill/>
                  </a:ln>
                  <a:solidFill>
                    <a:prstClr val="white"/>
                  </a:solidFill>
                  <a:effectLst/>
                  <a:uLnTx/>
                  <a:uFillTx/>
                  <a:latin typeface="Calibri" panose="020F0502020204030204"/>
                  <a:ea typeface="+mn-ea"/>
                  <a:cs typeface="+mn-cs"/>
                </a:rPr>
                <a:t>en el futuro. Es por eso que esta caja es amarilla con un borde verde.</a:t>
              </a:r>
            </a:p>
          </p:txBody>
        </p:sp>
        <p:grpSp>
          <p:nvGrpSpPr>
            <p:cNvPr id="41" name="Group 40">
              <a:extLst>
                <a:ext uri="{FF2B5EF4-FFF2-40B4-BE49-F238E27FC236}">
                  <a16:creationId xmlns:a16="http://schemas.microsoft.com/office/drawing/2014/main" id="{1DF64E25-3E99-6C54-9BA2-9C751B281F9C}"/>
                </a:ext>
              </a:extLst>
            </p:cNvPr>
            <p:cNvGrpSpPr/>
            <p:nvPr/>
          </p:nvGrpSpPr>
          <p:grpSpPr>
            <a:xfrm>
              <a:off x="4974000" y="2100548"/>
              <a:ext cx="2244000" cy="1509285"/>
              <a:chOff x="7742103" y="2235301"/>
              <a:chExt cx="2244000" cy="1509285"/>
            </a:xfrm>
          </p:grpSpPr>
          <p:sp>
            <p:nvSpPr>
              <p:cNvPr id="2" name="Rectangle: Rounded Corners 1">
                <a:extLst>
                  <a:ext uri="{FF2B5EF4-FFF2-40B4-BE49-F238E27FC236}">
                    <a16:creationId xmlns:a16="http://schemas.microsoft.com/office/drawing/2014/main" id="{63331BE6-1043-5A17-73EB-B32B14B269FF}"/>
                  </a:ext>
                </a:extLst>
              </p:cNvPr>
              <p:cNvSpPr/>
              <p:nvPr/>
            </p:nvSpPr>
            <p:spPr>
              <a:xfrm>
                <a:off x="7742103" y="2235301"/>
                <a:ext cx="2244000" cy="460008"/>
              </a:xfrm>
              <a:prstGeom prst="roundRect">
                <a:avLst/>
              </a:prstGeom>
              <a:solidFill>
                <a:srgbClr val="5F3F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6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Tratamiento </a:t>
                </a:r>
                <a:r>
                  <a:rPr kumimoji="0" lang="en-US" sz="16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de la </a:t>
                </a:r>
                <a:r>
                  <a:rPr kumimoji="0" lang="en-US" sz="1600" b="1" i="0" u="none" strike="noStrike" kern="1200" cap="none" spc="0" normalizeH="0" baseline="0" noProof="0" err="1">
                    <a:ln>
                      <a:noFill/>
                    </a:ln>
                    <a:solidFill>
                      <a:prstClr val="white"/>
                    </a:solidFill>
                    <a:effectLst/>
                    <a:uLnTx/>
                    <a:uFillTx/>
                    <a:latin typeface="Calibri" panose="020F0502020204030204" pitchFamily="34" charset="0"/>
                    <a:ea typeface="+mn-ea"/>
                    <a:cs typeface="+mn-cs"/>
                  </a:rPr>
                  <a:t>ICFEp</a:t>
                </a:r>
                <a:endParaRPr kumimoji="0" lang="es" sz="1600" b="1"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F817F9E1-EF7C-5AD7-3349-E938FBAC3CFB}"/>
                  </a:ext>
                </a:extLst>
              </p:cNvPr>
              <p:cNvGrpSpPr/>
              <p:nvPr/>
            </p:nvGrpSpPr>
            <p:grpSpPr>
              <a:xfrm>
                <a:off x="8506370" y="3029120"/>
                <a:ext cx="715466" cy="715466"/>
                <a:chOff x="8609930" y="3029120"/>
                <a:chExt cx="715466" cy="715466"/>
              </a:xfrm>
            </p:grpSpPr>
            <p:sp>
              <p:nvSpPr>
                <p:cNvPr id="6" name="Rectangle: Rounded Corners 5">
                  <a:extLst>
                    <a:ext uri="{FF2B5EF4-FFF2-40B4-BE49-F238E27FC236}">
                      <a16:creationId xmlns:a16="http://schemas.microsoft.com/office/drawing/2014/main" id="{1B191896-0F40-4949-418F-3395202FE44D}"/>
                    </a:ext>
                  </a:extLst>
                </p:cNvPr>
                <p:cNvSpPr/>
                <p:nvPr/>
              </p:nvSpPr>
              <p:spPr>
                <a:xfrm rot="2700000">
                  <a:off x="8609930" y="3029120"/>
                  <a:ext cx="715466" cy="715466"/>
                </a:xfrm>
                <a:prstGeom prst="roundRect">
                  <a:avLst/>
                </a:prstGeom>
                <a:solidFill>
                  <a:srgbClr val="FED54F"/>
                </a:solidFill>
                <a:ln w="19050">
                  <a:solidFill>
                    <a:srgbClr val="6DC3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172E15D-6FCE-2ABD-5F9E-59A9BED7E378}"/>
                    </a:ext>
                  </a:extLst>
                </p:cNvPr>
                <p:cNvSpPr txBox="1"/>
                <p:nvPr/>
              </p:nvSpPr>
              <p:spPr>
                <a:xfrm>
                  <a:off x="8612598" y="3232965"/>
                  <a:ext cx="7101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4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SGLT2i </a:t>
                  </a:r>
                  <a:endParaRPr kumimoji="0" lang="en-IN"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2" name="Group 51">
              <a:extLst>
                <a:ext uri="{FF2B5EF4-FFF2-40B4-BE49-F238E27FC236}">
                  <a16:creationId xmlns:a16="http://schemas.microsoft.com/office/drawing/2014/main" id="{6335E209-F89C-C129-3F74-ED1795C4C3D1}"/>
                </a:ext>
              </a:extLst>
            </p:cNvPr>
            <p:cNvGrpSpPr/>
            <p:nvPr/>
          </p:nvGrpSpPr>
          <p:grpSpPr>
            <a:xfrm>
              <a:off x="2833892" y="4029121"/>
              <a:ext cx="1480109" cy="2198500"/>
              <a:chOff x="2795891" y="4029121"/>
              <a:chExt cx="1480109" cy="2198500"/>
            </a:xfrm>
          </p:grpSpPr>
          <p:sp>
            <p:nvSpPr>
              <p:cNvPr id="20" name="Rectangle: Rounded Corners 19">
                <a:extLst>
                  <a:ext uri="{FF2B5EF4-FFF2-40B4-BE49-F238E27FC236}">
                    <a16:creationId xmlns:a16="http://schemas.microsoft.com/office/drawing/2014/main" id="{900AF282-0422-BE9E-E24C-8E31C4C2D93C}"/>
                  </a:ext>
                </a:extLst>
              </p:cNvPr>
              <p:cNvSpPr/>
              <p:nvPr/>
            </p:nvSpPr>
            <p:spPr>
              <a:xfrm>
                <a:off x="2795891" y="4029121"/>
                <a:ext cx="1480109" cy="773023"/>
              </a:xfrm>
              <a:prstGeom prst="roundRect">
                <a:avLst/>
              </a:prstGeom>
              <a:solidFill>
                <a:srgbClr val="D3C8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000" b="0" i="0" u="none" strike="noStrike" kern="1200" cap="none" spc="0" normalizeH="0" baseline="0" noProof="0">
                    <a:ln>
                      <a:noFill/>
                    </a:ln>
                    <a:solidFill>
                      <a:prstClr val="black"/>
                    </a:solidFill>
                    <a:effectLst/>
                    <a:uLnTx/>
                    <a:uFillTx/>
                    <a:latin typeface="Calibri" panose="020F0502020204030204"/>
                    <a:ea typeface="+mn-ea"/>
                    <a:cs typeface="+mn-cs"/>
                  </a:rPr>
                  <a:t>Para individuos con retención de líquidos,</a:t>
                </a:r>
                <a:b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s-ES" sz="1000" b="0" i="0" u="none" strike="noStrike" kern="1200" cap="none" spc="0" normalizeH="0" baseline="0" noProof="0">
                    <a:ln>
                      <a:noFill/>
                    </a:ln>
                    <a:solidFill>
                      <a:prstClr val="black"/>
                    </a:solidFill>
                    <a:effectLst/>
                    <a:uLnTx/>
                    <a:uFillTx/>
                    <a:latin typeface="Calibri" panose="020F0502020204030204"/>
                    <a:ea typeface="+mn-ea"/>
                    <a:cs typeface="+mn-cs"/>
                  </a:rPr>
                  <a:t>Clase II, IV de la </a:t>
                </a:r>
                <a:r>
                  <a:rPr kumimoji="0" lang="es-ES" sz="1000" b="0" i="0" u="none" strike="noStrike" kern="1200" cap="none" spc="0" normalizeH="0" baseline="0" noProof="0" err="1">
                    <a:ln>
                      <a:noFill/>
                    </a:ln>
                    <a:solidFill>
                      <a:prstClr val="black"/>
                    </a:solidFill>
                    <a:effectLst/>
                    <a:uLnTx/>
                    <a:uFillTx/>
                    <a:latin typeface="Calibri" panose="020F0502020204030204"/>
                    <a:ea typeface="+mn-ea"/>
                    <a:cs typeface="+mn-cs"/>
                  </a:rPr>
                  <a:t>NYHA</a:t>
                </a:r>
                <a:endParaRPr kumimoji="0" lang="en-IN"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A10D67DA-2D9C-1FD7-8ACF-FE5019594331}"/>
                  </a:ext>
                </a:extLst>
              </p:cNvPr>
              <p:cNvSpPr/>
              <p:nvPr/>
            </p:nvSpPr>
            <p:spPr>
              <a:xfrm>
                <a:off x="3241088" y="4903916"/>
                <a:ext cx="589714" cy="217359"/>
              </a:xfrm>
              <a:prstGeom prst="roundRect">
                <a:avLst/>
              </a:prstGeom>
              <a:solidFill>
                <a:srgbClr val="A8DB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Ajustar</a:t>
                </a:r>
                <a:endParaRPr kumimoji="0" lang="en-IN"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F8A9C98F-E1F8-B1D7-FDF0-3715CF6F8FBD}"/>
                  </a:ext>
                </a:extLst>
              </p:cNvPr>
              <p:cNvGrpSpPr/>
              <p:nvPr/>
            </p:nvGrpSpPr>
            <p:grpSpPr>
              <a:xfrm>
                <a:off x="3021221" y="5440608"/>
                <a:ext cx="1029449" cy="787013"/>
                <a:chOff x="8452939" y="3072441"/>
                <a:chExt cx="1029449" cy="787013"/>
              </a:xfrm>
              <a:solidFill>
                <a:srgbClr val="6DC385"/>
              </a:solidFill>
            </p:grpSpPr>
            <p:sp>
              <p:nvSpPr>
                <p:cNvPr id="28" name="Rectangle: Rounded Corners 27">
                  <a:extLst>
                    <a:ext uri="{FF2B5EF4-FFF2-40B4-BE49-F238E27FC236}">
                      <a16:creationId xmlns:a16="http://schemas.microsoft.com/office/drawing/2014/main" id="{8C320F52-D898-7D99-6C9B-BFDA8BCF157F}"/>
                    </a:ext>
                  </a:extLst>
                </p:cNvPr>
                <p:cNvSpPr/>
                <p:nvPr/>
              </p:nvSpPr>
              <p:spPr>
                <a:xfrm rot="2700000">
                  <a:off x="8574157" y="3072441"/>
                  <a:ext cx="787013" cy="787013"/>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04A1E9F2-EFB8-74D6-B1CE-7FBA62030C93}"/>
                    </a:ext>
                  </a:extLst>
                </p:cNvPr>
                <p:cNvSpPr txBox="1"/>
                <p:nvPr/>
              </p:nvSpPr>
              <p:spPr>
                <a:xfrm>
                  <a:off x="8452939" y="3265892"/>
                  <a:ext cx="102944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0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Agente </a:t>
                  </a:r>
                  <a:br>
                    <a:rPr kumimoji="0" lang="en-US" sz="1000" b="1" i="0" u="none" strike="noStrike" kern="1200" cap="none" spc="0" normalizeH="0" baseline="0" noProof="0">
                      <a:ln>
                        <a:noFill/>
                      </a:ln>
                      <a:solidFill>
                        <a:prstClr val="black"/>
                      </a:solidFill>
                      <a:effectLst/>
                      <a:uLnTx/>
                      <a:uFillTx/>
                      <a:latin typeface="Calibri" panose="020F0502020204030204" pitchFamily="34" charset="0"/>
                      <a:ea typeface="+mn-ea"/>
                      <a:cs typeface="+mn-cs"/>
                    </a:rPr>
                  </a:br>
                  <a:r>
                    <a:rPr kumimoji="0" lang="en-US" sz="1000" b="1"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diurético</a:t>
                  </a:r>
                  <a:r>
                    <a:rPr kumimoji="0" lang="en-US" sz="10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 de </a:t>
                  </a:r>
                  <a:r>
                    <a:rPr kumimoji="0" lang="en-US" sz="1000" b="1"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asa</a:t>
                  </a:r>
                  <a:endParaRPr kumimoji="0" lang="en-IN" sz="10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1" name="Group 50">
              <a:extLst>
                <a:ext uri="{FF2B5EF4-FFF2-40B4-BE49-F238E27FC236}">
                  <a16:creationId xmlns:a16="http://schemas.microsoft.com/office/drawing/2014/main" id="{9EF2A5D5-C38D-4022-5B17-847424D0E70B}"/>
                </a:ext>
              </a:extLst>
            </p:cNvPr>
            <p:cNvGrpSpPr/>
            <p:nvPr/>
          </p:nvGrpSpPr>
          <p:grpSpPr>
            <a:xfrm>
              <a:off x="4515261" y="4029121"/>
              <a:ext cx="1480109" cy="2198500"/>
              <a:chOff x="4502594" y="4029121"/>
              <a:chExt cx="1480109" cy="2198500"/>
            </a:xfrm>
          </p:grpSpPr>
          <p:sp>
            <p:nvSpPr>
              <p:cNvPr id="19" name="Rectangle: Rounded Corners 18">
                <a:extLst>
                  <a:ext uri="{FF2B5EF4-FFF2-40B4-BE49-F238E27FC236}">
                    <a16:creationId xmlns:a16="http://schemas.microsoft.com/office/drawing/2014/main" id="{D59C3ACD-5D55-6BB6-0EEA-5627F76AC2CF}"/>
                  </a:ext>
                </a:extLst>
              </p:cNvPr>
              <p:cNvSpPr/>
              <p:nvPr/>
            </p:nvSpPr>
            <p:spPr>
              <a:xfrm>
                <a:off x="4502594" y="4029121"/>
                <a:ext cx="1480109" cy="773023"/>
              </a:xfrm>
              <a:prstGeom prst="roundRect">
                <a:avLst/>
              </a:prstGeom>
              <a:solidFill>
                <a:srgbClr val="D3C8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000" b="0" i="0" u="none" strike="noStrike" kern="1200" cap="none" spc="0" normalizeH="0" baseline="0" noProof="0">
                    <a:ln>
                      <a:noFill/>
                    </a:ln>
                    <a:solidFill>
                      <a:prstClr val="black"/>
                    </a:solidFill>
                    <a:effectLst/>
                    <a:uLnTx/>
                    <a:uFillTx/>
                    <a:latin typeface="Calibri" panose="020F0502020204030204"/>
                    <a:ea typeface="+mn-ea"/>
                    <a:cs typeface="+mn-cs"/>
                  </a:rPr>
                  <a:t>Para las mujeres (todas las </a:t>
                </a:r>
                <a:r>
                  <a:rPr lang="es" sz="1000">
                    <a:solidFill>
                      <a:prstClr val="black"/>
                    </a:solidFill>
                    <a:latin typeface="Calibri" panose="020F0502020204030204"/>
                  </a:rPr>
                  <a:t>FE</a:t>
                </a:r>
                <a:r>
                  <a:rPr kumimoji="0" lang="es" sz="1000" b="0" i="0" u="none" strike="noStrike" kern="1200" cap="none" spc="0" normalizeH="0" baseline="0" noProof="0">
                    <a:ln>
                      <a:noFill/>
                    </a:ln>
                    <a:solidFill>
                      <a:prstClr val="black"/>
                    </a:solidFill>
                    <a:effectLst/>
                    <a:uLnTx/>
                    <a:uFillTx/>
                    <a:latin typeface="Calibri" panose="020F0502020204030204"/>
                    <a:ea typeface="+mn-ea"/>
                    <a:cs typeface="+mn-cs"/>
                  </a:rPr>
                  <a: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000" b="0" i="0" u="none" strike="noStrike" kern="1200" cap="none" spc="0" normalizeH="0" baseline="0" noProof="0">
                    <a:ln>
                      <a:noFill/>
                    </a:ln>
                    <a:solidFill>
                      <a:prstClr val="black"/>
                    </a:solidFill>
                    <a:effectLst/>
                    <a:uLnTx/>
                    <a:uFillTx/>
                    <a:latin typeface="Calibri" panose="020F0502020204030204"/>
                    <a:ea typeface="+mn-ea"/>
                    <a:cs typeface="+mn-cs"/>
                  </a:rPr>
                  <a:t>hombres con FE &lt;55-60%, aquellos con retención de líquidos</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0882E549-7AC0-16CE-E89C-7A305BE4FE50}"/>
                  </a:ext>
                </a:extLst>
              </p:cNvPr>
              <p:cNvSpPr/>
              <p:nvPr/>
            </p:nvSpPr>
            <p:spPr>
              <a:xfrm>
                <a:off x="4947791" y="4903917"/>
                <a:ext cx="629629" cy="216000"/>
              </a:xfrm>
              <a:prstGeom prst="roundRect">
                <a:avLst/>
              </a:prstGeom>
              <a:solidFill>
                <a:srgbClr val="A8DB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err="1">
                    <a:ln>
                      <a:noFill/>
                    </a:ln>
                    <a:solidFill>
                      <a:prstClr val="black"/>
                    </a:solidFill>
                    <a:effectLst/>
                    <a:uLnTx/>
                    <a:uFillTx/>
                    <a:latin typeface="Calibri" panose="020F0502020204030204"/>
                    <a:ea typeface="+mn-ea"/>
                    <a:cs typeface="+mn-cs"/>
                  </a:rPr>
                  <a:t>Agregar</a:t>
                </a:r>
                <a:endParaRPr kumimoji="0" lang="en-IN"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55100A09-FEF7-16B5-C88D-A9FF4DD6DA47}"/>
                  </a:ext>
                </a:extLst>
              </p:cNvPr>
              <p:cNvGrpSpPr/>
              <p:nvPr/>
            </p:nvGrpSpPr>
            <p:grpSpPr>
              <a:xfrm>
                <a:off x="4849142" y="5440608"/>
                <a:ext cx="787013" cy="787013"/>
                <a:chOff x="8574157" y="3061452"/>
                <a:chExt cx="787013" cy="787013"/>
              </a:xfrm>
              <a:solidFill>
                <a:srgbClr val="6DC385"/>
              </a:solidFill>
            </p:grpSpPr>
            <p:sp>
              <p:nvSpPr>
                <p:cNvPr id="31" name="Rectangle: Rounded Corners 30">
                  <a:extLst>
                    <a:ext uri="{FF2B5EF4-FFF2-40B4-BE49-F238E27FC236}">
                      <a16:creationId xmlns:a16="http://schemas.microsoft.com/office/drawing/2014/main" id="{5D5D993F-5E83-8716-9F5D-13E88EA44375}"/>
                    </a:ext>
                  </a:extLst>
                </p:cNvPr>
                <p:cNvSpPr/>
                <p:nvPr/>
              </p:nvSpPr>
              <p:spPr>
                <a:xfrm rot="2700000">
                  <a:off x="8574157" y="3061452"/>
                  <a:ext cx="787013" cy="787013"/>
                </a:xfrm>
                <a:prstGeom prst="roundRect">
                  <a:avLst/>
                </a:prstGeom>
                <a:solidFill>
                  <a:srgbClr val="FAA7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FC31FC7A-DC14-19CB-E145-B024207A8959}"/>
                    </a:ext>
                  </a:extLst>
                </p:cNvPr>
                <p:cNvSpPr txBox="1"/>
                <p:nvPr/>
              </p:nvSpPr>
              <p:spPr>
                <a:xfrm>
                  <a:off x="8744685" y="3331848"/>
                  <a:ext cx="445956"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0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MRA</a:t>
                  </a:r>
                  <a:endParaRPr kumimoji="0" lang="en-IN" sz="10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9" name="Group 48">
              <a:extLst>
                <a:ext uri="{FF2B5EF4-FFF2-40B4-BE49-F238E27FC236}">
                  <a16:creationId xmlns:a16="http://schemas.microsoft.com/office/drawing/2014/main" id="{2512CE53-7DF1-BEBE-568C-BBE6F3A74AB9}"/>
                </a:ext>
              </a:extLst>
            </p:cNvPr>
            <p:cNvGrpSpPr/>
            <p:nvPr/>
          </p:nvGrpSpPr>
          <p:grpSpPr>
            <a:xfrm>
              <a:off x="6196630" y="4029121"/>
              <a:ext cx="1480109" cy="2198500"/>
              <a:chOff x="6209297" y="4029121"/>
              <a:chExt cx="1480109" cy="2198500"/>
            </a:xfrm>
          </p:grpSpPr>
          <p:sp>
            <p:nvSpPr>
              <p:cNvPr id="21" name="Rectangle: Rounded Corners 20">
                <a:extLst>
                  <a:ext uri="{FF2B5EF4-FFF2-40B4-BE49-F238E27FC236}">
                    <a16:creationId xmlns:a16="http://schemas.microsoft.com/office/drawing/2014/main" id="{42AE10AB-1BD1-437C-1467-6C82893B0064}"/>
                  </a:ext>
                </a:extLst>
              </p:cNvPr>
              <p:cNvSpPr/>
              <p:nvPr/>
            </p:nvSpPr>
            <p:spPr>
              <a:xfrm>
                <a:off x="6209297" y="4029121"/>
                <a:ext cx="1480109" cy="773023"/>
              </a:xfrm>
              <a:prstGeom prst="roundRect">
                <a:avLst/>
              </a:prstGeom>
              <a:solidFill>
                <a:srgbClr val="D3C8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000" b="0" i="0" u="none" strike="noStrike" kern="1200" cap="none" spc="0" normalizeH="0" baseline="0" noProof="0">
                    <a:ln>
                      <a:noFill/>
                    </a:ln>
                    <a:solidFill>
                      <a:prstClr val="black"/>
                    </a:solidFill>
                    <a:effectLst/>
                    <a:uLnTx/>
                    <a:uFillTx/>
                    <a:latin typeface="Calibri" panose="020F0502020204030204"/>
                    <a:ea typeface="+mn-ea"/>
                    <a:cs typeface="+mn-cs"/>
                  </a:rPr>
                  <a:t>Para las mujeres (todas las FEs),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000" b="0" i="0" u="none" strike="noStrike" kern="1200" cap="none" spc="0" normalizeH="0" baseline="0" noProof="0">
                    <a:ln>
                      <a:noFill/>
                    </a:ln>
                    <a:solidFill>
                      <a:prstClr val="black"/>
                    </a:solidFill>
                    <a:effectLst/>
                    <a:uLnTx/>
                    <a:uFillTx/>
                    <a:latin typeface="Calibri" panose="020F0502020204030204"/>
                    <a:ea typeface="+mn-ea"/>
                    <a:cs typeface="+mn-cs"/>
                  </a:rPr>
                  <a:t>hombres con </a:t>
                </a:r>
                <a:br>
                  <a:rPr kumimoji="0" lang="en-IN" sz="10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s" sz="1000" b="0" i="0" u="none" strike="noStrike" kern="1200" cap="none" spc="0" normalizeH="0" baseline="0" noProof="0">
                    <a:ln>
                      <a:noFill/>
                    </a:ln>
                    <a:solidFill>
                      <a:prstClr val="black"/>
                    </a:solidFill>
                    <a:effectLst/>
                    <a:uLnTx/>
                    <a:uFillTx/>
                    <a:latin typeface="Calibri" panose="020F0502020204030204"/>
                    <a:ea typeface="+mn-ea"/>
                    <a:cs typeface="+mn-cs"/>
                  </a:rPr>
                  <a:t>FEVI &lt;55-60%</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BBD2A883-8AB6-1013-B9D4-1C4AA3D3EA4F}"/>
                  </a:ext>
                </a:extLst>
              </p:cNvPr>
              <p:cNvSpPr/>
              <p:nvPr/>
            </p:nvSpPr>
            <p:spPr>
              <a:xfrm>
                <a:off x="6654493" y="4903916"/>
                <a:ext cx="629623" cy="217359"/>
              </a:xfrm>
              <a:prstGeom prst="roundRect">
                <a:avLst/>
              </a:prstGeom>
              <a:solidFill>
                <a:srgbClr val="A8DB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Agregar</a:t>
                </a:r>
                <a:endParaRPr kumimoji="0" lang="en-IN"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 name="Group 32">
                <a:extLst>
                  <a:ext uri="{FF2B5EF4-FFF2-40B4-BE49-F238E27FC236}">
                    <a16:creationId xmlns:a16="http://schemas.microsoft.com/office/drawing/2014/main" id="{E98FBD04-32A4-7B4C-1FC5-89D21B75FB7E}"/>
                  </a:ext>
                </a:extLst>
              </p:cNvPr>
              <p:cNvGrpSpPr/>
              <p:nvPr/>
            </p:nvGrpSpPr>
            <p:grpSpPr>
              <a:xfrm>
                <a:off x="6555845" y="5440608"/>
                <a:ext cx="787013" cy="787013"/>
                <a:chOff x="8574157" y="3038453"/>
                <a:chExt cx="787013" cy="787013"/>
              </a:xfrm>
              <a:solidFill>
                <a:srgbClr val="6DC385"/>
              </a:solidFill>
            </p:grpSpPr>
            <p:sp>
              <p:nvSpPr>
                <p:cNvPr id="34" name="Rectangle: Rounded Corners 33">
                  <a:extLst>
                    <a:ext uri="{FF2B5EF4-FFF2-40B4-BE49-F238E27FC236}">
                      <a16:creationId xmlns:a16="http://schemas.microsoft.com/office/drawing/2014/main" id="{2A6C7705-0E6E-5D75-4DE0-9BBF9D9BA824}"/>
                    </a:ext>
                  </a:extLst>
                </p:cNvPr>
                <p:cNvSpPr/>
                <p:nvPr/>
              </p:nvSpPr>
              <p:spPr>
                <a:xfrm rot="2700000">
                  <a:off x="8574157" y="3038453"/>
                  <a:ext cx="787013" cy="787013"/>
                </a:xfrm>
                <a:prstGeom prst="roundRect">
                  <a:avLst/>
                </a:prstGeom>
                <a:solidFill>
                  <a:srgbClr val="FAA7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BA7A0860-7F24-0F36-510B-4374EE3043B3}"/>
                    </a:ext>
                  </a:extLst>
                </p:cNvPr>
                <p:cNvSpPr txBox="1"/>
                <p:nvPr/>
              </p:nvSpPr>
              <p:spPr>
                <a:xfrm>
                  <a:off x="8741479" y="3308849"/>
                  <a:ext cx="452368"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0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ARNI</a:t>
                  </a:r>
                  <a:endParaRPr kumimoji="0" lang="en-IN" sz="10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0" name="Group 49">
              <a:extLst>
                <a:ext uri="{FF2B5EF4-FFF2-40B4-BE49-F238E27FC236}">
                  <a16:creationId xmlns:a16="http://schemas.microsoft.com/office/drawing/2014/main" id="{76AB63DF-D91F-C8B5-6D3A-652AB0048B7D}"/>
                </a:ext>
              </a:extLst>
            </p:cNvPr>
            <p:cNvGrpSpPr/>
            <p:nvPr/>
          </p:nvGrpSpPr>
          <p:grpSpPr>
            <a:xfrm>
              <a:off x="7878000" y="4029121"/>
              <a:ext cx="1480109" cy="2198500"/>
              <a:chOff x="7839999" y="4029121"/>
              <a:chExt cx="1480109" cy="2198500"/>
            </a:xfrm>
          </p:grpSpPr>
          <p:sp>
            <p:nvSpPr>
              <p:cNvPr id="22" name="Rectangle: Rounded Corners 21">
                <a:extLst>
                  <a:ext uri="{FF2B5EF4-FFF2-40B4-BE49-F238E27FC236}">
                    <a16:creationId xmlns:a16="http://schemas.microsoft.com/office/drawing/2014/main" id="{5D2EB96B-6182-1D29-915C-04456A23E730}"/>
                  </a:ext>
                </a:extLst>
              </p:cNvPr>
              <p:cNvSpPr/>
              <p:nvPr/>
            </p:nvSpPr>
            <p:spPr>
              <a:xfrm>
                <a:off x="7839999" y="4029121"/>
                <a:ext cx="1480109" cy="773023"/>
              </a:xfrm>
              <a:prstGeom prst="roundRect">
                <a:avLst/>
              </a:prstGeom>
              <a:solidFill>
                <a:srgbClr val="D3C8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000" b="0" i="0" u="none" strike="noStrike" kern="1200" cap="none" spc="0" normalizeH="0" baseline="0" noProof="0">
                    <a:ln>
                      <a:noFill/>
                    </a:ln>
                    <a:solidFill>
                      <a:prstClr val="black"/>
                    </a:solidFill>
                    <a:effectLst/>
                    <a:uLnTx/>
                    <a:uFillTx/>
                    <a:latin typeface="Calibri" panose="020F0502020204030204"/>
                    <a:ea typeface="+mn-ea"/>
                    <a:cs typeface="+mn-cs"/>
                  </a:rPr>
                  <a:t>Para las personas elegibles para el ARNI que no pueden tomar debido al costo o la tolerancia</a:t>
                </a:r>
              </a:p>
            </p:txBody>
          </p:sp>
          <p:sp>
            <p:nvSpPr>
              <p:cNvPr id="26" name="Rectangle: Rounded Corners 25">
                <a:extLst>
                  <a:ext uri="{FF2B5EF4-FFF2-40B4-BE49-F238E27FC236}">
                    <a16:creationId xmlns:a16="http://schemas.microsoft.com/office/drawing/2014/main" id="{E6F18262-3100-441F-E1CE-12ABD89654CB}"/>
                  </a:ext>
                </a:extLst>
              </p:cNvPr>
              <p:cNvSpPr/>
              <p:nvPr/>
            </p:nvSpPr>
            <p:spPr>
              <a:xfrm>
                <a:off x="8285195" y="4903915"/>
                <a:ext cx="629611" cy="216000"/>
              </a:xfrm>
              <a:prstGeom prst="roundRect">
                <a:avLst/>
              </a:prstGeom>
              <a:solidFill>
                <a:srgbClr val="A8DB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Agregar</a:t>
                </a:r>
                <a:endParaRPr kumimoji="0" lang="en-IN"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6" name="Group 35">
                <a:extLst>
                  <a:ext uri="{FF2B5EF4-FFF2-40B4-BE49-F238E27FC236}">
                    <a16:creationId xmlns:a16="http://schemas.microsoft.com/office/drawing/2014/main" id="{0E96FDD8-B5C5-165A-3183-3D988E9A1E8B}"/>
                  </a:ext>
                </a:extLst>
              </p:cNvPr>
              <p:cNvGrpSpPr/>
              <p:nvPr/>
            </p:nvGrpSpPr>
            <p:grpSpPr>
              <a:xfrm>
                <a:off x="8186547" y="5440608"/>
                <a:ext cx="787013" cy="787013"/>
                <a:chOff x="8574157" y="2993347"/>
                <a:chExt cx="787013" cy="787013"/>
              </a:xfrm>
              <a:solidFill>
                <a:srgbClr val="6DC385"/>
              </a:solidFill>
            </p:grpSpPr>
            <p:sp>
              <p:nvSpPr>
                <p:cNvPr id="37" name="Rectangle: Rounded Corners 36">
                  <a:extLst>
                    <a:ext uri="{FF2B5EF4-FFF2-40B4-BE49-F238E27FC236}">
                      <a16:creationId xmlns:a16="http://schemas.microsoft.com/office/drawing/2014/main" id="{167436E6-CE28-C52A-E1E7-F5CC39CC5BAC}"/>
                    </a:ext>
                  </a:extLst>
                </p:cNvPr>
                <p:cNvSpPr/>
                <p:nvPr/>
              </p:nvSpPr>
              <p:spPr>
                <a:xfrm rot="2700000">
                  <a:off x="8574157" y="2993347"/>
                  <a:ext cx="787013" cy="787013"/>
                </a:xfrm>
                <a:prstGeom prst="roundRect">
                  <a:avLst/>
                </a:prstGeom>
                <a:solidFill>
                  <a:srgbClr val="FAA7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E45BB0EE-D0E2-C413-46D7-84BD4D6EC98A}"/>
                    </a:ext>
                  </a:extLst>
                </p:cNvPr>
                <p:cNvSpPr txBox="1"/>
                <p:nvPr/>
              </p:nvSpPr>
              <p:spPr>
                <a:xfrm>
                  <a:off x="8764723" y="3263743"/>
                  <a:ext cx="405881"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0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ARB</a:t>
                  </a:r>
                  <a:endParaRPr kumimoji="0" lang="en-IN" sz="10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cxnSp>
          <p:nvCxnSpPr>
            <p:cNvPr id="43" name="Straight Arrow Connector 42">
              <a:extLst>
                <a:ext uri="{FF2B5EF4-FFF2-40B4-BE49-F238E27FC236}">
                  <a16:creationId xmlns:a16="http://schemas.microsoft.com/office/drawing/2014/main" id="{66B9BA76-1CF5-1ECB-AED5-C735CD776683}"/>
                </a:ext>
              </a:extLst>
            </p:cNvPr>
            <p:cNvCxnSpPr>
              <a:stCxn id="2" idx="2"/>
            </p:cNvCxnSpPr>
            <p:nvPr/>
          </p:nvCxnSpPr>
          <p:spPr>
            <a:xfrm>
              <a:off x="6096000" y="2560556"/>
              <a:ext cx="0" cy="195211"/>
            </a:xfrm>
            <a:prstGeom prst="straightConnector1">
              <a:avLst/>
            </a:prstGeom>
            <a:ln w="952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2CE20D6-CD5A-9F3F-31CF-3CD7107E76E9}"/>
                </a:ext>
              </a:extLst>
            </p:cNvPr>
            <p:cNvCxnSpPr/>
            <p:nvPr/>
          </p:nvCxnSpPr>
          <p:spPr>
            <a:xfrm>
              <a:off x="6096000" y="3711590"/>
              <a:ext cx="0" cy="111892"/>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03FB837-C003-9F76-6581-8C0F5DFF43CB}"/>
                </a:ext>
              </a:extLst>
            </p:cNvPr>
            <p:cNvCxnSpPr>
              <a:cxnSpLocks/>
            </p:cNvCxnSpPr>
            <p:nvPr/>
          </p:nvCxnSpPr>
          <p:spPr>
            <a:xfrm>
              <a:off x="3570817" y="3830108"/>
              <a:ext cx="5047237" cy="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A509280B-B18E-3A75-5963-111D5EB5B7CB}"/>
                </a:ext>
              </a:extLst>
            </p:cNvPr>
            <p:cNvCxnSpPr>
              <a:cxnSpLocks/>
            </p:cNvCxnSpPr>
            <p:nvPr/>
          </p:nvCxnSpPr>
          <p:spPr>
            <a:xfrm>
              <a:off x="3573946" y="3824385"/>
              <a:ext cx="0" cy="195211"/>
            </a:xfrm>
            <a:prstGeom prst="straightConnector1">
              <a:avLst/>
            </a:prstGeom>
            <a:ln w="952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8CE5C16A-50F4-C334-6424-72DC0B810963}"/>
                </a:ext>
              </a:extLst>
            </p:cNvPr>
            <p:cNvCxnSpPr>
              <a:cxnSpLocks/>
            </p:cNvCxnSpPr>
            <p:nvPr/>
          </p:nvCxnSpPr>
          <p:spPr>
            <a:xfrm>
              <a:off x="5255315" y="3824385"/>
              <a:ext cx="0" cy="195211"/>
            </a:xfrm>
            <a:prstGeom prst="straightConnector1">
              <a:avLst/>
            </a:prstGeom>
            <a:ln w="952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CA25E0C3-68C0-4E16-9A45-A4827BF09BE8}"/>
                </a:ext>
              </a:extLst>
            </p:cNvPr>
            <p:cNvCxnSpPr>
              <a:cxnSpLocks/>
            </p:cNvCxnSpPr>
            <p:nvPr/>
          </p:nvCxnSpPr>
          <p:spPr>
            <a:xfrm>
              <a:off x="6936684" y="3824385"/>
              <a:ext cx="0" cy="195211"/>
            </a:xfrm>
            <a:prstGeom prst="straightConnector1">
              <a:avLst/>
            </a:prstGeom>
            <a:ln w="952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F782F2AA-01E0-563E-822C-BB1F2FA2A07C}"/>
                </a:ext>
              </a:extLst>
            </p:cNvPr>
            <p:cNvCxnSpPr>
              <a:cxnSpLocks/>
            </p:cNvCxnSpPr>
            <p:nvPr/>
          </p:nvCxnSpPr>
          <p:spPr>
            <a:xfrm>
              <a:off x="8618054" y="3824385"/>
              <a:ext cx="0" cy="195211"/>
            </a:xfrm>
            <a:prstGeom prst="straightConnector1">
              <a:avLst/>
            </a:prstGeom>
            <a:ln w="952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5" name="Isosceles Triangle 74">
              <a:extLst>
                <a:ext uri="{FF2B5EF4-FFF2-40B4-BE49-F238E27FC236}">
                  <a16:creationId xmlns:a16="http://schemas.microsoft.com/office/drawing/2014/main" id="{80ED8031-81D2-0772-EC90-5716F8ACBCBB}"/>
                </a:ext>
              </a:extLst>
            </p:cNvPr>
            <p:cNvSpPr/>
            <p:nvPr/>
          </p:nvSpPr>
          <p:spPr>
            <a:xfrm rot="5400000">
              <a:off x="4340266" y="4375193"/>
              <a:ext cx="148728" cy="80879"/>
            </a:xfrm>
            <a:prstGeom prst="triangle">
              <a:avLst/>
            </a:prstGeom>
            <a:solidFill>
              <a:srgbClr val="D3C8D6"/>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Isosceles Triangle 75">
              <a:extLst>
                <a:ext uri="{FF2B5EF4-FFF2-40B4-BE49-F238E27FC236}">
                  <a16:creationId xmlns:a16="http://schemas.microsoft.com/office/drawing/2014/main" id="{9F783029-84A1-28A7-4F1F-A7B2D6B15E5A}"/>
                </a:ext>
              </a:extLst>
            </p:cNvPr>
            <p:cNvSpPr/>
            <p:nvPr/>
          </p:nvSpPr>
          <p:spPr>
            <a:xfrm rot="5400000">
              <a:off x="6024697" y="4375194"/>
              <a:ext cx="148728" cy="80879"/>
            </a:xfrm>
            <a:prstGeom prst="triangle">
              <a:avLst/>
            </a:prstGeom>
            <a:solidFill>
              <a:srgbClr val="D3C8D6"/>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Isosceles Triangle 76">
              <a:extLst>
                <a:ext uri="{FF2B5EF4-FFF2-40B4-BE49-F238E27FC236}">
                  <a16:creationId xmlns:a16="http://schemas.microsoft.com/office/drawing/2014/main" id="{E74414C5-D5E6-6EB4-BBDB-8FE8F4BD24C9}"/>
                </a:ext>
              </a:extLst>
            </p:cNvPr>
            <p:cNvSpPr/>
            <p:nvPr/>
          </p:nvSpPr>
          <p:spPr>
            <a:xfrm rot="5400000">
              <a:off x="7706066" y="4375194"/>
              <a:ext cx="148728" cy="80879"/>
            </a:xfrm>
            <a:prstGeom prst="triangle">
              <a:avLst/>
            </a:prstGeom>
            <a:solidFill>
              <a:srgbClr val="D3C8D6"/>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Title 1">
            <a:extLst>
              <a:ext uri="{FF2B5EF4-FFF2-40B4-BE49-F238E27FC236}">
                <a16:creationId xmlns:a16="http://schemas.microsoft.com/office/drawing/2014/main" id="{E86BDE58-DA81-07B7-7C47-E48033CF97F3}"/>
              </a:ext>
            </a:extLst>
          </p:cNvPr>
          <p:cNvSpPr txBox="1">
            <a:spLocks/>
          </p:cNvSpPr>
          <p:nvPr/>
        </p:nvSpPr>
        <p:spPr>
          <a:xfrm>
            <a:off x="483135" y="-149839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grpSp>
        <p:nvGrpSpPr>
          <p:cNvPr id="58" name="Group 57">
            <a:extLst>
              <a:ext uri="{FF2B5EF4-FFF2-40B4-BE49-F238E27FC236}">
                <a16:creationId xmlns:a16="http://schemas.microsoft.com/office/drawing/2014/main" id="{901FA8CB-1450-60EB-C963-BE56CBB8154F}"/>
              </a:ext>
            </a:extLst>
          </p:cNvPr>
          <p:cNvGrpSpPr/>
          <p:nvPr/>
        </p:nvGrpSpPr>
        <p:grpSpPr>
          <a:xfrm>
            <a:off x="410727" y="5846499"/>
            <a:ext cx="11281547" cy="491252"/>
            <a:chOff x="410727" y="6362548"/>
            <a:chExt cx="11281547" cy="491252"/>
          </a:xfrm>
        </p:grpSpPr>
        <p:sp>
          <p:nvSpPr>
            <p:cNvPr id="59" name="TextBox 58">
              <a:extLst>
                <a:ext uri="{FF2B5EF4-FFF2-40B4-BE49-F238E27FC236}">
                  <a16:creationId xmlns:a16="http://schemas.microsoft.com/office/drawing/2014/main" id="{0638668B-9EF8-339F-E655-3514070500CD}"/>
                </a:ext>
              </a:extLst>
            </p:cNvPr>
            <p:cNvSpPr txBox="1"/>
            <p:nvPr/>
          </p:nvSpPr>
          <p:spPr>
            <a:xfrm>
              <a:off x="410727" y="6362548"/>
              <a:ext cx="111422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200" b="1" i="0" u="none" strike="noStrike" kern="1200" cap="none" spc="0" normalizeH="0" baseline="0" noProof="0">
                  <a:ln>
                    <a:noFill/>
                  </a:ln>
                  <a:solidFill>
                    <a:prstClr val="black"/>
                  </a:solidFill>
                  <a:effectLst/>
                  <a:uLnTx/>
                  <a:uFillTx/>
                  <a:latin typeface="Calibri" panose="020F0502020204030204"/>
                  <a:ea typeface="+mn-ea"/>
                  <a:cs typeface="+mn-cs"/>
                </a:rPr>
                <a:t>Leyenda</a:t>
              </a:r>
              <a:r>
                <a:rPr kumimoji="0" lang="es" sz="12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4" name="Group 63">
              <a:extLst>
                <a:ext uri="{FF2B5EF4-FFF2-40B4-BE49-F238E27FC236}">
                  <a16:creationId xmlns:a16="http://schemas.microsoft.com/office/drawing/2014/main" id="{94DF1F81-F10D-12C6-BF28-9A57BC072988}"/>
                </a:ext>
              </a:extLst>
            </p:cNvPr>
            <p:cNvGrpSpPr/>
            <p:nvPr/>
          </p:nvGrpSpPr>
          <p:grpSpPr>
            <a:xfrm>
              <a:off x="513273" y="6576801"/>
              <a:ext cx="3500999" cy="276999"/>
              <a:chOff x="513273" y="6576801"/>
              <a:chExt cx="3500999" cy="276999"/>
            </a:xfrm>
          </p:grpSpPr>
          <p:sp>
            <p:nvSpPr>
              <p:cNvPr id="82" name="Rectangle 81">
                <a:extLst>
                  <a:ext uri="{FF2B5EF4-FFF2-40B4-BE49-F238E27FC236}">
                    <a16:creationId xmlns:a16="http://schemas.microsoft.com/office/drawing/2014/main" id="{8D2160A5-2702-FC21-D8C8-A633B8D80400}"/>
                  </a:ext>
                </a:extLst>
              </p:cNvPr>
              <p:cNvSpPr/>
              <p:nvPr/>
            </p:nvSpPr>
            <p:spPr>
              <a:xfrm>
                <a:off x="513273" y="6628985"/>
                <a:ext cx="370840" cy="172631"/>
              </a:xfrm>
              <a:prstGeom prst="rect">
                <a:avLst/>
              </a:prstGeom>
              <a:solidFill>
                <a:srgbClr val="6DC3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TextBox 82">
                <a:extLst>
                  <a:ext uri="{FF2B5EF4-FFF2-40B4-BE49-F238E27FC236}">
                    <a16:creationId xmlns:a16="http://schemas.microsoft.com/office/drawing/2014/main" id="{AE043A6D-E4F4-1326-A82E-A23DA8723489}"/>
                  </a:ext>
                </a:extLst>
              </p:cNvPr>
              <p:cNvSpPr txBox="1"/>
              <p:nvPr/>
            </p:nvSpPr>
            <p:spPr>
              <a:xfrm>
                <a:off x="884113" y="6576801"/>
                <a:ext cx="313015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a:ea typeface="+mn-ea"/>
                    <a:cs typeface="+mn-cs"/>
                  </a:rPr>
                  <a:t>Tratamiento de clase 1 según las guías de práctica clínica</a:t>
                </a:r>
              </a:p>
            </p:txBody>
          </p:sp>
        </p:grpSp>
        <p:grpSp>
          <p:nvGrpSpPr>
            <p:cNvPr id="66" name="Group 65">
              <a:extLst>
                <a:ext uri="{FF2B5EF4-FFF2-40B4-BE49-F238E27FC236}">
                  <a16:creationId xmlns:a16="http://schemas.microsoft.com/office/drawing/2014/main" id="{96FAD708-7377-A927-0DA2-206563DCC605}"/>
                </a:ext>
              </a:extLst>
            </p:cNvPr>
            <p:cNvGrpSpPr/>
            <p:nvPr/>
          </p:nvGrpSpPr>
          <p:grpSpPr>
            <a:xfrm>
              <a:off x="8138405" y="6576801"/>
              <a:ext cx="3553869" cy="276999"/>
              <a:chOff x="8138405" y="6576801"/>
              <a:chExt cx="3553869" cy="276999"/>
            </a:xfrm>
          </p:grpSpPr>
          <p:sp>
            <p:nvSpPr>
              <p:cNvPr id="80" name="Rectangle 79">
                <a:extLst>
                  <a:ext uri="{FF2B5EF4-FFF2-40B4-BE49-F238E27FC236}">
                    <a16:creationId xmlns:a16="http://schemas.microsoft.com/office/drawing/2014/main" id="{9AF018F3-0265-E2F3-F9ED-F28C4ABCEF74}"/>
                  </a:ext>
                </a:extLst>
              </p:cNvPr>
              <p:cNvSpPr/>
              <p:nvPr/>
            </p:nvSpPr>
            <p:spPr>
              <a:xfrm>
                <a:off x="8138405" y="6628985"/>
                <a:ext cx="370840" cy="172631"/>
              </a:xfrm>
              <a:prstGeom prst="rect">
                <a:avLst/>
              </a:prstGeom>
              <a:solidFill>
                <a:srgbClr val="FED5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TextBox 80">
                <a:extLst>
                  <a:ext uri="{FF2B5EF4-FFF2-40B4-BE49-F238E27FC236}">
                    <a16:creationId xmlns:a16="http://schemas.microsoft.com/office/drawing/2014/main" id="{5EC9082C-B4D9-CCC4-26C9-D175DE171E9D}"/>
                  </a:ext>
                </a:extLst>
              </p:cNvPr>
              <p:cNvSpPr txBox="1"/>
              <p:nvPr/>
            </p:nvSpPr>
            <p:spPr>
              <a:xfrm>
                <a:off x="8509268" y="6576801"/>
                <a:ext cx="318300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a:ea typeface="+mn-ea"/>
                    <a:cs typeface="+mn-cs"/>
                  </a:rPr>
                  <a:t>Tratamiento de clase 2a según las guías de práctica clínica</a:t>
                </a:r>
              </a:p>
            </p:txBody>
          </p:sp>
        </p:grpSp>
        <p:grpSp>
          <p:nvGrpSpPr>
            <p:cNvPr id="67" name="Group 66">
              <a:extLst>
                <a:ext uri="{FF2B5EF4-FFF2-40B4-BE49-F238E27FC236}">
                  <a16:creationId xmlns:a16="http://schemas.microsoft.com/office/drawing/2014/main" id="{991A22A3-62E1-F8A5-A6B5-B76B5ED783C2}"/>
                </a:ext>
              </a:extLst>
            </p:cNvPr>
            <p:cNvGrpSpPr/>
            <p:nvPr/>
          </p:nvGrpSpPr>
          <p:grpSpPr>
            <a:xfrm>
              <a:off x="4299415" y="6576801"/>
              <a:ext cx="3553846" cy="276999"/>
              <a:chOff x="4325839" y="6576801"/>
              <a:chExt cx="3553846" cy="276999"/>
            </a:xfrm>
          </p:grpSpPr>
          <p:sp>
            <p:nvSpPr>
              <p:cNvPr id="78" name="Rectangle 77">
                <a:extLst>
                  <a:ext uri="{FF2B5EF4-FFF2-40B4-BE49-F238E27FC236}">
                    <a16:creationId xmlns:a16="http://schemas.microsoft.com/office/drawing/2014/main" id="{3869EF0A-29AF-CDAD-0BA4-190B3BAC9EE8}"/>
                  </a:ext>
                </a:extLst>
              </p:cNvPr>
              <p:cNvSpPr/>
              <p:nvPr/>
            </p:nvSpPr>
            <p:spPr>
              <a:xfrm>
                <a:off x="4325839" y="6631525"/>
                <a:ext cx="370840" cy="167551"/>
              </a:xfrm>
              <a:prstGeom prst="rect">
                <a:avLst/>
              </a:prstGeom>
              <a:solidFill>
                <a:srgbClr val="FAA7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TextBox 78">
                <a:extLst>
                  <a:ext uri="{FF2B5EF4-FFF2-40B4-BE49-F238E27FC236}">
                    <a16:creationId xmlns:a16="http://schemas.microsoft.com/office/drawing/2014/main" id="{B4800FD5-51EE-9735-1C56-6CE40A940F23}"/>
                  </a:ext>
                </a:extLst>
              </p:cNvPr>
              <p:cNvSpPr txBox="1"/>
              <p:nvPr/>
            </p:nvSpPr>
            <p:spPr>
              <a:xfrm>
                <a:off x="4696679" y="6576801"/>
                <a:ext cx="318300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a:ln>
                      <a:noFill/>
                    </a:ln>
                    <a:solidFill>
                      <a:prstClr val="black"/>
                    </a:solidFill>
                    <a:effectLst/>
                    <a:uLnTx/>
                    <a:uFillTx/>
                    <a:latin typeface="Calibri" panose="020F0502020204030204"/>
                    <a:ea typeface="+mn-ea"/>
                    <a:cs typeface="+mn-cs"/>
                  </a:rPr>
                  <a:t>Tratamiento de clase 2b según las guías de práctica clínica</a:t>
                </a:r>
              </a:p>
            </p:txBody>
          </p:sp>
        </p:grpSp>
      </p:grpSp>
      <p:sp>
        <p:nvSpPr>
          <p:cNvPr id="9" name="Title 1">
            <a:extLst>
              <a:ext uri="{FF2B5EF4-FFF2-40B4-BE49-F238E27FC236}">
                <a16:creationId xmlns:a16="http://schemas.microsoft.com/office/drawing/2014/main" id="{649FD537-9AAB-DD45-B07F-DA2CA0E275CB}"/>
              </a:ext>
            </a:extLst>
          </p:cNvPr>
          <p:cNvSpPr txBox="1">
            <a:spLocks/>
          </p:cNvSpPr>
          <p:nvPr/>
        </p:nvSpPr>
        <p:spPr>
          <a:xfrm>
            <a:off x="554018" y="-167838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10" name="Slide Number Placeholder 9">
            <a:extLst>
              <a:ext uri="{FF2B5EF4-FFF2-40B4-BE49-F238E27FC236}">
                <a16:creationId xmlns:a16="http://schemas.microsoft.com/office/drawing/2014/main" id="{7433196C-F429-2C89-569D-DB710389FB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330DEE00-30E1-F34B-A734-550CA1FA7C83}"/>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GDMT para </a:t>
            </a:r>
            <a:r>
              <a:rPr kumimoji="0" lang="en-US" sz="3200" b="1" i="0" u="none" strike="noStrike" kern="1200" cap="none" spc="0" normalizeH="0" baseline="0" noProof="0">
                <a:ln>
                  <a:noFill/>
                </a:ln>
                <a:solidFill>
                  <a:srgbClr val="002C53"/>
                </a:solidFill>
                <a:effectLst/>
                <a:uLnTx/>
                <a:uFillTx/>
                <a:latin typeface="Calibri Light" panose="020F0302020204030204"/>
                <a:ea typeface="+mj-ea"/>
                <a:cs typeface="+mj-cs"/>
              </a:rPr>
              <a:t>la </a:t>
            </a:r>
            <a:r>
              <a:rPr kumimoji="0" lang="en-US" sz="3200" b="1" i="0" u="none" strike="noStrike" kern="1200" cap="none" spc="0" normalizeH="0" baseline="0" noProof="0" err="1">
                <a:ln>
                  <a:noFill/>
                </a:ln>
                <a:solidFill>
                  <a:srgbClr val="002C53"/>
                </a:solidFill>
                <a:effectLst/>
                <a:uLnTx/>
                <a:uFillTx/>
                <a:latin typeface="Calibri Light" panose="020F0302020204030204"/>
                <a:ea typeface="+mj-ea"/>
                <a:cs typeface="+mj-cs"/>
              </a:rPr>
              <a:t>ICFEp</a:t>
            </a: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 ¿Qué dice el </a:t>
            </a:r>
            <a:r>
              <a:rPr kumimoji="0" lang="en-US" sz="3200" b="1" i="0" u="none" strike="noStrike" kern="1200" cap="none" spc="0" normalizeH="0" baseline="0" noProof="0" err="1">
                <a:ln>
                  <a:noFill/>
                </a:ln>
                <a:solidFill>
                  <a:srgbClr val="002C53"/>
                </a:solidFill>
                <a:effectLst/>
                <a:uLnTx/>
                <a:uFillTx/>
                <a:latin typeface="Calibri Light" panose="020F0302020204030204"/>
                <a:ea typeface="+mj-ea"/>
                <a:cs typeface="+mj-cs"/>
              </a:rPr>
              <a:t>ECDP</a:t>
            </a:r>
            <a:r>
              <a:rPr kumimoji="0" lang="en-US" sz="3200" b="1" i="0" u="none" strike="noStrike" kern="1200" cap="none" spc="0" normalizeH="0" baseline="0" noProof="0">
                <a:ln>
                  <a:noFill/>
                </a:ln>
                <a:solidFill>
                  <a:srgbClr val="002C53"/>
                </a:solidFill>
                <a:effectLst/>
                <a:uLnTx/>
                <a:uFillTx/>
                <a:latin typeface="Calibri Light" panose="020F0302020204030204"/>
                <a:ea typeface="+mj-ea"/>
                <a:cs typeface="+mj-cs"/>
              </a:rPr>
              <a:t> de la ACC</a:t>
            </a: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227893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F33B0731-5004-C01A-B8DD-3CB38571925F}"/>
              </a:ext>
            </a:extLst>
          </p:cNvPr>
          <p:cNvSpPr/>
          <p:nvPr/>
        </p:nvSpPr>
        <p:spPr>
          <a:xfrm flipH="1" flipV="1">
            <a:off x="6021838" y="2609750"/>
            <a:ext cx="6170161" cy="4278699"/>
          </a:xfrm>
          <a:custGeom>
            <a:avLst/>
            <a:gdLst>
              <a:gd name="connsiteX0" fmla="*/ 0 w 11243296"/>
              <a:gd name="connsiteY0" fmla="*/ 0 h 7796664"/>
              <a:gd name="connsiteX1" fmla="*/ 11243296 w 11243296"/>
              <a:gd name="connsiteY1" fmla="*/ 0 h 7796664"/>
              <a:gd name="connsiteX2" fmla="*/ 11175587 w 11243296"/>
              <a:gd name="connsiteY2" fmla="*/ 50655 h 7796664"/>
              <a:gd name="connsiteX3" fmla="*/ 9350546 w 11243296"/>
              <a:gd name="connsiteY3" fmla="*/ 2469875 h 7796664"/>
              <a:gd name="connsiteX4" fmla="*/ 5186179 w 11243296"/>
              <a:gd name="connsiteY4" fmla="*/ 3503815 h 7796664"/>
              <a:gd name="connsiteX5" fmla="*/ 3299614 w 11243296"/>
              <a:gd name="connsiteY5" fmla="*/ 6477204 h 7796664"/>
              <a:gd name="connsiteX6" fmla="*/ 58709 w 11243296"/>
              <a:gd name="connsiteY6" fmla="*/ 7749628 h 7796664"/>
              <a:gd name="connsiteX7" fmla="*/ 0 w 11243296"/>
              <a:gd name="connsiteY7" fmla="*/ 7796664 h 779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3296" h="7796664">
                <a:moveTo>
                  <a:pt x="0" y="0"/>
                </a:moveTo>
                <a:lnTo>
                  <a:pt x="11243296" y="0"/>
                </a:lnTo>
                <a:lnTo>
                  <a:pt x="11175587" y="50655"/>
                </a:lnTo>
                <a:cubicBezTo>
                  <a:pt x="10088131" y="895141"/>
                  <a:pt x="10359046" y="1570920"/>
                  <a:pt x="9350546" y="2469875"/>
                </a:cubicBezTo>
                <a:cubicBezTo>
                  <a:pt x="8197975" y="3497251"/>
                  <a:pt x="6215173" y="2897447"/>
                  <a:pt x="5186179" y="3503815"/>
                </a:cubicBezTo>
                <a:cubicBezTo>
                  <a:pt x="4157184" y="4110184"/>
                  <a:pt x="4432578" y="5542646"/>
                  <a:pt x="3299614" y="6477204"/>
                </a:cubicBezTo>
                <a:cubicBezTo>
                  <a:pt x="2379081" y="7236533"/>
                  <a:pt x="1109962" y="6956642"/>
                  <a:pt x="58709" y="7749628"/>
                </a:cubicBezTo>
                <a:lnTo>
                  <a:pt x="0" y="7796664"/>
                </a:lnTo>
                <a:close/>
              </a:path>
            </a:pathLst>
          </a:custGeom>
          <a:gradFill flip="none" rotWithShape="1">
            <a:gsLst>
              <a:gs pos="0">
                <a:srgbClr val="009AD7"/>
              </a:gs>
              <a:gs pos="100000">
                <a:srgbClr val="004E8F"/>
              </a:gs>
            </a:gsLst>
            <a:lin ang="0" scaled="1"/>
            <a:tileRect/>
          </a:gradFill>
          <a:ln>
            <a:noFill/>
          </a:ln>
          <a:effectLst>
            <a:outerShdw blurRad="381000" dist="2286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3">
            <a:extLst>
              <a:ext uri="{FF2B5EF4-FFF2-40B4-BE49-F238E27FC236}">
                <a16:creationId xmlns:a16="http://schemas.microsoft.com/office/drawing/2014/main" id="{F2A0FDB8-39C9-E317-DD18-CA0EF8FF7180}"/>
              </a:ext>
            </a:extLst>
          </p:cNvPr>
          <p:cNvPicPr>
            <a:picLocks noChangeAspect="1" noChangeArrowheads="1"/>
          </p:cNvPicPr>
          <p:nvPr/>
        </p:nvPicPr>
        <p:blipFill>
          <a:blip r:embed="rId3"/>
          <a:srcRect l="31148" t="2211" r="1543" b="2573"/>
          <a:stretch/>
        </p:blipFill>
        <p:spPr bwMode="auto">
          <a:xfrm>
            <a:off x="6884716" y="1951508"/>
            <a:ext cx="4530913" cy="4278699"/>
          </a:xfrm>
          <a:prstGeom prst="roundRect">
            <a:avLst>
              <a:gd name="adj" fmla="val 8594"/>
            </a:avLst>
          </a:prstGeom>
          <a:solidFill>
            <a:srgbClr val="FFFFFF">
              <a:shade val="85000"/>
            </a:srgbClr>
          </a:solidFill>
          <a:ln w="28575">
            <a:solidFill>
              <a:schemeClr val="bg1"/>
            </a:solidFill>
          </a:ln>
          <a:effectLst/>
        </p:spPr>
      </p:pic>
      <p:sp>
        <p:nvSpPr>
          <p:cNvPr id="17" name="Title 1">
            <a:extLst>
              <a:ext uri="{FF2B5EF4-FFF2-40B4-BE49-F238E27FC236}">
                <a16:creationId xmlns:a16="http://schemas.microsoft.com/office/drawing/2014/main" id="{374E5266-37B4-0F4A-B73C-05629BAC250D}"/>
              </a:ext>
            </a:extLst>
          </p:cNvPr>
          <p:cNvSpPr txBox="1">
            <a:spLocks/>
          </p:cNvSpPr>
          <p:nvPr/>
        </p:nvSpPr>
        <p:spPr>
          <a:xfrm>
            <a:off x="1166781" y="-118434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44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grpSp>
        <p:nvGrpSpPr>
          <p:cNvPr id="1046" name="Group 1045">
            <a:extLst>
              <a:ext uri="{FF2B5EF4-FFF2-40B4-BE49-F238E27FC236}">
                <a16:creationId xmlns:a16="http://schemas.microsoft.com/office/drawing/2014/main" id="{629670F2-7509-A652-F6A4-8EADD172921D}"/>
              </a:ext>
            </a:extLst>
          </p:cNvPr>
          <p:cNvGrpSpPr/>
          <p:nvPr/>
        </p:nvGrpSpPr>
        <p:grpSpPr>
          <a:xfrm>
            <a:off x="696333" y="1601884"/>
            <a:ext cx="5910087" cy="4977562"/>
            <a:chOff x="696333" y="1933354"/>
            <a:chExt cx="5910087" cy="4977562"/>
          </a:xfrm>
        </p:grpSpPr>
        <p:grpSp>
          <p:nvGrpSpPr>
            <p:cNvPr id="22" name="Group 21">
              <a:extLst>
                <a:ext uri="{FF2B5EF4-FFF2-40B4-BE49-F238E27FC236}">
                  <a16:creationId xmlns:a16="http://schemas.microsoft.com/office/drawing/2014/main" id="{9B9B95A2-DE9E-C0BD-5FD0-415A7B748CA0}"/>
                </a:ext>
              </a:extLst>
            </p:cNvPr>
            <p:cNvGrpSpPr/>
            <p:nvPr/>
          </p:nvGrpSpPr>
          <p:grpSpPr>
            <a:xfrm>
              <a:off x="696338" y="1933354"/>
              <a:ext cx="5910082" cy="779932"/>
              <a:chOff x="693484" y="1738322"/>
              <a:chExt cx="5202250" cy="857925"/>
            </a:xfrm>
          </p:grpSpPr>
          <p:sp>
            <p:nvSpPr>
              <p:cNvPr id="23" name="Rectangle: Rounded Corners 22">
                <a:extLst>
                  <a:ext uri="{FF2B5EF4-FFF2-40B4-BE49-F238E27FC236}">
                    <a16:creationId xmlns:a16="http://schemas.microsoft.com/office/drawing/2014/main" id="{5FC4CD0C-EB50-A0EB-19DC-33466F9D3FE0}"/>
                  </a:ext>
                </a:extLst>
              </p:cNvPr>
              <p:cNvSpPr/>
              <p:nvPr/>
            </p:nvSpPr>
            <p:spPr>
              <a:xfrm>
                <a:off x="739230" y="1738322"/>
                <a:ext cx="5156504" cy="857925"/>
              </a:xfrm>
              <a:prstGeom prst="roundRect">
                <a:avLst>
                  <a:gd name="adj" fmla="val 5238"/>
                </a:avLst>
              </a:prstGeom>
              <a:solidFill>
                <a:schemeClr val="bg1"/>
              </a:solidFill>
              <a:ln>
                <a:noFill/>
              </a:ln>
              <a:effectLst>
                <a:outerShdw blurRad="1270000" dist="381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8389E27E-8368-6D51-3A2D-0D76C0B7E16C}"/>
                  </a:ext>
                </a:extLst>
              </p:cNvPr>
              <p:cNvSpPr/>
              <p:nvPr/>
            </p:nvSpPr>
            <p:spPr>
              <a:xfrm>
                <a:off x="956191" y="1902858"/>
                <a:ext cx="4779486" cy="6432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600" b="0" i="0" u="none" strike="noStrike" kern="1200" cap="none" spc="0" normalizeH="0" baseline="0" noProof="0">
                    <a:ln>
                      <a:noFill/>
                    </a:ln>
                    <a:solidFill>
                      <a:prstClr val="black"/>
                    </a:solidFill>
                    <a:effectLst/>
                    <a:uLnTx/>
                    <a:uFillTx/>
                    <a:latin typeface="Calibri" panose="020F0502020204030204"/>
                    <a:ea typeface="+mn-ea"/>
                    <a:cs typeface="Segoe UI Light" panose="020B0502040204020203" pitchFamily="34" charset="0"/>
                  </a:rPr>
                  <a:t>Utilice criterios diagnósticos, incluidos los modelos de riesgo, para diagnosticar la </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Segoe UI Light" panose="020B0502040204020203" pitchFamily="34" charset="0"/>
                  </a:rPr>
                  <a:t>ICFEp</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Segoe UI Light" panose="020B0502040204020203" pitchFamily="34" charset="0"/>
                  </a:rPr>
                  <a:t>.</a:t>
                </a:r>
              </a:p>
            </p:txBody>
          </p:sp>
          <p:sp>
            <p:nvSpPr>
              <p:cNvPr id="25" name="Oval 24">
                <a:extLst>
                  <a:ext uri="{FF2B5EF4-FFF2-40B4-BE49-F238E27FC236}">
                    <a16:creationId xmlns:a16="http://schemas.microsoft.com/office/drawing/2014/main" id="{CBA5F50F-4E82-3CC4-CC05-6F4B11B53E59}"/>
                  </a:ext>
                </a:extLst>
              </p:cNvPr>
              <p:cNvSpPr/>
              <p:nvPr/>
            </p:nvSpPr>
            <p:spPr>
              <a:xfrm>
                <a:off x="693484" y="2113284"/>
                <a:ext cx="95065" cy="118800"/>
              </a:xfrm>
              <a:prstGeom prst="ellipse">
                <a:avLst/>
              </a:prstGeom>
              <a:solidFill>
                <a:schemeClr val="bg1"/>
              </a:solidFill>
              <a:ln w="19050">
                <a:solidFill>
                  <a:srgbClr val="009A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25" name="Group 1024">
              <a:extLst>
                <a:ext uri="{FF2B5EF4-FFF2-40B4-BE49-F238E27FC236}">
                  <a16:creationId xmlns:a16="http://schemas.microsoft.com/office/drawing/2014/main" id="{2A251D4C-9FA8-ECAD-88BC-E3FF83CB68A8}"/>
                </a:ext>
              </a:extLst>
            </p:cNvPr>
            <p:cNvGrpSpPr/>
            <p:nvPr/>
          </p:nvGrpSpPr>
          <p:grpSpPr>
            <a:xfrm>
              <a:off x="696337" y="2772880"/>
              <a:ext cx="5910082" cy="779932"/>
              <a:chOff x="693484" y="1738322"/>
              <a:chExt cx="5202250" cy="857925"/>
            </a:xfrm>
          </p:grpSpPr>
          <p:sp>
            <p:nvSpPr>
              <p:cNvPr id="1026" name="Rectangle: Rounded Corners 1025">
                <a:extLst>
                  <a:ext uri="{FF2B5EF4-FFF2-40B4-BE49-F238E27FC236}">
                    <a16:creationId xmlns:a16="http://schemas.microsoft.com/office/drawing/2014/main" id="{E2B6EA31-BD3F-F5E0-0064-9A28A0007533}"/>
                  </a:ext>
                </a:extLst>
              </p:cNvPr>
              <p:cNvSpPr/>
              <p:nvPr/>
            </p:nvSpPr>
            <p:spPr>
              <a:xfrm>
                <a:off x="739230" y="1738322"/>
                <a:ext cx="5156504" cy="857925"/>
              </a:xfrm>
              <a:prstGeom prst="roundRect">
                <a:avLst>
                  <a:gd name="adj" fmla="val 5238"/>
                </a:avLst>
              </a:prstGeom>
              <a:solidFill>
                <a:schemeClr val="bg1"/>
              </a:solidFill>
              <a:ln>
                <a:noFill/>
              </a:ln>
              <a:effectLst>
                <a:outerShdw blurRad="1270000" dist="381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8" name="Rectangle 1027">
                <a:extLst>
                  <a:ext uri="{FF2B5EF4-FFF2-40B4-BE49-F238E27FC236}">
                    <a16:creationId xmlns:a16="http://schemas.microsoft.com/office/drawing/2014/main" id="{7046A9D4-25F2-36C9-973E-D491D713B0F2}"/>
                  </a:ext>
                </a:extLst>
              </p:cNvPr>
              <p:cNvSpPr/>
              <p:nvPr/>
            </p:nvSpPr>
            <p:spPr>
              <a:xfrm>
                <a:off x="956191" y="1998007"/>
                <a:ext cx="4779486" cy="37240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600" b="0" i="0" u="none" strike="noStrike" kern="1200" cap="none" spc="0" normalizeH="0" baseline="0" noProof="0">
                    <a:ln>
                      <a:noFill/>
                    </a:ln>
                    <a:solidFill>
                      <a:prstClr val="black"/>
                    </a:solidFill>
                    <a:effectLst/>
                    <a:uLnTx/>
                    <a:uFillTx/>
                    <a:latin typeface="Calibri" panose="020F0502020204030204"/>
                    <a:ea typeface="+mn-ea"/>
                    <a:cs typeface="Segoe UI Light" panose="020B0502040204020203" pitchFamily="34" charset="0"/>
                  </a:rPr>
                  <a:t>Considere </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Segoe UI Light" panose="020B0502040204020203" pitchFamily="34" charset="0"/>
                  </a:rPr>
                  <a:t>imitadores</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Segoe UI Light" panose="020B0502040204020203" pitchFamily="34" charset="0"/>
                  </a:rPr>
                  <a:t> de </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Segoe UI Light" panose="020B0502040204020203" pitchFamily="34" charset="0"/>
                  </a:rPr>
                  <a:t>ICFEp</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Segoe UI Light" panose="020B0502040204020203" pitchFamily="34" charset="0"/>
                  </a:rPr>
                  <a:t>.</a:t>
                </a:r>
              </a:p>
            </p:txBody>
          </p:sp>
          <p:sp>
            <p:nvSpPr>
              <p:cNvPr id="1029" name="Oval 1028">
                <a:extLst>
                  <a:ext uri="{FF2B5EF4-FFF2-40B4-BE49-F238E27FC236}">
                    <a16:creationId xmlns:a16="http://schemas.microsoft.com/office/drawing/2014/main" id="{35AD9890-7AEA-9DD2-5A66-678121A199CE}"/>
                  </a:ext>
                </a:extLst>
              </p:cNvPr>
              <p:cNvSpPr/>
              <p:nvPr/>
            </p:nvSpPr>
            <p:spPr>
              <a:xfrm>
                <a:off x="693484" y="2113284"/>
                <a:ext cx="95065" cy="118800"/>
              </a:xfrm>
              <a:prstGeom prst="ellipse">
                <a:avLst/>
              </a:prstGeom>
              <a:solidFill>
                <a:schemeClr val="bg1"/>
              </a:solidFill>
              <a:ln w="19050">
                <a:solidFill>
                  <a:srgbClr val="009A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30" name="Group 1029">
              <a:extLst>
                <a:ext uri="{FF2B5EF4-FFF2-40B4-BE49-F238E27FC236}">
                  <a16:creationId xmlns:a16="http://schemas.microsoft.com/office/drawing/2014/main" id="{EAF27F25-90CD-84F8-1718-9EAF092DBFD9}"/>
                </a:ext>
              </a:extLst>
            </p:cNvPr>
            <p:cNvGrpSpPr/>
            <p:nvPr/>
          </p:nvGrpSpPr>
          <p:grpSpPr>
            <a:xfrm>
              <a:off x="696336" y="3612406"/>
              <a:ext cx="5910082" cy="779932"/>
              <a:chOff x="693484" y="1738322"/>
              <a:chExt cx="5202250" cy="857925"/>
            </a:xfrm>
          </p:grpSpPr>
          <p:sp>
            <p:nvSpPr>
              <p:cNvPr id="1031" name="Rectangle: Rounded Corners 1030">
                <a:extLst>
                  <a:ext uri="{FF2B5EF4-FFF2-40B4-BE49-F238E27FC236}">
                    <a16:creationId xmlns:a16="http://schemas.microsoft.com/office/drawing/2014/main" id="{8B4126BC-5BF8-765F-03D6-1BD1D8253BF8}"/>
                  </a:ext>
                </a:extLst>
              </p:cNvPr>
              <p:cNvSpPr/>
              <p:nvPr/>
            </p:nvSpPr>
            <p:spPr>
              <a:xfrm>
                <a:off x="739230" y="1738322"/>
                <a:ext cx="5156504" cy="857925"/>
              </a:xfrm>
              <a:prstGeom prst="roundRect">
                <a:avLst>
                  <a:gd name="adj" fmla="val 5238"/>
                </a:avLst>
              </a:prstGeom>
              <a:solidFill>
                <a:schemeClr val="bg1"/>
              </a:solidFill>
              <a:ln>
                <a:noFill/>
              </a:ln>
              <a:effectLst>
                <a:outerShdw blurRad="1270000" dist="381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2" name="Rectangle 1031">
                <a:extLst>
                  <a:ext uri="{FF2B5EF4-FFF2-40B4-BE49-F238E27FC236}">
                    <a16:creationId xmlns:a16="http://schemas.microsoft.com/office/drawing/2014/main" id="{0D6DAFDB-2CE8-2ECD-99CA-A580ED40EAD1}"/>
                  </a:ext>
                </a:extLst>
              </p:cNvPr>
              <p:cNvSpPr/>
              <p:nvPr/>
            </p:nvSpPr>
            <p:spPr>
              <a:xfrm>
                <a:off x="956191" y="1872844"/>
                <a:ext cx="4779486" cy="6432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600" b="0" i="0" u="none" strike="noStrike" kern="1200" cap="none" spc="0" normalizeH="0" baseline="0" noProof="0">
                    <a:ln>
                      <a:noFill/>
                    </a:ln>
                    <a:solidFill>
                      <a:prstClr val="black"/>
                    </a:solidFill>
                    <a:effectLst/>
                    <a:uLnTx/>
                    <a:uFillTx/>
                    <a:latin typeface="Calibri" panose="020F0502020204030204"/>
                    <a:ea typeface="+mn-ea"/>
                    <a:cs typeface="Segoe UI Light" panose="020B0502040204020203" pitchFamily="34" charset="0"/>
                  </a:rPr>
                  <a:t>Los SGLT2i son efectivos en todos los pacientes con </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Segoe UI Light" panose="020B0502040204020203" pitchFamily="34" charset="0"/>
                  </a:rPr>
                  <a:t>ICFEp</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Segoe UI Light" panose="020B0502040204020203" pitchFamily="34" charset="0"/>
                  </a:rPr>
                  <a:t>, con o sin diabetes.</a:t>
                </a:r>
              </a:p>
            </p:txBody>
          </p:sp>
          <p:sp>
            <p:nvSpPr>
              <p:cNvPr id="1033" name="Oval 1032">
                <a:extLst>
                  <a:ext uri="{FF2B5EF4-FFF2-40B4-BE49-F238E27FC236}">
                    <a16:creationId xmlns:a16="http://schemas.microsoft.com/office/drawing/2014/main" id="{59E867BF-092E-1115-D577-80A10F40076B}"/>
                  </a:ext>
                </a:extLst>
              </p:cNvPr>
              <p:cNvSpPr/>
              <p:nvPr/>
            </p:nvSpPr>
            <p:spPr>
              <a:xfrm>
                <a:off x="693484" y="2113284"/>
                <a:ext cx="95065" cy="118800"/>
              </a:xfrm>
              <a:prstGeom prst="ellipse">
                <a:avLst/>
              </a:prstGeom>
              <a:solidFill>
                <a:schemeClr val="bg1"/>
              </a:solidFill>
              <a:ln w="19050">
                <a:solidFill>
                  <a:srgbClr val="009A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34" name="Group 1033">
              <a:extLst>
                <a:ext uri="{FF2B5EF4-FFF2-40B4-BE49-F238E27FC236}">
                  <a16:creationId xmlns:a16="http://schemas.microsoft.com/office/drawing/2014/main" id="{37B45927-98E3-D3C4-2392-871058A398AD}"/>
                </a:ext>
              </a:extLst>
            </p:cNvPr>
            <p:cNvGrpSpPr/>
            <p:nvPr/>
          </p:nvGrpSpPr>
          <p:grpSpPr>
            <a:xfrm>
              <a:off x="696335" y="4451932"/>
              <a:ext cx="5910082" cy="779932"/>
              <a:chOff x="693484" y="1738322"/>
              <a:chExt cx="5202250" cy="857925"/>
            </a:xfrm>
          </p:grpSpPr>
          <p:sp>
            <p:nvSpPr>
              <p:cNvPr id="1035" name="Rectangle: Rounded Corners 1034">
                <a:extLst>
                  <a:ext uri="{FF2B5EF4-FFF2-40B4-BE49-F238E27FC236}">
                    <a16:creationId xmlns:a16="http://schemas.microsoft.com/office/drawing/2014/main" id="{4BE343B1-2F0F-49AB-25DD-D0D9CCE550E3}"/>
                  </a:ext>
                </a:extLst>
              </p:cNvPr>
              <p:cNvSpPr/>
              <p:nvPr/>
            </p:nvSpPr>
            <p:spPr>
              <a:xfrm>
                <a:off x="739230" y="1738322"/>
                <a:ext cx="5156504" cy="857925"/>
              </a:xfrm>
              <a:prstGeom prst="roundRect">
                <a:avLst>
                  <a:gd name="adj" fmla="val 5238"/>
                </a:avLst>
              </a:prstGeom>
              <a:solidFill>
                <a:schemeClr val="bg1"/>
              </a:solidFill>
              <a:ln>
                <a:noFill/>
              </a:ln>
              <a:effectLst>
                <a:outerShdw blurRad="1270000" dist="381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6" name="Rectangle 1035">
                <a:extLst>
                  <a:ext uri="{FF2B5EF4-FFF2-40B4-BE49-F238E27FC236}">
                    <a16:creationId xmlns:a16="http://schemas.microsoft.com/office/drawing/2014/main" id="{DE9DE34E-CCB7-79A5-7E98-8A1299581459}"/>
                  </a:ext>
                </a:extLst>
              </p:cNvPr>
              <p:cNvSpPr/>
              <p:nvPr/>
            </p:nvSpPr>
            <p:spPr>
              <a:xfrm>
                <a:off x="956191" y="1998007"/>
                <a:ext cx="4779486" cy="37240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600" b="0" i="0" u="none" strike="noStrike" kern="1200" cap="none" spc="0" normalizeH="0" baseline="0" noProof="0">
                    <a:ln>
                      <a:noFill/>
                    </a:ln>
                    <a:solidFill>
                      <a:prstClr val="black"/>
                    </a:solidFill>
                    <a:effectLst/>
                    <a:uLnTx/>
                    <a:uFillTx/>
                    <a:latin typeface="Calibri" panose="020F0502020204030204"/>
                    <a:ea typeface="+mn-ea"/>
                    <a:cs typeface="Segoe UI Light" panose="020B0502040204020203" pitchFamily="34" charset="0"/>
                  </a:rPr>
                  <a:t>Use MRA si los pacientes pueden tolerarlo.</a:t>
                </a:r>
              </a:p>
            </p:txBody>
          </p:sp>
          <p:sp>
            <p:nvSpPr>
              <p:cNvPr id="1037" name="Oval 1036">
                <a:extLst>
                  <a:ext uri="{FF2B5EF4-FFF2-40B4-BE49-F238E27FC236}">
                    <a16:creationId xmlns:a16="http://schemas.microsoft.com/office/drawing/2014/main" id="{2CF8CA29-4548-1959-3AE1-8BD3C1A12F17}"/>
                  </a:ext>
                </a:extLst>
              </p:cNvPr>
              <p:cNvSpPr/>
              <p:nvPr/>
            </p:nvSpPr>
            <p:spPr>
              <a:xfrm>
                <a:off x="693484" y="2113284"/>
                <a:ext cx="95065" cy="118800"/>
              </a:xfrm>
              <a:prstGeom prst="ellipse">
                <a:avLst/>
              </a:prstGeom>
              <a:solidFill>
                <a:schemeClr val="bg1"/>
              </a:solidFill>
              <a:ln w="19050">
                <a:solidFill>
                  <a:srgbClr val="009A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38" name="Group 1037">
              <a:extLst>
                <a:ext uri="{FF2B5EF4-FFF2-40B4-BE49-F238E27FC236}">
                  <a16:creationId xmlns:a16="http://schemas.microsoft.com/office/drawing/2014/main" id="{6E5172F6-3BBA-BFA1-2AE2-0EEEC59D2FF1}"/>
                </a:ext>
              </a:extLst>
            </p:cNvPr>
            <p:cNvGrpSpPr/>
            <p:nvPr/>
          </p:nvGrpSpPr>
          <p:grpSpPr>
            <a:xfrm>
              <a:off x="696334" y="5291458"/>
              <a:ext cx="5910082" cy="779932"/>
              <a:chOff x="693484" y="1738322"/>
              <a:chExt cx="5202250" cy="857925"/>
            </a:xfrm>
          </p:grpSpPr>
          <p:sp>
            <p:nvSpPr>
              <p:cNvPr id="1039" name="Rectangle: Rounded Corners 1038">
                <a:extLst>
                  <a:ext uri="{FF2B5EF4-FFF2-40B4-BE49-F238E27FC236}">
                    <a16:creationId xmlns:a16="http://schemas.microsoft.com/office/drawing/2014/main" id="{D08D6389-9F4A-9C68-8CFD-72D51419FFFE}"/>
                  </a:ext>
                </a:extLst>
              </p:cNvPr>
              <p:cNvSpPr/>
              <p:nvPr/>
            </p:nvSpPr>
            <p:spPr>
              <a:xfrm>
                <a:off x="739230" y="1738322"/>
                <a:ext cx="5156504" cy="857925"/>
              </a:xfrm>
              <a:prstGeom prst="roundRect">
                <a:avLst>
                  <a:gd name="adj" fmla="val 5238"/>
                </a:avLst>
              </a:prstGeom>
              <a:solidFill>
                <a:schemeClr val="bg1"/>
              </a:solidFill>
              <a:ln>
                <a:noFill/>
              </a:ln>
              <a:effectLst>
                <a:outerShdw blurRad="1270000" dist="381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0" name="Rectangle 1039">
                <a:extLst>
                  <a:ext uri="{FF2B5EF4-FFF2-40B4-BE49-F238E27FC236}">
                    <a16:creationId xmlns:a16="http://schemas.microsoft.com/office/drawing/2014/main" id="{161D26AB-D2EE-45D9-0E42-F850846482D7}"/>
                  </a:ext>
                </a:extLst>
              </p:cNvPr>
              <p:cNvSpPr/>
              <p:nvPr/>
            </p:nvSpPr>
            <p:spPr>
              <a:xfrm>
                <a:off x="956191" y="1998007"/>
                <a:ext cx="4779486" cy="37240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600" b="0" i="0" u="none" strike="noStrike" kern="1200" cap="none" spc="0" normalizeH="0" baseline="0" noProof="0">
                    <a:ln>
                      <a:noFill/>
                    </a:ln>
                    <a:solidFill>
                      <a:prstClr val="black"/>
                    </a:solidFill>
                    <a:effectLst/>
                    <a:uLnTx/>
                    <a:uFillTx/>
                    <a:latin typeface="Calibri" panose="020F0502020204030204"/>
                    <a:ea typeface="+mn-ea"/>
                    <a:cs typeface="Segoe UI Light" panose="020B0502040204020203" pitchFamily="34" charset="0"/>
                  </a:rPr>
                  <a:t>Utilice ARNI (o ARB) en caso de FEVI &lt;60%.</a:t>
                </a:r>
              </a:p>
            </p:txBody>
          </p:sp>
          <p:sp>
            <p:nvSpPr>
              <p:cNvPr id="1041" name="Oval 1040">
                <a:extLst>
                  <a:ext uri="{FF2B5EF4-FFF2-40B4-BE49-F238E27FC236}">
                    <a16:creationId xmlns:a16="http://schemas.microsoft.com/office/drawing/2014/main" id="{8114CD2B-03EE-15A5-1930-E8ABC654C446}"/>
                  </a:ext>
                </a:extLst>
              </p:cNvPr>
              <p:cNvSpPr/>
              <p:nvPr/>
            </p:nvSpPr>
            <p:spPr>
              <a:xfrm>
                <a:off x="693484" y="2113284"/>
                <a:ext cx="95065" cy="118800"/>
              </a:xfrm>
              <a:prstGeom prst="ellipse">
                <a:avLst/>
              </a:prstGeom>
              <a:solidFill>
                <a:schemeClr val="bg1"/>
              </a:solidFill>
              <a:ln w="19050">
                <a:solidFill>
                  <a:srgbClr val="009A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42" name="Group 1041">
              <a:extLst>
                <a:ext uri="{FF2B5EF4-FFF2-40B4-BE49-F238E27FC236}">
                  <a16:creationId xmlns:a16="http://schemas.microsoft.com/office/drawing/2014/main" id="{74AAF938-33AD-0DCF-31C2-39B9BC5B8FC6}"/>
                </a:ext>
              </a:extLst>
            </p:cNvPr>
            <p:cNvGrpSpPr/>
            <p:nvPr/>
          </p:nvGrpSpPr>
          <p:grpSpPr>
            <a:xfrm>
              <a:off x="696333" y="6130984"/>
              <a:ext cx="5910082" cy="779932"/>
              <a:chOff x="693484" y="1738322"/>
              <a:chExt cx="5202250" cy="857925"/>
            </a:xfrm>
          </p:grpSpPr>
          <p:sp>
            <p:nvSpPr>
              <p:cNvPr id="1043" name="Rectangle: Rounded Corners 1042">
                <a:extLst>
                  <a:ext uri="{FF2B5EF4-FFF2-40B4-BE49-F238E27FC236}">
                    <a16:creationId xmlns:a16="http://schemas.microsoft.com/office/drawing/2014/main" id="{BFC3BC82-CEA3-ECC1-9575-047E5300B2E3}"/>
                  </a:ext>
                </a:extLst>
              </p:cNvPr>
              <p:cNvSpPr/>
              <p:nvPr/>
            </p:nvSpPr>
            <p:spPr>
              <a:xfrm>
                <a:off x="739230" y="1738322"/>
                <a:ext cx="5156504" cy="857925"/>
              </a:xfrm>
              <a:prstGeom prst="roundRect">
                <a:avLst>
                  <a:gd name="adj" fmla="val 5238"/>
                </a:avLst>
              </a:prstGeom>
              <a:solidFill>
                <a:schemeClr val="bg1"/>
              </a:solidFill>
              <a:ln>
                <a:noFill/>
              </a:ln>
              <a:effectLst>
                <a:outerShdw blurRad="1270000" dist="381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4" name="Rectangle 1043">
                <a:extLst>
                  <a:ext uri="{FF2B5EF4-FFF2-40B4-BE49-F238E27FC236}">
                    <a16:creationId xmlns:a16="http://schemas.microsoft.com/office/drawing/2014/main" id="{507C2F72-9BC5-A81E-A248-CBD379CCDAEA}"/>
                  </a:ext>
                </a:extLst>
              </p:cNvPr>
              <p:cNvSpPr/>
              <p:nvPr/>
            </p:nvSpPr>
            <p:spPr>
              <a:xfrm>
                <a:off x="956191" y="1998007"/>
                <a:ext cx="4779486" cy="37240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Segoe UI Light" panose="020B0502040204020203" pitchFamily="34" charset="0"/>
                  </a:rPr>
                  <a:t>Gestione</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Segoe UI Light" panose="020B0502040204020203" pitchFamily="34" charset="0"/>
                  </a:rPr>
                  <a:t> las comorbilidades.</a:t>
                </a:r>
              </a:p>
            </p:txBody>
          </p:sp>
          <p:sp>
            <p:nvSpPr>
              <p:cNvPr id="1045" name="Oval 1044">
                <a:extLst>
                  <a:ext uri="{FF2B5EF4-FFF2-40B4-BE49-F238E27FC236}">
                    <a16:creationId xmlns:a16="http://schemas.microsoft.com/office/drawing/2014/main" id="{00474412-053C-43DF-A1A4-5CA5BFF58A98}"/>
                  </a:ext>
                </a:extLst>
              </p:cNvPr>
              <p:cNvSpPr/>
              <p:nvPr/>
            </p:nvSpPr>
            <p:spPr>
              <a:xfrm>
                <a:off x="693484" y="2113284"/>
                <a:ext cx="95065" cy="118800"/>
              </a:xfrm>
              <a:prstGeom prst="ellipse">
                <a:avLst/>
              </a:prstGeom>
              <a:solidFill>
                <a:schemeClr val="bg1"/>
              </a:solidFill>
              <a:ln w="19050">
                <a:solidFill>
                  <a:srgbClr val="009A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 name="Title 1">
            <a:extLst>
              <a:ext uri="{FF2B5EF4-FFF2-40B4-BE49-F238E27FC236}">
                <a16:creationId xmlns:a16="http://schemas.microsoft.com/office/drawing/2014/main" id="{0AF62B2C-22FE-ADD3-3167-582BCDD138AA}"/>
              </a:ext>
            </a:extLst>
          </p:cNvPr>
          <p:cNvSpPr txBox="1">
            <a:spLocks/>
          </p:cNvSpPr>
          <p:nvPr/>
        </p:nvSpPr>
        <p:spPr>
          <a:xfrm>
            <a:off x="696333" y="-113498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4" name="Title 1">
            <a:extLst>
              <a:ext uri="{FF2B5EF4-FFF2-40B4-BE49-F238E27FC236}">
                <a16:creationId xmlns:a16="http://schemas.microsoft.com/office/drawing/2014/main" id="{D4B6251D-7785-4D22-0B9E-B0D5A63974CE}"/>
              </a:ext>
            </a:extLst>
          </p:cNvPr>
          <p:cNvSpPr txBox="1">
            <a:spLocks/>
          </p:cNvSpPr>
          <p:nvPr/>
        </p:nvSpPr>
        <p:spPr>
          <a:xfrm>
            <a:off x="838200" y="-18706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5" name="Slide Number Placeholder 4">
            <a:extLst>
              <a:ext uri="{FF2B5EF4-FFF2-40B4-BE49-F238E27FC236}">
                <a16:creationId xmlns:a16="http://schemas.microsoft.com/office/drawing/2014/main" id="{828E8981-2E00-5CA4-37D5-7FD948874B9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9E0B1F64-37DF-F10C-20F1-CB58C72946DE}"/>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Puntos clave de la Sección 3</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516041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DE9D50-6471-8033-8DD5-41A9F17A68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7200"/>
                    </a14:imgEffect>
                    <a14:imgEffect>
                      <a14:saturation sat="300000"/>
                    </a14:imgEffect>
                    <a14:imgEffect>
                      <a14:brightnessContrast bright="-20000" contrast="40000"/>
                    </a14:imgEffect>
                  </a14:imgLayer>
                </a14:imgProps>
              </a:ext>
            </a:extLst>
          </a:blip>
          <a:srcRect/>
          <a:stretch/>
        </p:blipFill>
        <p:spPr>
          <a:xfrm>
            <a:off x="952500" y="0"/>
            <a:ext cx="10287000" cy="6858000"/>
          </a:xfrm>
          <a:prstGeom prst="rect">
            <a:avLst/>
          </a:prstGeom>
        </p:spPr>
      </p:pic>
    </p:spTree>
    <p:extLst>
      <p:ext uri="{BB962C8B-B14F-4D97-AF65-F5344CB8AC3E}">
        <p14:creationId xmlns:p14="http://schemas.microsoft.com/office/powerpoint/2010/main" val="1287535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3BB557A-4513-DAC7-39DD-6511EC62C19D}"/>
              </a:ext>
            </a:extLst>
          </p:cNvPr>
          <p:cNvSpPr/>
          <p:nvPr/>
        </p:nvSpPr>
        <p:spPr>
          <a:xfrm flipH="1" flipV="1">
            <a:off x="6021837" y="2609750"/>
            <a:ext cx="6170161" cy="4248250"/>
          </a:xfrm>
          <a:custGeom>
            <a:avLst/>
            <a:gdLst>
              <a:gd name="connsiteX0" fmla="*/ 0 w 11243296"/>
              <a:gd name="connsiteY0" fmla="*/ 0 h 7796664"/>
              <a:gd name="connsiteX1" fmla="*/ 11243296 w 11243296"/>
              <a:gd name="connsiteY1" fmla="*/ 0 h 7796664"/>
              <a:gd name="connsiteX2" fmla="*/ 11175587 w 11243296"/>
              <a:gd name="connsiteY2" fmla="*/ 50655 h 7796664"/>
              <a:gd name="connsiteX3" fmla="*/ 9350546 w 11243296"/>
              <a:gd name="connsiteY3" fmla="*/ 2469875 h 7796664"/>
              <a:gd name="connsiteX4" fmla="*/ 5186179 w 11243296"/>
              <a:gd name="connsiteY4" fmla="*/ 3503815 h 7796664"/>
              <a:gd name="connsiteX5" fmla="*/ 3299614 w 11243296"/>
              <a:gd name="connsiteY5" fmla="*/ 6477204 h 7796664"/>
              <a:gd name="connsiteX6" fmla="*/ 58709 w 11243296"/>
              <a:gd name="connsiteY6" fmla="*/ 7749628 h 7796664"/>
              <a:gd name="connsiteX7" fmla="*/ 0 w 11243296"/>
              <a:gd name="connsiteY7" fmla="*/ 7796664 h 779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3296" h="7796664">
                <a:moveTo>
                  <a:pt x="0" y="0"/>
                </a:moveTo>
                <a:lnTo>
                  <a:pt x="11243296" y="0"/>
                </a:lnTo>
                <a:lnTo>
                  <a:pt x="11175587" y="50655"/>
                </a:lnTo>
                <a:cubicBezTo>
                  <a:pt x="10088131" y="895141"/>
                  <a:pt x="10359046" y="1570920"/>
                  <a:pt x="9350546" y="2469875"/>
                </a:cubicBezTo>
                <a:cubicBezTo>
                  <a:pt x="8197975" y="3497251"/>
                  <a:pt x="6215173" y="2897447"/>
                  <a:pt x="5186179" y="3503815"/>
                </a:cubicBezTo>
                <a:cubicBezTo>
                  <a:pt x="4157184" y="4110184"/>
                  <a:pt x="4432578" y="5542646"/>
                  <a:pt x="3299614" y="6477204"/>
                </a:cubicBezTo>
                <a:cubicBezTo>
                  <a:pt x="2379081" y="7236533"/>
                  <a:pt x="1109962" y="6956642"/>
                  <a:pt x="58709" y="7749628"/>
                </a:cubicBezTo>
                <a:lnTo>
                  <a:pt x="0" y="7796664"/>
                </a:lnTo>
                <a:close/>
              </a:path>
            </a:pathLst>
          </a:custGeom>
          <a:gradFill flip="none" rotWithShape="1">
            <a:gsLst>
              <a:gs pos="0">
                <a:srgbClr val="009AD7"/>
              </a:gs>
              <a:gs pos="100000">
                <a:srgbClr val="004E8F"/>
              </a:gs>
            </a:gsLst>
            <a:lin ang="0" scaled="1"/>
            <a:tileRect/>
          </a:gradFill>
          <a:ln>
            <a:noFill/>
          </a:ln>
          <a:effectLst>
            <a:outerShdw blurRad="381000" dist="2286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Placeholder 15">
            <a:extLst>
              <a:ext uri="{FF2B5EF4-FFF2-40B4-BE49-F238E27FC236}">
                <a16:creationId xmlns:a16="http://schemas.microsoft.com/office/drawing/2014/main" id="{5AE730F4-9D45-8DB8-ECFD-CEB090B0C342}"/>
              </a:ext>
            </a:extLst>
          </p:cNvPr>
          <p:cNvPicPr>
            <a:picLocks noChangeAspect="1"/>
          </p:cNvPicPr>
          <p:nvPr/>
        </p:nvPicPr>
        <p:blipFill>
          <a:blip r:embed="rId3"/>
          <a:srcRect l="45932" t="1388" r="4067" b="1388"/>
          <a:stretch/>
        </p:blipFill>
        <p:spPr>
          <a:xfrm>
            <a:off x="6762805" y="879270"/>
            <a:ext cx="4589669" cy="5099460"/>
          </a:xfrm>
          <a:prstGeom prst="roundRect">
            <a:avLst>
              <a:gd name="adj" fmla="val 7773"/>
            </a:avLst>
          </a:prstGeom>
          <a:pattFill prst="pct5">
            <a:fgClr>
              <a:srgbClr val="004C9D"/>
            </a:fgClr>
            <a:bgClr>
              <a:sysClr val="window" lastClr="FFFFFF"/>
            </a:bgClr>
          </a:pattFill>
          <a:ln w="38100">
            <a:solidFill>
              <a:sysClr val="window" lastClr="FFFFFF"/>
            </a:solidFill>
          </a:ln>
          <a:effectLst>
            <a:outerShdw blurRad="76200" dist="38100" dir="5400000" sx="101000" sy="101000" algn="t" rotWithShape="0">
              <a:schemeClr val="tx1">
                <a:lumMod val="50000"/>
                <a:lumOff val="50000"/>
                <a:alpha val="30000"/>
              </a:schemeClr>
            </a:outerShdw>
          </a:effectLst>
        </p:spPr>
      </p:pic>
      <p:grpSp>
        <p:nvGrpSpPr>
          <p:cNvPr id="54" name="Group 53">
            <a:extLst>
              <a:ext uri="{FF2B5EF4-FFF2-40B4-BE49-F238E27FC236}">
                <a16:creationId xmlns:a16="http://schemas.microsoft.com/office/drawing/2014/main" id="{951F3DCB-FF4A-A68F-7D14-A9EE448F8DC4}"/>
              </a:ext>
            </a:extLst>
          </p:cNvPr>
          <p:cNvGrpSpPr/>
          <p:nvPr/>
        </p:nvGrpSpPr>
        <p:grpSpPr>
          <a:xfrm>
            <a:off x="838200" y="1893799"/>
            <a:ext cx="5635171" cy="4435566"/>
            <a:chOff x="466195" y="1890674"/>
            <a:chExt cx="5635171" cy="4435566"/>
          </a:xfrm>
        </p:grpSpPr>
        <p:grpSp>
          <p:nvGrpSpPr>
            <p:cNvPr id="38" name="Group 37">
              <a:extLst>
                <a:ext uri="{FF2B5EF4-FFF2-40B4-BE49-F238E27FC236}">
                  <a16:creationId xmlns:a16="http://schemas.microsoft.com/office/drawing/2014/main" id="{E3553576-DFF7-2675-FED7-737A1D851B6D}"/>
                </a:ext>
              </a:extLst>
            </p:cNvPr>
            <p:cNvGrpSpPr/>
            <p:nvPr/>
          </p:nvGrpSpPr>
          <p:grpSpPr>
            <a:xfrm>
              <a:off x="466195" y="1890674"/>
              <a:ext cx="5635171" cy="877027"/>
              <a:chOff x="466195" y="2912629"/>
              <a:chExt cx="5635171" cy="877027"/>
            </a:xfrm>
          </p:grpSpPr>
          <p:sp>
            <p:nvSpPr>
              <p:cNvPr id="39" name="Rectangle: Rounded Corners 38">
                <a:extLst>
                  <a:ext uri="{FF2B5EF4-FFF2-40B4-BE49-F238E27FC236}">
                    <a16:creationId xmlns:a16="http://schemas.microsoft.com/office/drawing/2014/main" id="{9898DDB7-1D30-0C7D-DED2-F0E7AD3C7634}"/>
                  </a:ext>
                </a:extLst>
              </p:cNvPr>
              <p:cNvSpPr/>
              <p:nvPr/>
            </p:nvSpPr>
            <p:spPr>
              <a:xfrm>
                <a:off x="532896" y="2912629"/>
                <a:ext cx="5568470" cy="877027"/>
              </a:xfrm>
              <a:prstGeom prst="roundRect">
                <a:avLst>
                  <a:gd name="adj" fmla="val 8364"/>
                </a:avLst>
              </a:prstGeom>
              <a:solidFill>
                <a:schemeClr val="bg1"/>
              </a:solidFill>
              <a:ln>
                <a:noFill/>
              </a:ln>
              <a:effectLst>
                <a:outerShdw blurRad="76200" dist="38100" dir="5400000" algn="t"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Rectangle 39">
                <a:extLst>
                  <a:ext uri="{FF2B5EF4-FFF2-40B4-BE49-F238E27FC236}">
                    <a16:creationId xmlns:a16="http://schemas.microsoft.com/office/drawing/2014/main" id="{6CC304B6-E515-F389-D925-DF8A799CEE85}"/>
                  </a:ext>
                </a:extLst>
              </p:cNvPr>
              <p:cNvSpPr/>
              <p:nvPr/>
            </p:nvSpPr>
            <p:spPr>
              <a:xfrm>
                <a:off x="778663" y="3066541"/>
                <a:ext cx="5322703" cy="584775"/>
              </a:xfrm>
              <a:prstGeom prst="rect">
                <a:avLst/>
              </a:prstGeom>
            </p:spPr>
            <p:txBody>
              <a:bodyPr wrap="square">
                <a:spAutoFit/>
              </a:bodyPr>
              <a:lstStyle/>
              <a:p>
                <a:r>
                  <a:rPr lang="es" sz="1600">
                    <a:cs typeface="Segoe UI Light" panose="020B0502040204020203" pitchFamily="34" charset="0"/>
                  </a:rPr>
                  <a:t>Distinguir las características fisiopatológicas de la insuficiencia cardíaca (IC), incluyendo nuevas categorizaciones.</a:t>
                </a:r>
              </a:p>
            </p:txBody>
          </p:sp>
          <p:sp>
            <p:nvSpPr>
              <p:cNvPr id="41" name="Oval 40">
                <a:extLst>
                  <a:ext uri="{FF2B5EF4-FFF2-40B4-BE49-F238E27FC236}">
                    <a16:creationId xmlns:a16="http://schemas.microsoft.com/office/drawing/2014/main" id="{CFF29038-1BF2-8764-86AC-5E7417C2E736}"/>
                  </a:ext>
                </a:extLst>
              </p:cNvPr>
              <p:cNvSpPr/>
              <p:nvPr/>
            </p:nvSpPr>
            <p:spPr>
              <a:xfrm>
                <a:off x="466195" y="3284441"/>
                <a:ext cx="133403" cy="133403"/>
              </a:xfrm>
              <a:prstGeom prst="ellipse">
                <a:avLst/>
              </a:prstGeom>
              <a:solidFill>
                <a:schemeClr val="bg1"/>
              </a:solidFill>
              <a:ln w="19050">
                <a:solidFill>
                  <a:srgbClr val="009A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0" name="Group 49">
              <a:extLst>
                <a:ext uri="{FF2B5EF4-FFF2-40B4-BE49-F238E27FC236}">
                  <a16:creationId xmlns:a16="http://schemas.microsoft.com/office/drawing/2014/main" id="{99FB5080-F98C-1DBA-D211-26909F4CDAA3}"/>
                </a:ext>
              </a:extLst>
            </p:cNvPr>
            <p:cNvGrpSpPr/>
            <p:nvPr/>
          </p:nvGrpSpPr>
          <p:grpSpPr>
            <a:xfrm>
              <a:off x="466195" y="2931399"/>
              <a:ext cx="5635171" cy="1148491"/>
              <a:chOff x="466195" y="2884053"/>
              <a:chExt cx="5635171" cy="1148491"/>
            </a:xfrm>
          </p:grpSpPr>
          <p:sp>
            <p:nvSpPr>
              <p:cNvPr id="51" name="Rectangle: Rounded Corners 50">
                <a:extLst>
                  <a:ext uri="{FF2B5EF4-FFF2-40B4-BE49-F238E27FC236}">
                    <a16:creationId xmlns:a16="http://schemas.microsoft.com/office/drawing/2014/main" id="{869F8280-81CA-68FA-7839-9667232E3A8E}"/>
                  </a:ext>
                </a:extLst>
              </p:cNvPr>
              <p:cNvSpPr/>
              <p:nvPr/>
            </p:nvSpPr>
            <p:spPr>
              <a:xfrm>
                <a:off x="532896" y="2884053"/>
                <a:ext cx="5568470" cy="1148491"/>
              </a:xfrm>
              <a:prstGeom prst="roundRect">
                <a:avLst>
                  <a:gd name="adj" fmla="val 8364"/>
                </a:avLst>
              </a:prstGeom>
              <a:solidFill>
                <a:schemeClr val="bg1"/>
              </a:solidFill>
              <a:ln>
                <a:noFill/>
              </a:ln>
              <a:effectLst>
                <a:outerShdw blurRad="76200" dist="38100" dir="5400000" algn="t"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2" name="Rectangle 51">
                <a:extLst>
                  <a:ext uri="{FF2B5EF4-FFF2-40B4-BE49-F238E27FC236}">
                    <a16:creationId xmlns:a16="http://schemas.microsoft.com/office/drawing/2014/main" id="{22210860-A81B-9010-7620-0C6E1571ECA6}"/>
                  </a:ext>
                </a:extLst>
              </p:cNvPr>
              <p:cNvSpPr/>
              <p:nvPr/>
            </p:nvSpPr>
            <p:spPr>
              <a:xfrm>
                <a:off x="778663" y="2899548"/>
                <a:ext cx="5177561" cy="1077218"/>
              </a:xfrm>
              <a:prstGeom prst="rect">
                <a:avLst/>
              </a:prstGeom>
            </p:spPr>
            <p:txBody>
              <a:bodyPr wrap="square">
                <a:spAutoFit/>
              </a:bodyPr>
              <a:lstStyle/>
              <a:p>
                <a:r>
                  <a:rPr lang="es" sz="1600">
                    <a:cs typeface="Segoe UI Light" panose="020B0502040204020203" pitchFamily="34" charset="0"/>
                  </a:rPr>
                  <a:t>Comprender las principales actualizaciones de las directrices </a:t>
                </a:r>
                <a:r>
                  <a:rPr lang="en-US" sz="1600">
                    <a:cs typeface="Segoe UI Light" panose="020B0502040204020203" pitchFamily="34" charset="0"/>
                  </a:rPr>
                  <a:t>de la IC de la ACC</a:t>
                </a:r>
                <a:r>
                  <a:rPr lang="es" sz="1600">
                    <a:cs typeface="Segoe UI Light" panose="020B0502040204020203" pitchFamily="34" charset="0"/>
                  </a:rPr>
                  <a:t> con respecto a la GDMT y las principales discrepancias de otros proveedores líderes de directrices </a:t>
                </a:r>
                <a:r>
                  <a:rPr lang="en-US" sz="1600">
                    <a:cs typeface="Segoe UI Light" panose="020B0502040204020203" pitchFamily="34" charset="0"/>
                  </a:rPr>
                  <a:t>es </a:t>
                </a:r>
                <a:r>
                  <a:rPr lang="en-US" sz="1600" err="1">
                    <a:cs typeface="Segoe UI Light" panose="020B0502040204020203" pitchFamily="34" charset="0"/>
                  </a:rPr>
                  <a:t>decir</a:t>
                </a:r>
                <a:r>
                  <a:rPr lang="en-US" sz="1600">
                    <a:cs typeface="Segoe UI Light" panose="020B0502040204020203" pitchFamily="34" charset="0"/>
                  </a:rPr>
                  <a:t>, la ESC</a:t>
                </a:r>
                <a:r>
                  <a:rPr lang="es" sz="1600">
                    <a:cs typeface="Segoe UI Light" panose="020B0502040204020203" pitchFamily="34" charset="0"/>
                  </a:rPr>
                  <a:t>.</a:t>
                </a:r>
              </a:p>
            </p:txBody>
          </p:sp>
          <p:sp>
            <p:nvSpPr>
              <p:cNvPr id="53" name="Oval 52">
                <a:extLst>
                  <a:ext uri="{FF2B5EF4-FFF2-40B4-BE49-F238E27FC236}">
                    <a16:creationId xmlns:a16="http://schemas.microsoft.com/office/drawing/2014/main" id="{24E6EA00-BBC6-4339-8F3C-63EE2334A555}"/>
                  </a:ext>
                </a:extLst>
              </p:cNvPr>
              <p:cNvSpPr/>
              <p:nvPr/>
            </p:nvSpPr>
            <p:spPr>
              <a:xfrm>
                <a:off x="466195" y="3384456"/>
                <a:ext cx="133403" cy="133403"/>
              </a:xfrm>
              <a:prstGeom prst="ellipse">
                <a:avLst/>
              </a:prstGeom>
              <a:solidFill>
                <a:schemeClr val="bg1"/>
              </a:solidFill>
              <a:ln w="19050">
                <a:solidFill>
                  <a:srgbClr val="009A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2" name="Group 41">
              <a:extLst>
                <a:ext uri="{FF2B5EF4-FFF2-40B4-BE49-F238E27FC236}">
                  <a16:creationId xmlns:a16="http://schemas.microsoft.com/office/drawing/2014/main" id="{08AC07FE-F6E1-B807-26BC-B8802511F93C}"/>
                </a:ext>
              </a:extLst>
            </p:cNvPr>
            <p:cNvGrpSpPr/>
            <p:nvPr/>
          </p:nvGrpSpPr>
          <p:grpSpPr>
            <a:xfrm>
              <a:off x="466195" y="4272166"/>
              <a:ext cx="5635170" cy="877027"/>
              <a:chOff x="466195" y="3155519"/>
              <a:chExt cx="5635170" cy="877027"/>
            </a:xfrm>
          </p:grpSpPr>
          <p:sp>
            <p:nvSpPr>
              <p:cNvPr id="43" name="Rectangle: Rounded Corners 42">
                <a:extLst>
                  <a:ext uri="{FF2B5EF4-FFF2-40B4-BE49-F238E27FC236}">
                    <a16:creationId xmlns:a16="http://schemas.microsoft.com/office/drawing/2014/main" id="{E4DD016D-B0B7-0E44-16E8-58D77B1AABB0}"/>
                  </a:ext>
                </a:extLst>
              </p:cNvPr>
              <p:cNvSpPr/>
              <p:nvPr/>
            </p:nvSpPr>
            <p:spPr>
              <a:xfrm>
                <a:off x="532896" y="3155519"/>
                <a:ext cx="5568469" cy="877027"/>
              </a:xfrm>
              <a:prstGeom prst="roundRect">
                <a:avLst>
                  <a:gd name="adj" fmla="val 8364"/>
                </a:avLst>
              </a:prstGeom>
              <a:solidFill>
                <a:schemeClr val="bg1"/>
              </a:solidFill>
              <a:ln>
                <a:noFill/>
              </a:ln>
              <a:effectLst>
                <a:outerShdw blurRad="76200" dist="38100" dir="5400000" algn="t"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Rectangle 43">
                <a:extLst>
                  <a:ext uri="{FF2B5EF4-FFF2-40B4-BE49-F238E27FC236}">
                    <a16:creationId xmlns:a16="http://schemas.microsoft.com/office/drawing/2014/main" id="{76BD35F1-5544-EA48-DF01-6B745CEB3A6C}"/>
                  </a:ext>
                </a:extLst>
              </p:cNvPr>
              <p:cNvSpPr/>
              <p:nvPr/>
            </p:nvSpPr>
            <p:spPr>
              <a:xfrm>
                <a:off x="778664" y="3165271"/>
                <a:ext cx="5177560" cy="830997"/>
              </a:xfrm>
              <a:prstGeom prst="rect">
                <a:avLst/>
              </a:prstGeom>
            </p:spPr>
            <p:txBody>
              <a:bodyPr wrap="square">
                <a:spAutoFit/>
              </a:bodyPr>
              <a:lstStyle/>
              <a:p>
                <a:r>
                  <a:rPr lang="es-ES" sz="1600">
                    <a:cs typeface="Segoe UI Light" panose="020B0502040204020203" pitchFamily="34" charset="0"/>
                  </a:rPr>
                  <a:t>Comprender las conclusiones del Expert </a:t>
                </a:r>
                <a:r>
                  <a:rPr lang="es-ES" sz="1600" err="1">
                    <a:cs typeface="Segoe UI Light" panose="020B0502040204020203" pitchFamily="34" charset="0"/>
                  </a:rPr>
                  <a:t>Consensus</a:t>
                </a:r>
                <a:r>
                  <a:rPr lang="es-ES" sz="1600">
                    <a:cs typeface="Segoe UI Light" panose="020B0502040204020203" pitchFamily="34" charset="0"/>
                  </a:rPr>
                  <a:t> </a:t>
                </a:r>
                <a:r>
                  <a:rPr lang="es-ES" sz="1600" err="1">
                    <a:cs typeface="Segoe UI Light" panose="020B0502040204020203" pitchFamily="34" charset="0"/>
                  </a:rPr>
                  <a:t>Decision</a:t>
                </a:r>
                <a:r>
                  <a:rPr lang="es-ES" sz="1600">
                    <a:cs typeface="Segoe UI Light" panose="020B0502040204020203" pitchFamily="34" charset="0"/>
                  </a:rPr>
                  <a:t> </a:t>
                </a:r>
                <a:r>
                  <a:rPr lang="es-ES" sz="1600" err="1">
                    <a:cs typeface="Segoe UI Light" panose="020B0502040204020203" pitchFamily="34" charset="0"/>
                  </a:rPr>
                  <a:t>Pathway</a:t>
                </a:r>
                <a:r>
                  <a:rPr lang="es-ES" sz="1600">
                    <a:cs typeface="Segoe UI Light" panose="020B0502040204020203" pitchFamily="34" charset="0"/>
                  </a:rPr>
                  <a:t> (</a:t>
                </a:r>
                <a:r>
                  <a:rPr lang="es-ES" sz="1600" err="1">
                    <a:cs typeface="Segoe UI Light" panose="020B0502040204020203" pitchFamily="34" charset="0"/>
                  </a:rPr>
                  <a:t>ECDP</a:t>
                </a:r>
                <a:r>
                  <a:rPr lang="es-ES" sz="1600">
                    <a:cs typeface="Segoe UI Light" panose="020B0502040204020203" pitchFamily="34" charset="0"/>
                  </a:rPr>
                  <a:t>) de la ACC para la insuficiencia cardíaca con fracción de eyección preservada (</a:t>
                </a:r>
                <a:r>
                  <a:rPr lang="es-ES" sz="1600" err="1">
                    <a:cs typeface="Segoe UI Light" panose="020B0502040204020203" pitchFamily="34" charset="0"/>
                  </a:rPr>
                  <a:t>ICFEp</a:t>
                </a:r>
                <a:r>
                  <a:rPr lang="es-ES" sz="1600">
                    <a:cs typeface="Segoe UI Light" panose="020B0502040204020203" pitchFamily="34" charset="0"/>
                  </a:rPr>
                  <a:t>)</a:t>
                </a:r>
                <a:r>
                  <a:rPr lang="es" sz="1600">
                    <a:cs typeface="Segoe UI Light" panose="020B0502040204020203" pitchFamily="34" charset="0"/>
                  </a:rPr>
                  <a:t>.</a:t>
                </a:r>
              </a:p>
            </p:txBody>
          </p:sp>
          <p:sp>
            <p:nvSpPr>
              <p:cNvPr id="45" name="Oval 44">
                <a:extLst>
                  <a:ext uri="{FF2B5EF4-FFF2-40B4-BE49-F238E27FC236}">
                    <a16:creationId xmlns:a16="http://schemas.microsoft.com/office/drawing/2014/main" id="{233B8A1F-8E81-685A-B4B7-55EB87A73411}"/>
                  </a:ext>
                </a:extLst>
              </p:cNvPr>
              <p:cNvSpPr/>
              <p:nvPr/>
            </p:nvSpPr>
            <p:spPr>
              <a:xfrm>
                <a:off x="466195" y="3527331"/>
                <a:ext cx="133403" cy="133403"/>
              </a:xfrm>
              <a:prstGeom prst="ellipse">
                <a:avLst/>
              </a:prstGeom>
              <a:solidFill>
                <a:schemeClr val="bg1"/>
              </a:solidFill>
              <a:ln w="19050">
                <a:solidFill>
                  <a:srgbClr val="009A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46" name="Group 45">
              <a:extLst>
                <a:ext uri="{FF2B5EF4-FFF2-40B4-BE49-F238E27FC236}">
                  <a16:creationId xmlns:a16="http://schemas.microsoft.com/office/drawing/2014/main" id="{6525DC88-DCD6-F2B4-7AE9-9EDEABF70D14}"/>
                </a:ext>
              </a:extLst>
            </p:cNvPr>
            <p:cNvGrpSpPr/>
            <p:nvPr/>
          </p:nvGrpSpPr>
          <p:grpSpPr>
            <a:xfrm>
              <a:off x="466195" y="5312893"/>
              <a:ext cx="5635170" cy="1013347"/>
              <a:chOff x="466195" y="5613668"/>
              <a:chExt cx="5635170" cy="1013347"/>
            </a:xfrm>
          </p:grpSpPr>
          <p:sp>
            <p:nvSpPr>
              <p:cNvPr id="47" name="Rectangle: Rounded Corners 46">
                <a:extLst>
                  <a:ext uri="{FF2B5EF4-FFF2-40B4-BE49-F238E27FC236}">
                    <a16:creationId xmlns:a16="http://schemas.microsoft.com/office/drawing/2014/main" id="{8EBBA43F-020B-D1D6-FBB8-DE2B76BDE985}"/>
                  </a:ext>
                </a:extLst>
              </p:cNvPr>
              <p:cNvSpPr/>
              <p:nvPr/>
            </p:nvSpPr>
            <p:spPr>
              <a:xfrm>
                <a:off x="532897" y="5613668"/>
                <a:ext cx="5568468" cy="1013347"/>
              </a:xfrm>
              <a:prstGeom prst="roundRect">
                <a:avLst>
                  <a:gd name="adj" fmla="val 8364"/>
                </a:avLst>
              </a:prstGeom>
              <a:solidFill>
                <a:schemeClr val="bg1"/>
              </a:solidFill>
              <a:ln>
                <a:noFill/>
              </a:ln>
              <a:effectLst>
                <a:outerShdw blurRad="76200" dist="38100" dir="5400000" algn="t"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8" name="Rectangle 47">
                <a:extLst>
                  <a:ext uri="{FF2B5EF4-FFF2-40B4-BE49-F238E27FC236}">
                    <a16:creationId xmlns:a16="http://schemas.microsoft.com/office/drawing/2014/main" id="{94F5A5B9-6509-C729-5F57-3FD80EC21EC9}"/>
                  </a:ext>
                </a:extLst>
              </p:cNvPr>
              <p:cNvSpPr/>
              <p:nvPr/>
            </p:nvSpPr>
            <p:spPr>
              <a:xfrm>
                <a:off x="778664" y="5694739"/>
                <a:ext cx="5177560" cy="830997"/>
              </a:xfrm>
              <a:prstGeom prst="rect">
                <a:avLst/>
              </a:prstGeom>
            </p:spPr>
            <p:txBody>
              <a:bodyPr wrap="square">
                <a:spAutoFit/>
              </a:bodyPr>
              <a:lstStyle/>
              <a:p>
                <a:r>
                  <a:rPr lang="es" sz="1600">
                    <a:cs typeface="Segoe UI Light" panose="020B0502040204020203" pitchFamily="34" charset="0"/>
                  </a:rPr>
                  <a:t>Diseñar planes de tratamiento prácticos y basados en la evidencia </a:t>
                </a:r>
                <a:r>
                  <a:rPr lang="es-ES" sz="1600">
                    <a:cs typeface="Segoe UI Light" panose="020B0502040204020203" pitchFamily="34" charset="0"/>
                  </a:rPr>
                  <a:t>para pacientes con insuficiencia cardíaca con </a:t>
                </a:r>
                <a:r>
                  <a:rPr lang="es-ES" sz="1600" err="1">
                    <a:cs typeface="Segoe UI Light" panose="020B0502040204020203" pitchFamily="34" charset="0"/>
                  </a:rPr>
                  <a:t>ICFEr</a:t>
                </a:r>
                <a:r>
                  <a:rPr lang="es-ES" sz="1600">
                    <a:cs typeface="Segoe UI Light" panose="020B0502040204020203" pitchFamily="34" charset="0"/>
                  </a:rPr>
                  <a:t> e </a:t>
                </a:r>
                <a:r>
                  <a:rPr lang="es-ES" sz="1600" err="1">
                    <a:cs typeface="Segoe UI Light" panose="020B0502040204020203" pitchFamily="34" charset="0"/>
                  </a:rPr>
                  <a:t>ICFEp</a:t>
                </a:r>
                <a:r>
                  <a:rPr lang="es-ES" sz="1600">
                    <a:cs typeface="Segoe UI Light" panose="020B0502040204020203" pitchFamily="34" charset="0"/>
                  </a:rPr>
                  <a:t> que incluyan</a:t>
                </a:r>
                <a:r>
                  <a:rPr lang="es" sz="1600">
                    <a:cs typeface="Segoe UI Light" panose="020B0502040204020203" pitchFamily="34" charset="0"/>
                  </a:rPr>
                  <a:t> la terapia combinada más adecuada.</a:t>
                </a:r>
              </a:p>
            </p:txBody>
          </p:sp>
          <p:sp>
            <p:nvSpPr>
              <p:cNvPr id="49" name="Oval 48">
                <a:extLst>
                  <a:ext uri="{FF2B5EF4-FFF2-40B4-BE49-F238E27FC236}">
                    <a16:creationId xmlns:a16="http://schemas.microsoft.com/office/drawing/2014/main" id="{D841F316-CD43-4630-3B7C-BC9A9DCE83FF}"/>
                  </a:ext>
                </a:extLst>
              </p:cNvPr>
              <p:cNvSpPr/>
              <p:nvPr/>
            </p:nvSpPr>
            <p:spPr>
              <a:xfrm>
                <a:off x="466195" y="6045118"/>
                <a:ext cx="133403" cy="133403"/>
              </a:xfrm>
              <a:prstGeom prst="ellipse">
                <a:avLst/>
              </a:prstGeom>
              <a:solidFill>
                <a:schemeClr val="bg1"/>
              </a:solidFill>
              <a:ln w="19050">
                <a:solidFill>
                  <a:srgbClr val="009A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
        <p:nvSpPr>
          <p:cNvPr id="5" name="Title 1">
            <a:extLst>
              <a:ext uri="{FF2B5EF4-FFF2-40B4-BE49-F238E27FC236}">
                <a16:creationId xmlns:a16="http://schemas.microsoft.com/office/drawing/2014/main" id="{B6E60B33-9F4A-89B4-4D60-4FA7F8D0D91F}"/>
              </a:ext>
            </a:extLst>
          </p:cNvPr>
          <p:cNvSpPr txBox="1">
            <a:spLocks/>
          </p:cNvSpPr>
          <p:nvPr/>
        </p:nvSpPr>
        <p:spPr>
          <a:xfrm>
            <a:off x="838200" y="-15770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en-US" b="1">
              <a:solidFill>
                <a:srgbClr val="002C53"/>
              </a:solidFill>
            </a:endParaRPr>
          </a:p>
        </p:txBody>
      </p:sp>
      <p:sp>
        <p:nvSpPr>
          <p:cNvPr id="4" name="Title 1">
            <a:extLst>
              <a:ext uri="{FF2B5EF4-FFF2-40B4-BE49-F238E27FC236}">
                <a16:creationId xmlns:a16="http://schemas.microsoft.com/office/drawing/2014/main" id="{37FEB7C1-C323-FB2B-5A58-39EF49A72A50}"/>
              </a:ext>
            </a:extLst>
          </p:cNvPr>
          <p:cNvSpPr txBox="1">
            <a:spLocks/>
          </p:cNvSpPr>
          <p:nvPr/>
        </p:nvSpPr>
        <p:spPr>
          <a:xfrm>
            <a:off x="764037" y="-13847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en-US" b="1">
              <a:solidFill>
                <a:srgbClr val="002C53"/>
              </a:solidFill>
            </a:endParaRPr>
          </a:p>
        </p:txBody>
      </p:sp>
      <p:sp>
        <p:nvSpPr>
          <p:cNvPr id="6" name="Title 1">
            <a:extLst>
              <a:ext uri="{FF2B5EF4-FFF2-40B4-BE49-F238E27FC236}">
                <a16:creationId xmlns:a16="http://schemas.microsoft.com/office/drawing/2014/main" id="{DD707102-D64C-D67E-23F5-724348A1F1A3}"/>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 b="1">
                <a:solidFill>
                  <a:srgbClr val="002C53"/>
                </a:solidFill>
              </a:rPr>
              <a:t>Objetivos de aprendizaje</a:t>
            </a:r>
            <a:endParaRPr lang="en-US" b="1">
              <a:solidFill>
                <a:srgbClr val="002C53"/>
              </a:solidFill>
            </a:endParaRPr>
          </a:p>
        </p:txBody>
      </p:sp>
      <p:sp>
        <p:nvSpPr>
          <p:cNvPr id="8" name="Slide Number Placeholder 7">
            <a:extLst>
              <a:ext uri="{FF2B5EF4-FFF2-40B4-BE49-F238E27FC236}">
                <a16:creationId xmlns:a16="http://schemas.microsoft.com/office/drawing/2014/main" id="{06733D79-66E3-3269-089B-DA9B953119F0}"/>
              </a:ext>
            </a:extLst>
          </p:cNvPr>
          <p:cNvSpPr>
            <a:spLocks noGrp="1"/>
          </p:cNvSpPr>
          <p:nvPr>
            <p:ph type="sldNum" sz="quarter" idx="12"/>
          </p:nvPr>
        </p:nvSpPr>
        <p:spPr/>
        <p:txBody>
          <a:bodyPr/>
          <a:lstStyle/>
          <a:p>
            <a:fld id="{34BEDCEC-E0D6-4ECB-B1DC-D50FEC87900E}" type="slidenum">
              <a:rPr lang="en-US" smtClean="0"/>
              <a:pPr/>
              <a:t>5</a:t>
            </a:fld>
            <a:endParaRPr lang="en-US"/>
          </a:p>
        </p:txBody>
      </p:sp>
    </p:spTree>
    <p:extLst>
      <p:ext uri="{BB962C8B-B14F-4D97-AF65-F5344CB8AC3E}">
        <p14:creationId xmlns:p14="http://schemas.microsoft.com/office/powerpoint/2010/main" val="38562900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19C61363-671E-A42F-496D-C45EE3879B10}"/>
              </a:ext>
            </a:extLst>
          </p:cNvPr>
          <p:cNvPicPr>
            <a:picLocks noChangeAspect="1" noChangeArrowheads="1"/>
          </p:cNvPicPr>
          <p:nvPr/>
        </p:nvPicPr>
        <p:blipFill rotWithShape="1">
          <a:blip r:embed="rId3"/>
          <a:srcRect b="15624"/>
          <a:stretch/>
        </p:blipFill>
        <p:spPr bwMode="auto">
          <a:xfrm flipH="1">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0FDF227-FFA1-8D68-9594-29D975BA35F5}"/>
              </a:ext>
            </a:extLst>
          </p:cNvPr>
          <p:cNvSpPr/>
          <p:nvPr/>
        </p:nvSpPr>
        <p:spPr>
          <a:xfrm>
            <a:off x="-1" y="0"/>
            <a:ext cx="5544767" cy="6858000"/>
          </a:xfrm>
          <a:prstGeom prst="rect">
            <a:avLst/>
          </a:prstGeom>
          <a:gradFill>
            <a:gsLst>
              <a:gs pos="0">
                <a:srgbClr val="EBEFEA">
                  <a:alpha val="35000"/>
                </a:srgbClr>
              </a:gs>
              <a:gs pos="100000">
                <a:srgbClr val="EBEFEA">
                  <a:alpha val="0"/>
                  <a:lumMod val="98000"/>
                </a:srgb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FF3E97BC-DD28-102D-3956-0112FBE9F287}"/>
              </a:ext>
            </a:extLst>
          </p:cNvPr>
          <p:cNvGrpSpPr/>
          <p:nvPr/>
        </p:nvGrpSpPr>
        <p:grpSpPr>
          <a:xfrm>
            <a:off x="380144" y="2058000"/>
            <a:ext cx="4542760" cy="2742000"/>
            <a:chOff x="380144" y="2586524"/>
            <a:chExt cx="4542760" cy="2742000"/>
          </a:xfrm>
          <a:effectLst>
            <a:outerShdw blurRad="342900" dist="38100" dir="5400000" sx="103000" sy="103000" algn="t" rotWithShape="0">
              <a:srgbClr val="A01D53">
                <a:alpha val="21000"/>
              </a:srgbClr>
            </a:outerShdw>
          </a:effectLst>
        </p:grpSpPr>
        <p:sp>
          <p:nvSpPr>
            <p:cNvPr id="3" name="Google Shape;190;p24">
              <a:extLst>
                <a:ext uri="{FF2B5EF4-FFF2-40B4-BE49-F238E27FC236}">
                  <a16:creationId xmlns:a16="http://schemas.microsoft.com/office/drawing/2014/main" id="{DE9D51E4-D3B1-A2ED-3835-E3100F4E7F38}"/>
                </a:ext>
              </a:extLst>
            </p:cNvPr>
            <p:cNvSpPr/>
            <p:nvPr/>
          </p:nvSpPr>
          <p:spPr>
            <a:xfrm>
              <a:off x="380144" y="2586524"/>
              <a:ext cx="4542760" cy="2742000"/>
            </a:xfrm>
            <a:prstGeom prst="roundRect">
              <a:avLst/>
            </a:prstGeom>
            <a:solidFill>
              <a:srgbClr val="A01D53"/>
            </a:solidFill>
            <a:ln>
              <a:noFill/>
            </a:ln>
            <a:effectLst>
              <a:outerShdw blurRad="76200" dist="38100" dir="5400000" sx="101000" sy="101000" algn="t" rotWithShape="0">
                <a:srgbClr val="A01D5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151BF349-8E11-329C-A26E-ACAF1205E7DF}"/>
                </a:ext>
              </a:extLst>
            </p:cNvPr>
            <p:cNvGrpSpPr/>
            <p:nvPr/>
          </p:nvGrpSpPr>
          <p:grpSpPr>
            <a:xfrm>
              <a:off x="900561" y="3141157"/>
              <a:ext cx="3501926" cy="1632735"/>
              <a:chOff x="888741" y="3939106"/>
              <a:chExt cx="3501926" cy="1632735"/>
            </a:xfrm>
          </p:grpSpPr>
          <p:sp>
            <p:nvSpPr>
              <p:cNvPr id="6" name="Title 17">
                <a:extLst>
                  <a:ext uri="{FF2B5EF4-FFF2-40B4-BE49-F238E27FC236}">
                    <a16:creationId xmlns:a16="http://schemas.microsoft.com/office/drawing/2014/main" id="{827A8A59-3FCD-2926-B135-2BBA1D0B3B16}"/>
                  </a:ext>
                </a:extLst>
              </p:cNvPr>
              <p:cNvSpPr txBox="1">
                <a:spLocks/>
              </p:cNvSpPr>
              <p:nvPr/>
            </p:nvSpPr>
            <p:spPr>
              <a:xfrm>
                <a:off x="888741" y="4748771"/>
                <a:ext cx="3501926" cy="82307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000" b="1" kern="1200">
                    <a:solidFill>
                      <a:schemeClr val="bg1"/>
                    </a:solidFill>
                    <a:effectLst/>
                    <a:latin typeface="Calibri" panose="020F0502020204030204" pitchFamily="34" charset="0"/>
                    <a:ea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 sz="28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¡Es hora de practicar!</a:t>
                </a:r>
                <a:endParaRPr kumimoji="0" lang="en-IN" sz="28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Title 17">
                <a:extLst>
                  <a:ext uri="{FF2B5EF4-FFF2-40B4-BE49-F238E27FC236}">
                    <a16:creationId xmlns:a16="http://schemas.microsoft.com/office/drawing/2014/main" id="{91B0F2FB-A34D-1D36-99A9-B589B86150C1}"/>
                  </a:ext>
                </a:extLst>
              </p:cNvPr>
              <p:cNvSpPr txBox="1">
                <a:spLocks/>
              </p:cNvSpPr>
              <p:nvPr/>
            </p:nvSpPr>
            <p:spPr>
              <a:xfrm>
                <a:off x="888741" y="3939106"/>
                <a:ext cx="3501926" cy="82307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000" b="1" kern="1200">
                    <a:solidFill>
                      <a:schemeClr val="bg1"/>
                    </a:solidFill>
                    <a:effectLst/>
                    <a:latin typeface="Calibri" panose="020F0502020204030204" pitchFamily="34" charset="0"/>
                    <a:ea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 sz="3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Sección 4</a:t>
                </a:r>
                <a:endParaRPr kumimoji="0" lang="en-IN" sz="3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3675703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F042FBC9-34A8-568A-B12C-3EB715DDEF3B}"/>
              </a:ext>
            </a:extLst>
          </p:cNvPr>
          <p:cNvSpPr/>
          <p:nvPr/>
        </p:nvSpPr>
        <p:spPr>
          <a:xfrm flipH="1" flipV="1">
            <a:off x="6727591" y="2609749"/>
            <a:ext cx="5464407" cy="4278699"/>
          </a:xfrm>
          <a:custGeom>
            <a:avLst/>
            <a:gdLst>
              <a:gd name="connsiteX0" fmla="*/ 0 w 11243296"/>
              <a:gd name="connsiteY0" fmla="*/ 0 h 7796664"/>
              <a:gd name="connsiteX1" fmla="*/ 11243296 w 11243296"/>
              <a:gd name="connsiteY1" fmla="*/ 0 h 7796664"/>
              <a:gd name="connsiteX2" fmla="*/ 11175587 w 11243296"/>
              <a:gd name="connsiteY2" fmla="*/ 50655 h 7796664"/>
              <a:gd name="connsiteX3" fmla="*/ 9350546 w 11243296"/>
              <a:gd name="connsiteY3" fmla="*/ 2469875 h 7796664"/>
              <a:gd name="connsiteX4" fmla="*/ 5186179 w 11243296"/>
              <a:gd name="connsiteY4" fmla="*/ 3503815 h 7796664"/>
              <a:gd name="connsiteX5" fmla="*/ 3299614 w 11243296"/>
              <a:gd name="connsiteY5" fmla="*/ 6477204 h 7796664"/>
              <a:gd name="connsiteX6" fmla="*/ 58709 w 11243296"/>
              <a:gd name="connsiteY6" fmla="*/ 7749628 h 7796664"/>
              <a:gd name="connsiteX7" fmla="*/ 0 w 11243296"/>
              <a:gd name="connsiteY7" fmla="*/ 7796664 h 779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3296" h="7796664">
                <a:moveTo>
                  <a:pt x="0" y="0"/>
                </a:moveTo>
                <a:lnTo>
                  <a:pt x="11243296" y="0"/>
                </a:lnTo>
                <a:lnTo>
                  <a:pt x="11175587" y="50655"/>
                </a:lnTo>
                <a:cubicBezTo>
                  <a:pt x="10088131" y="895141"/>
                  <a:pt x="10359046" y="1570920"/>
                  <a:pt x="9350546" y="2469875"/>
                </a:cubicBezTo>
                <a:cubicBezTo>
                  <a:pt x="8197975" y="3497251"/>
                  <a:pt x="6215173" y="2897447"/>
                  <a:pt x="5186179" y="3503815"/>
                </a:cubicBezTo>
                <a:cubicBezTo>
                  <a:pt x="4157184" y="4110184"/>
                  <a:pt x="4432578" y="5542646"/>
                  <a:pt x="3299614" y="6477204"/>
                </a:cubicBezTo>
                <a:cubicBezTo>
                  <a:pt x="2379081" y="7236533"/>
                  <a:pt x="1109962" y="6956642"/>
                  <a:pt x="58709" y="7749628"/>
                </a:cubicBezTo>
                <a:lnTo>
                  <a:pt x="0" y="7796664"/>
                </a:lnTo>
                <a:close/>
              </a:path>
            </a:pathLst>
          </a:custGeom>
          <a:gradFill flip="none" rotWithShape="1">
            <a:gsLst>
              <a:gs pos="0">
                <a:srgbClr val="009AD7"/>
              </a:gs>
              <a:gs pos="100000">
                <a:srgbClr val="004E8F"/>
              </a:gs>
            </a:gsLst>
            <a:lin ang="0" scaled="1"/>
            <a:tileRect/>
          </a:gradFill>
          <a:ln>
            <a:noFill/>
          </a:ln>
          <a:effectLst>
            <a:outerShdw blurRad="381000" dist="2286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0110BB8C-64E4-5A6B-0E79-ED4D26F2FADA}"/>
              </a:ext>
            </a:extLst>
          </p:cNvPr>
          <p:cNvSpPr>
            <a:spLocks noGrp="1"/>
          </p:cNvSpPr>
          <p:nvPr>
            <p:ph idx="1"/>
          </p:nvPr>
        </p:nvSpPr>
        <p:spPr>
          <a:xfrm>
            <a:off x="838200" y="1739658"/>
            <a:ext cx="5889392" cy="4351338"/>
          </a:xfrm>
        </p:spPr>
        <p:txBody>
          <a:bodyPr>
            <a:normAutofit/>
          </a:bodyPr>
          <a:lstStyle/>
          <a:p>
            <a:r>
              <a:rPr lang="es" sz="1600" b="1"/>
              <a:t>Dos casos de pacientes </a:t>
            </a:r>
            <a:r>
              <a:rPr lang="es" sz="1600"/>
              <a:t>con </a:t>
            </a:r>
            <a:r>
              <a:rPr lang="es" sz="1600" b="1"/>
              <a:t>múltiples pasos/etapas de toma de </a:t>
            </a:r>
            <a:br>
              <a:rPr lang="en-US" sz="1600" b="1"/>
            </a:br>
            <a:r>
              <a:rPr lang="es" sz="1600" b="1"/>
              <a:t>decisiones</a:t>
            </a:r>
            <a:r>
              <a:rPr lang="es" sz="1600"/>
              <a:t> para el diagnóstico y la planificación del tratamiento</a:t>
            </a:r>
          </a:p>
          <a:p>
            <a:r>
              <a:rPr lang="es" sz="1600"/>
              <a:t>Realización y presentación de soluciones </a:t>
            </a:r>
            <a:r>
              <a:rPr lang="es" sz="1600" b="1"/>
              <a:t>en equipo</a:t>
            </a:r>
            <a:endParaRPr lang="en-US" sz="1600" b="1"/>
          </a:p>
          <a:p>
            <a:r>
              <a:rPr lang="es" sz="1600" b="1"/>
              <a:t>Enfoque</a:t>
            </a:r>
            <a:r>
              <a:rPr lang="es" sz="1600"/>
              <a:t>: </a:t>
            </a:r>
          </a:p>
          <a:p>
            <a:pPr marL="444500" lvl="1">
              <a:buClr>
                <a:schemeClr val="tx1"/>
              </a:buClr>
              <a:buFont typeface="Courier New" panose="02070309020205020404" pitchFamily="49" charset="0"/>
              <a:buChar char="o"/>
            </a:pPr>
            <a:r>
              <a:rPr lang="es" sz="1600" b="1"/>
              <a:t>Lluvia de ideas</a:t>
            </a:r>
            <a:r>
              <a:rPr lang="es" sz="1600"/>
              <a:t> basada en el historial del paciente y los detalles proporcionados en su guía del participante</a:t>
            </a:r>
          </a:p>
          <a:p>
            <a:pPr marL="444500" lvl="1">
              <a:buClr>
                <a:schemeClr val="tx1"/>
              </a:buClr>
              <a:buFont typeface="Courier New" panose="02070309020205020404" pitchFamily="49" charset="0"/>
              <a:buChar char="o"/>
            </a:pPr>
            <a:r>
              <a:rPr lang="es" sz="1600" b="1"/>
              <a:t>Toma de decisiones compartida </a:t>
            </a:r>
            <a:r>
              <a:rPr lang="es" sz="1600"/>
              <a:t>con los miembros de tu equipo</a:t>
            </a:r>
          </a:p>
          <a:p>
            <a:pPr marL="444500" lvl="1">
              <a:buClr>
                <a:schemeClr val="tx1"/>
              </a:buClr>
              <a:buFont typeface="Courier New" panose="02070309020205020404" pitchFamily="49" charset="0"/>
              <a:buChar char="o"/>
            </a:pPr>
            <a:r>
              <a:rPr lang="es" sz="1600" b="1"/>
              <a:t>Precisión</a:t>
            </a:r>
            <a:r>
              <a:rPr lang="es" sz="1600"/>
              <a:t> del diagnóstico, basado en los detalles del paciente</a:t>
            </a:r>
          </a:p>
          <a:p>
            <a:pPr marL="444500" lvl="1">
              <a:buClr>
                <a:schemeClr val="tx1"/>
              </a:buClr>
              <a:buFont typeface="Courier New" panose="02070309020205020404" pitchFamily="49" charset="0"/>
              <a:buChar char="o"/>
            </a:pPr>
            <a:r>
              <a:rPr lang="es" sz="1600" b="1"/>
              <a:t>Aplicación de lo aprendido </a:t>
            </a:r>
            <a:r>
              <a:rPr lang="es" sz="1600"/>
              <a:t>en los temas anteriores para definir y adaptar los planes de tratamiento en cada caso</a:t>
            </a:r>
          </a:p>
          <a:p>
            <a:endParaRPr lang="en-US" sz="1600"/>
          </a:p>
        </p:txBody>
      </p:sp>
      <p:pic>
        <p:nvPicPr>
          <p:cNvPr id="4" name="Picture 3">
            <a:extLst>
              <a:ext uri="{FF2B5EF4-FFF2-40B4-BE49-F238E27FC236}">
                <a16:creationId xmlns:a16="http://schemas.microsoft.com/office/drawing/2014/main" id="{78E1BB79-A618-453F-9783-C3D2BB1C64D9}"/>
              </a:ext>
            </a:extLst>
          </p:cNvPr>
          <p:cNvPicPr>
            <a:picLocks noChangeAspect="1" noChangeArrowheads="1"/>
          </p:cNvPicPr>
          <p:nvPr/>
        </p:nvPicPr>
        <p:blipFill>
          <a:blip r:embed="rId3"/>
          <a:srcRect l="29974" t="528" r="11669" b="1142"/>
          <a:stretch/>
        </p:blipFill>
        <p:spPr bwMode="auto">
          <a:xfrm>
            <a:off x="6884716" y="1739658"/>
            <a:ext cx="4530913" cy="4278699"/>
          </a:xfrm>
          <a:prstGeom prst="roundRect">
            <a:avLst>
              <a:gd name="adj" fmla="val 8594"/>
            </a:avLst>
          </a:prstGeom>
          <a:solidFill>
            <a:srgbClr val="FFFFFF">
              <a:shade val="85000"/>
            </a:srgbClr>
          </a:solidFill>
          <a:ln w="28575">
            <a:solidFill>
              <a:schemeClr val="bg1"/>
            </a:solidFill>
          </a:ln>
          <a:effectLst/>
        </p:spPr>
      </p:pic>
      <p:sp>
        <p:nvSpPr>
          <p:cNvPr id="5" name="Title 1">
            <a:extLst>
              <a:ext uri="{FF2B5EF4-FFF2-40B4-BE49-F238E27FC236}">
                <a16:creationId xmlns:a16="http://schemas.microsoft.com/office/drawing/2014/main" id="{F71E53D6-37E2-7B56-4D3A-1944B38DF374}"/>
              </a:ext>
            </a:extLst>
          </p:cNvPr>
          <p:cNvSpPr txBox="1">
            <a:spLocks/>
          </p:cNvSpPr>
          <p:nvPr/>
        </p:nvSpPr>
        <p:spPr>
          <a:xfrm>
            <a:off x="-1474904" y="428540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44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3" name="Title 1">
            <a:extLst>
              <a:ext uri="{FF2B5EF4-FFF2-40B4-BE49-F238E27FC236}">
                <a16:creationId xmlns:a16="http://schemas.microsoft.com/office/drawing/2014/main" id="{0BCC28D7-3B30-F53D-2F98-A6023C899483}"/>
              </a:ext>
            </a:extLst>
          </p:cNvPr>
          <p:cNvSpPr txBox="1">
            <a:spLocks/>
          </p:cNvSpPr>
          <p:nvPr/>
        </p:nvSpPr>
        <p:spPr>
          <a:xfrm>
            <a:off x="685800" y="-86338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9" name="Title 1">
            <a:extLst>
              <a:ext uri="{FF2B5EF4-FFF2-40B4-BE49-F238E27FC236}">
                <a16:creationId xmlns:a16="http://schemas.microsoft.com/office/drawing/2014/main" id="{48759FD0-412D-23DB-769F-56CD234CE860}"/>
              </a:ext>
            </a:extLst>
          </p:cNvPr>
          <p:cNvSpPr txBox="1">
            <a:spLocks/>
          </p:cNvSpPr>
          <p:nvPr/>
        </p:nvSpPr>
        <p:spPr>
          <a:xfrm>
            <a:off x="685800" y="-19335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10" name="Slide Number Placeholder 9">
            <a:extLst>
              <a:ext uri="{FF2B5EF4-FFF2-40B4-BE49-F238E27FC236}">
                <a16:creationId xmlns:a16="http://schemas.microsoft.com/office/drawing/2014/main" id="{9775B38D-CA92-432A-E510-81B61704EB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72B2C6A-0083-6ADF-5787-87F66453CCAA}"/>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Practique el manejo de la insuficiencia cardíaca</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6094424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549F8-2716-4E81-C9DD-CBEE87E7D377}"/>
            </a:ext>
          </a:extLst>
        </p:cNvPr>
        <p:cNvGrpSpPr/>
        <p:nvPr/>
      </p:nvGrpSpPr>
      <p:grpSpPr>
        <a:xfrm>
          <a:off x="0" y="0"/>
          <a:ext cx="0" cy="0"/>
          <a:chOff x="0" y="0"/>
          <a:chExt cx="0" cy="0"/>
        </a:xfrm>
      </p:grpSpPr>
      <p:sp>
        <p:nvSpPr>
          <p:cNvPr id="14" name="Freeform: Shape 13">
            <a:extLst>
              <a:ext uri="{FF2B5EF4-FFF2-40B4-BE49-F238E27FC236}">
                <a16:creationId xmlns:a16="http://schemas.microsoft.com/office/drawing/2014/main" id="{FFAE6B87-1B77-5A59-38A6-0C4AFBA39623}"/>
              </a:ext>
            </a:extLst>
          </p:cNvPr>
          <p:cNvSpPr/>
          <p:nvPr/>
        </p:nvSpPr>
        <p:spPr>
          <a:xfrm flipH="1" flipV="1">
            <a:off x="6727591" y="2609749"/>
            <a:ext cx="5464407" cy="4278699"/>
          </a:xfrm>
          <a:custGeom>
            <a:avLst/>
            <a:gdLst>
              <a:gd name="connsiteX0" fmla="*/ 0 w 11243296"/>
              <a:gd name="connsiteY0" fmla="*/ 0 h 7796664"/>
              <a:gd name="connsiteX1" fmla="*/ 11243296 w 11243296"/>
              <a:gd name="connsiteY1" fmla="*/ 0 h 7796664"/>
              <a:gd name="connsiteX2" fmla="*/ 11175587 w 11243296"/>
              <a:gd name="connsiteY2" fmla="*/ 50655 h 7796664"/>
              <a:gd name="connsiteX3" fmla="*/ 9350546 w 11243296"/>
              <a:gd name="connsiteY3" fmla="*/ 2469875 h 7796664"/>
              <a:gd name="connsiteX4" fmla="*/ 5186179 w 11243296"/>
              <a:gd name="connsiteY4" fmla="*/ 3503815 h 7796664"/>
              <a:gd name="connsiteX5" fmla="*/ 3299614 w 11243296"/>
              <a:gd name="connsiteY5" fmla="*/ 6477204 h 7796664"/>
              <a:gd name="connsiteX6" fmla="*/ 58709 w 11243296"/>
              <a:gd name="connsiteY6" fmla="*/ 7749628 h 7796664"/>
              <a:gd name="connsiteX7" fmla="*/ 0 w 11243296"/>
              <a:gd name="connsiteY7" fmla="*/ 7796664 h 779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3296" h="7796664">
                <a:moveTo>
                  <a:pt x="0" y="0"/>
                </a:moveTo>
                <a:lnTo>
                  <a:pt x="11243296" y="0"/>
                </a:lnTo>
                <a:lnTo>
                  <a:pt x="11175587" y="50655"/>
                </a:lnTo>
                <a:cubicBezTo>
                  <a:pt x="10088131" y="895141"/>
                  <a:pt x="10359046" y="1570920"/>
                  <a:pt x="9350546" y="2469875"/>
                </a:cubicBezTo>
                <a:cubicBezTo>
                  <a:pt x="8197975" y="3497251"/>
                  <a:pt x="6215173" y="2897447"/>
                  <a:pt x="5186179" y="3503815"/>
                </a:cubicBezTo>
                <a:cubicBezTo>
                  <a:pt x="4157184" y="4110184"/>
                  <a:pt x="4432578" y="5542646"/>
                  <a:pt x="3299614" y="6477204"/>
                </a:cubicBezTo>
                <a:cubicBezTo>
                  <a:pt x="2379081" y="7236533"/>
                  <a:pt x="1109962" y="6956642"/>
                  <a:pt x="58709" y="7749628"/>
                </a:cubicBezTo>
                <a:lnTo>
                  <a:pt x="0" y="7796664"/>
                </a:lnTo>
                <a:close/>
              </a:path>
            </a:pathLst>
          </a:custGeom>
          <a:gradFill flip="none" rotWithShape="1">
            <a:gsLst>
              <a:gs pos="0">
                <a:srgbClr val="009AD7"/>
              </a:gs>
              <a:gs pos="100000">
                <a:srgbClr val="004E8F"/>
              </a:gs>
            </a:gsLst>
            <a:lin ang="0" scaled="1"/>
            <a:tileRect/>
          </a:gradFill>
          <a:ln>
            <a:noFill/>
          </a:ln>
          <a:effectLst>
            <a:outerShdw blurRad="381000" dist="2286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5">
            <a:extLst>
              <a:ext uri="{FF2B5EF4-FFF2-40B4-BE49-F238E27FC236}">
                <a16:creationId xmlns:a16="http://schemas.microsoft.com/office/drawing/2014/main" id="{5A65F2F7-7FA2-2B5A-3313-190AEE493B76}"/>
              </a:ext>
            </a:extLst>
          </p:cNvPr>
          <p:cNvSpPr txBox="1">
            <a:spLocks/>
          </p:cNvSpPr>
          <p:nvPr/>
        </p:nvSpPr>
        <p:spPr>
          <a:xfrm>
            <a:off x="-4481429" y="-4031933"/>
            <a:ext cx="588939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39AB3D5-9332-6281-AFA0-90FA2864E3A2}"/>
              </a:ext>
            </a:extLst>
          </p:cNvPr>
          <p:cNvPicPr>
            <a:picLocks noChangeAspect="1" noChangeArrowheads="1"/>
          </p:cNvPicPr>
          <p:nvPr/>
        </p:nvPicPr>
        <p:blipFill>
          <a:blip r:embed="rId3"/>
          <a:srcRect l="14702" r="14702"/>
          <a:stretch/>
        </p:blipFill>
        <p:spPr bwMode="auto">
          <a:xfrm>
            <a:off x="6884716" y="1739658"/>
            <a:ext cx="4530913" cy="4278699"/>
          </a:xfrm>
          <a:prstGeom prst="roundRect">
            <a:avLst>
              <a:gd name="adj" fmla="val 8594"/>
            </a:avLst>
          </a:prstGeom>
          <a:solidFill>
            <a:srgbClr val="FFFFFF">
              <a:shade val="85000"/>
            </a:srgbClr>
          </a:solidFill>
          <a:ln w="28575">
            <a:solidFill>
              <a:schemeClr val="bg1"/>
            </a:solidFill>
          </a:ln>
          <a:effectLst/>
        </p:spPr>
      </p:pic>
      <p:sp>
        <p:nvSpPr>
          <p:cNvPr id="11" name="Title 1">
            <a:extLst>
              <a:ext uri="{FF2B5EF4-FFF2-40B4-BE49-F238E27FC236}">
                <a16:creationId xmlns:a16="http://schemas.microsoft.com/office/drawing/2014/main" id="{92E9F7BE-8BD4-AEC3-3A0F-54E01CF78F27}"/>
              </a:ext>
            </a:extLst>
          </p:cNvPr>
          <p:cNvSpPr txBox="1">
            <a:spLocks/>
          </p:cNvSpPr>
          <p:nvPr/>
        </p:nvSpPr>
        <p:spPr>
          <a:xfrm>
            <a:off x="604735" y="-1514151"/>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44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2" name="Title 1">
            <a:extLst>
              <a:ext uri="{FF2B5EF4-FFF2-40B4-BE49-F238E27FC236}">
                <a16:creationId xmlns:a16="http://schemas.microsoft.com/office/drawing/2014/main" id="{74C39971-1548-56B3-3A65-CD389D24E42D}"/>
              </a:ext>
            </a:extLst>
          </p:cNvPr>
          <p:cNvSpPr txBox="1">
            <a:spLocks/>
          </p:cNvSpPr>
          <p:nvPr/>
        </p:nvSpPr>
        <p:spPr>
          <a:xfrm>
            <a:off x="-177800" y="14099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4" name="Content Placeholder 5">
            <a:extLst>
              <a:ext uri="{FF2B5EF4-FFF2-40B4-BE49-F238E27FC236}">
                <a16:creationId xmlns:a16="http://schemas.microsoft.com/office/drawing/2014/main" id="{300527A5-F90E-EF10-26CE-BE8BC6CBC966}"/>
              </a:ext>
            </a:extLst>
          </p:cNvPr>
          <p:cNvSpPr>
            <a:spLocks noGrp="1"/>
          </p:cNvSpPr>
          <p:nvPr>
            <p:ph idx="1"/>
          </p:nvPr>
        </p:nvSpPr>
        <p:spPr>
          <a:xfrm>
            <a:off x="838200" y="1739658"/>
            <a:ext cx="5889392" cy="4351338"/>
          </a:xfrm>
        </p:spPr>
        <p:txBody>
          <a:bodyPr>
            <a:normAutofit/>
          </a:bodyPr>
          <a:lstStyle/>
          <a:p>
            <a:r>
              <a:rPr lang="es" sz="1600" b="1"/>
              <a:t>Presentación clínica</a:t>
            </a:r>
            <a:r>
              <a:rPr lang="es" sz="1600"/>
              <a:t>: Dolor torácico de aparición súbita, diaforesis, náuseas, mareos</a:t>
            </a:r>
          </a:p>
          <a:p>
            <a:r>
              <a:rPr lang="es" sz="1600" b="1"/>
              <a:t>Signos vitales y examen preliminar</a:t>
            </a:r>
            <a:r>
              <a:rPr lang="es" sz="1600"/>
              <a:t>:</a:t>
            </a:r>
          </a:p>
          <a:p>
            <a:pPr marL="444500" lvl="1">
              <a:buFont typeface="Courier New" panose="02070309020205020404" pitchFamily="49" charset="0"/>
              <a:buChar char="o"/>
            </a:pPr>
            <a:r>
              <a:rPr lang="es" sz="1600" b="1"/>
              <a:t>Frecuencia cardíaca</a:t>
            </a:r>
            <a:r>
              <a:rPr lang="es" sz="1600"/>
              <a:t>: 96 y regular</a:t>
            </a:r>
          </a:p>
          <a:p>
            <a:pPr marL="444500" lvl="1">
              <a:buFont typeface="Courier New" panose="02070309020205020404" pitchFamily="49" charset="0"/>
              <a:buChar char="o"/>
            </a:pPr>
            <a:r>
              <a:rPr lang="es" sz="1600" b="1"/>
              <a:t>Presión arterial</a:t>
            </a:r>
            <a:r>
              <a:rPr lang="es" sz="1600"/>
              <a:t>: 116/84 mm Hg</a:t>
            </a:r>
          </a:p>
          <a:p>
            <a:pPr marL="444500" lvl="1">
              <a:buFont typeface="Courier New" panose="02070309020205020404" pitchFamily="49" charset="0"/>
              <a:buChar char="o"/>
            </a:pPr>
            <a:r>
              <a:rPr lang="es" sz="1600" b="1"/>
              <a:t>Saturación de oxígeno</a:t>
            </a:r>
            <a:r>
              <a:rPr lang="es" sz="1600"/>
              <a:t>: 94% en el aire ambiente</a:t>
            </a:r>
          </a:p>
          <a:p>
            <a:pPr marL="444500" lvl="1">
              <a:buFont typeface="Courier New" panose="02070309020205020404" pitchFamily="49" charset="0"/>
              <a:buChar char="o"/>
            </a:pPr>
            <a:r>
              <a:rPr lang="es" sz="1600" b="1"/>
              <a:t>Peso</a:t>
            </a:r>
            <a:r>
              <a:rPr lang="es" sz="1600"/>
              <a:t>: 77 kg (BMI 24,6)</a:t>
            </a:r>
          </a:p>
          <a:p>
            <a:pPr marL="444500" lvl="1">
              <a:buFont typeface="Courier New" panose="02070309020205020404" pitchFamily="49" charset="0"/>
              <a:buChar char="o"/>
            </a:pPr>
            <a:r>
              <a:rPr lang="es" sz="1600" b="1"/>
              <a:t>Altura</a:t>
            </a:r>
            <a:r>
              <a:rPr lang="es" sz="1600"/>
              <a:t>: 177 cm</a:t>
            </a:r>
          </a:p>
          <a:p>
            <a:pPr marL="444500" lvl="1">
              <a:buFont typeface="Courier New" panose="02070309020205020404" pitchFamily="49" charset="0"/>
              <a:buChar char="o"/>
            </a:pPr>
            <a:r>
              <a:rPr lang="es" sz="1600" b="1"/>
              <a:t>Examen físico</a:t>
            </a:r>
            <a:r>
              <a:rPr lang="es" sz="1600"/>
              <a:t>: Diaforético con extremidades frías</a:t>
            </a:r>
          </a:p>
          <a:p>
            <a:pPr marL="723900" lvl="2" indent="-261938">
              <a:buFont typeface="Wingdings" panose="05000000000000000000" pitchFamily="2" charset="2"/>
              <a:buChar char="§"/>
            </a:pPr>
            <a:r>
              <a:rPr lang="es" sz="1600" b="1"/>
              <a:t>Exploración cardíaca</a:t>
            </a:r>
            <a:r>
              <a:rPr lang="es" sz="1600"/>
              <a:t>: </a:t>
            </a:r>
            <a:r>
              <a:rPr lang="en-US" sz="1600" err="1"/>
              <a:t>Taquicardia</a:t>
            </a:r>
            <a:r>
              <a:rPr lang="en-US" sz="1600"/>
              <a:t> con</a:t>
            </a:r>
            <a:r>
              <a:rPr lang="es" sz="1600"/>
              <a:t> y frecuencia regulares con S1 y S2 y una S4 </a:t>
            </a:r>
            <a:r>
              <a:rPr lang="en-US" sz="1600"/>
              <a:t>bajo</a:t>
            </a:r>
            <a:r>
              <a:rPr lang="es" sz="1600"/>
              <a:t>, </a:t>
            </a:r>
            <a:r>
              <a:rPr lang="es-ES" sz="1600"/>
              <a:t>soplo sistólico grado II/IV</a:t>
            </a:r>
            <a:r>
              <a:rPr lang="es" sz="1600"/>
              <a:t> en el ápice, </a:t>
            </a:r>
            <a:r>
              <a:rPr lang="en-US" sz="1600" err="1"/>
              <a:t>estertores</a:t>
            </a:r>
            <a:r>
              <a:rPr lang="en-US" sz="1600"/>
              <a:t> </a:t>
            </a:r>
            <a:r>
              <a:rPr lang="en-US" sz="1600" err="1"/>
              <a:t>pulmonares</a:t>
            </a:r>
            <a:r>
              <a:rPr lang="es" sz="1600"/>
              <a:t> en las bases</a:t>
            </a:r>
          </a:p>
          <a:p>
            <a:pPr marL="723900" lvl="2" indent="-261938">
              <a:buFont typeface="Wingdings" panose="05000000000000000000" pitchFamily="2" charset="2"/>
              <a:buChar char="§"/>
            </a:pPr>
            <a:r>
              <a:rPr lang="es" sz="1600"/>
              <a:t>Abdomen plano, blando y no doloroso a la palpación</a:t>
            </a:r>
          </a:p>
          <a:p>
            <a:pPr marL="723900" lvl="2" indent="-261938">
              <a:buFont typeface="Wingdings" panose="05000000000000000000" pitchFamily="2" charset="2"/>
              <a:buChar char="§"/>
            </a:pPr>
            <a:r>
              <a:rPr lang="en-US" sz="1600" err="1"/>
              <a:t>Extremidades</a:t>
            </a:r>
            <a:r>
              <a:rPr lang="en-US" sz="1600"/>
              <a:t> </a:t>
            </a:r>
            <a:r>
              <a:rPr lang="en-US" sz="1600" err="1"/>
              <a:t>frías</a:t>
            </a:r>
            <a:r>
              <a:rPr lang="en-US" sz="1600"/>
              <a:t> con </a:t>
            </a:r>
            <a:r>
              <a:rPr lang="es" sz="1600"/>
              <a:t>1+ pulsos en la ingle y los pies</a:t>
            </a:r>
          </a:p>
        </p:txBody>
      </p:sp>
      <p:sp>
        <p:nvSpPr>
          <p:cNvPr id="7" name="Title 1">
            <a:extLst>
              <a:ext uri="{FF2B5EF4-FFF2-40B4-BE49-F238E27FC236}">
                <a16:creationId xmlns:a16="http://schemas.microsoft.com/office/drawing/2014/main" id="{5A4011E9-1335-6834-3E62-6448CFA199B8}"/>
              </a:ext>
            </a:extLst>
          </p:cNvPr>
          <p:cNvSpPr txBox="1">
            <a:spLocks/>
          </p:cNvSpPr>
          <p:nvPr/>
        </p:nvSpPr>
        <p:spPr>
          <a:xfrm>
            <a:off x="604735" y="-28701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10" name="Slide Number Placeholder 9">
            <a:extLst>
              <a:ext uri="{FF2B5EF4-FFF2-40B4-BE49-F238E27FC236}">
                <a16:creationId xmlns:a16="http://schemas.microsoft.com/office/drawing/2014/main" id="{89BD7854-5F85-42C9-8832-4181D53E73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8100B2B1-6778-52E2-2161-A9ACF2F9AF23}"/>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2C53"/>
                </a:solidFill>
                <a:effectLst/>
                <a:uLnTx/>
                <a:uFillTx/>
                <a:latin typeface="Calibri Light" panose="020F0302020204030204"/>
                <a:ea typeface="+mj-ea"/>
                <a:cs typeface="+mj-cs"/>
              </a:rPr>
              <a:t>Caso </a:t>
            </a:r>
            <a:r>
              <a:rPr kumimoji="0" lang="en-US" sz="3200" b="1" i="0" u="none" strike="noStrike" kern="1200" cap="none" spc="0" normalizeH="0" baseline="0" noProof="0" err="1">
                <a:ln>
                  <a:noFill/>
                </a:ln>
                <a:solidFill>
                  <a:srgbClr val="002C53"/>
                </a:solidFill>
                <a:effectLst/>
                <a:uLnTx/>
                <a:uFillTx/>
                <a:latin typeface="Calibri Light" panose="020F0302020204030204"/>
                <a:ea typeface="+mj-ea"/>
                <a:cs typeface="+mj-cs"/>
              </a:rPr>
              <a:t>clínico</a:t>
            </a: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 1: Hombre de 64 años en el servicio de urgencias</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8100806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FA8B0198-B6D5-FD20-01D3-740FADDBF4D6}"/>
              </a:ext>
            </a:extLst>
          </p:cNvPr>
          <p:cNvSpPr/>
          <p:nvPr/>
        </p:nvSpPr>
        <p:spPr>
          <a:xfrm flipH="1" flipV="1">
            <a:off x="6021838" y="2609750"/>
            <a:ext cx="6170161" cy="4278699"/>
          </a:xfrm>
          <a:custGeom>
            <a:avLst/>
            <a:gdLst>
              <a:gd name="connsiteX0" fmla="*/ 0 w 11243296"/>
              <a:gd name="connsiteY0" fmla="*/ 0 h 7796664"/>
              <a:gd name="connsiteX1" fmla="*/ 11243296 w 11243296"/>
              <a:gd name="connsiteY1" fmla="*/ 0 h 7796664"/>
              <a:gd name="connsiteX2" fmla="*/ 11175587 w 11243296"/>
              <a:gd name="connsiteY2" fmla="*/ 50655 h 7796664"/>
              <a:gd name="connsiteX3" fmla="*/ 9350546 w 11243296"/>
              <a:gd name="connsiteY3" fmla="*/ 2469875 h 7796664"/>
              <a:gd name="connsiteX4" fmla="*/ 5186179 w 11243296"/>
              <a:gd name="connsiteY4" fmla="*/ 3503815 h 7796664"/>
              <a:gd name="connsiteX5" fmla="*/ 3299614 w 11243296"/>
              <a:gd name="connsiteY5" fmla="*/ 6477204 h 7796664"/>
              <a:gd name="connsiteX6" fmla="*/ 58709 w 11243296"/>
              <a:gd name="connsiteY6" fmla="*/ 7749628 h 7796664"/>
              <a:gd name="connsiteX7" fmla="*/ 0 w 11243296"/>
              <a:gd name="connsiteY7" fmla="*/ 7796664 h 779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3296" h="7796664">
                <a:moveTo>
                  <a:pt x="0" y="0"/>
                </a:moveTo>
                <a:lnTo>
                  <a:pt x="11243296" y="0"/>
                </a:lnTo>
                <a:lnTo>
                  <a:pt x="11175587" y="50655"/>
                </a:lnTo>
                <a:cubicBezTo>
                  <a:pt x="10088131" y="895141"/>
                  <a:pt x="10359046" y="1570920"/>
                  <a:pt x="9350546" y="2469875"/>
                </a:cubicBezTo>
                <a:cubicBezTo>
                  <a:pt x="8197975" y="3497251"/>
                  <a:pt x="6215173" y="2897447"/>
                  <a:pt x="5186179" y="3503815"/>
                </a:cubicBezTo>
                <a:cubicBezTo>
                  <a:pt x="4157184" y="4110184"/>
                  <a:pt x="4432578" y="5542646"/>
                  <a:pt x="3299614" y="6477204"/>
                </a:cubicBezTo>
                <a:cubicBezTo>
                  <a:pt x="2379081" y="7236533"/>
                  <a:pt x="1109962" y="6956642"/>
                  <a:pt x="58709" y="7749628"/>
                </a:cubicBezTo>
                <a:lnTo>
                  <a:pt x="0" y="7796664"/>
                </a:lnTo>
                <a:close/>
              </a:path>
            </a:pathLst>
          </a:custGeom>
          <a:gradFill flip="none" rotWithShape="1">
            <a:gsLst>
              <a:gs pos="0">
                <a:srgbClr val="009AD7"/>
              </a:gs>
              <a:gs pos="100000">
                <a:srgbClr val="004E8F"/>
              </a:gs>
            </a:gsLst>
            <a:lin ang="0" scaled="1"/>
            <a:tileRect/>
          </a:gradFill>
          <a:ln>
            <a:noFill/>
          </a:ln>
          <a:effectLst>
            <a:outerShdw blurRad="381000" dist="2286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57C760FB-5733-4413-3D6C-954257DA7048}"/>
              </a:ext>
            </a:extLst>
          </p:cNvPr>
          <p:cNvSpPr txBox="1">
            <a:spLocks/>
          </p:cNvSpPr>
          <p:nvPr/>
        </p:nvSpPr>
        <p:spPr>
          <a:xfrm>
            <a:off x="764037" y="-1325563"/>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44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4" name="Content Placeholder 4">
            <a:extLst>
              <a:ext uri="{FF2B5EF4-FFF2-40B4-BE49-F238E27FC236}">
                <a16:creationId xmlns:a16="http://schemas.microsoft.com/office/drawing/2014/main" id="{1C45AB2D-D3BF-5777-D3DA-638B0AE90E90}"/>
              </a:ext>
            </a:extLst>
          </p:cNvPr>
          <p:cNvSpPr txBox="1">
            <a:spLocks/>
          </p:cNvSpPr>
          <p:nvPr/>
        </p:nvSpPr>
        <p:spPr>
          <a:xfrm>
            <a:off x="838198" y="1673517"/>
            <a:ext cx="9022326" cy="4096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 sz="2400" b="1" i="0" u="none" strike="noStrike" kern="1200" cap="none" spc="0" normalizeH="0" baseline="0" noProof="0">
                <a:ln>
                  <a:noFill/>
                </a:ln>
                <a:solidFill>
                  <a:srgbClr val="004E8F"/>
                </a:solidFill>
                <a:effectLst/>
                <a:uLnTx/>
                <a:uFillTx/>
                <a:latin typeface="Calibri" panose="020F0502020204030204"/>
                <a:ea typeface="+mn-ea"/>
                <a:cs typeface="+mn-cs"/>
              </a:rPr>
              <a:t>Pregunta:</a:t>
            </a:r>
          </a:p>
        </p:txBody>
      </p:sp>
      <p:sp>
        <p:nvSpPr>
          <p:cNvPr id="6" name="TextBox 5">
            <a:extLst>
              <a:ext uri="{FF2B5EF4-FFF2-40B4-BE49-F238E27FC236}">
                <a16:creationId xmlns:a16="http://schemas.microsoft.com/office/drawing/2014/main" id="{1CD8661E-0065-D38C-2BF0-FE9A48C22196}"/>
              </a:ext>
            </a:extLst>
          </p:cNvPr>
          <p:cNvSpPr txBox="1"/>
          <p:nvPr/>
        </p:nvSpPr>
        <p:spPr>
          <a:xfrm>
            <a:off x="838198" y="2122785"/>
            <a:ext cx="6156959" cy="923330"/>
          </a:xfrm>
          <a:prstGeom prst="rect">
            <a:avLst/>
          </a:prstGeom>
          <a:noFill/>
        </p:spPr>
        <p:txBody>
          <a:bodyPr wrap="square" rtlCol="0">
            <a:spAutoFit/>
          </a:bodyPr>
          <a:lstStyle/>
          <a:p>
            <a:pPr marL="0" marR="0" lvl="6" indent="0" algn="l" defTabSz="914400" rtl="0" eaLnBrk="1" fontAlgn="auto" latinLnBrk="0" hangingPunct="1">
              <a:lnSpc>
                <a:spcPct val="100000"/>
              </a:lnSpc>
              <a:spcBef>
                <a:spcPts val="1000"/>
              </a:spcBef>
              <a:spcAft>
                <a:spcPts val="0"/>
              </a:spcAft>
              <a:buClrTx/>
              <a:buSzTx/>
              <a:buFontTx/>
              <a:buNone/>
              <a:tabLst/>
              <a:defRPr/>
            </a:pPr>
            <a:r>
              <a:rPr kumimoji="0" lang="es" sz="1800" b="0" i="0" u="none" strike="noStrike" kern="1200" cap="none" spc="0" normalizeH="0" baseline="0" noProof="0">
                <a:ln>
                  <a:noFill/>
                </a:ln>
                <a:solidFill>
                  <a:prstClr val="black"/>
                </a:solidFill>
                <a:effectLst/>
                <a:uLnTx/>
                <a:uFillTx/>
                <a:latin typeface="Calibri" panose="020F0502020204030204"/>
                <a:ea typeface="+mn-ea"/>
                <a:cs typeface="+mn-cs"/>
              </a:rPr>
              <a:t>Además de </a:t>
            </a:r>
            <a:r>
              <a:rPr kumimoji="0" lang="es-ES" sz="1800" b="0" i="0" u="none" strike="noStrike" kern="1200" cap="none" spc="0" normalizeH="0" baseline="0" noProof="0">
                <a:ln>
                  <a:noFill/>
                </a:ln>
                <a:solidFill>
                  <a:prstClr val="black"/>
                </a:solidFill>
                <a:effectLst/>
                <a:uLnTx/>
                <a:uFillTx/>
                <a:latin typeface="Calibri" panose="020F0502020204030204"/>
                <a:ea typeface="+mn-ea"/>
                <a:cs typeface="+mn-cs"/>
              </a:rPr>
              <a:t>81 mg de </a:t>
            </a:r>
            <a:r>
              <a:rPr kumimoji="0" lang="es-ES" sz="1800" b="0" i="0" u="none" strike="noStrike" kern="1200" cap="none" spc="0" normalizeH="0" baseline="0" noProof="0" err="1">
                <a:ln>
                  <a:noFill/>
                </a:ln>
                <a:solidFill>
                  <a:prstClr val="black"/>
                </a:solidFill>
                <a:effectLst/>
                <a:uLnTx/>
                <a:uFillTx/>
                <a:latin typeface="Calibri" panose="020F0502020204030204"/>
                <a:ea typeface="+mn-ea"/>
                <a:cs typeface="+mn-cs"/>
              </a:rPr>
              <a:t>aspirin</a:t>
            </a:r>
            <a:r>
              <a:rPr kumimoji="0" lang="es-ES" sz="1800" b="0" i="0" u="none" strike="noStrike" kern="1200" cap="none" spc="0" normalizeH="0" baseline="0" noProof="0">
                <a:ln>
                  <a:noFill/>
                </a:ln>
                <a:solidFill>
                  <a:prstClr val="black"/>
                </a:solidFill>
                <a:effectLst/>
                <a:uLnTx/>
                <a:uFillTx/>
                <a:latin typeface="Calibri" panose="020F0502020204030204"/>
                <a:ea typeface="+mn-ea"/>
                <a:cs typeface="+mn-cs"/>
              </a:rPr>
              <a:t>, 10 mg de </a:t>
            </a:r>
            <a:r>
              <a:rPr kumimoji="0" lang="es-ES" sz="1800" b="0" i="0" u="none" strike="noStrike" kern="1200" cap="none" spc="0" normalizeH="0" baseline="0" noProof="0" err="1">
                <a:ln>
                  <a:noFill/>
                </a:ln>
                <a:solidFill>
                  <a:prstClr val="black"/>
                </a:solidFill>
                <a:effectLst/>
                <a:uLnTx/>
                <a:uFillTx/>
                <a:latin typeface="Calibri" panose="020F0502020204030204"/>
                <a:ea typeface="+mn-ea"/>
                <a:cs typeface="+mn-cs"/>
              </a:rPr>
              <a:t>prasugrel</a:t>
            </a:r>
            <a:r>
              <a:rPr kumimoji="0" lang="es-ES" sz="1800" b="0" i="0" u="none" strike="noStrike" kern="1200" cap="none" spc="0" normalizeH="0" baseline="0" noProof="0">
                <a:ln>
                  <a:noFill/>
                </a:ln>
                <a:solidFill>
                  <a:prstClr val="black"/>
                </a:solidFill>
                <a:effectLst/>
                <a:uLnTx/>
                <a:uFillTx/>
                <a:latin typeface="Calibri" panose="020F0502020204030204"/>
                <a:ea typeface="+mn-ea"/>
                <a:cs typeface="+mn-cs"/>
              </a:rPr>
              <a:t> al día, </a:t>
            </a:r>
            <a:r>
              <a:rPr kumimoji="0" lang="es-ES" sz="1800" b="0" i="0" u="none" strike="noStrike" kern="1200" cap="none" spc="0" normalizeH="0" baseline="0" noProof="0" err="1">
                <a:ln>
                  <a:noFill/>
                </a:ln>
                <a:solidFill>
                  <a:prstClr val="black"/>
                </a:solidFill>
                <a:effectLst/>
                <a:uLnTx/>
                <a:uFillTx/>
                <a:latin typeface="Calibri" panose="020F0502020204030204"/>
                <a:ea typeface="+mn-ea"/>
                <a:cs typeface="+mn-cs"/>
              </a:rPr>
              <a:t>heparin</a:t>
            </a:r>
            <a:r>
              <a:rPr kumimoji="0" lang="es-ES" sz="1800" b="0" i="0" u="none" strike="noStrike" kern="1200" cap="none" spc="0" normalizeH="0" baseline="0" noProof="0">
                <a:ln>
                  <a:noFill/>
                </a:ln>
                <a:solidFill>
                  <a:prstClr val="black"/>
                </a:solidFill>
                <a:effectLst/>
                <a:uLnTx/>
                <a:uFillTx/>
                <a:latin typeface="Calibri" panose="020F0502020204030204"/>
                <a:ea typeface="+mn-ea"/>
                <a:cs typeface="+mn-cs"/>
              </a:rPr>
              <a:t> intravenosa y 25 mg de metoprolol </a:t>
            </a:r>
            <a:r>
              <a:rPr kumimoji="0" lang="es-ES" sz="1800" b="0" i="0" u="none" strike="noStrike" kern="1200" cap="none" spc="0" normalizeH="0" baseline="0" noProof="0" err="1">
                <a:ln>
                  <a:noFill/>
                </a:ln>
                <a:solidFill>
                  <a:prstClr val="black"/>
                </a:solidFill>
                <a:effectLst/>
                <a:uLnTx/>
                <a:uFillTx/>
                <a:latin typeface="Calibri" panose="020F0502020204030204"/>
                <a:ea typeface="+mn-ea"/>
                <a:cs typeface="+mn-cs"/>
              </a:rPr>
              <a:t>succinate</a:t>
            </a:r>
            <a:r>
              <a:rPr kumimoji="0" lang="es-ES" sz="1800" b="0" i="0" u="none" strike="noStrike" kern="1200" cap="none" spc="0" normalizeH="0" baseline="0" noProof="0">
                <a:ln>
                  <a:noFill/>
                </a:ln>
                <a:solidFill>
                  <a:prstClr val="black"/>
                </a:solidFill>
                <a:effectLst/>
                <a:uLnTx/>
                <a:uFillTx/>
                <a:latin typeface="Calibri" panose="020F0502020204030204"/>
                <a:ea typeface="+mn-ea"/>
                <a:cs typeface="+mn-cs"/>
              </a:rPr>
              <a:t> al día</a:t>
            </a:r>
            <a:r>
              <a:rPr kumimoji="0" lang="es" sz="1800" b="0" i="0" u="none" strike="noStrike" kern="1200" cap="none" spc="0" normalizeH="0" baseline="0" noProof="0">
                <a:ln>
                  <a:noFill/>
                </a:ln>
                <a:solidFill>
                  <a:prstClr val="black"/>
                </a:solidFill>
                <a:effectLst/>
                <a:uLnTx/>
                <a:uFillTx/>
                <a:latin typeface="Calibri" panose="020F0502020204030204"/>
                <a:ea typeface="+mn-ea"/>
                <a:cs typeface="+mn-cs"/>
              </a:rPr>
              <a:t>, ¿cuál de los siguientes es el siguiente mejor paso en su tratamiento?</a:t>
            </a:r>
          </a:p>
        </p:txBody>
      </p:sp>
      <p:grpSp>
        <p:nvGrpSpPr>
          <p:cNvPr id="7" name="Group 6">
            <a:extLst>
              <a:ext uri="{FF2B5EF4-FFF2-40B4-BE49-F238E27FC236}">
                <a16:creationId xmlns:a16="http://schemas.microsoft.com/office/drawing/2014/main" id="{6F3FE7EF-77A4-016D-A572-4A0518A89224}"/>
              </a:ext>
            </a:extLst>
          </p:cNvPr>
          <p:cNvGrpSpPr/>
          <p:nvPr/>
        </p:nvGrpSpPr>
        <p:grpSpPr>
          <a:xfrm>
            <a:off x="838198" y="3210248"/>
            <a:ext cx="6156959" cy="590124"/>
            <a:chOff x="678873" y="3193312"/>
            <a:chExt cx="9014406" cy="864000"/>
          </a:xfrm>
        </p:grpSpPr>
        <p:sp>
          <p:nvSpPr>
            <p:cNvPr id="8" name="Rectangle: Rounded Corners 7">
              <a:extLst>
                <a:ext uri="{FF2B5EF4-FFF2-40B4-BE49-F238E27FC236}">
                  <a16:creationId xmlns:a16="http://schemas.microsoft.com/office/drawing/2014/main" id="{C87015D0-046E-BE71-BB28-9CC5FF660A62}"/>
                </a:ext>
              </a:extLst>
            </p:cNvPr>
            <p:cNvSpPr/>
            <p:nvPr/>
          </p:nvSpPr>
          <p:spPr>
            <a:xfrm>
              <a:off x="678873" y="3193312"/>
              <a:ext cx="9014406" cy="864000"/>
            </a:xfrm>
            <a:prstGeom prst="roundRect">
              <a:avLst/>
            </a:prstGeom>
            <a:solidFill>
              <a:schemeClr val="bg1"/>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EC20CBC-CEBD-F459-19E7-D4FEF05B862C}"/>
                </a:ext>
              </a:extLst>
            </p:cNvPr>
            <p:cNvSpPr txBox="1"/>
            <p:nvPr/>
          </p:nvSpPr>
          <p:spPr>
            <a:xfrm>
              <a:off x="1452556" y="3354943"/>
              <a:ext cx="6129345" cy="495677"/>
            </a:xfrm>
            <a:prstGeom prst="rect">
              <a:avLst/>
            </a:prstGeom>
            <a:noFill/>
          </p:spPr>
          <p:txBody>
            <a:bodyPr wrap="square" rtlCol="0">
              <a:spAutoFit/>
            </a:bodyPr>
            <a:lstStyle/>
            <a:p>
              <a:pPr marL="0" marR="0" lvl="6"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5 mg de lisinopril</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al día.</a:t>
              </a:r>
            </a:p>
          </p:txBody>
        </p:sp>
        <p:sp>
          <p:nvSpPr>
            <p:cNvPr id="10" name="Oval 9">
              <a:extLst>
                <a:ext uri="{FF2B5EF4-FFF2-40B4-BE49-F238E27FC236}">
                  <a16:creationId xmlns:a16="http://schemas.microsoft.com/office/drawing/2014/main" id="{8ED90353-121C-F1E0-B0DC-2D904DF1E3AE}"/>
                </a:ext>
              </a:extLst>
            </p:cNvPr>
            <p:cNvSpPr>
              <a:spLocks noChangeAspect="1"/>
            </p:cNvSpPr>
            <p:nvPr/>
          </p:nvSpPr>
          <p:spPr>
            <a:xfrm>
              <a:off x="929686" y="3427311"/>
              <a:ext cx="360000" cy="360000"/>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EAF86238-19DB-EF5D-E274-C98FF94259DF}"/>
              </a:ext>
            </a:extLst>
          </p:cNvPr>
          <p:cNvGrpSpPr/>
          <p:nvPr/>
        </p:nvGrpSpPr>
        <p:grpSpPr>
          <a:xfrm>
            <a:off x="838198" y="3854335"/>
            <a:ext cx="6156959" cy="590124"/>
            <a:chOff x="678873" y="3193312"/>
            <a:chExt cx="9014406" cy="864000"/>
          </a:xfrm>
        </p:grpSpPr>
        <p:sp>
          <p:nvSpPr>
            <p:cNvPr id="16" name="Rectangle: Rounded Corners 15">
              <a:extLst>
                <a:ext uri="{FF2B5EF4-FFF2-40B4-BE49-F238E27FC236}">
                  <a16:creationId xmlns:a16="http://schemas.microsoft.com/office/drawing/2014/main" id="{77503B3D-EAC5-8067-BC84-BDBF32E484E2}"/>
                </a:ext>
              </a:extLst>
            </p:cNvPr>
            <p:cNvSpPr/>
            <p:nvPr/>
          </p:nvSpPr>
          <p:spPr>
            <a:xfrm>
              <a:off x="678873" y="3193312"/>
              <a:ext cx="9014406" cy="864000"/>
            </a:xfrm>
            <a:prstGeom prst="roundRect">
              <a:avLst/>
            </a:prstGeom>
            <a:solidFill>
              <a:schemeClr val="bg1"/>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1BC5D6F-7267-1739-F5C0-955731148FC4}"/>
                </a:ext>
              </a:extLst>
            </p:cNvPr>
            <p:cNvSpPr txBox="1"/>
            <p:nvPr/>
          </p:nvSpPr>
          <p:spPr>
            <a:xfrm>
              <a:off x="1452556" y="3354943"/>
              <a:ext cx="6129345" cy="495677"/>
            </a:xfrm>
            <a:prstGeom prst="rect">
              <a:avLst/>
            </a:prstGeom>
            <a:noFill/>
          </p:spPr>
          <p:txBody>
            <a:bodyPr wrap="square" rtlCol="0">
              <a:spAutoFit/>
            </a:bodyPr>
            <a:lstStyle/>
            <a:p>
              <a:pPr marL="0" marR="0" lvl="6"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400 mg de amiodarone</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tres veces al día.</a:t>
              </a:r>
            </a:p>
          </p:txBody>
        </p:sp>
        <p:sp>
          <p:nvSpPr>
            <p:cNvPr id="18" name="Oval 17">
              <a:extLst>
                <a:ext uri="{FF2B5EF4-FFF2-40B4-BE49-F238E27FC236}">
                  <a16:creationId xmlns:a16="http://schemas.microsoft.com/office/drawing/2014/main" id="{3C12E098-8024-B1D6-56EB-89BEC8D3AA99}"/>
                </a:ext>
              </a:extLst>
            </p:cNvPr>
            <p:cNvSpPr>
              <a:spLocks noChangeAspect="1"/>
            </p:cNvSpPr>
            <p:nvPr/>
          </p:nvSpPr>
          <p:spPr>
            <a:xfrm>
              <a:off x="929686" y="3427311"/>
              <a:ext cx="360000" cy="360000"/>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8B88FFD7-81E7-47DC-29F2-E2A0748ABEAD}"/>
              </a:ext>
            </a:extLst>
          </p:cNvPr>
          <p:cNvGrpSpPr/>
          <p:nvPr/>
        </p:nvGrpSpPr>
        <p:grpSpPr>
          <a:xfrm>
            <a:off x="838198" y="4498422"/>
            <a:ext cx="6156959" cy="590124"/>
            <a:chOff x="678873" y="3193312"/>
            <a:chExt cx="9014406" cy="864000"/>
          </a:xfrm>
        </p:grpSpPr>
        <p:sp>
          <p:nvSpPr>
            <p:cNvPr id="20" name="Rectangle: Rounded Corners 19">
              <a:extLst>
                <a:ext uri="{FF2B5EF4-FFF2-40B4-BE49-F238E27FC236}">
                  <a16:creationId xmlns:a16="http://schemas.microsoft.com/office/drawing/2014/main" id="{A5C2D444-AB74-AD9D-5ADE-6E2FBAF9F7F8}"/>
                </a:ext>
              </a:extLst>
            </p:cNvPr>
            <p:cNvSpPr/>
            <p:nvPr/>
          </p:nvSpPr>
          <p:spPr>
            <a:xfrm>
              <a:off x="678873" y="3193312"/>
              <a:ext cx="9014406" cy="864000"/>
            </a:xfrm>
            <a:prstGeom prst="roundRect">
              <a:avLst/>
            </a:prstGeom>
            <a:solidFill>
              <a:schemeClr val="bg1"/>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C4CB4AF-DB90-72C0-D914-32C3E21F77F1}"/>
                </a:ext>
              </a:extLst>
            </p:cNvPr>
            <p:cNvSpPr txBox="1"/>
            <p:nvPr/>
          </p:nvSpPr>
          <p:spPr>
            <a:xfrm>
              <a:off x="1452556" y="3354943"/>
              <a:ext cx="6129345" cy="495677"/>
            </a:xfrm>
            <a:prstGeom prst="rect">
              <a:avLst/>
            </a:prstGeom>
            <a:noFill/>
          </p:spPr>
          <p:txBody>
            <a:bodyPr wrap="square" rtlCol="0">
              <a:spAutoFit/>
            </a:bodyPr>
            <a:lstStyle/>
            <a:p>
              <a:pPr marL="0" marR="0" lvl="6" indent="0" algn="l" defTabSz="914400" rtl="0" eaLnBrk="1" fontAlgn="auto" latinLnBrk="0" hangingPunct="1">
                <a:lnSpc>
                  <a:spcPct val="100000"/>
                </a:lnSpc>
                <a:spcBef>
                  <a:spcPts val="0"/>
                </a:spcBef>
                <a:spcAft>
                  <a:spcPts val="0"/>
                </a:spcAft>
                <a:buClrTx/>
                <a:buSzTx/>
                <a:buFontTx/>
                <a:buNone/>
                <a:tabLst/>
                <a:defRPr/>
              </a:pP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Enalapril a 1,25 mg IV cada seis horas.</a:t>
              </a:r>
            </a:p>
          </p:txBody>
        </p:sp>
        <p:sp>
          <p:nvSpPr>
            <p:cNvPr id="22" name="Oval 21">
              <a:extLst>
                <a:ext uri="{FF2B5EF4-FFF2-40B4-BE49-F238E27FC236}">
                  <a16:creationId xmlns:a16="http://schemas.microsoft.com/office/drawing/2014/main" id="{422DF372-58C0-E0D8-04DD-7FD678A0B4F4}"/>
                </a:ext>
              </a:extLst>
            </p:cNvPr>
            <p:cNvSpPr>
              <a:spLocks noChangeAspect="1"/>
            </p:cNvSpPr>
            <p:nvPr/>
          </p:nvSpPr>
          <p:spPr>
            <a:xfrm>
              <a:off x="929686" y="3427311"/>
              <a:ext cx="360000" cy="360000"/>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FBFF9353-74D8-3270-1809-3829D4C27872}"/>
              </a:ext>
            </a:extLst>
          </p:cNvPr>
          <p:cNvGrpSpPr/>
          <p:nvPr/>
        </p:nvGrpSpPr>
        <p:grpSpPr>
          <a:xfrm>
            <a:off x="838198" y="5142509"/>
            <a:ext cx="6156959" cy="590124"/>
            <a:chOff x="678873" y="3193312"/>
            <a:chExt cx="9014406" cy="864000"/>
          </a:xfrm>
        </p:grpSpPr>
        <p:sp>
          <p:nvSpPr>
            <p:cNvPr id="24" name="Rectangle: Rounded Corners 23">
              <a:extLst>
                <a:ext uri="{FF2B5EF4-FFF2-40B4-BE49-F238E27FC236}">
                  <a16:creationId xmlns:a16="http://schemas.microsoft.com/office/drawing/2014/main" id="{A4F74A69-57D2-14D2-8119-051A3842D828}"/>
                </a:ext>
              </a:extLst>
            </p:cNvPr>
            <p:cNvSpPr/>
            <p:nvPr/>
          </p:nvSpPr>
          <p:spPr>
            <a:xfrm>
              <a:off x="678873" y="3193312"/>
              <a:ext cx="9014406" cy="864000"/>
            </a:xfrm>
            <a:prstGeom prst="roundRect">
              <a:avLst/>
            </a:prstGeom>
            <a:solidFill>
              <a:schemeClr val="bg1"/>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F9719013-BCD5-A6A7-1EA9-CC7E693C64CE}"/>
                </a:ext>
              </a:extLst>
            </p:cNvPr>
            <p:cNvSpPr txBox="1"/>
            <p:nvPr/>
          </p:nvSpPr>
          <p:spPr>
            <a:xfrm>
              <a:off x="1452555" y="3417700"/>
              <a:ext cx="7998074" cy="495677"/>
            </a:xfrm>
            <a:prstGeom prst="rect">
              <a:avLst/>
            </a:prstGeom>
            <a:noFill/>
          </p:spPr>
          <p:txBody>
            <a:bodyPr wrap="square" rtlCol="0">
              <a:spAutoFit/>
            </a:bodyPr>
            <a:lstStyle/>
            <a:p>
              <a:pPr marL="0" marR="0" lvl="6"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a:ln>
                    <a:noFill/>
                  </a:ln>
                  <a:solidFill>
                    <a:prstClr val="black"/>
                  </a:solidFill>
                  <a:effectLst/>
                  <a:uLnTx/>
                  <a:uFillTx/>
                  <a:latin typeface="Calibri" panose="020F0502020204030204"/>
                  <a:ea typeface="+mn-ea"/>
                  <a:cs typeface="+mn-cs"/>
                </a:rPr>
                <a:t>Bolo intravenoso de 100 mg de lidocaíne</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y luego 1 mg/min IV.</a:t>
              </a:r>
            </a:p>
          </p:txBody>
        </p:sp>
        <p:sp>
          <p:nvSpPr>
            <p:cNvPr id="26" name="Oval 25">
              <a:extLst>
                <a:ext uri="{FF2B5EF4-FFF2-40B4-BE49-F238E27FC236}">
                  <a16:creationId xmlns:a16="http://schemas.microsoft.com/office/drawing/2014/main" id="{FD775C87-27E6-B1E4-02E2-F79C9D433558}"/>
                </a:ext>
              </a:extLst>
            </p:cNvPr>
            <p:cNvSpPr>
              <a:spLocks noChangeAspect="1"/>
            </p:cNvSpPr>
            <p:nvPr/>
          </p:nvSpPr>
          <p:spPr>
            <a:xfrm>
              <a:off x="929686" y="3427311"/>
              <a:ext cx="360000" cy="360000"/>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54EE6A91-1A34-26FB-0BDC-B0E5EEE32CE2}"/>
              </a:ext>
            </a:extLst>
          </p:cNvPr>
          <p:cNvGrpSpPr/>
          <p:nvPr/>
        </p:nvGrpSpPr>
        <p:grpSpPr>
          <a:xfrm>
            <a:off x="838198" y="5786598"/>
            <a:ext cx="6156959" cy="590124"/>
            <a:chOff x="678873" y="3193312"/>
            <a:chExt cx="9014406" cy="864000"/>
          </a:xfrm>
        </p:grpSpPr>
        <p:sp>
          <p:nvSpPr>
            <p:cNvPr id="28" name="Rectangle: Rounded Corners 27">
              <a:extLst>
                <a:ext uri="{FF2B5EF4-FFF2-40B4-BE49-F238E27FC236}">
                  <a16:creationId xmlns:a16="http://schemas.microsoft.com/office/drawing/2014/main" id="{C870C50A-F2BF-E320-F607-F8D00AA5F243}"/>
                </a:ext>
              </a:extLst>
            </p:cNvPr>
            <p:cNvSpPr/>
            <p:nvPr/>
          </p:nvSpPr>
          <p:spPr>
            <a:xfrm>
              <a:off x="678873" y="3193312"/>
              <a:ext cx="9014406" cy="864000"/>
            </a:xfrm>
            <a:prstGeom prst="roundRect">
              <a:avLst/>
            </a:prstGeom>
            <a:solidFill>
              <a:schemeClr val="bg1"/>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1F7F34C5-FC63-C343-7BD5-1CADD30967F7}"/>
                </a:ext>
              </a:extLst>
            </p:cNvPr>
            <p:cNvSpPr txBox="1"/>
            <p:nvPr/>
          </p:nvSpPr>
          <p:spPr>
            <a:xfrm>
              <a:off x="1452556" y="3354943"/>
              <a:ext cx="6129345" cy="495677"/>
            </a:xfrm>
            <a:prstGeom prst="rect">
              <a:avLst/>
            </a:prstGeom>
            <a:noFill/>
          </p:spPr>
          <p:txBody>
            <a:bodyPr wrap="square" rtlCol="0">
              <a:spAutoFit/>
            </a:bodyPr>
            <a:lstStyle/>
            <a:p>
              <a:pPr marL="0" marR="0" lvl="6"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5 mg de amlodipine</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al día.</a:t>
              </a:r>
            </a:p>
          </p:txBody>
        </p:sp>
        <p:sp>
          <p:nvSpPr>
            <p:cNvPr id="30" name="Oval 29">
              <a:extLst>
                <a:ext uri="{FF2B5EF4-FFF2-40B4-BE49-F238E27FC236}">
                  <a16:creationId xmlns:a16="http://schemas.microsoft.com/office/drawing/2014/main" id="{B28B2B1C-39B9-EB59-0D42-564C64A9D290}"/>
                </a:ext>
              </a:extLst>
            </p:cNvPr>
            <p:cNvSpPr>
              <a:spLocks noChangeAspect="1"/>
            </p:cNvSpPr>
            <p:nvPr/>
          </p:nvSpPr>
          <p:spPr>
            <a:xfrm>
              <a:off x="929686" y="3427311"/>
              <a:ext cx="360000" cy="360000"/>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3924AFEC-4167-4ADD-0D6C-C480563F54BA}"/>
              </a:ext>
            </a:extLst>
          </p:cNvPr>
          <p:cNvSpPr txBox="1">
            <a:spLocks/>
          </p:cNvSpPr>
          <p:nvPr/>
        </p:nvSpPr>
        <p:spPr>
          <a:xfrm>
            <a:off x="838198" y="-1285897"/>
            <a:ext cx="10839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grpSp>
        <p:nvGrpSpPr>
          <p:cNvPr id="5" name="Group 4">
            <a:extLst>
              <a:ext uri="{FF2B5EF4-FFF2-40B4-BE49-F238E27FC236}">
                <a16:creationId xmlns:a16="http://schemas.microsoft.com/office/drawing/2014/main" id="{E6FAF257-D17C-BF85-53FC-E1FFF9106B17}"/>
              </a:ext>
            </a:extLst>
          </p:cNvPr>
          <p:cNvGrpSpPr/>
          <p:nvPr/>
        </p:nvGrpSpPr>
        <p:grpSpPr>
          <a:xfrm>
            <a:off x="7444064" y="1827926"/>
            <a:ext cx="4233560" cy="4233560"/>
            <a:chOff x="7444064" y="2197576"/>
            <a:chExt cx="4233560" cy="4233560"/>
          </a:xfrm>
        </p:grpSpPr>
        <p:sp>
          <p:nvSpPr>
            <p:cNvPr id="11" name="Oval 10">
              <a:extLst>
                <a:ext uri="{FF2B5EF4-FFF2-40B4-BE49-F238E27FC236}">
                  <a16:creationId xmlns:a16="http://schemas.microsoft.com/office/drawing/2014/main" id="{30662270-F208-BF63-08DE-8B0A0F028D9D}"/>
                </a:ext>
              </a:extLst>
            </p:cNvPr>
            <p:cNvSpPr/>
            <p:nvPr/>
          </p:nvSpPr>
          <p:spPr>
            <a:xfrm>
              <a:off x="7444064" y="2197576"/>
              <a:ext cx="4233560" cy="4233560"/>
            </a:xfrm>
            <a:prstGeom prst="ellipse">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6BA40C68-FB95-B95C-E5D2-22229DCB7E4E}"/>
                </a:ext>
              </a:extLst>
            </p:cNvPr>
            <p:cNvPicPr>
              <a:picLocks/>
            </p:cNvPicPr>
            <p:nvPr/>
          </p:nvPicPr>
          <p:blipFill>
            <a:blip r:embed="rId3">
              <a:extLst>
                <a:ext uri="{28A0092B-C50C-407E-A947-70E740481C1C}">
                  <a14:useLocalDpi xmlns:a14="http://schemas.microsoft.com/office/drawing/2010/main" val="0"/>
                </a:ext>
              </a:extLst>
            </a:blip>
            <a:srcRect l="31766" t="550" r="1106"/>
            <a:stretch/>
          </p:blipFill>
          <p:spPr>
            <a:xfrm>
              <a:off x="7444064" y="2197576"/>
              <a:ext cx="4233560" cy="4233560"/>
            </a:xfrm>
            <a:prstGeom prst="ellipse">
              <a:avLst/>
            </a:prstGeom>
            <a:ln w="38100">
              <a:solidFill>
                <a:schemeClr val="bg1"/>
              </a:solidFill>
            </a:ln>
          </p:spPr>
        </p:pic>
      </p:grpSp>
      <p:sp>
        <p:nvSpPr>
          <p:cNvPr id="14" name="Title 1">
            <a:extLst>
              <a:ext uri="{FF2B5EF4-FFF2-40B4-BE49-F238E27FC236}">
                <a16:creationId xmlns:a16="http://schemas.microsoft.com/office/drawing/2014/main" id="{1F84BDFC-674B-F07C-4B0C-DD4E1A3C5500}"/>
              </a:ext>
            </a:extLst>
          </p:cNvPr>
          <p:cNvSpPr txBox="1">
            <a:spLocks/>
          </p:cNvSpPr>
          <p:nvPr/>
        </p:nvSpPr>
        <p:spPr>
          <a:xfrm>
            <a:off x="764037" y="-177041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31" name="Slide Number Placeholder 30">
            <a:extLst>
              <a:ext uri="{FF2B5EF4-FFF2-40B4-BE49-F238E27FC236}">
                <a16:creationId xmlns:a16="http://schemas.microsoft.com/office/drawing/2014/main" id="{2FCB8F5E-17A2-39EB-1007-E02B949A76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966E0CA2-44FD-50E8-E595-D8E46BD9610B}"/>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2C53"/>
                </a:solidFill>
                <a:effectLst/>
                <a:uLnTx/>
                <a:uFillTx/>
                <a:latin typeface="Calibri Light" panose="020F0302020204030204"/>
                <a:ea typeface="+mj-ea"/>
                <a:cs typeface="+mj-cs"/>
              </a:rPr>
              <a:t>Caso </a:t>
            </a:r>
            <a:r>
              <a:rPr kumimoji="0" lang="en-US" sz="3200" b="1" i="0" u="none" strike="noStrike" kern="1200" cap="none" spc="0" normalizeH="0" baseline="0" noProof="0" err="1">
                <a:ln>
                  <a:noFill/>
                </a:ln>
                <a:solidFill>
                  <a:srgbClr val="002C53"/>
                </a:solidFill>
                <a:effectLst/>
                <a:uLnTx/>
                <a:uFillTx/>
                <a:latin typeface="Calibri Light" panose="020F0302020204030204"/>
                <a:ea typeface="+mj-ea"/>
                <a:cs typeface="+mj-cs"/>
              </a:rPr>
              <a:t>clínico</a:t>
            </a: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 1: Presentación inicial</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5076429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86323DC1-8668-0D3D-846F-5F6154D43B67}"/>
              </a:ext>
            </a:extLst>
          </p:cNvPr>
          <p:cNvSpPr/>
          <p:nvPr/>
        </p:nvSpPr>
        <p:spPr>
          <a:xfrm flipH="1" flipV="1">
            <a:off x="6727591" y="2609749"/>
            <a:ext cx="5464407" cy="4278699"/>
          </a:xfrm>
          <a:custGeom>
            <a:avLst/>
            <a:gdLst>
              <a:gd name="connsiteX0" fmla="*/ 0 w 11243296"/>
              <a:gd name="connsiteY0" fmla="*/ 0 h 7796664"/>
              <a:gd name="connsiteX1" fmla="*/ 11243296 w 11243296"/>
              <a:gd name="connsiteY1" fmla="*/ 0 h 7796664"/>
              <a:gd name="connsiteX2" fmla="*/ 11175587 w 11243296"/>
              <a:gd name="connsiteY2" fmla="*/ 50655 h 7796664"/>
              <a:gd name="connsiteX3" fmla="*/ 9350546 w 11243296"/>
              <a:gd name="connsiteY3" fmla="*/ 2469875 h 7796664"/>
              <a:gd name="connsiteX4" fmla="*/ 5186179 w 11243296"/>
              <a:gd name="connsiteY4" fmla="*/ 3503815 h 7796664"/>
              <a:gd name="connsiteX5" fmla="*/ 3299614 w 11243296"/>
              <a:gd name="connsiteY5" fmla="*/ 6477204 h 7796664"/>
              <a:gd name="connsiteX6" fmla="*/ 58709 w 11243296"/>
              <a:gd name="connsiteY6" fmla="*/ 7749628 h 7796664"/>
              <a:gd name="connsiteX7" fmla="*/ 0 w 11243296"/>
              <a:gd name="connsiteY7" fmla="*/ 7796664 h 779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3296" h="7796664">
                <a:moveTo>
                  <a:pt x="0" y="0"/>
                </a:moveTo>
                <a:lnTo>
                  <a:pt x="11243296" y="0"/>
                </a:lnTo>
                <a:lnTo>
                  <a:pt x="11175587" y="50655"/>
                </a:lnTo>
                <a:cubicBezTo>
                  <a:pt x="10088131" y="895141"/>
                  <a:pt x="10359046" y="1570920"/>
                  <a:pt x="9350546" y="2469875"/>
                </a:cubicBezTo>
                <a:cubicBezTo>
                  <a:pt x="8197975" y="3497251"/>
                  <a:pt x="6215173" y="2897447"/>
                  <a:pt x="5186179" y="3503815"/>
                </a:cubicBezTo>
                <a:cubicBezTo>
                  <a:pt x="4157184" y="4110184"/>
                  <a:pt x="4432578" y="5542646"/>
                  <a:pt x="3299614" y="6477204"/>
                </a:cubicBezTo>
                <a:cubicBezTo>
                  <a:pt x="2379081" y="7236533"/>
                  <a:pt x="1109962" y="6956642"/>
                  <a:pt x="58709" y="7749628"/>
                </a:cubicBezTo>
                <a:lnTo>
                  <a:pt x="0" y="7796664"/>
                </a:lnTo>
                <a:close/>
              </a:path>
            </a:pathLst>
          </a:custGeom>
          <a:gradFill flip="none" rotWithShape="1">
            <a:gsLst>
              <a:gs pos="0">
                <a:srgbClr val="009AD7"/>
              </a:gs>
              <a:gs pos="100000">
                <a:srgbClr val="004E8F"/>
              </a:gs>
            </a:gsLst>
            <a:lin ang="0" scaled="1"/>
            <a:tileRect/>
          </a:gradFill>
          <a:ln>
            <a:noFill/>
          </a:ln>
          <a:effectLst>
            <a:outerShdw blurRad="381000" dist="2286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ontent Placeholder 5">
            <a:extLst>
              <a:ext uri="{FF2B5EF4-FFF2-40B4-BE49-F238E27FC236}">
                <a16:creationId xmlns:a16="http://schemas.microsoft.com/office/drawing/2014/main" id="{E8B0BC80-4ECA-AAA8-F0DE-036FE35CB674}"/>
              </a:ext>
            </a:extLst>
          </p:cNvPr>
          <p:cNvSpPr txBox="1">
            <a:spLocks/>
          </p:cNvSpPr>
          <p:nvPr/>
        </p:nvSpPr>
        <p:spPr>
          <a:xfrm>
            <a:off x="-7104122" y="-4594174"/>
            <a:ext cx="588939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931562B-89CC-7C6A-C806-2DEE8D48D03C}"/>
              </a:ext>
            </a:extLst>
          </p:cNvPr>
          <p:cNvPicPr>
            <a:picLocks noChangeAspect="1" noChangeArrowheads="1"/>
          </p:cNvPicPr>
          <p:nvPr/>
        </p:nvPicPr>
        <p:blipFill>
          <a:blip r:embed="rId3"/>
          <a:srcRect l="23614" t="606" r="7532" b="1862"/>
          <a:stretch/>
        </p:blipFill>
        <p:spPr bwMode="auto">
          <a:xfrm>
            <a:off x="6884716" y="1739658"/>
            <a:ext cx="4530913" cy="4278699"/>
          </a:xfrm>
          <a:prstGeom prst="roundRect">
            <a:avLst>
              <a:gd name="adj" fmla="val 8594"/>
            </a:avLst>
          </a:prstGeom>
          <a:solidFill>
            <a:srgbClr val="FFFFFF">
              <a:shade val="85000"/>
            </a:srgbClr>
          </a:solidFill>
          <a:ln w="28575">
            <a:solidFill>
              <a:schemeClr val="bg1"/>
            </a:solidFill>
          </a:ln>
          <a:effectLst/>
        </p:spPr>
      </p:pic>
      <p:sp>
        <p:nvSpPr>
          <p:cNvPr id="10" name="Title 1">
            <a:extLst>
              <a:ext uri="{FF2B5EF4-FFF2-40B4-BE49-F238E27FC236}">
                <a16:creationId xmlns:a16="http://schemas.microsoft.com/office/drawing/2014/main" id="{47E44AEF-6B76-D672-B2E1-A4B299BDDE8F}"/>
              </a:ext>
            </a:extLst>
          </p:cNvPr>
          <p:cNvSpPr txBox="1">
            <a:spLocks/>
          </p:cNvSpPr>
          <p:nvPr/>
        </p:nvSpPr>
        <p:spPr>
          <a:xfrm>
            <a:off x="468548" y="-1325563"/>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44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3" name="Title 1">
            <a:extLst>
              <a:ext uri="{FF2B5EF4-FFF2-40B4-BE49-F238E27FC236}">
                <a16:creationId xmlns:a16="http://schemas.microsoft.com/office/drawing/2014/main" id="{C5BAA55D-1C67-BC54-0DB7-86C46B2F2C91}"/>
              </a:ext>
            </a:extLst>
          </p:cNvPr>
          <p:cNvSpPr txBox="1">
            <a:spLocks/>
          </p:cNvSpPr>
          <p:nvPr/>
        </p:nvSpPr>
        <p:spPr>
          <a:xfrm>
            <a:off x="838200" y="-1444730"/>
            <a:ext cx="110684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6" name="Content Placeholder 5">
            <a:extLst>
              <a:ext uri="{FF2B5EF4-FFF2-40B4-BE49-F238E27FC236}">
                <a16:creationId xmlns:a16="http://schemas.microsoft.com/office/drawing/2014/main" id="{C5E6C579-C83D-2B72-4A0A-1521B7D5D559}"/>
              </a:ext>
            </a:extLst>
          </p:cNvPr>
          <p:cNvSpPr>
            <a:spLocks noGrp="1"/>
          </p:cNvSpPr>
          <p:nvPr>
            <p:ph idx="1"/>
          </p:nvPr>
        </p:nvSpPr>
        <p:spPr>
          <a:xfrm>
            <a:off x="838200" y="1739658"/>
            <a:ext cx="5889392" cy="4351338"/>
          </a:xfrm>
        </p:spPr>
        <p:txBody>
          <a:bodyPr>
            <a:normAutofit/>
          </a:bodyPr>
          <a:lstStyle/>
          <a:p>
            <a:r>
              <a:rPr lang="es" sz="1600" b="1"/>
              <a:t>Evolución del paciente</a:t>
            </a:r>
            <a:r>
              <a:rPr lang="es" sz="1600"/>
              <a:t>: </a:t>
            </a:r>
          </a:p>
          <a:p>
            <a:pPr marL="446088" lvl="1">
              <a:buFont typeface="Courier New" panose="02070309020205020404" pitchFamily="49" charset="0"/>
              <a:buChar char="o"/>
            </a:pPr>
            <a:r>
              <a:rPr lang="es" sz="1600"/>
              <a:t>El paciente siente una mejoría. </a:t>
            </a:r>
          </a:p>
          <a:p>
            <a:pPr marL="446088" lvl="1">
              <a:buFont typeface="Courier New" panose="02070309020205020404" pitchFamily="49" charset="0"/>
              <a:buChar char="o"/>
            </a:pPr>
            <a:r>
              <a:rPr lang="es" sz="1600"/>
              <a:t>Lo transfieren de la unidad de cuidados intensivos cardíacos a la unidad de telemetría.</a:t>
            </a:r>
          </a:p>
          <a:p>
            <a:r>
              <a:rPr lang="es" sz="1600" b="1"/>
              <a:t>Signos vitales</a:t>
            </a:r>
            <a:r>
              <a:rPr lang="es" sz="1600"/>
              <a:t>: Presión arterial 127/72 mmHg; frecuencia cardíaca 78 y regular. </a:t>
            </a:r>
          </a:p>
          <a:p>
            <a:r>
              <a:rPr lang="es" sz="1600" b="1"/>
              <a:t>Medicamentos actuales</a:t>
            </a:r>
            <a:r>
              <a:rPr lang="es" sz="1600"/>
              <a:t>: </a:t>
            </a:r>
          </a:p>
          <a:p>
            <a:pPr marL="446088" lvl="1">
              <a:buFont typeface="Courier New" panose="02070309020205020404" pitchFamily="49" charset="0"/>
              <a:buChar char="o"/>
            </a:pPr>
            <a:r>
              <a:rPr lang="en-US" sz="1600"/>
              <a:t>5 mg de lisinopril </a:t>
            </a:r>
            <a:r>
              <a:rPr lang="es" sz="1600"/>
              <a:t>al día</a:t>
            </a:r>
          </a:p>
          <a:p>
            <a:pPr marL="446088" lvl="1">
              <a:buFont typeface="Courier New" panose="02070309020205020404" pitchFamily="49" charset="0"/>
              <a:buChar char="o"/>
            </a:pPr>
            <a:r>
              <a:rPr lang="en-US" sz="1600"/>
              <a:t>25 mg de m</a:t>
            </a:r>
            <a:r>
              <a:rPr lang="es" sz="1600"/>
              <a:t>etoprolol succinate al día</a:t>
            </a:r>
          </a:p>
          <a:p>
            <a:pPr marL="446088" lvl="1">
              <a:buFont typeface="Courier New" panose="02070309020205020404" pitchFamily="49" charset="0"/>
              <a:buChar char="o"/>
            </a:pPr>
            <a:r>
              <a:rPr lang="en-US" sz="1600"/>
              <a:t>10 mg de </a:t>
            </a:r>
            <a:r>
              <a:rPr lang="es" sz="1600"/>
              <a:t>prasugrel al día</a:t>
            </a:r>
          </a:p>
          <a:p>
            <a:pPr marL="446088" lvl="1">
              <a:buFont typeface="Courier New" panose="02070309020205020404" pitchFamily="49" charset="0"/>
              <a:buChar char="o"/>
            </a:pPr>
            <a:r>
              <a:rPr lang="es" sz="1600"/>
              <a:t>81 mg de aspirin al día</a:t>
            </a:r>
          </a:p>
          <a:p>
            <a:pPr marL="446088" lvl="1">
              <a:buFont typeface="Courier New" panose="02070309020205020404" pitchFamily="49" charset="0"/>
              <a:buChar char="o"/>
            </a:pPr>
            <a:r>
              <a:rPr lang="es" sz="1600"/>
              <a:t>80 mg de atorvastatin al día</a:t>
            </a:r>
          </a:p>
          <a:p>
            <a:r>
              <a:rPr lang="es" sz="1600" b="1"/>
              <a:t>Repetir los resultados de laboratorio</a:t>
            </a:r>
            <a:r>
              <a:rPr lang="es" sz="1600"/>
              <a:t>: BUN 26 mg/dL, creatinine 1,6 mg/dL</a:t>
            </a:r>
          </a:p>
        </p:txBody>
      </p:sp>
      <p:sp>
        <p:nvSpPr>
          <p:cNvPr id="7" name="Title 1">
            <a:extLst>
              <a:ext uri="{FF2B5EF4-FFF2-40B4-BE49-F238E27FC236}">
                <a16:creationId xmlns:a16="http://schemas.microsoft.com/office/drawing/2014/main" id="{27C1406E-85B3-FA94-E80A-CB465F9E65C9}"/>
              </a:ext>
            </a:extLst>
          </p:cNvPr>
          <p:cNvSpPr txBox="1">
            <a:spLocks/>
          </p:cNvSpPr>
          <p:nvPr/>
        </p:nvSpPr>
        <p:spPr>
          <a:xfrm>
            <a:off x="468549" y="-210751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11" name="Slide Number Placeholder 10">
            <a:extLst>
              <a:ext uri="{FF2B5EF4-FFF2-40B4-BE49-F238E27FC236}">
                <a16:creationId xmlns:a16="http://schemas.microsoft.com/office/drawing/2014/main" id="{9A45D22D-CA61-5A6B-F0E5-18262A3539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08366DCE-589A-3B39-E62A-53F8253C23D7}"/>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2C53"/>
                </a:solidFill>
                <a:effectLst/>
                <a:uLnTx/>
                <a:uFillTx/>
                <a:latin typeface="Calibri Light" panose="020F0302020204030204"/>
                <a:ea typeface="+mj-ea"/>
                <a:cs typeface="+mj-cs"/>
              </a:rPr>
              <a:t>Caso </a:t>
            </a:r>
            <a:r>
              <a:rPr kumimoji="0" lang="en-US" sz="3200" b="1" i="0" u="none" strike="noStrike" kern="1200" cap="none" spc="0" normalizeH="0" baseline="0" noProof="0" err="1">
                <a:ln>
                  <a:noFill/>
                </a:ln>
                <a:solidFill>
                  <a:srgbClr val="002C53"/>
                </a:solidFill>
                <a:effectLst/>
                <a:uLnTx/>
                <a:uFillTx/>
                <a:latin typeface="Calibri Light" panose="020F0302020204030204"/>
                <a:ea typeface="+mj-ea"/>
                <a:cs typeface="+mj-cs"/>
              </a:rPr>
              <a:t>clínico</a:t>
            </a:r>
            <a:r>
              <a:rPr kumimoji="0" lang="en-US" sz="3200" b="1" i="0" u="none" strike="noStrike" kern="1200" cap="none" spc="0" normalizeH="0" baseline="0" noProof="0">
                <a:ln>
                  <a:noFill/>
                </a:ln>
                <a:solidFill>
                  <a:srgbClr val="002C53"/>
                </a:solidFill>
                <a:effectLst/>
                <a:uLnTx/>
                <a:uFillTx/>
                <a:latin typeface="Calibri Light" panose="020F0302020204030204"/>
                <a:ea typeface="+mj-ea"/>
                <a:cs typeface="+mj-cs"/>
              </a:rPr>
              <a:t> 1</a:t>
            </a: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 Seguimiento a las 24 horas</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42203421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EAFD85BB-BF59-396F-5815-B74C05AB4F8B}"/>
              </a:ext>
            </a:extLst>
          </p:cNvPr>
          <p:cNvSpPr/>
          <p:nvPr/>
        </p:nvSpPr>
        <p:spPr>
          <a:xfrm flipH="1" flipV="1">
            <a:off x="6021838" y="2609750"/>
            <a:ext cx="6170161" cy="4278699"/>
          </a:xfrm>
          <a:custGeom>
            <a:avLst/>
            <a:gdLst>
              <a:gd name="connsiteX0" fmla="*/ 0 w 11243296"/>
              <a:gd name="connsiteY0" fmla="*/ 0 h 7796664"/>
              <a:gd name="connsiteX1" fmla="*/ 11243296 w 11243296"/>
              <a:gd name="connsiteY1" fmla="*/ 0 h 7796664"/>
              <a:gd name="connsiteX2" fmla="*/ 11175587 w 11243296"/>
              <a:gd name="connsiteY2" fmla="*/ 50655 h 7796664"/>
              <a:gd name="connsiteX3" fmla="*/ 9350546 w 11243296"/>
              <a:gd name="connsiteY3" fmla="*/ 2469875 h 7796664"/>
              <a:gd name="connsiteX4" fmla="*/ 5186179 w 11243296"/>
              <a:gd name="connsiteY4" fmla="*/ 3503815 h 7796664"/>
              <a:gd name="connsiteX5" fmla="*/ 3299614 w 11243296"/>
              <a:gd name="connsiteY5" fmla="*/ 6477204 h 7796664"/>
              <a:gd name="connsiteX6" fmla="*/ 58709 w 11243296"/>
              <a:gd name="connsiteY6" fmla="*/ 7749628 h 7796664"/>
              <a:gd name="connsiteX7" fmla="*/ 0 w 11243296"/>
              <a:gd name="connsiteY7" fmla="*/ 7796664 h 779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3296" h="7796664">
                <a:moveTo>
                  <a:pt x="0" y="0"/>
                </a:moveTo>
                <a:lnTo>
                  <a:pt x="11243296" y="0"/>
                </a:lnTo>
                <a:lnTo>
                  <a:pt x="11175587" y="50655"/>
                </a:lnTo>
                <a:cubicBezTo>
                  <a:pt x="10088131" y="895141"/>
                  <a:pt x="10359046" y="1570920"/>
                  <a:pt x="9350546" y="2469875"/>
                </a:cubicBezTo>
                <a:cubicBezTo>
                  <a:pt x="8197975" y="3497251"/>
                  <a:pt x="6215173" y="2897447"/>
                  <a:pt x="5186179" y="3503815"/>
                </a:cubicBezTo>
                <a:cubicBezTo>
                  <a:pt x="4157184" y="4110184"/>
                  <a:pt x="4432578" y="5542646"/>
                  <a:pt x="3299614" y="6477204"/>
                </a:cubicBezTo>
                <a:cubicBezTo>
                  <a:pt x="2379081" y="7236533"/>
                  <a:pt x="1109962" y="6956642"/>
                  <a:pt x="58709" y="7749628"/>
                </a:cubicBezTo>
                <a:lnTo>
                  <a:pt x="0" y="7796664"/>
                </a:lnTo>
                <a:close/>
              </a:path>
            </a:pathLst>
          </a:custGeom>
          <a:gradFill flip="none" rotWithShape="1">
            <a:gsLst>
              <a:gs pos="0">
                <a:srgbClr val="009AD7"/>
              </a:gs>
              <a:gs pos="100000">
                <a:srgbClr val="004E8F"/>
              </a:gs>
            </a:gsLst>
            <a:lin ang="0" scaled="1"/>
            <a:tileRect/>
          </a:gradFill>
          <a:ln>
            <a:noFill/>
          </a:ln>
          <a:effectLst>
            <a:outerShdw blurRad="381000" dist="2286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7838E9D9-0C35-6A4C-205D-588B709932AC}"/>
              </a:ext>
            </a:extLst>
          </p:cNvPr>
          <p:cNvSpPr txBox="1">
            <a:spLocks/>
          </p:cNvSpPr>
          <p:nvPr/>
        </p:nvSpPr>
        <p:spPr>
          <a:xfrm>
            <a:off x="546369" y="-1555450"/>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44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grpSp>
        <p:nvGrpSpPr>
          <p:cNvPr id="34" name="Group 33">
            <a:extLst>
              <a:ext uri="{FF2B5EF4-FFF2-40B4-BE49-F238E27FC236}">
                <a16:creationId xmlns:a16="http://schemas.microsoft.com/office/drawing/2014/main" id="{3FDBA2C1-32DD-4C9C-FE00-D3FDE2CFB981}"/>
              </a:ext>
            </a:extLst>
          </p:cNvPr>
          <p:cNvGrpSpPr/>
          <p:nvPr/>
        </p:nvGrpSpPr>
        <p:grpSpPr>
          <a:xfrm>
            <a:off x="838198" y="3655249"/>
            <a:ext cx="6156959" cy="756727"/>
            <a:chOff x="838198" y="3996515"/>
            <a:chExt cx="6156959" cy="756727"/>
          </a:xfrm>
        </p:grpSpPr>
        <p:sp>
          <p:nvSpPr>
            <p:cNvPr id="23" name="Rectangle: Rounded Corners 22">
              <a:extLst>
                <a:ext uri="{FF2B5EF4-FFF2-40B4-BE49-F238E27FC236}">
                  <a16:creationId xmlns:a16="http://schemas.microsoft.com/office/drawing/2014/main" id="{136D915C-B461-0B19-5D14-92999034B6E6}"/>
                </a:ext>
              </a:extLst>
            </p:cNvPr>
            <p:cNvSpPr/>
            <p:nvPr/>
          </p:nvSpPr>
          <p:spPr>
            <a:xfrm>
              <a:off x="838198" y="3996515"/>
              <a:ext cx="6156959" cy="756727"/>
            </a:xfrm>
            <a:prstGeom prst="roundRect">
              <a:avLst/>
            </a:prstGeom>
            <a:solidFill>
              <a:schemeClr val="bg1"/>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0AD8BE0B-3BEB-6E1B-9663-63BADA46162A}"/>
                </a:ext>
              </a:extLst>
            </p:cNvPr>
            <p:cNvSpPr txBox="1"/>
            <p:nvPr/>
          </p:nvSpPr>
          <p:spPr>
            <a:xfrm>
              <a:off x="1366634" y="4094577"/>
              <a:ext cx="5214640" cy="584775"/>
            </a:xfrm>
            <a:prstGeom prst="rect">
              <a:avLst/>
            </a:prstGeom>
            <a:noFill/>
          </p:spPr>
          <p:txBody>
            <a:bodyPr wrap="square" rtlCol="0">
              <a:spAutoFit/>
            </a:bodyPr>
            <a:lstStyle/>
            <a:p>
              <a:pPr marL="0" marR="0" lvl="6" indent="0" algn="l" defTabSz="914400" rtl="0" eaLnBrk="1" fontAlgn="auto" latinLnBrk="0" hangingPunct="1">
                <a:lnSpc>
                  <a:spcPct val="100000"/>
                </a:lnSpc>
                <a:spcBef>
                  <a:spcPts val="0"/>
                </a:spcBef>
                <a:spcAft>
                  <a:spcPts val="0"/>
                </a:spcAft>
                <a:buClrTx/>
                <a:buSzTx/>
                <a:buFontTx/>
                <a:buNone/>
                <a:tabLst/>
                <a:defRPr/>
              </a:pP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Añadir </a:t>
              </a:r>
              <a:r>
                <a:rPr kumimoji="0" lang="es-ES" sz="1600" b="0" i="0" u="none" strike="noStrike" kern="1200" cap="none" spc="0" normalizeH="0" baseline="0" noProof="0">
                  <a:ln>
                    <a:noFill/>
                  </a:ln>
                  <a:solidFill>
                    <a:prstClr val="black"/>
                  </a:solidFill>
                  <a:effectLst/>
                  <a:uLnTx/>
                  <a:uFillTx/>
                  <a:latin typeface="Calibri" panose="020F0502020204030204"/>
                  <a:ea typeface="+mn-ea"/>
                  <a:cs typeface="+mn-cs"/>
                </a:rPr>
                <a:t>25 mg de </a:t>
              </a:r>
              <a:r>
                <a:rPr kumimoji="0" lang="es-ES" sz="1600" b="0" i="0" u="none" strike="noStrike" kern="1200" cap="none" spc="0" normalizeH="0" baseline="0" noProof="0" err="1">
                  <a:ln>
                    <a:noFill/>
                  </a:ln>
                  <a:solidFill>
                    <a:prstClr val="black"/>
                  </a:solidFill>
                  <a:effectLst/>
                  <a:uLnTx/>
                  <a:uFillTx/>
                  <a:latin typeface="Calibri" panose="020F0502020204030204"/>
                  <a:ea typeface="+mn-ea"/>
                  <a:cs typeface="+mn-cs"/>
                </a:rPr>
                <a:t>spironolactone</a:t>
              </a:r>
              <a:r>
                <a:rPr kumimoji="0" lang="es-ES" sz="1600" b="0" i="0" u="none" strike="noStrike" kern="1200" cap="none" spc="0" normalizeH="0" baseline="0" noProof="0">
                  <a:ln>
                    <a:noFill/>
                  </a:ln>
                  <a:solidFill>
                    <a:prstClr val="black"/>
                  </a:solidFill>
                  <a:effectLst/>
                  <a:uLnTx/>
                  <a:uFillTx/>
                  <a:latin typeface="Calibri" panose="020F0502020204030204"/>
                  <a:ea typeface="+mn-ea"/>
                  <a:cs typeface="+mn-cs"/>
                </a:rPr>
                <a:t> al día y 10 mg de </a:t>
              </a:r>
              <a:r>
                <a:rPr kumimoji="0" lang="es-ES" sz="1600" b="0" i="0" u="none" strike="noStrike" kern="1200" cap="none" spc="0" normalizeH="0" baseline="0" noProof="0" err="1">
                  <a:ln>
                    <a:noFill/>
                  </a:ln>
                  <a:solidFill>
                    <a:prstClr val="black"/>
                  </a:solidFill>
                  <a:effectLst/>
                  <a:uLnTx/>
                  <a:uFillTx/>
                  <a:latin typeface="Calibri" panose="020F0502020204030204"/>
                  <a:ea typeface="+mn-ea"/>
                  <a:cs typeface="+mn-cs"/>
                </a:rPr>
                <a:t>empaglifozin</a:t>
              </a:r>
              <a:r>
                <a:rPr kumimoji="0" lang="es-ES" sz="1600" b="0" i="0" u="none" strike="noStrike" kern="1200" cap="none" spc="0" normalizeH="0" baseline="0" noProof="0">
                  <a:ln>
                    <a:noFill/>
                  </a:ln>
                  <a:solidFill>
                    <a:prstClr val="black"/>
                  </a:solidFill>
                  <a:effectLst/>
                  <a:uLnTx/>
                  <a:uFillTx/>
                  <a:latin typeface="Calibri" panose="020F0502020204030204"/>
                  <a:ea typeface="+mn-ea"/>
                  <a:cs typeface="+mn-cs"/>
                </a:rPr>
                <a:t> al día.</a:t>
              </a:r>
              <a:endParaRPr kumimoji="0" lang="e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1EC08159-3116-F46C-3EF5-014D6EEDFF73}"/>
                </a:ext>
              </a:extLst>
            </p:cNvPr>
            <p:cNvSpPr>
              <a:spLocks noChangeAspect="1"/>
            </p:cNvSpPr>
            <p:nvPr/>
          </p:nvSpPr>
          <p:spPr>
            <a:xfrm>
              <a:off x="1009507" y="4251936"/>
              <a:ext cx="245885" cy="245885"/>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8B3BD1D7-D514-3B8C-2319-9653C9C46372}"/>
              </a:ext>
            </a:extLst>
          </p:cNvPr>
          <p:cNvGrpSpPr/>
          <p:nvPr/>
        </p:nvGrpSpPr>
        <p:grpSpPr>
          <a:xfrm>
            <a:off x="7444064" y="1827926"/>
            <a:ext cx="4233560" cy="4233560"/>
            <a:chOff x="7444064" y="2197576"/>
            <a:chExt cx="4233560" cy="4233560"/>
          </a:xfrm>
        </p:grpSpPr>
        <p:sp>
          <p:nvSpPr>
            <p:cNvPr id="32" name="Oval 31">
              <a:extLst>
                <a:ext uri="{FF2B5EF4-FFF2-40B4-BE49-F238E27FC236}">
                  <a16:creationId xmlns:a16="http://schemas.microsoft.com/office/drawing/2014/main" id="{FB9E67F4-BDC3-B8DE-77ED-756A12F88536}"/>
                </a:ext>
              </a:extLst>
            </p:cNvPr>
            <p:cNvSpPr/>
            <p:nvPr/>
          </p:nvSpPr>
          <p:spPr>
            <a:xfrm>
              <a:off x="7444064" y="2197576"/>
              <a:ext cx="4233560" cy="4233560"/>
            </a:xfrm>
            <a:prstGeom prst="ellipse">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a:extLst>
                <a:ext uri="{FF2B5EF4-FFF2-40B4-BE49-F238E27FC236}">
                  <a16:creationId xmlns:a16="http://schemas.microsoft.com/office/drawing/2014/main" id="{E20A395D-D09C-EDED-9781-5D75ED31AFCA}"/>
                </a:ext>
              </a:extLst>
            </p:cNvPr>
            <p:cNvPicPr>
              <a:picLocks/>
            </p:cNvPicPr>
            <p:nvPr/>
          </p:nvPicPr>
          <p:blipFill>
            <a:blip r:embed="rId3">
              <a:extLst>
                <a:ext uri="{28A0092B-C50C-407E-A947-70E740481C1C}">
                  <a14:useLocalDpi xmlns:a14="http://schemas.microsoft.com/office/drawing/2010/main" val="0"/>
                </a:ext>
              </a:extLst>
            </a:blip>
            <a:srcRect l="31766" t="550" r="1106"/>
            <a:stretch/>
          </p:blipFill>
          <p:spPr>
            <a:xfrm>
              <a:off x="7444064" y="2197576"/>
              <a:ext cx="4233560" cy="4233560"/>
            </a:xfrm>
            <a:prstGeom prst="ellipse">
              <a:avLst/>
            </a:prstGeom>
            <a:ln w="38100">
              <a:solidFill>
                <a:schemeClr val="bg1"/>
              </a:solidFill>
            </a:ln>
          </p:spPr>
        </p:pic>
      </p:grpSp>
      <p:grpSp>
        <p:nvGrpSpPr>
          <p:cNvPr id="35" name="Group 34">
            <a:extLst>
              <a:ext uri="{FF2B5EF4-FFF2-40B4-BE49-F238E27FC236}">
                <a16:creationId xmlns:a16="http://schemas.microsoft.com/office/drawing/2014/main" id="{520B7484-7857-3695-301F-CE8B35F08CB7}"/>
              </a:ext>
            </a:extLst>
          </p:cNvPr>
          <p:cNvGrpSpPr/>
          <p:nvPr/>
        </p:nvGrpSpPr>
        <p:grpSpPr>
          <a:xfrm>
            <a:off x="838197" y="2791257"/>
            <a:ext cx="6156959" cy="756727"/>
            <a:chOff x="838198" y="3996515"/>
            <a:chExt cx="6156959" cy="756727"/>
          </a:xfrm>
        </p:grpSpPr>
        <p:sp>
          <p:nvSpPr>
            <p:cNvPr id="36" name="Rectangle: Rounded Corners 35">
              <a:extLst>
                <a:ext uri="{FF2B5EF4-FFF2-40B4-BE49-F238E27FC236}">
                  <a16:creationId xmlns:a16="http://schemas.microsoft.com/office/drawing/2014/main" id="{BD0AB597-40CF-6C0F-432C-797DCC7985B2}"/>
                </a:ext>
              </a:extLst>
            </p:cNvPr>
            <p:cNvSpPr/>
            <p:nvPr/>
          </p:nvSpPr>
          <p:spPr>
            <a:xfrm>
              <a:off x="838198" y="3996515"/>
              <a:ext cx="6156959" cy="756727"/>
            </a:xfrm>
            <a:prstGeom prst="roundRect">
              <a:avLst/>
            </a:prstGeom>
            <a:solidFill>
              <a:schemeClr val="bg1"/>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3E525C37-2198-23C1-3304-07C72C4B0ACD}"/>
                </a:ext>
              </a:extLst>
            </p:cNvPr>
            <p:cNvSpPr txBox="1"/>
            <p:nvPr/>
          </p:nvSpPr>
          <p:spPr>
            <a:xfrm>
              <a:off x="1366634" y="4068348"/>
              <a:ext cx="5214640" cy="584775"/>
            </a:xfrm>
            <a:prstGeom prst="rect">
              <a:avLst/>
            </a:prstGeom>
            <a:noFill/>
          </p:spPr>
          <p:txBody>
            <a:bodyPr wrap="square" rtlCol="0">
              <a:spAutoFit/>
            </a:bodyPr>
            <a:lstStyle/>
            <a:p>
              <a:pPr marL="0" marR="0" lvl="6" indent="0" algn="l" defTabSz="914400" rtl="0" eaLnBrk="1" fontAlgn="auto" latinLnBrk="0" hangingPunct="1">
                <a:lnSpc>
                  <a:spcPct val="100000"/>
                </a:lnSpc>
                <a:spcBef>
                  <a:spcPts val="0"/>
                </a:spcBef>
                <a:spcAft>
                  <a:spcPts val="0"/>
                </a:spcAft>
                <a:buClrTx/>
                <a:buSzTx/>
                <a:buFontTx/>
                <a:buNone/>
                <a:tabLst/>
                <a:defRPr/>
              </a:pP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Implante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de </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marcapasos</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biventricular (</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BiV</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y </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desfibrilador</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cardioversor</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implantable (DCI).</a:t>
              </a:r>
              <a:endParaRPr kumimoji="0" lang="e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3FA8472D-48A4-A810-D7F4-E7F6F8C87535}"/>
                </a:ext>
              </a:extLst>
            </p:cNvPr>
            <p:cNvSpPr>
              <a:spLocks noChangeAspect="1"/>
            </p:cNvSpPr>
            <p:nvPr/>
          </p:nvSpPr>
          <p:spPr>
            <a:xfrm>
              <a:off x="1009507" y="4251936"/>
              <a:ext cx="245885" cy="245885"/>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1CEDBB1A-78E5-1837-44A2-2EDF6F09F087}"/>
              </a:ext>
            </a:extLst>
          </p:cNvPr>
          <p:cNvGrpSpPr/>
          <p:nvPr/>
        </p:nvGrpSpPr>
        <p:grpSpPr>
          <a:xfrm>
            <a:off x="838196" y="4519241"/>
            <a:ext cx="6156959" cy="756727"/>
            <a:chOff x="838198" y="3996515"/>
            <a:chExt cx="6156959" cy="756727"/>
          </a:xfrm>
        </p:grpSpPr>
        <p:sp>
          <p:nvSpPr>
            <p:cNvPr id="40" name="Rectangle: Rounded Corners 39">
              <a:extLst>
                <a:ext uri="{FF2B5EF4-FFF2-40B4-BE49-F238E27FC236}">
                  <a16:creationId xmlns:a16="http://schemas.microsoft.com/office/drawing/2014/main" id="{81DA3C47-4DF2-2922-3346-C8DA0C923B39}"/>
                </a:ext>
              </a:extLst>
            </p:cNvPr>
            <p:cNvSpPr/>
            <p:nvPr/>
          </p:nvSpPr>
          <p:spPr>
            <a:xfrm>
              <a:off x="838198" y="3996515"/>
              <a:ext cx="6156959" cy="756727"/>
            </a:xfrm>
            <a:prstGeom prst="roundRect">
              <a:avLst/>
            </a:prstGeom>
            <a:solidFill>
              <a:schemeClr val="bg1"/>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85B527B8-7DAE-C87F-A507-8CCF9C2C2B28}"/>
                </a:ext>
              </a:extLst>
            </p:cNvPr>
            <p:cNvSpPr txBox="1"/>
            <p:nvPr/>
          </p:nvSpPr>
          <p:spPr>
            <a:xfrm>
              <a:off x="1366634" y="4190212"/>
              <a:ext cx="5214640" cy="338554"/>
            </a:xfrm>
            <a:prstGeom prst="rect">
              <a:avLst/>
            </a:prstGeom>
            <a:noFill/>
          </p:spPr>
          <p:txBody>
            <a:bodyPr wrap="square" rtlCol="0">
              <a:spAutoFit/>
            </a:bodyPr>
            <a:lstStyle/>
            <a:p>
              <a:pPr marL="0" marR="0" lvl="6" indent="0" algn="l" defTabSz="914400" rtl="0" eaLnBrk="1" fontAlgn="auto" latinLnBrk="0" hangingPunct="1">
                <a:lnSpc>
                  <a:spcPct val="100000"/>
                </a:lnSpc>
                <a:spcBef>
                  <a:spcPts val="0"/>
                </a:spcBef>
                <a:spcAft>
                  <a:spcPts val="0"/>
                </a:spcAft>
                <a:buClrTx/>
                <a:buSzTx/>
                <a:buFontTx/>
                <a:buNone/>
                <a:tabLst/>
                <a:defRPr/>
              </a:pP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Añadir </a:t>
              </a:r>
              <a:r>
                <a:rPr kumimoji="0" lang="pt-BR" sz="1600" b="0" i="0" u="none" strike="noStrike" kern="1200" cap="none" spc="0" normalizeH="0" baseline="0" noProof="0">
                  <a:ln>
                    <a:noFill/>
                  </a:ln>
                  <a:solidFill>
                    <a:prstClr val="black"/>
                  </a:solidFill>
                  <a:effectLst/>
                  <a:uLnTx/>
                  <a:uFillTx/>
                  <a:latin typeface="Calibri" panose="020F0502020204030204"/>
                  <a:ea typeface="+mn-ea"/>
                  <a:cs typeface="+mn-cs"/>
                </a:rPr>
                <a:t>120 mg de diltiazem LP</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al día.</a:t>
              </a:r>
            </a:p>
          </p:txBody>
        </p:sp>
        <p:sp>
          <p:nvSpPr>
            <p:cNvPr id="42" name="Oval 41">
              <a:extLst>
                <a:ext uri="{FF2B5EF4-FFF2-40B4-BE49-F238E27FC236}">
                  <a16:creationId xmlns:a16="http://schemas.microsoft.com/office/drawing/2014/main" id="{CA4A8344-4656-FE59-F80F-95B0E3A38AA4}"/>
                </a:ext>
              </a:extLst>
            </p:cNvPr>
            <p:cNvSpPr>
              <a:spLocks noChangeAspect="1"/>
            </p:cNvSpPr>
            <p:nvPr/>
          </p:nvSpPr>
          <p:spPr>
            <a:xfrm>
              <a:off x="1009507" y="4251936"/>
              <a:ext cx="245885" cy="245885"/>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3" name="Group 42">
            <a:extLst>
              <a:ext uri="{FF2B5EF4-FFF2-40B4-BE49-F238E27FC236}">
                <a16:creationId xmlns:a16="http://schemas.microsoft.com/office/drawing/2014/main" id="{565561CC-7B75-7FA8-14BA-2B09121BD22E}"/>
              </a:ext>
            </a:extLst>
          </p:cNvPr>
          <p:cNvGrpSpPr/>
          <p:nvPr/>
        </p:nvGrpSpPr>
        <p:grpSpPr>
          <a:xfrm>
            <a:off x="838196" y="5383234"/>
            <a:ext cx="6156959" cy="756727"/>
            <a:chOff x="838198" y="3996515"/>
            <a:chExt cx="6156959" cy="756727"/>
          </a:xfrm>
        </p:grpSpPr>
        <p:sp>
          <p:nvSpPr>
            <p:cNvPr id="44" name="Rectangle: Rounded Corners 43">
              <a:extLst>
                <a:ext uri="{FF2B5EF4-FFF2-40B4-BE49-F238E27FC236}">
                  <a16:creationId xmlns:a16="http://schemas.microsoft.com/office/drawing/2014/main" id="{C92C6A9B-96E7-B52C-A888-32B99E7FAB64}"/>
                </a:ext>
              </a:extLst>
            </p:cNvPr>
            <p:cNvSpPr/>
            <p:nvPr/>
          </p:nvSpPr>
          <p:spPr>
            <a:xfrm>
              <a:off x="838198" y="3996515"/>
              <a:ext cx="6156959" cy="756727"/>
            </a:xfrm>
            <a:prstGeom prst="roundRect">
              <a:avLst/>
            </a:prstGeom>
            <a:solidFill>
              <a:schemeClr val="bg1"/>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DEBD19F2-E39F-D3B7-E69B-466D848C107D}"/>
                </a:ext>
              </a:extLst>
            </p:cNvPr>
            <p:cNvSpPr txBox="1"/>
            <p:nvPr/>
          </p:nvSpPr>
          <p:spPr>
            <a:xfrm>
              <a:off x="1366634" y="4190212"/>
              <a:ext cx="5214640" cy="338554"/>
            </a:xfrm>
            <a:prstGeom prst="rect">
              <a:avLst/>
            </a:prstGeom>
            <a:noFill/>
          </p:spPr>
          <p:txBody>
            <a:bodyPr wrap="square" rtlCol="0">
              <a:spAutoFit/>
            </a:bodyPr>
            <a:lstStyle/>
            <a:p>
              <a:pPr marL="0" marR="0" lvl="6"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Aumentar</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la dosis de metoprolol succinate a 50 mg diarios.</a:t>
              </a:r>
            </a:p>
          </p:txBody>
        </p:sp>
        <p:sp>
          <p:nvSpPr>
            <p:cNvPr id="46" name="Oval 45">
              <a:extLst>
                <a:ext uri="{FF2B5EF4-FFF2-40B4-BE49-F238E27FC236}">
                  <a16:creationId xmlns:a16="http://schemas.microsoft.com/office/drawing/2014/main" id="{CAAB1ED4-C477-6F85-51A4-60522532790F}"/>
                </a:ext>
              </a:extLst>
            </p:cNvPr>
            <p:cNvSpPr>
              <a:spLocks noChangeAspect="1"/>
            </p:cNvSpPr>
            <p:nvPr/>
          </p:nvSpPr>
          <p:spPr>
            <a:xfrm>
              <a:off x="1009507" y="4251936"/>
              <a:ext cx="245885" cy="245885"/>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FF9831AE-1C81-D1B0-73E8-10161C3C518C}"/>
              </a:ext>
            </a:extLst>
          </p:cNvPr>
          <p:cNvSpPr txBox="1">
            <a:spLocks/>
          </p:cNvSpPr>
          <p:nvPr/>
        </p:nvSpPr>
        <p:spPr>
          <a:xfrm>
            <a:off x="609169" y="-1097075"/>
            <a:ext cx="110684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5" name="Content Placeholder 4">
            <a:extLst>
              <a:ext uri="{FF2B5EF4-FFF2-40B4-BE49-F238E27FC236}">
                <a16:creationId xmlns:a16="http://schemas.microsoft.com/office/drawing/2014/main" id="{B721EF16-B8D8-4AAF-682A-3923E2AFF3AF}"/>
              </a:ext>
            </a:extLst>
          </p:cNvPr>
          <p:cNvSpPr txBox="1">
            <a:spLocks/>
          </p:cNvSpPr>
          <p:nvPr/>
        </p:nvSpPr>
        <p:spPr>
          <a:xfrm>
            <a:off x="838198" y="1673517"/>
            <a:ext cx="9022326" cy="4096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 sz="2400" b="1" i="0" u="none" strike="noStrike" kern="1200" cap="none" spc="0" normalizeH="0" baseline="0" noProof="0">
                <a:ln>
                  <a:noFill/>
                </a:ln>
                <a:solidFill>
                  <a:srgbClr val="004E8F"/>
                </a:solidFill>
                <a:effectLst/>
                <a:uLnTx/>
                <a:uFillTx/>
                <a:latin typeface="Calibri" panose="020F0502020204030204"/>
                <a:ea typeface="+mn-ea"/>
                <a:cs typeface="+mn-cs"/>
              </a:rPr>
              <a:t>Pregunta:</a:t>
            </a:r>
          </a:p>
        </p:txBody>
      </p:sp>
      <p:sp>
        <p:nvSpPr>
          <p:cNvPr id="7" name="TextBox 6">
            <a:extLst>
              <a:ext uri="{FF2B5EF4-FFF2-40B4-BE49-F238E27FC236}">
                <a16:creationId xmlns:a16="http://schemas.microsoft.com/office/drawing/2014/main" id="{53902ABC-839F-B636-E1AA-9A309C7E22CB}"/>
              </a:ext>
            </a:extLst>
          </p:cNvPr>
          <p:cNvSpPr txBox="1"/>
          <p:nvPr/>
        </p:nvSpPr>
        <p:spPr>
          <a:xfrm>
            <a:off x="838198" y="2085858"/>
            <a:ext cx="6156959" cy="646331"/>
          </a:xfrm>
          <a:prstGeom prst="rect">
            <a:avLst/>
          </a:prstGeom>
          <a:noFill/>
        </p:spPr>
        <p:txBody>
          <a:bodyPr wrap="square" rtlCol="0">
            <a:spAutoFit/>
          </a:bodyPr>
          <a:lstStyle/>
          <a:p>
            <a:pPr marL="0" marR="0" lvl="6" indent="0" algn="l" defTabSz="914400" rtl="0" eaLnBrk="1" fontAlgn="auto" latinLnBrk="0" hangingPunct="1">
              <a:lnSpc>
                <a:spcPct val="100000"/>
              </a:lnSpc>
              <a:spcBef>
                <a:spcPts val="1000"/>
              </a:spcBef>
              <a:spcAft>
                <a:spcPts val="0"/>
              </a:spcAft>
              <a:buClrTx/>
              <a:buSzTx/>
              <a:buFontTx/>
              <a:buNone/>
              <a:tabLst/>
              <a:defRPr/>
            </a:pPr>
            <a:r>
              <a:rPr kumimoji="0" lang="es" sz="1800" b="0" i="0" u="none" strike="noStrike" kern="1200" cap="none" spc="0" normalizeH="0" baseline="0" noProof="0">
                <a:ln>
                  <a:noFill/>
                </a:ln>
                <a:solidFill>
                  <a:prstClr val="black"/>
                </a:solidFill>
                <a:effectLst/>
                <a:uLnTx/>
                <a:uFillTx/>
                <a:latin typeface="Calibri" panose="020F0502020204030204"/>
                <a:ea typeface="+mn-ea"/>
                <a:cs typeface="+mn-cs"/>
              </a:rPr>
              <a:t>¿Cuál de los siguientes es el siguiente mejor paso en el manejo de este paciente?</a:t>
            </a:r>
          </a:p>
        </p:txBody>
      </p:sp>
      <p:sp>
        <p:nvSpPr>
          <p:cNvPr id="8" name="Title 1">
            <a:extLst>
              <a:ext uri="{FF2B5EF4-FFF2-40B4-BE49-F238E27FC236}">
                <a16:creationId xmlns:a16="http://schemas.microsoft.com/office/drawing/2014/main" id="{F02E9ED9-EEC3-42AA-0D6F-0C9D32D5AE55}"/>
              </a:ext>
            </a:extLst>
          </p:cNvPr>
          <p:cNvSpPr txBox="1">
            <a:spLocks/>
          </p:cNvSpPr>
          <p:nvPr/>
        </p:nvSpPr>
        <p:spPr>
          <a:xfrm>
            <a:off x="609170" y="-109209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9" name="Slide Number Placeholder 8">
            <a:extLst>
              <a:ext uri="{FF2B5EF4-FFF2-40B4-BE49-F238E27FC236}">
                <a16:creationId xmlns:a16="http://schemas.microsoft.com/office/drawing/2014/main" id="{E7F35FB2-39FC-783B-3B2F-68018F8C9B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D9AB92DF-76D2-D455-3613-0F69A110F3E7}"/>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Caso </a:t>
            </a:r>
            <a:r>
              <a:rPr kumimoji="0" lang="en-US" sz="3200" b="1" i="0" u="none" strike="noStrike" kern="1200" cap="none" spc="0" normalizeH="0" baseline="0" noProof="0" err="1">
                <a:ln>
                  <a:noFill/>
                </a:ln>
                <a:solidFill>
                  <a:srgbClr val="002C53"/>
                </a:solidFill>
                <a:effectLst/>
                <a:uLnTx/>
                <a:uFillTx/>
                <a:latin typeface="Calibri Light" panose="020F0302020204030204"/>
                <a:ea typeface="+mj-ea"/>
                <a:cs typeface="+mj-cs"/>
              </a:rPr>
              <a:t>clínico</a:t>
            </a:r>
            <a:r>
              <a:rPr kumimoji="0" lang="en-US" sz="3200" b="1" i="0" u="none" strike="noStrike" kern="1200" cap="none" spc="0" normalizeH="0" baseline="0" noProof="0">
                <a:ln>
                  <a:noFill/>
                </a:ln>
                <a:solidFill>
                  <a:srgbClr val="002C53"/>
                </a:solidFill>
                <a:effectLst/>
                <a:uLnTx/>
                <a:uFillTx/>
                <a:latin typeface="Calibri Light" panose="020F0302020204030204"/>
                <a:ea typeface="+mj-ea"/>
                <a:cs typeface="+mj-cs"/>
              </a:rPr>
              <a:t> 1</a:t>
            </a: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 Seguimiento a las 24 horas</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4648271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72C90959-D739-FFB3-A691-01ADF1104BD7}"/>
              </a:ext>
            </a:extLst>
          </p:cNvPr>
          <p:cNvSpPr txBox="1">
            <a:spLocks/>
          </p:cNvSpPr>
          <p:nvPr/>
        </p:nvSpPr>
        <p:spPr>
          <a:xfrm>
            <a:off x="-4823298" y="-4351338"/>
            <a:ext cx="5889392"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Shape 2">
            <a:extLst>
              <a:ext uri="{FF2B5EF4-FFF2-40B4-BE49-F238E27FC236}">
                <a16:creationId xmlns:a16="http://schemas.microsoft.com/office/drawing/2014/main" id="{F938D456-E3A6-39A3-1709-53DCD8A50BA8}"/>
              </a:ext>
            </a:extLst>
          </p:cNvPr>
          <p:cNvSpPr/>
          <p:nvPr/>
        </p:nvSpPr>
        <p:spPr>
          <a:xfrm flipH="1" flipV="1">
            <a:off x="6727591" y="2609749"/>
            <a:ext cx="5464407" cy="4278699"/>
          </a:xfrm>
          <a:custGeom>
            <a:avLst/>
            <a:gdLst>
              <a:gd name="connsiteX0" fmla="*/ 0 w 11243296"/>
              <a:gd name="connsiteY0" fmla="*/ 0 h 7796664"/>
              <a:gd name="connsiteX1" fmla="*/ 11243296 w 11243296"/>
              <a:gd name="connsiteY1" fmla="*/ 0 h 7796664"/>
              <a:gd name="connsiteX2" fmla="*/ 11175587 w 11243296"/>
              <a:gd name="connsiteY2" fmla="*/ 50655 h 7796664"/>
              <a:gd name="connsiteX3" fmla="*/ 9350546 w 11243296"/>
              <a:gd name="connsiteY3" fmla="*/ 2469875 h 7796664"/>
              <a:gd name="connsiteX4" fmla="*/ 5186179 w 11243296"/>
              <a:gd name="connsiteY4" fmla="*/ 3503815 h 7796664"/>
              <a:gd name="connsiteX5" fmla="*/ 3299614 w 11243296"/>
              <a:gd name="connsiteY5" fmla="*/ 6477204 h 7796664"/>
              <a:gd name="connsiteX6" fmla="*/ 58709 w 11243296"/>
              <a:gd name="connsiteY6" fmla="*/ 7749628 h 7796664"/>
              <a:gd name="connsiteX7" fmla="*/ 0 w 11243296"/>
              <a:gd name="connsiteY7" fmla="*/ 7796664 h 779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3296" h="7796664">
                <a:moveTo>
                  <a:pt x="0" y="0"/>
                </a:moveTo>
                <a:lnTo>
                  <a:pt x="11243296" y="0"/>
                </a:lnTo>
                <a:lnTo>
                  <a:pt x="11175587" y="50655"/>
                </a:lnTo>
                <a:cubicBezTo>
                  <a:pt x="10088131" y="895141"/>
                  <a:pt x="10359046" y="1570920"/>
                  <a:pt x="9350546" y="2469875"/>
                </a:cubicBezTo>
                <a:cubicBezTo>
                  <a:pt x="8197975" y="3497251"/>
                  <a:pt x="6215173" y="2897447"/>
                  <a:pt x="5186179" y="3503815"/>
                </a:cubicBezTo>
                <a:cubicBezTo>
                  <a:pt x="4157184" y="4110184"/>
                  <a:pt x="4432578" y="5542646"/>
                  <a:pt x="3299614" y="6477204"/>
                </a:cubicBezTo>
                <a:cubicBezTo>
                  <a:pt x="2379081" y="7236533"/>
                  <a:pt x="1109962" y="6956642"/>
                  <a:pt x="58709" y="7749628"/>
                </a:cubicBezTo>
                <a:lnTo>
                  <a:pt x="0" y="7796664"/>
                </a:lnTo>
                <a:close/>
              </a:path>
            </a:pathLst>
          </a:custGeom>
          <a:gradFill flip="none" rotWithShape="1">
            <a:gsLst>
              <a:gs pos="0">
                <a:srgbClr val="009AD7"/>
              </a:gs>
              <a:gs pos="100000">
                <a:srgbClr val="004E8F"/>
              </a:gs>
            </a:gsLst>
            <a:lin ang="0" scaled="1"/>
            <a:tileRect/>
          </a:gradFill>
          <a:ln>
            <a:noFill/>
          </a:ln>
          <a:effectLst>
            <a:outerShdw blurRad="381000" dist="2286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5C25C39-7C5D-4855-598F-A57071A10ECF}"/>
              </a:ext>
            </a:extLst>
          </p:cNvPr>
          <p:cNvPicPr>
            <a:picLocks noChangeAspect="1" noChangeArrowheads="1"/>
          </p:cNvPicPr>
          <p:nvPr/>
        </p:nvPicPr>
        <p:blipFill>
          <a:blip r:embed="rId3"/>
          <a:srcRect l="14702" r="14702"/>
          <a:stretch/>
        </p:blipFill>
        <p:spPr bwMode="auto">
          <a:xfrm>
            <a:off x="6884716" y="1739658"/>
            <a:ext cx="4530913" cy="4278699"/>
          </a:xfrm>
          <a:prstGeom prst="roundRect">
            <a:avLst>
              <a:gd name="adj" fmla="val 8594"/>
            </a:avLst>
          </a:prstGeom>
          <a:solidFill>
            <a:srgbClr val="FFFFFF">
              <a:shade val="85000"/>
            </a:srgbClr>
          </a:solidFill>
          <a:ln w="28575">
            <a:solidFill>
              <a:schemeClr val="bg1"/>
            </a:solidFill>
          </a:ln>
          <a:effectLst/>
        </p:spPr>
      </p:pic>
      <p:sp>
        <p:nvSpPr>
          <p:cNvPr id="10" name="Title 1">
            <a:extLst>
              <a:ext uri="{FF2B5EF4-FFF2-40B4-BE49-F238E27FC236}">
                <a16:creationId xmlns:a16="http://schemas.microsoft.com/office/drawing/2014/main" id="{D1710FBC-0136-B280-3121-2FAF66A49625}"/>
              </a:ext>
            </a:extLst>
          </p:cNvPr>
          <p:cNvSpPr txBox="1">
            <a:spLocks/>
          </p:cNvSpPr>
          <p:nvPr/>
        </p:nvSpPr>
        <p:spPr>
          <a:xfrm>
            <a:off x="254539" y="-1553061"/>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44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4" name="Title 1">
            <a:extLst>
              <a:ext uri="{FF2B5EF4-FFF2-40B4-BE49-F238E27FC236}">
                <a16:creationId xmlns:a16="http://schemas.microsoft.com/office/drawing/2014/main" id="{B0F40470-C59B-1401-8D9D-5CDBFD060ED8}"/>
              </a:ext>
            </a:extLst>
          </p:cNvPr>
          <p:cNvSpPr txBox="1">
            <a:spLocks/>
          </p:cNvSpPr>
          <p:nvPr/>
        </p:nvSpPr>
        <p:spPr>
          <a:xfrm>
            <a:off x="561772" y="-1439312"/>
            <a:ext cx="110684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7" name="Content Placeholder 5">
            <a:extLst>
              <a:ext uri="{FF2B5EF4-FFF2-40B4-BE49-F238E27FC236}">
                <a16:creationId xmlns:a16="http://schemas.microsoft.com/office/drawing/2014/main" id="{106D6E6D-8E08-D773-6FD5-ECAAEA3D3AF4}"/>
              </a:ext>
            </a:extLst>
          </p:cNvPr>
          <p:cNvSpPr>
            <a:spLocks noGrp="1"/>
          </p:cNvSpPr>
          <p:nvPr>
            <p:ph idx="1"/>
          </p:nvPr>
        </p:nvSpPr>
        <p:spPr>
          <a:xfrm>
            <a:off x="838200" y="1739658"/>
            <a:ext cx="5889392" cy="4351338"/>
          </a:xfrm>
        </p:spPr>
        <p:txBody>
          <a:bodyPr>
            <a:normAutofit lnSpcReduction="10000"/>
          </a:bodyPr>
          <a:lstStyle/>
          <a:p>
            <a:r>
              <a:rPr lang="es" sz="1600" b="1"/>
              <a:t>Alta</a:t>
            </a:r>
            <a:r>
              <a:rPr lang="es" sz="1600"/>
              <a:t>: Día 4 después de la hospitalización</a:t>
            </a:r>
          </a:p>
          <a:p>
            <a:r>
              <a:rPr lang="es" sz="1600" b="1"/>
              <a:t>Medicamentos</a:t>
            </a:r>
            <a:r>
              <a:rPr lang="es" sz="1600"/>
              <a:t>: </a:t>
            </a:r>
          </a:p>
          <a:p>
            <a:pPr marL="444500" lvl="1">
              <a:buFont typeface="Courier New" panose="02070309020205020404" pitchFamily="49" charset="0"/>
              <a:buChar char="o"/>
            </a:pPr>
            <a:r>
              <a:rPr lang="en-US" sz="1600"/>
              <a:t>5 mg de lisinopril</a:t>
            </a:r>
            <a:r>
              <a:rPr lang="es" sz="1600"/>
              <a:t> al día</a:t>
            </a:r>
          </a:p>
          <a:p>
            <a:pPr marL="444500" lvl="1">
              <a:buFont typeface="Courier New" panose="02070309020205020404" pitchFamily="49" charset="0"/>
              <a:buChar char="o"/>
            </a:pPr>
            <a:r>
              <a:rPr lang="en-US" sz="1600"/>
              <a:t>50 mg de </a:t>
            </a:r>
            <a:r>
              <a:rPr lang="es" sz="1600"/>
              <a:t>metoprolol succinate al día</a:t>
            </a:r>
          </a:p>
          <a:p>
            <a:pPr marL="444500" lvl="1">
              <a:buFont typeface="Courier New" panose="02070309020205020404" pitchFamily="49" charset="0"/>
              <a:buChar char="o"/>
            </a:pPr>
            <a:r>
              <a:rPr lang="en-US" sz="1600"/>
              <a:t>25 mg de </a:t>
            </a:r>
            <a:r>
              <a:rPr lang="es" sz="1600"/>
              <a:t>spironolactone al día</a:t>
            </a:r>
          </a:p>
          <a:p>
            <a:pPr marL="444500" lvl="1">
              <a:buFont typeface="Courier New" panose="02070309020205020404" pitchFamily="49" charset="0"/>
              <a:buChar char="o"/>
            </a:pPr>
            <a:r>
              <a:rPr lang="es" sz="1600"/>
              <a:t>10 mg de empagliflozin al día</a:t>
            </a:r>
          </a:p>
          <a:p>
            <a:pPr marL="444500" lvl="1">
              <a:buFont typeface="Courier New" panose="02070309020205020404" pitchFamily="49" charset="0"/>
              <a:buChar char="o"/>
            </a:pPr>
            <a:r>
              <a:rPr lang="es" sz="1600"/>
              <a:t>10 mg de prasugrel al día</a:t>
            </a:r>
          </a:p>
          <a:p>
            <a:pPr marL="444500" lvl="1">
              <a:buFont typeface="Courier New" panose="02070309020205020404" pitchFamily="49" charset="0"/>
              <a:buChar char="o"/>
            </a:pPr>
            <a:r>
              <a:rPr lang="es" sz="1600"/>
              <a:t>81 mg de aspirin al día </a:t>
            </a:r>
          </a:p>
          <a:p>
            <a:pPr marL="444500" lvl="1">
              <a:buFont typeface="Courier New" panose="02070309020205020404" pitchFamily="49" charset="0"/>
              <a:buChar char="o"/>
            </a:pPr>
            <a:r>
              <a:rPr lang="es" sz="1600"/>
              <a:t>80 mg de atorvastatin al día</a:t>
            </a:r>
          </a:p>
          <a:p>
            <a:r>
              <a:rPr lang="es" sz="1600" b="1"/>
              <a:t>Seguimiento</a:t>
            </a:r>
            <a:r>
              <a:rPr lang="es" sz="1600"/>
              <a:t>: 1 semana después</a:t>
            </a:r>
          </a:p>
          <a:p>
            <a:r>
              <a:rPr lang="es" sz="1600" b="1"/>
              <a:t>Síntomas</a:t>
            </a:r>
            <a:r>
              <a:rPr lang="es" sz="1600"/>
              <a:t>: </a:t>
            </a:r>
          </a:p>
          <a:p>
            <a:pPr marL="444500" lvl="1">
              <a:buFont typeface="Courier New" panose="02070309020205020404" pitchFamily="49" charset="0"/>
              <a:buChar char="o"/>
            </a:pPr>
            <a:r>
              <a:rPr lang="es" sz="1600"/>
              <a:t>Disnea leve al esfuerzo con escaleras, pero sin dolor torácico, mareos o palpitaciones</a:t>
            </a:r>
          </a:p>
          <a:p>
            <a:pPr marL="444500" lvl="1">
              <a:buFont typeface="Courier New" panose="02070309020205020404" pitchFamily="49" charset="0"/>
              <a:buChar char="o"/>
            </a:pPr>
            <a:r>
              <a:rPr lang="es" sz="1600"/>
              <a:t>Abrumado con los medicamentos</a:t>
            </a:r>
          </a:p>
          <a:p>
            <a:r>
              <a:rPr lang="es" sz="1600" b="1"/>
              <a:t>Signos vitales</a:t>
            </a:r>
            <a:r>
              <a:rPr lang="es" sz="1600"/>
              <a:t>: Presión arterial 122/72 mm Hg, frecuencia cardíaca 72 y regular</a:t>
            </a:r>
          </a:p>
        </p:txBody>
      </p:sp>
      <p:sp>
        <p:nvSpPr>
          <p:cNvPr id="11" name="Title 1">
            <a:extLst>
              <a:ext uri="{FF2B5EF4-FFF2-40B4-BE49-F238E27FC236}">
                <a16:creationId xmlns:a16="http://schemas.microsoft.com/office/drawing/2014/main" id="{5EF8C22D-79A9-3815-4F2E-967550C101FD}"/>
              </a:ext>
            </a:extLst>
          </p:cNvPr>
          <p:cNvSpPr txBox="1">
            <a:spLocks/>
          </p:cNvSpPr>
          <p:nvPr/>
        </p:nvSpPr>
        <p:spPr>
          <a:xfrm>
            <a:off x="1066094" y="-138243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12" name="Slide Number Placeholder 11">
            <a:extLst>
              <a:ext uri="{FF2B5EF4-FFF2-40B4-BE49-F238E27FC236}">
                <a16:creationId xmlns:a16="http://schemas.microsoft.com/office/drawing/2014/main" id="{D9E32606-9A57-0945-E817-7E416924A6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9346288D-5017-1023-4E89-F1CF5F96D691}"/>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2C53"/>
                </a:solidFill>
                <a:effectLst/>
                <a:uLnTx/>
                <a:uFillTx/>
                <a:latin typeface="Calibri Light" panose="020F0302020204030204"/>
                <a:ea typeface="+mj-ea"/>
                <a:cs typeface="+mj-cs"/>
              </a:rPr>
              <a:t>Caso </a:t>
            </a:r>
            <a:r>
              <a:rPr kumimoji="0" lang="en-US" sz="3200" b="1" i="0" u="none" strike="noStrike" kern="1200" cap="none" spc="0" normalizeH="0" baseline="0" noProof="0" err="1">
                <a:ln>
                  <a:noFill/>
                </a:ln>
                <a:solidFill>
                  <a:srgbClr val="002C53"/>
                </a:solidFill>
                <a:effectLst/>
                <a:uLnTx/>
                <a:uFillTx/>
                <a:latin typeface="Calibri Light" panose="020F0302020204030204"/>
                <a:ea typeface="+mj-ea"/>
                <a:cs typeface="+mj-cs"/>
              </a:rPr>
              <a:t>clínico</a:t>
            </a:r>
            <a:r>
              <a:rPr kumimoji="0" lang="en-US" sz="3200" b="1" i="0" u="none" strike="noStrike" kern="1200" cap="none" spc="0" normalizeH="0" baseline="0" noProof="0">
                <a:ln>
                  <a:noFill/>
                </a:ln>
                <a:solidFill>
                  <a:srgbClr val="002C53"/>
                </a:solidFill>
                <a:effectLst/>
                <a:uLnTx/>
                <a:uFillTx/>
                <a:latin typeface="Calibri Light" panose="020F0302020204030204"/>
                <a:ea typeface="+mj-ea"/>
                <a:cs typeface="+mj-cs"/>
              </a:rPr>
              <a:t> 1</a:t>
            </a: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 Seguimiento tras el alta</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8749117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D0292550-979B-E080-26D4-200B242CC686}"/>
              </a:ext>
            </a:extLst>
          </p:cNvPr>
          <p:cNvSpPr/>
          <p:nvPr/>
        </p:nvSpPr>
        <p:spPr>
          <a:xfrm flipH="1" flipV="1">
            <a:off x="6021838" y="2609750"/>
            <a:ext cx="6170161" cy="4278699"/>
          </a:xfrm>
          <a:custGeom>
            <a:avLst/>
            <a:gdLst>
              <a:gd name="connsiteX0" fmla="*/ 0 w 11243296"/>
              <a:gd name="connsiteY0" fmla="*/ 0 h 7796664"/>
              <a:gd name="connsiteX1" fmla="*/ 11243296 w 11243296"/>
              <a:gd name="connsiteY1" fmla="*/ 0 h 7796664"/>
              <a:gd name="connsiteX2" fmla="*/ 11175587 w 11243296"/>
              <a:gd name="connsiteY2" fmla="*/ 50655 h 7796664"/>
              <a:gd name="connsiteX3" fmla="*/ 9350546 w 11243296"/>
              <a:gd name="connsiteY3" fmla="*/ 2469875 h 7796664"/>
              <a:gd name="connsiteX4" fmla="*/ 5186179 w 11243296"/>
              <a:gd name="connsiteY4" fmla="*/ 3503815 h 7796664"/>
              <a:gd name="connsiteX5" fmla="*/ 3299614 w 11243296"/>
              <a:gd name="connsiteY5" fmla="*/ 6477204 h 7796664"/>
              <a:gd name="connsiteX6" fmla="*/ 58709 w 11243296"/>
              <a:gd name="connsiteY6" fmla="*/ 7749628 h 7796664"/>
              <a:gd name="connsiteX7" fmla="*/ 0 w 11243296"/>
              <a:gd name="connsiteY7" fmla="*/ 7796664 h 779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3296" h="7796664">
                <a:moveTo>
                  <a:pt x="0" y="0"/>
                </a:moveTo>
                <a:lnTo>
                  <a:pt x="11243296" y="0"/>
                </a:lnTo>
                <a:lnTo>
                  <a:pt x="11175587" y="50655"/>
                </a:lnTo>
                <a:cubicBezTo>
                  <a:pt x="10088131" y="895141"/>
                  <a:pt x="10359046" y="1570920"/>
                  <a:pt x="9350546" y="2469875"/>
                </a:cubicBezTo>
                <a:cubicBezTo>
                  <a:pt x="8197975" y="3497251"/>
                  <a:pt x="6215173" y="2897447"/>
                  <a:pt x="5186179" y="3503815"/>
                </a:cubicBezTo>
                <a:cubicBezTo>
                  <a:pt x="4157184" y="4110184"/>
                  <a:pt x="4432578" y="5542646"/>
                  <a:pt x="3299614" y="6477204"/>
                </a:cubicBezTo>
                <a:cubicBezTo>
                  <a:pt x="2379081" y="7236533"/>
                  <a:pt x="1109962" y="6956642"/>
                  <a:pt x="58709" y="7749628"/>
                </a:cubicBezTo>
                <a:lnTo>
                  <a:pt x="0" y="7796664"/>
                </a:lnTo>
                <a:close/>
              </a:path>
            </a:pathLst>
          </a:custGeom>
          <a:gradFill flip="none" rotWithShape="1">
            <a:gsLst>
              <a:gs pos="0">
                <a:srgbClr val="009AD7"/>
              </a:gs>
              <a:gs pos="100000">
                <a:srgbClr val="004E8F"/>
              </a:gs>
            </a:gsLst>
            <a:lin ang="0" scaled="1"/>
            <a:tileRect/>
          </a:gradFill>
          <a:ln>
            <a:noFill/>
          </a:ln>
          <a:effectLst>
            <a:outerShdw blurRad="381000" dist="2286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90D1DB-C07D-2518-97EA-6D3853358EC6}"/>
              </a:ext>
            </a:extLst>
          </p:cNvPr>
          <p:cNvSpPr txBox="1">
            <a:spLocks/>
          </p:cNvSpPr>
          <p:nvPr/>
        </p:nvSpPr>
        <p:spPr>
          <a:xfrm>
            <a:off x="609169" y="-1429170"/>
            <a:ext cx="110684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grpSp>
        <p:nvGrpSpPr>
          <p:cNvPr id="31" name="Group 30">
            <a:extLst>
              <a:ext uri="{FF2B5EF4-FFF2-40B4-BE49-F238E27FC236}">
                <a16:creationId xmlns:a16="http://schemas.microsoft.com/office/drawing/2014/main" id="{EF948F7E-2CCE-2C07-CA21-B391A54DCE0A}"/>
              </a:ext>
            </a:extLst>
          </p:cNvPr>
          <p:cNvGrpSpPr/>
          <p:nvPr/>
        </p:nvGrpSpPr>
        <p:grpSpPr>
          <a:xfrm>
            <a:off x="838198" y="3540949"/>
            <a:ext cx="6156959" cy="756727"/>
            <a:chOff x="838198" y="3996515"/>
            <a:chExt cx="6156959" cy="756727"/>
          </a:xfrm>
        </p:grpSpPr>
        <p:sp>
          <p:nvSpPr>
            <p:cNvPr id="32" name="Rectangle: Rounded Corners 31">
              <a:extLst>
                <a:ext uri="{FF2B5EF4-FFF2-40B4-BE49-F238E27FC236}">
                  <a16:creationId xmlns:a16="http://schemas.microsoft.com/office/drawing/2014/main" id="{AC195924-F152-106B-DDDB-407DD061A833}"/>
                </a:ext>
              </a:extLst>
            </p:cNvPr>
            <p:cNvSpPr/>
            <p:nvPr/>
          </p:nvSpPr>
          <p:spPr>
            <a:xfrm>
              <a:off x="838198" y="3996515"/>
              <a:ext cx="6156959" cy="756727"/>
            </a:xfrm>
            <a:prstGeom prst="roundRect">
              <a:avLst/>
            </a:prstGeom>
            <a:solidFill>
              <a:schemeClr val="bg1"/>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E82CDE0A-5558-AFBB-B2F8-FDA9FBFFECE0}"/>
                </a:ext>
              </a:extLst>
            </p:cNvPr>
            <p:cNvSpPr txBox="1"/>
            <p:nvPr/>
          </p:nvSpPr>
          <p:spPr>
            <a:xfrm>
              <a:off x="1366634" y="4205601"/>
              <a:ext cx="5214640" cy="338554"/>
            </a:xfrm>
            <a:prstGeom prst="rect">
              <a:avLst/>
            </a:prstGeom>
            <a:noFill/>
          </p:spPr>
          <p:txBody>
            <a:bodyPr wrap="square" rtlCol="0">
              <a:spAutoFit/>
            </a:bodyPr>
            <a:lstStyle/>
            <a:p>
              <a:pPr marL="0" marR="0" lvl="6" indent="0" algn="l" defTabSz="914400" rtl="0" eaLnBrk="1" fontAlgn="auto" latinLnBrk="0" hangingPunct="1">
                <a:lnSpc>
                  <a:spcPct val="100000"/>
                </a:lnSpc>
                <a:spcBef>
                  <a:spcPts val="1000"/>
                </a:spcBef>
                <a:spcAft>
                  <a:spcPts val="0"/>
                </a:spcAft>
                <a:buClrTx/>
                <a:buSzTx/>
                <a:buFontTx/>
                <a:buNone/>
                <a:tabLst/>
                <a:defRPr/>
              </a:pP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Añadir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30 mg de</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isosorbide mononitrate </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una vez al día.</a:t>
              </a:r>
            </a:p>
          </p:txBody>
        </p:sp>
        <p:sp>
          <p:nvSpPr>
            <p:cNvPr id="34" name="Oval 33">
              <a:extLst>
                <a:ext uri="{FF2B5EF4-FFF2-40B4-BE49-F238E27FC236}">
                  <a16:creationId xmlns:a16="http://schemas.microsoft.com/office/drawing/2014/main" id="{5896320D-DA1A-3572-AD80-2ADB03302C23}"/>
                </a:ext>
              </a:extLst>
            </p:cNvPr>
            <p:cNvSpPr>
              <a:spLocks noChangeAspect="1"/>
            </p:cNvSpPr>
            <p:nvPr/>
          </p:nvSpPr>
          <p:spPr>
            <a:xfrm>
              <a:off x="1009507" y="4251936"/>
              <a:ext cx="245885" cy="245885"/>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FA480AE1-A29E-0E77-ECCD-D1E5A09921AD}"/>
              </a:ext>
            </a:extLst>
          </p:cNvPr>
          <p:cNvGrpSpPr/>
          <p:nvPr/>
        </p:nvGrpSpPr>
        <p:grpSpPr>
          <a:xfrm>
            <a:off x="7444064" y="1827926"/>
            <a:ext cx="4233560" cy="4233560"/>
            <a:chOff x="7444064" y="2197576"/>
            <a:chExt cx="4233560" cy="4233560"/>
          </a:xfrm>
        </p:grpSpPr>
        <p:sp>
          <p:nvSpPr>
            <p:cNvPr id="36" name="Oval 35">
              <a:extLst>
                <a:ext uri="{FF2B5EF4-FFF2-40B4-BE49-F238E27FC236}">
                  <a16:creationId xmlns:a16="http://schemas.microsoft.com/office/drawing/2014/main" id="{8F08589D-15DD-41EF-445F-038DD82820E9}"/>
                </a:ext>
              </a:extLst>
            </p:cNvPr>
            <p:cNvSpPr/>
            <p:nvPr/>
          </p:nvSpPr>
          <p:spPr>
            <a:xfrm>
              <a:off x="7444064" y="2197576"/>
              <a:ext cx="4233560" cy="4233560"/>
            </a:xfrm>
            <a:prstGeom prst="ellipse">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9E0B2F7B-AC8D-51FD-74D1-C81CA1AB7064}"/>
                </a:ext>
              </a:extLst>
            </p:cNvPr>
            <p:cNvPicPr>
              <a:picLocks/>
            </p:cNvPicPr>
            <p:nvPr/>
          </p:nvPicPr>
          <p:blipFill>
            <a:blip r:embed="rId3">
              <a:extLst>
                <a:ext uri="{28A0092B-C50C-407E-A947-70E740481C1C}">
                  <a14:useLocalDpi xmlns:a14="http://schemas.microsoft.com/office/drawing/2010/main" val="0"/>
                </a:ext>
              </a:extLst>
            </a:blip>
            <a:srcRect l="31766" t="550" r="1106"/>
            <a:stretch/>
          </p:blipFill>
          <p:spPr>
            <a:xfrm>
              <a:off x="7444064" y="2197576"/>
              <a:ext cx="4233560" cy="4233560"/>
            </a:xfrm>
            <a:prstGeom prst="ellipse">
              <a:avLst/>
            </a:prstGeom>
            <a:ln w="38100">
              <a:solidFill>
                <a:schemeClr val="bg1"/>
              </a:solidFill>
            </a:ln>
          </p:spPr>
        </p:pic>
      </p:grpSp>
      <p:grpSp>
        <p:nvGrpSpPr>
          <p:cNvPr id="38" name="Group 37">
            <a:extLst>
              <a:ext uri="{FF2B5EF4-FFF2-40B4-BE49-F238E27FC236}">
                <a16:creationId xmlns:a16="http://schemas.microsoft.com/office/drawing/2014/main" id="{1C4D0A7D-D012-0897-8F94-AD42A7D4C9B8}"/>
              </a:ext>
            </a:extLst>
          </p:cNvPr>
          <p:cNvGrpSpPr/>
          <p:nvPr/>
        </p:nvGrpSpPr>
        <p:grpSpPr>
          <a:xfrm>
            <a:off x="838197" y="2676957"/>
            <a:ext cx="6156959" cy="756727"/>
            <a:chOff x="838198" y="3996515"/>
            <a:chExt cx="6156959" cy="756727"/>
          </a:xfrm>
        </p:grpSpPr>
        <p:sp>
          <p:nvSpPr>
            <p:cNvPr id="39" name="Rectangle: Rounded Corners 38">
              <a:extLst>
                <a:ext uri="{FF2B5EF4-FFF2-40B4-BE49-F238E27FC236}">
                  <a16:creationId xmlns:a16="http://schemas.microsoft.com/office/drawing/2014/main" id="{9BAC7DA0-0DDE-2234-DCF1-83CE1C7A6A5B}"/>
                </a:ext>
              </a:extLst>
            </p:cNvPr>
            <p:cNvSpPr/>
            <p:nvPr/>
          </p:nvSpPr>
          <p:spPr>
            <a:xfrm>
              <a:off x="838198" y="3996515"/>
              <a:ext cx="6156959" cy="756727"/>
            </a:xfrm>
            <a:prstGeom prst="roundRect">
              <a:avLst/>
            </a:prstGeom>
            <a:solidFill>
              <a:schemeClr val="bg1"/>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C513DC27-926C-8CC5-9AE3-0BB755EBF951}"/>
                </a:ext>
              </a:extLst>
            </p:cNvPr>
            <p:cNvSpPr txBox="1"/>
            <p:nvPr/>
          </p:nvSpPr>
          <p:spPr>
            <a:xfrm>
              <a:off x="1366634" y="4082491"/>
              <a:ext cx="5214640" cy="584775"/>
            </a:xfrm>
            <a:prstGeom prst="rect">
              <a:avLst/>
            </a:prstGeom>
            <a:noFill/>
          </p:spPr>
          <p:txBody>
            <a:bodyPr wrap="square" rtlCol="0">
              <a:spAutoFit/>
            </a:bodyPr>
            <a:lstStyle/>
            <a:p>
              <a:pPr marL="0" marR="0" lvl="6" indent="0" algn="l" defTabSz="914400" rtl="0" eaLnBrk="1" fontAlgn="auto" latinLnBrk="0" hangingPunct="1">
                <a:lnSpc>
                  <a:spcPct val="100000"/>
                </a:lnSpc>
                <a:spcBef>
                  <a:spcPts val="100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Suspender</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el tratamiento con lisinopril y después de 36 horas </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iniciar</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con sacubitril/valsartán.</a:t>
              </a:r>
            </a:p>
          </p:txBody>
        </p:sp>
        <p:sp>
          <p:nvSpPr>
            <p:cNvPr id="41" name="Oval 40">
              <a:extLst>
                <a:ext uri="{FF2B5EF4-FFF2-40B4-BE49-F238E27FC236}">
                  <a16:creationId xmlns:a16="http://schemas.microsoft.com/office/drawing/2014/main" id="{E00E33D9-101D-4BAE-7AE2-DD0719FEC4AE}"/>
                </a:ext>
              </a:extLst>
            </p:cNvPr>
            <p:cNvSpPr>
              <a:spLocks noChangeAspect="1"/>
            </p:cNvSpPr>
            <p:nvPr/>
          </p:nvSpPr>
          <p:spPr>
            <a:xfrm>
              <a:off x="1009507" y="4251936"/>
              <a:ext cx="245885" cy="245885"/>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2" name="Group 41">
            <a:extLst>
              <a:ext uri="{FF2B5EF4-FFF2-40B4-BE49-F238E27FC236}">
                <a16:creationId xmlns:a16="http://schemas.microsoft.com/office/drawing/2014/main" id="{E775181D-C1BA-8B87-F3B8-CAC5A11C9A9D}"/>
              </a:ext>
            </a:extLst>
          </p:cNvPr>
          <p:cNvGrpSpPr/>
          <p:nvPr/>
        </p:nvGrpSpPr>
        <p:grpSpPr>
          <a:xfrm>
            <a:off x="838196" y="4404941"/>
            <a:ext cx="6156959" cy="756727"/>
            <a:chOff x="838198" y="3996515"/>
            <a:chExt cx="6156959" cy="756727"/>
          </a:xfrm>
        </p:grpSpPr>
        <p:sp>
          <p:nvSpPr>
            <p:cNvPr id="43" name="Rectangle: Rounded Corners 42">
              <a:extLst>
                <a:ext uri="{FF2B5EF4-FFF2-40B4-BE49-F238E27FC236}">
                  <a16:creationId xmlns:a16="http://schemas.microsoft.com/office/drawing/2014/main" id="{3D0F38C3-EBD1-88D0-7E19-06CDE8B75A20}"/>
                </a:ext>
              </a:extLst>
            </p:cNvPr>
            <p:cNvSpPr/>
            <p:nvPr/>
          </p:nvSpPr>
          <p:spPr>
            <a:xfrm>
              <a:off x="838198" y="3996515"/>
              <a:ext cx="6156959" cy="756727"/>
            </a:xfrm>
            <a:prstGeom prst="roundRect">
              <a:avLst/>
            </a:prstGeom>
            <a:solidFill>
              <a:schemeClr val="bg1"/>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8D9059A6-9480-2AB5-0E56-9C5DA03B6C30}"/>
                </a:ext>
              </a:extLst>
            </p:cNvPr>
            <p:cNvSpPr txBox="1"/>
            <p:nvPr/>
          </p:nvSpPr>
          <p:spPr>
            <a:xfrm>
              <a:off x="1366634" y="4190212"/>
              <a:ext cx="5214640" cy="338554"/>
            </a:xfrm>
            <a:prstGeom prst="rect">
              <a:avLst/>
            </a:prstGeom>
            <a:noFill/>
          </p:spPr>
          <p:txBody>
            <a:bodyPr wrap="square" rtlCol="0">
              <a:spAutoFit/>
            </a:bodyPr>
            <a:lstStyle/>
            <a:p>
              <a:pPr marL="0" marR="0" lvl="6" indent="0" algn="l" defTabSz="914400" rtl="0" eaLnBrk="1" fontAlgn="auto" latinLnBrk="0" hangingPunct="1">
                <a:lnSpc>
                  <a:spcPct val="100000"/>
                </a:lnSpc>
                <a:spcBef>
                  <a:spcPts val="1000"/>
                </a:spcBef>
                <a:spcAft>
                  <a:spcPts val="0"/>
                </a:spcAft>
                <a:buClrTx/>
                <a:buSzTx/>
                <a:buFontTx/>
                <a:buNone/>
                <a:tabLst/>
                <a:defRPr/>
              </a:pP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Aumentar</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la </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empagliflozin a 25 mg diarios.</a:t>
              </a:r>
            </a:p>
          </p:txBody>
        </p:sp>
        <p:sp>
          <p:nvSpPr>
            <p:cNvPr id="45" name="Oval 44">
              <a:extLst>
                <a:ext uri="{FF2B5EF4-FFF2-40B4-BE49-F238E27FC236}">
                  <a16:creationId xmlns:a16="http://schemas.microsoft.com/office/drawing/2014/main" id="{4F4E32BA-51C1-C202-5D09-1AD05C0186B9}"/>
                </a:ext>
              </a:extLst>
            </p:cNvPr>
            <p:cNvSpPr>
              <a:spLocks noChangeAspect="1"/>
            </p:cNvSpPr>
            <p:nvPr/>
          </p:nvSpPr>
          <p:spPr>
            <a:xfrm>
              <a:off x="1009507" y="4251936"/>
              <a:ext cx="245885" cy="245885"/>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6" name="Group 45">
            <a:extLst>
              <a:ext uri="{FF2B5EF4-FFF2-40B4-BE49-F238E27FC236}">
                <a16:creationId xmlns:a16="http://schemas.microsoft.com/office/drawing/2014/main" id="{8714155E-4A54-23D5-DCFE-033D466E36AE}"/>
              </a:ext>
            </a:extLst>
          </p:cNvPr>
          <p:cNvGrpSpPr/>
          <p:nvPr/>
        </p:nvGrpSpPr>
        <p:grpSpPr>
          <a:xfrm>
            <a:off x="838196" y="5268934"/>
            <a:ext cx="6156959" cy="756727"/>
            <a:chOff x="838198" y="3996515"/>
            <a:chExt cx="6156959" cy="756727"/>
          </a:xfrm>
        </p:grpSpPr>
        <p:sp>
          <p:nvSpPr>
            <p:cNvPr id="47" name="Rectangle: Rounded Corners 46">
              <a:extLst>
                <a:ext uri="{FF2B5EF4-FFF2-40B4-BE49-F238E27FC236}">
                  <a16:creationId xmlns:a16="http://schemas.microsoft.com/office/drawing/2014/main" id="{C143253F-C4AE-3489-DFC9-6506AE4E07F7}"/>
                </a:ext>
              </a:extLst>
            </p:cNvPr>
            <p:cNvSpPr/>
            <p:nvPr/>
          </p:nvSpPr>
          <p:spPr>
            <a:xfrm>
              <a:off x="838198" y="3996515"/>
              <a:ext cx="6156959" cy="756727"/>
            </a:xfrm>
            <a:prstGeom prst="roundRect">
              <a:avLst/>
            </a:prstGeom>
            <a:solidFill>
              <a:schemeClr val="bg1"/>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C382972F-A0E0-2C78-B2FD-C1C0F2E14A82}"/>
                </a:ext>
              </a:extLst>
            </p:cNvPr>
            <p:cNvSpPr txBox="1"/>
            <p:nvPr/>
          </p:nvSpPr>
          <p:spPr>
            <a:xfrm>
              <a:off x="1366634" y="4082491"/>
              <a:ext cx="5214640" cy="584775"/>
            </a:xfrm>
            <a:prstGeom prst="rect">
              <a:avLst/>
            </a:prstGeom>
            <a:noFill/>
          </p:spPr>
          <p:txBody>
            <a:bodyPr wrap="square" rtlCol="0">
              <a:spAutoFit/>
            </a:bodyPr>
            <a:lstStyle/>
            <a:p>
              <a:pPr marL="0" marR="0" lvl="6" indent="0" algn="l" defTabSz="914400" rtl="0" eaLnBrk="1" fontAlgn="auto" latinLnBrk="0" hangingPunct="1">
                <a:lnSpc>
                  <a:spcPct val="100000"/>
                </a:lnSpc>
                <a:spcBef>
                  <a:spcPts val="1000"/>
                </a:spcBef>
                <a:spcAft>
                  <a:spcPts val="0"/>
                </a:spcAft>
                <a:buClrTx/>
                <a:buSzTx/>
                <a:buFontTx/>
                <a:buNone/>
                <a:tabLst/>
                <a:defRPr/>
              </a:pP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Añadir 10 mg de hydralazine cada 8 horas y 10 mg de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isosorbide mononitrate </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cada 8 horas.</a:t>
              </a:r>
            </a:p>
          </p:txBody>
        </p:sp>
        <p:sp>
          <p:nvSpPr>
            <p:cNvPr id="49" name="Oval 48">
              <a:extLst>
                <a:ext uri="{FF2B5EF4-FFF2-40B4-BE49-F238E27FC236}">
                  <a16:creationId xmlns:a16="http://schemas.microsoft.com/office/drawing/2014/main" id="{BC63818A-25D2-B254-B80C-92F001E22588}"/>
                </a:ext>
              </a:extLst>
            </p:cNvPr>
            <p:cNvSpPr>
              <a:spLocks noChangeAspect="1"/>
            </p:cNvSpPr>
            <p:nvPr/>
          </p:nvSpPr>
          <p:spPr>
            <a:xfrm>
              <a:off x="1009507" y="4251936"/>
              <a:ext cx="245885" cy="245885"/>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Content Placeholder 4">
            <a:extLst>
              <a:ext uri="{FF2B5EF4-FFF2-40B4-BE49-F238E27FC236}">
                <a16:creationId xmlns:a16="http://schemas.microsoft.com/office/drawing/2014/main" id="{5999D500-9488-4E78-1842-28FF121F23D9}"/>
              </a:ext>
            </a:extLst>
          </p:cNvPr>
          <p:cNvSpPr txBox="1">
            <a:spLocks/>
          </p:cNvSpPr>
          <p:nvPr/>
        </p:nvSpPr>
        <p:spPr>
          <a:xfrm>
            <a:off x="838198" y="1673517"/>
            <a:ext cx="9022326" cy="4096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 sz="2400" b="1" i="0" u="none" strike="noStrike" kern="1200" cap="none" spc="0" normalizeH="0" baseline="0" noProof="0">
                <a:ln>
                  <a:noFill/>
                </a:ln>
                <a:solidFill>
                  <a:srgbClr val="004E8F"/>
                </a:solidFill>
                <a:effectLst/>
                <a:uLnTx/>
                <a:uFillTx/>
                <a:latin typeface="Calibri" panose="020F0502020204030204"/>
                <a:ea typeface="+mn-ea"/>
                <a:cs typeface="+mn-cs"/>
              </a:rPr>
              <a:t>Pregunta:</a:t>
            </a:r>
          </a:p>
        </p:txBody>
      </p:sp>
      <p:sp>
        <p:nvSpPr>
          <p:cNvPr id="51" name="TextBox 50">
            <a:extLst>
              <a:ext uri="{FF2B5EF4-FFF2-40B4-BE49-F238E27FC236}">
                <a16:creationId xmlns:a16="http://schemas.microsoft.com/office/drawing/2014/main" id="{2E3DA82B-50C7-286D-2994-4C7573F73169}"/>
              </a:ext>
            </a:extLst>
          </p:cNvPr>
          <p:cNvSpPr txBox="1"/>
          <p:nvPr/>
        </p:nvSpPr>
        <p:spPr>
          <a:xfrm>
            <a:off x="838198" y="2122785"/>
            <a:ext cx="6156959" cy="369332"/>
          </a:xfrm>
          <a:prstGeom prst="rect">
            <a:avLst/>
          </a:prstGeom>
          <a:noFill/>
        </p:spPr>
        <p:txBody>
          <a:bodyPr wrap="square" rtlCol="0">
            <a:spAutoFit/>
          </a:bodyPr>
          <a:lstStyle/>
          <a:p>
            <a:pPr marL="0" marR="0" lvl="6" indent="0" algn="l" defTabSz="914400" rtl="0" eaLnBrk="1" fontAlgn="auto" latinLnBrk="0" hangingPunct="1">
              <a:lnSpc>
                <a:spcPct val="100000"/>
              </a:lnSpc>
              <a:spcBef>
                <a:spcPts val="1000"/>
              </a:spcBef>
              <a:spcAft>
                <a:spcPts val="0"/>
              </a:spcAft>
              <a:buClrTx/>
              <a:buSzTx/>
              <a:buFontTx/>
              <a:buNone/>
              <a:tabLst/>
              <a:defRPr/>
            </a:pPr>
            <a:r>
              <a:rPr kumimoji="0" lang="es" sz="1800" b="0" i="0" u="none" strike="noStrike" kern="1200" cap="none" spc="0" normalizeH="0" baseline="0" noProof="0">
                <a:ln>
                  <a:noFill/>
                </a:ln>
                <a:solidFill>
                  <a:prstClr val="black"/>
                </a:solidFill>
                <a:effectLst/>
                <a:uLnTx/>
                <a:uFillTx/>
                <a:latin typeface="Calibri" panose="020F0502020204030204"/>
                <a:ea typeface="+mn-ea"/>
                <a:cs typeface="+mn-cs"/>
              </a:rPr>
              <a:t>¿Cuál de los siguientes es el siguiente mejor paso en su gestión?</a:t>
            </a:r>
          </a:p>
        </p:txBody>
      </p:sp>
      <p:sp>
        <p:nvSpPr>
          <p:cNvPr id="5" name="Title 1">
            <a:extLst>
              <a:ext uri="{FF2B5EF4-FFF2-40B4-BE49-F238E27FC236}">
                <a16:creationId xmlns:a16="http://schemas.microsoft.com/office/drawing/2014/main" id="{9C5B11C9-0D9C-2D62-E145-3C87EE31586A}"/>
              </a:ext>
            </a:extLst>
          </p:cNvPr>
          <p:cNvSpPr txBox="1">
            <a:spLocks/>
          </p:cNvSpPr>
          <p:nvPr/>
        </p:nvSpPr>
        <p:spPr>
          <a:xfrm>
            <a:off x="609169" y="-1177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6" name="Slide Number Placeholder 5">
            <a:extLst>
              <a:ext uri="{FF2B5EF4-FFF2-40B4-BE49-F238E27FC236}">
                <a16:creationId xmlns:a16="http://schemas.microsoft.com/office/drawing/2014/main" id="{7A39E2D2-7BB3-24C8-7C8D-DDC9F9EE04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F698FDDA-9E7E-4E11-41A7-61852675CD49}"/>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2C53"/>
                </a:solidFill>
                <a:effectLst/>
                <a:uLnTx/>
                <a:uFillTx/>
                <a:latin typeface="Calibri Light" panose="020F0302020204030204"/>
                <a:ea typeface="+mj-ea"/>
                <a:cs typeface="+mj-cs"/>
              </a:rPr>
              <a:t>Caso </a:t>
            </a:r>
            <a:r>
              <a:rPr kumimoji="0" lang="en-US" sz="3200" b="1" i="0" u="none" strike="noStrike" kern="1200" cap="none" spc="0" normalizeH="0" baseline="0" noProof="0" err="1">
                <a:ln>
                  <a:noFill/>
                </a:ln>
                <a:solidFill>
                  <a:srgbClr val="002C53"/>
                </a:solidFill>
                <a:effectLst/>
                <a:uLnTx/>
                <a:uFillTx/>
                <a:latin typeface="Calibri Light" panose="020F0302020204030204"/>
                <a:ea typeface="+mj-ea"/>
                <a:cs typeface="+mj-cs"/>
              </a:rPr>
              <a:t>clínico</a:t>
            </a:r>
            <a:r>
              <a:rPr kumimoji="0" lang="en-US" sz="3200" b="1" i="0" u="none" strike="noStrike" kern="1200" cap="none" spc="0" normalizeH="0" baseline="0" noProof="0">
                <a:ln>
                  <a:noFill/>
                </a:ln>
                <a:solidFill>
                  <a:srgbClr val="002C53"/>
                </a:solidFill>
                <a:effectLst/>
                <a:uLnTx/>
                <a:uFillTx/>
                <a:latin typeface="Calibri Light" panose="020F0302020204030204"/>
                <a:ea typeface="+mj-ea"/>
                <a:cs typeface="+mj-cs"/>
              </a:rPr>
              <a:t> 1</a:t>
            </a: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 Seguimiento tras el alta</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4215252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A878FBE4-75BD-E490-BB45-1B1C786B0BD2}"/>
              </a:ext>
            </a:extLst>
          </p:cNvPr>
          <p:cNvSpPr txBox="1">
            <a:spLocks/>
          </p:cNvSpPr>
          <p:nvPr/>
        </p:nvSpPr>
        <p:spPr>
          <a:xfrm>
            <a:off x="-3227962" y="-3623283"/>
            <a:ext cx="5889392"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Shape 2">
            <a:extLst>
              <a:ext uri="{FF2B5EF4-FFF2-40B4-BE49-F238E27FC236}">
                <a16:creationId xmlns:a16="http://schemas.microsoft.com/office/drawing/2014/main" id="{9B86C540-B211-8032-B9BC-6FE10A1D4942}"/>
              </a:ext>
            </a:extLst>
          </p:cNvPr>
          <p:cNvSpPr/>
          <p:nvPr/>
        </p:nvSpPr>
        <p:spPr>
          <a:xfrm flipH="1" flipV="1">
            <a:off x="6727591" y="2609749"/>
            <a:ext cx="5464407" cy="4278699"/>
          </a:xfrm>
          <a:custGeom>
            <a:avLst/>
            <a:gdLst>
              <a:gd name="connsiteX0" fmla="*/ 0 w 11243296"/>
              <a:gd name="connsiteY0" fmla="*/ 0 h 7796664"/>
              <a:gd name="connsiteX1" fmla="*/ 11243296 w 11243296"/>
              <a:gd name="connsiteY1" fmla="*/ 0 h 7796664"/>
              <a:gd name="connsiteX2" fmla="*/ 11175587 w 11243296"/>
              <a:gd name="connsiteY2" fmla="*/ 50655 h 7796664"/>
              <a:gd name="connsiteX3" fmla="*/ 9350546 w 11243296"/>
              <a:gd name="connsiteY3" fmla="*/ 2469875 h 7796664"/>
              <a:gd name="connsiteX4" fmla="*/ 5186179 w 11243296"/>
              <a:gd name="connsiteY4" fmla="*/ 3503815 h 7796664"/>
              <a:gd name="connsiteX5" fmla="*/ 3299614 w 11243296"/>
              <a:gd name="connsiteY5" fmla="*/ 6477204 h 7796664"/>
              <a:gd name="connsiteX6" fmla="*/ 58709 w 11243296"/>
              <a:gd name="connsiteY6" fmla="*/ 7749628 h 7796664"/>
              <a:gd name="connsiteX7" fmla="*/ 0 w 11243296"/>
              <a:gd name="connsiteY7" fmla="*/ 7796664 h 779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3296" h="7796664">
                <a:moveTo>
                  <a:pt x="0" y="0"/>
                </a:moveTo>
                <a:lnTo>
                  <a:pt x="11243296" y="0"/>
                </a:lnTo>
                <a:lnTo>
                  <a:pt x="11175587" y="50655"/>
                </a:lnTo>
                <a:cubicBezTo>
                  <a:pt x="10088131" y="895141"/>
                  <a:pt x="10359046" y="1570920"/>
                  <a:pt x="9350546" y="2469875"/>
                </a:cubicBezTo>
                <a:cubicBezTo>
                  <a:pt x="8197975" y="3497251"/>
                  <a:pt x="6215173" y="2897447"/>
                  <a:pt x="5186179" y="3503815"/>
                </a:cubicBezTo>
                <a:cubicBezTo>
                  <a:pt x="4157184" y="4110184"/>
                  <a:pt x="4432578" y="5542646"/>
                  <a:pt x="3299614" y="6477204"/>
                </a:cubicBezTo>
                <a:cubicBezTo>
                  <a:pt x="2379081" y="7236533"/>
                  <a:pt x="1109962" y="6956642"/>
                  <a:pt x="58709" y="7749628"/>
                </a:cubicBezTo>
                <a:lnTo>
                  <a:pt x="0" y="7796664"/>
                </a:lnTo>
                <a:close/>
              </a:path>
            </a:pathLst>
          </a:custGeom>
          <a:gradFill flip="none" rotWithShape="1">
            <a:gsLst>
              <a:gs pos="0">
                <a:srgbClr val="009AD7"/>
              </a:gs>
              <a:gs pos="100000">
                <a:srgbClr val="004E8F"/>
              </a:gs>
            </a:gsLst>
            <a:lin ang="0" scaled="1"/>
            <a:tileRect/>
          </a:gradFill>
          <a:ln>
            <a:noFill/>
          </a:ln>
          <a:effectLst>
            <a:outerShdw blurRad="381000" dist="2286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5130CAD-CE84-0F3F-476A-EB5142790A49}"/>
              </a:ext>
            </a:extLst>
          </p:cNvPr>
          <p:cNvPicPr>
            <a:picLocks noChangeAspect="1" noChangeArrowheads="1"/>
          </p:cNvPicPr>
          <p:nvPr/>
        </p:nvPicPr>
        <p:blipFill>
          <a:blip r:embed="rId3"/>
          <a:srcRect l="14702" r="14702"/>
          <a:stretch/>
        </p:blipFill>
        <p:spPr bwMode="auto">
          <a:xfrm>
            <a:off x="6884716" y="1739658"/>
            <a:ext cx="4530913" cy="4278699"/>
          </a:xfrm>
          <a:prstGeom prst="roundRect">
            <a:avLst>
              <a:gd name="adj" fmla="val 8594"/>
            </a:avLst>
          </a:prstGeom>
          <a:solidFill>
            <a:srgbClr val="FFFFFF">
              <a:shade val="85000"/>
            </a:srgbClr>
          </a:solidFill>
          <a:ln w="28575">
            <a:solidFill>
              <a:schemeClr val="bg1"/>
            </a:solidFill>
          </a:ln>
          <a:effectLst/>
        </p:spPr>
      </p:pic>
      <p:sp>
        <p:nvSpPr>
          <p:cNvPr id="10" name="Title 1">
            <a:extLst>
              <a:ext uri="{FF2B5EF4-FFF2-40B4-BE49-F238E27FC236}">
                <a16:creationId xmlns:a16="http://schemas.microsoft.com/office/drawing/2014/main" id="{644F0025-257A-9B8E-E7B4-56D704FD1CD6}"/>
              </a:ext>
            </a:extLst>
          </p:cNvPr>
          <p:cNvSpPr txBox="1">
            <a:spLocks/>
          </p:cNvSpPr>
          <p:nvPr/>
        </p:nvSpPr>
        <p:spPr>
          <a:xfrm>
            <a:off x="526914" y="-1533607"/>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44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4" name="Title 1">
            <a:extLst>
              <a:ext uri="{FF2B5EF4-FFF2-40B4-BE49-F238E27FC236}">
                <a16:creationId xmlns:a16="http://schemas.microsoft.com/office/drawing/2014/main" id="{166744F4-108D-1F60-F98C-1D50D22B37E2}"/>
              </a:ext>
            </a:extLst>
          </p:cNvPr>
          <p:cNvSpPr txBox="1">
            <a:spLocks/>
          </p:cNvSpPr>
          <p:nvPr/>
        </p:nvSpPr>
        <p:spPr>
          <a:xfrm>
            <a:off x="838200" y="-1217729"/>
            <a:ext cx="110684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7" name="Content Placeholder 5">
            <a:extLst>
              <a:ext uri="{FF2B5EF4-FFF2-40B4-BE49-F238E27FC236}">
                <a16:creationId xmlns:a16="http://schemas.microsoft.com/office/drawing/2014/main" id="{11472736-A9F7-94B3-7547-3AB82F0BB211}"/>
              </a:ext>
            </a:extLst>
          </p:cNvPr>
          <p:cNvSpPr>
            <a:spLocks noGrp="1"/>
          </p:cNvSpPr>
          <p:nvPr>
            <p:ph idx="1"/>
          </p:nvPr>
        </p:nvSpPr>
        <p:spPr>
          <a:xfrm>
            <a:off x="838200" y="1739658"/>
            <a:ext cx="5889392" cy="4351338"/>
          </a:xfrm>
        </p:spPr>
        <p:txBody>
          <a:bodyPr>
            <a:normAutofit/>
          </a:bodyPr>
          <a:lstStyle/>
          <a:p>
            <a:r>
              <a:rPr lang="es" sz="1600" b="1"/>
              <a:t>Síntomas</a:t>
            </a:r>
            <a:r>
              <a:rPr lang="es" sz="1600"/>
              <a:t>:</a:t>
            </a:r>
          </a:p>
          <a:p>
            <a:pPr marL="447675" lvl="1">
              <a:buFont typeface="Courier New" panose="02070309020205020404" pitchFamily="49" charset="0"/>
              <a:buChar char="o"/>
            </a:pPr>
            <a:r>
              <a:rPr lang="es" sz="1600"/>
              <a:t>El paciente tolera los medicamentos sin efectos secundarios</a:t>
            </a:r>
          </a:p>
          <a:p>
            <a:pPr marL="447675" lvl="1">
              <a:buFont typeface="Courier New" panose="02070309020205020404" pitchFamily="49" charset="0"/>
              <a:buChar char="o"/>
            </a:pPr>
            <a:r>
              <a:rPr lang="es" sz="1600"/>
              <a:t>Disminución de la disnea al esfuerzo</a:t>
            </a:r>
          </a:p>
          <a:p>
            <a:pPr marL="447675" lvl="1">
              <a:buFont typeface="Courier New" panose="02070309020205020404" pitchFamily="49" charset="0"/>
              <a:buChar char="o"/>
            </a:pPr>
            <a:r>
              <a:rPr lang="es" sz="1600"/>
              <a:t>Sin dolor torácico, mareo o </a:t>
            </a:r>
            <a:r>
              <a:rPr lang="en-US" sz="1600" err="1"/>
              <a:t>síncope</a:t>
            </a:r>
            <a:r>
              <a:rPr lang="es" sz="1600"/>
              <a:t> </a:t>
            </a:r>
          </a:p>
          <a:p>
            <a:r>
              <a:rPr lang="es" sz="1600" b="1"/>
              <a:t>Maedicamentos</a:t>
            </a:r>
            <a:r>
              <a:rPr lang="es" sz="1600"/>
              <a:t>: </a:t>
            </a:r>
          </a:p>
          <a:p>
            <a:pPr marL="447675" lvl="1">
              <a:buFont typeface="Courier New" panose="02070309020205020404" pitchFamily="49" charset="0"/>
              <a:buChar char="o"/>
            </a:pPr>
            <a:r>
              <a:rPr lang="es-ES" sz="1600"/>
              <a:t>49/51 mg de </a:t>
            </a:r>
            <a:r>
              <a:rPr lang="es-ES" sz="1600" err="1"/>
              <a:t>sacubritil</a:t>
            </a:r>
            <a:r>
              <a:rPr lang="es-ES" sz="1600"/>
              <a:t>/</a:t>
            </a:r>
            <a:r>
              <a:rPr lang="es-ES" sz="1600" err="1"/>
              <a:t>valsartán</a:t>
            </a:r>
            <a:r>
              <a:rPr lang="es" sz="1600"/>
              <a:t> dos veces al día</a:t>
            </a:r>
          </a:p>
          <a:p>
            <a:pPr marL="447675" lvl="1">
              <a:buFont typeface="Courier New" panose="02070309020205020404" pitchFamily="49" charset="0"/>
              <a:buChar char="o"/>
            </a:pPr>
            <a:r>
              <a:rPr lang="en-US" sz="1600"/>
              <a:t>50 mg de m</a:t>
            </a:r>
            <a:r>
              <a:rPr lang="es" sz="1600"/>
              <a:t>etoprolol succinate al día</a:t>
            </a:r>
          </a:p>
          <a:p>
            <a:pPr marL="447675" lvl="1">
              <a:buFont typeface="Courier New" panose="02070309020205020404" pitchFamily="49" charset="0"/>
              <a:buChar char="o"/>
            </a:pPr>
            <a:r>
              <a:rPr lang="en-US" sz="1600"/>
              <a:t>25 mg de s</a:t>
            </a:r>
            <a:r>
              <a:rPr lang="es" sz="1600"/>
              <a:t>pironolactone al día</a:t>
            </a:r>
          </a:p>
          <a:p>
            <a:pPr marL="447675" lvl="1">
              <a:buFont typeface="Courier New" panose="02070309020205020404" pitchFamily="49" charset="0"/>
              <a:buChar char="o"/>
            </a:pPr>
            <a:r>
              <a:rPr lang="en-US" sz="1600"/>
              <a:t>10 mg de e</a:t>
            </a:r>
            <a:r>
              <a:rPr lang="es" sz="1600"/>
              <a:t>mpagliflozin al día</a:t>
            </a:r>
          </a:p>
          <a:p>
            <a:pPr marL="447675" lvl="1">
              <a:buFont typeface="Courier New" panose="02070309020205020404" pitchFamily="49" charset="0"/>
              <a:buChar char="o"/>
            </a:pPr>
            <a:r>
              <a:rPr lang="en-US" sz="1600"/>
              <a:t>10 mg de p</a:t>
            </a:r>
            <a:r>
              <a:rPr lang="es" sz="1600"/>
              <a:t>rasugrel al día</a:t>
            </a:r>
          </a:p>
          <a:p>
            <a:pPr marL="447675" lvl="1">
              <a:buFont typeface="Courier New" panose="02070309020205020404" pitchFamily="49" charset="0"/>
              <a:buChar char="o"/>
            </a:pPr>
            <a:r>
              <a:rPr lang="en-US" sz="1600"/>
              <a:t>81 mg de a</a:t>
            </a:r>
            <a:r>
              <a:rPr lang="es" sz="1600"/>
              <a:t>spirin al día</a:t>
            </a:r>
          </a:p>
          <a:p>
            <a:pPr marL="447675" lvl="1">
              <a:buFont typeface="Courier New" panose="02070309020205020404" pitchFamily="49" charset="0"/>
              <a:buChar char="o"/>
            </a:pPr>
            <a:r>
              <a:rPr lang="en-US" sz="1600"/>
              <a:t>80 mg de a</a:t>
            </a:r>
            <a:r>
              <a:rPr lang="es" sz="1600"/>
              <a:t>torvastatin al día</a:t>
            </a:r>
          </a:p>
          <a:p>
            <a:r>
              <a:rPr lang="es" sz="1600" b="1"/>
              <a:t>Signos vitales</a:t>
            </a:r>
            <a:r>
              <a:rPr lang="es" sz="1600"/>
              <a:t>: Presión arterial 98/72; frecuencia cardíaca 68, regular</a:t>
            </a:r>
          </a:p>
        </p:txBody>
      </p:sp>
      <p:sp>
        <p:nvSpPr>
          <p:cNvPr id="11" name="Title 1">
            <a:extLst>
              <a:ext uri="{FF2B5EF4-FFF2-40B4-BE49-F238E27FC236}">
                <a16:creationId xmlns:a16="http://schemas.microsoft.com/office/drawing/2014/main" id="{EB31F4CC-EECE-709A-8812-1FEFD8A771FC}"/>
              </a:ext>
            </a:extLst>
          </p:cNvPr>
          <p:cNvSpPr txBox="1">
            <a:spLocks/>
          </p:cNvSpPr>
          <p:nvPr/>
        </p:nvSpPr>
        <p:spPr>
          <a:xfrm>
            <a:off x="676665" y="-129989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12" name="Slide Number Placeholder 11">
            <a:extLst>
              <a:ext uri="{FF2B5EF4-FFF2-40B4-BE49-F238E27FC236}">
                <a16:creationId xmlns:a16="http://schemas.microsoft.com/office/drawing/2014/main" id="{40504A00-CA8F-C38F-BF63-AD0D475A4D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E22005C6-F533-D288-B419-873F1A94C381}"/>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2C53"/>
                </a:solidFill>
                <a:effectLst/>
                <a:uLnTx/>
                <a:uFillTx/>
                <a:latin typeface="Calibri Light" panose="020F0302020204030204"/>
                <a:ea typeface="+mj-ea"/>
                <a:cs typeface="+mj-cs"/>
              </a:rPr>
              <a:t>Caso </a:t>
            </a:r>
            <a:r>
              <a:rPr kumimoji="0" lang="en-US" sz="3200" b="1" i="0" u="none" strike="noStrike" kern="1200" cap="none" spc="0" normalizeH="0" baseline="0" noProof="0" err="1">
                <a:ln>
                  <a:noFill/>
                </a:ln>
                <a:solidFill>
                  <a:srgbClr val="002C53"/>
                </a:solidFill>
                <a:effectLst/>
                <a:uLnTx/>
                <a:uFillTx/>
                <a:latin typeface="Calibri Light" panose="020F0302020204030204"/>
                <a:ea typeface="+mj-ea"/>
                <a:cs typeface="+mj-cs"/>
              </a:rPr>
              <a:t>clínico</a:t>
            </a: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 seguimiento dos semanas después</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1942478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84F1A80A-F4C7-2705-CEA8-E907595B7274}"/>
              </a:ext>
            </a:extLst>
          </p:cNvPr>
          <p:cNvSpPr/>
          <p:nvPr/>
        </p:nvSpPr>
        <p:spPr>
          <a:xfrm flipH="1" flipV="1">
            <a:off x="6021838" y="2579301"/>
            <a:ext cx="6170161" cy="4278699"/>
          </a:xfrm>
          <a:custGeom>
            <a:avLst/>
            <a:gdLst>
              <a:gd name="connsiteX0" fmla="*/ 0 w 11243296"/>
              <a:gd name="connsiteY0" fmla="*/ 0 h 7796664"/>
              <a:gd name="connsiteX1" fmla="*/ 11243296 w 11243296"/>
              <a:gd name="connsiteY1" fmla="*/ 0 h 7796664"/>
              <a:gd name="connsiteX2" fmla="*/ 11175587 w 11243296"/>
              <a:gd name="connsiteY2" fmla="*/ 50655 h 7796664"/>
              <a:gd name="connsiteX3" fmla="*/ 9350546 w 11243296"/>
              <a:gd name="connsiteY3" fmla="*/ 2469875 h 7796664"/>
              <a:gd name="connsiteX4" fmla="*/ 5186179 w 11243296"/>
              <a:gd name="connsiteY4" fmla="*/ 3503815 h 7796664"/>
              <a:gd name="connsiteX5" fmla="*/ 3299614 w 11243296"/>
              <a:gd name="connsiteY5" fmla="*/ 6477204 h 7796664"/>
              <a:gd name="connsiteX6" fmla="*/ 58709 w 11243296"/>
              <a:gd name="connsiteY6" fmla="*/ 7749628 h 7796664"/>
              <a:gd name="connsiteX7" fmla="*/ 0 w 11243296"/>
              <a:gd name="connsiteY7" fmla="*/ 7796664 h 779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3296" h="7796664">
                <a:moveTo>
                  <a:pt x="0" y="0"/>
                </a:moveTo>
                <a:lnTo>
                  <a:pt x="11243296" y="0"/>
                </a:lnTo>
                <a:lnTo>
                  <a:pt x="11175587" y="50655"/>
                </a:lnTo>
                <a:cubicBezTo>
                  <a:pt x="10088131" y="895141"/>
                  <a:pt x="10359046" y="1570920"/>
                  <a:pt x="9350546" y="2469875"/>
                </a:cubicBezTo>
                <a:cubicBezTo>
                  <a:pt x="8197975" y="3497251"/>
                  <a:pt x="6215173" y="2897447"/>
                  <a:pt x="5186179" y="3503815"/>
                </a:cubicBezTo>
                <a:cubicBezTo>
                  <a:pt x="4157184" y="4110184"/>
                  <a:pt x="4432578" y="5542646"/>
                  <a:pt x="3299614" y="6477204"/>
                </a:cubicBezTo>
                <a:cubicBezTo>
                  <a:pt x="2379081" y="7236533"/>
                  <a:pt x="1109962" y="6956642"/>
                  <a:pt x="58709" y="7749628"/>
                </a:cubicBezTo>
                <a:lnTo>
                  <a:pt x="0" y="7796664"/>
                </a:lnTo>
                <a:close/>
              </a:path>
            </a:pathLst>
          </a:custGeom>
          <a:gradFill flip="none" rotWithShape="1">
            <a:gsLst>
              <a:gs pos="0">
                <a:srgbClr val="009AD7"/>
              </a:gs>
              <a:gs pos="100000">
                <a:srgbClr val="004E8F"/>
              </a:gs>
            </a:gsLst>
            <a:lin ang="0" scaled="1"/>
            <a:tileRect/>
          </a:gradFill>
          <a:ln>
            <a:noFill/>
          </a:ln>
          <a:effectLst>
            <a:outerShdw blurRad="381000" dist="2286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48D7030F-C4FB-E354-7548-69F5B03D6FFD}"/>
              </a:ext>
            </a:extLst>
          </p:cNvPr>
          <p:cNvSpPr txBox="1">
            <a:spLocks/>
          </p:cNvSpPr>
          <p:nvPr/>
        </p:nvSpPr>
        <p:spPr>
          <a:xfrm>
            <a:off x="764037" y="-1555450"/>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44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2" name="Title 1">
            <a:extLst>
              <a:ext uri="{FF2B5EF4-FFF2-40B4-BE49-F238E27FC236}">
                <a16:creationId xmlns:a16="http://schemas.microsoft.com/office/drawing/2014/main" id="{852620C3-F3FF-D795-BB80-2A73A5471FD6}"/>
              </a:ext>
            </a:extLst>
          </p:cNvPr>
          <p:cNvSpPr txBox="1">
            <a:spLocks/>
          </p:cNvSpPr>
          <p:nvPr/>
        </p:nvSpPr>
        <p:spPr>
          <a:xfrm>
            <a:off x="838196" y="-1116830"/>
            <a:ext cx="110684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grpSp>
        <p:nvGrpSpPr>
          <p:cNvPr id="5" name="Group 4">
            <a:extLst>
              <a:ext uri="{FF2B5EF4-FFF2-40B4-BE49-F238E27FC236}">
                <a16:creationId xmlns:a16="http://schemas.microsoft.com/office/drawing/2014/main" id="{162B6FF8-2CFA-7864-E0A9-7B61D8650C7A}"/>
              </a:ext>
            </a:extLst>
          </p:cNvPr>
          <p:cNvGrpSpPr/>
          <p:nvPr/>
        </p:nvGrpSpPr>
        <p:grpSpPr>
          <a:xfrm>
            <a:off x="838198" y="3540949"/>
            <a:ext cx="6156959" cy="756727"/>
            <a:chOff x="838198" y="3996515"/>
            <a:chExt cx="6156959" cy="756727"/>
          </a:xfrm>
        </p:grpSpPr>
        <p:sp>
          <p:nvSpPr>
            <p:cNvPr id="27" name="Rectangle: Rounded Corners 26">
              <a:extLst>
                <a:ext uri="{FF2B5EF4-FFF2-40B4-BE49-F238E27FC236}">
                  <a16:creationId xmlns:a16="http://schemas.microsoft.com/office/drawing/2014/main" id="{505DE265-B797-5515-19E6-0F032E8C356B}"/>
                </a:ext>
              </a:extLst>
            </p:cNvPr>
            <p:cNvSpPr/>
            <p:nvPr/>
          </p:nvSpPr>
          <p:spPr>
            <a:xfrm>
              <a:off x="838198" y="3996515"/>
              <a:ext cx="6156959" cy="756727"/>
            </a:xfrm>
            <a:prstGeom prst="roundRect">
              <a:avLst/>
            </a:prstGeom>
            <a:solidFill>
              <a:schemeClr val="bg1"/>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5406FE43-2D06-93FA-C657-7CCFFD84A56F}"/>
                </a:ext>
              </a:extLst>
            </p:cNvPr>
            <p:cNvSpPr txBox="1"/>
            <p:nvPr/>
          </p:nvSpPr>
          <p:spPr>
            <a:xfrm>
              <a:off x="1366634" y="4194457"/>
              <a:ext cx="5214640" cy="338554"/>
            </a:xfrm>
            <a:prstGeom prst="rect">
              <a:avLst/>
            </a:prstGeom>
            <a:noFill/>
          </p:spPr>
          <p:txBody>
            <a:bodyPr wrap="square" rtlCol="0">
              <a:spAutoFit/>
            </a:bodyPr>
            <a:lstStyle/>
            <a:p>
              <a:pPr marL="0" marR="0" lvl="6" indent="0" algn="l" defTabSz="914400" rtl="0" eaLnBrk="1" fontAlgn="auto" latinLnBrk="0" hangingPunct="1">
                <a:lnSpc>
                  <a:spcPct val="100000"/>
                </a:lnSpc>
                <a:spcBef>
                  <a:spcPts val="1000"/>
                </a:spcBef>
                <a:spcAft>
                  <a:spcPts val="0"/>
                </a:spcAft>
                <a:buClrTx/>
                <a:buSzTx/>
                <a:buFontTx/>
                <a:buNone/>
                <a:tabLst/>
                <a:defRPr/>
              </a:pP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Agregar</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ácidos grasos Omega-3 diariamente.</a:t>
              </a:r>
            </a:p>
          </p:txBody>
        </p:sp>
        <p:sp>
          <p:nvSpPr>
            <p:cNvPr id="29" name="Oval 28">
              <a:extLst>
                <a:ext uri="{FF2B5EF4-FFF2-40B4-BE49-F238E27FC236}">
                  <a16:creationId xmlns:a16="http://schemas.microsoft.com/office/drawing/2014/main" id="{66FBED29-80BB-7893-7815-D66F59F39B20}"/>
                </a:ext>
              </a:extLst>
            </p:cNvPr>
            <p:cNvSpPr>
              <a:spLocks noChangeAspect="1"/>
            </p:cNvSpPr>
            <p:nvPr/>
          </p:nvSpPr>
          <p:spPr>
            <a:xfrm>
              <a:off x="1009507" y="4251936"/>
              <a:ext cx="245885" cy="245885"/>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8DE81159-75D5-F216-51A3-D94E8D53DE87}"/>
              </a:ext>
            </a:extLst>
          </p:cNvPr>
          <p:cNvGrpSpPr/>
          <p:nvPr/>
        </p:nvGrpSpPr>
        <p:grpSpPr>
          <a:xfrm>
            <a:off x="7444064" y="1827926"/>
            <a:ext cx="4233560" cy="4233560"/>
            <a:chOff x="7444064" y="2197576"/>
            <a:chExt cx="4233560" cy="4233560"/>
          </a:xfrm>
        </p:grpSpPr>
        <p:sp>
          <p:nvSpPr>
            <p:cNvPr id="31" name="Oval 30">
              <a:extLst>
                <a:ext uri="{FF2B5EF4-FFF2-40B4-BE49-F238E27FC236}">
                  <a16:creationId xmlns:a16="http://schemas.microsoft.com/office/drawing/2014/main" id="{1DCD1441-C34C-9446-B5A2-0CEA3F17170A}"/>
                </a:ext>
              </a:extLst>
            </p:cNvPr>
            <p:cNvSpPr/>
            <p:nvPr/>
          </p:nvSpPr>
          <p:spPr>
            <a:xfrm>
              <a:off x="7444064" y="2197576"/>
              <a:ext cx="4233560" cy="4233560"/>
            </a:xfrm>
            <a:prstGeom prst="ellipse">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BF3C90F9-0289-2ED2-236E-0A645F5EA948}"/>
                </a:ext>
              </a:extLst>
            </p:cNvPr>
            <p:cNvPicPr>
              <a:picLocks/>
            </p:cNvPicPr>
            <p:nvPr/>
          </p:nvPicPr>
          <p:blipFill>
            <a:blip r:embed="rId3">
              <a:extLst>
                <a:ext uri="{28A0092B-C50C-407E-A947-70E740481C1C}">
                  <a14:useLocalDpi xmlns:a14="http://schemas.microsoft.com/office/drawing/2010/main" val="0"/>
                </a:ext>
              </a:extLst>
            </a:blip>
            <a:srcRect l="31766" t="550" r="1106"/>
            <a:stretch/>
          </p:blipFill>
          <p:spPr>
            <a:xfrm>
              <a:off x="7444064" y="2197576"/>
              <a:ext cx="4233560" cy="4233560"/>
            </a:xfrm>
            <a:prstGeom prst="ellipse">
              <a:avLst/>
            </a:prstGeom>
            <a:ln w="38100">
              <a:solidFill>
                <a:schemeClr val="bg1"/>
              </a:solidFill>
            </a:ln>
          </p:spPr>
        </p:pic>
      </p:grpSp>
      <p:grpSp>
        <p:nvGrpSpPr>
          <p:cNvPr id="33" name="Group 32">
            <a:extLst>
              <a:ext uri="{FF2B5EF4-FFF2-40B4-BE49-F238E27FC236}">
                <a16:creationId xmlns:a16="http://schemas.microsoft.com/office/drawing/2014/main" id="{C6A708DC-3948-6BA1-BB43-2575536E6928}"/>
              </a:ext>
            </a:extLst>
          </p:cNvPr>
          <p:cNvGrpSpPr/>
          <p:nvPr/>
        </p:nvGrpSpPr>
        <p:grpSpPr>
          <a:xfrm>
            <a:off x="838197" y="2676957"/>
            <a:ext cx="6156959" cy="756727"/>
            <a:chOff x="838198" y="3996515"/>
            <a:chExt cx="6156959" cy="756727"/>
          </a:xfrm>
        </p:grpSpPr>
        <p:sp>
          <p:nvSpPr>
            <p:cNvPr id="34" name="Rectangle: Rounded Corners 33">
              <a:extLst>
                <a:ext uri="{FF2B5EF4-FFF2-40B4-BE49-F238E27FC236}">
                  <a16:creationId xmlns:a16="http://schemas.microsoft.com/office/drawing/2014/main" id="{21CFEA5C-B071-D420-D165-08421D1C89C4}"/>
                </a:ext>
              </a:extLst>
            </p:cNvPr>
            <p:cNvSpPr/>
            <p:nvPr/>
          </p:nvSpPr>
          <p:spPr>
            <a:xfrm>
              <a:off x="838198" y="3996515"/>
              <a:ext cx="6156959" cy="756727"/>
            </a:xfrm>
            <a:prstGeom prst="roundRect">
              <a:avLst/>
            </a:prstGeom>
            <a:solidFill>
              <a:schemeClr val="bg1"/>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06E377C9-6B9C-28A8-2AAE-719952E5885A}"/>
                </a:ext>
              </a:extLst>
            </p:cNvPr>
            <p:cNvSpPr txBox="1"/>
            <p:nvPr/>
          </p:nvSpPr>
          <p:spPr>
            <a:xfrm>
              <a:off x="1366633" y="4231426"/>
              <a:ext cx="5214640" cy="338554"/>
            </a:xfrm>
            <a:prstGeom prst="rect">
              <a:avLst/>
            </a:prstGeom>
            <a:noFill/>
          </p:spPr>
          <p:txBody>
            <a:bodyPr wrap="square" rtlCol="0">
              <a:spAutoFit/>
            </a:bodyPr>
            <a:lstStyle/>
            <a:p>
              <a:pPr marL="0" marR="0" lvl="6" indent="0" algn="l" defTabSz="914400" rtl="0" eaLnBrk="1" fontAlgn="auto" latinLnBrk="0" hangingPunct="1">
                <a:lnSpc>
                  <a:spcPct val="100000"/>
                </a:lnSpc>
                <a:spcBef>
                  <a:spcPts val="1000"/>
                </a:spcBef>
                <a:spcAft>
                  <a:spcPts val="0"/>
                </a:spcAft>
                <a:buClrTx/>
                <a:buSzTx/>
                <a:buFontTx/>
                <a:buNone/>
                <a:tabLst/>
                <a:defRPr/>
              </a:pP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Añadir 5 mg de amlodipine al día.</a:t>
              </a:r>
            </a:p>
          </p:txBody>
        </p:sp>
        <p:sp>
          <p:nvSpPr>
            <p:cNvPr id="36" name="Oval 35">
              <a:extLst>
                <a:ext uri="{FF2B5EF4-FFF2-40B4-BE49-F238E27FC236}">
                  <a16:creationId xmlns:a16="http://schemas.microsoft.com/office/drawing/2014/main" id="{792FC1C0-EE9F-C5D3-8621-0888AB665869}"/>
                </a:ext>
              </a:extLst>
            </p:cNvPr>
            <p:cNvSpPr>
              <a:spLocks noChangeAspect="1"/>
            </p:cNvSpPr>
            <p:nvPr/>
          </p:nvSpPr>
          <p:spPr>
            <a:xfrm>
              <a:off x="1009507" y="4251936"/>
              <a:ext cx="245885" cy="245885"/>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AEB09621-2DD3-B573-48D9-5D456DA53774}"/>
              </a:ext>
            </a:extLst>
          </p:cNvPr>
          <p:cNvGrpSpPr/>
          <p:nvPr/>
        </p:nvGrpSpPr>
        <p:grpSpPr>
          <a:xfrm>
            <a:off x="838196" y="4404941"/>
            <a:ext cx="6156959" cy="756727"/>
            <a:chOff x="838198" y="3996515"/>
            <a:chExt cx="6156959" cy="756727"/>
          </a:xfrm>
        </p:grpSpPr>
        <p:sp>
          <p:nvSpPr>
            <p:cNvPr id="38" name="Rectangle: Rounded Corners 37">
              <a:extLst>
                <a:ext uri="{FF2B5EF4-FFF2-40B4-BE49-F238E27FC236}">
                  <a16:creationId xmlns:a16="http://schemas.microsoft.com/office/drawing/2014/main" id="{4754C759-8130-2CC3-64B3-A994F17D6A4E}"/>
                </a:ext>
              </a:extLst>
            </p:cNvPr>
            <p:cNvSpPr/>
            <p:nvPr/>
          </p:nvSpPr>
          <p:spPr>
            <a:xfrm>
              <a:off x="838198" y="3996515"/>
              <a:ext cx="6156959" cy="756727"/>
            </a:xfrm>
            <a:prstGeom prst="roundRect">
              <a:avLst/>
            </a:prstGeom>
            <a:solidFill>
              <a:schemeClr val="bg1"/>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C916A886-258E-5F1B-B1CA-BDFB48E75A0F}"/>
                </a:ext>
              </a:extLst>
            </p:cNvPr>
            <p:cNvSpPr txBox="1"/>
            <p:nvPr/>
          </p:nvSpPr>
          <p:spPr>
            <a:xfrm>
              <a:off x="1347972" y="4089006"/>
              <a:ext cx="5424305" cy="584775"/>
            </a:xfrm>
            <a:prstGeom prst="rect">
              <a:avLst/>
            </a:prstGeom>
            <a:noFill/>
          </p:spPr>
          <p:txBody>
            <a:bodyPr wrap="square" rtlCol="0">
              <a:spAutoFit/>
            </a:bodyPr>
            <a:lstStyle/>
            <a:p>
              <a:pPr marL="0" marR="0" lvl="6" indent="0" algn="l" defTabSz="914400" rtl="0" eaLnBrk="1" fontAlgn="auto" latinLnBrk="0" hangingPunct="1">
                <a:lnSpc>
                  <a:spcPct val="100000"/>
                </a:lnSpc>
                <a:spcBef>
                  <a:spcPts val="1000"/>
                </a:spcBef>
                <a:spcAft>
                  <a:spcPts val="0"/>
                </a:spcAft>
                <a:buClrTx/>
                <a:buSzTx/>
                <a:buFontTx/>
                <a:buNone/>
                <a:tabLst/>
                <a:defRPr/>
              </a:pP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Disminuir</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el sacubitril/valsartán a 24/26 mg (50 mg) dos veces al día.</a:t>
              </a:r>
            </a:p>
          </p:txBody>
        </p:sp>
        <p:sp>
          <p:nvSpPr>
            <p:cNvPr id="40" name="Oval 39">
              <a:extLst>
                <a:ext uri="{FF2B5EF4-FFF2-40B4-BE49-F238E27FC236}">
                  <a16:creationId xmlns:a16="http://schemas.microsoft.com/office/drawing/2014/main" id="{5B99FB02-425C-8BE8-D9F7-6B33BE8FC127}"/>
                </a:ext>
              </a:extLst>
            </p:cNvPr>
            <p:cNvSpPr>
              <a:spLocks noChangeAspect="1"/>
            </p:cNvSpPr>
            <p:nvPr/>
          </p:nvSpPr>
          <p:spPr>
            <a:xfrm>
              <a:off x="1009507" y="4251936"/>
              <a:ext cx="245885" cy="245885"/>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1" name="Group 40">
            <a:extLst>
              <a:ext uri="{FF2B5EF4-FFF2-40B4-BE49-F238E27FC236}">
                <a16:creationId xmlns:a16="http://schemas.microsoft.com/office/drawing/2014/main" id="{AC427B7B-BFC8-6413-093B-0ADB35CD9F05}"/>
              </a:ext>
            </a:extLst>
          </p:cNvPr>
          <p:cNvGrpSpPr/>
          <p:nvPr/>
        </p:nvGrpSpPr>
        <p:grpSpPr>
          <a:xfrm>
            <a:off x="838196" y="5268934"/>
            <a:ext cx="6156959" cy="756727"/>
            <a:chOff x="838198" y="3996515"/>
            <a:chExt cx="6156959" cy="756727"/>
          </a:xfrm>
        </p:grpSpPr>
        <p:sp>
          <p:nvSpPr>
            <p:cNvPr id="42" name="Rectangle: Rounded Corners 41">
              <a:extLst>
                <a:ext uri="{FF2B5EF4-FFF2-40B4-BE49-F238E27FC236}">
                  <a16:creationId xmlns:a16="http://schemas.microsoft.com/office/drawing/2014/main" id="{FD5CD9F1-FF3E-F69B-5D54-A57E0C740E06}"/>
                </a:ext>
              </a:extLst>
            </p:cNvPr>
            <p:cNvSpPr/>
            <p:nvPr/>
          </p:nvSpPr>
          <p:spPr>
            <a:xfrm>
              <a:off x="838198" y="3996515"/>
              <a:ext cx="6156959" cy="756727"/>
            </a:xfrm>
            <a:prstGeom prst="roundRect">
              <a:avLst/>
            </a:prstGeom>
            <a:solidFill>
              <a:schemeClr val="bg1"/>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7E71C7C-12FE-A1C4-E277-3FF359EC8B4A}"/>
                </a:ext>
              </a:extLst>
            </p:cNvPr>
            <p:cNvSpPr txBox="1"/>
            <p:nvPr/>
          </p:nvSpPr>
          <p:spPr>
            <a:xfrm>
              <a:off x="1366634" y="4205601"/>
              <a:ext cx="521464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No se requieren cambios en la medicación.</a:t>
              </a:r>
            </a:p>
          </p:txBody>
        </p:sp>
        <p:sp>
          <p:nvSpPr>
            <p:cNvPr id="44" name="Oval 43">
              <a:extLst>
                <a:ext uri="{FF2B5EF4-FFF2-40B4-BE49-F238E27FC236}">
                  <a16:creationId xmlns:a16="http://schemas.microsoft.com/office/drawing/2014/main" id="{696484ED-DE85-ACB2-1C7A-77B5423E9204}"/>
                </a:ext>
              </a:extLst>
            </p:cNvPr>
            <p:cNvSpPr>
              <a:spLocks noChangeAspect="1"/>
            </p:cNvSpPr>
            <p:nvPr/>
          </p:nvSpPr>
          <p:spPr>
            <a:xfrm>
              <a:off x="1009507" y="4251936"/>
              <a:ext cx="245885" cy="245885"/>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5" name="Content Placeholder 4">
            <a:extLst>
              <a:ext uri="{FF2B5EF4-FFF2-40B4-BE49-F238E27FC236}">
                <a16:creationId xmlns:a16="http://schemas.microsoft.com/office/drawing/2014/main" id="{10A10BE1-E7FD-FBB5-6F81-2CD537EAA636}"/>
              </a:ext>
            </a:extLst>
          </p:cNvPr>
          <p:cNvSpPr txBox="1">
            <a:spLocks/>
          </p:cNvSpPr>
          <p:nvPr/>
        </p:nvSpPr>
        <p:spPr>
          <a:xfrm>
            <a:off x="838198" y="1673517"/>
            <a:ext cx="9022326" cy="4096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 sz="2400" b="1" i="0" u="none" strike="noStrike" kern="1200" cap="none" spc="0" normalizeH="0" baseline="0" noProof="0">
                <a:ln>
                  <a:noFill/>
                </a:ln>
                <a:solidFill>
                  <a:srgbClr val="004E8F"/>
                </a:solidFill>
                <a:effectLst/>
                <a:uLnTx/>
                <a:uFillTx/>
                <a:latin typeface="Calibri" panose="020F0502020204030204"/>
                <a:ea typeface="+mn-ea"/>
                <a:cs typeface="+mn-cs"/>
              </a:rPr>
              <a:t>Pregunta:</a:t>
            </a:r>
          </a:p>
        </p:txBody>
      </p:sp>
      <p:sp>
        <p:nvSpPr>
          <p:cNvPr id="46" name="TextBox 45">
            <a:extLst>
              <a:ext uri="{FF2B5EF4-FFF2-40B4-BE49-F238E27FC236}">
                <a16:creationId xmlns:a16="http://schemas.microsoft.com/office/drawing/2014/main" id="{53D29BED-6BB2-070C-6A66-A34521982058}"/>
              </a:ext>
            </a:extLst>
          </p:cNvPr>
          <p:cNvSpPr txBox="1"/>
          <p:nvPr/>
        </p:nvSpPr>
        <p:spPr>
          <a:xfrm>
            <a:off x="838198" y="2122785"/>
            <a:ext cx="61569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800" b="0" i="0" u="none" strike="noStrike" kern="1200" cap="none" spc="0" normalizeH="0" baseline="0" noProof="0">
                <a:ln>
                  <a:noFill/>
                </a:ln>
                <a:solidFill>
                  <a:prstClr val="black"/>
                </a:solidFill>
                <a:effectLst/>
                <a:uLnTx/>
                <a:uFillTx/>
                <a:latin typeface="Calibri" panose="020F0502020204030204"/>
                <a:ea typeface="+mn-ea"/>
                <a:cs typeface="+mn-cs"/>
              </a:rPr>
              <a:t>¿Cuál de los siguientes es el siguiente mejor paso en su gestión? </a:t>
            </a:r>
          </a:p>
        </p:txBody>
      </p:sp>
      <p:sp>
        <p:nvSpPr>
          <p:cNvPr id="7" name="Title 1">
            <a:extLst>
              <a:ext uri="{FF2B5EF4-FFF2-40B4-BE49-F238E27FC236}">
                <a16:creationId xmlns:a16="http://schemas.microsoft.com/office/drawing/2014/main" id="{18226913-9BED-AB7C-2217-E05962CC9AD9}"/>
              </a:ext>
            </a:extLst>
          </p:cNvPr>
          <p:cNvSpPr txBox="1">
            <a:spLocks/>
          </p:cNvSpPr>
          <p:nvPr/>
        </p:nvSpPr>
        <p:spPr>
          <a:xfrm>
            <a:off x="546371" y="-12089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8" name="Slide Number Placeholder 7">
            <a:extLst>
              <a:ext uri="{FF2B5EF4-FFF2-40B4-BE49-F238E27FC236}">
                <a16:creationId xmlns:a16="http://schemas.microsoft.com/office/drawing/2014/main" id="{53294C19-5655-8A25-C500-7C3EAB334D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4577CC74-E17B-0E9A-3378-7063CEF77E50}"/>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2C53"/>
                </a:solidFill>
                <a:effectLst/>
                <a:uLnTx/>
                <a:uFillTx/>
                <a:latin typeface="Calibri Light" panose="020F0302020204030204"/>
                <a:ea typeface="+mj-ea"/>
                <a:cs typeface="+mj-cs"/>
              </a:rPr>
              <a:t>Caso </a:t>
            </a:r>
            <a:r>
              <a:rPr kumimoji="0" lang="en-US" sz="3200" b="1" i="0" u="none" strike="noStrike" kern="1200" cap="none" spc="0" normalizeH="0" baseline="0" noProof="0" err="1">
                <a:ln>
                  <a:noFill/>
                </a:ln>
                <a:solidFill>
                  <a:srgbClr val="002C53"/>
                </a:solidFill>
                <a:effectLst/>
                <a:uLnTx/>
                <a:uFillTx/>
                <a:latin typeface="Calibri Light" panose="020F0302020204030204"/>
                <a:ea typeface="+mj-ea"/>
                <a:cs typeface="+mj-cs"/>
              </a:rPr>
              <a:t>clínico</a:t>
            </a: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 seguimiento dos semanas después</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053767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11EDC0E-50BF-51E2-93D2-DF2A73A0F216}"/>
              </a:ext>
            </a:extLst>
          </p:cNvPr>
          <p:cNvSpPr txBox="1">
            <a:spLocks/>
          </p:cNvSpPr>
          <p:nvPr/>
        </p:nvSpPr>
        <p:spPr>
          <a:xfrm>
            <a:off x="752545" y="17359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d-ID" sz="3200" b="1">
              <a:solidFill>
                <a:srgbClr val="002C53"/>
              </a:solidFill>
            </a:endParaRPr>
          </a:p>
        </p:txBody>
      </p:sp>
      <p:sp>
        <p:nvSpPr>
          <p:cNvPr id="2" name="Title 1">
            <a:extLst>
              <a:ext uri="{FF2B5EF4-FFF2-40B4-BE49-F238E27FC236}">
                <a16:creationId xmlns:a16="http://schemas.microsoft.com/office/drawing/2014/main" id="{5756DA52-C221-F639-16EC-6B4503267240}"/>
              </a:ext>
            </a:extLst>
          </p:cNvPr>
          <p:cNvSpPr txBox="1">
            <a:spLocks/>
          </p:cNvSpPr>
          <p:nvPr/>
        </p:nvSpPr>
        <p:spPr>
          <a:xfrm>
            <a:off x="619412" y="-195540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id-ID" sz="3200" b="1">
              <a:solidFill>
                <a:srgbClr val="002C53"/>
              </a:solidFill>
            </a:endParaRPr>
          </a:p>
        </p:txBody>
      </p:sp>
      <p:sp>
        <p:nvSpPr>
          <p:cNvPr id="4" name="Title 1">
            <a:extLst>
              <a:ext uri="{FF2B5EF4-FFF2-40B4-BE49-F238E27FC236}">
                <a16:creationId xmlns:a16="http://schemas.microsoft.com/office/drawing/2014/main" id="{5838C070-E6AA-3BA0-F26B-7486A4364168}"/>
              </a:ext>
            </a:extLst>
          </p:cNvPr>
          <p:cNvSpPr txBox="1">
            <a:spLocks/>
          </p:cNvSpPr>
          <p:nvPr/>
        </p:nvSpPr>
        <p:spPr>
          <a:xfrm>
            <a:off x="752545" y="17359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d-ID" sz="3200" b="1">
              <a:solidFill>
                <a:srgbClr val="002C53"/>
              </a:solidFill>
            </a:endParaRPr>
          </a:p>
        </p:txBody>
      </p:sp>
      <p:grpSp>
        <p:nvGrpSpPr>
          <p:cNvPr id="5" name="Group 4">
            <a:extLst>
              <a:ext uri="{FF2B5EF4-FFF2-40B4-BE49-F238E27FC236}">
                <a16:creationId xmlns:a16="http://schemas.microsoft.com/office/drawing/2014/main" id="{9F18E5CA-19D8-A438-FD00-6DD2F7594060}"/>
              </a:ext>
            </a:extLst>
          </p:cNvPr>
          <p:cNvGrpSpPr/>
          <p:nvPr/>
        </p:nvGrpSpPr>
        <p:grpSpPr>
          <a:xfrm>
            <a:off x="8669479" y="5830496"/>
            <a:ext cx="2904454" cy="804152"/>
            <a:chOff x="9268919" y="5781892"/>
            <a:chExt cx="2904454" cy="804152"/>
          </a:xfrm>
        </p:grpSpPr>
        <p:sp>
          <p:nvSpPr>
            <p:cNvPr id="48" name="TextBox 47">
              <a:extLst>
                <a:ext uri="{FF2B5EF4-FFF2-40B4-BE49-F238E27FC236}">
                  <a16:creationId xmlns:a16="http://schemas.microsoft.com/office/drawing/2014/main" id="{131E174A-5A13-C9BB-CC9A-08FE7EA15990}"/>
                </a:ext>
              </a:extLst>
            </p:cNvPr>
            <p:cNvSpPr txBox="1"/>
            <p:nvPr/>
          </p:nvSpPr>
          <p:spPr>
            <a:xfrm>
              <a:off x="9268919" y="5781892"/>
              <a:ext cx="2904454" cy="307777"/>
            </a:xfrm>
            <a:prstGeom prst="rect">
              <a:avLst/>
            </a:prstGeom>
            <a:noFill/>
          </p:spPr>
          <p:txBody>
            <a:bodyPr wrap="square">
              <a:spAutoFit/>
            </a:bodyPr>
            <a:lstStyle/>
            <a:p>
              <a:r>
                <a:rPr lang="es" sz="1400"/>
                <a:t>Clasificación, estadificación y diagnóstico</a:t>
              </a:r>
            </a:p>
          </p:txBody>
        </p:sp>
        <p:grpSp>
          <p:nvGrpSpPr>
            <p:cNvPr id="49" name="Group 48">
              <a:extLst>
                <a:ext uri="{FF2B5EF4-FFF2-40B4-BE49-F238E27FC236}">
                  <a16:creationId xmlns:a16="http://schemas.microsoft.com/office/drawing/2014/main" id="{ABF5135F-9390-FED1-9468-F6CDB932F44E}"/>
                </a:ext>
              </a:extLst>
            </p:cNvPr>
            <p:cNvGrpSpPr/>
            <p:nvPr/>
          </p:nvGrpSpPr>
          <p:grpSpPr>
            <a:xfrm>
              <a:off x="9334365" y="6331969"/>
              <a:ext cx="1253625" cy="254075"/>
              <a:chOff x="6037979" y="2785032"/>
              <a:chExt cx="1253625" cy="254075"/>
            </a:xfrm>
          </p:grpSpPr>
          <p:sp>
            <p:nvSpPr>
              <p:cNvPr id="50" name="Rectangle 49">
                <a:extLst>
                  <a:ext uri="{FF2B5EF4-FFF2-40B4-BE49-F238E27FC236}">
                    <a16:creationId xmlns:a16="http://schemas.microsoft.com/office/drawing/2014/main" id="{24745745-D0A3-B8B2-78CD-30585E753363}"/>
                  </a:ext>
                </a:extLst>
              </p:cNvPr>
              <p:cNvSpPr/>
              <p:nvPr/>
            </p:nvSpPr>
            <p:spPr>
              <a:xfrm>
                <a:off x="6219197" y="2824626"/>
                <a:ext cx="1072407" cy="174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sz="1200">
                    <a:solidFill>
                      <a:schemeClr val="tx1"/>
                    </a:solidFill>
                  </a:rPr>
                  <a:t>24.5 minutos</a:t>
                </a:r>
              </a:p>
            </p:txBody>
          </p:sp>
          <p:pic>
            <p:nvPicPr>
              <p:cNvPr id="51" name="Graphic 50">
                <a:extLst>
                  <a:ext uri="{FF2B5EF4-FFF2-40B4-BE49-F238E27FC236}">
                    <a16:creationId xmlns:a16="http://schemas.microsoft.com/office/drawing/2014/main" id="{05BB340D-EF6E-1005-6159-18EC6BDCB0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7979" y="2785032"/>
                <a:ext cx="254075" cy="254075"/>
              </a:xfrm>
              <a:prstGeom prst="rect">
                <a:avLst/>
              </a:prstGeom>
            </p:spPr>
          </p:pic>
        </p:grpSp>
      </p:grpSp>
      <p:grpSp>
        <p:nvGrpSpPr>
          <p:cNvPr id="53" name="Graphic 5">
            <a:extLst>
              <a:ext uri="{FF2B5EF4-FFF2-40B4-BE49-F238E27FC236}">
                <a16:creationId xmlns:a16="http://schemas.microsoft.com/office/drawing/2014/main" id="{D9214BD3-C5B2-B5C0-E848-D65659A23A55}"/>
              </a:ext>
            </a:extLst>
          </p:cNvPr>
          <p:cNvGrpSpPr/>
          <p:nvPr/>
        </p:nvGrpSpPr>
        <p:grpSpPr>
          <a:xfrm>
            <a:off x="3425559" y="2131087"/>
            <a:ext cx="5340464" cy="4718811"/>
            <a:chOff x="3425559" y="2131087"/>
            <a:chExt cx="5340464" cy="4718811"/>
          </a:xfrm>
          <a:effectLst>
            <a:outerShdw blurRad="215900" dist="190500" dir="2700000" algn="tl" rotWithShape="0">
              <a:schemeClr val="tx1">
                <a:lumMod val="95000"/>
                <a:lumOff val="5000"/>
                <a:alpha val="9000"/>
              </a:schemeClr>
            </a:outerShdw>
          </a:effectLst>
        </p:grpSpPr>
        <p:sp>
          <p:nvSpPr>
            <p:cNvPr id="54" name="Freeform: Shape 53">
              <a:extLst>
                <a:ext uri="{FF2B5EF4-FFF2-40B4-BE49-F238E27FC236}">
                  <a16:creationId xmlns:a16="http://schemas.microsoft.com/office/drawing/2014/main" id="{8FD89EEE-5DC1-4463-2A1F-1F4A2EA5F8FF}"/>
                </a:ext>
              </a:extLst>
            </p:cNvPr>
            <p:cNvSpPr/>
            <p:nvPr/>
          </p:nvSpPr>
          <p:spPr>
            <a:xfrm>
              <a:off x="3425559" y="2131087"/>
              <a:ext cx="5340464" cy="4718810"/>
            </a:xfrm>
            <a:custGeom>
              <a:avLst/>
              <a:gdLst>
                <a:gd name="connsiteX0" fmla="*/ 2532868 w 5340464"/>
                <a:gd name="connsiteY0" fmla="*/ 584646 h 4718810"/>
                <a:gd name="connsiteX1" fmla="*/ 2165057 w 5340464"/>
                <a:gd name="connsiteY1" fmla="*/ 1333103 h 4718810"/>
                <a:gd name="connsiteX2" fmla="*/ 1522601 w 5340464"/>
                <a:gd name="connsiteY2" fmla="*/ 1988395 h 4718810"/>
                <a:gd name="connsiteX3" fmla="*/ 1363592 w 5340464"/>
                <a:gd name="connsiteY3" fmla="*/ 2788243 h 4718810"/>
                <a:gd name="connsiteX4" fmla="*/ 827153 w 5340464"/>
                <a:gd name="connsiteY4" fmla="*/ 3655553 h 4718810"/>
                <a:gd name="connsiteX5" fmla="*/ 0 w 5340464"/>
                <a:gd name="connsiteY5" fmla="*/ 4718811 h 4718810"/>
                <a:gd name="connsiteX6" fmla="*/ 5340465 w 5340464"/>
                <a:gd name="connsiteY6" fmla="*/ 4718811 h 4718810"/>
                <a:gd name="connsiteX7" fmla="*/ 4972554 w 5340464"/>
                <a:gd name="connsiteY7" fmla="*/ 3681257 h 4718810"/>
                <a:gd name="connsiteX8" fmla="*/ 4106844 w 5340464"/>
                <a:gd name="connsiteY8" fmla="*/ 2723999 h 4718810"/>
                <a:gd name="connsiteX9" fmla="*/ 3883591 w 5340464"/>
                <a:gd name="connsiteY9" fmla="*/ 1777993 h 4718810"/>
                <a:gd name="connsiteX10" fmla="*/ 3200995 w 5340464"/>
                <a:gd name="connsiteY10" fmla="*/ 1135537 h 4718810"/>
                <a:gd name="connsiteX11" fmla="*/ 2741636 w 5340464"/>
                <a:gd name="connsiteY11" fmla="*/ 0 h 4718810"/>
                <a:gd name="connsiteX12" fmla="*/ 2532835 w 5340464"/>
                <a:gd name="connsiteY12" fmla="*/ 584630 h 471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40464" h="4718810">
                  <a:moveTo>
                    <a:pt x="2532868" y="584646"/>
                  </a:moveTo>
                  <a:cubicBezTo>
                    <a:pt x="2410264" y="834137"/>
                    <a:pt x="2287661" y="1083612"/>
                    <a:pt x="2165057" y="1333103"/>
                  </a:cubicBezTo>
                  <a:lnTo>
                    <a:pt x="1522601" y="1988395"/>
                  </a:lnTo>
                  <a:lnTo>
                    <a:pt x="1363592" y="2788243"/>
                  </a:lnTo>
                  <a:lnTo>
                    <a:pt x="827153" y="3655553"/>
                  </a:lnTo>
                  <a:lnTo>
                    <a:pt x="0" y="4718811"/>
                  </a:lnTo>
                  <a:lnTo>
                    <a:pt x="5340465" y="4718811"/>
                  </a:lnTo>
                  <a:lnTo>
                    <a:pt x="4972554" y="3681257"/>
                  </a:lnTo>
                  <a:lnTo>
                    <a:pt x="4106844" y="2723999"/>
                  </a:lnTo>
                  <a:lnTo>
                    <a:pt x="3883591" y="1777993"/>
                  </a:lnTo>
                  <a:lnTo>
                    <a:pt x="3200995" y="1135537"/>
                  </a:lnTo>
                  <a:cubicBezTo>
                    <a:pt x="3047870" y="757025"/>
                    <a:pt x="2894761" y="378512"/>
                    <a:pt x="2741636" y="0"/>
                  </a:cubicBezTo>
                  <a:cubicBezTo>
                    <a:pt x="2672041" y="194882"/>
                    <a:pt x="2602446" y="389748"/>
                    <a:pt x="2532835" y="584630"/>
                  </a:cubicBezTo>
                  <a:close/>
                </a:path>
              </a:pathLst>
            </a:custGeom>
            <a:solidFill>
              <a:srgbClr val="9F1D71"/>
            </a:solidFill>
            <a:ln w="1665" cap="flat">
              <a:noFill/>
              <a:prstDash val="solid"/>
              <a:miter/>
            </a:ln>
          </p:spPr>
          <p:txBody>
            <a:bodyPr rtlCol="0" anchor="ctr"/>
            <a:lstStyle/>
            <a:p>
              <a:endParaRPr lang="en-IN"/>
            </a:p>
          </p:txBody>
        </p:sp>
        <p:sp>
          <p:nvSpPr>
            <p:cNvPr id="55" name="Freeform: Shape 54">
              <a:extLst>
                <a:ext uri="{FF2B5EF4-FFF2-40B4-BE49-F238E27FC236}">
                  <a16:creationId xmlns:a16="http://schemas.microsoft.com/office/drawing/2014/main" id="{8C9C51AB-4D82-3D9F-A30D-B04AF2AC0C7F}"/>
                </a:ext>
              </a:extLst>
            </p:cNvPr>
            <p:cNvSpPr/>
            <p:nvPr/>
          </p:nvSpPr>
          <p:spPr>
            <a:xfrm>
              <a:off x="5635340" y="5760952"/>
              <a:ext cx="3130683" cy="1088946"/>
            </a:xfrm>
            <a:custGeom>
              <a:avLst/>
              <a:gdLst>
                <a:gd name="connsiteX0" fmla="*/ 2762789 w 3130683"/>
                <a:gd name="connsiteY0" fmla="*/ 51392 h 1088946"/>
                <a:gd name="connsiteX1" fmla="*/ 1269093 w 3130683"/>
                <a:gd name="connsiteY1" fmla="*/ 0 h 1088946"/>
                <a:gd name="connsiteX2" fmla="*/ 0 w 3130683"/>
                <a:gd name="connsiteY2" fmla="*/ 353625 h 1088946"/>
                <a:gd name="connsiteX3" fmla="*/ 3130683 w 3130683"/>
                <a:gd name="connsiteY3" fmla="*/ 1088946 h 1088946"/>
                <a:gd name="connsiteX4" fmla="*/ 2762789 w 3130683"/>
                <a:gd name="connsiteY4" fmla="*/ 51392 h 1088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0683" h="1088946">
                  <a:moveTo>
                    <a:pt x="2762789" y="51392"/>
                  </a:moveTo>
                  <a:lnTo>
                    <a:pt x="1269093" y="0"/>
                  </a:lnTo>
                  <a:lnTo>
                    <a:pt x="0" y="353625"/>
                  </a:lnTo>
                  <a:lnTo>
                    <a:pt x="3130683" y="1088946"/>
                  </a:lnTo>
                  <a:lnTo>
                    <a:pt x="2762789" y="51392"/>
                  </a:lnTo>
                  <a:close/>
                </a:path>
              </a:pathLst>
            </a:custGeom>
            <a:gradFill>
              <a:gsLst>
                <a:gs pos="0">
                  <a:srgbClr val="76206A"/>
                </a:gs>
                <a:gs pos="100000">
                  <a:srgbClr val="561B5A"/>
                </a:gs>
              </a:gsLst>
              <a:lin ang="5400000" scaled="1"/>
            </a:gradFill>
            <a:ln w="1665" cap="flat">
              <a:noFill/>
              <a:prstDash val="solid"/>
              <a:miter/>
            </a:ln>
          </p:spPr>
          <p:txBody>
            <a:bodyPr rtlCol="0" anchor="ctr"/>
            <a:lstStyle/>
            <a:p>
              <a:endParaRPr lang="en-IN"/>
            </a:p>
          </p:txBody>
        </p:sp>
        <p:sp>
          <p:nvSpPr>
            <p:cNvPr id="56" name="Freeform: Shape 55">
              <a:extLst>
                <a:ext uri="{FF2B5EF4-FFF2-40B4-BE49-F238E27FC236}">
                  <a16:creationId xmlns:a16="http://schemas.microsoft.com/office/drawing/2014/main" id="{B74D78FF-4424-C052-CCE1-B324AA8EEA6C}"/>
                </a:ext>
              </a:extLst>
            </p:cNvPr>
            <p:cNvSpPr/>
            <p:nvPr/>
          </p:nvSpPr>
          <p:spPr>
            <a:xfrm>
              <a:off x="5802017" y="3909080"/>
              <a:ext cx="1730402" cy="1058441"/>
            </a:xfrm>
            <a:custGeom>
              <a:avLst/>
              <a:gdLst>
                <a:gd name="connsiteX0" fmla="*/ 1730402 w 1730402"/>
                <a:gd name="connsiteY0" fmla="*/ 946023 h 1058441"/>
                <a:gd name="connsiteX1" fmla="*/ 0 w 1730402"/>
                <a:gd name="connsiteY1" fmla="*/ 1058441 h 1058441"/>
                <a:gd name="connsiteX2" fmla="*/ 1507149 w 1730402"/>
                <a:gd name="connsiteY2" fmla="*/ 0 h 1058441"/>
                <a:gd name="connsiteX3" fmla="*/ 1730402 w 1730402"/>
                <a:gd name="connsiteY3" fmla="*/ 946023 h 1058441"/>
              </a:gdLst>
              <a:ahLst/>
              <a:cxnLst>
                <a:cxn ang="0">
                  <a:pos x="connsiteX0" y="connsiteY0"/>
                </a:cxn>
                <a:cxn ang="0">
                  <a:pos x="connsiteX1" y="connsiteY1"/>
                </a:cxn>
                <a:cxn ang="0">
                  <a:pos x="connsiteX2" y="connsiteY2"/>
                </a:cxn>
                <a:cxn ang="0">
                  <a:pos x="connsiteX3" y="connsiteY3"/>
                </a:cxn>
              </a:cxnLst>
              <a:rect l="l" t="t" r="r" b="b"/>
              <a:pathLst>
                <a:path w="1730402" h="1058441">
                  <a:moveTo>
                    <a:pt x="1730402" y="946023"/>
                  </a:moveTo>
                  <a:lnTo>
                    <a:pt x="0" y="1058441"/>
                  </a:lnTo>
                  <a:lnTo>
                    <a:pt x="1507149" y="0"/>
                  </a:lnTo>
                  <a:lnTo>
                    <a:pt x="1730402" y="946023"/>
                  </a:lnTo>
                  <a:close/>
                </a:path>
              </a:pathLst>
            </a:custGeom>
            <a:gradFill>
              <a:gsLst>
                <a:gs pos="0">
                  <a:srgbClr val="76206A"/>
                </a:gs>
                <a:gs pos="100000">
                  <a:srgbClr val="561B5A"/>
                </a:gs>
              </a:gsLst>
              <a:lin ang="5400000" scaled="1"/>
            </a:gradFill>
            <a:ln w="1665" cap="flat">
              <a:noFill/>
              <a:prstDash val="solid"/>
              <a:miter/>
            </a:ln>
          </p:spPr>
          <p:txBody>
            <a:bodyPr rtlCol="0" anchor="ctr"/>
            <a:lstStyle/>
            <a:p>
              <a:endParaRPr lang="en-IN"/>
            </a:p>
          </p:txBody>
        </p:sp>
        <p:sp>
          <p:nvSpPr>
            <p:cNvPr id="57" name="Freeform: Shape 56">
              <a:extLst>
                <a:ext uri="{FF2B5EF4-FFF2-40B4-BE49-F238E27FC236}">
                  <a16:creationId xmlns:a16="http://schemas.microsoft.com/office/drawing/2014/main" id="{D0AF3CA1-B828-B477-3AAC-129FABBDA207}"/>
                </a:ext>
              </a:extLst>
            </p:cNvPr>
            <p:cNvSpPr/>
            <p:nvPr/>
          </p:nvSpPr>
          <p:spPr>
            <a:xfrm>
              <a:off x="3700737" y="4919347"/>
              <a:ext cx="2884075" cy="1576843"/>
            </a:xfrm>
            <a:custGeom>
              <a:avLst/>
              <a:gdLst>
                <a:gd name="connsiteX0" fmla="*/ 1088430 w 2884075"/>
                <a:gd name="connsiteY0" fmla="*/ 0 h 1576843"/>
                <a:gd name="connsiteX1" fmla="*/ 2884076 w 2884075"/>
                <a:gd name="connsiteY1" fmla="*/ 560542 h 1576843"/>
                <a:gd name="connsiteX2" fmla="*/ 780045 w 2884075"/>
                <a:gd name="connsiteY2" fmla="*/ 1103415 h 1576843"/>
                <a:gd name="connsiteX3" fmla="*/ 0 w 2884075"/>
                <a:gd name="connsiteY3" fmla="*/ 1576843 h 1576843"/>
                <a:gd name="connsiteX4" fmla="*/ 1088413 w 2884075"/>
                <a:gd name="connsiteY4" fmla="*/ 0 h 1576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4075" h="1576843">
                  <a:moveTo>
                    <a:pt x="1088430" y="0"/>
                  </a:moveTo>
                  <a:lnTo>
                    <a:pt x="2884076" y="560542"/>
                  </a:lnTo>
                  <a:cubicBezTo>
                    <a:pt x="2182727" y="741506"/>
                    <a:pt x="1481394" y="922452"/>
                    <a:pt x="780045" y="1103415"/>
                  </a:cubicBezTo>
                  <a:cubicBezTo>
                    <a:pt x="520036" y="1261225"/>
                    <a:pt x="260010" y="1419034"/>
                    <a:pt x="0" y="1576843"/>
                  </a:cubicBezTo>
                  <a:lnTo>
                    <a:pt x="1088413" y="0"/>
                  </a:lnTo>
                  <a:close/>
                </a:path>
              </a:pathLst>
            </a:custGeom>
            <a:gradFill>
              <a:gsLst>
                <a:gs pos="0">
                  <a:srgbClr val="76206A"/>
                </a:gs>
                <a:gs pos="100000">
                  <a:srgbClr val="561B5A"/>
                </a:gs>
              </a:gsLst>
              <a:lin ang="5400000" scaled="1"/>
            </a:gradFill>
            <a:ln w="1665" cap="flat">
              <a:noFill/>
              <a:prstDash val="solid"/>
              <a:miter/>
            </a:ln>
          </p:spPr>
          <p:txBody>
            <a:bodyPr rtlCol="0" anchor="ctr"/>
            <a:lstStyle/>
            <a:p>
              <a:endParaRPr lang="en-IN"/>
            </a:p>
          </p:txBody>
        </p:sp>
        <p:sp>
          <p:nvSpPr>
            <p:cNvPr id="58" name="Freeform: Shape 57">
              <a:extLst>
                <a:ext uri="{FF2B5EF4-FFF2-40B4-BE49-F238E27FC236}">
                  <a16:creationId xmlns:a16="http://schemas.microsoft.com/office/drawing/2014/main" id="{E22BA46C-0045-BEC7-75F4-142DC5342F94}"/>
                </a:ext>
              </a:extLst>
            </p:cNvPr>
            <p:cNvSpPr/>
            <p:nvPr/>
          </p:nvSpPr>
          <p:spPr>
            <a:xfrm>
              <a:off x="4948160" y="3464207"/>
              <a:ext cx="1616583" cy="957241"/>
            </a:xfrm>
            <a:custGeom>
              <a:avLst/>
              <a:gdLst>
                <a:gd name="connsiteX0" fmla="*/ 0 w 1616583"/>
                <a:gd name="connsiteY0" fmla="*/ 655291 h 957241"/>
                <a:gd name="connsiteX1" fmla="*/ 990980 w 1616583"/>
                <a:gd name="connsiteY1" fmla="*/ 957241 h 957241"/>
                <a:gd name="connsiteX2" fmla="*/ 1616583 w 1616583"/>
                <a:gd name="connsiteY2" fmla="*/ 655291 h 957241"/>
                <a:gd name="connsiteX3" fmla="*/ 642456 w 1616583"/>
                <a:gd name="connsiteY3" fmla="*/ 0 h 957241"/>
                <a:gd name="connsiteX4" fmla="*/ 0 w 1616583"/>
                <a:gd name="connsiteY4" fmla="*/ 655291 h 957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583" h="957241">
                  <a:moveTo>
                    <a:pt x="0" y="655291"/>
                  </a:moveTo>
                  <a:cubicBezTo>
                    <a:pt x="330321" y="755941"/>
                    <a:pt x="660659" y="856591"/>
                    <a:pt x="990980" y="957241"/>
                  </a:cubicBezTo>
                  <a:cubicBezTo>
                    <a:pt x="1199515" y="856591"/>
                    <a:pt x="1408049" y="755941"/>
                    <a:pt x="1616583" y="655291"/>
                  </a:cubicBezTo>
                  <a:lnTo>
                    <a:pt x="642456" y="0"/>
                  </a:lnTo>
                  <a:lnTo>
                    <a:pt x="0" y="655291"/>
                  </a:lnTo>
                  <a:close/>
                </a:path>
              </a:pathLst>
            </a:custGeom>
            <a:gradFill>
              <a:gsLst>
                <a:gs pos="0">
                  <a:srgbClr val="76206A"/>
                </a:gs>
                <a:gs pos="100000">
                  <a:srgbClr val="561B5A"/>
                </a:gs>
              </a:gsLst>
              <a:lin ang="5400000" scaled="1"/>
            </a:gradFill>
            <a:ln w="1665" cap="flat">
              <a:noFill/>
              <a:prstDash val="solid"/>
              <a:miter/>
            </a:ln>
          </p:spPr>
          <p:txBody>
            <a:bodyPr rtlCol="0" anchor="ctr"/>
            <a:lstStyle/>
            <a:p>
              <a:endParaRPr lang="en-IN"/>
            </a:p>
          </p:txBody>
        </p:sp>
        <p:sp>
          <p:nvSpPr>
            <p:cNvPr id="59" name="Freeform: Shape 58">
              <a:extLst>
                <a:ext uri="{FF2B5EF4-FFF2-40B4-BE49-F238E27FC236}">
                  <a16:creationId xmlns:a16="http://schemas.microsoft.com/office/drawing/2014/main" id="{8E01A492-7914-D95E-8A98-C470DF862DBC}"/>
                </a:ext>
              </a:extLst>
            </p:cNvPr>
            <p:cNvSpPr/>
            <p:nvPr/>
          </p:nvSpPr>
          <p:spPr>
            <a:xfrm>
              <a:off x="6141523" y="2436104"/>
              <a:ext cx="485046" cy="830536"/>
            </a:xfrm>
            <a:custGeom>
              <a:avLst/>
              <a:gdLst>
                <a:gd name="connsiteX0" fmla="*/ 149074 w 485046"/>
                <a:gd name="connsiteY0" fmla="*/ 0 h 830536"/>
                <a:gd name="connsiteX1" fmla="*/ 144324 w 485046"/>
                <a:gd name="connsiteY1" fmla="*/ 20320 h 830536"/>
                <a:gd name="connsiteX2" fmla="*/ 0 w 485046"/>
                <a:gd name="connsiteY2" fmla="*/ 644223 h 830536"/>
                <a:gd name="connsiteX3" fmla="*/ 485047 w 485046"/>
                <a:gd name="connsiteY3" fmla="*/ 830537 h 830536"/>
              </a:gdLst>
              <a:ahLst/>
              <a:cxnLst>
                <a:cxn ang="0">
                  <a:pos x="connsiteX0" y="connsiteY0"/>
                </a:cxn>
                <a:cxn ang="0">
                  <a:pos x="connsiteX1" y="connsiteY1"/>
                </a:cxn>
                <a:cxn ang="0">
                  <a:pos x="connsiteX2" y="connsiteY2"/>
                </a:cxn>
                <a:cxn ang="0">
                  <a:pos x="connsiteX3" y="connsiteY3"/>
                </a:cxn>
              </a:cxnLst>
              <a:rect l="l" t="t" r="r" b="b"/>
              <a:pathLst>
                <a:path w="485046" h="830536">
                  <a:moveTo>
                    <a:pt x="149074" y="0"/>
                  </a:moveTo>
                  <a:lnTo>
                    <a:pt x="144324" y="20320"/>
                  </a:lnTo>
                  <a:cubicBezTo>
                    <a:pt x="96216" y="228288"/>
                    <a:pt x="48108" y="436255"/>
                    <a:pt x="0" y="644223"/>
                  </a:cubicBezTo>
                  <a:cubicBezTo>
                    <a:pt x="161677" y="706333"/>
                    <a:pt x="323370" y="768427"/>
                    <a:pt x="485047" y="830537"/>
                  </a:cubicBezTo>
                </a:path>
              </a:pathLst>
            </a:custGeom>
            <a:gradFill>
              <a:gsLst>
                <a:gs pos="0">
                  <a:srgbClr val="76206A"/>
                </a:gs>
                <a:gs pos="100000">
                  <a:srgbClr val="561B5A"/>
                </a:gs>
              </a:gsLst>
              <a:lin ang="5400000" scaled="1"/>
            </a:gradFill>
            <a:ln w="1665" cap="flat">
              <a:noFill/>
              <a:prstDash val="solid"/>
              <a:miter/>
            </a:ln>
          </p:spPr>
          <p:txBody>
            <a:bodyPr rtlCol="0" anchor="ctr"/>
            <a:lstStyle/>
            <a:p>
              <a:endParaRPr lang="en-IN"/>
            </a:p>
          </p:txBody>
        </p:sp>
      </p:grpSp>
      <p:grpSp>
        <p:nvGrpSpPr>
          <p:cNvPr id="60" name="Graphic 5">
            <a:extLst>
              <a:ext uri="{FF2B5EF4-FFF2-40B4-BE49-F238E27FC236}">
                <a16:creationId xmlns:a16="http://schemas.microsoft.com/office/drawing/2014/main" id="{7C684E03-1439-862C-FD0C-228F88C7794D}"/>
              </a:ext>
            </a:extLst>
          </p:cNvPr>
          <p:cNvGrpSpPr/>
          <p:nvPr/>
        </p:nvGrpSpPr>
        <p:grpSpPr>
          <a:xfrm>
            <a:off x="4793718" y="1705484"/>
            <a:ext cx="3341423" cy="5152932"/>
            <a:chOff x="4793718" y="1705484"/>
            <a:chExt cx="3341423" cy="5152932"/>
          </a:xfrm>
        </p:grpSpPr>
        <p:grpSp>
          <p:nvGrpSpPr>
            <p:cNvPr id="61" name="Graphic 5">
              <a:extLst>
                <a:ext uri="{FF2B5EF4-FFF2-40B4-BE49-F238E27FC236}">
                  <a16:creationId xmlns:a16="http://schemas.microsoft.com/office/drawing/2014/main" id="{2131E96F-45A6-D017-4BF2-3AC3CD971E0F}"/>
                </a:ext>
              </a:extLst>
            </p:cNvPr>
            <p:cNvGrpSpPr/>
            <p:nvPr/>
          </p:nvGrpSpPr>
          <p:grpSpPr>
            <a:xfrm>
              <a:off x="4793718" y="2286190"/>
              <a:ext cx="3341423" cy="4572225"/>
              <a:chOff x="4793718" y="2286190"/>
              <a:chExt cx="3341423" cy="4572225"/>
            </a:xfrm>
            <a:solidFill>
              <a:srgbClr val="FFFFFF"/>
            </a:solidFill>
          </p:grpSpPr>
          <p:sp>
            <p:nvSpPr>
              <p:cNvPr id="62" name="Freeform: Shape 61">
                <a:extLst>
                  <a:ext uri="{FF2B5EF4-FFF2-40B4-BE49-F238E27FC236}">
                    <a16:creationId xmlns:a16="http://schemas.microsoft.com/office/drawing/2014/main" id="{42D9ACD1-A3CF-F106-7793-27D03AB1D909}"/>
                  </a:ext>
                </a:extLst>
              </p:cNvPr>
              <p:cNvSpPr/>
              <p:nvPr/>
            </p:nvSpPr>
            <p:spPr>
              <a:xfrm rot="-4412400">
                <a:off x="6190788" y="2300200"/>
                <a:ext cx="41673" cy="16669"/>
              </a:xfrm>
              <a:custGeom>
                <a:avLst/>
                <a:gdLst>
                  <a:gd name="connsiteX0" fmla="*/ 0 w 41673"/>
                  <a:gd name="connsiteY0" fmla="*/ 0 h 16669"/>
                  <a:gd name="connsiteX1" fmla="*/ 41674 w 41673"/>
                  <a:gd name="connsiteY1" fmla="*/ 0 h 16669"/>
                  <a:gd name="connsiteX2" fmla="*/ 41674 w 41673"/>
                  <a:gd name="connsiteY2" fmla="*/ 16669 h 16669"/>
                  <a:gd name="connsiteX3" fmla="*/ 0 w 41673"/>
                  <a:gd name="connsiteY3" fmla="*/ 16669 h 16669"/>
                </a:gdLst>
                <a:ahLst/>
                <a:cxnLst>
                  <a:cxn ang="0">
                    <a:pos x="connsiteX0" y="connsiteY0"/>
                  </a:cxn>
                  <a:cxn ang="0">
                    <a:pos x="connsiteX1" y="connsiteY1"/>
                  </a:cxn>
                  <a:cxn ang="0">
                    <a:pos x="connsiteX2" y="connsiteY2"/>
                  </a:cxn>
                  <a:cxn ang="0">
                    <a:pos x="connsiteX3" y="connsiteY3"/>
                  </a:cxn>
                </a:cxnLst>
                <a:rect l="l" t="t" r="r" b="b"/>
                <a:pathLst>
                  <a:path w="41673" h="16669">
                    <a:moveTo>
                      <a:pt x="0" y="0"/>
                    </a:moveTo>
                    <a:lnTo>
                      <a:pt x="41674" y="0"/>
                    </a:lnTo>
                    <a:lnTo>
                      <a:pt x="41674" y="16669"/>
                    </a:lnTo>
                    <a:lnTo>
                      <a:pt x="0" y="16669"/>
                    </a:lnTo>
                    <a:close/>
                  </a:path>
                </a:pathLst>
              </a:custGeom>
              <a:solidFill>
                <a:srgbClr val="FFFFFF"/>
              </a:solidFill>
              <a:ln w="1665" cap="flat">
                <a:noFill/>
                <a:prstDash val="solid"/>
                <a:miter/>
              </a:ln>
            </p:spPr>
            <p:txBody>
              <a:bodyPr rtlCol="0" anchor="ctr"/>
              <a:lstStyle/>
              <a:p>
                <a:endParaRPr lang="en-IN"/>
              </a:p>
            </p:txBody>
          </p:sp>
          <p:sp>
            <p:nvSpPr>
              <p:cNvPr id="63" name="Freeform: Shape 62">
                <a:extLst>
                  <a:ext uri="{FF2B5EF4-FFF2-40B4-BE49-F238E27FC236}">
                    <a16:creationId xmlns:a16="http://schemas.microsoft.com/office/drawing/2014/main" id="{3371CFD5-BDD8-5158-D418-7AA7433ED737}"/>
                  </a:ext>
                </a:extLst>
              </p:cNvPr>
              <p:cNvSpPr/>
              <p:nvPr/>
            </p:nvSpPr>
            <p:spPr>
              <a:xfrm>
                <a:off x="5888398" y="2400881"/>
                <a:ext cx="303133" cy="976644"/>
              </a:xfrm>
              <a:custGeom>
                <a:avLst/>
                <a:gdLst>
                  <a:gd name="connsiteX0" fmla="*/ 15986 w 303133"/>
                  <a:gd name="connsiteY0" fmla="*/ 976644 h 976644"/>
                  <a:gd name="connsiteX1" fmla="*/ 0 w 303133"/>
                  <a:gd name="connsiteY1" fmla="*/ 971927 h 976644"/>
                  <a:gd name="connsiteX2" fmla="*/ 22087 w 303133"/>
                  <a:gd name="connsiteY2" fmla="*/ 897165 h 976644"/>
                  <a:gd name="connsiteX3" fmla="*/ 38073 w 303133"/>
                  <a:gd name="connsiteY3" fmla="*/ 901882 h 976644"/>
                  <a:gd name="connsiteX4" fmla="*/ 15986 w 303133"/>
                  <a:gd name="connsiteY4" fmla="*/ 976644 h 976644"/>
                  <a:gd name="connsiteX5" fmla="*/ 60160 w 303133"/>
                  <a:gd name="connsiteY5" fmla="*/ 827120 h 976644"/>
                  <a:gd name="connsiteX6" fmla="*/ 44174 w 303133"/>
                  <a:gd name="connsiteY6" fmla="*/ 822402 h 976644"/>
                  <a:gd name="connsiteX7" fmla="*/ 66261 w 303133"/>
                  <a:gd name="connsiteY7" fmla="*/ 747640 h 976644"/>
                  <a:gd name="connsiteX8" fmla="*/ 82247 w 303133"/>
                  <a:gd name="connsiteY8" fmla="*/ 752357 h 976644"/>
                  <a:gd name="connsiteX9" fmla="*/ 60160 w 303133"/>
                  <a:gd name="connsiteY9" fmla="*/ 827120 h 976644"/>
                  <a:gd name="connsiteX10" fmla="*/ 104334 w 303133"/>
                  <a:gd name="connsiteY10" fmla="*/ 677595 h 976644"/>
                  <a:gd name="connsiteX11" fmla="*/ 88348 w 303133"/>
                  <a:gd name="connsiteY11" fmla="*/ 672878 h 976644"/>
                  <a:gd name="connsiteX12" fmla="*/ 110435 w 303133"/>
                  <a:gd name="connsiteY12" fmla="*/ 598115 h 976644"/>
                  <a:gd name="connsiteX13" fmla="*/ 126421 w 303133"/>
                  <a:gd name="connsiteY13" fmla="*/ 602833 h 976644"/>
                  <a:gd name="connsiteX14" fmla="*/ 104334 w 303133"/>
                  <a:gd name="connsiteY14" fmla="*/ 677595 h 976644"/>
                  <a:gd name="connsiteX15" fmla="*/ 148508 w 303133"/>
                  <a:gd name="connsiteY15" fmla="*/ 528054 h 976644"/>
                  <a:gd name="connsiteX16" fmla="*/ 132522 w 303133"/>
                  <a:gd name="connsiteY16" fmla="*/ 523336 h 976644"/>
                  <a:gd name="connsiteX17" fmla="*/ 154609 w 303133"/>
                  <a:gd name="connsiteY17" fmla="*/ 448574 h 976644"/>
                  <a:gd name="connsiteX18" fmla="*/ 170595 w 303133"/>
                  <a:gd name="connsiteY18" fmla="*/ 453291 h 976644"/>
                  <a:gd name="connsiteX19" fmla="*/ 148508 w 303133"/>
                  <a:gd name="connsiteY19" fmla="*/ 528054 h 976644"/>
                  <a:gd name="connsiteX20" fmla="*/ 192699 w 303133"/>
                  <a:gd name="connsiteY20" fmla="*/ 378529 h 976644"/>
                  <a:gd name="connsiteX21" fmla="*/ 176713 w 303133"/>
                  <a:gd name="connsiteY21" fmla="*/ 373812 h 976644"/>
                  <a:gd name="connsiteX22" fmla="*/ 198799 w 303133"/>
                  <a:gd name="connsiteY22" fmla="*/ 299049 h 976644"/>
                  <a:gd name="connsiteX23" fmla="*/ 214786 w 303133"/>
                  <a:gd name="connsiteY23" fmla="*/ 303767 h 976644"/>
                  <a:gd name="connsiteX24" fmla="*/ 192699 w 303133"/>
                  <a:gd name="connsiteY24" fmla="*/ 378529 h 976644"/>
                  <a:gd name="connsiteX25" fmla="*/ 236873 w 303133"/>
                  <a:gd name="connsiteY25" fmla="*/ 229004 h 976644"/>
                  <a:gd name="connsiteX26" fmla="*/ 220886 w 303133"/>
                  <a:gd name="connsiteY26" fmla="*/ 224287 h 976644"/>
                  <a:gd name="connsiteX27" fmla="*/ 242973 w 303133"/>
                  <a:gd name="connsiteY27" fmla="*/ 149525 h 976644"/>
                  <a:gd name="connsiteX28" fmla="*/ 258960 w 303133"/>
                  <a:gd name="connsiteY28" fmla="*/ 154242 h 976644"/>
                  <a:gd name="connsiteX29" fmla="*/ 236873 w 303133"/>
                  <a:gd name="connsiteY29" fmla="*/ 229004 h 976644"/>
                  <a:gd name="connsiteX30" fmla="*/ 281047 w 303133"/>
                  <a:gd name="connsiteY30" fmla="*/ 79480 h 976644"/>
                  <a:gd name="connsiteX31" fmla="*/ 265060 w 303133"/>
                  <a:gd name="connsiteY31" fmla="*/ 74762 h 976644"/>
                  <a:gd name="connsiteX32" fmla="*/ 287147 w 303133"/>
                  <a:gd name="connsiteY32" fmla="*/ 0 h 976644"/>
                  <a:gd name="connsiteX33" fmla="*/ 303134 w 303133"/>
                  <a:gd name="connsiteY33" fmla="*/ 4717 h 976644"/>
                  <a:gd name="connsiteX34" fmla="*/ 281047 w 303133"/>
                  <a:gd name="connsiteY34" fmla="*/ 79480 h 97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3133" h="976644">
                    <a:moveTo>
                      <a:pt x="15986" y="976644"/>
                    </a:moveTo>
                    <a:lnTo>
                      <a:pt x="0" y="971927"/>
                    </a:lnTo>
                    <a:lnTo>
                      <a:pt x="22087" y="897165"/>
                    </a:lnTo>
                    <a:lnTo>
                      <a:pt x="38073" y="901882"/>
                    </a:lnTo>
                    <a:lnTo>
                      <a:pt x="15986" y="976644"/>
                    </a:lnTo>
                    <a:close/>
                    <a:moveTo>
                      <a:pt x="60160" y="827120"/>
                    </a:moveTo>
                    <a:lnTo>
                      <a:pt x="44174" y="822402"/>
                    </a:lnTo>
                    <a:lnTo>
                      <a:pt x="66261" y="747640"/>
                    </a:lnTo>
                    <a:lnTo>
                      <a:pt x="82247" y="752357"/>
                    </a:lnTo>
                    <a:lnTo>
                      <a:pt x="60160" y="827120"/>
                    </a:lnTo>
                    <a:close/>
                    <a:moveTo>
                      <a:pt x="104334" y="677595"/>
                    </a:moveTo>
                    <a:lnTo>
                      <a:pt x="88348" y="672878"/>
                    </a:lnTo>
                    <a:lnTo>
                      <a:pt x="110435" y="598115"/>
                    </a:lnTo>
                    <a:lnTo>
                      <a:pt x="126421" y="602833"/>
                    </a:lnTo>
                    <a:lnTo>
                      <a:pt x="104334" y="677595"/>
                    </a:lnTo>
                    <a:close/>
                    <a:moveTo>
                      <a:pt x="148508" y="528054"/>
                    </a:moveTo>
                    <a:lnTo>
                      <a:pt x="132522" y="523336"/>
                    </a:lnTo>
                    <a:lnTo>
                      <a:pt x="154609" y="448574"/>
                    </a:lnTo>
                    <a:lnTo>
                      <a:pt x="170595" y="453291"/>
                    </a:lnTo>
                    <a:lnTo>
                      <a:pt x="148508" y="528054"/>
                    </a:lnTo>
                    <a:close/>
                    <a:moveTo>
                      <a:pt x="192699" y="378529"/>
                    </a:moveTo>
                    <a:lnTo>
                      <a:pt x="176713" y="373812"/>
                    </a:lnTo>
                    <a:lnTo>
                      <a:pt x="198799" y="299049"/>
                    </a:lnTo>
                    <a:lnTo>
                      <a:pt x="214786" y="303767"/>
                    </a:lnTo>
                    <a:lnTo>
                      <a:pt x="192699" y="378529"/>
                    </a:lnTo>
                    <a:close/>
                    <a:moveTo>
                      <a:pt x="236873" y="229004"/>
                    </a:moveTo>
                    <a:lnTo>
                      <a:pt x="220886" y="224287"/>
                    </a:lnTo>
                    <a:lnTo>
                      <a:pt x="242973" y="149525"/>
                    </a:lnTo>
                    <a:lnTo>
                      <a:pt x="258960" y="154242"/>
                    </a:lnTo>
                    <a:lnTo>
                      <a:pt x="236873" y="229004"/>
                    </a:lnTo>
                    <a:close/>
                    <a:moveTo>
                      <a:pt x="281047" y="79480"/>
                    </a:moveTo>
                    <a:lnTo>
                      <a:pt x="265060" y="74762"/>
                    </a:lnTo>
                    <a:lnTo>
                      <a:pt x="287147" y="0"/>
                    </a:lnTo>
                    <a:lnTo>
                      <a:pt x="303134" y="4717"/>
                    </a:lnTo>
                    <a:lnTo>
                      <a:pt x="281047" y="79480"/>
                    </a:lnTo>
                    <a:close/>
                  </a:path>
                </a:pathLst>
              </a:custGeom>
              <a:solidFill>
                <a:srgbClr val="FFFFFF"/>
              </a:solidFill>
              <a:ln w="1665" cap="flat">
                <a:noFill/>
                <a:prstDash val="solid"/>
                <a:miter/>
              </a:ln>
            </p:spPr>
            <p:txBody>
              <a:bodyPr rtlCol="0" anchor="ctr"/>
              <a:lstStyle/>
              <a:p>
                <a:endParaRPr lang="en-IN"/>
              </a:p>
            </p:txBody>
          </p:sp>
          <p:sp>
            <p:nvSpPr>
              <p:cNvPr id="6144" name="Freeform: Shape 6143">
                <a:extLst>
                  <a:ext uri="{FF2B5EF4-FFF2-40B4-BE49-F238E27FC236}">
                    <a16:creationId xmlns:a16="http://schemas.microsoft.com/office/drawing/2014/main" id="{4C0133F0-6098-F557-551B-649AAE25F543}"/>
                  </a:ext>
                </a:extLst>
              </p:cNvPr>
              <p:cNvSpPr/>
              <p:nvPr/>
            </p:nvSpPr>
            <p:spPr>
              <a:xfrm>
                <a:off x="5852775" y="3447554"/>
                <a:ext cx="48874" cy="72645"/>
              </a:xfrm>
              <a:custGeom>
                <a:avLst/>
                <a:gdLst>
                  <a:gd name="connsiteX0" fmla="*/ 39507 w 48874"/>
                  <a:gd name="connsiteY0" fmla="*/ 72645 h 72645"/>
                  <a:gd name="connsiteX1" fmla="*/ 0 w 48874"/>
                  <a:gd name="connsiteY1" fmla="*/ 45808 h 72645"/>
                  <a:gd name="connsiteX2" fmla="*/ 13519 w 48874"/>
                  <a:gd name="connsiteY2" fmla="*/ 0 h 72645"/>
                  <a:gd name="connsiteX3" fmla="*/ 29505 w 48874"/>
                  <a:gd name="connsiteY3" fmla="*/ 4734 h 72645"/>
                  <a:gd name="connsiteX4" fmla="*/ 19437 w 48874"/>
                  <a:gd name="connsiteY4" fmla="*/ 38857 h 72645"/>
                  <a:gd name="connsiteX5" fmla="*/ 48875 w 48874"/>
                  <a:gd name="connsiteY5" fmla="*/ 58860 h 72645"/>
                  <a:gd name="connsiteX6" fmla="*/ 39507 w 48874"/>
                  <a:gd name="connsiteY6" fmla="*/ 72645 h 7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74" h="72645">
                    <a:moveTo>
                      <a:pt x="39507" y="72645"/>
                    </a:moveTo>
                    <a:lnTo>
                      <a:pt x="0" y="45808"/>
                    </a:lnTo>
                    <a:lnTo>
                      <a:pt x="13519" y="0"/>
                    </a:lnTo>
                    <a:lnTo>
                      <a:pt x="29505" y="4734"/>
                    </a:lnTo>
                    <a:lnTo>
                      <a:pt x="19437" y="38857"/>
                    </a:lnTo>
                    <a:lnTo>
                      <a:pt x="48875" y="58860"/>
                    </a:lnTo>
                    <a:lnTo>
                      <a:pt x="39507" y="72645"/>
                    </a:lnTo>
                    <a:close/>
                  </a:path>
                </a:pathLst>
              </a:custGeom>
              <a:solidFill>
                <a:srgbClr val="FFFFFF"/>
              </a:solidFill>
              <a:ln w="1665" cap="flat">
                <a:noFill/>
                <a:prstDash val="solid"/>
                <a:miter/>
              </a:ln>
            </p:spPr>
            <p:txBody>
              <a:bodyPr rtlCol="0" anchor="ctr"/>
              <a:lstStyle/>
              <a:p>
                <a:endParaRPr lang="en-IN"/>
              </a:p>
            </p:txBody>
          </p:sp>
          <p:sp>
            <p:nvSpPr>
              <p:cNvPr id="6145" name="Freeform: Shape 6144">
                <a:extLst>
                  <a:ext uri="{FF2B5EF4-FFF2-40B4-BE49-F238E27FC236}">
                    <a16:creationId xmlns:a16="http://schemas.microsoft.com/office/drawing/2014/main" id="{A14016A7-8BA2-F188-989A-2CB7D0C08CE6}"/>
                  </a:ext>
                </a:extLst>
              </p:cNvPr>
              <p:cNvSpPr/>
              <p:nvPr/>
            </p:nvSpPr>
            <p:spPr>
              <a:xfrm>
                <a:off x="5959743" y="3552221"/>
                <a:ext cx="751490" cy="517785"/>
              </a:xfrm>
              <a:custGeom>
                <a:avLst/>
                <a:gdLst>
                  <a:gd name="connsiteX0" fmla="*/ 742122 w 751490"/>
                  <a:gd name="connsiteY0" fmla="*/ 517785 h 517785"/>
                  <a:gd name="connsiteX1" fmla="*/ 674661 w 751490"/>
                  <a:gd name="connsiteY1" fmla="*/ 471961 h 517785"/>
                  <a:gd name="connsiteX2" fmla="*/ 684029 w 751490"/>
                  <a:gd name="connsiteY2" fmla="*/ 458176 h 517785"/>
                  <a:gd name="connsiteX3" fmla="*/ 751491 w 751490"/>
                  <a:gd name="connsiteY3" fmla="*/ 504000 h 517785"/>
                  <a:gd name="connsiteX4" fmla="*/ 742122 w 751490"/>
                  <a:gd name="connsiteY4" fmla="*/ 517785 h 517785"/>
                  <a:gd name="connsiteX5" fmla="*/ 607200 w 751490"/>
                  <a:gd name="connsiteY5" fmla="*/ 426154 h 517785"/>
                  <a:gd name="connsiteX6" fmla="*/ 539739 w 751490"/>
                  <a:gd name="connsiteY6" fmla="*/ 380329 h 517785"/>
                  <a:gd name="connsiteX7" fmla="*/ 549107 w 751490"/>
                  <a:gd name="connsiteY7" fmla="*/ 366544 h 517785"/>
                  <a:gd name="connsiteX8" fmla="*/ 616568 w 751490"/>
                  <a:gd name="connsiteY8" fmla="*/ 412368 h 517785"/>
                  <a:gd name="connsiteX9" fmla="*/ 607200 w 751490"/>
                  <a:gd name="connsiteY9" fmla="*/ 426154 h 517785"/>
                  <a:gd name="connsiteX10" fmla="*/ 472261 w 751490"/>
                  <a:gd name="connsiteY10" fmla="*/ 334505 h 517785"/>
                  <a:gd name="connsiteX11" fmla="*/ 404800 w 751490"/>
                  <a:gd name="connsiteY11" fmla="*/ 288681 h 517785"/>
                  <a:gd name="connsiteX12" fmla="*/ 414168 w 751490"/>
                  <a:gd name="connsiteY12" fmla="*/ 274895 h 517785"/>
                  <a:gd name="connsiteX13" fmla="*/ 481629 w 751490"/>
                  <a:gd name="connsiteY13" fmla="*/ 320720 h 517785"/>
                  <a:gd name="connsiteX14" fmla="*/ 472261 w 751490"/>
                  <a:gd name="connsiteY14" fmla="*/ 334505 h 517785"/>
                  <a:gd name="connsiteX15" fmla="*/ 337339 w 751490"/>
                  <a:gd name="connsiteY15" fmla="*/ 242873 h 517785"/>
                  <a:gd name="connsiteX16" fmla="*/ 269878 w 751490"/>
                  <a:gd name="connsiteY16" fmla="*/ 197049 h 517785"/>
                  <a:gd name="connsiteX17" fmla="*/ 279246 w 751490"/>
                  <a:gd name="connsiteY17" fmla="*/ 183264 h 517785"/>
                  <a:gd name="connsiteX18" fmla="*/ 346707 w 751490"/>
                  <a:gd name="connsiteY18" fmla="*/ 229088 h 517785"/>
                  <a:gd name="connsiteX19" fmla="*/ 337339 w 751490"/>
                  <a:gd name="connsiteY19" fmla="*/ 242873 h 517785"/>
                  <a:gd name="connsiteX20" fmla="*/ 202400 w 751490"/>
                  <a:gd name="connsiteY20" fmla="*/ 151242 h 517785"/>
                  <a:gd name="connsiteX21" fmla="*/ 134939 w 751490"/>
                  <a:gd name="connsiteY21" fmla="*/ 105417 h 517785"/>
                  <a:gd name="connsiteX22" fmla="*/ 144307 w 751490"/>
                  <a:gd name="connsiteY22" fmla="*/ 91632 h 517785"/>
                  <a:gd name="connsiteX23" fmla="*/ 211768 w 751490"/>
                  <a:gd name="connsiteY23" fmla="*/ 137456 h 517785"/>
                  <a:gd name="connsiteX24" fmla="*/ 202400 w 751490"/>
                  <a:gd name="connsiteY24" fmla="*/ 151242 h 517785"/>
                  <a:gd name="connsiteX25" fmla="*/ 67461 w 751490"/>
                  <a:gd name="connsiteY25" fmla="*/ 59610 h 517785"/>
                  <a:gd name="connsiteX26" fmla="*/ 0 w 751490"/>
                  <a:gd name="connsiteY26" fmla="*/ 13786 h 517785"/>
                  <a:gd name="connsiteX27" fmla="*/ 9368 w 751490"/>
                  <a:gd name="connsiteY27" fmla="*/ 0 h 517785"/>
                  <a:gd name="connsiteX28" fmla="*/ 76829 w 751490"/>
                  <a:gd name="connsiteY28" fmla="*/ 45824 h 517785"/>
                  <a:gd name="connsiteX29" fmla="*/ 67461 w 751490"/>
                  <a:gd name="connsiteY29" fmla="*/ 59610 h 51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1490" h="517785">
                    <a:moveTo>
                      <a:pt x="742122" y="517785"/>
                    </a:moveTo>
                    <a:lnTo>
                      <a:pt x="674661" y="471961"/>
                    </a:lnTo>
                    <a:lnTo>
                      <a:pt x="684029" y="458176"/>
                    </a:lnTo>
                    <a:lnTo>
                      <a:pt x="751491" y="504000"/>
                    </a:lnTo>
                    <a:lnTo>
                      <a:pt x="742122" y="517785"/>
                    </a:lnTo>
                    <a:close/>
                    <a:moveTo>
                      <a:pt x="607200" y="426154"/>
                    </a:moveTo>
                    <a:lnTo>
                      <a:pt x="539739" y="380329"/>
                    </a:lnTo>
                    <a:lnTo>
                      <a:pt x="549107" y="366544"/>
                    </a:lnTo>
                    <a:lnTo>
                      <a:pt x="616568" y="412368"/>
                    </a:lnTo>
                    <a:lnTo>
                      <a:pt x="607200" y="426154"/>
                    </a:lnTo>
                    <a:close/>
                    <a:moveTo>
                      <a:pt x="472261" y="334505"/>
                    </a:moveTo>
                    <a:lnTo>
                      <a:pt x="404800" y="288681"/>
                    </a:lnTo>
                    <a:lnTo>
                      <a:pt x="414168" y="274895"/>
                    </a:lnTo>
                    <a:lnTo>
                      <a:pt x="481629" y="320720"/>
                    </a:lnTo>
                    <a:lnTo>
                      <a:pt x="472261" y="334505"/>
                    </a:lnTo>
                    <a:close/>
                    <a:moveTo>
                      <a:pt x="337339" y="242873"/>
                    </a:moveTo>
                    <a:lnTo>
                      <a:pt x="269878" y="197049"/>
                    </a:lnTo>
                    <a:lnTo>
                      <a:pt x="279246" y="183264"/>
                    </a:lnTo>
                    <a:lnTo>
                      <a:pt x="346707" y="229088"/>
                    </a:lnTo>
                    <a:lnTo>
                      <a:pt x="337339" y="242873"/>
                    </a:lnTo>
                    <a:close/>
                    <a:moveTo>
                      <a:pt x="202400" y="151242"/>
                    </a:moveTo>
                    <a:lnTo>
                      <a:pt x="134939" y="105417"/>
                    </a:lnTo>
                    <a:lnTo>
                      <a:pt x="144307" y="91632"/>
                    </a:lnTo>
                    <a:lnTo>
                      <a:pt x="211768" y="137456"/>
                    </a:lnTo>
                    <a:lnTo>
                      <a:pt x="202400" y="151242"/>
                    </a:lnTo>
                    <a:close/>
                    <a:moveTo>
                      <a:pt x="67461" y="59610"/>
                    </a:moveTo>
                    <a:lnTo>
                      <a:pt x="0" y="13786"/>
                    </a:lnTo>
                    <a:lnTo>
                      <a:pt x="9368" y="0"/>
                    </a:lnTo>
                    <a:lnTo>
                      <a:pt x="76829" y="45824"/>
                    </a:lnTo>
                    <a:lnTo>
                      <a:pt x="67461" y="59610"/>
                    </a:lnTo>
                    <a:close/>
                  </a:path>
                </a:pathLst>
              </a:custGeom>
              <a:solidFill>
                <a:srgbClr val="FFFFFF"/>
              </a:solidFill>
              <a:ln w="1665" cap="flat">
                <a:noFill/>
                <a:prstDash val="solid"/>
                <a:miter/>
              </a:ln>
            </p:spPr>
            <p:txBody>
              <a:bodyPr rtlCol="0" anchor="ctr"/>
              <a:lstStyle/>
              <a:p>
                <a:endParaRPr lang="en-IN"/>
              </a:p>
            </p:txBody>
          </p:sp>
          <p:sp>
            <p:nvSpPr>
              <p:cNvPr id="6146" name="Freeform: Shape 6145">
                <a:extLst>
                  <a:ext uri="{FF2B5EF4-FFF2-40B4-BE49-F238E27FC236}">
                    <a16:creationId xmlns:a16="http://schemas.microsoft.com/office/drawing/2014/main" id="{B260E141-5A38-DF9A-AD58-DD13C3BABC34}"/>
                  </a:ext>
                </a:extLst>
              </p:cNvPr>
              <p:cNvSpPr/>
              <p:nvPr/>
            </p:nvSpPr>
            <p:spPr>
              <a:xfrm>
                <a:off x="6769060" y="4102028"/>
                <a:ext cx="54458" cy="60093"/>
              </a:xfrm>
              <a:custGeom>
                <a:avLst/>
                <a:gdLst>
                  <a:gd name="connsiteX0" fmla="*/ 9118 w 54458"/>
                  <a:gd name="connsiteY0" fmla="*/ 60093 h 60093"/>
                  <a:gd name="connsiteX1" fmla="*/ 0 w 54458"/>
                  <a:gd name="connsiteY1" fmla="*/ 46141 h 60093"/>
                  <a:gd name="connsiteX2" fmla="*/ 24404 w 54458"/>
                  <a:gd name="connsiteY2" fmla="*/ 30188 h 60093"/>
                  <a:gd name="connsiteX3" fmla="*/ 283 w 54458"/>
                  <a:gd name="connsiteY3" fmla="*/ 13786 h 60093"/>
                  <a:gd name="connsiteX4" fmla="*/ 9652 w 54458"/>
                  <a:gd name="connsiteY4" fmla="*/ 0 h 60093"/>
                  <a:gd name="connsiteX5" fmla="*/ 54459 w 54458"/>
                  <a:gd name="connsiteY5" fmla="*/ 30438 h 60093"/>
                  <a:gd name="connsiteX6" fmla="*/ 9118 w 54458"/>
                  <a:gd name="connsiteY6" fmla="*/ 60093 h 6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58" h="60093">
                    <a:moveTo>
                      <a:pt x="9118" y="60093"/>
                    </a:moveTo>
                    <a:lnTo>
                      <a:pt x="0" y="46141"/>
                    </a:lnTo>
                    <a:lnTo>
                      <a:pt x="24404" y="30188"/>
                    </a:lnTo>
                    <a:lnTo>
                      <a:pt x="283" y="13786"/>
                    </a:lnTo>
                    <a:lnTo>
                      <a:pt x="9652" y="0"/>
                    </a:lnTo>
                    <a:lnTo>
                      <a:pt x="54459" y="30438"/>
                    </a:lnTo>
                    <a:lnTo>
                      <a:pt x="9118" y="60093"/>
                    </a:lnTo>
                    <a:close/>
                  </a:path>
                </a:pathLst>
              </a:custGeom>
              <a:solidFill>
                <a:srgbClr val="FFFFFF"/>
              </a:solidFill>
              <a:ln w="1665" cap="flat">
                <a:noFill/>
                <a:prstDash val="solid"/>
                <a:miter/>
              </a:ln>
            </p:spPr>
            <p:txBody>
              <a:bodyPr rtlCol="0" anchor="ctr"/>
              <a:lstStyle/>
              <a:p>
                <a:endParaRPr lang="en-IN"/>
              </a:p>
            </p:txBody>
          </p:sp>
          <p:sp>
            <p:nvSpPr>
              <p:cNvPr id="6147" name="Freeform: Shape 6146">
                <a:extLst>
                  <a:ext uri="{FF2B5EF4-FFF2-40B4-BE49-F238E27FC236}">
                    <a16:creationId xmlns:a16="http://schemas.microsoft.com/office/drawing/2014/main" id="{6322A643-B56E-02F0-62F6-292A1AA92907}"/>
                  </a:ext>
                </a:extLst>
              </p:cNvPr>
              <p:cNvSpPr/>
              <p:nvPr/>
            </p:nvSpPr>
            <p:spPr>
              <a:xfrm>
                <a:off x="5541791" y="4192777"/>
                <a:ext cx="1168209" cy="772127"/>
              </a:xfrm>
              <a:custGeom>
                <a:avLst/>
                <a:gdLst>
                  <a:gd name="connsiteX0" fmla="*/ 9118 w 1168209"/>
                  <a:gd name="connsiteY0" fmla="*/ 772127 h 772127"/>
                  <a:gd name="connsiteX1" fmla="*/ 0 w 1168209"/>
                  <a:gd name="connsiteY1" fmla="*/ 758175 h 772127"/>
                  <a:gd name="connsiteX2" fmla="*/ 68178 w 1168209"/>
                  <a:gd name="connsiteY2" fmla="*/ 713584 h 772127"/>
                  <a:gd name="connsiteX3" fmla="*/ 77296 w 1168209"/>
                  <a:gd name="connsiteY3" fmla="*/ 727537 h 772127"/>
                  <a:gd name="connsiteX4" fmla="*/ 9118 w 1168209"/>
                  <a:gd name="connsiteY4" fmla="*/ 772127 h 772127"/>
                  <a:gd name="connsiteX5" fmla="*/ 145474 w 1168209"/>
                  <a:gd name="connsiteY5" fmla="*/ 682929 h 772127"/>
                  <a:gd name="connsiteX6" fmla="*/ 136356 w 1168209"/>
                  <a:gd name="connsiteY6" fmla="*/ 668977 h 772127"/>
                  <a:gd name="connsiteX7" fmla="*/ 204534 w 1168209"/>
                  <a:gd name="connsiteY7" fmla="*/ 624370 h 772127"/>
                  <a:gd name="connsiteX8" fmla="*/ 213652 w 1168209"/>
                  <a:gd name="connsiteY8" fmla="*/ 638322 h 772127"/>
                  <a:gd name="connsiteX9" fmla="*/ 145474 w 1168209"/>
                  <a:gd name="connsiteY9" fmla="*/ 682929 h 772127"/>
                  <a:gd name="connsiteX10" fmla="*/ 281846 w 1168209"/>
                  <a:gd name="connsiteY10" fmla="*/ 593731 h 772127"/>
                  <a:gd name="connsiteX11" fmla="*/ 272728 w 1168209"/>
                  <a:gd name="connsiteY11" fmla="*/ 579779 h 772127"/>
                  <a:gd name="connsiteX12" fmla="*/ 340906 w 1168209"/>
                  <a:gd name="connsiteY12" fmla="*/ 535188 h 772127"/>
                  <a:gd name="connsiteX13" fmla="*/ 350024 w 1168209"/>
                  <a:gd name="connsiteY13" fmla="*/ 549141 h 772127"/>
                  <a:gd name="connsiteX14" fmla="*/ 281846 w 1168209"/>
                  <a:gd name="connsiteY14" fmla="*/ 593731 h 772127"/>
                  <a:gd name="connsiteX15" fmla="*/ 418202 w 1168209"/>
                  <a:gd name="connsiteY15" fmla="*/ 504533 h 772127"/>
                  <a:gd name="connsiteX16" fmla="*/ 409084 w 1168209"/>
                  <a:gd name="connsiteY16" fmla="*/ 490581 h 772127"/>
                  <a:gd name="connsiteX17" fmla="*/ 477262 w 1168209"/>
                  <a:gd name="connsiteY17" fmla="*/ 445990 h 772127"/>
                  <a:gd name="connsiteX18" fmla="*/ 486380 w 1168209"/>
                  <a:gd name="connsiteY18" fmla="*/ 459943 h 772127"/>
                  <a:gd name="connsiteX19" fmla="*/ 418202 w 1168209"/>
                  <a:gd name="connsiteY19" fmla="*/ 504533 h 772127"/>
                  <a:gd name="connsiteX20" fmla="*/ 554575 w 1168209"/>
                  <a:gd name="connsiteY20" fmla="*/ 415335 h 772127"/>
                  <a:gd name="connsiteX21" fmla="*/ 545457 w 1168209"/>
                  <a:gd name="connsiteY21" fmla="*/ 401383 h 772127"/>
                  <a:gd name="connsiteX22" fmla="*/ 613635 w 1168209"/>
                  <a:gd name="connsiteY22" fmla="*/ 356792 h 772127"/>
                  <a:gd name="connsiteX23" fmla="*/ 622753 w 1168209"/>
                  <a:gd name="connsiteY23" fmla="*/ 370745 h 772127"/>
                  <a:gd name="connsiteX24" fmla="*/ 554575 w 1168209"/>
                  <a:gd name="connsiteY24" fmla="*/ 415335 h 772127"/>
                  <a:gd name="connsiteX25" fmla="*/ 690931 w 1168209"/>
                  <a:gd name="connsiteY25" fmla="*/ 326137 h 772127"/>
                  <a:gd name="connsiteX26" fmla="*/ 681813 w 1168209"/>
                  <a:gd name="connsiteY26" fmla="*/ 312185 h 772127"/>
                  <a:gd name="connsiteX27" fmla="*/ 749990 w 1168209"/>
                  <a:gd name="connsiteY27" fmla="*/ 267594 h 772127"/>
                  <a:gd name="connsiteX28" fmla="*/ 759109 w 1168209"/>
                  <a:gd name="connsiteY28" fmla="*/ 281546 h 772127"/>
                  <a:gd name="connsiteX29" fmla="*/ 690931 w 1168209"/>
                  <a:gd name="connsiteY29" fmla="*/ 326137 h 772127"/>
                  <a:gd name="connsiteX30" fmla="*/ 827303 w 1168209"/>
                  <a:gd name="connsiteY30" fmla="*/ 236939 h 772127"/>
                  <a:gd name="connsiteX31" fmla="*/ 818185 w 1168209"/>
                  <a:gd name="connsiteY31" fmla="*/ 222987 h 772127"/>
                  <a:gd name="connsiteX32" fmla="*/ 886363 w 1168209"/>
                  <a:gd name="connsiteY32" fmla="*/ 178396 h 772127"/>
                  <a:gd name="connsiteX33" fmla="*/ 895481 w 1168209"/>
                  <a:gd name="connsiteY33" fmla="*/ 192348 h 772127"/>
                  <a:gd name="connsiteX34" fmla="*/ 827303 w 1168209"/>
                  <a:gd name="connsiteY34" fmla="*/ 236939 h 772127"/>
                  <a:gd name="connsiteX35" fmla="*/ 963659 w 1168209"/>
                  <a:gd name="connsiteY35" fmla="*/ 147741 h 772127"/>
                  <a:gd name="connsiteX36" fmla="*/ 954541 w 1168209"/>
                  <a:gd name="connsiteY36" fmla="*/ 133789 h 772127"/>
                  <a:gd name="connsiteX37" fmla="*/ 1022719 w 1168209"/>
                  <a:gd name="connsiteY37" fmla="*/ 89198 h 772127"/>
                  <a:gd name="connsiteX38" fmla="*/ 1031837 w 1168209"/>
                  <a:gd name="connsiteY38" fmla="*/ 103150 h 772127"/>
                  <a:gd name="connsiteX39" fmla="*/ 963659 w 1168209"/>
                  <a:gd name="connsiteY39" fmla="*/ 147741 h 772127"/>
                  <a:gd name="connsiteX40" fmla="*/ 1100031 w 1168209"/>
                  <a:gd name="connsiteY40" fmla="*/ 58543 h 772127"/>
                  <a:gd name="connsiteX41" fmla="*/ 1090913 w 1168209"/>
                  <a:gd name="connsiteY41" fmla="*/ 44591 h 772127"/>
                  <a:gd name="connsiteX42" fmla="*/ 1159091 w 1168209"/>
                  <a:gd name="connsiteY42" fmla="*/ 0 h 772127"/>
                  <a:gd name="connsiteX43" fmla="*/ 1168209 w 1168209"/>
                  <a:gd name="connsiteY43" fmla="*/ 13952 h 772127"/>
                  <a:gd name="connsiteX44" fmla="*/ 1100031 w 1168209"/>
                  <a:gd name="connsiteY44" fmla="*/ 58543 h 772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68209" h="772127">
                    <a:moveTo>
                      <a:pt x="9118" y="772127"/>
                    </a:moveTo>
                    <a:lnTo>
                      <a:pt x="0" y="758175"/>
                    </a:lnTo>
                    <a:lnTo>
                      <a:pt x="68178" y="713584"/>
                    </a:lnTo>
                    <a:lnTo>
                      <a:pt x="77296" y="727537"/>
                    </a:lnTo>
                    <a:lnTo>
                      <a:pt x="9118" y="772127"/>
                    </a:lnTo>
                    <a:close/>
                    <a:moveTo>
                      <a:pt x="145474" y="682929"/>
                    </a:moveTo>
                    <a:lnTo>
                      <a:pt x="136356" y="668977"/>
                    </a:lnTo>
                    <a:lnTo>
                      <a:pt x="204534" y="624370"/>
                    </a:lnTo>
                    <a:lnTo>
                      <a:pt x="213652" y="638322"/>
                    </a:lnTo>
                    <a:lnTo>
                      <a:pt x="145474" y="682929"/>
                    </a:lnTo>
                    <a:close/>
                    <a:moveTo>
                      <a:pt x="281846" y="593731"/>
                    </a:moveTo>
                    <a:lnTo>
                      <a:pt x="272728" y="579779"/>
                    </a:lnTo>
                    <a:lnTo>
                      <a:pt x="340906" y="535188"/>
                    </a:lnTo>
                    <a:lnTo>
                      <a:pt x="350024" y="549141"/>
                    </a:lnTo>
                    <a:lnTo>
                      <a:pt x="281846" y="593731"/>
                    </a:lnTo>
                    <a:close/>
                    <a:moveTo>
                      <a:pt x="418202" y="504533"/>
                    </a:moveTo>
                    <a:lnTo>
                      <a:pt x="409084" y="490581"/>
                    </a:lnTo>
                    <a:lnTo>
                      <a:pt x="477262" y="445990"/>
                    </a:lnTo>
                    <a:lnTo>
                      <a:pt x="486380" y="459943"/>
                    </a:lnTo>
                    <a:lnTo>
                      <a:pt x="418202" y="504533"/>
                    </a:lnTo>
                    <a:close/>
                    <a:moveTo>
                      <a:pt x="554575" y="415335"/>
                    </a:moveTo>
                    <a:lnTo>
                      <a:pt x="545457" y="401383"/>
                    </a:lnTo>
                    <a:lnTo>
                      <a:pt x="613635" y="356792"/>
                    </a:lnTo>
                    <a:lnTo>
                      <a:pt x="622753" y="370745"/>
                    </a:lnTo>
                    <a:lnTo>
                      <a:pt x="554575" y="415335"/>
                    </a:lnTo>
                    <a:close/>
                    <a:moveTo>
                      <a:pt x="690931" y="326137"/>
                    </a:moveTo>
                    <a:lnTo>
                      <a:pt x="681813" y="312185"/>
                    </a:lnTo>
                    <a:lnTo>
                      <a:pt x="749990" y="267594"/>
                    </a:lnTo>
                    <a:lnTo>
                      <a:pt x="759109" y="281546"/>
                    </a:lnTo>
                    <a:lnTo>
                      <a:pt x="690931" y="326137"/>
                    </a:lnTo>
                    <a:close/>
                    <a:moveTo>
                      <a:pt x="827303" y="236939"/>
                    </a:moveTo>
                    <a:lnTo>
                      <a:pt x="818185" y="222987"/>
                    </a:lnTo>
                    <a:lnTo>
                      <a:pt x="886363" y="178396"/>
                    </a:lnTo>
                    <a:lnTo>
                      <a:pt x="895481" y="192348"/>
                    </a:lnTo>
                    <a:lnTo>
                      <a:pt x="827303" y="236939"/>
                    </a:lnTo>
                    <a:close/>
                    <a:moveTo>
                      <a:pt x="963659" y="147741"/>
                    </a:moveTo>
                    <a:lnTo>
                      <a:pt x="954541" y="133789"/>
                    </a:lnTo>
                    <a:lnTo>
                      <a:pt x="1022719" y="89198"/>
                    </a:lnTo>
                    <a:lnTo>
                      <a:pt x="1031837" y="103150"/>
                    </a:lnTo>
                    <a:lnTo>
                      <a:pt x="963659" y="147741"/>
                    </a:lnTo>
                    <a:close/>
                    <a:moveTo>
                      <a:pt x="1100031" y="58543"/>
                    </a:moveTo>
                    <a:lnTo>
                      <a:pt x="1090913" y="44591"/>
                    </a:lnTo>
                    <a:lnTo>
                      <a:pt x="1159091" y="0"/>
                    </a:lnTo>
                    <a:lnTo>
                      <a:pt x="1168209" y="13952"/>
                    </a:lnTo>
                    <a:lnTo>
                      <a:pt x="1100031" y="58543"/>
                    </a:lnTo>
                    <a:close/>
                  </a:path>
                </a:pathLst>
              </a:custGeom>
              <a:solidFill>
                <a:srgbClr val="FFFFFF"/>
              </a:solidFill>
              <a:ln w="1665" cap="flat">
                <a:noFill/>
                <a:prstDash val="solid"/>
                <a:miter/>
              </a:ln>
            </p:spPr>
            <p:txBody>
              <a:bodyPr rtlCol="0" anchor="ctr"/>
              <a:lstStyle/>
              <a:p>
                <a:endParaRPr lang="en-IN"/>
              </a:p>
            </p:txBody>
          </p:sp>
          <p:sp>
            <p:nvSpPr>
              <p:cNvPr id="6148" name="Freeform: Shape 6147">
                <a:extLst>
                  <a:ext uri="{FF2B5EF4-FFF2-40B4-BE49-F238E27FC236}">
                    <a16:creationId xmlns:a16="http://schemas.microsoft.com/office/drawing/2014/main" id="{75D0FC51-48C8-6AC3-9E9D-45CCE7A83F1A}"/>
                  </a:ext>
                </a:extLst>
              </p:cNvPr>
              <p:cNvSpPr/>
              <p:nvPr/>
            </p:nvSpPr>
            <p:spPr>
              <a:xfrm>
                <a:off x="5423005" y="4995559"/>
                <a:ext cx="62710" cy="48391"/>
              </a:xfrm>
              <a:custGeom>
                <a:avLst/>
                <a:gdLst>
                  <a:gd name="connsiteX0" fmla="*/ 58493 w 62710"/>
                  <a:gd name="connsiteY0" fmla="*/ 48391 h 48391"/>
                  <a:gd name="connsiteX1" fmla="*/ 0 w 62710"/>
                  <a:gd name="connsiteY1" fmla="*/ 33105 h 48391"/>
                  <a:gd name="connsiteX2" fmla="*/ 50592 w 62710"/>
                  <a:gd name="connsiteY2" fmla="*/ 0 h 48391"/>
                  <a:gd name="connsiteX3" fmla="*/ 59726 w 62710"/>
                  <a:gd name="connsiteY3" fmla="*/ 13952 h 48391"/>
                  <a:gd name="connsiteX4" fmla="*/ 40573 w 62710"/>
                  <a:gd name="connsiteY4" fmla="*/ 26471 h 48391"/>
                  <a:gd name="connsiteX5" fmla="*/ 62710 w 62710"/>
                  <a:gd name="connsiteY5" fmla="*/ 32255 h 48391"/>
                  <a:gd name="connsiteX6" fmla="*/ 58493 w 62710"/>
                  <a:gd name="connsiteY6" fmla="*/ 48391 h 4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10" h="48391">
                    <a:moveTo>
                      <a:pt x="58493" y="48391"/>
                    </a:moveTo>
                    <a:lnTo>
                      <a:pt x="0" y="33105"/>
                    </a:lnTo>
                    <a:lnTo>
                      <a:pt x="50592" y="0"/>
                    </a:lnTo>
                    <a:lnTo>
                      <a:pt x="59726" y="13952"/>
                    </a:lnTo>
                    <a:lnTo>
                      <a:pt x="40573" y="26471"/>
                    </a:lnTo>
                    <a:lnTo>
                      <a:pt x="62710" y="32255"/>
                    </a:lnTo>
                    <a:lnTo>
                      <a:pt x="58493" y="48391"/>
                    </a:lnTo>
                    <a:close/>
                  </a:path>
                </a:pathLst>
              </a:custGeom>
              <a:solidFill>
                <a:srgbClr val="FFFFFF"/>
              </a:solidFill>
              <a:ln w="1665" cap="flat">
                <a:noFill/>
                <a:prstDash val="solid"/>
                <a:miter/>
              </a:ln>
            </p:spPr>
            <p:txBody>
              <a:bodyPr rtlCol="0" anchor="ctr"/>
              <a:lstStyle/>
              <a:p>
                <a:endParaRPr lang="en-IN"/>
              </a:p>
            </p:txBody>
          </p:sp>
          <p:sp>
            <p:nvSpPr>
              <p:cNvPr id="6149" name="Freeform: Shape 6148">
                <a:extLst>
                  <a:ext uri="{FF2B5EF4-FFF2-40B4-BE49-F238E27FC236}">
                    <a16:creationId xmlns:a16="http://schemas.microsoft.com/office/drawing/2014/main" id="{A9C8AE4B-364E-184E-3D50-6D5A5800FB4C}"/>
                  </a:ext>
                </a:extLst>
              </p:cNvPr>
              <p:cNvSpPr/>
              <p:nvPr/>
            </p:nvSpPr>
            <p:spPr>
              <a:xfrm>
                <a:off x="5564228" y="5049435"/>
                <a:ext cx="1410816" cy="383846"/>
              </a:xfrm>
              <a:custGeom>
                <a:avLst/>
                <a:gdLst>
                  <a:gd name="connsiteX0" fmla="*/ 1406599 w 1410816"/>
                  <a:gd name="connsiteY0" fmla="*/ 383847 h 383846"/>
                  <a:gd name="connsiteX1" fmla="*/ 1323852 w 1410816"/>
                  <a:gd name="connsiteY1" fmla="*/ 362210 h 383846"/>
                  <a:gd name="connsiteX2" fmla="*/ 1328069 w 1410816"/>
                  <a:gd name="connsiteY2" fmla="*/ 346074 h 383846"/>
                  <a:gd name="connsiteX3" fmla="*/ 1410816 w 1410816"/>
                  <a:gd name="connsiteY3" fmla="*/ 367710 h 383846"/>
                  <a:gd name="connsiteX4" fmla="*/ 1406599 w 1410816"/>
                  <a:gd name="connsiteY4" fmla="*/ 383847 h 383846"/>
                  <a:gd name="connsiteX5" fmla="*/ 1241122 w 1410816"/>
                  <a:gd name="connsiteY5" fmla="*/ 340590 h 383846"/>
                  <a:gd name="connsiteX6" fmla="*/ 1158375 w 1410816"/>
                  <a:gd name="connsiteY6" fmla="*/ 318952 h 383846"/>
                  <a:gd name="connsiteX7" fmla="*/ 1162592 w 1410816"/>
                  <a:gd name="connsiteY7" fmla="*/ 302833 h 383846"/>
                  <a:gd name="connsiteX8" fmla="*/ 1245339 w 1410816"/>
                  <a:gd name="connsiteY8" fmla="*/ 324470 h 383846"/>
                  <a:gd name="connsiteX9" fmla="*/ 1241122 w 1410816"/>
                  <a:gd name="connsiteY9" fmla="*/ 340606 h 383846"/>
                  <a:gd name="connsiteX10" fmla="*/ 1075628 w 1410816"/>
                  <a:gd name="connsiteY10" fmla="*/ 297332 h 383846"/>
                  <a:gd name="connsiteX11" fmla="*/ 992880 w 1410816"/>
                  <a:gd name="connsiteY11" fmla="*/ 275695 h 383846"/>
                  <a:gd name="connsiteX12" fmla="*/ 997098 w 1410816"/>
                  <a:gd name="connsiteY12" fmla="*/ 259576 h 383846"/>
                  <a:gd name="connsiteX13" fmla="*/ 1079845 w 1410816"/>
                  <a:gd name="connsiteY13" fmla="*/ 281213 h 383846"/>
                  <a:gd name="connsiteX14" fmla="*/ 1075628 w 1410816"/>
                  <a:gd name="connsiteY14" fmla="*/ 297332 h 383846"/>
                  <a:gd name="connsiteX15" fmla="*/ 910150 w 1410816"/>
                  <a:gd name="connsiteY15" fmla="*/ 254075 h 383846"/>
                  <a:gd name="connsiteX16" fmla="*/ 827403 w 1410816"/>
                  <a:gd name="connsiteY16" fmla="*/ 232438 h 383846"/>
                  <a:gd name="connsiteX17" fmla="*/ 831621 w 1410816"/>
                  <a:gd name="connsiteY17" fmla="*/ 216319 h 383846"/>
                  <a:gd name="connsiteX18" fmla="*/ 914368 w 1410816"/>
                  <a:gd name="connsiteY18" fmla="*/ 237939 h 383846"/>
                  <a:gd name="connsiteX19" fmla="*/ 910150 w 1410816"/>
                  <a:gd name="connsiteY19" fmla="*/ 254075 h 383846"/>
                  <a:gd name="connsiteX20" fmla="*/ 744673 w 1410816"/>
                  <a:gd name="connsiteY20" fmla="*/ 210818 h 383846"/>
                  <a:gd name="connsiteX21" fmla="*/ 661926 w 1410816"/>
                  <a:gd name="connsiteY21" fmla="*/ 189181 h 383846"/>
                  <a:gd name="connsiteX22" fmla="*/ 666143 w 1410816"/>
                  <a:gd name="connsiteY22" fmla="*/ 173062 h 383846"/>
                  <a:gd name="connsiteX23" fmla="*/ 748890 w 1410816"/>
                  <a:gd name="connsiteY23" fmla="*/ 194682 h 383846"/>
                  <a:gd name="connsiteX24" fmla="*/ 744673 w 1410816"/>
                  <a:gd name="connsiteY24" fmla="*/ 210818 h 383846"/>
                  <a:gd name="connsiteX25" fmla="*/ 579196 w 1410816"/>
                  <a:gd name="connsiteY25" fmla="*/ 167544 h 383846"/>
                  <a:gd name="connsiteX26" fmla="*/ 496449 w 1410816"/>
                  <a:gd name="connsiteY26" fmla="*/ 145924 h 383846"/>
                  <a:gd name="connsiteX27" fmla="*/ 500666 w 1410816"/>
                  <a:gd name="connsiteY27" fmla="*/ 129788 h 383846"/>
                  <a:gd name="connsiteX28" fmla="*/ 583413 w 1410816"/>
                  <a:gd name="connsiteY28" fmla="*/ 151425 h 383846"/>
                  <a:gd name="connsiteX29" fmla="*/ 579196 w 1410816"/>
                  <a:gd name="connsiteY29" fmla="*/ 167544 h 383846"/>
                  <a:gd name="connsiteX30" fmla="*/ 413718 w 1410816"/>
                  <a:gd name="connsiteY30" fmla="*/ 124287 h 383846"/>
                  <a:gd name="connsiteX31" fmla="*/ 330971 w 1410816"/>
                  <a:gd name="connsiteY31" fmla="*/ 102667 h 383846"/>
                  <a:gd name="connsiteX32" fmla="*/ 335189 w 1410816"/>
                  <a:gd name="connsiteY32" fmla="*/ 86531 h 383846"/>
                  <a:gd name="connsiteX33" fmla="*/ 417936 w 1410816"/>
                  <a:gd name="connsiteY33" fmla="*/ 108168 h 383846"/>
                  <a:gd name="connsiteX34" fmla="*/ 413718 w 1410816"/>
                  <a:gd name="connsiteY34" fmla="*/ 124287 h 383846"/>
                  <a:gd name="connsiteX35" fmla="*/ 248241 w 1410816"/>
                  <a:gd name="connsiteY35" fmla="*/ 81030 h 383846"/>
                  <a:gd name="connsiteX36" fmla="*/ 165494 w 1410816"/>
                  <a:gd name="connsiteY36" fmla="*/ 59393 h 383846"/>
                  <a:gd name="connsiteX37" fmla="*/ 169711 w 1410816"/>
                  <a:gd name="connsiteY37" fmla="*/ 43274 h 383846"/>
                  <a:gd name="connsiteX38" fmla="*/ 252458 w 1410816"/>
                  <a:gd name="connsiteY38" fmla="*/ 64911 h 383846"/>
                  <a:gd name="connsiteX39" fmla="*/ 248241 w 1410816"/>
                  <a:gd name="connsiteY39" fmla="*/ 81030 h 383846"/>
                  <a:gd name="connsiteX40" fmla="*/ 82747 w 1410816"/>
                  <a:gd name="connsiteY40" fmla="*/ 37773 h 383846"/>
                  <a:gd name="connsiteX41" fmla="*/ 0 w 1410816"/>
                  <a:gd name="connsiteY41" fmla="*/ 16136 h 383846"/>
                  <a:gd name="connsiteX42" fmla="*/ 4217 w 1410816"/>
                  <a:gd name="connsiteY42" fmla="*/ 0 h 383846"/>
                  <a:gd name="connsiteX43" fmla="*/ 86964 w 1410816"/>
                  <a:gd name="connsiteY43" fmla="*/ 21637 h 383846"/>
                  <a:gd name="connsiteX44" fmla="*/ 82747 w 1410816"/>
                  <a:gd name="connsiteY44" fmla="*/ 37773 h 38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10816" h="383846">
                    <a:moveTo>
                      <a:pt x="1406599" y="383847"/>
                    </a:moveTo>
                    <a:lnTo>
                      <a:pt x="1323852" y="362210"/>
                    </a:lnTo>
                    <a:lnTo>
                      <a:pt x="1328069" y="346074"/>
                    </a:lnTo>
                    <a:lnTo>
                      <a:pt x="1410816" y="367710"/>
                    </a:lnTo>
                    <a:lnTo>
                      <a:pt x="1406599" y="383847"/>
                    </a:lnTo>
                    <a:close/>
                    <a:moveTo>
                      <a:pt x="1241122" y="340590"/>
                    </a:moveTo>
                    <a:lnTo>
                      <a:pt x="1158375" y="318952"/>
                    </a:lnTo>
                    <a:lnTo>
                      <a:pt x="1162592" y="302833"/>
                    </a:lnTo>
                    <a:lnTo>
                      <a:pt x="1245339" y="324470"/>
                    </a:lnTo>
                    <a:lnTo>
                      <a:pt x="1241122" y="340606"/>
                    </a:lnTo>
                    <a:close/>
                    <a:moveTo>
                      <a:pt x="1075628" y="297332"/>
                    </a:moveTo>
                    <a:lnTo>
                      <a:pt x="992880" y="275695"/>
                    </a:lnTo>
                    <a:lnTo>
                      <a:pt x="997098" y="259576"/>
                    </a:lnTo>
                    <a:lnTo>
                      <a:pt x="1079845" y="281213"/>
                    </a:lnTo>
                    <a:lnTo>
                      <a:pt x="1075628" y="297332"/>
                    </a:lnTo>
                    <a:close/>
                    <a:moveTo>
                      <a:pt x="910150" y="254075"/>
                    </a:moveTo>
                    <a:lnTo>
                      <a:pt x="827403" y="232438"/>
                    </a:lnTo>
                    <a:lnTo>
                      <a:pt x="831621" y="216319"/>
                    </a:lnTo>
                    <a:lnTo>
                      <a:pt x="914368" y="237939"/>
                    </a:lnTo>
                    <a:lnTo>
                      <a:pt x="910150" y="254075"/>
                    </a:lnTo>
                    <a:close/>
                    <a:moveTo>
                      <a:pt x="744673" y="210818"/>
                    </a:moveTo>
                    <a:lnTo>
                      <a:pt x="661926" y="189181"/>
                    </a:lnTo>
                    <a:lnTo>
                      <a:pt x="666143" y="173062"/>
                    </a:lnTo>
                    <a:lnTo>
                      <a:pt x="748890" y="194682"/>
                    </a:lnTo>
                    <a:lnTo>
                      <a:pt x="744673" y="210818"/>
                    </a:lnTo>
                    <a:close/>
                    <a:moveTo>
                      <a:pt x="579196" y="167544"/>
                    </a:moveTo>
                    <a:lnTo>
                      <a:pt x="496449" y="145924"/>
                    </a:lnTo>
                    <a:lnTo>
                      <a:pt x="500666" y="129788"/>
                    </a:lnTo>
                    <a:lnTo>
                      <a:pt x="583413" y="151425"/>
                    </a:lnTo>
                    <a:lnTo>
                      <a:pt x="579196" y="167544"/>
                    </a:lnTo>
                    <a:close/>
                    <a:moveTo>
                      <a:pt x="413718" y="124287"/>
                    </a:moveTo>
                    <a:lnTo>
                      <a:pt x="330971" y="102667"/>
                    </a:lnTo>
                    <a:lnTo>
                      <a:pt x="335189" y="86531"/>
                    </a:lnTo>
                    <a:lnTo>
                      <a:pt x="417936" y="108168"/>
                    </a:lnTo>
                    <a:lnTo>
                      <a:pt x="413718" y="124287"/>
                    </a:lnTo>
                    <a:close/>
                    <a:moveTo>
                      <a:pt x="248241" y="81030"/>
                    </a:moveTo>
                    <a:lnTo>
                      <a:pt x="165494" y="59393"/>
                    </a:lnTo>
                    <a:lnTo>
                      <a:pt x="169711" y="43274"/>
                    </a:lnTo>
                    <a:lnTo>
                      <a:pt x="252458" y="64911"/>
                    </a:lnTo>
                    <a:lnTo>
                      <a:pt x="248241" y="81030"/>
                    </a:lnTo>
                    <a:close/>
                    <a:moveTo>
                      <a:pt x="82747" y="37773"/>
                    </a:moveTo>
                    <a:lnTo>
                      <a:pt x="0" y="16136"/>
                    </a:lnTo>
                    <a:lnTo>
                      <a:pt x="4217" y="0"/>
                    </a:lnTo>
                    <a:lnTo>
                      <a:pt x="86964" y="21637"/>
                    </a:lnTo>
                    <a:lnTo>
                      <a:pt x="82747" y="37773"/>
                    </a:lnTo>
                    <a:close/>
                  </a:path>
                </a:pathLst>
              </a:custGeom>
              <a:solidFill>
                <a:srgbClr val="FFFFFF"/>
              </a:solidFill>
              <a:ln w="1665" cap="flat">
                <a:noFill/>
                <a:prstDash val="solid"/>
                <a:miter/>
              </a:ln>
            </p:spPr>
            <p:txBody>
              <a:bodyPr rtlCol="0" anchor="ctr"/>
              <a:lstStyle/>
              <a:p>
                <a:endParaRPr lang="en-IN"/>
              </a:p>
            </p:txBody>
          </p:sp>
          <p:sp>
            <p:nvSpPr>
              <p:cNvPr id="6150" name="Freeform: Shape 6149">
                <a:extLst>
                  <a:ext uri="{FF2B5EF4-FFF2-40B4-BE49-F238E27FC236}">
                    <a16:creationId xmlns:a16="http://schemas.microsoft.com/office/drawing/2014/main" id="{F78174B9-F112-28C0-D6E6-283691756DB2}"/>
                  </a:ext>
                </a:extLst>
              </p:cNvPr>
              <p:cNvSpPr/>
              <p:nvPr/>
            </p:nvSpPr>
            <p:spPr>
              <a:xfrm>
                <a:off x="7053574" y="5438782"/>
                <a:ext cx="71578" cy="39772"/>
              </a:xfrm>
              <a:custGeom>
                <a:avLst/>
                <a:gdLst>
                  <a:gd name="connsiteX0" fmla="*/ 5568 w 71578"/>
                  <a:gd name="connsiteY0" fmla="*/ 39773 h 39772"/>
                  <a:gd name="connsiteX1" fmla="*/ 267 w 71578"/>
                  <a:gd name="connsiteY1" fmla="*/ 23970 h 39772"/>
                  <a:gd name="connsiteX2" fmla="*/ 13252 w 71578"/>
                  <a:gd name="connsiteY2" fmla="*/ 19603 h 39772"/>
                  <a:gd name="connsiteX3" fmla="*/ 0 w 71578"/>
                  <a:gd name="connsiteY3" fmla="*/ 16136 h 39772"/>
                  <a:gd name="connsiteX4" fmla="*/ 4201 w 71578"/>
                  <a:gd name="connsiteY4" fmla="*/ 0 h 39772"/>
                  <a:gd name="connsiteX5" fmla="*/ 71578 w 71578"/>
                  <a:gd name="connsiteY5" fmla="*/ 17619 h 39772"/>
                  <a:gd name="connsiteX6" fmla="*/ 5568 w 71578"/>
                  <a:gd name="connsiteY6" fmla="*/ 39773 h 3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578" h="39772">
                    <a:moveTo>
                      <a:pt x="5568" y="39773"/>
                    </a:moveTo>
                    <a:lnTo>
                      <a:pt x="267" y="23970"/>
                    </a:lnTo>
                    <a:lnTo>
                      <a:pt x="13252" y="19603"/>
                    </a:lnTo>
                    <a:lnTo>
                      <a:pt x="0" y="16136"/>
                    </a:lnTo>
                    <a:lnTo>
                      <a:pt x="4201" y="0"/>
                    </a:lnTo>
                    <a:lnTo>
                      <a:pt x="71578" y="17619"/>
                    </a:lnTo>
                    <a:lnTo>
                      <a:pt x="5568" y="39773"/>
                    </a:lnTo>
                    <a:close/>
                  </a:path>
                </a:pathLst>
              </a:custGeom>
              <a:solidFill>
                <a:srgbClr val="FFFFFF"/>
              </a:solidFill>
              <a:ln w="1665" cap="flat">
                <a:noFill/>
                <a:prstDash val="solid"/>
                <a:miter/>
              </a:ln>
            </p:spPr>
            <p:txBody>
              <a:bodyPr rtlCol="0" anchor="ctr"/>
              <a:lstStyle/>
              <a:p>
                <a:endParaRPr lang="en-IN"/>
              </a:p>
            </p:txBody>
          </p:sp>
          <p:sp>
            <p:nvSpPr>
              <p:cNvPr id="6151" name="Freeform: Shape 6150">
                <a:extLst>
                  <a:ext uri="{FF2B5EF4-FFF2-40B4-BE49-F238E27FC236}">
                    <a16:creationId xmlns:a16="http://schemas.microsoft.com/office/drawing/2014/main" id="{EACBB3BA-C534-4BFC-5341-4AA7D84F45AF}"/>
                  </a:ext>
                </a:extLst>
              </p:cNvPr>
              <p:cNvSpPr/>
              <p:nvPr/>
            </p:nvSpPr>
            <p:spPr>
              <a:xfrm>
                <a:off x="4944526" y="5489957"/>
                <a:ext cx="2033485" cy="696164"/>
              </a:xfrm>
              <a:custGeom>
                <a:avLst/>
                <a:gdLst>
                  <a:gd name="connsiteX0" fmla="*/ 5301 w 2033485"/>
                  <a:gd name="connsiteY0" fmla="*/ 696165 h 696164"/>
                  <a:gd name="connsiteX1" fmla="*/ 0 w 2033485"/>
                  <a:gd name="connsiteY1" fmla="*/ 680362 h 696164"/>
                  <a:gd name="connsiteX2" fmla="*/ 81130 w 2033485"/>
                  <a:gd name="connsiteY2" fmla="*/ 653141 h 696164"/>
                  <a:gd name="connsiteX3" fmla="*/ 86431 w 2033485"/>
                  <a:gd name="connsiteY3" fmla="*/ 668944 h 696164"/>
                  <a:gd name="connsiteX4" fmla="*/ 5301 w 2033485"/>
                  <a:gd name="connsiteY4" fmla="*/ 696165 h 696164"/>
                  <a:gd name="connsiteX5" fmla="*/ 167561 w 2033485"/>
                  <a:gd name="connsiteY5" fmla="*/ 641739 h 696164"/>
                  <a:gd name="connsiteX6" fmla="*/ 162260 w 2033485"/>
                  <a:gd name="connsiteY6" fmla="*/ 625937 h 696164"/>
                  <a:gd name="connsiteX7" fmla="*/ 243390 w 2033485"/>
                  <a:gd name="connsiteY7" fmla="*/ 598715 h 696164"/>
                  <a:gd name="connsiteX8" fmla="*/ 248691 w 2033485"/>
                  <a:gd name="connsiteY8" fmla="*/ 614518 h 696164"/>
                  <a:gd name="connsiteX9" fmla="*/ 167561 w 2033485"/>
                  <a:gd name="connsiteY9" fmla="*/ 641739 h 696164"/>
                  <a:gd name="connsiteX10" fmla="*/ 329804 w 2033485"/>
                  <a:gd name="connsiteY10" fmla="*/ 587313 h 696164"/>
                  <a:gd name="connsiteX11" fmla="*/ 324504 w 2033485"/>
                  <a:gd name="connsiteY11" fmla="*/ 571511 h 696164"/>
                  <a:gd name="connsiteX12" fmla="*/ 405634 w 2033485"/>
                  <a:gd name="connsiteY12" fmla="*/ 544290 h 696164"/>
                  <a:gd name="connsiteX13" fmla="*/ 410935 w 2033485"/>
                  <a:gd name="connsiteY13" fmla="*/ 560092 h 696164"/>
                  <a:gd name="connsiteX14" fmla="*/ 329804 w 2033485"/>
                  <a:gd name="connsiteY14" fmla="*/ 587313 h 696164"/>
                  <a:gd name="connsiteX15" fmla="*/ 492065 w 2033485"/>
                  <a:gd name="connsiteY15" fmla="*/ 532888 h 696164"/>
                  <a:gd name="connsiteX16" fmla="*/ 486764 w 2033485"/>
                  <a:gd name="connsiteY16" fmla="*/ 517085 h 696164"/>
                  <a:gd name="connsiteX17" fmla="*/ 567894 w 2033485"/>
                  <a:gd name="connsiteY17" fmla="*/ 489864 h 696164"/>
                  <a:gd name="connsiteX18" fmla="*/ 573195 w 2033485"/>
                  <a:gd name="connsiteY18" fmla="*/ 505666 h 696164"/>
                  <a:gd name="connsiteX19" fmla="*/ 492065 w 2033485"/>
                  <a:gd name="connsiteY19" fmla="*/ 532888 h 696164"/>
                  <a:gd name="connsiteX20" fmla="*/ 654325 w 2033485"/>
                  <a:gd name="connsiteY20" fmla="*/ 478462 h 696164"/>
                  <a:gd name="connsiteX21" fmla="*/ 649024 w 2033485"/>
                  <a:gd name="connsiteY21" fmla="*/ 462660 h 696164"/>
                  <a:gd name="connsiteX22" fmla="*/ 730154 w 2033485"/>
                  <a:gd name="connsiteY22" fmla="*/ 435438 h 696164"/>
                  <a:gd name="connsiteX23" fmla="*/ 735455 w 2033485"/>
                  <a:gd name="connsiteY23" fmla="*/ 451241 h 696164"/>
                  <a:gd name="connsiteX24" fmla="*/ 654325 w 2033485"/>
                  <a:gd name="connsiteY24" fmla="*/ 478462 h 696164"/>
                  <a:gd name="connsiteX25" fmla="*/ 816568 w 2033485"/>
                  <a:gd name="connsiteY25" fmla="*/ 424020 h 696164"/>
                  <a:gd name="connsiteX26" fmla="*/ 811267 w 2033485"/>
                  <a:gd name="connsiteY26" fmla="*/ 408217 h 696164"/>
                  <a:gd name="connsiteX27" fmla="*/ 892397 w 2033485"/>
                  <a:gd name="connsiteY27" fmla="*/ 380996 h 696164"/>
                  <a:gd name="connsiteX28" fmla="*/ 897698 w 2033485"/>
                  <a:gd name="connsiteY28" fmla="*/ 396799 h 696164"/>
                  <a:gd name="connsiteX29" fmla="*/ 816568 w 2033485"/>
                  <a:gd name="connsiteY29" fmla="*/ 424020 h 696164"/>
                  <a:gd name="connsiteX30" fmla="*/ 978828 w 2033485"/>
                  <a:gd name="connsiteY30" fmla="*/ 369594 h 696164"/>
                  <a:gd name="connsiteX31" fmla="*/ 973527 w 2033485"/>
                  <a:gd name="connsiteY31" fmla="*/ 353792 h 696164"/>
                  <a:gd name="connsiteX32" fmla="*/ 1054657 w 2033485"/>
                  <a:gd name="connsiteY32" fmla="*/ 326570 h 696164"/>
                  <a:gd name="connsiteX33" fmla="*/ 1059958 w 2033485"/>
                  <a:gd name="connsiteY33" fmla="*/ 342373 h 696164"/>
                  <a:gd name="connsiteX34" fmla="*/ 978828 w 2033485"/>
                  <a:gd name="connsiteY34" fmla="*/ 369594 h 696164"/>
                  <a:gd name="connsiteX35" fmla="*/ 1141088 w 2033485"/>
                  <a:gd name="connsiteY35" fmla="*/ 315168 h 696164"/>
                  <a:gd name="connsiteX36" fmla="*/ 1135787 w 2033485"/>
                  <a:gd name="connsiteY36" fmla="*/ 299366 h 696164"/>
                  <a:gd name="connsiteX37" fmla="*/ 1216918 w 2033485"/>
                  <a:gd name="connsiteY37" fmla="*/ 272145 h 696164"/>
                  <a:gd name="connsiteX38" fmla="*/ 1222218 w 2033485"/>
                  <a:gd name="connsiteY38" fmla="*/ 287947 h 696164"/>
                  <a:gd name="connsiteX39" fmla="*/ 1141088 w 2033485"/>
                  <a:gd name="connsiteY39" fmla="*/ 315168 h 696164"/>
                  <a:gd name="connsiteX40" fmla="*/ 1303332 w 2033485"/>
                  <a:gd name="connsiteY40" fmla="*/ 260743 h 696164"/>
                  <a:gd name="connsiteX41" fmla="*/ 1298031 w 2033485"/>
                  <a:gd name="connsiteY41" fmla="*/ 244940 h 696164"/>
                  <a:gd name="connsiteX42" fmla="*/ 1379161 w 2033485"/>
                  <a:gd name="connsiteY42" fmla="*/ 217719 h 696164"/>
                  <a:gd name="connsiteX43" fmla="*/ 1384462 w 2033485"/>
                  <a:gd name="connsiteY43" fmla="*/ 233522 h 696164"/>
                  <a:gd name="connsiteX44" fmla="*/ 1303332 w 2033485"/>
                  <a:gd name="connsiteY44" fmla="*/ 260743 h 696164"/>
                  <a:gd name="connsiteX45" fmla="*/ 1465592 w 2033485"/>
                  <a:gd name="connsiteY45" fmla="*/ 206301 h 696164"/>
                  <a:gd name="connsiteX46" fmla="*/ 1460291 w 2033485"/>
                  <a:gd name="connsiteY46" fmla="*/ 190498 h 696164"/>
                  <a:gd name="connsiteX47" fmla="*/ 1541421 w 2033485"/>
                  <a:gd name="connsiteY47" fmla="*/ 163277 h 696164"/>
                  <a:gd name="connsiteX48" fmla="*/ 1546722 w 2033485"/>
                  <a:gd name="connsiteY48" fmla="*/ 179079 h 696164"/>
                  <a:gd name="connsiteX49" fmla="*/ 1465592 w 2033485"/>
                  <a:gd name="connsiteY49" fmla="*/ 206301 h 696164"/>
                  <a:gd name="connsiteX50" fmla="*/ 1627852 w 2033485"/>
                  <a:gd name="connsiteY50" fmla="*/ 151875 h 696164"/>
                  <a:gd name="connsiteX51" fmla="*/ 1622551 w 2033485"/>
                  <a:gd name="connsiteY51" fmla="*/ 136072 h 696164"/>
                  <a:gd name="connsiteX52" fmla="*/ 1703681 w 2033485"/>
                  <a:gd name="connsiteY52" fmla="*/ 108851 h 696164"/>
                  <a:gd name="connsiteX53" fmla="*/ 1708982 w 2033485"/>
                  <a:gd name="connsiteY53" fmla="*/ 124654 h 696164"/>
                  <a:gd name="connsiteX54" fmla="*/ 1627852 w 2033485"/>
                  <a:gd name="connsiteY54" fmla="*/ 151875 h 696164"/>
                  <a:gd name="connsiteX55" fmla="*/ 1790095 w 2033485"/>
                  <a:gd name="connsiteY55" fmla="*/ 97449 h 696164"/>
                  <a:gd name="connsiteX56" fmla="*/ 1784795 w 2033485"/>
                  <a:gd name="connsiteY56" fmla="*/ 81647 h 696164"/>
                  <a:gd name="connsiteX57" fmla="*/ 1865925 w 2033485"/>
                  <a:gd name="connsiteY57" fmla="*/ 54425 h 696164"/>
                  <a:gd name="connsiteX58" fmla="*/ 1871225 w 2033485"/>
                  <a:gd name="connsiteY58" fmla="*/ 70228 h 696164"/>
                  <a:gd name="connsiteX59" fmla="*/ 1790095 w 2033485"/>
                  <a:gd name="connsiteY59" fmla="*/ 97449 h 696164"/>
                  <a:gd name="connsiteX60" fmla="*/ 1952355 w 2033485"/>
                  <a:gd name="connsiteY60" fmla="*/ 43024 h 696164"/>
                  <a:gd name="connsiteX61" fmla="*/ 1947055 w 2033485"/>
                  <a:gd name="connsiteY61" fmla="*/ 27221 h 696164"/>
                  <a:gd name="connsiteX62" fmla="*/ 2028185 w 2033485"/>
                  <a:gd name="connsiteY62" fmla="*/ 0 h 696164"/>
                  <a:gd name="connsiteX63" fmla="*/ 2033486 w 2033485"/>
                  <a:gd name="connsiteY63" fmla="*/ 15803 h 696164"/>
                  <a:gd name="connsiteX64" fmla="*/ 1952355 w 2033485"/>
                  <a:gd name="connsiteY64" fmla="*/ 43024 h 696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033485" h="696164">
                    <a:moveTo>
                      <a:pt x="5301" y="696165"/>
                    </a:moveTo>
                    <a:lnTo>
                      <a:pt x="0" y="680362"/>
                    </a:lnTo>
                    <a:lnTo>
                      <a:pt x="81130" y="653141"/>
                    </a:lnTo>
                    <a:lnTo>
                      <a:pt x="86431" y="668944"/>
                    </a:lnTo>
                    <a:lnTo>
                      <a:pt x="5301" y="696165"/>
                    </a:lnTo>
                    <a:close/>
                    <a:moveTo>
                      <a:pt x="167561" y="641739"/>
                    </a:moveTo>
                    <a:lnTo>
                      <a:pt x="162260" y="625937"/>
                    </a:lnTo>
                    <a:lnTo>
                      <a:pt x="243390" y="598715"/>
                    </a:lnTo>
                    <a:lnTo>
                      <a:pt x="248691" y="614518"/>
                    </a:lnTo>
                    <a:lnTo>
                      <a:pt x="167561" y="641739"/>
                    </a:lnTo>
                    <a:close/>
                    <a:moveTo>
                      <a:pt x="329804" y="587313"/>
                    </a:moveTo>
                    <a:lnTo>
                      <a:pt x="324504" y="571511"/>
                    </a:lnTo>
                    <a:lnTo>
                      <a:pt x="405634" y="544290"/>
                    </a:lnTo>
                    <a:lnTo>
                      <a:pt x="410935" y="560092"/>
                    </a:lnTo>
                    <a:lnTo>
                      <a:pt x="329804" y="587313"/>
                    </a:lnTo>
                    <a:close/>
                    <a:moveTo>
                      <a:pt x="492065" y="532888"/>
                    </a:moveTo>
                    <a:lnTo>
                      <a:pt x="486764" y="517085"/>
                    </a:lnTo>
                    <a:lnTo>
                      <a:pt x="567894" y="489864"/>
                    </a:lnTo>
                    <a:lnTo>
                      <a:pt x="573195" y="505666"/>
                    </a:lnTo>
                    <a:lnTo>
                      <a:pt x="492065" y="532888"/>
                    </a:lnTo>
                    <a:close/>
                    <a:moveTo>
                      <a:pt x="654325" y="478462"/>
                    </a:moveTo>
                    <a:lnTo>
                      <a:pt x="649024" y="462660"/>
                    </a:lnTo>
                    <a:lnTo>
                      <a:pt x="730154" y="435438"/>
                    </a:lnTo>
                    <a:lnTo>
                      <a:pt x="735455" y="451241"/>
                    </a:lnTo>
                    <a:lnTo>
                      <a:pt x="654325" y="478462"/>
                    </a:lnTo>
                    <a:close/>
                    <a:moveTo>
                      <a:pt x="816568" y="424020"/>
                    </a:moveTo>
                    <a:lnTo>
                      <a:pt x="811267" y="408217"/>
                    </a:lnTo>
                    <a:lnTo>
                      <a:pt x="892397" y="380996"/>
                    </a:lnTo>
                    <a:lnTo>
                      <a:pt x="897698" y="396799"/>
                    </a:lnTo>
                    <a:lnTo>
                      <a:pt x="816568" y="424020"/>
                    </a:lnTo>
                    <a:close/>
                    <a:moveTo>
                      <a:pt x="978828" y="369594"/>
                    </a:moveTo>
                    <a:lnTo>
                      <a:pt x="973527" y="353792"/>
                    </a:lnTo>
                    <a:lnTo>
                      <a:pt x="1054657" y="326570"/>
                    </a:lnTo>
                    <a:lnTo>
                      <a:pt x="1059958" y="342373"/>
                    </a:lnTo>
                    <a:lnTo>
                      <a:pt x="978828" y="369594"/>
                    </a:lnTo>
                    <a:close/>
                    <a:moveTo>
                      <a:pt x="1141088" y="315168"/>
                    </a:moveTo>
                    <a:lnTo>
                      <a:pt x="1135787" y="299366"/>
                    </a:lnTo>
                    <a:lnTo>
                      <a:pt x="1216918" y="272145"/>
                    </a:lnTo>
                    <a:lnTo>
                      <a:pt x="1222218" y="287947"/>
                    </a:lnTo>
                    <a:lnTo>
                      <a:pt x="1141088" y="315168"/>
                    </a:lnTo>
                    <a:close/>
                    <a:moveTo>
                      <a:pt x="1303332" y="260743"/>
                    </a:moveTo>
                    <a:lnTo>
                      <a:pt x="1298031" y="244940"/>
                    </a:lnTo>
                    <a:lnTo>
                      <a:pt x="1379161" y="217719"/>
                    </a:lnTo>
                    <a:lnTo>
                      <a:pt x="1384462" y="233522"/>
                    </a:lnTo>
                    <a:lnTo>
                      <a:pt x="1303332" y="260743"/>
                    </a:lnTo>
                    <a:close/>
                    <a:moveTo>
                      <a:pt x="1465592" y="206301"/>
                    </a:moveTo>
                    <a:lnTo>
                      <a:pt x="1460291" y="190498"/>
                    </a:lnTo>
                    <a:lnTo>
                      <a:pt x="1541421" y="163277"/>
                    </a:lnTo>
                    <a:lnTo>
                      <a:pt x="1546722" y="179079"/>
                    </a:lnTo>
                    <a:lnTo>
                      <a:pt x="1465592" y="206301"/>
                    </a:lnTo>
                    <a:close/>
                    <a:moveTo>
                      <a:pt x="1627852" y="151875"/>
                    </a:moveTo>
                    <a:lnTo>
                      <a:pt x="1622551" y="136072"/>
                    </a:lnTo>
                    <a:lnTo>
                      <a:pt x="1703681" y="108851"/>
                    </a:lnTo>
                    <a:lnTo>
                      <a:pt x="1708982" y="124654"/>
                    </a:lnTo>
                    <a:lnTo>
                      <a:pt x="1627852" y="151875"/>
                    </a:lnTo>
                    <a:close/>
                    <a:moveTo>
                      <a:pt x="1790095" y="97449"/>
                    </a:moveTo>
                    <a:lnTo>
                      <a:pt x="1784795" y="81647"/>
                    </a:lnTo>
                    <a:lnTo>
                      <a:pt x="1865925" y="54425"/>
                    </a:lnTo>
                    <a:lnTo>
                      <a:pt x="1871225" y="70228"/>
                    </a:lnTo>
                    <a:lnTo>
                      <a:pt x="1790095" y="97449"/>
                    </a:lnTo>
                    <a:close/>
                    <a:moveTo>
                      <a:pt x="1952355" y="43024"/>
                    </a:moveTo>
                    <a:lnTo>
                      <a:pt x="1947055" y="27221"/>
                    </a:lnTo>
                    <a:lnTo>
                      <a:pt x="2028185" y="0"/>
                    </a:lnTo>
                    <a:lnTo>
                      <a:pt x="2033486" y="15803"/>
                    </a:lnTo>
                    <a:lnTo>
                      <a:pt x="1952355" y="43024"/>
                    </a:lnTo>
                    <a:close/>
                  </a:path>
                </a:pathLst>
              </a:custGeom>
              <a:solidFill>
                <a:srgbClr val="FFFFFF"/>
              </a:solidFill>
              <a:ln w="1665" cap="flat">
                <a:noFill/>
                <a:prstDash val="solid"/>
                <a:miter/>
              </a:ln>
            </p:spPr>
            <p:txBody>
              <a:bodyPr rtlCol="0" anchor="ctr"/>
              <a:lstStyle/>
              <a:p>
                <a:endParaRPr lang="en-IN"/>
              </a:p>
            </p:txBody>
          </p:sp>
          <p:sp>
            <p:nvSpPr>
              <p:cNvPr id="6152" name="Freeform: Shape 6151">
                <a:extLst>
                  <a:ext uri="{FF2B5EF4-FFF2-40B4-BE49-F238E27FC236}">
                    <a16:creationId xmlns:a16="http://schemas.microsoft.com/office/drawing/2014/main" id="{3DF66279-3368-BA51-F1E3-9897B490CAC7}"/>
                  </a:ext>
                </a:extLst>
              </p:cNvPr>
              <p:cNvSpPr/>
              <p:nvPr/>
            </p:nvSpPr>
            <p:spPr>
              <a:xfrm>
                <a:off x="4793718" y="6197541"/>
                <a:ext cx="75312" cy="37156"/>
              </a:xfrm>
              <a:custGeom>
                <a:avLst/>
                <a:gdLst>
                  <a:gd name="connsiteX0" fmla="*/ 72195 w 75312"/>
                  <a:gd name="connsiteY0" fmla="*/ 37156 h 37156"/>
                  <a:gd name="connsiteX1" fmla="*/ 0 w 75312"/>
                  <a:gd name="connsiteY1" fmla="*/ 23371 h 37156"/>
                  <a:gd name="connsiteX2" fmla="*/ 69678 w 75312"/>
                  <a:gd name="connsiteY2" fmla="*/ 0 h 37156"/>
                  <a:gd name="connsiteX3" fmla="*/ 74979 w 75312"/>
                  <a:gd name="connsiteY3" fmla="*/ 15803 h 37156"/>
                  <a:gd name="connsiteX4" fmla="*/ 65644 w 75312"/>
                  <a:gd name="connsiteY4" fmla="*/ 18936 h 37156"/>
                  <a:gd name="connsiteX5" fmla="*/ 75312 w 75312"/>
                  <a:gd name="connsiteY5" fmla="*/ 20787 h 37156"/>
                  <a:gd name="connsiteX6" fmla="*/ 72195 w 75312"/>
                  <a:gd name="connsiteY6" fmla="*/ 37156 h 3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12" h="37156">
                    <a:moveTo>
                      <a:pt x="72195" y="37156"/>
                    </a:moveTo>
                    <a:lnTo>
                      <a:pt x="0" y="23371"/>
                    </a:lnTo>
                    <a:lnTo>
                      <a:pt x="69678" y="0"/>
                    </a:lnTo>
                    <a:lnTo>
                      <a:pt x="74979" y="15803"/>
                    </a:lnTo>
                    <a:lnTo>
                      <a:pt x="65644" y="18936"/>
                    </a:lnTo>
                    <a:lnTo>
                      <a:pt x="75312" y="20787"/>
                    </a:lnTo>
                    <a:lnTo>
                      <a:pt x="72195" y="37156"/>
                    </a:lnTo>
                    <a:close/>
                  </a:path>
                </a:pathLst>
              </a:custGeom>
              <a:solidFill>
                <a:srgbClr val="FFFFFF"/>
              </a:solidFill>
              <a:ln w="1665" cap="flat">
                <a:noFill/>
                <a:prstDash val="solid"/>
                <a:miter/>
              </a:ln>
            </p:spPr>
            <p:txBody>
              <a:bodyPr rtlCol="0" anchor="ctr"/>
              <a:lstStyle/>
              <a:p>
                <a:endParaRPr lang="en-IN"/>
              </a:p>
            </p:txBody>
          </p:sp>
          <p:sp>
            <p:nvSpPr>
              <p:cNvPr id="6153" name="Freeform: Shape 6152">
                <a:extLst>
                  <a:ext uri="{FF2B5EF4-FFF2-40B4-BE49-F238E27FC236}">
                    <a16:creationId xmlns:a16="http://schemas.microsoft.com/office/drawing/2014/main" id="{3ACB7EB6-862F-3F36-5C3A-06AE7100455B}"/>
                  </a:ext>
                </a:extLst>
              </p:cNvPr>
              <p:cNvSpPr/>
              <p:nvPr/>
            </p:nvSpPr>
            <p:spPr>
              <a:xfrm>
                <a:off x="4948593" y="6234113"/>
                <a:ext cx="3062721" cy="600382"/>
              </a:xfrm>
              <a:custGeom>
                <a:avLst/>
                <a:gdLst>
                  <a:gd name="connsiteX0" fmla="*/ 3059588 w 3062721"/>
                  <a:gd name="connsiteY0" fmla="*/ 600382 h 600382"/>
                  <a:gd name="connsiteX1" fmla="*/ 2976891 w 3062721"/>
                  <a:gd name="connsiteY1" fmla="*/ 584596 h 600382"/>
                  <a:gd name="connsiteX2" fmla="*/ 2980025 w 3062721"/>
                  <a:gd name="connsiteY2" fmla="*/ 568227 h 600382"/>
                  <a:gd name="connsiteX3" fmla="*/ 3062722 w 3062721"/>
                  <a:gd name="connsiteY3" fmla="*/ 584013 h 600382"/>
                  <a:gd name="connsiteX4" fmla="*/ 3059588 w 3062721"/>
                  <a:gd name="connsiteY4" fmla="*/ 600382 h 600382"/>
                  <a:gd name="connsiteX5" fmla="*/ 2894211 w 3062721"/>
                  <a:gd name="connsiteY5" fmla="*/ 568810 h 600382"/>
                  <a:gd name="connsiteX6" fmla="*/ 2811514 w 3062721"/>
                  <a:gd name="connsiteY6" fmla="*/ 553025 h 600382"/>
                  <a:gd name="connsiteX7" fmla="*/ 2814648 w 3062721"/>
                  <a:gd name="connsiteY7" fmla="*/ 536655 h 600382"/>
                  <a:gd name="connsiteX8" fmla="*/ 2897345 w 3062721"/>
                  <a:gd name="connsiteY8" fmla="*/ 552441 h 600382"/>
                  <a:gd name="connsiteX9" fmla="*/ 2894211 w 3062721"/>
                  <a:gd name="connsiteY9" fmla="*/ 568810 h 600382"/>
                  <a:gd name="connsiteX10" fmla="*/ 2728834 w 3062721"/>
                  <a:gd name="connsiteY10" fmla="*/ 537239 h 600382"/>
                  <a:gd name="connsiteX11" fmla="*/ 2646137 w 3062721"/>
                  <a:gd name="connsiteY11" fmla="*/ 521453 h 600382"/>
                  <a:gd name="connsiteX12" fmla="*/ 2649270 w 3062721"/>
                  <a:gd name="connsiteY12" fmla="*/ 505083 h 600382"/>
                  <a:gd name="connsiteX13" fmla="*/ 2731968 w 3062721"/>
                  <a:gd name="connsiteY13" fmla="*/ 520869 h 600382"/>
                  <a:gd name="connsiteX14" fmla="*/ 2728834 w 3062721"/>
                  <a:gd name="connsiteY14" fmla="*/ 537239 h 600382"/>
                  <a:gd name="connsiteX15" fmla="*/ 2563440 w 3062721"/>
                  <a:gd name="connsiteY15" fmla="*/ 505667 h 600382"/>
                  <a:gd name="connsiteX16" fmla="*/ 2480743 w 3062721"/>
                  <a:gd name="connsiteY16" fmla="*/ 489881 h 600382"/>
                  <a:gd name="connsiteX17" fmla="*/ 2483877 w 3062721"/>
                  <a:gd name="connsiteY17" fmla="*/ 473511 h 600382"/>
                  <a:gd name="connsiteX18" fmla="*/ 2566574 w 3062721"/>
                  <a:gd name="connsiteY18" fmla="*/ 489297 h 600382"/>
                  <a:gd name="connsiteX19" fmla="*/ 2563440 w 3062721"/>
                  <a:gd name="connsiteY19" fmla="*/ 505667 h 600382"/>
                  <a:gd name="connsiteX20" fmla="*/ 2398062 w 3062721"/>
                  <a:gd name="connsiteY20" fmla="*/ 474111 h 600382"/>
                  <a:gd name="connsiteX21" fmla="*/ 2315365 w 3062721"/>
                  <a:gd name="connsiteY21" fmla="*/ 458325 h 600382"/>
                  <a:gd name="connsiteX22" fmla="*/ 2318499 w 3062721"/>
                  <a:gd name="connsiteY22" fmla="*/ 441956 h 600382"/>
                  <a:gd name="connsiteX23" fmla="*/ 2401196 w 3062721"/>
                  <a:gd name="connsiteY23" fmla="*/ 457742 h 600382"/>
                  <a:gd name="connsiteX24" fmla="*/ 2398062 w 3062721"/>
                  <a:gd name="connsiteY24" fmla="*/ 474111 h 600382"/>
                  <a:gd name="connsiteX25" fmla="*/ 2232685 w 3062721"/>
                  <a:gd name="connsiteY25" fmla="*/ 442540 h 600382"/>
                  <a:gd name="connsiteX26" fmla="*/ 2149988 w 3062721"/>
                  <a:gd name="connsiteY26" fmla="*/ 426754 h 600382"/>
                  <a:gd name="connsiteX27" fmla="*/ 2153122 w 3062721"/>
                  <a:gd name="connsiteY27" fmla="*/ 410384 h 600382"/>
                  <a:gd name="connsiteX28" fmla="*/ 2235819 w 3062721"/>
                  <a:gd name="connsiteY28" fmla="*/ 426170 h 600382"/>
                  <a:gd name="connsiteX29" fmla="*/ 2232685 w 3062721"/>
                  <a:gd name="connsiteY29" fmla="*/ 442540 h 600382"/>
                  <a:gd name="connsiteX30" fmla="*/ 2067291 w 3062721"/>
                  <a:gd name="connsiteY30" fmla="*/ 410968 h 600382"/>
                  <a:gd name="connsiteX31" fmla="*/ 1984594 w 3062721"/>
                  <a:gd name="connsiteY31" fmla="*/ 395182 h 600382"/>
                  <a:gd name="connsiteX32" fmla="*/ 1987728 w 3062721"/>
                  <a:gd name="connsiteY32" fmla="*/ 378812 h 600382"/>
                  <a:gd name="connsiteX33" fmla="*/ 2070425 w 3062721"/>
                  <a:gd name="connsiteY33" fmla="*/ 394598 h 600382"/>
                  <a:gd name="connsiteX34" fmla="*/ 2067291 w 3062721"/>
                  <a:gd name="connsiteY34" fmla="*/ 410968 h 600382"/>
                  <a:gd name="connsiteX35" fmla="*/ 1901914 w 3062721"/>
                  <a:gd name="connsiteY35" fmla="*/ 379396 h 600382"/>
                  <a:gd name="connsiteX36" fmla="*/ 1819217 w 3062721"/>
                  <a:gd name="connsiteY36" fmla="*/ 363610 h 600382"/>
                  <a:gd name="connsiteX37" fmla="*/ 1822351 w 3062721"/>
                  <a:gd name="connsiteY37" fmla="*/ 347241 h 600382"/>
                  <a:gd name="connsiteX38" fmla="*/ 1905048 w 3062721"/>
                  <a:gd name="connsiteY38" fmla="*/ 363027 h 600382"/>
                  <a:gd name="connsiteX39" fmla="*/ 1901914 w 3062721"/>
                  <a:gd name="connsiteY39" fmla="*/ 379396 h 600382"/>
                  <a:gd name="connsiteX40" fmla="*/ 1736537 w 3062721"/>
                  <a:gd name="connsiteY40" fmla="*/ 347841 h 600382"/>
                  <a:gd name="connsiteX41" fmla="*/ 1653840 w 3062721"/>
                  <a:gd name="connsiteY41" fmla="*/ 332055 h 600382"/>
                  <a:gd name="connsiteX42" fmla="*/ 1656973 w 3062721"/>
                  <a:gd name="connsiteY42" fmla="*/ 315686 h 600382"/>
                  <a:gd name="connsiteX43" fmla="*/ 1739670 w 3062721"/>
                  <a:gd name="connsiteY43" fmla="*/ 331471 h 600382"/>
                  <a:gd name="connsiteX44" fmla="*/ 1736537 w 3062721"/>
                  <a:gd name="connsiteY44" fmla="*/ 347841 h 600382"/>
                  <a:gd name="connsiteX45" fmla="*/ 1571143 w 3062721"/>
                  <a:gd name="connsiteY45" fmla="*/ 316269 h 600382"/>
                  <a:gd name="connsiteX46" fmla="*/ 1488446 w 3062721"/>
                  <a:gd name="connsiteY46" fmla="*/ 300483 h 600382"/>
                  <a:gd name="connsiteX47" fmla="*/ 1491579 w 3062721"/>
                  <a:gd name="connsiteY47" fmla="*/ 284113 h 600382"/>
                  <a:gd name="connsiteX48" fmla="*/ 1574276 w 3062721"/>
                  <a:gd name="connsiteY48" fmla="*/ 299899 h 600382"/>
                  <a:gd name="connsiteX49" fmla="*/ 1571143 w 3062721"/>
                  <a:gd name="connsiteY49" fmla="*/ 316269 h 600382"/>
                  <a:gd name="connsiteX50" fmla="*/ 1405765 w 3062721"/>
                  <a:gd name="connsiteY50" fmla="*/ 284697 h 600382"/>
                  <a:gd name="connsiteX51" fmla="*/ 1323068 w 3062721"/>
                  <a:gd name="connsiteY51" fmla="*/ 268911 h 600382"/>
                  <a:gd name="connsiteX52" fmla="*/ 1326202 w 3062721"/>
                  <a:gd name="connsiteY52" fmla="*/ 252542 h 600382"/>
                  <a:gd name="connsiteX53" fmla="*/ 1408899 w 3062721"/>
                  <a:gd name="connsiteY53" fmla="*/ 268328 h 600382"/>
                  <a:gd name="connsiteX54" fmla="*/ 1405765 w 3062721"/>
                  <a:gd name="connsiteY54" fmla="*/ 284697 h 600382"/>
                  <a:gd name="connsiteX55" fmla="*/ 1240388 w 3062721"/>
                  <a:gd name="connsiteY55" fmla="*/ 253125 h 600382"/>
                  <a:gd name="connsiteX56" fmla="*/ 1157691 w 3062721"/>
                  <a:gd name="connsiteY56" fmla="*/ 237339 h 600382"/>
                  <a:gd name="connsiteX57" fmla="*/ 1160825 w 3062721"/>
                  <a:gd name="connsiteY57" fmla="*/ 220970 h 600382"/>
                  <a:gd name="connsiteX58" fmla="*/ 1243522 w 3062721"/>
                  <a:gd name="connsiteY58" fmla="*/ 236756 h 600382"/>
                  <a:gd name="connsiteX59" fmla="*/ 1240388 w 3062721"/>
                  <a:gd name="connsiteY59" fmla="*/ 253125 h 600382"/>
                  <a:gd name="connsiteX60" fmla="*/ 1074994 w 3062721"/>
                  <a:gd name="connsiteY60" fmla="*/ 221553 h 600382"/>
                  <a:gd name="connsiteX61" fmla="*/ 992297 w 3062721"/>
                  <a:gd name="connsiteY61" fmla="*/ 205767 h 600382"/>
                  <a:gd name="connsiteX62" fmla="*/ 995431 w 3062721"/>
                  <a:gd name="connsiteY62" fmla="*/ 189398 h 600382"/>
                  <a:gd name="connsiteX63" fmla="*/ 1078128 w 3062721"/>
                  <a:gd name="connsiteY63" fmla="*/ 205184 h 600382"/>
                  <a:gd name="connsiteX64" fmla="*/ 1074994 w 3062721"/>
                  <a:gd name="connsiteY64" fmla="*/ 221553 h 600382"/>
                  <a:gd name="connsiteX65" fmla="*/ 909617 w 3062721"/>
                  <a:gd name="connsiteY65" fmla="*/ 189998 h 600382"/>
                  <a:gd name="connsiteX66" fmla="*/ 826920 w 3062721"/>
                  <a:gd name="connsiteY66" fmla="*/ 174212 h 600382"/>
                  <a:gd name="connsiteX67" fmla="*/ 830054 w 3062721"/>
                  <a:gd name="connsiteY67" fmla="*/ 157843 h 600382"/>
                  <a:gd name="connsiteX68" fmla="*/ 912751 w 3062721"/>
                  <a:gd name="connsiteY68" fmla="*/ 173628 h 600382"/>
                  <a:gd name="connsiteX69" fmla="*/ 909617 w 3062721"/>
                  <a:gd name="connsiteY69" fmla="*/ 189998 h 600382"/>
                  <a:gd name="connsiteX70" fmla="*/ 744240 w 3062721"/>
                  <a:gd name="connsiteY70" fmla="*/ 158426 h 600382"/>
                  <a:gd name="connsiteX71" fmla="*/ 661543 w 3062721"/>
                  <a:gd name="connsiteY71" fmla="*/ 142640 h 600382"/>
                  <a:gd name="connsiteX72" fmla="*/ 664676 w 3062721"/>
                  <a:gd name="connsiteY72" fmla="*/ 126271 h 600382"/>
                  <a:gd name="connsiteX73" fmla="*/ 747373 w 3062721"/>
                  <a:gd name="connsiteY73" fmla="*/ 142057 h 600382"/>
                  <a:gd name="connsiteX74" fmla="*/ 744240 w 3062721"/>
                  <a:gd name="connsiteY74" fmla="*/ 158426 h 600382"/>
                  <a:gd name="connsiteX75" fmla="*/ 578846 w 3062721"/>
                  <a:gd name="connsiteY75" fmla="*/ 126854 h 600382"/>
                  <a:gd name="connsiteX76" fmla="*/ 496149 w 3062721"/>
                  <a:gd name="connsiteY76" fmla="*/ 111069 h 600382"/>
                  <a:gd name="connsiteX77" fmla="*/ 499282 w 3062721"/>
                  <a:gd name="connsiteY77" fmla="*/ 94699 h 600382"/>
                  <a:gd name="connsiteX78" fmla="*/ 581979 w 3062721"/>
                  <a:gd name="connsiteY78" fmla="*/ 110485 h 600382"/>
                  <a:gd name="connsiteX79" fmla="*/ 578846 w 3062721"/>
                  <a:gd name="connsiteY79" fmla="*/ 126854 h 600382"/>
                  <a:gd name="connsiteX80" fmla="*/ 413468 w 3062721"/>
                  <a:gd name="connsiteY80" fmla="*/ 95282 h 600382"/>
                  <a:gd name="connsiteX81" fmla="*/ 330771 w 3062721"/>
                  <a:gd name="connsiteY81" fmla="*/ 79496 h 600382"/>
                  <a:gd name="connsiteX82" fmla="*/ 333905 w 3062721"/>
                  <a:gd name="connsiteY82" fmla="*/ 63127 h 600382"/>
                  <a:gd name="connsiteX83" fmla="*/ 416602 w 3062721"/>
                  <a:gd name="connsiteY83" fmla="*/ 78913 h 600382"/>
                  <a:gd name="connsiteX84" fmla="*/ 413468 w 3062721"/>
                  <a:gd name="connsiteY84" fmla="*/ 95282 h 600382"/>
                  <a:gd name="connsiteX85" fmla="*/ 248074 w 3062721"/>
                  <a:gd name="connsiteY85" fmla="*/ 63710 h 600382"/>
                  <a:gd name="connsiteX86" fmla="*/ 165377 w 3062721"/>
                  <a:gd name="connsiteY86" fmla="*/ 47925 h 600382"/>
                  <a:gd name="connsiteX87" fmla="*/ 168511 w 3062721"/>
                  <a:gd name="connsiteY87" fmla="*/ 31555 h 600382"/>
                  <a:gd name="connsiteX88" fmla="*/ 251208 w 3062721"/>
                  <a:gd name="connsiteY88" fmla="*/ 47341 h 600382"/>
                  <a:gd name="connsiteX89" fmla="*/ 248074 w 3062721"/>
                  <a:gd name="connsiteY89" fmla="*/ 63710 h 600382"/>
                  <a:gd name="connsiteX90" fmla="*/ 82697 w 3062721"/>
                  <a:gd name="connsiteY90" fmla="*/ 32155 h 600382"/>
                  <a:gd name="connsiteX91" fmla="*/ 0 w 3062721"/>
                  <a:gd name="connsiteY91" fmla="*/ 16369 h 600382"/>
                  <a:gd name="connsiteX92" fmla="*/ 3134 w 3062721"/>
                  <a:gd name="connsiteY92" fmla="*/ 0 h 600382"/>
                  <a:gd name="connsiteX93" fmla="*/ 85831 w 3062721"/>
                  <a:gd name="connsiteY93" fmla="*/ 15786 h 600382"/>
                  <a:gd name="connsiteX94" fmla="*/ 82697 w 3062721"/>
                  <a:gd name="connsiteY94" fmla="*/ 32155 h 60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062721" h="600382">
                    <a:moveTo>
                      <a:pt x="3059588" y="600382"/>
                    </a:moveTo>
                    <a:lnTo>
                      <a:pt x="2976891" y="584596"/>
                    </a:lnTo>
                    <a:lnTo>
                      <a:pt x="2980025" y="568227"/>
                    </a:lnTo>
                    <a:lnTo>
                      <a:pt x="3062722" y="584013"/>
                    </a:lnTo>
                    <a:lnTo>
                      <a:pt x="3059588" y="600382"/>
                    </a:lnTo>
                    <a:close/>
                    <a:moveTo>
                      <a:pt x="2894211" y="568810"/>
                    </a:moveTo>
                    <a:lnTo>
                      <a:pt x="2811514" y="553025"/>
                    </a:lnTo>
                    <a:lnTo>
                      <a:pt x="2814648" y="536655"/>
                    </a:lnTo>
                    <a:lnTo>
                      <a:pt x="2897345" y="552441"/>
                    </a:lnTo>
                    <a:lnTo>
                      <a:pt x="2894211" y="568810"/>
                    </a:lnTo>
                    <a:close/>
                    <a:moveTo>
                      <a:pt x="2728834" y="537239"/>
                    </a:moveTo>
                    <a:lnTo>
                      <a:pt x="2646137" y="521453"/>
                    </a:lnTo>
                    <a:lnTo>
                      <a:pt x="2649270" y="505083"/>
                    </a:lnTo>
                    <a:lnTo>
                      <a:pt x="2731968" y="520869"/>
                    </a:lnTo>
                    <a:lnTo>
                      <a:pt x="2728834" y="537239"/>
                    </a:lnTo>
                    <a:close/>
                    <a:moveTo>
                      <a:pt x="2563440" y="505667"/>
                    </a:moveTo>
                    <a:lnTo>
                      <a:pt x="2480743" y="489881"/>
                    </a:lnTo>
                    <a:lnTo>
                      <a:pt x="2483877" y="473511"/>
                    </a:lnTo>
                    <a:lnTo>
                      <a:pt x="2566574" y="489297"/>
                    </a:lnTo>
                    <a:lnTo>
                      <a:pt x="2563440" y="505667"/>
                    </a:lnTo>
                    <a:close/>
                    <a:moveTo>
                      <a:pt x="2398062" y="474111"/>
                    </a:moveTo>
                    <a:lnTo>
                      <a:pt x="2315365" y="458325"/>
                    </a:lnTo>
                    <a:lnTo>
                      <a:pt x="2318499" y="441956"/>
                    </a:lnTo>
                    <a:lnTo>
                      <a:pt x="2401196" y="457742"/>
                    </a:lnTo>
                    <a:lnTo>
                      <a:pt x="2398062" y="474111"/>
                    </a:lnTo>
                    <a:close/>
                    <a:moveTo>
                      <a:pt x="2232685" y="442540"/>
                    </a:moveTo>
                    <a:lnTo>
                      <a:pt x="2149988" y="426754"/>
                    </a:lnTo>
                    <a:lnTo>
                      <a:pt x="2153122" y="410384"/>
                    </a:lnTo>
                    <a:lnTo>
                      <a:pt x="2235819" y="426170"/>
                    </a:lnTo>
                    <a:lnTo>
                      <a:pt x="2232685" y="442540"/>
                    </a:lnTo>
                    <a:close/>
                    <a:moveTo>
                      <a:pt x="2067291" y="410968"/>
                    </a:moveTo>
                    <a:lnTo>
                      <a:pt x="1984594" y="395182"/>
                    </a:lnTo>
                    <a:lnTo>
                      <a:pt x="1987728" y="378812"/>
                    </a:lnTo>
                    <a:lnTo>
                      <a:pt x="2070425" y="394598"/>
                    </a:lnTo>
                    <a:lnTo>
                      <a:pt x="2067291" y="410968"/>
                    </a:lnTo>
                    <a:close/>
                    <a:moveTo>
                      <a:pt x="1901914" y="379396"/>
                    </a:moveTo>
                    <a:lnTo>
                      <a:pt x="1819217" y="363610"/>
                    </a:lnTo>
                    <a:lnTo>
                      <a:pt x="1822351" y="347241"/>
                    </a:lnTo>
                    <a:lnTo>
                      <a:pt x="1905048" y="363027"/>
                    </a:lnTo>
                    <a:lnTo>
                      <a:pt x="1901914" y="379396"/>
                    </a:lnTo>
                    <a:close/>
                    <a:moveTo>
                      <a:pt x="1736537" y="347841"/>
                    </a:moveTo>
                    <a:lnTo>
                      <a:pt x="1653840" y="332055"/>
                    </a:lnTo>
                    <a:lnTo>
                      <a:pt x="1656973" y="315686"/>
                    </a:lnTo>
                    <a:lnTo>
                      <a:pt x="1739670" y="331471"/>
                    </a:lnTo>
                    <a:lnTo>
                      <a:pt x="1736537" y="347841"/>
                    </a:lnTo>
                    <a:close/>
                    <a:moveTo>
                      <a:pt x="1571143" y="316269"/>
                    </a:moveTo>
                    <a:lnTo>
                      <a:pt x="1488446" y="300483"/>
                    </a:lnTo>
                    <a:lnTo>
                      <a:pt x="1491579" y="284113"/>
                    </a:lnTo>
                    <a:lnTo>
                      <a:pt x="1574276" y="299899"/>
                    </a:lnTo>
                    <a:lnTo>
                      <a:pt x="1571143" y="316269"/>
                    </a:lnTo>
                    <a:close/>
                    <a:moveTo>
                      <a:pt x="1405765" y="284697"/>
                    </a:moveTo>
                    <a:lnTo>
                      <a:pt x="1323068" y="268911"/>
                    </a:lnTo>
                    <a:lnTo>
                      <a:pt x="1326202" y="252542"/>
                    </a:lnTo>
                    <a:lnTo>
                      <a:pt x="1408899" y="268328"/>
                    </a:lnTo>
                    <a:lnTo>
                      <a:pt x="1405765" y="284697"/>
                    </a:lnTo>
                    <a:close/>
                    <a:moveTo>
                      <a:pt x="1240388" y="253125"/>
                    </a:moveTo>
                    <a:lnTo>
                      <a:pt x="1157691" y="237339"/>
                    </a:lnTo>
                    <a:lnTo>
                      <a:pt x="1160825" y="220970"/>
                    </a:lnTo>
                    <a:lnTo>
                      <a:pt x="1243522" y="236756"/>
                    </a:lnTo>
                    <a:lnTo>
                      <a:pt x="1240388" y="253125"/>
                    </a:lnTo>
                    <a:close/>
                    <a:moveTo>
                      <a:pt x="1074994" y="221553"/>
                    </a:moveTo>
                    <a:lnTo>
                      <a:pt x="992297" y="205767"/>
                    </a:lnTo>
                    <a:lnTo>
                      <a:pt x="995431" y="189398"/>
                    </a:lnTo>
                    <a:lnTo>
                      <a:pt x="1078128" y="205184"/>
                    </a:lnTo>
                    <a:lnTo>
                      <a:pt x="1074994" y="221553"/>
                    </a:lnTo>
                    <a:close/>
                    <a:moveTo>
                      <a:pt x="909617" y="189998"/>
                    </a:moveTo>
                    <a:lnTo>
                      <a:pt x="826920" y="174212"/>
                    </a:lnTo>
                    <a:lnTo>
                      <a:pt x="830054" y="157843"/>
                    </a:lnTo>
                    <a:lnTo>
                      <a:pt x="912751" y="173628"/>
                    </a:lnTo>
                    <a:lnTo>
                      <a:pt x="909617" y="189998"/>
                    </a:lnTo>
                    <a:close/>
                    <a:moveTo>
                      <a:pt x="744240" y="158426"/>
                    </a:moveTo>
                    <a:lnTo>
                      <a:pt x="661543" y="142640"/>
                    </a:lnTo>
                    <a:lnTo>
                      <a:pt x="664676" y="126271"/>
                    </a:lnTo>
                    <a:lnTo>
                      <a:pt x="747373" y="142057"/>
                    </a:lnTo>
                    <a:lnTo>
                      <a:pt x="744240" y="158426"/>
                    </a:lnTo>
                    <a:close/>
                    <a:moveTo>
                      <a:pt x="578846" y="126854"/>
                    </a:moveTo>
                    <a:lnTo>
                      <a:pt x="496149" y="111069"/>
                    </a:lnTo>
                    <a:lnTo>
                      <a:pt x="499282" y="94699"/>
                    </a:lnTo>
                    <a:lnTo>
                      <a:pt x="581979" y="110485"/>
                    </a:lnTo>
                    <a:lnTo>
                      <a:pt x="578846" y="126854"/>
                    </a:lnTo>
                    <a:close/>
                    <a:moveTo>
                      <a:pt x="413468" y="95282"/>
                    </a:moveTo>
                    <a:lnTo>
                      <a:pt x="330771" y="79496"/>
                    </a:lnTo>
                    <a:lnTo>
                      <a:pt x="333905" y="63127"/>
                    </a:lnTo>
                    <a:lnTo>
                      <a:pt x="416602" y="78913"/>
                    </a:lnTo>
                    <a:lnTo>
                      <a:pt x="413468" y="95282"/>
                    </a:lnTo>
                    <a:close/>
                    <a:moveTo>
                      <a:pt x="248074" y="63710"/>
                    </a:moveTo>
                    <a:lnTo>
                      <a:pt x="165377" y="47925"/>
                    </a:lnTo>
                    <a:lnTo>
                      <a:pt x="168511" y="31555"/>
                    </a:lnTo>
                    <a:lnTo>
                      <a:pt x="251208" y="47341"/>
                    </a:lnTo>
                    <a:lnTo>
                      <a:pt x="248074" y="63710"/>
                    </a:lnTo>
                    <a:close/>
                    <a:moveTo>
                      <a:pt x="82697" y="32155"/>
                    </a:moveTo>
                    <a:lnTo>
                      <a:pt x="0" y="16369"/>
                    </a:lnTo>
                    <a:lnTo>
                      <a:pt x="3134" y="0"/>
                    </a:lnTo>
                    <a:lnTo>
                      <a:pt x="85831" y="15786"/>
                    </a:lnTo>
                    <a:lnTo>
                      <a:pt x="82697" y="32155"/>
                    </a:lnTo>
                    <a:close/>
                  </a:path>
                </a:pathLst>
              </a:custGeom>
              <a:solidFill>
                <a:srgbClr val="FFFFFF"/>
              </a:solidFill>
              <a:ln w="1665" cap="flat">
                <a:noFill/>
                <a:prstDash val="solid"/>
                <a:miter/>
              </a:ln>
            </p:spPr>
            <p:txBody>
              <a:bodyPr rtlCol="0" anchor="ctr"/>
              <a:lstStyle/>
              <a:p>
                <a:endParaRPr lang="en-IN"/>
              </a:p>
            </p:txBody>
          </p:sp>
          <p:sp>
            <p:nvSpPr>
              <p:cNvPr id="6154" name="Freeform: Shape 6153">
                <a:extLst>
                  <a:ext uri="{FF2B5EF4-FFF2-40B4-BE49-F238E27FC236}">
                    <a16:creationId xmlns:a16="http://schemas.microsoft.com/office/drawing/2014/main" id="{1EEDDD48-E7D0-07A3-A607-16590EFBE008}"/>
                  </a:ext>
                </a:extLst>
              </p:cNvPr>
              <p:cNvSpPr/>
              <p:nvPr/>
            </p:nvSpPr>
            <p:spPr>
              <a:xfrm rot="-4751399">
                <a:off x="8104776" y="6825484"/>
                <a:ext cx="16669" cy="41673"/>
              </a:xfrm>
              <a:custGeom>
                <a:avLst/>
                <a:gdLst>
                  <a:gd name="connsiteX0" fmla="*/ 0 w 16669"/>
                  <a:gd name="connsiteY0" fmla="*/ 0 h 41673"/>
                  <a:gd name="connsiteX1" fmla="*/ 16669 w 16669"/>
                  <a:gd name="connsiteY1" fmla="*/ 0 h 41673"/>
                  <a:gd name="connsiteX2" fmla="*/ 16669 w 16669"/>
                  <a:gd name="connsiteY2" fmla="*/ 41674 h 41673"/>
                  <a:gd name="connsiteX3" fmla="*/ 0 w 16669"/>
                  <a:gd name="connsiteY3" fmla="*/ 41674 h 41673"/>
                </a:gdLst>
                <a:ahLst/>
                <a:cxnLst>
                  <a:cxn ang="0">
                    <a:pos x="connsiteX0" y="connsiteY0"/>
                  </a:cxn>
                  <a:cxn ang="0">
                    <a:pos x="connsiteX1" y="connsiteY1"/>
                  </a:cxn>
                  <a:cxn ang="0">
                    <a:pos x="connsiteX2" y="connsiteY2"/>
                  </a:cxn>
                  <a:cxn ang="0">
                    <a:pos x="connsiteX3" y="connsiteY3"/>
                  </a:cxn>
                </a:cxnLst>
                <a:rect l="l" t="t" r="r" b="b"/>
                <a:pathLst>
                  <a:path w="16669" h="41673">
                    <a:moveTo>
                      <a:pt x="0" y="0"/>
                    </a:moveTo>
                    <a:lnTo>
                      <a:pt x="16669" y="0"/>
                    </a:lnTo>
                    <a:lnTo>
                      <a:pt x="16669" y="41674"/>
                    </a:lnTo>
                    <a:lnTo>
                      <a:pt x="0" y="41674"/>
                    </a:lnTo>
                    <a:close/>
                  </a:path>
                </a:pathLst>
              </a:custGeom>
              <a:solidFill>
                <a:srgbClr val="FFFFFF"/>
              </a:solidFill>
              <a:ln w="1665" cap="flat">
                <a:noFill/>
                <a:prstDash val="solid"/>
                <a:miter/>
              </a:ln>
            </p:spPr>
            <p:txBody>
              <a:bodyPr rtlCol="0" anchor="ctr"/>
              <a:lstStyle/>
              <a:p>
                <a:endParaRPr lang="en-IN"/>
              </a:p>
            </p:txBody>
          </p:sp>
        </p:grpSp>
        <p:sp>
          <p:nvSpPr>
            <p:cNvPr id="6160" name="Freeform: Shape 6159">
              <a:extLst>
                <a:ext uri="{FF2B5EF4-FFF2-40B4-BE49-F238E27FC236}">
                  <a16:creationId xmlns:a16="http://schemas.microsoft.com/office/drawing/2014/main" id="{34E614D9-110D-69D3-F324-439CD1D49BC6}"/>
                </a:ext>
              </a:extLst>
            </p:cNvPr>
            <p:cNvSpPr/>
            <p:nvPr/>
          </p:nvSpPr>
          <p:spPr>
            <a:xfrm>
              <a:off x="6153192" y="1705484"/>
              <a:ext cx="28904" cy="462559"/>
            </a:xfrm>
            <a:custGeom>
              <a:avLst/>
              <a:gdLst>
                <a:gd name="connsiteX0" fmla="*/ 0 w 28904"/>
                <a:gd name="connsiteY0" fmla="*/ 0 h 462559"/>
                <a:gd name="connsiteX1" fmla="*/ 28905 w 28904"/>
                <a:gd name="connsiteY1" fmla="*/ 0 h 462559"/>
                <a:gd name="connsiteX2" fmla="*/ 28905 w 28904"/>
                <a:gd name="connsiteY2" fmla="*/ 462560 h 462559"/>
                <a:gd name="connsiteX3" fmla="*/ 0 w 28904"/>
                <a:gd name="connsiteY3" fmla="*/ 462560 h 462559"/>
              </a:gdLst>
              <a:ahLst/>
              <a:cxnLst>
                <a:cxn ang="0">
                  <a:pos x="connsiteX0" y="connsiteY0"/>
                </a:cxn>
                <a:cxn ang="0">
                  <a:pos x="connsiteX1" y="connsiteY1"/>
                </a:cxn>
                <a:cxn ang="0">
                  <a:pos x="connsiteX2" y="connsiteY2"/>
                </a:cxn>
                <a:cxn ang="0">
                  <a:pos x="connsiteX3" y="connsiteY3"/>
                </a:cxn>
              </a:cxnLst>
              <a:rect l="l" t="t" r="r" b="b"/>
              <a:pathLst>
                <a:path w="28904" h="462559">
                  <a:moveTo>
                    <a:pt x="0" y="0"/>
                  </a:moveTo>
                  <a:lnTo>
                    <a:pt x="28905" y="0"/>
                  </a:lnTo>
                  <a:lnTo>
                    <a:pt x="28905" y="462560"/>
                  </a:lnTo>
                  <a:lnTo>
                    <a:pt x="0" y="462560"/>
                  </a:lnTo>
                  <a:close/>
                </a:path>
              </a:pathLst>
            </a:custGeom>
            <a:solidFill>
              <a:srgbClr val="004E8F"/>
            </a:solidFill>
            <a:ln w="1665" cap="flat">
              <a:noFill/>
              <a:prstDash val="solid"/>
              <a:miter/>
            </a:ln>
          </p:spPr>
          <p:txBody>
            <a:bodyPr rtlCol="0" anchor="ctr"/>
            <a:lstStyle/>
            <a:p>
              <a:endParaRPr lang="en-IN"/>
            </a:p>
          </p:txBody>
        </p:sp>
        <p:sp>
          <p:nvSpPr>
            <p:cNvPr id="6161" name="Freeform: Shape 6160">
              <a:extLst>
                <a:ext uri="{FF2B5EF4-FFF2-40B4-BE49-F238E27FC236}">
                  <a16:creationId xmlns:a16="http://schemas.microsoft.com/office/drawing/2014/main" id="{0943079E-AEF1-A603-C371-E109664C008C}"/>
                </a:ext>
              </a:extLst>
            </p:cNvPr>
            <p:cNvSpPr/>
            <p:nvPr/>
          </p:nvSpPr>
          <p:spPr>
            <a:xfrm>
              <a:off x="6152892" y="1705484"/>
              <a:ext cx="399932" cy="252158"/>
            </a:xfrm>
            <a:custGeom>
              <a:avLst/>
              <a:gdLst>
                <a:gd name="connsiteX0" fmla="*/ 399933 w 399932"/>
                <a:gd name="connsiteY0" fmla="*/ 252158 h 252158"/>
                <a:gd name="connsiteX1" fmla="*/ 0 w 399932"/>
                <a:gd name="connsiteY1" fmla="*/ 252158 h 252158"/>
                <a:gd name="connsiteX2" fmla="*/ 0 w 399932"/>
                <a:gd name="connsiteY2" fmla="*/ 0 h 252158"/>
                <a:gd name="connsiteX3" fmla="*/ 399933 w 399932"/>
                <a:gd name="connsiteY3" fmla="*/ 0 h 252158"/>
                <a:gd name="connsiteX4" fmla="*/ 298749 w 399932"/>
                <a:gd name="connsiteY4" fmla="*/ 135389 h 252158"/>
                <a:gd name="connsiteX5" fmla="*/ 399933 w 399932"/>
                <a:gd name="connsiteY5" fmla="*/ 252158 h 25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932" h="252158">
                  <a:moveTo>
                    <a:pt x="399933" y="252158"/>
                  </a:moveTo>
                  <a:lnTo>
                    <a:pt x="0" y="252158"/>
                  </a:lnTo>
                  <a:lnTo>
                    <a:pt x="0" y="0"/>
                  </a:lnTo>
                  <a:lnTo>
                    <a:pt x="399933" y="0"/>
                  </a:lnTo>
                  <a:cubicBezTo>
                    <a:pt x="366210" y="45124"/>
                    <a:pt x="332471" y="90265"/>
                    <a:pt x="298749" y="135389"/>
                  </a:cubicBezTo>
                  <a:cubicBezTo>
                    <a:pt x="332471" y="174312"/>
                    <a:pt x="366210" y="213235"/>
                    <a:pt x="399933" y="252158"/>
                  </a:cubicBezTo>
                  <a:close/>
                </a:path>
              </a:pathLst>
            </a:custGeom>
            <a:solidFill>
              <a:srgbClr val="A81A0C"/>
            </a:solidFill>
            <a:ln w="1665" cap="flat">
              <a:noFill/>
              <a:prstDash val="solid"/>
              <a:miter/>
            </a:ln>
          </p:spPr>
          <p:txBody>
            <a:bodyPr rtlCol="0" anchor="ctr"/>
            <a:lstStyle/>
            <a:p>
              <a:endParaRPr lang="en-IN"/>
            </a:p>
          </p:txBody>
        </p:sp>
      </p:grpSp>
      <p:grpSp>
        <p:nvGrpSpPr>
          <p:cNvPr id="8" name="Group 7">
            <a:extLst>
              <a:ext uri="{FF2B5EF4-FFF2-40B4-BE49-F238E27FC236}">
                <a16:creationId xmlns:a16="http://schemas.microsoft.com/office/drawing/2014/main" id="{51E9A9CB-B2CE-11EF-C5F2-96415B3DE5FD}"/>
              </a:ext>
            </a:extLst>
          </p:cNvPr>
          <p:cNvGrpSpPr/>
          <p:nvPr/>
        </p:nvGrpSpPr>
        <p:grpSpPr>
          <a:xfrm>
            <a:off x="7395314" y="5882491"/>
            <a:ext cx="584919" cy="899450"/>
            <a:chOff x="7395314" y="5882491"/>
            <a:chExt cx="584919" cy="899450"/>
          </a:xfrm>
        </p:grpSpPr>
        <p:pic>
          <p:nvPicPr>
            <p:cNvPr id="46" name="Graphic 45">
              <a:extLst>
                <a:ext uri="{FF2B5EF4-FFF2-40B4-BE49-F238E27FC236}">
                  <a16:creationId xmlns:a16="http://schemas.microsoft.com/office/drawing/2014/main" id="{4678E598-CAB3-11BE-8277-EA90435D47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95314" y="5882491"/>
              <a:ext cx="584919" cy="899450"/>
            </a:xfrm>
            <a:prstGeom prst="rect">
              <a:avLst/>
            </a:prstGeom>
          </p:spPr>
        </p:pic>
        <p:pic>
          <p:nvPicPr>
            <p:cNvPr id="47" name="Graphic 46">
              <a:extLst>
                <a:ext uri="{FF2B5EF4-FFF2-40B4-BE49-F238E27FC236}">
                  <a16:creationId xmlns:a16="http://schemas.microsoft.com/office/drawing/2014/main" id="{AD0691C0-1D17-AD50-1886-910187FD04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34058" y="6004758"/>
              <a:ext cx="307431" cy="307431"/>
            </a:xfrm>
            <a:prstGeom prst="rect">
              <a:avLst/>
            </a:prstGeom>
          </p:spPr>
        </p:pic>
      </p:grpSp>
      <p:grpSp>
        <p:nvGrpSpPr>
          <p:cNvPr id="9" name="Group 8">
            <a:extLst>
              <a:ext uri="{FF2B5EF4-FFF2-40B4-BE49-F238E27FC236}">
                <a16:creationId xmlns:a16="http://schemas.microsoft.com/office/drawing/2014/main" id="{EF0E9C5D-97AC-2BF4-3EDA-1968F437C0D9}"/>
              </a:ext>
            </a:extLst>
          </p:cNvPr>
          <p:cNvGrpSpPr/>
          <p:nvPr/>
        </p:nvGrpSpPr>
        <p:grpSpPr>
          <a:xfrm>
            <a:off x="8085125" y="4610330"/>
            <a:ext cx="3722727" cy="787197"/>
            <a:chOff x="9268918" y="5773446"/>
            <a:chExt cx="3722727" cy="787197"/>
          </a:xfrm>
        </p:grpSpPr>
        <p:sp>
          <p:nvSpPr>
            <p:cNvPr id="42" name="TextBox 41">
              <a:extLst>
                <a:ext uri="{FF2B5EF4-FFF2-40B4-BE49-F238E27FC236}">
                  <a16:creationId xmlns:a16="http://schemas.microsoft.com/office/drawing/2014/main" id="{1FA5C94E-1B04-1D5D-0F9A-75136309E03E}"/>
                </a:ext>
              </a:extLst>
            </p:cNvPr>
            <p:cNvSpPr txBox="1"/>
            <p:nvPr/>
          </p:nvSpPr>
          <p:spPr>
            <a:xfrm>
              <a:off x="9268918" y="5773446"/>
              <a:ext cx="3722727" cy="523220"/>
            </a:xfrm>
            <a:prstGeom prst="rect">
              <a:avLst/>
            </a:prstGeom>
            <a:noFill/>
          </p:spPr>
          <p:txBody>
            <a:bodyPr wrap="square">
              <a:spAutoFit/>
            </a:bodyPr>
            <a:lstStyle/>
            <a:p>
              <a:r>
                <a:rPr lang="es-ES" sz="1400"/>
                <a:t>Tratamiento médico de la insuficiencia cardíaca con fracción de eyección preservada (</a:t>
              </a:r>
              <a:r>
                <a:rPr lang="es-ES" sz="1400" err="1"/>
                <a:t>ICFEp</a:t>
              </a:r>
              <a:r>
                <a:rPr lang="es-ES" sz="1400"/>
                <a:t>)</a:t>
              </a:r>
              <a:endParaRPr lang="es" sz="1400"/>
            </a:p>
          </p:txBody>
        </p:sp>
        <p:grpSp>
          <p:nvGrpSpPr>
            <p:cNvPr id="43" name="Group 42">
              <a:extLst>
                <a:ext uri="{FF2B5EF4-FFF2-40B4-BE49-F238E27FC236}">
                  <a16:creationId xmlns:a16="http://schemas.microsoft.com/office/drawing/2014/main" id="{74A3BD5E-6CF1-E457-65C7-C493C75A0400}"/>
                </a:ext>
              </a:extLst>
            </p:cNvPr>
            <p:cNvGrpSpPr/>
            <p:nvPr/>
          </p:nvGrpSpPr>
          <p:grpSpPr>
            <a:xfrm>
              <a:off x="9334365" y="6306568"/>
              <a:ext cx="1221675" cy="254075"/>
              <a:chOff x="6037979" y="2759631"/>
              <a:chExt cx="1221675" cy="254075"/>
            </a:xfrm>
          </p:grpSpPr>
          <p:sp>
            <p:nvSpPr>
              <p:cNvPr id="44" name="Rectangle 43">
                <a:extLst>
                  <a:ext uri="{FF2B5EF4-FFF2-40B4-BE49-F238E27FC236}">
                    <a16:creationId xmlns:a16="http://schemas.microsoft.com/office/drawing/2014/main" id="{FA9696B1-7223-9B15-3979-200B71D5B588}"/>
                  </a:ext>
                </a:extLst>
              </p:cNvPr>
              <p:cNvSpPr/>
              <p:nvPr/>
            </p:nvSpPr>
            <p:spPr>
              <a:xfrm>
                <a:off x="6187247" y="2799225"/>
                <a:ext cx="1072407" cy="174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sz="1200">
                    <a:solidFill>
                      <a:schemeClr val="tx1"/>
                    </a:solidFill>
                  </a:rPr>
                  <a:t>17 minutos</a:t>
                </a:r>
              </a:p>
            </p:txBody>
          </p:sp>
          <p:pic>
            <p:nvPicPr>
              <p:cNvPr id="45" name="Graphic 44">
                <a:extLst>
                  <a:ext uri="{FF2B5EF4-FFF2-40B4-BE49-F238E27FC236}">
                    <a16:creationId xmlns:a16="http://schemas.microsoft.com/office/drawing/2014/main" id="{A8C443AA-C951-ED3C-84B5-52F19C5EC4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7979" y="2759631"/>
                <a:ext cx="254075" cy="254075"/>
              </a:xfrm>
              <a:prstGeom prst="rect">
                <a:avLst/>
              </a:prstGeom>
            </p:spPr>
          </p:pic>
        </p:grpSp>
      </p:grpSp>
      <p:pic>
        <p:nvPicPr>
          <p:cNvPr id="10" name="Graphic 9">
            <a:extLst>
              <a:ext uri="{FF2B5EF4-FFF2-40B4-BE49-F238E27FC236}">
                <a16:creationId xmlns:a16="http://schemas.microsoft.com/office/drawing/2014/main" id="{2255EFC8-01F3-E9BF-03E5-297743E82DAE}"/>
              </a:ext>
            </a:extLst>
          </p:cNvPr>
          <p:cNvPicPr>
            <a:picLocks noChangeAspect="1"/>
          </p:cNvPicPr>
          <p:nvPr/>
        </p:nvPicPr>
        <p:blipFill>
          <a:blip r:embed="rId5">
            <a:extLst>
              <a:ext uri="{96DAC541-7B7A-43D3-8B79-37D633B846F1}">
                <asvg:svgBlip xmlns:asvg="http://schemas.microsoft.com/office/drawing/2016/SVG/main" r:embed="rId9"/>
              </a:ext>
            </a:extLst>
          </a:blip>
          <a:stretch>
            <a:fillRect/>
          </a:stretch>
        </p:blipFill>
        <p:spPr>
          <a:xfrm>
            <a:off x="6810961" y="4543179"/>
            <a:ext cx="584919" cy="899450"/>
          </a:xfrm>
          <a:prstGeom prst="rect">
            <a:avLst/>
          </a:prstGeom>
        </p:spPr>
      </p:pic>
      <p:grpSp>
        <p:nvGrpSpPr>
          <p:cNvPr id="11" name="Group 10">
            <a:extLst>
              <a:ext uri="{FF2B5EF4-FFF2-40B4-BE49-F238E27FC236}">
                <a16:creationId xmlns:a16="http://schemas.microsoft.com/office/drawing/2014/main" id="{A6DAA07C-02F1-4907-BB5B-3A8D3709A2BE}"/>
              </a:ext>
            </a:extLst>
          </p:cNvPr>
          <p:cNvGrpSpPr/>
          <p:nvPr/>
        </p:nvGrpSpPr>
        <p:grpSpPr>
          <a:xfrm>
            <a:off x="7389977" y="3423563"/>
            <a:ext cx="2904454" cy="548947"/>
            <a:chOff x="9268919" y="6028630"/>
            <a:chExt cx="2904454" cy="548947"/>
          </a:xfrm>
        </p:grpSpPr>
        <p:sp>
          <p:nvSpPr>
            <p:cNvPr id="38" name="TextBox 37">
              <a:extLst>
                <a:ext uri="{FF2B5EF4-FFF2-40B4-BE49-F238E27FC236}">
                  <a16:creationId xmlns:a16="http://schemas.microsoft.com/office/drawing/2014/main" id="{D4C34728-9F0B-2B4A-D8D1-8EDCD5B53619}"/>
                </a:ext>
              </a:extLst>
            </p:cNvPr>
            <p:cNvSpPr txBox="1"/>
            <p:nvPr/>
          </p:nvSpPr>
          <p:spPr>
            <a:xfrm>
              <a:off x="9268919" y="6028630"/>
              <a:ext cx="2904454" cy="307777"/>
            </a:xfrm>
            <a:prstGeom prst="rect">
              <a:avLst/>
            </a:prstGeom>
            <a:noFill/>
          </p:spPr>
          <p:txBody>
            <a:bodyPr wrap="square">
              <a:spAutoFit/>
            </a:bodyPr>
            <a:lstStyle/>
            <a:p>
              <a:r>
                <a:rPr lang="es" sz="1400"/>
                <a:t>¡Es hora de practicar!</a:t>
              </a:r>
            </a:p>
          </p:txBody>
        </p:sp>
        <p:grpSp>
          <p:nvGrpSpPr>
            <p:cNvPr id="39" name="Group 38">
              <a:extLst>
                <a:ext uri="{FF2B5EF4-FFF2-40B4-BE49-F238E27FC236}">
                  <a16:creationId xmlns:a16="http://schemas.microsoft.com/office/drawing/2014/main" id="{6176BA00-10EE-15E5-3D5D-FCCDF3E5BB95}"/>
                </a:ext>
              </a:extLst>
            </p:cNvPr>
            <p:cNvGrpSpPr/>
            <p:nvPr/>
          </p:nvGrpSpPr>
          <p:grpSpPr>
            <a:xfrm>
              <a:off x="9334365" y="6323502"/>
              <a:ext cx="1253625" cy="254075"/>
              <a:chOff x="6037979" y="2776565"/>
              <a:chExt cx="1253625" cy="254075"/>
            </a:xfrm>
          </p:grpSpPr>
          <p:sp>
            <p:nvSpPr>
              <p:cNvPr id="40" name="Rectangle 39">
                <a:extLst>
                  <a:ext uri="{FF2B5EF4-FFF2-40B4-BE49-F238E27FC236}">
                    <a16:creationId xmlns:a16="http://schemas.microsoft.com/office/drawing/2014/main" id="{4B82630B-5842-6728-0926-CC3C640FEAF9}"/>
                  </a:ext>
                </a:extLst>
              </p:cNvPr>
              <p:cNvSpPr/>
              <p:nvPr/>
            </p:nvSpPr>
            <p:spPr>
              <a:xfrm>
                <a:off x="6219197" y="2816159"/>
                <a:ext cx="1072407" cy="174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sz="1200">
                    <a:solidFill>
                      <a:schemeClr val="tx1"/>
                    </a:solidFill>
                  </a:rPr>
                  <a:t>130 minutos</a:t>
                </a:r>
              </a:p>
            </p:txBody>
          </p:sp>
          <p:pic>
            <p:nvPicPr>
              <p:cNvPr id="41" name="Graphic 40">
                <a:extLst>
                  <a:ext uri="{FF2B5EF4-FFF2-40B4-BE49-F238E27FC236}">
                    <a16:creationId xmlns:a16="http://schemas.microsoft.com/office/drawing/2014/main" id="{DD789540-84D7-3902-55E3-F2C6116472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7979" y="2776565"/>
                <a:ext cx="254075" cy="254075"/>
              </a:xfrm>
              <a:prstGeom prst="rect">
                <a:avLst/>
              </a:prstGeom>
            </p:spPr>
          </p:pic>
        </p:grpSp>
      </p:grpSp>
      <p:pic>
        <p:nvPicPr>
          <p:cNvPr id="12" name="Graphic 11">
            <a:extLst>
              <a:ext uri="{FF2B5EF4-FFF2-40B4-BE49-F238E27FC236}">
                <a16:creationId xmlns:a16="http://schemas.microsoft.com/office/drawing/2014/main" id="{AA091FBA-90A4-32D0-CA5C-18F823C7DCBA}"/>
              </a:ext>
            </a:extLst>
          </p:cNvPr>
          <p:cNvPicPr>
            <a:picLocks noChangeAspect="1"/>
          </p:cNvPicPr>
          <p:nvPr/>
        </p:nvPicPr>
        <p:blipFill>
          <a:blip r:embed="rId5">
            <a:extLst>
              <a:ext uri="{96DAC541-7B7A-43D3-8B79-37D633B846F1}">
                <asvg:svgBlip xmlns:asvg="http://schemas.microsoft.com/office/drawing/2016/SVG/main" r:embed="rId9"/>
              </a:ext>
            </a:extLst>
          </a:blip>
          <a:stretch>
            <a:fillRect/>
          </a:stretch>
        </p:blipFill>
        <p:spPr>
          <a:xfrm>
            <a:off x="6498586" y="3228820"/>
            <a:ext cx="584919" cy="899450"/>
          </a:xfrm>
          <a:prstGeom prst="rect">
            <a:avLst/>
          </a:prstGeom>
        </p:spPr>
      </p:pic>
      <p:grpSp>
        <p:nvGrpSpPr>
          <p:cNvPr id="13" name="Group 12">
            <a:extLst>
              <a:ext uri="{FF2B5EF4-FFF2-40B4-BE49-F238E27FC236}">
                <a16:creationId xmlns:a16="http://schemas.microsoft.com/office/drawing/2014/main" id="{22A126C6-1DA6-5239-FAB7-080F1714409A}"/>
              </a:ext>
            </a:extLst>
          </p:cNvPr>
          <p:cNvGrpSpPr/>
          <p:nvPr/>
        </p:nvGrpSpPr>
        <p:grpSpPr>
          <a:xfrm>
            <a:off x="180474" y="5427346"/>
            <a:ext cx="3697318" cy="785031"/>
            <a:chOff x="233639" y="5104554"/>
            <a:chExt cx="3697318" cy="785031"/>
          </a:xfrm>
        </p:grpSpPr>
        <p:sp>
          <p:nvSpPr>
            <p:cNvPr id="33" name="TextBox 32">
              <a:extLst>
                <a:ext uri="{FF2B5EF4-FFF2-40B4-BE49-F238E27FC236}">
                  <a16:creationId xmlns:a16="http://schemas.microsoft.com/office/drawing/2014/main" id="{CD5D2857-8559-019A-B117-D3248885DA1B}"/>
                </a:ext>
              </a:extLst>
            </p:cNvPr>
            <p:cNvSpPr txBox="1"/>
            <p:nvPr/>
          </p:nvSpPr>
          <p:spPr>
            <a:xfrm>
              <a:off x="233639" y="5104554"/>
              <a:ext cx="3697318" cy="523220"/>
            </a:xfrm>
            <a:prstGeom prst="rect">
              <a:avLst/>
            </a:prstGeom>
            <a:noFill/>
          </p:spPr>
          <p:txBody>
            <a:bodyPr wrap="square">
              <a:spAutoFit/>
            </a:bodyPr>
            <a:lstStyle/>
            <a:p>
              <a:pPr algn="r"/>
              <a:r>
                <a:rPr lang="es-ES" sz="1400"/>
                <a:t>Tratamiento médico de la insuficiencia cardíaca con fracción de eyección reducida (</a:t>
              </a:r>
              <a:r>
                <a:rPr lang="es-ES" sz="1400" err="1"/>
                <a:t>ICFEr</a:t>
              </a:r>
              <a:r>
                <a:rPr lang="es-ES" sz="1400"/>
                <a:t>)</a:t>
              </a:r>
              <a:endParaRPr lang="es" sz="1400"/>
            </a:p>
          </p:txBody>
        </p:sp>
        <p:grpSp>
          <p:nvGrpSpPr>
            <p:cNvPr id="35" name="Group 34">
              <a:extLst>
                <a:ext uri="{FF2B5EF4-FFF2-40B4-BE49-F238E27FC236}">
                  <a16:creationId xmlns:a16="http://schemas.microsoft.com/office/drawing/2014/main" id="{47041DC8-E9C3-CE6D-7F50-ED41AEC37E42}"/>
                </a:ext>
              </a:extLst>
            </p:cNvPr>
            <p:cNvGrpSpPr/>
            <p:nvPr/>
          </p:nvGrpSpPr>
          <p:grpSpPr>
            <a:xfrm>
              <a:off x="2829732" y="5635510"/>
              <a:ext cx="1101225" cy="254075"/>
              <a:chOff x="6190379" y="2768098"/>
              <a:chExt cx="1101225" cy="254075"/>
            </a:xfrm>
          </p:grpSpPr>
          <p:sp>
            <p:nvSpPr>
              <p:cNvPr id="36" name="Rectangle 35">
                <a:extLst>
                  <a:ext uri="{FF2B5EF4-FFF2-40B4-BE49-F238E27FC236}">
                    <a16:creationId xmlns:a16="http://schemas.microsoft.com/office/drawing/2014/main" id="{055AD97A-3E75-1697-8AD5-53C5771F11C4}"/>
                  </a:ext>
                </a:extLst>
              </p:cNvPr>
              <p:cNvSpPr/>
              <p:nvPr/>
            </p:nvSpPr>
            <p:spPr>
              <a:xfrm>
                <a:off x="6219197" y="2807692"/>
                <a:ext cx="1072407" cy="174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s" sz="1200">
                    <a:solidFill>
                      <a:schemeClr val="tx1"/>
                    </a:solidFill>
                  </a:rPr>
                  <a:t>34 minutos</a:t>
                </a:r>
              </a:p>
            </p:txBody>
          </p:sp>
          <p:pic>
            <p:nvPicPr>
              <p:cNvPr id="37" name="Graphic 36">
                <a:extLst>
                  <a:ext uri="{FF2B5EF4-FFF2-40B4-BE49-F238E27FC236}">
                    <a16:creationId xmlns:a16="http://schemas.microsoft.com/office/drawing/2014/main" id="{EB1D4552-84B3-1070-9157-8C6C3A4A47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0379" y="2768098"/>
                <a:ext cx="254075" cy="254075"/>
              </a:xfrm>
              <a:prstGeom prst="rect">
                <a:avLst/>
              </a:prstGeom>
            </p:spPr>
          </p:pic>
        </p:grpSp>
      </p:grpSp>
      <p:pic>
        <p:nvPicPr>
          <p:cNvPr id="14" name="Graphic 13">
            <a:extLst>
              <a:ext uri="{FF2B5EF4-FFF2-40B4-BE49-F238E27FC236}">
                <a16:creationId xmlns:a16="http://schemas.microsoft.com/office/drawing/2014/main" id="{B838E69C-89B2-70AC-CC77-FA4B4E0A313F}"/>
              </a:ext>
            </a:extLst>
          </p:cNvPr>
          <p:cNvPicPr>
            <a:picLocks noChangeAspect="1"/>
          </p:cNvPicPr>
          <p:nvPr/>
        </p:nvPicPr>
        <p:blipFill>
          <a:blip r:embed="rId5">
            <a:extLst>
              <a:ext uri="{96DAC541-7B7A-43D3-8B79-37D633B846F1}">
                <asvg:svgBlip xmlns:asvg="http://schemas.microsoft.com/office/drawing/2016/SVG/main" r:embed="rId9"/>
              </a:ext>
            </a:extLst>
          </a:blip>
          <a:stretch>
            <a:fillRect/>
          </a:stretch>
        </p:blipFill>
        <p:spPr>
          <a:xfrm>
            <a:off x="4508037" y="5334239"/>
            <a:ext cx="584919" cy="899450"/>
          </a:xfrm>
          <a:prstGeom prst="rect">
            <a:avLst/>
          </a:prstGeom>
        </p:spPr>
      </p:pic>
      <p:grpSp>
        <p:nvGrpSpPr>
          <p:cNvPr id="15" name="Group 14">
            <a:extLst>
              <a:ext uri="{FF2B5EF4-FFF2-40B4-BE49-F238E27FC236}">
                <a16:creationId xmlns:a16="http://schemas.microsoft.com/office/drawing/2014/main" id="{3251726D-8182-794C-0436-E4022F1455A6}"/>
              </a:ext>
            </a:extLst>
          </p:cNvPr>
          <p:cNvGrpSpPr/>
          <p:nvPr/>
        </p:nvGrpSpPr>
        <p:grpSpPr>
          <a:xfrm>
            <a:off x="1725157" y="4334056"/>
            <a:ext cx="2904454" cy="532013"/>
            <a:chOff x="1026503" y="5349105"/>
            <a:chExt cx="2904454" cy="532013"/>
          </a:xfrm>
        </p:grpSpPr>
        <p:sp>
          <p:nvSpPr>
            <p:cNvPr id="29" name="TextBox 28">
              <a:extLst>
                <a:ext uri="{FF2B5EF4-FFF2-40B4-BE49-F238E27FC236}">
                  <a16:creationId xmlns:a16="http://schemas.microsoft.com/office/drawing/2014/main" id="{2DB66FD3-F74E-EA0C-EA36-24090D7DEA3A}"/>
                </a:ext>
              </a:extLst>
            </p:cNvPr>
            <p:cNvSpPr txBox="1"/>
            <p:nvPr/>
          </p:nvSpPr>
          <p:spPr>
            <a:xfrm>
              <a:off x="1026503" y="5349105"/>
              <a:ext cx="2904454" cy="523220"/>
            </a:xfrm>
            <a:prstGeom prst="rect">
              <a:avLst/>
            </a:prstGeom>
            <a:noFill/>
          </p:spPr>
          <p:txBody>
            <a:bodyPr wrap="square">
              <a:spAutoFit/>
            </a:bodyPr>
            <a:lstStyle/>
            <a:p>
              <a:pPr algn="r"/>
              <a:r>
                <a:rPr lang="es" sz="1400"/>
                <a:t>Preguntas y respuestas</a:t>
              </a:r>
            </a:p>
            <a:p>
              <a:pPr algn="r"/>
              <a:endParaRPr lang="en-US" sz="1400"/>
            </a:p>
          </p:txBody>
        </p:sp>
        <p:grpSp>
          <p:nvGrpSpPr>
            <p:cNvPr id="30" name="Group 29">
              <a:extLst>
                <a:ext uri="{FF2B5EF4-FFF2-40B4-BE49-F238E27FC236}">
                  <a16:creationId xmlns:a16="http://schemas.microsoft.com/office/drawing/2014/main" id="{DE720C1A-2E8B-3F7E-5F33-81A322154647}"/>
                </a:ext>
              </a:extLst>
            </p:cNvPr>
            <p:cNvGrpSpPr/>
            <p:nvPr/>
          </p:nvGrpSpPr>
          <p:grpSpPr>
            <a:xfrm>
              <a:off x="2834811" y="5627043"/>
              <a:ext cx="1096146" cy="254075"/>
              <a:chOff x="6195458" y="2759631"/>
              <a:chExt cx="1096146" cy="254075"/>
            </a:xfrm>
          </p:grpSpPr>
          <p:sp>
            <p:nvSpPr>
              <p:cNvPr id="31" name="Rectangle 30">
                <a:extLst>
                  <a:ext uri="{FF2B5EF4-FFF2-40B4-BE49-F238E27FC236}">
                    <a16:creationId xmlns:a16="http://schemas.microsoft.com/office/drawing/2014/main" id="{E7D35DC3-AABC-4179-5538-6B11B8902B0B}"/>
                  </a:ext>
                </a:extLst>
              </p:cNvPr>
              <p:cNvSpPr/>
              <p:nvPr/>
            </p:nvSpPr>
            <p:spPr>
              <a:xfrm>
                <a:off x="6219197" y="2799225"/>
                <a:ext cx="1072407" cy="174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s" sz="1200">
                    <a:solidFill>
                      <a:schemeClr val="tx1"/>
                    </a:solidFill>
                  </a:rPr>
                  <a:t>10 minutos</a:t>
                </a:r>
              </a:p>
            </p:txBody>
          </p:sp>
          <p:pic>
            <p:nvPicPr>
              <p:cNvPr id="32" name="Graphic 31">
                <a:extLst>
                  <a:ext uri="{FF2B5EF4-FFF2-40B4-BE49-F238E27FC236}">
                    <a16:creationId xmlns:a16="http://schemas.microsoft.com/office/drawing/2014/main" id="{0352D081-8C7B-6ADD-D65B-3CD32AE54F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5458" y="2759631"/>
                <a:ext cx="254075" cy="254075"/>
              </a:xfrm>
              <a:prstGeom prst="rect">
                <a:avLst/>
              </a:prstGeom>
            </p:spPr>
          </p:pic>
        </p:grpSp>
      </p:grpSp>
      <p:pic>
        <p:nvPicPr>
          <p:cNvPr id="16" name="Graphic 15">
            <a:extLst>
              <a:ext uri="{FF2B5EF4-FFF2-40B4-BE49-F238E27FC236}">
                <a16:creationId xmlns:a16="http://schemas.microsoft.com/office/drawing/2014/main" id="{DD39E62A-6659-CEF8-2F09-027ECB951E7E}"/>
              </a:ext>
            </a:extLst>
          </p:cNvPr>
          <p:cNvPicPr>
            <a:picLocks noChangeAspect="1"/>
          </p:cNvPicPr>
          <p:nvPr/>
        </p:nvPicPr>
        <p:blipFill>
          <a:blip r:embed="rId5">
            <a:extLst>
              <a:ext uri="{96DAC541-7B7A-43D3-8B79-37D633B846F1}">
                <asvg:svgBlip xmlns:asvg="http://schemas.microsoft.com/office/drawing/2016/SVG/main" r:embed="rId9"/>
              </a:ext>
            </a:extLst>
          </a:blip>
          <a:stretch>
            <a:fillRect/>
          </a:stretch>
        </p:blipFill>
        <p:spPr>
          <a:xfrm>
            <a:off x="5138951" y="4139313"/>
            <a:ext cx="584919" cy="899450"/>
          </a:xfrm>
          <a:prstGeom prst="rect">
            <a:avLst/>
          </a:prstGeom>
        </p:spPr>
      </p:pic>
      <p:grpSp>
        <p:nvGrpSpPr>
          <p:cNvPr id="17" name="Group 16">
            <a:extLst>
              <a:ext uri="{FF2B5EF4-FFF2-40B4-BE49-F238E27FC236}">
                <a16:creationId xmlns:a16="http://schemas.microsoft.com/office/drawing/2014/main" id="{91FFE285-1471-5561-CF82-18ECD816295F}"/>
              </a:ext>
            </a:extLst>
          </p:cNvPr>
          <p:cNvGrpSpPr/>
          <p:nvPr/>
        </p:nvGrpSpPr>
        <p:grpSpPr>
          <a:xfrm>
            <a:off x="2028338" y="2806550"/>
            <a:ext cx="3321740" cy="548947"/>
            <a:chOff x="609217" y="5349105"/>
            <a:chExt cx="3321740" cy="548947"/>
          </a:xfrm>
        </p:grpSpPr>
        <p:sp>
          <p:nvSpPr>
            <p:cNvPr id="25" name="TextBox 24">
              <a:extLst>
                <a:ext uri="{FF2B5EF4-FFF2-40B4-BE49-F238E27FC236}">
                  <a16:creationId xmlns:a16="http://schemas.microsoft.com/office/drawing/2014/main" id="{290D71D5-DDEF-B778-28C3-C3FED9775738}"/>
                </a:ext>
              </a:extLst>
            </p:cNvPr>
            <p:cNvSpPr txBox="1"/>
            <p:nvPr/>
          </p:nvSpPr>
          <p:spPr>
            <a:xfrm>
              <a:off x="609217" y="5349105"/>
              <a:ext cx="3321740" cy="307777"/>
            </a:xfrm>
            <a:prstGeom prst="rect">
              <a:avLst/>
            </a:prstGeom>
            <a:noFill/>
          </p:spPr>
          <p:txBody>
            <a:bodyPr wrap="square">
              <a:spAutoFit/>
            </a:bodyPr>
            <a:lstStyle/>
            <a:p>
              <a:pPr algn="r"/>
              <a:r>
                <a:rPr lang="es" sz="1400"/>
                <a:t>Conclusión</a:t>
              </a:r>
            </a:p>
          </p:txBody>
        </p:sp>
        <p:grpSp>
          <p:nvGrpSpPr>
            <p:cNvPr id="26" name="Group 25">
              <a:extLst>
                <a:ext uri="{FF2B5EF4-FFF2-40B4-BE49-F238E27FC236}">
                  <a16:creationId xmlns:a16="http://schemas.microsoft.com/office/drawing/2014/main" id="{2C52720E-18B2-238B-50DE-2FB3886F0376}"/>
                </a:ext>
              </a:extLst>
            </p:cNvPr>
            <p:cNvGrpSpPr/>
            <p:nvPr/>
          </p:nvGrpSpPr>
          <p:grpSpPr>
            <a:xfrm>
              <a:off x="2829733" y="5643977"/>
              <a:ext cx="1101224" cy="254075"/>
              <a:chOff x="6190380" y="2776565"/>
              <a:chExt cx="1101224" cy="254075"/>
            </a:xfrm>
          </p:grpSpPr>
          <p:sp>
            <p:nvSpPr>
              <p:cNvPr id="27" name="Rectangle 26">
                <a:extLst>
                  <a:ext uri="{FF2B5EF4-FFF2-40B4-BE49-F238E27FC236}">
                    <a16:creationId xmlns:a16="http://schemas.microsoft.com/office/drawing/2014/main" id="{D0506F06-619F-E3BA-3593-428B00DF3981}"/>
                  </a:ext>
                </a:extLst>
              </p:cNvPr>
              <p:cNvSpPr/>
              <p:nvPr/>
            </p:nvSpPr>
            <p:spPr>
              <a:xfrm>
                <a:off x="6219197" y="2816159"/>
                <a:ext cx="1072407" cy="174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s" sz="1200">
                    <a:solidFill>
                      <a:schemeClr val="tx1"/>
                    </a:solidFill>
                  </a:rPr>
                  <a:t>10 minutos</a:t>
                </a:r>
              </a:p>
            </p:txBody>
          </p:sp>
          <p:pic>
            <p:nvPicPr>
              <p:cNvPr id="28" name="Graphic 27">
                <a:extLst>
                  <a:ext uri="{FF2B5EF4-FFF2-40B4-BE49-F238E27FC236}">
                    <a16:creationId xmlns:a16="http://schemas.microsoft.com/office/drawing/2014/main" id="{44C57E97-17D3-0C6F-D640-FBEDAA6BE0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0380" y="2776565"/>
                <a:ext cx="254075" cy="254075"/>
              </a:xfrm>
              <a:prstGeom prst="rect">
                <a:avLst/>
              </a:prstGeom>
            </p:spPr>
          </p:pic>
        </p:grpSp>
      </p:grpSp>
      <p:pic>
        <p:nvPicPr>
          <p:cNvPr id="18" name="Graphic 17">
            <a:extLst>
              <a:ext uri="{FF2B5EF4-FFF2-40B4-BE49-F238E27FC236}">
                <a16:creationId xmlns:a16="http://schemas.microsoft.com/office/drawing/2014/main" id="{CEB8AEFE-98B6-91C7-6448-775AD6DDB79F}"/>
              </a:ext>
            </a:extLst>
          </p:cNvPr>
          <p:cNvPicPr>
            <a:picLocks noChangeAspect="1"/>
          </p:cNvPicPr>
          <p:nvPr/>
        </p:nvPicPr>
        <p:blipFill>
          <a:blip r:embed="rId5">
            <a:extLst>
              <a:ext uri="{96DAC541-7B7A-43D3-8B79-37D633B846F1}">
                <asvg:svgBlip xmlns:asvg="http://schemas.microsoft.com/office/drawing/2016/SVG/main" r:embed="rId9"/>
              </a:ext>
            </a:extLst>
          </a:blip>
          <a:stretch>
            <a:fillRect/>
          </a:stretch>
        </p:blipFill>
        <p:spPr>
          <a:xfrm>
            <a:off x="5540441" y="2611807"/>
            <a:ext cx="584919" cy="899450"/>
          </a:xfrm>
          <a:prstGeom prst="rect">
            <a:avLst/>
          </a:prstGeom>
        </p:spPr>
      </p:pic>
      <p:pic>
        <p:nvPicPr>
          <p:cNvPr id="20" name="Graphic 19">
            <a:extLst>
              <a:ext uri="{FF2B5EF4-FFF2-40B4-BE49-F238E27FC236}">
                <a16:creationId xmlns:a16="http://schemas.microsoft.com/office/drawing/2014/main" id="{5D5D48EC-C8E5-40C3-DD94-FD3365AC2383}"/>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4660755" y="5488548"/>
            <a:ext cx="279483" cy="279483"/>
          </a:xfrm>
          <a:prstGeom prst="rect">
            <a:avLst/>
          </a:prstGeom>
        </p:spPr>
      </p:pic>
      <p:pic>
        <p:nvPicPr>
          <p:cNvPr id="21" name="Graphic 20">
            <a:extLst>
              <a:ext uri="{FF2B5EF4-FFF2-40B4-BE49-F238E27FC236}">
                <a16:creationId xmlns:a16="http://schemas.microsoft.com/office/drawing/2014/main" id="{137BAABD-3010-3854-C66D-EFB1CFF2DAF1}"/>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6963679" y="4695296"/>
            <a:ext cx="279483" cy="279483"/>
          </a:xfrm>
          <a:prstGeom prst="rect">
            <a:avLst/>
          </a:prstGeom>
        </p:spPr>
      </p:pic>
      <p:pic>
        <p:nvPicPr>
          <p:cNvPr id="22" name="Graphic 21">
            <a:extLst>
              <a:ext uri="{FF2B5EF4-FFF2-40B4-BE49-F238E27FC236}">
                <a16:creationId xmlns:a16="http://schemas.microsoft.com/office/drawing/2014/main" id="{20546C44-CD86-C204-B697-299C07802442}"/>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5291669" y="4286738"/>
            <a:ext cx="279483" cy="279483"/>
          </a:xfrm>
          <a:prstGeom prst="rect">
            <a:avLst/>
          </a:prstGeom>
        </p:spPr>
      </p:pic>
      <p:pic>
        <p:nvPicPr>
          <p:cNvPr id="23" name="Graphic 22">
            <a:extLst>
              <a:ext uri="{FF2B5EF4-FFF2-40B4-BE49-F238E27FC236}">
                <a16:creationId xmlns:a16="http://schemas.microsoft.com/office/drawing/2014/main" id="{6054219D-4AE5-8636-9356-A1EDED97D975}"/>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6651304" y="3378057"/>
            <a:ext cx="279483" cy="279483"/>
          </a:xfrm>
          <a:prstGeom prst="rect">
            <a:avLst/>
          </a:prstGeom>
        </p:spPr>
      </p:pic>
      <p:pic>
        <p:nvPicPr>
          <p:cNvPr id="24" name="Graphic 23">
            <a:extLst>
              <a:ext uri="{FF2B5EF4-FFF2-40B4-BE49-F238E27FC236}">
                <a16:creationId xmlns:a16="http://schemas.microsoft.com/office/drawing/2014/main" id="{56382CD8-06AC-AAF9-FF5A-D2CBA31D0620}"/>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5693159" y="2765798"/>
            <a:ext cx="279483" cy="279483"/>
          </a:xfrm>
          <a:prstGeom prst="rect">
            <a:avLst/>
          </a:prstGeom>
        </p:spPr>
      </p:pic>
      <p:sp>
        <p:nvSpPr>
          <p:cNvPr id="6156" name="Title 1">
            <a:extLst>
              <a:ext uri="{FF2B5EF4-FFF2-40B4-BE49-F238E27FC236}">
                <a16:creationId xmlns:a16="http://schemas.microsoft.com/office/drawing/2014/main" id="{7A8410F8-0D78-A792-C652-7FCF6767A598}"/>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3200" b="1" err="1">
                <a:solidFill>
                  <a:srgbClr val="002C53"/>
                </a:solidFill>
              </a:rPr>
              <a:t>Recorrido</a:t>
            </a:r>
            <a:r>
              <a:rPr lang="en-US" sz="3200" b="1">
                <a:solidFill>
                  <a:srgbClr val="002C53"/>
                </a:solidFill>
              </a:rPr>
              <a:t> de </a:t>
            </a:r>
            <a:r>
              <a:rPr lang="en-US" sz="3200" b="1" err="1">
                <a:solidFill>
                  <a:srgbClr val="002C53"/>
                </a:solidFill>
              </a:rPr>
              <a:t>Aprendizaje</a:t>
            </a:r>
            <a:endParaRPr lang="id-ID" sz="3200" b="1">
              <a:solidFill>
                <a:srgbClr val="002C53"/>
              </a:solidFill>
            </a:endParaRPr>
          </a:p>
        </p:txBody>
      </p:sp>
      <p:sp>
        <p:nvSpPr>
          <p:cNvPr id="6" name="Slide Number Placeholder 5">
            <a:extLst>
              <a:ext uri="{FF2B5EF4-FFF2-40B4-BE49-F238E27FC236}">
                <a16:creationId xmlns:a16="http://schemas.microsoft.com/office/drawing/2014/main" id="{D468F73E-2489-9306-D790-4001BF79C292}"/>
              </a:ext>
            </a:extLst>
          </p:cNvPr>
          <p:cNvSpPr>
            <a:spLocks noGrp="1"/>
          </p:cNvSpPr>
          <p:nvPr>
            <p:ph type="sldNum" sz="quarter" idx="12"/>
          </p:nvPr>
        </p:nvSpPr>
        <p:spPr/>
        <p:txBody>
          <a:bodyPr/>
          <a:lstStyle/>
          <a:p>
            <a:fld id="{34BEDCEC-E0D6-4ECB-B1DC-D50FEC87900E}" type="slidenum">
              <a:rPr lang="en-US" smtClean="0"/>
              <a:pPr/>
              <a:t>6</a:t>
            </a:fld>
            <a:endParaRPr lang="en-US"/>
          </a:p>
        </p:txBody>
      </p:sp>
    </p:spTree>
    <p:extLst>
      <p:ext uri="{BB962C8B-B14F-4D97-AF65-F5344CB8AC3E}">
        <p14:creationId xmlns:p14="http://schemas.microsoft.com/office/powerpoint/2010/main" val="4377947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0DABD-80A2-D498-773B-FC140A3070CA}"/>
              </a:ext>
            </a:extLst>
          </p:cNvPr>
          <p:cNvSpPr/>
          <p:nvPr/>
        </p:nvSpPr>
        <p:spPr>
          <a:xfrm flipH="1" flipV="1">
            <a:off x="6727591" y="2609749"/>
            <a:ext cx="5464407" cy="4278699"/>
          </a:xfrm>
          <a:custGeom>
            <a:avLst/>
            <a:gdLst>
              <a:gd name="connsiteX0" fmla="*/ 0 w 11243296"/>
              <a:gd name="connsiteY0" fmla="*/ 0 h 7796664"/>
              <a:gd name="connsiteX1" fmla="*/ 11243296 w 11243296"/>
              <a:gd name="connsiteY1" fmla="*/ 0 h 7796664"/>
              <a:gd name="connsiteX2" fmla="*/ 11175587 w 11243296"/>
              <a:gd name="connsiteY2" fmla="*/ 50655 h 7796664"/>
              <a:gd name="connsiteX3" fmla="*/ 9350546 w 11243296"/>
              <a:gd name="connsiteY3" fmla="*/ 2469875 h 7796664"/>
              <a:gd name="connsiteX4" fmla="*/ 5186179 w 11243296"/>
              <a:gd name="connsiteY4" fmla="*/ 3503815 h 7796664"/>
              <a:gd name="connsiteX5" fmla="*/ 3299614 w 11243296"/>
              <a:gd name="connsiteY5" fmla="*/ 6477204 h 7796664"/>
              <a:gd name="connsiteX6" fmla="*/ 58709 w 11243296"/>
              <a:gd name="connsiteY6" fmla="*/ 7749628 h 7796664"/>
              <a:gd name="connsiteX7" fmla="*/ 0 w 11243296"/>
              <a:gd name="connsiteY7" fmla="*/ 7796664 h 779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3296" h="7796664">
                <a:moveTo>
                  <a:pt x="0" y="0"/>
                </a:moveTo>
                <a:lnTo>
                  <a:pt x="11243296" y="0"/>
                </a:lnTo>
                <a:lnTo>
                  <a:pt x="11175587" y="50655"/>
                </a:lnTo>
                <a:cubicBezTo>
                  <a:pt x="10088131" y="895141"/>
                  <a:pt x="10359046" y="1570920"/>
                  <a:pt x="9350546" y="2469875"/>
                </a:cubicBezTo>
                <a:cubicBezTo>
                  <a:pt x="8197975" y="3497251"/>
                  <a:pt x="6215173" y="2897447"/>
                  <a:pt x="5186179" y="3503815"/>
                </a:cubicBezTo>
                <a:cubicBezTo>
                  <a:pt x="4157184" y="4110184"/>
                  <a:pt x="4432578" y="5542646"/>
                  <a:pt x="3299614" y="6477204"/>
                </a:cubicBezTo>
                <a:cubicBezTo>
                  <a:pt x="2379081" y="7236533"/>
                  <a:pt x="1109962" y="6956642"/>
                  <a:pt x="58709" y="7749628"/>
                </a:cubicBezTo>
                <a:lnTo>
                  <a:pt x="0" y="7796664"/>
                </a:lnTo>
                <a:close/>
              </a:path>
            </a:pathLst>
          </a:custGeom>
          <a:gradFill flip="none" rotWithShape="1">
            <a:gsLst>
              <a:gs pos="0">
                <a:srgbClr val="009AD7"/>
              </a:gs>
              <a:gs pos="100000">
                <a:srgbClr val="004E8F"/>
              </a:gs>
            </a:gsLst>
            <a:lin ang="0" scaled="1"/>
            <a:tileRect/>
          </a:gradFill>
          <a:ln>
            <a:noFill/>
          </a:ln>
          <a:effectLst>
            <a:outerShdw blurRad="381000" dist="2286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852530C-F3F5-6D2B-D043-54D6CB30703E}"/>
              </a:ext>
            </a:extLst>
          </p:cNvPr>
          <p:cNvPicPr>
            <a:picLocks noChangeAspect="1" noChangeArrowheads="1"/>
          </p:cNvPicPr>
          <p:nvPr/>
        </p:nvPicPr>
        <p:blipFill>
          <a:blip r:embed="rId3"/>
          <a:srcRect l="10118" r="10118"/>
          <a:stretch/>
        </p:blipFill>
        <p:spPr bwMode="auto">
          <a:xfrm>
            <a:off x="6884716" y="1739658"/>
            <a:ext cx="4530913" cy="4278699"/>
          </a:xfrm>
          <a:prstGeom prst="roundRect">
            <a:avLst>
              <a:gd name="adj" fmla="val 8594"/>
            </a:avLst>
          </a:prstGeom>
          <a:solidFill>
            <a:srgbClr val="FFFFFF">
              <a:shade val="85000"/>
            </a:srgbClr>
          </a:solidFill>
          <a:ln w="28575">
            <a:solidFill>
              <a:schemeClr val="bg1"/>
            </a:solidFill>
          </a:ln>
          <a:effectLst/>
        </p:spPr>
      </p:pic>
      <p:sp>
        <p:nvSpPr>
          <p:cNvPr id="10" name="Title 1">
            <a:extLst>
              <a:ext uri="{FF2B5EF4-FFF2-40B4-BE49-F238E27FC236}">
                <a16:creationId xmlns:a16="http://schemas.microsoft.com/office/drawing/2014/main" id="{2BF0FF1E-D759-BE8A-D570-37EC23CA50AA}"/>
              </a:ext>
            </a:extLst>
          </p:cNvPr>
          <p:cNvSpPr txBox="1">
            <a:spLocks/>
          </p:cNvSpPr>
          <p:nvPr/>
        </p:nvSpPr>
        <p:spPr>
          <a:xfrm>
            <a:off x="1052208" y="-1494696"/>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44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4" name="Title 1">
            <a:extLst>
              <a:ext uri="{FF2B5EF4-FFF2-40B4-BE49-F238E27FC236}">
                <a16:creationId xmlns:a16="http://schemas.microsoft.com/office/drawing/2014/main" id="{E5D559D5-98AA-BA08-02B6-45F77E4B2A35}"/>
              </a:ext>
            </a:extLst>
          </p:cNvPr>
          <p:cNvSpPr txBox="1">
            <a:spLocks/>
          </p:cNvSpPr>
          <p:nvPr/>
        </p:nvSpPr>
        <p:spPr>
          <a:xfrm>
            <a:off x="775780" y="-1095970"/>
            <a:ext cx="110684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7" name="Content Placeholder 5">
            <a:extLst>
              <a:ext uri="{FF2B5EF4-FFF2-40B4-BE49-F238E27FC236}">
                <a16:creationId xmlns:a16="http://schemas.microsoft.com/office/drawing/2014/main" id="{DCF393E9-9945-3167-B52F-4D7028714B70}"/>
              </a:ext>
            </a:extLst>
          </p:cNvPr>
          <p:cNvSpPr>
            <a:spLocks noGrp="1"/>
          </p:cNvSpPr>
          <p:nvPr>
            <p:ph idx="1"/>
          </p:nvPr>
        </p:nvSpPr>
        <p:spPr>
          <a:xfrm>
            <a:off x="838200" y="1739658"/>
            <a:ext cx="5889392" cy="4351338"/>
          </a:xfrm>
        </p:spPr>
        <p:txBody>
          <a:bodyPr>
            <a:normAutofit/>
          </a:bodyPr>
          <a:lstStyle/>
          <a:p>
            <a:r>
              <a:rPr lang="es" sz="1600" b="1"/>
              <a:t>Estado actual</a:t>
            </a:r>
            <a:r>
              <a:rPr lang="es" sz="1600"/>
              <a:t>:</a:t>
            </a:r>
          </a:p>
          <a:p>
            <a:pPr marL="446088" lvl="1">
              <a:buFont typeface="Courier New" panose="02070309020205020404" pitchFamily="49" charset="0"/>
              <a:buChar char="o"/>
            </a:pPr>
            <a:r>
              <a:rPr lang="es" sz="1600"/>
              <a:t>El paciente evoluciona bien y está inscrito en un centro de rehabilitación cardíaca</a:t>
            </a:r>
          </a:p>
          <a:p>
            <a:pPr marL="446088" lvl="1">
              <a:buFont typeface="Courier New" panose="02070309020205020404" pitchFamily="49" charset="0"/>
              <a:buChar char="o"/>
            </a:pPr>
            <a:r>
              <a:rPr lang="es" sz="1600"/>
              <a:t>ECG estable</a:t>
            </a:r>
          </a:p>
          <a:p>
            <a:pPr marL="446088" lvl="1">
              <a:buFont typeface="Courier New" panose="02070309020205020404" pitchFamily="49" charset="0"/>
              <a:buChar char="o"/>
            </a:pPr>
            <a:r>
              <a:rPr lang="es" sz="1600"/>
              <a:t>PVCs ocasionales</a:t>
            </a:r>
          </a:p>
          <a:p>
            <a:pPr marL="446088" lvl="1">
              <a:buFont typeface="Courier New" panose="02070309020205020404" pitchFamily="49" charset="0"/>
              <a:buChar char="o"/>
            </a:pPr>
            <a:r>
              <a:rPr lang="es" sz="1600"/>
              <a:t>Disnea leve de esfuerzo, principalmente con &gt;1 tramo de escaleras</a:t>
            </a:r>
          </a:p>
          <a:p>
            <a:r>
              <a:rPr lang="es" sz="1600" b="1"/>
              <a:t>Pruebas diagnósticas</a:t>
            </a:r>
            <a:r>
              <a:rPr lang="es" sz="1600"/>
              <a:t>: </a:t>
            </a:r>
          </a:p>
          <a:p>
            <a:pPr marL="446088" lvl="1">
              <a:buFont typeface="Courier New" panose="02070309020205020404" pitchFamily="49" charset="0"/>
              <a:buChar char="o"/>
            </a:pPr>
            <a:r>
              <a:rPr lang="es" sz="1600" b="1"/>
              <a:t>Ecocardiograma</a:t>
            </a:r>
            <a:r>
              <a:rPr lang="es" sz="1600"/>
              <a:t>: </a:t>
            </a:r>
            <a:r>
              <a:rPr lang="en-US" sz="1600" err="1"/>
              <a:t>FEVI</a:t>
            </a:r>
            <a:r>
              <a:rPr lang="en-US" sz="1600"/>
              <a:t> </a:t>
            </a:r>
            <a:r>
              <a:rPr lang="es" sz="1600"/>
              <a:t>40% con </a:t>
            </a:r>
            <a:r>
              <a:rPr lang="en-US" sz="1600" err="1"/>
              <a:t>insuficiencia</a:t>
            </a:r>
            <a:r>
              <a:rPr lang="en-US" sz="1600"/>
              <a:t> mitral</a:t>
            </a:r>
            <a:r>
              <a:rPr lang="es" sz="1600"/>
              <a:t> leve</a:t>
            </a:r>
          </a:p>
          <a:p>
            <a:pPr marL="446088" lvl="1">
              <a:buFont typeface="Courier New" panose="02070309020205020404" pitchFamily="49" charset="0"/>
              <a:buChar char="o"/>
            </a:pPr>
            <a:r>
              <a:rPr lang="es" sz="1600" b="1"/>
              <a:t>Presión arterial</a:t>
            </a:r>
            <a:r>
              <a:rPr lang="es" sz="1600"/>
              <a:t>: 98/70 mm Hg</a:t>
            </a:r>
          </a:p>
          <a:p>
            <a:pPr marL="446088" lvl="1">
              <a:buFont typeface="Courier New" panose="02070309020205020404" pitchFamily="49" charset="0"/>
              <a:buChar char="o"/>
            </a:pPr>
            <a:r>
              <a:rPr lang="es" sz="1600" b="1"/>
              <a:t>Frecuencia cardíaca</a:t>
            </a:r>
            <a:r>
              <a:rPr lang="es" sz="1600"/>
              <a:t>: 64 latidos/minuto</a:t>
            </a:r>
          </a:p>
          <a:p>
            <a:pPr marL="446088" lvl="1">
              <a:buFont typeface="Courier New" panose="02070309020205020404" pitchFamily="49" charset="0"/>
              <a:buChar char="o"/>
            </a:pPr>
            <a:r>
              <a:rPr lang="en-US" sz="1600" b="1"/>
              <a:t>Laboratorio</a:t>
            </a:r>
            <a:r>
              <a:rPr lang="es" sz="1600"/>
              <a:t>: Estable desde su última visita</a:t>
            </a:r>
          </a:p>
        </p:txBody>
      </p:sp>
      <p:sp>
        <p:nvSpPr>
          <p:cNvPr id="6" name="Title 1">
            <a:extLst>
              <a:ext uri="{FF2B5EF4-FFF2-40B4-BE49-F238E27FC236}">
                <a16:creationId xmlns:a16="http://schemas.microsoft.com/office/drawing/2014/main" id="{BDDEFA50-16AF-032B-ABB1-A1F49E3908A8}"/>
              </a:ext>
            </a:extLst>
          </p:cNvPr>
          <p:cNvSpPr txBox="1">
            <a:spLocks/>
          </p:cNvSpPr>
          <p:nvPr/>
        </p:nvSpPr>
        <p:spPr>
          <a:xfrm>
            <a:off x="624192" y="-162895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11" name="Slide Number Placeholder 10">
            <a:extLst>
              <a:ext uri="{FF2B5EF4-FFF2-40B4-BE49-F238E27FC236}">
                <a16:creationId xmlns:a16="http://schemas.microsoft.com/office/drawing/2014/main" id="{363FA5CC-2271-B3EC-D7D8-0114B95875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119CC75-5C90-A29D-88AA-F946FF3D6833}"/>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2C53"/>
                </a:solidFill>
                <a:effectLst/>
                <a:uLnTx/>
                <a:uFillTx/>
                <a:latin typeface="Calibri Light" panose="020F0302020204030204"/>
                <a:ea typeface="+mj-ea"/>
                <a:cs typeface="+mj-cs"/>
              </a:rPr>
              <a:t>Caso </a:t>
            </a:r>
            <a:r>
              <a:rPr kumimoji="0" lang="en-US" sz="3200" b="1" i="0" u="none" strike="noStrike" kern="1200" cap="none" spc="0" normalizeH="0" baseline="0" noProof="0" err="1">
                <a:ln>
                  <a:noFill/>
                </a:ln>
                <a:solidFill>
                  <a:srgbClr val="002C53"/>
                </a:solidFill>
                <a:effectLst/>
                <a:uLnTx/>
                <a:uFillTx/>
                <a:latin typeface="Calibri Light" panose="020F0302020204030204"/>
                <a:ea typeface="+mj-ea"/>
                <a:cs typeface="+mj-cs"/>
              </a:rPr>
              <a:t>clínico</a:t>
            </a:r>
            <a:r>
              <a:rPr kumimoji="0" lang="en-US" sz="3200" b="1" i="0" u="none" strike="noStrike" kern="1200" cap="none" spc="0" normalizeH="0" baseline="0" noProof="0">
                <a:ln>
                  <a:noFill/>
                </a:ln>
                <a:solidFill>
                  <a:srgbClr val="002C53"/>
                </a:solidFill>
                <a:effectLst/>
                <a:uLnTx/>
                <a:uFillTx/>
                <a:latin typeface="Calibri Light" panose="020F0302020204030204"/>
                <a:ea typeface="+mj-ea"/>
                <a:cs typeface="+mj-cs"/>
              </a:rPr>
              <a:t> 1</a:t>
            </a: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 seguimiento tres meses después</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4276301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2096703C-BA82-5E69-8DD2-AA89CE00294E}"/>
              </a:ext>
            </a:extLst>
          </p:cNvPr>
          <p:cNvSpPr/>
          <p:nvPr/>
        </p:nvSpPr>
        <p:spPr>
          <a:xfrm flipH="1" flipV="1">
            <a:off x="6021838" y="2609750"/>
            <a:ext cx="6170161" cy="4278699"/>
          </a:xfrm>
          <a:custGeom>
            <a:avLst/>
            <a:gdLst>
              <a:gd name="connsiteX0" fmla="*/ 0 w 11243296"/>
              <a:gd name="connsiteY0" fmla="*/ 0 h 7796664"/>
              <a:gd name="connsiteX1" fmla="*/ 11243296 w 11243296"/>
              <a:gd name="connsiteY1" fmla="*/ 0 h 7796664"/>
              <a:gd name="connsiteX2" fmla="*/ 11175587 w 11243296"/>
              <a:gd name="connsiteY2" fmla="*/ 50655 h 7796664"/>
              <a:gd name="connsiteX3" fmla="*/ 9350546 w 11243296"/>
              <a:gd name="connsiteY3" fmla="*/ 2469875 h 7796664"/>
              <a:gd name="connsiteX4" fmla="*/ 5186179 w 11243296"/>
              <a:gd name="connsiteY4" fmla="*/ 3503815 h 7796664"/>
              <a:gd name="connsiteX5" fmla="*/ 3299614 w 11243296"/>
              <a:gd name="connsiteY5" fmla="*/ 6477204 h 7796664"/>
              <a:gd name="connsiteX6" fmla="*/ 58709 w 11243296"/>
              <a:gd name="connsiteY6" fmla="*/ 7749628 h 7796664"/>
              <a:gd name="connsiteX7" fmla="*/ 0 w 11243296"/>
              <a:gd name="connsiteY7" fmla="*/ 7796664 h 779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3296" h="7796664">
                <a:moveTo>
                  <a:pt x="0" y="0"/>
                </a:moveTo>
                <a:lnTo>
                  <a:pt x="11243296" y="0"/>
                </a:lnTo>
                <a:lnTo>
                  <a:pt x="11175587" y="50655"/>
                </a:lnTo>
                <a:cubicBezTo>
                  <a:pt x="10088131" y="895141"/>
                  <a:pt x="10359046" y="1570920"/>
                  <a:pt x="9350546" y="2469875"/>
                </a:cubicBezTo>
                <a:cubicBezTo>
                  <a:pt x="8197975" y="3497251"/>
                  <a:pt x="6215173" y="2897447"/>
                  <a:pt x="5186179" y="3503815"/>
                </a:cubicBezTo>
                <a:cubicBezTo>
                  <a:pt x="4157184" y="4110184"/>
                  <a:pt x="4432578" y="5542646"/>
                  <a:pt x="3299614" y="6477204"/>
                </a:cubicBezTo>
                <a:cubicBezTo>
                  <a:pt x="2379081" y="7236533"/>
                  <a:pt x="1109962" y="6956642"/>
                  <a:pt x="58709" y="7749628"/>
                </a:cubicBezTo>
                <a:lnTo>
                  <a:pt x="0" y="7796664"/>
                </a:lnTo>
                <a:close/>
              </a:path>
            </a:pathLst>
          </a:custGeom>
          <a:gradFill flip="none" rotWithShape="1">
            <a:gsLst>
              <a:gs pos="0">
                <a:srgbClr val="009AD7"/>
              </a:gs>
              <a:gs pos="100000">
                <a:srgbClr val="004E8F"/>
              </a:gs>
            </a:gsLst>
            <a:lin ang="0" scaled="1"/>
            <a:tileRect/>
          </a:gradFill>
          <a:ln>
            <a:noFill/>
          </a:ln>
          <a:effectLst>
            <a:outerShdw blurRad="381000" dist="2286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D7310BCB-E99B-B814-A28E-1043397EFA72}"/>
              </a:ext>
            </a:extLst>
          </p:cNvPr>
          <p:cNvSpPr txBox="1">
            <a:spLocks/>
          </p:cNvSpPr>
          <p:nvPr/>
        </p:nvSpPr>
        <p:spPr>
          <a:xfrm>
            <a:off x="764037" y="-1786525"/>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44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2" name="Title 1">
            <a:extLst>
              <a:ext uri="{FF2B5EF4-FFF2-40B4-BE49-F238E27FC236}">
                <a16:creationId xmlns:a16="http://schemas.microsoft.com/office/drawing/2014/main" id="{BC493905-0031-7600-B2DB-B75DFD06B428}"/>
              </a:ext>
            </a:extLst>
          </p:cNvPr>
          <p:cNvSpPr txBox="1">
            <a:spLocks/>
          </p:cNvSpPr>
          <p:nvPr/>
        </p:nvSpPr>
        <p:spPr>
          <a:xfrm>
            <a:off x="764037" y="-1422216"/>
            <a:ext cx="110684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grpSp>
        <p:nvGrpSpPr>
          <p:cNvPr id="5" name="Group 4">
            <a:extLst>
              <a:ext uri="{FF2B5EF4-FFF2-40B4-BE49-F238E27FC236}">
                <a16:creationId xmlns:a16="http://schemas.microsoft.com/office/drawing/2014/main" id="{F4EE9346-4274-838C-91DA-7DE0D7D31F87}"/>
              </a:ext>
            </a:extLst>
          </p:cNvPr>
          <p:cNvGrpSpPr/>
          <p:nvPr/>
        </p:nvGrpSpPr>
        <p:grpSpPr>
          <a:xfrm>
            <a:off x="838198" y="3540949"/>
            <a:ext cx="6156959" cy="756727"/>
            <a:chOff x="838198" y="3996515"/>
            <a:chExt cx="6156959" cy="756727"/>
          </a:xfrm>
        </p:grpSpPr>
        <p:sp>
          <p:nvSpPr>
            <p:cNvPr id="27" name="Rectangle: Rounded Corners 26">
              <a:extLst>
                <a:ext uri="{FF2B5EF4-FFF2-40B4-BE49-F238E27FC236}">
                  <a16:creationId xmlns:a16="http://schemas.microsoft.com/office/drawing/2014/main" id="{8938081B-1735-6010-6E9D-89127496096F}"/>
                </a:ext>
              </a:extLst>
            </p:cNvPr>
            <p:cNvSpPr/>
            <p:nvPr/>
          </p:nvSpPr>
          <p:spPr>
            <a:xfrm>
              <a:off x="838198" y="3996515"/>
              <a:ext cx="6156959" cy="756727"/>
            </a:xfrm>
            <a:prstGeom prst="roundRect">
              <a:avLst/>
            </a:prstGeom>
            <a:solidFill>
              <a:schemeClr val="bg1"/>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AB54148C-7DA3-BA5F-B65F-6ACA5D46AEFE}"/>
                </a:ext>
              </a:extLst>
            </p:cNvPr>
            <p:cNvSpPr txBox="1"/>
            <p:nvPr/>
          </p:nvSpPr>
          <p:spPr>
            <a:xfrm>
              <a:off x="1366634" y="4205601"/>
              <a:ext cx="521464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Colocar un </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marcapasos</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biventricular/DCI</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29" name="Oval 28">
              <a:extLst>
                <a:ext uri="{FF2B5EF4-FFF2-40B4-BE49-F238E27FC236}">
                  <a16:creationId xmlns:a16="http://schemas.microsoft.com/office/drawing/2014/main" id="{E78E126C-96A7-E43F-F309-D0AD3B5B9B65}"/>
                </a:ext>
              </a:extLst>
            </p:cNvPr>
            <p:cNvSpPr>
              <a:spLocks noChangeAspect="1"/>
            </p:cNvSpPr>
            <p:nvPr/>
          </p:nvSpPr>
          <p:spPr>
            <a:xfrm>
              <a:off x="1009507" y="4251936"/>
              <a:ext cx="245885" cy="245885"/>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CA34EF1D-5BE1-829B-8EBF-57A0176B3BF1}"/>
              </a:ext>
            </a:extLst>
          </p:cNvPr>
          <p:cNvGrpSpPr/>
          <p:nvPr/>
        </p:nvGrpSpPr>
        <p:grpSpPr>
          <a:xfrm>
            <a:off x="7444064" y="1827926"/>
            <a:ext cx="4233560" cy="4233560"/>
            <a:chOff x="7444064" y="2197576"/>
            <a:chExt cx="4233560" cy="4233560"/>
          </a:xfrm>
        </p:grpSpPr>
        <p:sp>
          <p:nvSpPr>
            <p:cNvPr id="31" name="Oval 30">
              <a:extLst>
                <a:ext uri="{FF2B5EF4-FFF2-40B4-BE49-F238E27FC236}">
                  <a16:creationId xmlns:a16="http://schemas.microsoft.com/office/drawing/2014/main" id="{321B6F5E-3019-A198-6B5A-A178DEB77D5C}"/>
                </a:ext>
              </a:extLst>
            </p:cNvPr>
            <p:cNvSpPr/>
            <p:nvPr/>
          </p:nvSpPr>
          <p:spPr>
            <a:xfrm>
              <a:off x="7444064" y="2197576"/>
              <a:ext cx="4233560" cy="4233560"/>
            </a:xfrm>
            <a:prstGeom prst="ellipse">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DF951BCD-EA98-1C05-D3B6-12DC5DD404B1}"/>
                </a:ext>
              </a:extLst>
            </p:cNvPr>
            <p:cNvPicPr>
              <a:picLocks/>
            </p:cNvPicPr>
            <p:nvPr/>
          </p:nvPicPr>
          <p:blipFill>
            <a:blip r:embed="rId3">
              <a:extLst>
                <a:ext uri="{28A0092B-C50C-407E-A947-70E740481C1C}">
                  <a14:useLocalDpi xmlns:a14="http://schemas.microsoft.com/office/drawing/2010/main" val="0"/>
                </a:ext>
              </a:extLst>
            </a:blip>
            <a:srcRect l="31766" t="550" r="1106"/>
            <a:stretch/>
          </p:blipFill>
          <p:spPr>
            <a:xfrm>
              <a:off x="7444064" y="2197576"/>
              <a:ext cx="4233560" cy="4233560"/>
            </a:xfrm>
            <a:prstGeom prst="ellipse">
              <a:avLst/>
            </a:prstGeom>
            <a:ln w="38100">
              <a:solidFill>
                <a:schemeClr val="bg1"/>
              </a:solidFill>
            </a:ln>
          </p:spPr>
        </p:pic>
      </p:grpSp>
      <p:grpSp>
        <p:nvGrpSpPr>
          <p:cNvPr id="33" name="Group 32">
            <a:extLst>
              <a:ext uri="{FF2B5EF4-FFF2-40B4-BE49-F238E27FC236}">
                <a16:creationId xmlns:a16="http://schemas.microsoft.com/office/drawing/2014/main" id="{44FF4D0A-95DF-7879-2128-E06D10ADE95E}"/>
              </a:ext>
            </a:extLst>
          </p:cNvPr>
          <p:cNvGrpSpPr/>
          <p:nvPr/>
        </p:nvGrpSpPr>
        <p:grpSpPr>
          <a:xfrm>
            <a:off x="838197" y="2676957"/>
            <a:ext cx="6156959" cy="756727"/>
            <a:chOff x="838198" y="3996515"/>
            <a:chExt cx="6156959" cy="756727"/>
          </a:xfrm>
        </p:grpSpPr>
        <p:sp>
          <p:nvSpPr>
            <p:cNvPr id="34" name="Rectangle: Rounded Corners 33">
              <a:extLst>
                <a:ext uri="{FF2B5EF4-FFF2-40B4-BE49-F238E27FC236}">
                  <a16:creationId xmlns:a16="http://schemas.microsoft.com/office/drawing/2014/main" id="{D780BFDF-DA27-40FE-655F-516371250F69}"/>
                </a:ext>
              </a:extLst>
            </p:cNvPr>
            <p:cNvSpPr/>
            <p:nvPr/>
          </p:nvSpPr>
          <p:spPr>
            <a:xfrm>
              <a:off x="838198" y="3996515"/>
              <a:ext cx="6156959" cy="756727"/>
            </a:xfrm>
            <a:prstGeom prst="roundRect">
              <a:avLst/>
            </a:prstGeom>
            <a:solidFill>
              <a:schemeClr val="bg1"/>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E95D4493-2793-EBD6-BB99-B78A8A6C5588}"/>
                </a:ext>
              </a:extLst>
            </p:cNvPr>
            <p:cNvSpPr txBox="1"/>
            <p:nvPr/>
          </p:nvSpPr>
          <p:spPr>
            <a:xfrm>
              <a:off x="1366634" y="4205601"/>
              <a:ext cx="521464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Colocar</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un DCI</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36" name="Oval 35">
              <a:extLst>
                <a:ext uri="{FF2B5EF4-FFF2-40B4-BE49-F238E27FC236}">
                  <a16:creationId xmlns:a16="http://schemas.microsoft.com/office/drawing/2014/main" id="{4F86BC05-3FE5-7471-B39B-57DA86827F7A}"/>
                </a:ext>
              </a:extLst>
            </p:cNvPr>
            <p:cNvSpPr>
              <a:spLocks noChangeAspect="1"/>
            </p:cNvSpPr>
            <p:nvPr/>
          </p:nvSpPr>
          <p:spPr>
            <a:xfrm>
              <a:off x="1009507" y="4251936"/>
              <a:ext cx="245885" cy="245885"/>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60F76499-BD62-81F1-66B0-9DA7AD0A9511}"/>
              </a:ext>
            </a:extLst>
          </p:cNvPr>
          <p:cNvGrpSpPr/>
          <p:nvPr/>
        </p:nvGrpSpPr>
        <p:grpSpPr>
          <a:xfrm>
            <a:off x="838196" y="4404941"/>
            <a:ext cx="6156959" cy="756727"/>
            <a:chOff x="838198" y="3996515"/>
            <a:chExt cx="6156959" cy="756727"/>
          </a:xfrm>
        </p:grpSpPr>
        <p:sp>
          <p:nvSpPr>
            <p:cNvPr id="38" name="Rectangle: Rounded Corners 37">
              <a:extLst>
                <a:ext uri="{FF2B5EF4-FFF2-40B4-BE49-F238E27FC236}">
                  <a16:creationId xmlns:a16="http://schemas.microsoft.com/office/drawing/2014/main" id="{D53D4C4C-7151-FCF4-75C3-1F52AD144931}"/>
                </a:ext>
              </a:extLst>
            </p:cNvPr>
            <p:cNvSpPr/>
            <p:nvPr/>
          </p:nvSpPr>
          <p:spPr>
            <a:xfrm>
              <a:off x="838198" y="3996515"/>
              <a:ext cx="6156959" cy="756727"/>
            </a:xfrm>
            <a:prstGeom prst="roundRect">
              <a:avLst/>
            </a:prstGeom>
            <a:solidFill>
              <a:schemeClr val="bg1"/>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3CFB16F5-2AAD-A60F-736C-B6539D0C3275}"/>
                </a:ext>
              </a:extLst>
            </p:cNvPr>
            <p:cNvSpPr txBox="1"/>
            <p:nvPr/>
          </p:nvSpPr>
          <p:spPr>
            <a:xfrm>
              <a:off x="1366634" y="4205601"/>
              <a:ext cx="521464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Continuar</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con los medicamentos actuales.</a:t>
              </a:r>
            </a:p>
          </p:txBody>
        </p:sp>
        <p:sp>
          <p:nvSpPr>
            <p:cNvPr id="40" name="Oval 39">
              <a:extLst>
                <a:ext uri="{FF2B5EF4-FFF2-40B4-BE49-F238E27FC236}">
                  <a16:creationId xmlns:a16="http://schemas.microsoft.com/office/drawing/2014/main" id="{28D02760-53D7-A4B2-3A7E-CD0D5F7F86F0}"/>
                </a:ext>
              </a:extLst>
            </p:cNvPr>
            <p:cNvSpPr>
              <a:spLocks noChangeAspect="1"/>
            </p:cNvSpPr>
            <p:nvPr/>
          </p:nvSpPr>
          <p:spPr>
            <a:xfrm>
              <a:off x="1009507" y="4251936"/>
              <a:ext cx="245885" cy="245885"/>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1" name="Group 40">
            <a:extLst>
              <a:ext uri="{FF2B5EF4-FFF2-40B4-BE49-F238E27FC236}">
                <a16:creationId xmlns:a16="http://schemas.microsoft.com/office/drawing/2014/main" id="{2F7EEB68-3E2C-B692-61F2-10DFFFB23100}"/>
              </a:ext>
            </a:extLst>
          </p:cNvPr>
          <p:cNvGrpSpPr/>
          <p:nvPr/>
        </p:nvGrpSpPr>
        <p:grpSpPr>
          <a:xfrm>
            <a:off x="838196" y="5268934"/>
            <a:ext cx="6156959" cy="756727"/>
            <a:chOff x="838198" y="3996515"/>
            <a:chExt cx="6156959" cy="756727"/>
          </a:xfrm>
        </p:grpSpPr>
        <p:sp>
          <p:nvSpPr>
            <p:cNvPr id="42" name="Rectangle: Rounded Corners 41">
              <a:extLst>
                <a:ext uri="{FF2B5EF4-FFF2-40B4-BE49-F238E27FC236}">
                  <a16:creationId xmlns:a16="http://schemas.microsoft.com/office/drawing/2014/main" id="{08AD1B0E-AB5F-ACFA-25DD-55C97194E0B6}"/>
                </a:ext>
              </a:extLst>
            </p:cNvPr>
            <p:cNvSpPr/>
            <p:nvPr/>
          </p:nvSpPr>
          <p:spPr>
            <a:xfrm>
              <a:off x="838198" y="3996515"/>
              <a:ext cx="6156959" cy="756727"/>
            </a:xfrm>
            <a:prstGeom prst="roundRect">
              <a:avLst/>
            </a:prstGeom>
            <a:solidFill>
              <a:schemeClr val="bg1"/>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A114A5EA-EE81-B80A-E33F-F3C9B49C7BA0}"/>
                </a:ext>
              </a:extLst>
            </p:cNvPr>
            <p:cNvSpPr txBox="1"/>
            <p:nvPr/>
          </p:nvSpPr>
          <p:spPr>
            <a:xfrm>
              <a:off x="1366634" y="4082491"/>
              <a:ext cx="5214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Reducir</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la dosis de sacubitril/valsartán a 24/26 mg dos veces al día.</a:t>
              </a:r>
            </a:p>
          </p:txBody>
        </p:sp>
        <p:sp>
          <p:nvSpPr>
            <p:cNvPr id="44" name="Oval 43">
              <a:extLst>
                <a:ext uri="{FF2B5EF4-FFF2-40B4-BE49-F238E27FC236}">
                  <a16:creationId xmlns:a16="http://schemas.microsoft.com/office/drawing/2014/main" id="{369AFCF6-D58D-41E8-BE5E-1DD2304C8A50}"/>
                </a:ext>
              </a:extLst>
            </p:cNvPr>
            <p:cNvSpPr>
              <a:spLocks noChangeAspect="1"/>
            </p:cNvSpPr>
            <p:nvPr/>
          </p:nvSpPr>
          <p:spPr>
            <a:xfrm>
              <a:off x="1009507" y="4251936"/>
              <a:ext cx="245885" cy="245885"/>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5" name="Content Placeholder 4">
            <a:extLst>
              <a:ext uri="{FF2B5EF4-FFF2-40B4-BE49-F238E27FC236}">
                <a16:creationId xmlns:a16="http://schemas.microsoft.com/office/drawing/2014/main" id="{68B75D87-7068-5BFE-C666-CE1A52368BB3}"/>
              </a:ext>
            </a:extLst>
          </p:cNvPr>
          <p:cNvSpPr txBox="1">
            <a:spLocks/>
          </p:cNvSpPr>
          <p:nvPr/>
        </p:nvSpPr>
        <p:spPr>
          <a:xfrm>
            <a:off x="838198" y="1673517"/>
            <a:ext cx="9022326" cy="4096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 sz="2400" b="1" i="0" u="none" strike="noStrike" kern="1200" cap="none" spc="0" normalizeH="0" baseline="0" noProof="0">
                <a:ln>
                  <a:noFill/>
                </a:ln>
                <a:solidFill>
                  <a:srgbClr val="004E8F"/>
                </a:solidFill>
                <a:effectLst/>
                <a:uLnTx/>
                <a:uFillTx/>
                <a:latin typeface="Calibri" panose="020F0502020204030204"/>
                <a:ea typeface="+mn-ea"/>
                <a:cs typeface="+mn-cs"/>
              </a:rPr>
              <a:t>Pregunta:</a:t>
            </a:r>
          </a:p>
        </p:txBody>
      </p:sp>
      <p:sp>
        <p:nvSpPr>
          <p:cNvPr id="46" name="TextBox 45">
            <a:extLst>
              <a:ext uri="{FF2B5EF4-FFF2-40B4-BE49-F238E27FC236}">
                <a16:creationId xmlns:a16="http://schemas.microsoft.com/office/drawing/2014/main" id="{35DB0E97-5AC2-D322-9662-6EE9A4EF5A0B}"/>
              </a:ext>
            </a:extLst>
          </p:cNvPr>
          <p:cNvSpPr txBox="1"/>
          <p:nvPr/>
        </p:nvSpPr>
        <p:spPr>
          <a:xfrm>
            <a:off x="838198" y="2122785"/>
            <a:ext cx="61569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800" b="0" i="0" u="none" strike="noStrike" kern="1200" cap="none" spc="0" normalizeH="0" baseline="0" noProof="0">
                <a:ln>
                  <a:noFill/>
                </a:ln>
                <a:solidFill>
                  <a:prstClr val="black"/>
                </a:solidFill>
                <a:effectLst/>
                <a:uLnTx/>
                <a:uFillTx/>
                <a:latin typeface="Calibri" panose="020F0502020204030204"/>
                <a:ea typeface="+mn-ea"/>
                <a:cs typeface="+mn-cs"/>
              </a:rPr>
              <a:t>¿Cuál de los siguientes es el siguiente mejor paso en su gestión?</a:t>
            </a:r>
          </a:p>
        </p:txBody>
      </p:sp>
      <p:sp>
        <p:nvSpPr>
          <p:cNvPr id="7" name="Title 1">
            <a:extLst>
              <a:ext uri="{FF2B5EF4-FFF2-40B4-BE49-F238E27FC236}">
                <a16:creationId xmlns:a16="http://schemas.microsoft.com/office/drawing/2014/main" id="{24CA6C49-0742-89DD-E0AE-7572622D185A}"/>
              </a:ext>
            </a:extLst>
          </p:cNvPr>
          <p:cNvSpPr txBox="1">
            <a:spLocks/>
          </p:cNvSpPr>
          <p:nvPr/>
        </p:nvSpPr>
        <p:spPr>
          <a:xfrm>
            <a:off x="764037" y="-13634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8" name="Slide Number Placeholder 7">
            <a:extLst>
              <a:ext uri="{FF2B5EF4-FFF2-40B4-BE49-F238E27FC236}">
                <a16:creationId xmlns:a16="http://schemas.microsoft.com/office/drawing/2014/main" id="{9C2D2692-9FC0-5435-2740-2448B7A62E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CA2AB895-0004-F82A-3959-8D5CCE012B94}"/>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2C53"/>
                </a:solidFill>
                <a:effectLst/>
                <a:uLnTx/>
                <a:uFillTx/>
                <a:latin typeface="Calibri Light" panose="020F0302020204030204"/>
                <a:ea typeface="+mj-ea"/>
                <a:cs typeface="+mj-cs"/>
              </a:rPr>
              <a:t>Caso </a:t>
            </a:r>
            <a:r>
              <a:rPr kumimoji="0" lang="en-US" sz="3200" b="1" i="0" u="none" strike="noStrike" kern="1200" cap="none" spc="0" normalizeH="0" baseline="0" noProof="0" err="1">
                <a:ln>
                  <a:noFill/>
                </a:ln>
                <a:solidFill>
                  <a:srgbClr val="002C53"/>
                </a:solidFill>
                <a:effectLst/>
                <a:uLnTx/>
                <a:uFillTx/>
                <a:latin typeface="Calibri Light" panose="020F0302020204030204"/>
                <a:ea typeface="+mj-ea"/>
                <a:cs typeface="+mj-cs"/>
              </a:rPr>
              <a:t>clínico</a:t>
            </a:r>
            <a:r>
              <a:rPr kumimoji="0" lang="en-US" sz="3200" b="1" i="0" u="none" strike="noStrike" kern="1200" cap="none" spc="0" normalizeH="0" baseline="0" noProof="0">
                <a:ln>
                  <a:noFill/>
                </a:ln>
                <a:solidFill>
                  <a:srgbClr val="002C53"/>
                </a:solidFill>
                <a:effectLst/>
                <a:uLnTx/>
                <a:uFillTx/>
                <a:latin typeface="Calibri Light" panose="020F0302020204030204"/>
                <a:ea typeface="+mj-ea"/>
                <a:cs typeface="+mj-cs"/>
              </a:rPr>
              <a:t> 1</a:t>
            </a: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 seguimiento tres meses después</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0259337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6F93B-5483-9230-394A-972EA9C71299}"/>
            </a:ext>
          </a:extLst>
        </p:cNvPr>
        <p:cNvGrpSpPr/>
        <p:nvPr/>
      </p:nvGrpSpPr>
      <p:grpSpPr>
        <a:xfrm>
          <a:off x="0" y="0"/>
          <a:ext cx="0" cy="0"/>
          <a:chOff x="0" y="0"/>
          <a:chExt cx="0" cy="0"/>
        </a:xfrm>
      </p:grpSpPr>
      <p:sp>
        <p:nvSpPr>
          <p:cNvPr id="3" name="Content Placeholder 5">
            <a:extLst>
              <a:ext uri="{FF2B5EF4-FFF2-40B4-BE49-F238E27FC236}">
                <a16:creationId xmlns:a16="http://schemas.microsoft.com/office/drawing/2014/main" id="{3573CCF9-8C2A-B88F-EEED-F051199BCC7B}"/>
              </a:ext>
            </a:extLst>
          </p:cNvPr>
          <p:cNvSpPr txBox="1">
            <a:spLocks/>
          </p:cNvSpPr>
          <p:nvPr/>
        </p:nvSpPr>
        <p:spPr>
          <a:xfrm>
            <a:off x="-4025630" y="-4031933"/>
            <a:ext cx="5889392"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54601015-AB57-1CB3-84BF-EBFFD787BB48}"/>
              </a:ext>
            </a:extLst>
          </p:cNvPr>
          <p:cNvSpPr/>
          <p:nvPr/>
        </p:nvSpPr>
        <p:spPr>
          <a:xfrm flipH="1" flipV="1">
            <a:off x="6727591" y="2609749"/>
            <a:ext cx="5464407" cy="4278699"/>
          </a:xfrm>
          <a:custGeom>
            <a:avLst/>
            <a:gdLst>
              <a:gd name="connsiteX0" fmla="*/ 0 w 11243296"/>
              <a:gd name="connsiteY0" fmla="*/ 0 h 7796664"/>
              <a:gd name="connsiteX1" fmla="*/ 11243296 w 11243296"/>
              <a:gd name="connsiteY1" fmla="*/ 0 h 7796664"/>
              <a:gd name="connsiteX2" fmla="*/ 11175587 w 11243296"/>
              <a:gd name="connsiteY2" fmla="*/ 50655 h 7796664"/>
              <a:gd name="connsiteX3" fmla="*/ 9350546 w 11243296"/>
              <a:gd name="connsiteY3" fmla="*/ 2469875 h 7796664"/>
              <a:gd name="connsiteX4" fmla="*/ 5186179 w 11243296"/>
              <a:gd name="connsiteY4" fmla="*/ 3503815 h 7796664"/>
              <a:gd name="connsiteX5" fmla="*/ 3299614 w 11243296"/>
              <a:gd name="connsiteY5" fmla="*/ 6477204 h 7796664"/>
              <a:gd name="connsiteX6" fmla="*/ 58709 w 11243296"/>
              <a:gd name="connsiteY6" fmla="*/ 7749628 h 7796664"/>
              <a:gd name="connsiteX7" fmla="*/ 0 w 11243296"/>
              <a:gd name="connsiteY7" fmla="*/ 7796664 h 779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3296" h="7796664">
                <a:moveTo>
                  <a:pt x="0" y="0"/>
                </a:moveTo>
                <a:lnTo>
                  <a:pt x="11243296" y="0"/>
                </a:lnTo>
                <a:lnTo>
                  <a:pt x="11175587" y="50655"/>
                </a:lnTo>
                <a:cubicBezTo>
                  <a:pt x="10088131" y="895141"/>
                  <a:pt x="10359046" y="1570920"/>
                  <a:pt x="9350546" y="2469875"/>
                </a:cubicBezTo>
                <a:cubicBezTo>
                  <a:pt x="8197975" y="3497251"/>
                  <a:pt x="6215173" y="2897447"/>
                  <a:pt x="5186179" y="3503815"/>
                </a:cubicBezTo>
                <a:cubicBezTo>
                  <a:pt x="4157184" y="4110184"/>
                  <a:pt x="4432578" y="5542646"/>
                  <a:pt x="3299614" y="6477204"/>
                </a:cubicBezTo>
                <a:cubicBezTo>
                  <a:pt x="2379081" y="7236533"/>
                  <a:pt x="1109962" y="6956642"/>
                  <a:pt x="58709" y="7749628"/>
                </a:cubicBezTo>
                <a:lnTo>
                  <a:pt x="0" y="7796664"/>
                </a:lnTo>
                <a:close/>
              </a:path>
            </a:pathLst>
          </a:custGeom>
          <a:gradFill flip="none" rotWithShape="1">
            <a:gsLst>
              <a:gs pos="0">
                <a:srgbClr val="009AD7"/>
              </a:gs>
              <a:gs pos="100000">
                <a:srgbClr val="004E8F"/>
              </a:gs>
            </a:gsLst>
            <a:lin ang="0" scaled="1"/>
            <a:tileRect/>
          </a:gradFill>
          <a:ln>
            <a:noFill/>
          </a:ln>
          <a:effectLst>
            <a:outerShdw blurRad="381000" dist="2286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DCED636-0E44-E0A6-B805-9C0BB00FFCD9}"/>
              </a:ext>
            </a:extLst>
          </p:cNvPr>
          <p:cNvPicPr>
            <a:picLocks noChangeAspect="1" noChangeArrowheads="1"/>
          </p:cNvPicPr>
          <p:nvPr/>
        </p:nvPicPr>
        <p:blipFill>
          <a:blip r:embed="rId3"/>
          <a:srcRect l="14702" r="14702"/>
          <a:stretch/>
        </p:blipFill>
        <p:spPr bwMode="auto">
          <a:xfrm>
            <a:off x="6884716" y="1739658"/>
            <a:ext cx="4530913" cy="4278699"/>
          </a:xfrm>
          <a:prstGeom prst="roundRect">
            <a:avLst>
              <a:gd name="adj" fmla="val 8594"/>
            </a:avLst>
          </a:prstGeom>
          <a:solidFill>
            <a:srgbClr val="FFFFFF">
              <a:shade val="85000"/>
            </a:srgbClr>
          </a:solidFill>
          <a:ln w="28575">
            <a:solidFill>
              <a:schemeClr val="bg1"/>
            </a:solidFill>
          </a:ln>
          <a:effectLst/>
        </p:spPr>
      </p:pic>
      <p:sp>
        <p:nvSpPr>
          <p:cNvPr id="10" name="Title 1">
            <a:extLst>
              <a:ext uri="{FF2B5EF4-FFF2-40B4-BE49-F238E27FC236}">
                <a16:creationId xmlns:a16="http://schemas.microsoft.com/office/drawing/2014/main" id="{15B1D16A-1CDE-A099-2BF1-91E05E2A8570}"/>
              </a:ext>
            </a:extLst>
          </p:cNvPr>
          <p:cNvSpPr txBox="1">
            <a:spLocks/>
          </p:cNvSpPr>
          <p:nvPr/>
        </p:nvSpPr>
        <p:spPr>
          <a:xfrm>
            <a:off x="663102" y="-1689248"/>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44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2" name="Title 1">
            <a:extLst>
              <a:ext uri="{FF2B5EF4-FFF2-40B4-BE49-F238E27FC236}">
                <a16:creationId xmlns:a16="http://schemas.microsoft.com/office/drawing/2014/main" id="{CE9A7E2B-C56A-9C00-F913-994E7BBECBDA}"/>
              </a:ext>
            </a:extLst>
          </p:cNvPr>
          <p:cNvSpPr txBox="1">
            <a:spLocks/>
          </p:cNvSpPr>
          <p:nvPr/>
        </p:nvSpPr>
        <p:spPr>
          <a:xfrm>
            <a:off x="663102" y="-1125325"/>
            <a:ext cx="110684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7" name="Content Placeholder 5">
            <a:extLst>
              <a:ext uri="{FF2B5EF4-FFF2-40B4-BE49-F238E27FC236}">
                <a16:creationId xmlns:a16="http://schemas.microsoft.com/office/drawing/2014/main" id="{9FBBCD87-527B-CE16-B3D2-F96756E76AAA}"/>
              </a:ext>
            </a:extLst>
          </p:cNvPr>
          <p:cNvSpPr>
            <a:spLocks noGrp="1"/>
          </p:cNvSpPr>
          <p:nvPr>
            <p:ph idx="1"/>
          </p:nvPr>
        </p:nvSpPr>
        <p:spPr>
          <a:xfrm>
            <a:off x="838200" y="1739658"/>
            <a:ext cx="5691269" cy="4351338"/>
          </a:xfrm>
        </p:spPr>
        <p:txBody>
          <a:bodyPr>
            <a:normAutofit lnSpcReduction="10000"/>
          </a:bodyPr>
          <a:lstStyle/>
          <a:p>
            <a:r>
              <a:rPr lang="es" sz="1600" b="1"/>
              <a:t>Presentación clínica</a:t>
            </a:r>
            <a:r>
              <a:rPr lang="es" sz="1600"/>
              <a:t>: 2 días de </a:t>
            </a:r>
            <a:r>
              <a:rPr lang="es-ES" sz="1600"/>
              <a:t>dificultad para respirar y palpitaciones en aumento; cómoda en reposo, pero con ansiedad</a:t>
            </a:r>
            <a:endParaRPr lang="es" sz="1600"/>
          </a:p>
          <a:p>
            <a:r>
              <a:rPr lang="es" sz="1600" b="1"/>
              <a:t>Signos vitales y examen preliminar</a:t>
            </a:r>
            <a:r>
              <a:rPr lang="es" sz="1600"/>
              <a:t>:</a:t>
            </a:r>
          </a:p>
          <a:p>
            <a:pPr marL="446088" lvl="1" indent="-257175">
              <a:buFont typeface="Courier New" panose="02070309020205020404" pitchFamily="49" charset="0"/>
              <a:buChar char="o"/>
            </a:pPr>
            <a:r>
              <a:rPr lang="es" sz="1600" b="1"/>
              <a:t>Frecuencia cardíaca</a:t>
            </a:r>
            <a:r>
              <a:rPr lang="es" sz="1600"/>
              <a:t>: 124, irregular</a:t>
            </a:r>
          </a:p>
          <a:p>
            <a:pPr marL="446088" lvl="1" indent="-257175">
              <a:buFont typeface="Courier New" panose="02070309020205020404" pitchFamily="49" charset="0"/>
              <a:buChar char="o"/>
            </a:pPr>
            <a:r>
              <a:rPr lang="es" sz="1600" b="1"/>
              <a:t>Presión arterial</a:t>
            </a:r>
            <a:r>
              <a:rPr lang="es" sz="1600"/>
              <a:t>: 131/84 mm Hg</a:t>
            </a:r>
          </a:p>
          <a:p>
            <a:pPr marL="446088" lvl="1" indent="-257175">
              <a:buFont typeface="Courier New" panose="02070309020205020404" pitchFamily="49" charset="0"/>
              <a:buChar char="o"/>
            </a:pPr>
            <a:r>
              <a:rPr lang="es" sz="1600" b="1"/>
              <a:t>Saturación de oxígeno</a:t>
            </a:r>
            <a:r>
              <a:rPr lang="es" sz="1600"/>
              <a:t>: 97% en el aire ambiente</a:t>
            </a:r>
          </a:p>
          <a:p>
            <a:pPr marL="446088" lvl="1" indent="-257175">
              <a:buFont typeface="Courier New" panose="02070309020205020404" pitchFamily="49" charset="0"/>
              <a:buChar char="o"/>
            </a:pPr>
            <a:r>
              <a:rPr lang="es" sz="1600" b="1"/>
              <a:t>Peso</a:t>
            </a:r>
            <a:r>
              <a:rPr lang="es" sz="1600"/>
              <a:t>: 64 kg (BMI 25)</a:t>
            </a:r>
          </a:p>
          <a:p>
            <a:pPr marL="446088" lvl="1" indent="-257175">
              <a:buFont typeface="Courier New" panose="02070309020205020404" pitchFamily="49" charset="0"/>
              <a:buChar char="o"/>
            </a:pPr>
            <a:r>
              <a:rPr lang="es" sz="1600" b="1"/>
              <a:t>Altura</a:t>
            </a:r>
            <a:r>
              <a:rPr lang="es" sz="1600"/>
              <a:t>: 160 cm </a:t>
            </a:r>
          </a:p>
          <a:p>
            <a:pPr marL="446088" lvl="1" indent="-257175">
              <a:buFont typeface="Courier New" panose="02070309020205020404" pitchFamily="49" charset="0"/>
              <a:buChar char="o"/>
            </a:pPr>
            <a:r>
              <a:rPr lang="es" sz="1600" b="1"/>
              <a:t>Examen físico</a:t>
            </a:r>
            <a:r>
              <a:rPr lang="es" sz="1600"/>
              <a:t>: Caliente</a:t>
            </a:r>
          </a:p>
          <a:p>
            <a:pPr marL="446088" lvl="1" indent="-257175">
              <a:buFont typeface="Courier New" panose="02070309020205020404" pitchFamily="49" charset="0"/>
              <a:buChar char="o"/>
            </a:pPr>
            <a:r>
              <a:rPr lang="es" sz="1600" b="1"/>
              <a:t>Examen cardíaco</a:t>
            </a:r>
            <a:r>
              <a:rPr lang="es" sz="1600"/>
              <a:t>: </a:t>
            </a:r>
          </a:p>
          <a:p>
            <a:pPr marL="720725" lvl="2" indent="-261938">
              <a:buFont typeface="Wingdings" panose="05000000000000000000" pitchFamily="2" charset="2"/>
              <a:buChar char="§"/>
            </a:pPr>
            <a:r>
              <a:rPr lang="es" sz="1600"/>
              <a:t>Ritmo taquicárdico irregular con S1 y S2, II/VI </a:t>
            </a:r>
            <a:r>
              <a:rPr lang="en-US" sz="1600" err="1"/>
              <a:t>soplo</a:t>
            </a:r>
            <a:r>
              <a:rPr lang="en-US" sz="1600"/>
              <a:t> </a:t>
            </a:r>
            <a:r>
              <a:rPr lang="en-US" sz="1600" err="1"/>
              <a:t>sistólico</a:t>
            </a:r>
            <a:r>
              <a:rPr lang="es" sz="1600"/>
              <a:t> en el ápice</a:t>
            </a:r>
          </a:p>
          <a:p>
            <a:pPr marL="720725" lvl="2" indent="-261938">
              <a:buFont typeface="Wingdings" panose="05000000000000000000" pitchFamily="2" charset="2"/>
              <a:buChar char="§"/>
            </a:pPr>
            <a:r>
              <a:rPr lang="es" sz="1600"/>
              <a:t>Pulmones </a:t>
            </a:r>
            <a:r>
              <a:rPr lang="en-US" sz="1600" err="1"/>
              <a:t>libres</a:t>
            </a:r>
            <a:r>
              <a:rPr lang="en-US" sz="1600"/>
              <a:t> de </a:t>
            </a:r>
            <a:r>
              <a:rPr lang="en-US" sz="1600" err="1"/>
              <a:t>secreciones</a:t>
            </a:r>
            <a:endParaRPr lang="es" sz="1600"/>
          </a:p>
          <a:p>
            <a:pPr marL="720725" lvl="2" indent="-261938">
              <a:buFont typeface="Wingdings" panose="05000000000000000000" pitchFamily="2" charset="2"/>
              <a:buChar char="§"/>
            </a:pPr>
            <a:r>
              <a:rPr lang="es" sz="1600"/>
              <a:t>Abdomen plano, blando y no doloroso a la palpación</a:t>
            </a:r>
          </a:p>
          <a:p>
            <a:pPr marL="720725" lvl="2" indent="-261938">
              <a:buFont typeface="Wingdings" panose="05000000000000000000" pitchFamily="2" charset="2"/>
              <a:buChar char="§"/>
            </a:pPr>
            <a:r>
              <a:rPr lang="es" sz="1600"/>
              <a:t>Extremidades </a:t>
            </a:r>
            <a:r>
              <a:rPr lang="en-US" sz="1600" err="1"/>
              <a:t>frías</a:t>
            </a:r>
            <a:r>
              <a:rPr lang="es" sz="1600"/>
              <a:t> con 2+ pulsos en la ingle y los pies</a:t>
            </a:r>
          </a:p>
          <a:p>
            <a:pPr marL="720725" lvl="2" indent="-261938">
              <a:buFont typeface="Wingdings" panose="05000000000000000000" pitchFamily="2" charset="2"/>
              <a:buChar char="§"/>
            </a:pPr>
            <a:r>
              <a:rPr lang="es" sz="1600"/>
              <a:t>Edema periférico de 1+ a 2+</a:t>
            </a:r>
          </a:p>
        </p:txBody>
      </p:sp>
      <p:sp>
        <p:nvSpPr>
          <p:cNvPr id="11" name="Title 1">
            <a:extLst>
              <a:ext uri="{FF2B5EF4-FFF2-40B4-BE49-F238E27FC236}">
                <a16:creationId xmlns:a16="http://schemas.microsoft.com/office/drawing/2014/main" id="{F0CFEC55-071F-1DB3-DAE9-D8F2F4DF7D6B}"/>
              </a:ext>
            </a:extLst>
          </p:cNvPr>
          <p:cNvSpPr txBox="1">
            <a:spLocks/>
          </p:cNvSpPr>
          <p:nvPr/>
        </p:nvSpPr>
        <p:spPr>
          <a:xfrm>
            <a:off x="663102" y="-1563546"/>
            <a:ext cx="1106845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12" name="Slide Number Placeholder 11">
            <a:extLst>
              <a:ext uri="{FF2B5EF4-FFF2-40B4-BE49-F238E27FC236}">
                <a16:creationId xmlns:a16="http://schemas.microsoft.com/office/drawing/2014/main" id="{2DB77588-495B-64FD-5837-4EEA5D9E9B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DC74939C-1C77-21DD-E29D-C0A66C3D6BBB}"/>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2C53"/>
                </a:solidFill>
                <a:effectLst/>
                <a:uLnTx/>
                <a:uFillTx/>
                <a:latin typeface="Calibri Light" panose="020F0302020204030204"/>
                <a:ea typeface="+mj-ea"/>
                <a:cs typeface="+mj-cs"/>
              </a:rPr>
              <a:t>Caso </a:t>
            </a:r>
            <a:r>
              <a:rPr kumimoji="0" lang="en-US" sz="3200" b="1" i="0" u="none" strike="noStrike" kern="1200" cap="none" spc="0" normalizeH="0" baseline="0" noProof="0" err="1">
                <a:ln>
                  <a:noFill/>
                </a:ln>
                <a:solidFill>
                  <a:srgbClr val="002C53"/>
                </a:solidFill>
                <a:effectLst/>
                <a:uLnTx/>
                <a:uFillTx/>
                <a:latin typeface="Calibri Light" panose="020F0302020204030204"/>
                <a:ea typeface="+mj-ea"/>
                <a:cs typeface="+mj-cs"/>
              </a:rPr>
              <a:t>clínico</a:t>
            </a: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 2: Mujer de 46 años en el servicio de urgencias</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7027726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336C5-5769-E707-A881-4A877F699F41}"/>
            </a:ext>
          </a:extLst>
        </p:cNvPr>
        <p:cNvGrpSpPr/>
        <p:nvPr/>
      </p:nvGrpSpPr>
      <p:grpSpPr>
        <a:xfrm>
          <a:off x="0" y="0"/>
          <a:ext cx="0" cy="0"/>
          <a:chOff x="0" y="0"/>
          <a:chExt cx="0" cy="0"/>
        </a:xfrm>
      </p:grpSpPr>
      <p:sp>
        <p:nvSpPr>
          <p:cNvPr id="3" name="Freeform: Shape 2">
            <a:extLst>
              <a:ext uri="{FF2B5EF4-FFF2-40B4-BE49-F238E27FC236}">
                <a16:creationId xmlns:a16="http://schemas.microsoft.com/office/drawing/2014/main" id="{F5138C26-BC40-6045-7F65-19530E06CF3B}"/>
              </a:ext>
            </a:extLst>
          </p:cNvPr>
          <p:cNvSpPr/>
          <p:nvPr/>
        </p:nvSpPr>
        <p:spPr>
          <a:xfrm flipH="1" flipV="1">
            <a:off x="6021838" y="2609750"/>
            <a:ext cx="6170161" cy="4278699"/>
          </a:xfrm>
          <a:custGeom>
            <a:avLst/>
            <a:gdLst>
              <a:gd name="connsiteX0" fmla="*/ 0 w 11243296"/>
              <a:gd name="connsiteY0" fmla="*/ 0 h 7796664"/>
              <a:gd name="connsiteX1" fmla="*/ 11243296 w 11243296"/>
              <a:gd name="connsiteY1" fmla="*/ 0 h 7796664"/>
              <a:gd name="connsiteX2" fmla="*/ 11175587 w 11243296"/>
              <a:gd name="connsiteY2" fmla="*/ 50655 h 7796664"/>
              <a:gd name="connsiteX3" fmla="*/ 9350546 w 11243296"/>
              <a:gd name="connsiteY3" fmla="*/ 2469875 h 7796664"/>
              <a:gd name="connsiteX4" fmla="*/ 5186179 w 11243296"/>
              <a:gd name="connsiteY4" fmla="*/ 3503815 h 7796664"/>
              <a:gd name="connsiteX5" fmla="*/ 3299614 w 11243296"/>
              <a:gd name="connsiteY5" fmla="*/ 6477204 h 7796664"/>
              <a:gd name="connsiteX6" fmla="*/ 58709 w 11243296"/>
              <a:gd name="connsiteY6" fmla="*/ 7749628 h 7796664"/>
              <a:gd name="connsiteX7" fmla="*/ 0 w 11243296"/>
              <a:gd name="connsiteY7" fmla="*/ 7796664 h 779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3296" h="7796664">
                <a:moveTo>
                  <a:pt x="0" y="0"/>
                </a:moveTo>
                <a:lnTo>
                  <a:pt x="11243296" y="0"/>
                </a:lnTo>
                <a:lnTo>
                  <a:pt x="11175587" y="50655"/>
                </a:lnTo>
                <a:cubicBezTo>
                  <a:pt x="10088131" y="895141"/>
                  <a:pt x="10359046" y="1570920"/>
                  <a:pt x="9350546" y="2469875"/>
                </a:cubicBezTo>
                <a:cubicBezTo>
                  <a:pt x="8197975" y="3497251"/>
                  <a:pt x="6215173" y="2897447"/>
                  <a:pt x="5186179" y="3503815"/>
                </a:cubicBezTo>
                <a:cubicBezTo>
                  <a:pt x="4157184" y="4110184"/>
                  <a:pt x="4432578" y="5542646"/>
                  <a:pt x="3299614" y="6477204"/>
                </a:cubicBezTo>
                <a:cubicBezTo>
                  <a:pt x="2379081" y="7236533"/>
                  <a:pt x="1109962" y="6956642"/>
                  <a:pt x="58709" y="7749628"/>
                </a:cubicBezTo>
                <a:lnTo>
                  <a:pt x="0" y="7796664"/>
                </a:lnTo>
                <a:close/>
              </a:path>
            </a:pathLst>
          </a:custGeom>
          <a:gradFill flip="none" rotWithShape="1">
            <a:gsLst>
              <a:gs pos="0">
                <a:srgbClr val="009AD7"/>
              </a:gs>
              <a:gs pos="100000">
                <a:srgbClr val="004E8F"/>
              </a:gs>
            </a:gsLst>
            <a:lin ang="0" scaled="1"/>
            <a:tileRect/>
          </a:gradFill>
          <a:ln>
            <a:noFill/>
          </a:ln>
          <a:effectLst>
            <a:outerShdw blurRad="381000" dist="2286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A5F3A94F-3AEB-DF76-D1C2-8C24D0B9DCD8}"/>
              </a:ext>
            </a:extLst>
          </p:cNvPr>
          <p:cNvSpPr txBox="1">
            <a:spLocks/>
          </p:cNvSpPr>
          <p:nvPr/>
        </p:nvSpPr>
        <p:spPr>
          <a:xfrm>
            <a:off x="764037" y="-1470837"/>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44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2" name="Title 1">
            <a:extLst>
              <a:ext uri="{FF2B5EF4-FFF2-40B4-BE49-F238E27FC236}">
                <a16:creationId xmlns:a16="http://schemas.microsoft.com/office/drawing/2014/main" id="{F67C7D60-49AC-6DAF-263D-736D26772988}"/>
              </a:ext>
            </a:extLst>
          </p:cNvPr>
          <p:cNvSpPr txBox="1">
            <a:spLocks/>
          </p:cNvSpPr>
          <p:nvPr/>
        </p:nvSpPr>
        <p:spPr>
          <a:xfrm>
            <a:off x="609169" y="-1475738"/>
            <a:ext cx="110684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grpSp>
        <p:nvGrpSpPr>
          <p:cNvPr id="5" name="Group 4">
            <a:extLst>
              <a:ext uri="{FF2B5EF4-FFF2-40B4-BE49-F238E27FC236}">
                <a16:creationId xmlns:a16="http://schemas.microsoft.com/office/drawing/2014/main" id="{1B33AECF-354B-23A6-BF2E-A9F9B402901D}"/>
              </a:ext>
            </a:extLst>
          </p:cNvPr>
          <p:cNvGrpSpPr/>
          <p:nvPr/>
        </p:nvGrpSpPr>
        <p:grpSpPr>
          <a:xfrm>
            <a:off x="838198" y="3540949"/>
            <a:ext cx="6156959" cy="756727"/>
            <a:chOff x="838198" y="3996515"/>
            <a:chExt cx="6156959" cy="756727"/>
          </a:xfrm>
        </p:grpSpPr>
        <p:sp>
          <p:nvSpPr>
            <p:cNvPr id="27" name="Rectangle: Rounded Corners 26">
              <a:extLst>
                <a:ext uri="{FF2B5EF4-FFF2-40B4-BE49-F238E27FC236}">
                  <a16:creationId xmlns:a16="http://schemas.microsoft.com/office/drawing/2014/main" id="{56CF25C0-C409-E6C7-B566-CA9F414B8B14}"/>
                </a:ext>
              </a:extLst>
            </p:cNvPr>
            <p:cNvSpPr/>
            <p:nvPr/>
          </p:nvSpPr>
          <p:spPr>
            <a:xfrm>
              <a:off x="838198" y="3996515"/>
              <a:ext cx="6156959" cy="756727"/>
            </a:xfrm>
            <a:prstGeom prst="roundRect">
              <a:avLst/>
            </a:prstGeom>
            <a:solidFill>
              <a:schemeClr val="bg1"/>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0FFA7028-9EDC-7982-4638-90247EB982F6}"/>
                </a:ext>
              </a:extLst>
            </p:cNvPr>
            <p:cNvSpPr txBox="1"/>
            <p:nvPr/>
          </p:nvSpPr>
          <p:spPr>
            <a:xfrm>
              <a:off x="1366634" y="4205601"/>
              <a:ext cx="521464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Aumentar</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el carvedilol a 25 mg dos veces al día.</a:t>
              </a:r>
            </a:p>
          </p:txBody>
        </p:sp>
        <p:sp>
          <p:nvSpPr>
            <p:cNvPr id="29" name="Oval 28">
              <a:extLst>
                <a:ext uri="{FF2B5EF4-FFF2-40B4-BE49-F238E27FC236}">
                  <a16:creationId xmlns:a16="http://schemas.microsoft.com/office/drawing/2014/main" id="{E2BCE977-628D-DE0D-0997-FAEB0593D418}"/>
                </a:ext>
              </a:extLst>
            </p:cNvPr>
            <p:cNvSpPr>
              <a:spLocks noChangeAspect="1"/>
            </p:cNvSpPr>
            <p:nvPr/>
          </p:nvSpPr>
          <p:spPr>
            <a:xfrm>
              <a:off x="1009507" y="4251936"/>
              <a:ext cx="245885" cy="245885"/>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02FCE25E-4E17-CE95-D605-BBF30466840D}"/>
              </a:ext>
            </a:extLst>
          </p:cNvPr>
          <p:cNvGrpSpPr/>
          <p:nvPr/>
        </p:nvGrpSpPr>
        <p:grpSpPr>
          <a:xfrm>
            <a:off x="7444064" y="1827926"/>
            <a:ext cx="4233560" cy="4233560"/>
            <a:chOff x="7444064" y="2197576"/>
            <a:chExt cx="4233560" cy="4233560"/>
          </a:xfrm>
        </p:grpSpPr>
        <p:sp>
          <p:nvSpPr>
            <p:cNvPr id="31" name="Oval 30">
              <a:extLst>
                <a:ext uri="{FF2B5EF4-FFF2-40B4-BE49-F238E27FC236}">
                  <a16:creationId xmlns:a16="http://schemas.microsoft.com/office/drawing/2014/main" id="{35538EAE-ABC0-7D64-DE7B-EAF62F90FD02}"/>
                </a:ext>
              </a:extLst>
            </p:cNvPr>
            <p:cNvSpPr/>
            <p:nvPr/>
          </p:nvSpPr>
          <p:spPr>
            <a:xfrm>
              <a:off x="7444064" y="2197576"/>
              <a:ext cx="4233560" cy="4233560"/>
            </a:xfrm>
            <a:prstGeom prst="ellipse">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2CE99DCE-722F-6C27-E669-E6F26EB6F2AF}"/>
                </a:ext>
              </a:extLst>
            </p:cNvPr>
            <p:cNvPicPr>
              <a:picLocks/>
            </p:cNvPicPr>
            <p:nvPr/>
          </p:nvPicPr>
          <p:blipFill>
            <a:blip r:embed="rId3">
              <a:extLst>
                <a:ext uri="{28A0092B-C50C-407E-A947-70E740481C1C}">
                  <a14:useLocalDpi xmlns:a14="http://schemas.microsoft.com/office/drawing/2010/main" val="0"/>
                </a:ext>
              </a:extLst>
            </a:blip>
            <a:srcRect l="31766" t="550" r="1106"/>
            <a:stretch/>
          </p:blipFill>
          <p:spPr>
            <a:xfrm>
              <a:off x="7444064" y="2197576"/>
              <a:ext cx="4233560" cy="4233560"/>
            </a:xfrm>
            <a:prstGeom prst="ellipse">
              <a:avLst/>
            </a:prstGeom>
            <a:ln w="38100">
              <a:solidFill>
                <a:schemeClr val="bg1"/>
              </a:solidFill>
            </a:ln>
          </p:spPr>
        </p:pic>
      </p:grpSp>
      <p:grpSp>
        <p:nvGrpSpPr>
          <p:cNvPr id="33" name="Group 32">
            <a:extLst>
              <a:ext uri="{FF2B5EF4-FFF2-40B4-BE49-F238E27FC236}">
                <a16:creationId xmlns:a16="http://schemas.microsoft.com/office/drawing/2014/main" id="{2EBB0E6D-F3B8-99FA-E4F7-C10F9D16A407}"/>
              </a:ext>
            </a:extLst>
          </p:cNvPr>
          <p:cNvGrpSpPr/>
          <p:nvPr/>
        </p:nvGrpSpPr>
        <p:grpSpPr>
          <a:xfrm>
            <a:off x="838197" y="2676957"/>
            <a:ext cx="6156959" cy="756727"/>
            <a:chOff x="838198" y="3996515"/>
            <a:chExt cx="6156959" cy="756727"/>
          </a:xfrm>
        </p:grpSpPr>
        <p:sp>
          <p:nvSpPr>
            <p:cNvPr id="34" name="Rectangle: Rounded Corners 33">
              <a:extLst>
                <a:ext uri="{FF2B5EF4-FFF2-40B4-BE49-F238E27FC236}">
                  <a16:creationId xmlns:a16="http://schemas.microsoft.com/office/drawing/2014/main" id="{D5FED80C-66FE-7E01-C85A-584E600DAFE8}"/>
                </a:ext>
              </a:extLst>
            </p:cNvPr>
            <p:cNvSpPr/>
            <p:nvPr/>
          </p:nvSpPr>
          <p:spPr>
            <a:xfrm>
              <a:off x="838198" y="3996515"/>
              <a:ext cx="6156959" cy="756727"/>
            </a:xfrm>
            <a:prstGeom prst="roundRect">
              <a:avLst/>
            </a:prstGeom>
            <a:solidFill>
              <a:schemeClr val="bg1"/>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21FCE838-2E5F-01FE-1D33-B0570975E319}"/>
                </a:ext>
              </a:extLst>
            </p:cNvPr>
            <p:cNvSpPr txBox="1"/>
            <p:nvPr/>
          </p:nvSpPr>
          <p:spPr>
            <a:xfrm>
              <a:off x="1366634" y="4082491"/>
              <a:ext cx="55630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Suspender</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el tratamiento con enalapril </a:t>
              </a:r>
              <a:r>
                <a:rPr kumimoji="0" lang="es-ES" sz="1600" b="0" i="0" u="none" strike="noStrike" kern="1200" cap="none" spc="0" normalizeH="0" baseline="0" noProof="0">
                  <a:ln>
                    <a:noFill/>
                  </a:ln>
                  <a:solidFill>
                    <a:prstClr val="black"/>
                  </a:solidFill>
                  <a:effectLst/>
                  <a:uLnTx/>
                  <a:uFillTx/>
                  <a:latin typeface="Calibri" panose="020F0502020204030204"/>
                  <a:ea typeface="+mn-ea"/>
                  <a:cs typeface="+mn-cs"/>
                </a:rPr>
                <a:t>e iniciar la administración de</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sacubitril/valsartán 49/51 (100 mg) dos veces al día.</a:t>
              </a:r>
            </a:p>
          </p:txBody>
        </p:sp>
        <p:sp>
          <p:nvSpPr>
            <p:cNvPr id="36" name="Oval 35">
              <a:extLst>
                <a:ext uri="{FF2B5EF4-FFF2-40B4-BE49-F238E27FC236}">
                  <a16:creationId xmlns:a16="http://schemas.microsoft.com/office/drawing/2014/main" id="{BB550632-EF48-F8D2-704D-599BB5A2E1BA}"/>
                </a:ext>
              </a:extLst>
            </p:cNvPr>
            <p:cNvSpPr>
              <a:spLocks noChangeAspect="1"/>
            </p:cNvSpPr>
            <p:nvPr/>
          </p:nvSpPr>
          <p:spPr>
            <a:xfrm>
              <a:off x="1009507" y="4251936"/>
              <a:ext cx="245885" cy="245885"/>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4BA73126-1D09-2438-B1F6-751A94A524F4}"/>
              </a:ext>
            </a:extLst>
          </p:cNvPr>
          <p:cNvGrpSpPr/>
          <p:nvPr/>
        </p:nvGrpSpPr>
        <p:grpSpPr>
          <a:xfrm>
            <a:off x="838196" y="4404941"/>
            <a:ext cx="6156959" cy="756727"/>
            <a:chOff x="838198" y="3996515"/>
            <a:chExt cx="6156959" cy="756727"/>
          </a:xfrm>
        </p:grpSpPr>
        <p:sp>
          <p:nvSpPr>
            <p:cNvPr id="38" name="Rectangle: Rounded Corners 37">
              <a:extLst>
                <a:ext uri="{FF2B5EF4-FFF2-40B4-BE49-F238E27FC236}">
                  <a16:creationId xmlns:a16="http://schemas.microsoft.com/office/drawing/2014/main" id="{6D5DB77A-C14C-0282-8F6A-1678B68B212E}"/>
                </a:ext>
              </a:extLst>
            </p:cNvPr>
            <p:cNvSpPr/>
            <p:nvPr/>
          </p:nvSpPr>
          <p:spPr>
            <a:xfrm>
              <a:off x="838198" y="3996515"/>
              <a:ext cx="6156959" cy="756727"/>
            </a:xfrm>
            <a:prstGeom prst="roundRect">
              <a:avLst/>
            </a:prstGeom>
            <a:solidFill>
              <a:schemeClr val="bg1"/>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271CB398-C51B-B1FA-E742-8256AD29D3D2}"/>
                </a:ext>
              </a:extLst>
            </p:cNvPr>
            <p:cNvSpPr txBox="1"/>
            <p:nvPr/>
          </p:nvSpPr>
          <p:spPr>
            <a:xfrm>
              <a:off x="1366634" y="4082491"/>
              <a:ext cx="5214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Suspender</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el carvedilol </a:t>
              </a:r>
              <a:r>
                <a:rPr kumimoji="0" lang="es-ES" sz="1600" b="0" i="0" u="none" strike="noStrike" kern="1200" cap="none" spc="0" normalizeH="0" baseline="0" noProof="0">
                  <a:ln>
                    <a:noFill/>
                  </a:ln>
                  <a:solidFill>
                    <a:prstClr val="black"/>
                  </a:solidFill>
                  <a:effectLst/>
                  <a:uLnTx/>
                  <a:uFillTx/>
                  <a:latin typeface="Calibri" panose="020F0502020204030204"/>
                  <a:ea typeface="+mn-ea"/>
                  <a:cs typeface="+mn-cs"/>
                </a:rPr>
                <a:t>e iniciar la administración de </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100 mg de metoprolol succinate al día.</a:t>
              </a:r>
            </a:p>
          </p:txBody>
        </p:sp>
        <p:sp>
          <p:nvSpPr>
            <p:cNvPr id="40" name="Oval 39">
              <a:extLst>
                <a:ext uri="{FF2B5EF4-FFF2-40B4-BE49-F238E27FC236}">
                  <a16:creationId xmlns:a16="http://schemas.microsoft.com/office/drawing/2014/main" id="{12E96FF8-D4E0-9D1D-9951-872E01F5F74C}"/>
                </a:ext>
              </a:extLst>
            </p:cNvPr>
            <p:cNvSpPr>
              <a:spLocks noChangeAspect="1"/>
            </p:cNvSpPr>
            <p:nvPr/>
          </p:nvSpPr>
          <p:spPr>
            <a:xfrm>
              <a:off x="1009507" y="4251936"/>
              <a:ext cx="245885" cy="245885"/>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1" name="Group 40">
            <a:extLst>
              <a:ext uri="{FF2B5EF4-FFF2-40B4-BE49-F238E27FC236}">
                <a16:creationId xmlns:a16="http://schemas.microsoft.com/office/drawing/2014/main" id="{833791DF-3D99-195F-BA7D-0421E02F4077}"/>
              </a:ext>
            </a:extLst>
          </p:cNvPr>
          <p:cNvGrpSpPr/>
          <p:nvPr/>
        </p:nvGrpSpPr>
        <p:grpSpPr>
          <a:xfrm>
            <a:off x="838196" y="5268934"/>
            <a:ext cx="6156959" cy="756727"/>
            <a:chOff x="838198" y="3996515"/>
            <a:chExt cx="6156959" cy="756727"/>
          </a:xfrm>
        </p:grpSpPr>
        <p:sp>
          <p:nvSpPr>
            <p:cNvPr id="42" name="Rectangle: Rounded Corners 41">
              <a:extLst>
                <a:ext uri="{FF2B5EF4-FFF2-40B4-BE49-F238E27FC236}">
                  <a16:creationId xmlns:a16="http://schemas.microsoft.com/office/drawing/2014/main" id="{1144E622-6146-2E97-2989-4E8D3E2F3ECD}"/>
                </a:ext>
              </a:extLst>
            </p:cNvPr>
            <p:cNvSpPr/>
            <p:nvPr/>
          </p:nvSpPr>
          <p:spPr>
            <a:xfrm>
              <a:off x="838198" y="3996515"/>
              <a:ext cx="6156959" cy="756727"/>
            </a:xfrm>
            <a:prstGeom prst="roundRect">
              <a:avLst/>
            </a:prstGeom>
            <a:solidFill>
              <a:schemeClr val="bg1"/>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F623D97E-B423-767E-2172-78A48373B77A}"/>
                </a:ext>
              </a:extLst>
            </p:cNvPr>
            <p:cNvSpPr txBox="1"/>
            <p:nvPr/>
          </p:nvSpPr>
          <p:spPr>
            <a:xfrm>
              <a:off x="1366634" y="4082491"/>
              <a:ext cx="5214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Realizar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un </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ecocardiograma</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transesofágico</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y, </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si</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corresponde</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electrocardioversión.</a:t>
              </a:r>
            </a:p>
          </p:txBody>
        </p:sp>
        <p:sp>
          <p:nvSpPr>
            <p:cNvPr id="44" name="Oval 43">
              <a:extLst>
                <a:ext uri="{FF2B5EF4-FFF2-40B4-BE49-F238E27FC236}">
                  <a16:creationId xmlns:a16="http://schemas.microsoft.com/office/drawing/2014/main" id="{1FCB3371-76A6-5AEC-6BE3-3536BE077D97}"/>
                </a:ext>
              </a:extLst>
            </p:cNvPr>
            <p:cNvSpPr>
              <a:spLocks noChangeAspect="1"/>
            </p:cNvSpPr>
            <p:nvPr/>
          </p:nvSpPr>
          <p:spPr>
            <a:xfrm>
              <a:off x="1009507" y="4251936"/>
              <a:ext cx="245885" cy="245885"/>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5" name="Content Placeholder 4">
            <a:extLst>
              <a:ext uri="{FF2B5EF4-FFF2-40B4-BE49-F238E27FC236}">
                <a16:creationId xmlns:a16="http://schemas.microsoft.com/office/drawing/2014/main" id="{8DF4E298-BEA2-BECF-D66A-C3206BA12AF9}"/>
              </a:ext>
            </a:extLst>
          </p:cNvPr>
          <p:cNvSpPr txBox="1">
            <a:spLocks/>
          </p:cNvSpPr>
          <p:nvPr/>
        </p:nvSpPr>
        <p:spPr>
          <a:xfrm>
            <a:off x="838198" y="1673517"/>
            <a:ext cx="9022326" cy="4096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 sz="2400" b="1" i="0" u="none" strike="noStrike" kern="1200" cap="none" spc="0" normalizeH="0" baseline="0" noProof="0">
                <a:ln>
                  <a:noFill/>
                </a:ln>
                <a:solidFill>
                  <a:srgbClr val="004E8F"/>
                </a:solidFill>
                <a:effectLst/>
                <a:uLnTx/>
                <a:uFillTx/>
                <a:latin typeface="Calibri" panose="020F0502020204030204"/>
                <a:ea typeface="+mn-ea"/>
                <a:cs typeface="+mn-cs"/>
              </a:rPr>
              <a:t>Pregunta:</a:t>
            </a:r>
          </a:p>
        </p:txBody>
      </p:sp>
      <p:sp>
        <p:nvSpPr>
          <p:cNvPr id="46" name="TextBox 45">
            <a:extLst>
              <a:ext uri="{FF2B5EF4-FFF2-40B4-BE49-F238E27FC236}">
                <a16:creationId xmlns:a16="http://schemas.microsoft.com/office/drawing/2014/main" id="{696A4E3E-D7E1-FCFE-883B-5DBC70B78688}"/>
              </a:ext>
            </a:extLst>
          </p:cNvPr>
          <p:cNvSpPr txBox="1"/>
          <p:nvPr/>
        </p:nvSpPr>
        <p:spPr>
          <a:xfrm>
            <a:off x="838198" y="2122785"/>
            <a:ext cx="64535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800" b="0" i="0" u="none" strike="noStrike" kern="1200" cap="none" spc="0" normalizeH="0" baseline="0" noProof="0">
                <a:ln>
                  <a:noFill/>
                </a:ln>
                <a:solidFill>
                  <a:prstClr val="black"/>
                </a:solidFill>
                <a:effectLst/>
                <a:uLnTx/>
                <a:uFillTx/>
                <a:latin typeface="Calibri" panose="020F0502020204030204"/>
                <a:ea typeface="+mn-ea"/>
                <a:cs typeface="+mn-cs"/>
              </a:rPr>
              <a:t>¿Cuál de los siguientes es el siguiente mejor paso en su gestión?</a:t>
            </a:r>
          </a:p>
        </p:txBody>
      </p:sp>
      <p:sp>
        <p:nvSpPr>
          <p:cNvPr id="7" name="Title 1">
            <a:extLst>
              <a:ext uri="{FF2B5EF4-FFF2-40B4-BE49-F238E27FC236}">
                <a16:creationId xmlns:a16="http://schemas.microsoft.com/office/drawing/2014/main" id="{0AA6DA11-7944-18BC-2D2C-8AC39763F5C8}"/>
              </a:ext>
            </a:extLst>
          </p:cNvPr>
          <p:cNvSpPr txBox="1">
            <a:spLocks/>
          </p:cNvSpPr>
          <p:nvPr/>
        </p:nvSpPr>
        <p:spPr>
          <a:xfrm>
            <a:off x="514376" y="-1465936"/>
            <a:ext cx="1106845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8" name="Slide Number Placeholder 7">
            <a:extLst>
              <a:ext uri="{FF2B5EF4-FFF2-40B4-BE49-F238E27FC236}">
                <a16:creationId xmlns:a16="http://schemas.microsoft.com/office/drawing/2014/main" id="{2CC88B85-818E-29B0-8549-A428B36274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8697D337-A4A7-9442-B596-802E42E6E5FB}"/>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2C53"/>
                </a:solidFill>
                <a:effectLst/>
                <a:uLnTx/>
                <a:uFillTx/>
                <a:latin typeface="Calibri Light" panose="020F0302020204030204"/>
                <a:ea typeface="+mj-ea"/>
                <a:cs typeface="+mj-cs"/>
              </a:rPr>
              <a:t>Caso </a:t>
            </a:r>
            <a:r>
              <a:rPr kumimoji="0" lang="en-US" sz="3200" b="1" i="0" u="none" strike="noStrike" kern="1200" cap="none" spc="0" normalizeH="0" baseline="0" noProof="0" err="1">
                <a:ln>
                  <a:noFill/>
                </a:ln>
                <a:solidFill>
                  <a:srgbClr val="002C53"/>
                </a:solidFill>
                <a:effectLst/>
                <a:uLnTx/>
                <a:uFillTx/>
                <a:latin typeface="Calibri Light" panose="020F0302020204030204"/>
                <a:ea typeface="+mj-ea"/>
                <a:cs typeface="+mj-cs"/>
              </a:rPr>
              <a:t>clínico</a:t>
            </a: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 2: Presentación Inicial</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7302408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E167E-A6F8-D437-9FD5-56B690DFDAC7}"/>
            </a:ext>
          </a:extLst>
        </p:cNvPr>
        <p:cNvGrpSpPr/>
        <p:nvPr/>
      </p:nvGrpSpPr>
      <p:grpSpPr>
        <a:xfrm>
          <a:off x="0" y="0"/>
          <a:ext cx="0" cy="0"/>
          <a:chOff x="0" y="0"/>
          <a:chExt cx="0" cy="0"/>
        </a:xfrm>
      </p:grpSpPr>
      <p:sp>
        <p:nvSpPr>
          <p:cNvPr id="3" name="Freeform: Shape 2">
            <a:extLst>
              <a:ext uri="{FF2B5EF4-FFF2-40B4-BE49-F238E27FC236}">
                <a16:creationId xmlns:a16="http://schemas.microsoft.com/office/drawing/2014/main" id="{EB44E75F-868B-9E7D-59A3-A5AC286005CF}"/>
              </a:ext>
            </a:extLst>
          </p:cNvPr>
          <p:cNvSpPr/>
          <p:nvPr/>
        </p:nvSpPr>
        <p:spPr>
          <a:xfrm flipH="1" flipV="1">
            <a:off x="6727591" y="2609749"/>
            <a:ext cx="5464407" cy="4278699"/>
          </a:xfrm>
          <a:custGeom>
            <a:avLst/>
            <a:gdLst>
              <a:gd name="connsiteX0" fmla="*/ 0 w 11243296"/>
              <a:gd name="connsiteY0" fmla="*/ 0 h 7796664"/>
              <a:gd name="connsiteX1" fmla="*/ 11243296 w 11243296"/>
              <a:gd name="connsiteY1" fmla="*/ 0 h 7796664"/>
              <a:gd name="connsiteX2" fmla="*/ 11175587 w 11243296"/>
              <a:gd name="connsiteY2" fmla="*/ 50655 h 7796664"/>
              <a:gd name="connsiteX3" fmla="*/ 9350546 w 11243296"/>
              <a:gd name="connsiteY3" fmla="*/ 2469875 h 7796664"/>
              <a:gd name="connsiteX4" fmla="*/ 5186179 w 11243296"/>
              <a:gd name="connsiteY4" fmla="*/ 3503815 h 7796664"/>
              <a:gd name="connsiteX5" fmla="*/ 3299614 w 11243296"/>
              <a:gd name="connsiteY5" fmla="*/ 6477204 h 7796664"/>
              <a:gd name="connsiteX6" fmla="*/ 58709 w 11243296"/>
              <a:gd name="connsiteY6" fmla="*/ 7749628 h 7796664"/>
              <a:gd name="connsiteX7" fmla="*/ 0 w 11243296"/>
              <a:gd name="connsiteY7" fmla="*/ 7796664 h 779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3296" h="7796664">
                <a:moveTo>
                  <a:pt x="0" y="0"/>
                </a:moveTo>
                <a:lnTo>
                  <a:pt x="11243296" y="0"/>
                </a:lnTo>
                <a:lnTo>
                  <a:pt x="11175587" y="50655"/>
                </a:lnTo>
                <a:cubicBezTo>
                  <a:pt x="10088131" y="895141"/>
                  <a:pt x="10359046" y="1570920"/>
                  <a:pt x="9350546" y="2469875"/>
                </a:cubicBezTo>
                <a:cubicBezTo>
                  <a:pt x="8197975" y="3497251"/>
                  <a:pt x="6215173" y="2897447"/>
                  <a:pt x="5186179" y="3503815"/>
                </a:cubicBezTo>
                <a:cubicBezTo>
                  <a:pt x="4157184" y="4110184"/>
                  <a:pt x="4432578" y="5542646"/>
                  <a:pt x="3299614" y="6477204"/>
                </a:cubicBezTo>
                <a:cubicBezTo>
                  <a:pt x="2379081" y="7236533"/>
                  <a:pt x="1109962" y="6956642"/>
                  <a:pt x="58709" y="7749628"/>
                </a:cubicBezTo>
                <a:lnTo>
                  <a:pt x="0" y="7796664"/>
                </a:lnTo>
                <a:close/>
              </a:path>
            </a:pathLst>
          </a:custGeom>
          <a:gradFill flip="none" rotWithShape="1">
            <a:gsLst>
              <a:gs pos="0">
                <a:srgbClr val="009AD7"/>
              </a:gs>
              <a:gs pos="100000">
                <a:srgbClr val="004E8F"/>
              </a:gs>
            </a:gsLst>
            <a:lin ang="0" scaled="1"/>
            <a:tileRect/>
          </a:gradFill>
          <a:ln>
            <a:noFill/>
          </a:ln>
          <a:effectLst>
            <a:outerShdw blurRad="381000" dist="2286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6C4A128-CE84-86C3-2716-E12ACB0EFBB3}"/>
              </a:ext>
            </a:extLst>
          </p:cNvPr>
          <p:cNvPicPr>
            <a:picLocks noChangeAspect="1" noChangeArrowheads="1"/>
          </p:cNvPicPr>
          <p:nvPr/>
        </p:nvPicPr>
        <p:blipFill>
          <a:blip r:embed="rId3"/>
          <a:srcRect l="14702" r="14702"/>
          <a:stretch/>
        </p:blipFill>
        <p:spPr bwMode="auto">
          <a:xfrm>
            <a:off x="6884716" y="1739658"/>
            <a:ext cx="4530913" cy="4278699"/>
          </a:xfrm>
          <a:prstGeom prst="roundRect">
            <a:avLst>
              <a:gd name="adj" fmla="val 8594"/>
            </a:avLst>
          </a:prstGeom>
          <a:solidFill>
            <a:srgbClr val="FFFFFF">
              <a:shade val="85000"/>
            </a:srgbClr>
          </a:solidFill>
          <a:ln w="28575">
            <a:solidFill>
              <a:schemeClr val="bg1"/>
            </a:solidFill>
          </a:ln>
          <a:effectLst/>
        </p:spPr>
      </p:pic>
      <p:sp>
        <p:nvSpPr>
          <p:cNvPr id="10" name="Title 1">
            <a:extLst>
              <a:ext uri="{FF2B5EF4-FFF2-40B4-BE49-F238E27FC236}">
                <a16:creationId xmlns:a16="http://schemas.microsoft.com/office/drawing/2014/main" id="{A0B84A07-EA0B-453F-AEF9-5AF2DBE223D1}"/>
              </a:ext>
            </a:extLst>
          </p:cNvPr>
          <p:cNvSpPr txBox="1">
            <a:spLocks/>
          </p:cNvSpPr>
          <p:nvPr/>
        </p:nvSpPr>
        <p:spPr>
          <a:xfrm>
            <a:off x="507459" y="-1014633"/>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44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4" name="Title 1">
            <a:extLst>
              <a:ext uri="{FF2B5EF4-FFF2-40B4-BE49-F238E27FC236}">
                <a16:creationId xmlns:a16="http://schemas.microsoft.com/office/drawing/2014/main" id="{1A6C6EC2-A107-1384-352F-537EC88B9811}"/>
              </a:ext>
            </a:extLst>
          </p:cNvPr>
          <p:cNvSpPr txBox="1">
            <a:spLocks/>
          </p:cNvSpPr>
          <p:nvPr/>
        </p:nvSpPr>
        <p:spPr>
          <a:xfrm>
            <a:off x="768379" y="-1325563"/>
            <a:ext cx="110684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7" name="Content Placeholder 5">
            <a:extLst>
              <a:ext uri="{FF2B5EF4-FFF2-40B4-BE49-F238E27FC236}">
                <a16:creationId xmlns:a16="http://schemas.microsoft.com/office/drawing/2014/main" id="{254149C1-FC63-97EB-F683-74EAB3E15FEF}"/>
              </a:ext>
            </a:extLst>
          </p:cNvPr>
          <p:cNvSpPr>
            <a:spLocks noGrp="1"/>
          </p:cNvSpPr>
          <p:nvPr>
            <p:ph idx="1"/>
          </p:nvPr>
        </p:nvSpPr>
        <p:spPr>
          <a:xfrm>
            <a:off x="838200" y="1739658"/>
            <a:ext cx="5464407" cy="4351338"/>
          </a:xfrm>
        </p:spPr>
        <p:txBody>
          <a:bodyPr>
            <a:normAutofit/>
          </a:bodyPr>
          <a:lstStyle/>
          <a:p>
            <a:r>
              <a:rPr lang="es" sz="1600" b="1"/>
              <a:t>Pruebas realizadas</a:t>
            </a:r>
            <a:r>
              <a:rPr lang="es" sz="1600"/>
              <a:t>:</a:t>
            </a:r>
          </a:p>
          <a:p>
            <a:pPr marL="446088" lvl="1">
              <a:buFont typeface="Courier New" panose="02070309020205020404" pitchFamily="49" charset="0"/>
              <a:buChar char="o"/>
            </a:pPr>
            <a:r>
              <a:rPr lang="en-US" sz="1600" err="1"/>
              <a:t>Ecocardiograma</a:t>
            </a:r>
            <a:r>
              <a:rPr lang="en-US" sz="1600"/>
              <a:t> </a:t>
            </a:r>
            <a:r>
              <a:rPr lang="en-US" sz="1600" err="1"/>
              <a:t>transesofágico</a:t>
            </a:r>
            <a:r>
              <a:rPr lang="en-US" sz="1600"/>
              <a:t> </a:t>
            </a:r>
            <a:r>
              <a:rPr lang="es" sz="1600"/>
              <a:t>emergente</a:t>
            </a:r>
          </a:p>
          <a:p>
            <a:pPr marL="446088" lvl="1">
              <a:buFont typeface="Courier New" panose="02070309020205020404" pitchFamily="49" charset="0"/>
              <a:buChar char="o"/>
            </a:pPr>
            <a:r>
              <a:rPr lang="en-US" sz="1600" err="1"/>
              <a:t>Cardioversión</a:t>
            </a:r>
            <a:r>
              <a:rPr lang="en-US" sz="1600"/>
              <a:t> </a:t>
            </a:r>
            <a:r>
              <a:rPr lang="en-US" sz="1600" err="1"/>
              <a:t>eléctrica</a:t>
            </a:r>
            <a:endParaRPr lang="es" sz="1600">
              <a:highlight>
                <a:srgbClr val="FFFF00"/>
              </a:highlight>
            </a:endParaRPr>
          </a:p>
          <a:p>
            <a:pPr marL="446088" lvl="1">
              <a:buFont typeface="Courier New" panose="02070309020205020404" pitchFamily="49" charset="0"/>
              <a:buChar char="o"/>
            </a:pPr>
            <a:r>
              <a:rPr lang="es" sz="1600"/>
              <a:t>Laboratorios: Sodio, potasio, BUN, creatinine, WBC, glucosa, hemoglobina, hematocrito, </a:t>
            </a:r>
            <a:r>
              <a:rPr lang="en-US" sz="1600" err="1"/>
              <a:t>plaquetas</a:t>
            </a:r>
            <a:r>
              <a:rPr lang="es" sz="1600"/>
              <a:t>, troponin </a:t>
            </a:r>
            <a:r>
              <a:rPr lang="en-US" sz="1600"/>
              <a:t> (</a:t>
            </a:r>
            <a:r>
              <a:rPr lang="en-US" sz="1600" err="1"/>
              <a:t>alta</a:t>
            </a:r>
            <a:r>
              <a:rPr lang="en-US" sz="1600"/>
              <a:t> </a:t>
            </a:r>
            <a:r>
              <a:rPr lang="en-US" sz="1600" err="1"/>
              <a:t>sensibilidad</a:t>
            </a:r>
            <a:r>
              <a:rPr lang="en-US" sz="1600"/>
              <a:t>)</a:t>
            </a:r>
            <a:r>
              <a:rPr lang="es" sz="1600"/>
              <a:t>, PT (INR), aPTT, NT-pro-BNP </a:t>
            </a:r>
          </a:p>
          <a:p>
            <a:r>
              <a:rPr lang="es" sz="1600" b="1"/>
              <a:t>Observaciones después de las pruebas</a:t>
            </a:r>
            <a:r>
              <a:rPr lang="es" sz="1600"/>
              <a:t>: </a:t>
            </a:r>
          </a:p>
          <a:p>
            <a:pPr marL="446088" lvl="1">
              <a:buFont typeface="Courier New" panose="02070309020205020404" pitchFamily="49" charset="0"/>
              <a:buChar char="o"/>
            </a:pPr>
            <a:r>
              <a:rPr lang="es" sz="1600"/>
              <a:t>Produce 1 L de orina </a:t>
            </a:r>
          </a:p>
          <a:p>
            <a:pPr marL="446088" lvl="1">
              <a:buFont typeface="Courier New" panose="02070309020205020404" pitchFamily="49" charset="0"/>
              <a:buChar char="o"/>
            </a:pPr>
            <a:r>
              <a:rPr lang="es" sz="1600"/>
              <a:t>Reporta una mejoría de la disnea</a:t>
            </a:r>
          </a:p>
          <a:p>
            <a:pPr lvl="1">
              <a:buFont typeface="Courier New" panose="02070309020205020404" pitchFamily="49" charset="0"/>
              <a:buChar char="o"/>
            </a:pPr>
            <a:endParaRPr lang="en-US" sz="1600"/>
          </a:p>
        </p:txBody>
      </p:sp>
      <p:sp>
        <p:nvSpPr>
          <p:cNvPr id="6" name="Title 1">
            <a:extLst>
              <a:ext uri="{FF2B5EF4-FFF2-40B4-BE49-F238E27FC236}">
                <a16:creationId xmlns:a16="http://schemas.microsoft.com/office/drawing/2014/main" id="{E427BEDC-FC0B-233D-0D92-C1C33855230B}"/>
              </a:ext>
            </a:extLst>
          </p:cNvPr>
          <p:cNvSpPr txBox="1">
            <a:spLocks/>
          </p:cNvSpPr>
          <p:nvPr/>
        </p:nvSpPr>
        <p:spPr>
          <a:xfrm>
            <a:off x="1029300" y="-1553299"/>
            <a:ext cx="1106845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11" name="Slide Number Placeholder 10">
            <a:extLst>
              <a:ext uri="{FF2B5EF4-FFF2-40B4-BE49-F238E27FC236}">
                <a16:creationId xmlns:a16="http://schemas.microsoft.com/office/drawing/2014/main" id="{6E4CAB9A-6EA9-8D2E-453D-65DDA34E48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24FF7CB-3950-FB20-1164-BDE032402F6C}"/>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2C53"/>
                </a:solidFill>
                <a:effectLst/>
                <a:uLnTx/>
                <a:uFillTx/>
                <a:latin typeface="Calibri Light" panose="020F0302020204030204"/>
                <a:ea typeface="+mj-ea"/>
                <a:cs typeface="+mj-cs"/>
              </a:rPr>
              <a:t>Caso </a:t>
            </a:r>
            <a:r>
              <a:rPr kumimoji="0" lang="en-US" sz="3200" b="1" i="0" u="none" strike="noStrike" kern="1200" cap="none" spc="0" normalizeH="0" baseline="0" noProof="0" err="1">
                <a:ln>
                  <a:noFill/>
                </a:ln>
                <a:solidFill>
                  <a:srgbClr val="002C53"/>
                </a:solidFill>
                <a:effectLst/>
                <a:uLnTx/>
                <a:uFillTx/>
                <a:latin typeface="Calibri Light" panose="020F0302020204030204"/>
                <a:ea typeface="+mj-ea"/>
                <a:cs typeface="+mj-cs"/>
              </a:rPr>
              <a:t>clínico</a:t>
            </a: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 2: Investigaciones adicionales</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864292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4045F-6CCB-7C55-F06C-2817EDE58683}"/>
            </a:ext>
          </a:extLst>
        </p:cNvPr>
        <p:cNvGrpSpPr/>
        <p:nvPr/>
      </p:nvGrpSpPr>
      <p:grpSpPr>
        <a:xfrm>
          <a:off x="0" y="0"/>
          <a:ext cx="0" cy="0"/>
          <a:chOff x="0" y="0"/>
          <a:chExt cx="0" cy="0"/>
        </a:xfrm>
      </p:grpSpPr>
      <p:sp>
        <p:nvSpPr>
          <p:cNvPr id="3" name="Freeform: Shape 2">
            <a:extLst>
              <a:ext uri="{FF2B5EF4-FFF2-40B4-BE49-F238E27FC236}">
                <a16:creationId xmlns:a16="http://schemas.microsoft.com/office/drawing/2014/main" id="{889AE073-5898-D89D-C13F-833F6A46DD90}"/>
              </a:ext>
            </a:extLst>
          </p:cNvPr>
          <p:cNvSpPr/>
          <p:nvPr/>
        </p:nvSpPr>
        <p:spPr>
          <a:xfrm flipH="1" flipV="1">
            <a:off x="6021838" y="2609750"/>
            <a:ext cx="6170161" cy="4278699"/>
          </a:xfrm>
          <a:custGeom>
            <a:avLst/>
            <a:gdLst>
              <a:gd name="connsiteX0" fmla="*/ 0 w 11243296"/>
              <a:gd name="connsiteY0" fmla="*/ 0 h 7796664"/>
              <a:gd name="connsiteX1" fmla="*/ 11243296 w 11243296"/>
              <a:gd name="connsiteY1" fmla="*/ 0 h 7796664"/>
              <a:gd name="connsiteX2" fmla="*/ 11175587 w 11243296"/>
              <a:gd name="connsiteY2" fmla="*/ 50655 h 7796664"/>
              <a:gd name="connsiteX3" fmla="*/ 9350546 w 11243296"/>
              <a:gd name="connsiteY3" fmla="*/ 2469875 h 7796664"/>
              <a:gd name="connsiteX4" fmla="*/ 5186179 w 11243296"/>
              <a:gd name="connsiteY4" fmla="*/ 3503815 h 7796664"/>
              <a:gd name="connsiteX5" fmla="*/ 3299614 w 11243296"/>
              <a:gd name="connsiteY5" fmla="*/ 6477204 h 7796664"/>
              <a:gd name="connsiteX6" fmla="*/ 58709 w 11243296"/>
              <a:gd name="connsiteY6" fmla="*/ 7749628 h 7796664"/>
              <a:gd name="connsiteX7" fmla="*/ 0 w 11243296"/>
              <a:gd name="connsiteY7" fmla="*/ 7796664 h 779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3296" h="7796664">
                <a:moveTo>
                  <a:pt x="0" y="0"/>
                </a:moveTo>
                <a:lnTo>
                  <a:pt x="11243296" y="0"/>
                </a:lnTo>
                <a:lnTo>
                  <a:pt x="11175587" y="50655"/>
                </a:lnTo>
                <a:cubicBezTo>
                  <a:pt x="10088131" y="895141"/>
                  <a:pt x="10359046" y="1570920"/>
                  <a:pt x="9350546" y="2469875"/>
                </a:cubicBezTo>
                <a:cubicBezTo>
                  <a:pt x="8197975" y="3497251"/>
                  <a:pt x="6215173" y="2897447"/>
                  <a:pt x="5186179" y="3503815"/>
                </a:cubicBezTo>
                <a:cubicBezTo>
                  <a:pt x="4157184" y="4110184"/>
                  <a:pt x="4432578" y="5542646"/>
                  <a:pt x="3299614" y="6477204"/>
                </a:cubicBezTo>
                <a:cubicBezTo>
                  <a:pt x="2379081" y="7236533"/>
                  <a:pt x="1109962" y="6956642"/>
                  <a:pt x="58709" y="7749628"/>
                </a:cubicBezTo>
                <a:lnTo>
                  <a:pt x="0" y="7796664"/>
                </a:lnTo>
                <a:close/>
              </a:path>
            </a:pathLst>
          </a:custGeom>
          <a:gradFill flip="none" rotWithShape="1">
            <a:gsLst>
              <a:gs pos="0">
                <a:srgbClr val="009AD7"/>
              </a:gs>
              <a:gs pos="100000">
                <a:srgbClr val="004E8F"/>
              </a:gs>
            </a:gsLst>
            <a:lin ang="0" scaled="1"/>
            <a:tileRect/>
          </a:gradFill>
          <a:ln>
            <a:noFill/>
          </a:ln>
          <a:effectLst>
            <a:outerShdw blurRad="381000" dist="2286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F0C8F59F-162E-F225-FD65-F4334B44255C}"/>
              </a:ext>
            </a:extLst>
          </p:cNvPr>
          <p:cNvSpPr txBox="1">
            <a:spLocks/>
          </p:cNvSpPr>
          <p:nvPr/>
        </p:nvSpPr>
        <p:spPr>
          <a:xfrm>
            <a:off x="764037" y="-1068131"/>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44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2" name="Title 1">
            <a:extLst>
              <a:ext uri="{FF2B5EF4-FFF2-40B4-BE49-F238E27FC236}">
                <a16:creationId xmlns:a16="http://schemas.microsoft.com/office/drawing/2014/main" id="{F0153FB0-C73F-CE64-5B2E-CA84C1DEA554}"/>
              </a:ext>
            </a:extLst>
          </p:cNvPr>
          <p:cNvSpPr txBox="1">
            <a:spLocks/>
          </p:cNvSpPr>
          <p:nvPr/>
        </p:nvSpPr>
        <p:spPr>
          <a:xfrm>
            <a:off x="764037" y="-913722"/>
            <a:ext cx="110684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grpSp>
        <p:nvGrpSpPr>
          <p:cNvPr id="5" name="Group 4">
            <a:extLst>
              <a:ext uri="{FF2B5EF4-FFF2-40B4-BE49-F238E27FC236}">
                <a16:creationId xmlns:a16="http://schemas.microsoft.com/office/drawing/2014/main" id="{5C867AE7-D59D-F619-FE46-14DCED52899A}"/>
              </a:ext>
            </a:extLst>
          </p:cNvPr>
          <p:cNvGrpSpPr/>
          <p:nvPr/>
        </p:nvGrpSpPr>
        <p:grpSpPr>
          <a:xfrm>
            <a:off x="838198" y="3820349"/>
            <a:ext cx="6156959" cy="756727"/>
            <a:chOff x="838198" y="3996515"/>
            <a:chExt cx="6156959" cy="756727"/>
          </a:xfrm>
        </p:grpSpPr>
        <p:sp>
          <p:nvSpPr>
            <p:cNvPr id="27" name="Rectangle: Rounded Corners 26">
              <a:extLst>
                <a:ext uri="{FF2B5EF4-FFF2-40B4-BE49-F238E27FC236}">
                  <a16:creationId xmlns:a16="http://schemas.microsoft.com/office/drawing/2014/main" id="{C4E7C81D-7223-6E90-51D6-63115745C7DE}"/>
                </a:ext>
              </a:extLst>
            </p:cNvPr>
            <p:cNvSpPr/>
            <p:nvPr/>
          </p:nvSpPr>
          <p:spPr>
            <a:xfrm>
              <a:off x="838198" y="3996515"/>
              <a:ext cx="6156959" cy="756727"/>
            </a:xfrm>
            <a:prstGeom prst="roundRect">
              <a:avLst/>
            </a:prstGeom>
            <a:solidFill>
              <a:schemeClr val="bg1"/>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DABC5859-7772-9554-0846-49AC42094986}"/>
                </a:ext>
              </a:extLst>
            </p:cNvPr>
            <p:cNvSpPr txBox="1"/>
            <p:nvPr/>
          </p:nvSpPr>
          <p:spPr>
            <a:xfrm>
              <a:off x="1366634" y="4205601"/>
              <a:ext cx="521464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Aumente el enalapril a 20 mg dos veces al día.</a:t>
              </a:r>
            </a:p>
          </p:txBody>
        </p:sp>
        <p:sp>
          <p:nvSpPr>
            <p:cNvPr id="29" name="Oval 28">
              <a:extLst>
                <a:ext uri="{FF2B5EF4-FFF2-40B4-BE49-F238E27FC236}">
                  <a16:creationId xmlns:a16="http://schemas.microsoft.com/office/drawing/2014/main" id="{A464B7C8-CFB3-360A-75B4-526EB998FD54}"/>
                </a:ext>
              </a:extLst>
            </p:cNvPr>
            <p:cNvSpPr>
              <a:spLocks noChangeAspect="1"/>
            </p:cNvSpPr>
            <p:nvPr/>
          </p:nvSpPr>
          <p:spPr>
            <a:xfrm>
              <a:off x="1009507" y="4251936"/>
              <a:ext cx="245885" cy="245885"/>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FE90A96D-7592-4D80-D5B4-3D316F99C6E1}"/>
              </a:ext>
            </a:extLst>
          </p:cNvPr>
          <p:cNvGrpSpPr/>
          <p:nvPr/>
        </p:nvGrpSpPr>
        <p:grpSpPr>
          <a:xfrm>
            <a:off x="7444064" y="1827926"/>
            <a:ext cx="4233560" cy="4233560"/>
            <a:chOff x="7444064" y="2197576"/>
            <a:chExt cx="4233560" cy="4233560"/>
          </a:xfrm>
        </p:grpSpPr>
        <p:sp>
          <p:nvSpPr>
            <p:cNvPr id="31" name="Oval 30">
              <a:extLst>
                <a:ext uri="{FF2B5EF4-FFF2-40B4-BE49-F238E27FC236}">
                  <a16:creationId xmlns:a16="http://schemas.microsoft.com/office/drawing/2014/main" id="{653B0F80-8DB9-EE6C-C1CE-C6E23356843C}"/>
                </a:ext>
              </a:extLst>
            </p:cNvPr>
            <p:cNvSpPr/>
            <p:nvPr/>
          </p:nvSpPr>
          <p:spPr>
            <a:xfrm>
              <a:off x="7444064" y="2197576"/>
              <a:ext cx="4233560" cy="4233560"/>
            </a:xfrm>
            <a:prstGeom prst="ellipse">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D75CA7B6-B614-6198-73B5-B7A5287CDFF8}"/>
                </a:ext>
              </a:extLst>
            </p:cNvPr>
            <p:cNvPicPr>
              <a:picLocks/>
            </p:cNvPicPr>
            <p:nvPr/>
          </p:nvPicPr>
          <p:blipFill>
            <a:blip r:embed="rId3">
              <a:extLst>
                <a:ext uri="{28A0092B-C50C-407E-A947-70E740481C1C}">
                  <a14:useLocalDpi xmlns:a14="http://schemas.microsoft.com/office/drawing/2010/main" val="0"/>
                </a:ext>
              </a:extLst>
            </a:blip>
            <a:srcRect l="31766" t="550" r="1106"/>
            <a:stretch/>
          </p:blipFill>
          <p:spPr>
            <a:xfrm>
              <a:off x="7444064" y="2197576"/>
              <a:ext cx="4233560" cy="4233560"/>
            </a:xfrm>
            <a:prstGeom prst="ellipse">
              <a:avLst/>
            </a:prstGeom>
            <a:ln w="38100">
              <a:solidFill>
                <a:schemeClr val="bg1"/>
              </a:solidFill>
            </a:ln>
          </p:spPr>
        </p:pic>
      </p:grpSp>
      <p:grpSp>
        <p:nvGrpSpPr>
          <p:cNvPr id="33" name="Group 32">
            <a:extLst>
              <a:ext uri="{FF2B5EF4-FFF2-40B4-BE49-F238E27FC236}">
                <a16:creationId xmlns:a16="http://schemas.microsoft.com/office/drawing/2014/main" id="{BE073D6A-800C-C533-DE83-2C0D0C79FDB3}"/>
              </a:ext>
            </a:extLst>
          </p:cNvPr>
          <p:cNvGrpSpPr/>
          <p:nvPr/>
        </p:nvGrpSpPr>
        <p:grpSpPr>
          <a:xfrm>
            <a:off x="838197" y="2956357"/>
            <a:ext cx="6156959" cy="756727"/>
            <a:chOff x="838198" y="3996515"/>
            <a:chExt cx="6156959" cy="756727"/>
          </a:xfrm>
        </p:grpSpPr>
        <p:sp>
          <p:nvSpPr>
            <p:cNvPr id="34" name="Rectangle: Rounded Corners 33">
              <a:extLst>
                <a:ext uri="{FF2B5EF4-FFF2-40B4-BE49-F238E27FC236}">
                  <a16:creationId xmlns:a16="http://schemas.microsoft.com/office/drawing/2014/main" id="{315B60D1-B7EB-A0DD-C02B-E4F4C43454DE}"/>
                </a:ext>
              </a:extLst>
            </p:cNvPr>
            <p:cNvSpPr/>
            <p:nvPr/>
          </p:nvSpPr>
          <p:spPr>
            <a:xfrm>
              <a:off x="838198" y="3996515"/>
              <a:ext cx="6156959" cy="756727"/>
            </a:xfrm>
            <a:prstGeom prst="roundRect">
              <a:avLst/>
            </a:prstGeom>
            <a:solidFill>
              <a:schemeClr val="bg1"/>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43C07E83-9497-D3AB-5C4F-295B639E0323}"/>
                </a:ext>
              </a:extLst>
            </p:cNvPr>
            <p:cNvSpPr txBox="1"/>
            <p:nvPr/>
          </p:nvSpPr>
          <p:spPr>
            <a:xfrm>
              <a:off x="1366634" y="4205601"/>
              <a:ext cx="521464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Añadir 25 mg de spironolactone al día.</a:t>
              </a:r>
            </a:p>
          </p:txBody>
        </p:sp>
        <p:sp>
          <p:nvSpPr>
            <p:cNvPr id="36" name="Oval 35">
              <a:extLst>
                <a:ext uri="{FF2B5EF4-FFF2-40B4-BE49-F238E27FC236}">
                  <a16:creationId xmlns:a16="http://schemas.microsoft.com/office/drawing/2014/main" id="{C23D6138-9640-DFB1-C117-F9C202CD4920}"/>
                </a:ext>
              </a:extLst>
            </p:cNvPr>
            <p:cNvSpPr>
              <a:spLocks noChangeAspect="1"/>
            </p:cNvSpPr>
            <p:nvPr/>
          </p:nvSpPr>
          <p:spPr>
            <a:xfrm>
              <a:off x="1009507" y="4251936"/>
              <a:ext cx="245885" cy="245885"/>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195C8D4C-D78E-2236-A8FB-339166002548}"/>
              </a:ext>
            </a:extLst>
          </p:cNvPr>
          <p:cNvGrpSpPr/>
          <p:nvPr/>
        </p:nvGrpSpPr>
        <p:grpSpPr>
          <a:xfrm>
            <a:off x="838196" y="4684341"/>
            <a:ext cx="6156959" cy="756727"/>
            <a:chOff x="838198" y="3996515"/>
            <a:chExt cx="6156959" cy="756727"/>
          </a:xfrm>
        </p:grpSpPr>
        <p:sp>
          <p:nvSpPr>
            <p:cNvPr id="38" name="Rectangle: Rounded Corners 37">
              <a:extLst>
                <a:ext uri="{FF2B5EF4-FFF2-40B4-BE49-F238E27FC236}">
                  <a16:creationId xmlns:a16="http://schemas.microsoft.com/office/drawing/2014/main" id="{C9D48C8E-121A-CB18-002C-8F602DEB4318}"/>
                </a:ext>
              </a:extLst>
            </p:cNvPr>
            <p:cNvSpPr/>
            <p:nvPr/>
          </p:nvSpPr>
          <p:spPr>
            <a:xfrm>
              <a:off x="838198" y="3996515"/>
              <a:ext cx="6156959" cy="756727"/>
            </a:xfrm>
            <a:prstGeom prst="roundRect">
              <a:avLst/>
            </a:prstGeom>
            <a:solidFill>
              <a:schemeClr val="bg1"/>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22B2209C-B6D3-4500-399F-F9D92AB89F4A}"/>
                </a:ext>
              </a:extLst>
            </p:cNvPr>
            <p:cNvSpPr txBox="1"/>
            <p:nvPr/>
          </p:nvSpPr>
          <p:spPr>
            <a:xfrm>
              <a:off x="1366634" y="4082491"/>
              <a:ext cx="5214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Iniciar </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infusión</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de furosemide</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a 1 mg/min después de un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bolo IV</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de 80 mg.</a:t>
              </a:r>
            </a:p>
          </p:txBody>
        </p:sp>
        <p:sp>
          <p:nvSpPr>
            <p:cNvPr id="40" name="Oval 39">
              <a:extLst>
                <a:ext uri="{FF2B5EF4-FFF2-40B4-BE49-F238E27FC236}">
                  <a16:creationId xmlns:a16="http://schemas.microsoft.com/office/drawing/2014/main" id="{0D80E0EF-26DA-F877-B1DA-8B5D0B5396DE}"/>
                </a:ext>
              </a:extLst>
            </p:cNvPr>
            <p:cNvSpPr>
              <a:spLocks noChangeAspect="1"/>
            </p:cNvSpPr>
            <p:nvPr/>
          </p:nvSpPr>
          <p:spPr>
            <a:xfrm>
              <a:off x="1009507" y="4251936"/>
              <a:ext cx="245885" cy="245885"/>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1" name="Group 40">
            <a:extLst>
              <a:ext uri="{FF2B5EF4-FFF2-40B4-BE49-F238E27FC236}">
                <a16:creationId xmlns:a16="http://schemas.microsoft.com/office/drawing/2014/main" id="{92D68BDE-8B96-E623-F36C-781F426EE3C1}"/>
              </a:ext>
            </a:extLst>
          </p:cNvPr>
          <p:cNvGrpSpPr/>
          <p:nvPr/>
        </p:nvGrpSpPr>
        <p:grpSpPr>
          <a:xfrm>
            <a:off x="838196" y="5548334"/>
            <a:ext cx="6156959" cy="756727"/>
            <a:chOff x="838198" y="3996515"/>
            <a:chExt cx="6156959" cy="756727"/>
          </a:xfrm>
        </p:grpSpPr>
        <p:sp>
          <p:nvSpPr>
            <p:cNvPr id="42" name="Rectangle: Rounded Corners 41">
              <a:extLst>
                <a:ext uri="{FF2B5EF4-FFF2-40B4-BE49-F238E27FC236}">
                  <a16:creationId xmlns:a16="http://schemas.microsoft.com/office/drawing/2014/main" id="{0E27A508-28BB-E7F9-71D3-81DF8CFC3F9C}"/>
                </a:ext>
              </a:extLst>
            </p:cNvPr>
            <p:cNvSpPr/>
            <p:nvPr/>
          </p:nvSpPr>
          <p:spPr>
            <a:xfrm>
              <a:off x="838198" y="3996515"/>
              <a:ext cx="6156959" cy="756727"/>
            </a:xfrm>
            <a:prstGeom prst="roundRect">
              <a:avLst/>
            </a:prstGeom>
            <a:solidFill>
              <a:schemeClr val="bg1"/>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955EE269-0A81-064F-6AC2-C9145357F46E}"/>
                </a:ext>
              </a:extLst>
            </p:cNvPr>
            <p:cNvSpPr txBox="1"/>
            <p:nvPr/>
          </p:nvSpPr>
          <p:spPr>
            <a:xfrm>
              <a:off x="1366634" y="4123713"/>
              <a:ext cx="5214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Iniciar </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infusión</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de </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lidocaine a 1 mg/min después de 150 mg en bolo.</a:t>
              </a:r>
            </a:p>
          </p:txBody>
        </p:sp>
        <p:sp>
          <p:nvSpPr>
            <p:cNvPr id="44" name="Oval 43">
              <a:extLst>
                <a:ext uri="{FF2B5EF4-FFF2-40B4-BE49-F238E27FC236}">
                  <a16:creationId xmlns:a16="http://schemas.microsoft.com/office/drawing/2014/main" id="{681A8341-365C-C703-A420-74E806F76B07}"/>
                </a:ext>
              </a:extLst>
            </p:cNvPr>
            <p:cNvSpPr>
              <a:spLocks noChangeAspect="1"/>
            </p:cNvSpPr>
            <p:nvPr/>
          </p:nvSpPr>
          <p:spPr>
            <a:xfrm>
              <a:off x="1009507" y="4251936"/>
              <a:ext cx="245885" cy="245885"/>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5" name="Content Placeholder 4">
            <a:extLst>
              <a:ext uri="{FF2B5EF4-FFF2-40B4-BE49-F238E27FC236}">
                <a16:creationId xmlns:a16="http://schemas.microsoft.com/office/drawing/2014/main" id="{A1D99EE5-C2BA-2A00-180A-7328E95C5FD7}"/>
              </a:ext>
            </a:extLst>
          </p:cNvPr>
          <p:cNvSpPr txBox="1">
            <a:spLocks/>
          </p:cNvSpPr>
          <p:nvPr/>
        </p:nvSpPr>
        <p:spPr>
          <a:xfrm>
            <a:off x="838198" y="1673517"/>
            <a:ext cx="9022326" cy="4096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 sz="2400" b="1" i="0" u="none" strike="noStrike" kern="1200" cap="none" spc="0" normalizeH="0" baseline="0" noProof="0">
                <a:ln>
                  <a:noFill/>
                </a:ln>
                <a:solidFill>
                  <a:srgbClr val="004E8F"/>
                </a:solidFill>
                <a:effectLst/>
                <a:uLnTx/>
                <a:uFillTx/>
                <a:latin typeface="Calibri" panose="020F0502020204030204"/>
                <a:ea typeface="+mn-ea"/>
                <a:cs typeface="+mn-cs"/>
              </a:rPr>
              <a:t>Pregunta:</a:t>
            </a:r>
          </a:p>
        </p:txBody>
      </p:sp>
      <p:sp>
        <p:nvSpPr>
          <p:cNvPr id="46" name="TextBox 45">
            <a:extLst>
              <a:ext uri="{FF2B5EF4-FFF2-40B4-BE49-F238E27FC236}">
                <a16:creationId xmlns:a16="http://schemas.microsoft.com/office/drawing/2014/main" id="{CB275F40-EDFF-CB72-6BE4-96B9F8B35FDE}"/>
              </a:ext>
            </a:extLst>
          </p:cNvPr>
          <p:cNvSpPr txBox="1"/>
          <p:nvPr/>
        </p:nvSpPr>
        <p:spPr>
          <a:xfrm>
            <a:off x="838198" y="2122785"/>
            <a:ext cx="61569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800" b="0" i="0" u="none" strike="noStrike" kern="1200" cap="none" spc="0" normalizeH="0" baseline="0" noProof="0">
                <a:ln>
                  <a:noFill/>
                </a:ln>
                <a:solidFill>
                  <a:prstClr val="black"/>
                </a:solidFill>
                <a:effectLst/>
                <a:uLnTx/>
                <a:uFillTx/>
                <a:latin typeface="Calibri" panose="020F0502020204030204"/>
                <a:ea typeface="+mn-ea"/>
                <a:cs typeface="+mn-cs"/>
              </a:rPr>
              <a:t>Además de continuar con la heparin, la amiodarone y el carvedilol, ¿cuál es el siguiente mejor paso en su tratamiento?</a:t>
            </a:r>
          </a:p>
        </p:txBody>
      </p:sp>
      <p:sp>
        <p:nvSpPr>
          <p:cNvPr id="7" name="Title 1">
            <a:extLst>
              <a:ext uri="{FF2B5EF4-FFF2-40B4-BE49-F238E27FC236}">
                <a16:creationId xmlns:a16="http://schemas.microsoft.com/office/drawing/2014/main" id="{8854D345-E6EA-AC88-AC40-9653B8A001AF}"/>
              </a:ext>
            </a:extLst>
          </p:cNvPr>
          <p:cNvSpPr txBox="1">
            <a:spLocks/>
          </p:cNvSpPr>
          <p:nvPr/>
        </p:nvSpPr>
        <p:spPr>
          <a:xfrm>
            <a:off x="882246" y="-1497110"/>
            <a:ext cx="1106845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8" name="Slide Number Placeholder 7">
            <a:extLst>
              <a:ext uri="{FF2B5EF4-FFF2-40B4-BE49-F238E27FC236}">
                <a16:creationId xmlns:a16="http://schemas.microsoft.com/office/drawing/2014/main" id="{B4CCA5F2-E8FF-F709-C809-0C7D801530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751C33DF-4EB0-E7D8-56EA-8B4E8B800782}"/>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2C53"/>
                </a:solidFill>
                <a:effectLst/>
                <a:uLnTx/>
                <a:uFillTx/>
                <a:latin typeface="Calibri Light" panose="020F0302020204030204"/>
                <a:ea typeface="+mj-ea"/>
                <a:cs typeface="+mj-cs"/>
              </a:rPr>
              <a:t>Caso </a:t>
            </a:r>
            <a:r>
              <a:rPr kumimoji="0" lang="en-US" sz="3200" b="1" i="0" u="none" strike="noStrike" kern="1200" cap="none" spc="0" normalizeH="0" baseline="0" noProof="0" err="1">
                <a:ln>
                  <a:noFill/>
                </a:ln>
                <a:solidFill>
                  <a:srgbClr val="002C53"/>
                </a:solidFill>
                <a:effectLst/>
                <a:uLnTx/>
                <a:uFillTx/>
                <a:latin typeface="Calibri Light" panose="020F0302020204030204"/>
                <a:ea typeface="+mj-ea"/>
                <a:cs typeface="+mj-cs"/>
              </a:rPr>
              <a:t>clínico</a:t>
            </a:r>
            <a:r>
              <a:rPr kumimoji="0" lang="en-US" sz="3200" b="1" i="0" u="none" strike="noStrike" kern="1200" cap="none" spc="0" normalizeH="0" baseline="0" noProof="0">
                <a:ln>
                  <a:noFill/>
                </a:ln>
                <a:solidFill>
                  <a:srgbClr val="002C53"/>
                </a:solidFill>
                <a:effectLst/>
                <a:uLnTx/>
                <a:uFillTx/>
                <a:latin typeface="Calibri Light" panose="020F0302020204030204"/>
                <a:ea typeface="+mj-ea"/>
                <a:cs typeface="+mj-cs"/>
              </a:rPr>
              <a:t> 2</a:t>
            </a: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 Investigaciones adicionales</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925565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972AA-18CA-F3F1-E8CB-9C978004ACAC}"/>
            </a:ext>
          </a:extLst>
        </p:cNvPr>
        <p:cNvGrpSpPr/>
        <p:nvPr/>
      </p:nvGrpSpPr>
      <p:grpSpPr>
        <a:xfrm>
          <a:off x="0" y="0"/>
          <a:ext cx="0" cy="0"/>
          <a:chOff x="0" y="0"/>
          <a:chExt cx="0" cy="0"/>
        </a:xfrm>
      </p:grpSpPr>
      <p:sp>
        <p:nvSpPr>
          <p:cNvPr id="2" name="Content Placeholder 5">
            <a:extLst>
              <a:ext uri="{FF2B5EF4-FFF2-40B4-BE49-F238E27FC236}">
                <a16:creationId xmlns:a16="http://schemas.microsoft.com/office/drawing/2014/main" id="{54132223-4509-87EF-FFB1-167A9A16EFF0}"/>
              </a:ext>
            </a:extLst>
          </p:cNvPr>
          <p:cNvSpPr txBox="1">
            <a:spLocks/>
          </p:cNvSpPr>
          <p:nvPr/>
        </p:nvSpPr>
        <p:spPr>
          <a:xfrm>
            <a:off x="-5582055" y="-3524132"/>
            <a:ext cx="5889392"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Shape 2">
            <a:extLst>
              <a:ext uri="{FF2B5EF4-FFF2-40B4-BE49-F238E27FC236}">
                <a16:creationId xmlns:a16="http://schemas.microsoft.com/office/drawing/2014/main" id="{C0C46A59-BF99-DE89-9EE9-901B038542A9}"/>
              </a:ext>
            </a:extLst>
          </p:cNvPr>
          <p:cNvSpPr/>
          <p:nvPr/>
        </p:nvSpPr>
        <p:spPr>
          <a:xfrm flipH="1" flipV="1">
            <a:off x="6727591" y="2609749"/>
            <a:ext cx="5464407" cy="4278699"/>
          </a:xfrm>
          <a:custGeom>
            <a:avLst/>
            <a:gdLst>
              <a:gd name="connsiteX0" fmla="*/ 0 w 11243296"/>
              <a:gd name="connsiteY0" fmla="*/ 0 h 7796664"/>
              <a:gd name="connsiteX1" fmla="*/ 11243296 w 11243296"/>
              <a:gd name="connsiteY1" fmla="*/ 0 h 7796664"/>
              <a:gd name="connsiteX2" fmla="*/ 11175587 w 11243296"/>
              <a:gd name="connsiteY2" fmla="*/ 50655 h 7796664"/>
              <a:gd name="connsiteX3" fmla="*/ 9350546 w 11243296"/>
              <a:gd name="connsiteY3" fmla="*/ 2469875 h 7796664"/>
              <a:gd name="connsiteX4" fmla="*/ 5186179 w 11243296"/>
              <a:gd name="connsiteY4" fmla="*/ 3503815 h 7796664"/>
              <a:gd name="connsiteX5" fmla="*/ 3299614 w 11243296"/>
              <a:gd name="connsiteY5" fmla="*/ 6477204 h 7796664"/>
              <a:gd name="connsiteX6" fmla="*/ 58709 w 11243296"/>
              <a:gd name="connsiteY6" fmla="*/ 7749628 h 7796664"/>
              <a:gd name="connsiteX7" fmla="*/ 0 w 11243296"/>
              <a:gd name="connsiteY7" fmla="*/ 7796664 h 779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3296" h="7796664">
                <a:moveTo>
                  <a:pt x="0" y="0"/>
                </a:moveTo>
                <a:lnTo>
                  <a:pt x="11243296" y="0"/>
                </a:lnTo>
                <a:lnTo>
                  <a:pt x="11175587" y="50655"/>
                </a:lnTo>
                <a:cubicBezTo>
                  <a:pt x="10088131" y="895141"/>
                  <a:pt x="10359046" y="1570920"/>
                  <a:pt x="9350546" y="2469875"/>
                </a:cubicBezTo>
                <a:cubicBezTo>
                  <a:pt x="8197975" y="3497251"/>
                  <a:pt x="6215173" y="2897447"/>
                  <a:pt x="5186179" y="3503815"/>
                </a:cubicBezTo>
                <a:cubicBezTo>
                  <a:pt x="4157184" y="4110184"/>
                  <a:pt x="4432578" y="5542646"/>
                  <a:pt x="3299614" y="6477204"/>
                </a:cubicBezTo>
                <a:cubicBezTo>
                  <a:pt x="2379081" y="7236533"/>
                  <a:pt x="1109962" y="6956642"/>
                  <a:pt x="58709" y="7749628"/>
                </a:cubicBezTo>
                <a:lnTo>
                  <a:pt x="0" y="7796664"/>
                </a:lnTo>
                <a:close/>
              </a:path>
            </a:pathLst>
          </a:custGeom>
          <a:gradFill flip="none" rotWithShape="1">
            <a:gsLst>
              <a:gs pos="0">
                <a:srgbClr val="009AD7"/>
              </a:gs>
              <a:gs pos="100000">
                <a:srgbClr val="004E8F"/>
              </a:gs>
            </a:gsLst>
            <a:lin ang="0" scaled="1"/>
            <a:tileRect/>
          </a:gradFill>
          <a:ln>
            <a:noFill/>
          </a:ln>
          <a:effectLst>
            <a:outerShdw blurRad="381000" dist="2286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778381B-8E4C-DE99-0367-61B591E92AA0}"/>
              </a:ext>
            </a:extLst>
          </p:cNvPr>
          <p:cNvPicPr>
            <a:picLocks noChangeAspect="1" noChangeArrowheads="1"/>
          </p:cNvPicPr>
          <p:nvPr/>
        </p:nvPicPr>
        <p:blipFill>
          <a:blip r:embed="rId3"/>
          <a:srcRect l="14702" r="14702"/>
          <a:stretch/>
        </p:blipFill>
        <p:spPr bwMode="auto">
          <a:xfrm>
            <a:off x="6884716" y="1739658"/>
            <a:ext cx="4530913" cy="4278699"/>
          </a:xfrm>
          <a:prstGeom prst="roundRect">
            <a:avLst>
              <a:gd name="adj" fmla="val 8594"/>
            </a:avLst>
          </a:prstGeom>
          <a:solidFill>
            <a:srgbClr val="FFFFFF">
              <a:shade val="85000"/>
            </a:srgbClr>
          </a:solidFill>
          <a:ln w="28575">
            <a:solidFill>
              <a:schemeClr val="bg1"/>
            </a:solidFill>
          </a:ln>
          <a:effectLst/>
        </p:spPr>
      </p:pic>
      <p:sp>
        <p:nvSpPr>
          <p:cNvPr id="10" name="Title 1">
            <a:extLst>
              <a:ext uri="{FF2B5EF4-FFF2-40B4-BE49-F238E27FC236}">
                <a16:creationId xmlns:a16="http://schemas.microsoft.com/office/drawing/2014/main" id="{46D423D1-ADCA-E71F-2514-DD0130FC14E4}"/>
              </a:ext>
            </a:extLst>
          </p:cNvPr>
          <p:cNvSpPr txBox="1">
            <a:spLocks/>
          </p:cNvSpPr>
          <p:nvPr/>
        </p:nvSpPr>
        <p:spPr>
          <a:xfrm>
            <a:off x="137808" y="-1805981"/>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44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4" name="Title 1">
            <a:extLst>
              <a:ext uri="{FF2B5EF4-FFF2-40B4-BE49-F238E27FC236}">
                <a16:creationId xmlns:a16="http://schemas.microsoft.com/office/drawing/2014/main" id="{EEA25230-BDBB-BA98-C898-ACE3DAF2D3E1}"/>
              </a:ext>
            </a:extLst>
          </p:cNvPr>
          <p:cNvSpPr txBox="1">
            <a:spLocks/>
          </p:cNvSpPr>
          <p:nvPr/>
        </p:nvSpPr>
        <p:spPr>
          <a:xfrm>
            <a:off x="492972" y="-1422120"/>
            <a:ext cx="110684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7" name="Content Placeholder 5">
            <a:extLst>
              <a:ext uri="{FF2B5EF4-FFF2-40B4-BE49-F238E27FC236}">
                <a16:creationId xmlns:a16="http://schemas.microsoft.com/office/drawing/2014/main" id="{2CD82E7F-1799-3892-FB9A-B0F78C78A74A}"/>
              </a:ext>
            </a:extLst>
          </p:cNvPr>
          <p:cNvSpPr>
            <a:spLocks noGrp="1"/>
          </p:cNvSpPr>
          <p:nvPr>
            <p:ph idx="1"/>
          </p:nvPr>
        </p:nvSpPr>
        <p:spPr>
          <a:xfrm>
            <a:off x="838200" y="1739658"/>
            <a:ext cx="5464407" cy="4351338"/>
          </a:xfrm>
        </p:spPr>
        <p:txBody>
          <a:bodyPr>
            <a:normAutofit/>
          </a:bodyPr>
          <a:lstStyle/>
          <a:p>
            <a:r>
              <a:rPr lang="es" sz="1600" b="1"/>
              <a:t>Observaciones</a:t>
            </a:r>
            <a:r>
              <a:rPr lang="es" sz="1600"/>
              <a:t>:</a:t>
            </a:r>
          </a:p>
          <a:p>
            <a:pPr marL="447675" lvl="1">
              <a:buFont typeface="Courier New" panose="02070309020205020404" pitchFamily="49" charset="0"/>
              <a:buChar char="o"/>
            </a:pPr>
            <a:r>
              <a:rPr lang="es" sz="1600"/>
              <a:t>Produce 3,8 L de orina</a:t>
            </a:r>
          </a:p>
          <a:p>
            <a:pPr marL="447675" lvl="1">
              <a:buFont typeface="Courier New" panose="02070309020205020404" pitchFamily="49" charset="0"/>
              <a:buChar char="o"/>
            </a:pPr>
            <a:r>
              <a:rPr lang="en-US" sz="1600" err="1"/>
              <a:t>Observa</a:t>
            </a:r>
            <a:r>
              <a:rPr lang="es" sz="1600"/>
              <a:t> una notable mejoría de los síntomas, sin mareos ni palpitaciones al deambular</a:t>
            </a:r>
          </a:p>
          <a:p>
            <a:pPr marL="447675" lvl="1">
              <a:buFont typeface="Courier New" panose="02070309020205020404" pitchFamily="49" charset="0"/>
              <a:buChar char="o"/>
            </a:pPr>
            <a:r>
              <a:rPr lang="en-US" sz="1600"/>
              <a:t>Ritmo </a:t>
            </a:r>
            <a:r>
              <a:rPr lang="en-US" sz="1600" err="1"/>
              <a:t>sinusal</a:t>
            </a:r>
            <a:r>
              <a:rPr lang="es" sz="1600"/>
              <a:t> normal con contracciones ventriculares prematuras poco frecuentes (en telemetría)</a:t>
            </a:r>
          </a:p>
          <a:p>
            <a:pPr marL="447675" lvl="1">
              <a:buFont typeface="Courier New" panose="02070309020205020404" pitchFamily="49" charset="0"/>
              <a:buChar char="o"/>
            </a:pPr>
            <a:r>
              <a:rPr lang="es" sz="1600"/>
              <a:t>Presión arterial: 110/70 mm Hg</a:t>
            </a:r>
          </a:p>
          <a:p>
            <a:pPr marL="447675" lvl="1">
              <a:buFont typeface="Courier New" panose="02070309020205020404" pitchFamily="49" charset="0"/>
              <a:buChar char="o"/>
            </a:pPr>
            <a:r>
              <a:rPr lang="es" sz="1600"/>
              <a:t>Frecuencia cardíaca: 74 latidos/minuto, regular </a:t>
            </a:r>
          </a:p>
          <a:p>
            <a:r>
              <a:rPr lang="es" sz="1600" b="1"/>
              <a:t>Medicamentos</a:t>
            </a:r>
            <a:r>
              <a:rPr lang="es" sz="1600"/>
              <a:t>: </a:t>
            </a:r>
          </a:p>
          <a:p>
            <a:pPr marL="447675" lvl="1">
              <a:buFont typeface="Courier New" panose="02070309020205020404" pitchFamily="49" charset="0"/>
              <a:buChar char="o"/>
            </a:pPr>
            <a:r>
              <a:rPr lang="en-US" sz="1600"/>
              <a:t>10 mg de enalapril</a:t>
            </a:r>
            <a:r>
              <a:rPr lang="es" sz="1600"/>
              <a:t> dos veces al día</a:t>
            </a:r>
          </a:p>
          <a:p>
            <a:pPr marL="447675" lvl="1">
              <a:buFont typeface="Courier New" panose="02070309020205020404" pitchFamily="49" charset="0"/>
              <a:buChar char="o"/>
            </a:pPr>
            <a:r>
              <a:rPr lang="en-US" sz="1600"/>
              <a:t>12,5 mg de carvedilol</a:t>
            </a:r>
            <a:r>
              <a:rPr lang="es" sz="1600"/>
              <a:t> dos veces al día</a:t>
            </a:r>
          </a:p>
          <a:p>
            <a:pPr marL="447675" lvl="1">
              <a:buFont typeface="Courier New" panose="02070309020205020404" pitchFamily="49" charset="0"/>
              <a:buChar char="o"/>
            </a:pPr>
            <a:r>
              <a:rPr lang="en-US" sz="1600"/>
              <a:t>25 mg de spironolactone</a:t>
            </a:r>
            <a:r>
              <a:rPr lang="es" sz="1600"/>
              <a:t> al día</a:t>
            </a:r>
          </a:p>
          <a:p>
            <a:pPr marL="447675" lvl="1">
              <a:buFont typeface="Courier New" panose="02070309020205020404" pitchFamily="49" charset="0"/>
              <a:buChar char="o"/>
            </a:pPr>
            <a:r>
              <a:rPr lang="en-US" sz="1600"/>
              <a:t>400 mg de amiodarone</a:t>
            </a:r>
            <a:endParaRPr lang="es" sz="1600"/>
          </a:p>
          <a:p>
            <a:pPr marL="447675" lvl="1">
              <a:buFont typeface="Courier New" panose="02070309020205020404" pitchFamily="49" charset="0"/>
              <a:buChar char="o"/>
            </a:pPr>
            <a:r>
              <a:rPr lang="es" sz="1600"/>
              <a:t>Heparin intravenosa</a:t>
            </a:r>
          </a:p>
          <a:p>
            <a:pPr marL="447675" lvl="1">
              <a:buFont typeface="Courier New" panose="02070309020205020404" pitchFamily="49" charset="0"/>
              <a:buChar char="o"/>
            </a:pPr>
            <a:r>
              <a:rPr lang="en-US" sz="1600"/>
              <a:t>40 mg de furosemide</a:t>
            </a:r>
            <a:r>
              <a:rPr lang="es" sz="1600"/>
              <a:t> al día</a:t>
            </a:r>
          </a:p>
          <a:p>
            <a:pPr lvl="1">
              <a:buFont typeface="Courier New" panose="02070309020205020404" pitchFamily="49" charset="0"/>
              <a:buChar char="o"/>
            </a:pPr>
            <a:endParaRPr lang="en-US" sz="1600"/>
          </a:p>
        </p:txBody>
      </p:sp>
      <p:sp>
        <p:nvSpPr>
          <p:cNvPr id="11" name="Title 1">
            <a:extLst>
              <a:ext uri="{FF2B5EF4-FFF2-40B4-BE49-F238E27FC236}">
                <a16:creationId xmlns:a16="http://schemas.microsoft.com/office/drawing/2014/main" id="{03D2D820-C29F-E5F7-F96E-E9CE717D31EF}"/>
              </a:ext>
            </a:extLst>
          </p:cNvPr>
          <p:cNvSpPr txBox="1">
            <a:spLocks/>
          </p:cNvSpPr>
          <p:nvPr/>
        </p:nvSpPr>
        <p:spPr>
          <a:xfrm>
            <a:off x="838200" y="-1531881"/>
            <a:ext cx="1106845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12" name="Slide Number Placeholder 11">
            <a:extLst>
              <a:ext uri="{FF2B5EF4-FFF2-40B4-BE49-F238E27FC236}">
                <a16:creationId xmlns:a16="http://schemas.microsoft.com/office/drawing/2014/main" id="{2A87F00F-FB76-45B7-502B-92C2148AE2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0FF655BA-6B05-D483-B6D5-F9AAF820508F}"/>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2C53"/>
                </a:solidFill>
                <a:effectLst/>
                <a:uLnTx/>
                <a:uFillTx/>
                <a:latin typeface="Calibri Light" panose="020F0302020204030204"/>
                <a:ea typeface="+mj-ea"/>
                <a:cs typeface="+mj-cs"/>
              </a:rPr>
              <a:t>Caso </a:t>
            </a:r>
            <a:r>
              <a:rPr kumimoji="0" lang="en-US" sz="3200" b="1" i="0" u="none" strike="noStrike" kern="1200" cap="none" spc="0" normalizeH="0" baseline="0" noProof="0" err="1">
                <a:ln>
                  <a:noFill/>
                </a:ln>
                <a:solidFill>
                  <a:srgbClr val="002C53"/>
                </a:solidFill>
                <a:effectLst/>
                <a:uLnTx/>
                <a:uFillTx/>
                <a:latin typeface="Calibri Light" panose="020F0302020204030204"/>
                <a:ea typeface="+mj-ea"/>
                <a:cs typeface="+mj-cs"/>
              </a:rPr>
              <a:t>clínico</a:t>
            </a: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 2: Próximas 48 horas</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3539244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58B64-CFB1-24AC-A27D-856D3D2FAA0C}"/>
            </a:ext>
          </a:extLst>
        </p:cNvPr>
        <p:cNvGrpSpPr/>
        <p:nvPr/>
      </p:nvGrpSpPr>
      <p:grpSpPr>
        <a:xfrm>
          <a:off x="0" y="0"/>
          <a:ext cx="0" cy="0"/>
          <a:chOff x="0" y="0"/>
          <a:chExt cx="0" cy="0"/>
        </a:xfrm>
      </p:grpSpPr>
      <p:sp>
        <p:nvSpPr>
          <p:cNvPr id="3" name="Freeform: Shape 2">
            <a:extLst>
              <a:ext uri="{FF2B5EF4-FFF2-40B4-BE49-F238E27FC236}">
                <a16:creationId xmlns:a16="http://schemas.microsoft.com/office/drawing/2014/main" id="{25EE7375-13FB-2257-82A2-B9668F598ED3}"/>
              </a:ext>
            </a:extLst>
          </p:cNvPr>
          <p:cNvSpPr/>
          <p:nvPr/>
        </p:nvSpPr>
        <p:spPr>
          <a:xfrm flipH="1" flipV="1">
            <a:off x="6021838" y="2609750"/>
            <a:ext cx="6170161" cy="4278699"/>
          </a:xfrm>
          <a:custGeom>
            <a:avLst/>
            <a:gdLst>
              <a:gd name="connsiteX0" fmla="*/ 0 w 11243296"/>
              <a:gd name="connsiteY0" fmla="*/ 0 h 7796664"/>
              <a:gd name="connsiteX1" fmla="*/ 11243296 w 11243296"/>
              <a:gd name="connsiteY1" fmla="*/ 0 h 7796664"/>
              <a:gd name="connsiteX2" fmla="*/ 11175587 w 11243296"/>
              <a:gd name="connsiteY2" fmla="*/ 50655 h 7796664"/>
              <a:gd name="connsiteX3" fmla="*/ 9350546 w 11243296"/>
              <a:gd name="connsiteY3" fmla="*/ 2469875 h 7796664"/>
              <a:gd name="connsiteX4" fmla="*/ 5186179 w 11243296"/>
              <a:gd name="connsiteY4" fmla="*/ 3503815 h 7796664"/>
              <a:gd name="connsiteX5" fmla="*/ 3299614 w 11243296"/>
              <a:gd name="connsiteY5" fmla="*/ 6477204 h 7796664"/>
              <a:gd name="connsiteX6" fmla="*/ 58709 w 11243296"/>
              <a:gd name="connsiteY6" fmla="*/ 7749628 h 7796664"/>
              <a:gd name="connsiteX7" fmla="*/ 0 w 11243296"/>
              <a:gd name="connsiteY7" fmla="*/ 7796664 h 779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3296" h="7796664">
                <a:moveTo>
                  <a:pt x="0" y="0"/>
                </a:moveTo>
                <a:lnTo>
                  <a:pt x="11243296" y="0"/>
                </a:lnTo>
                <a:lnTo>
                  <a:pt x="11175587" y="50655"/>
                </a:lnTo>
                <a:cubicBezTo>
                  <a:pt x="10088131" y="895141"/>
                  <a:pt x="10359046" y="1570920"/>
                  <a:pt x="9350546" y="2469875"/>
                </a:cubicBezTo>
                <a:cubicBezTo>
                  <a:pt x="8197975" y="3497251"/>
                  <a:pt x="6215173" y="2897447"/>
                  <a:pt x="5186179" y="3503815"/>
                </a:cubicBezTo>
                <a:cubicBezTo>
                  <a:pt x="4157184" y="4110184"/>
                  <a:pt x="4432578" y="5542646"/>
                  <a:pt x="3299614" y="6477204"/>
                </a:cubicBezTo>
                <a:cubicBezTo>
                  <a:pt x="2379081" y="7236533"/>
                  <a:pt x="1109962" y="6956642"/>
                  <a:pt x="58709" y="7749628"/>
                </a:cubicBezTo>
                <a:lnTo>
                  <a:pt x="0" y="7796664"/>
                </a:lnTo>
                <a:close/>
              </a:path>
            </a:pathLst>
          </a:custGeom>
          <a:gradFill flip="none" rotWithShape="1">
            <a:gsLst>
              <a:gs pos="0">
                <a:srgbClr val="009AD7"/>
              </a:gs>
              <a:gs pos="100000">
                <a:srgbClr val="004E8F"/>
              </a:gs>
            </a:gsLst>
            <a:lin ang="0" scaled="1"/>
            <a:tileRect/>
          </a:gradFill>
          <a:ln>
            <a:noFill/>
          </a:ln>
          <a:effectLst>
            <a:outerShdw blurRad="381000" dist="2286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ABD90BD4-519E-C2DC-C846-B7A943429AC5}"/>
              </a:ext>
            </a:extLst>
          </p:cNvPr>
          <p:cNvSpPr txBox="1">
            <a:spLocks/>
          </p:cNvSpPr>
          <p:nvPr/>
        </p:nvSpPr>
        <p:spPr>
          <a:xfrm>
            <a:off x="293451" y="-1555450"/>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44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2" name="Title 1">
            <a:extLst>
              <a:ext uri="{FF2B5EF4-FFF2-40B4-BE49-F238E27FC236}">
                <a16:creationId xmlns:a16="http://schemas.microsoft.com/office/drawing/2014/main" id="{0E102E6E-1431-6FA3-837E-CA49490CE2A9}"/>
              </a:ext>
            </a:extLst>
          </p:cNvPr>
          <p:cNvSpPr txBox="1">
            <a:spLocks/>
          </p:cNvSpPr>
          <p:nvPr/>
        </p:nvSpPr>
        <p:spPr>
          <a:xfrm>
            <a:off x="293451" y="-1828898"/>
            <a:ext cx="110684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grpSp>
        <p:nvGrpSpPr>
          <p:cNvPr id="47" name="Group 46">
            <a:extLst>
              <a:ext uri="{FF2B5EF4-FFF2-40B4-BE49-F238E27FC236}">
                <a16:creationId xmlns:a16="http://schemas.microsoft.com/office/drawing/2014/main" id="{1D30796C-09AC-2970-257D-A362665B634F}"/>
              </a:ext>
            </a:extLst>
          </p:cNvPr>
          <p:cNvGrpSpPr/>
          <p:nvPr/>
        </p:nvGrpSpPr>
        <p:grpSpPr>
          <a:xfrm>
            <a:off x="838198" y="3540949"/>
            <a:ext cx="6156959" cy="756727"/>
            <a:chOff x="838198" y="3996515"/>
            <a:chExt cx="6156959" cy="756727"/>
          </a:xfrm>
        </p:grpSpPr>
        <p:sp>
          <p:nvSpPr>
            <p:cNvPr id="48" name="Rectangle: Rounded Corners 47">
              <a:extLst>
                <a:ext uri="{FF2B5EF4-FFF2-40B4-BE49-F238E27FC236}">
                  <a16:creationId xmlns:a16="http://schemas.microsoft.com/office/drawing/2014/main" id="{0583BAF9-97DD-ED8C-5E80-5310FB606BC4}"/>
                </a:ext>
              </a:extLst>
            </p:cNvPr>
            <p:cNvSpPr/>
            <p:nvPr/>
          </p:nvSpPr>
          <p:spPr>
            <a:xfrm>
              <a:off x="838198" y="3996515"/>
              <a:ext cx="6156959" cy="756727"/>
            </a:xfrm>
            <a:prstGeom prst="roundRect">
              <a:avLst/>
            </a:prstGeom>
            <a:solidFill>
              <a:schemeClr val="bg1"/>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7ED7B4B6-CF72-E52F-293E-C95357FB1C9E}"/>
                </a:ext>
              </a:extLst>
            </p:cNvPr>
            <p:cNvSpPr txBox="1"/>
            <p:nvPr/>
          </p:nvSpPr>
          <p:spPr>
            <a:xfrm>
              <a:off x="1366633" y="4082491"/>
              <a:ext cx="540564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Suspender</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el tratamiento con enalapril y 36 horas después </a:t>
              </a:r>
              <a:r>
                <a:rPr kumimoji="0" lang="es-ES" sz="1600" b="0" i="0" u="none" strike="noStrike" kern="1200" cap="none" spc="0" normalizeH="0" baseline="0" noProof="0">
                  <a:ln>
                    <a:noFill/>
                  </a:ln>
                  <a:solidFill>
                    <a:prstClr val="black"/>
                  </a:solidFill>
                  <a:effectLst/>
                  <a:uLnTx/>
                  <a:uFillTx/>
                  <a:latin typeface="Calibri" panose="020F0502020204030204"/>
                  <a:ea typeface="+mn-ea"/>
                  <a:cs typeface="+mn-cs"/>
                </a:rPr>
                <a:t>iniciar 49/51 (100 mg) de </a:t>
              </a:r>
              <a:r>
                <a:rPr kumimoji="0" lang="es-ES" sz="1600" b="0" i="0" u="none" strike="noStrike" kern="1200" cap="none" spc="0" normalizeH="0" baseline="0" noProof="0" err="1">
                  <a:ln>
                    <a:noFill/>
                  </a:ln>
                  <a:solidFill>
                    <a:prstClr val="black"/>
                  </a:solidFill>
                  <a:effectLst/>
                  <a:uLnTx/>
                  <a:uFillTx/>
                  <a:latin typeface="Calibri" panose="020F0502020204030204"/>
                  <a:ea typeface="+mn-ea"/>
                  <a:cs typeface="+mn-cs"/>
                </a:rPr>
                <a:t>sacubitril</a:t>
              </a:r>
              <a:r>
                <a:rPr kumimoji="0" lang="es-ES" sz="16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s-ES" sz="1600" b="0" i="0" u="none" strike="noStrike" kern="1200" cap="none" spc="0" normalizeH="0" baseline="0" noProof="0" err="1">
                  <a:ln>
                    <a:noFill/>
                  </a:ln>
                  <a:solidFill>
                    <a:prstClr val="black"/>
                  </a:solidFill>
                  <a:effectLst/>
                  <a:uLnTx/>
                  <a:uFillTx/>
                  <a:latin typeface="Calibri" panose="020F0502020204030204"/>
                  <a:ea typeface="+mn-ea"/>
                  <a:cs typeface="+mn-cs"/>
                </a:rPr>
                <a:t>valsartán</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dos veces al día.</a:t>
              </a:r>
            </a:p>
          </p:txBody>
        </p:sp>
        <p:sp>
          <p:nvSpPr>
            <p:cNvPr id="50" name="Oval 49">
              <a:extLst>
                <a:ext uri="{FF2B5EF4-FFF2-40B4-BE49-F238E27FC236}">
                  <a16:creationId xmlns:a16="http://schemas.microsoft.com/office/drawing/2014/main" id="{6BA79FA9-EE7C-AD4C-DB35-7E9D69B25878}"/>
                </a:ext>
              </a:extLst>
            </p:cNvPr>
            <p:cNvSpPr>
              <a:spLocks noChangeAspect="1"/>
            </p:cNvSpPr>
            <p:nvPr/>
          </p:nvSpPr>
          <p:spPr>
            <a:xfrm>
              <a:off x="1009507" y="4251936"/>
              <a:ext cx="245885" cy="245885"/>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1" name="Group 50">
            <a:extLst>
              <a:ext uri="{FF2B5EF4-FFF2-40B4-BE49-F238E27FC236}">
                <a16:creationId xmlns:a16="http://schemas.microsoft.com/office/drawing/2014/main" id="{181945B4-3AC7-6957-832D-BCCC96AD0F2F}"/>
              </a:ext>
            </a:extLst>
          </p:cNvPr>
          <p:cNvGrpSpPr/>
          <p:nvPr/>
        </p:nvGrpSpPr>
        <p:grpSpPr>
          <a:xfrm>
            <a:off x="7444064" y="1827926"/>
            <a:ext cx="4233560" cy="4233560"/>
            <a:chOff x="7444064" y="2197576"/>
            <a:chExt cx="4233560" cy="4233560"/>
          </a:xfrm>
        </p:grpSpPr>
        <p:sp>
          <p:nvSpPr>
            <p:cNvPr id="52" name="Oval 51">
              <a:extLst>
                <a:ext uri="{FF2B5EF4-FFF2-40B4-BE49-F238E27FC236}">
                  <a16:creationId xmlns:a16="http://schemas.microsoft.com/office/drawing/2014/main" id="{5BAB43CD-86EF-431D-6611-082624A96C2A}"/>
                </a:ext>
              </a:extLst>
            </p:cNvPr>
            <p:cNvSpPr/>
            <p:nvPr/>
          </p:nvSpPr>
          <p:spPr>
            <a:xfrm>
              <a:off x="7444064" y="2197576"/>
              <a:ext cx="4233560" cy="4233560"/>
            </a:xfrm>
            <a:prstGeom prst="ellipse">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3" name="Picture 52">
              <a:extLst>
                <a:ext uri="{FF2B5EF4-FFF2-40B4-BE49-F238E27FC236}">
                  <a16:creationId xmlns:a16="http://schemas.microsoft.com/office/drawing/2014/main" id="{8B9865B2-E551-61B7-5464-D67882E50330}"/>
                </a:ext>
              </a:extLst>
            </p:cNvPr>
            <p:cNvPicPr>
              <a:picLocks/>
            </p:cNvPicPr>
            <p:nvPr/>
          </p:nvPicPr>
          <p:blipFill>
            <a:blip r:embed="rId3">
              <a:extLst>
                <a:ext uri="{28A0092B-C50C-407E-A947-70E740481C1C}">
                  <a14:useLocalDpi xmlns:a14="http://schemas.microsoft.com/office/drawing/2010/main" val="0"/>
                </a:ext>
              </a:extLst>
            </a:blip>
            <a:srcRect l="31766" t="550" r="1106"/>
            <a:stretch/>
          </p:blipFill>
          <p:spPr>
            <a:xfrm>
              <a:off x="7444064" y="2197576"/>
              <a:ext cx="4233560" cy="4233560"/>
            </a:xfrm>
            <a:prstGeom prst="ellipse">
              <a:avLst/>
            </a:prstGeom>
            <a:ln w="38100">
              <a:solidFill>
                <a:schemeClr val="bg1"/>
              </a:solidFill>
            </a:ln>
          </p:spPr>
        </p:pic>
      </p:grpSp>
      <p:grpSp>
        <p:nvGrpSpPr>
          <p:cNvPr id="54" name="Group 53">
            <a:extLst>
              <a:ext uri="{FF2B5EF4-FFF2-40B4-BE49-F238E27FC236}">
                <a16:creationId xmlns:a16="http://schemas.microsoft.com/office/drawing/2014/main" id="{DCB05490-9EE1-2C09-8D6F-A9D899A35CFE}"/>
              </a:ext>
            </a:extLst>
          </p:cNvPr>
          <p:cNvGrpSpPr/>
          <p:nvPr/>
        </p:nvGrpSpPr>
        <p:grpSpPr>
          <a:xfrm>
            <a:off x="838197" y="2676957"/>
            <a:ext cx="6156959" cy="756727"/>
            <a:chOff x="838198" y="3996515"/>
            <a:chExt cx="6156959" cy="756727"/>
          </a:xfrm>
        </p:grpSpPr>
        <p:sp>
          <p:nvSpPr>
            <p:cNvPr id="55" name="Rectangle: Rounded Corners 54">
              <a:extLst>
                <a:ext uri="{FF2B5EF4-FFF2-40B4-BE49-F238E27FC236}">
                  <a16:creationId xmlns:a16="http://schemas.microsoft.com/office/drawing/2014/main" id="{D7B89638-DEE7-9CDD-04E8-5E3694FAF875}"/>
                </a:ext>
              </a:extLst>
            </p:cNvPr>
            <p:cNvSpPr/>
            <p:nvPr/>
          </p:nvSpPr>
          <p:spPr>
            <a:xfrm>
              <a:off x="838198" y="3996515"/>
              <a:ext cx="6156959" cy="756727"/>
            </a:xfrm>
            <a:prstGeom prst="roundRect">
              <a:avLst/>
            </a:prstGeom>
            <a:solidFill>
              <a:schemeClr val="bg1"/>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E96C6552-140C-6689-0FB3-061B2F4BCED4}"/>
                </a:ext>
              </a:extLst>
            </p:cNvPr>
            <p:cNvSpPr txBox="1"/>
            <p:nvPr/>
          </p:nvSpPr>
          <p:spPr>
            <a:xfrm>
              <a:off x="1366634" y="4205601"/>
              <a:ext cx="521464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Cambiar</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carvedilol a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100 mg de </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metoprolol succinate al día.</a:t>
              </a:r>
            </a:p>
          </p:txBody>
        </p:sp>
        <p:sp>
          <p:nvSpPr>
            <p:cNvPr id="57" name="Oval 56">
              <a:extLst>
                <a:ext uri="{FF2B5EF4-FFF2-40B4-BE49-F238E27FC236}">
                  <a16:creationId xmlns:a16="http://schemas.microsoft.com/office/drawing/2014/main" id="{3D16F14F-13BC-D4B6-1E57-3119AA6AC0A5}"/>
                </a:ext>
              </a:extLst>
            </p:cNvPr>
            <p:cNvSpPr>
              <a:spLocks noChangeAspect="1"/>
            </p:cNvSpPr>
            <p:nvPr/>
          </p:nvSpPr>
          <p:spPr>
            <a:xfrm>
              <a:off x="1009507" y="4251936"/>
              <a:ext cx="245885" cy="245885"/>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8" name="Group 57">
            <a:extLst>
              <a:ext uri="{FF2B5EF4-FFF2-40B4-BE49-F238E27FC236}">
                <a16:creationId xmlns:a16="http://schemas.microsoft.com/office/drawing/2014/main" id="{86FBD08C-7A32-BC46-9EA2-34D30C70483C}"/>
              </a:ext>
            </a:extLst>
          </p:cNvPr>
          <p:cNvGrpSpPr/>
          <p:nvPr/>
        </p:nvGrpSpPr>
        <p:grpSpPr>
          <a:xfrm>
            <a:off x="838196" y="4404941"/>
            <a:ext cx="6156959" cy="756727"/>
            <a:chOff x="838198" y="3996515"/>
            <a:chExt cx="6156959" cy="756727"/>
          </a:xfrm>
        </p:grpSpPr>
        <p:sp>
          <p:nvSpPr>
            <p:cNvPr id="59" name="Rectangle: Rounded Corners 58">
              <a:extLst>
                <a:ext uri="{FF2B5EF4-FFF2-40B4-BE49-F238E27FC236}">
                  <a16:creationId xmlns:a16="http://schemas.microsoft.com/office/drawing/2014/main" id="{18C3517F-86F9-7030-7D0A-2F5C85B662AD}"/>
                </a:ext>
              </a:extLst>
            </p:cNvPr>
            <p:cNvSpPr/>
            <p:nvPr/>
          </p:nvSpPr>
          <p:spPr>
            <a:xfrm>
              <a:off x="838198" y="3996515"/>
              <a:ext cx="6156959" cy="756727"/>
            </a:xfrm>
            <a:prstGeom prst="roundRect">
              <a:avLst/>
            </a:prstGeom>
            <a:solidFill>
              <a:schemeClr val="bg1"/>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FC89822C-E673-54A6-4E60-411921700EA3}"/>
                </a:ext>
              </a:extLst>
            </p:cNvPr>
            <p:cNvSpPr txBox="1"/>
            <p:nvPr/>
          </p:nvSpPr>
          <p:spPr>
            <a:xfrm>
              <a:off x="1366634" y="4205601"/>
              <a:ext cx="521464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prstClr val="black"/>
                  </a:solidFill>
                  <a:effectLst/>
                  <a:uLnTx/>
                  <a:uFillTx/>
                  <a:latin typeface="Calibri" panose="020F0502020204030204"/>
                  <a:ea typeface="+mn-ea"/>
                  <a:cs typeface="+mn-cs"/>
                </a:rPr>
                <a:t>Iniciar la administración de 10 mg de </a:t>
              </a:r>
              <a:r>
                <a:rPr kumimoji="0" lang="es-ES" sz="1600" b="0" i="0" u="none" strike="noStrike" kern="1200" cap="none" spc="0" normalizeH="0" baseline="0" noProof="0" err="1">
                  <a:ln>
                    <a:noFill/>
                  </a:ln>
                  <a:solidFill>
                    <a:prstClr val="black"/>
                  </a:solidFill>
                  <a:effectLst/>
                  <a:uLnTx/>
                  <a:uFillTx/>
                  <a:latin typeface="Calibri" panose="020F0502020204030204"/>
                  <a:ea typeface="+mn-ea"/>
                  <a:cs typeface="+mn-cs"/>
                </a:rPr>
                <a:t>empagliflozin</a:t>
              </a:r>
              <a:r>
                <a:rPr kumimoji="0" lang="es-ES" sz="1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al día.</a:t>
              </a:r>
            </a:p>
          </p:txBody>
        </p:sp>
        <p:sp>
          <p:nvSpPr>
            <p:cNvPr id="61" name="Oval 60">
              <a:extLst>
                <a:ext uri="{FF2B5EF4-FFF2-40B4-BE49-F238E27FC236}">
                  <a16:creationId xmlns:a16="http://schemas.microsoft.com/office/drawing/2014/main" id="{CB87B856-A88D-E4B9-BDB0-CCA2EC7EC950}"/>
                </a:ext>
              </a:extLst>
            </p:cNvPr>
            <p:cNvSpPr>
              <a:spLocks noChangeAspect="1"/>
            </p:cNvSpPr>
            <p:nvPr/>
          </p:nvSpPr>
          <p:spPr>
            <a:xfrm>
              <a:off x="1009507" y="4251936"/>
              <a:ext cx="245885" cy="245885"/>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2" name="Group 61">
            <a:extLst>
              <a:ext uri="{FF2B5EF4-FFF2-40B4-BE49-F238E27FC236}">
                <a16:creationId xmlns:a16="http://schemas.microsoft.com/office/drawing/2014/main" id="{0EF38215-FCB7-2F04-A3A2-EAB90176917D}"/>
              </a:ext>
            </a:extLst>
          </p:cNvPr>
          <p:cNvGrpSpPr/>
          <p:nvPr/>
        </p:nvGrpSpPr>
        <p:grpSpPr>
          <a:xfrm>
            <a:off x="838196" y="5268934"/>
            <a:ext cx="6156959" cy="756727"/>
            <a:chOff x="838198" y="3996515"/>
            <a:chExt cx="6156959" cy="756727"/>
          </a:xfrm>
        </p:grpSpPr>
        <p:sp>
          <p:nvSpPr>
            <p:cNvPr id="63" name="Rectangle: Rounded Corners 62">
              <a:extLst>
                <a:ext uri="{FF2B5EF4-FFF2-40B4-BE49-F238E27FC236}">
                  <a16:creationId xmlns:a16="http://schemas.microsoft.com/office/drawing/2014/main" id="{1A7040B4-97FD-AE57-DBBB-4C2FC9CDA329}"/>
                </a:ext>
              </a:extLst>
            </p:cNvPr>
            <p:cNvSpPr/>
            <p:nvPr/>
          </p:nvSpPr>
          <p:spPr>
            <a:xfrm>
              <a:off x="838198" y="3996515"/>
              <a:ext cx="6156959" cy="756727"/>
            </a:xfrm>
            <a:prstGeom prst="roundRect">
              <a:avLst/>
            </a:prstGeom>
            <a:solidFill>
              <a:schemeClr val="bg1"/>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FED44E35-BF28-9666-D2F3-FD5872E31FC1}"/>
                </a:ext>
              </a:extLst>
            </p:cNvPr>
            <p:cNvSpPr txBox="1"/>
            <p:nvPr/>
          </p:nvSpPr>
          <p:spPr>
            <a:xfrm>
              <a:off x="1366634" y="4205601"/>
              <a:ext cx="521464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prstClr val="black"/>
                  </a:solidFill>
                  <a:effectLst/>
                  <a:uLnTx/>
                  <a:uFillTx/>
                  <a:latin typeface="Calibri" panose="020F0502020204030204"/>
                  <a:ea typeface="+mn-ea"/>
                  <a:cs typeface="+mn-cs"/>
                </a:rPr>
                <a:t>Iniciar la administración de 0,125 mg de </a:t>
              </a:r>
              <a:r>
                <a:rPr kumimoji="0" lang="es-ES" sz="1600" b="0" i="0" u="none" strike="noStrike" kern="1200" cap="none" spc="0" normalizeH="0" baseline="0" noProof="0" err="1">
                  <a:ln>
                    <a:noFill/>
                  </a:ln>
                  <a:solidFill>
                    <a:prstClr val="black"/>
                  </a:solidFill>
                  <a:effectLst/>
                  <a:uLnTx/>
                  <a:uFillTx/>
                  <a:latin typeface="Calibri" panose="020F0502020204030204"/>
                  <a:ea typeface="+mn-ea"/>
                  <a:cs typeface="+mn-cs"/>
                </a:rPr>
                <a:t>digoxin</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al día.</a:t>
              </a:r>
            </a:p>
          </p:txBody>
        </p:sp>
        <p:sp>
          <p:nvSpPr>
            <p:cNvPr id="65" name="Oval 64">
              <a:extLst>
                <a:ext uri="{FF2B5EF4-FFF2-40B4-BE49-F238E27FC236}">
                  <a16:creationId xmlns:a16="http://schemas.microsoft.com/office/drawing/2014/main" id="{D7ADEAEC-62CF-7EC3-559B-F06BC4742440}"/>
                </a:ext>
              </a:extLst>
            </p:cNvPr>
            <p:cNvSpPr>
              <a:spLocks noChangeAspect="1"/>
            </p:cNvSpPr>
            <p:nvPr/>
          </p:nvSpPr>
          <p:spPr>
            <a:xfrm>
              <a:off x="1009507" y="4251936"/>
              <a:ext cx="245885" cy="245885"/>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6" name="Content Placeholder 4">
            <a:extLst>
              <a:ext uri="{FF2B5EF4-FFF2-40B4-BE49-F238E27FC236}">
                <a16:creationId xmlns:a16="http://schemas.microsoft.com/office/drawing/2014/main" id="{8A0D28F5-775E-79D8-4F78-3DE2E7D370F2}"/>
              </a:ext>
            </a:extLst>
          </p:cNvPr>
          <p:cNvSpPr txBox="1">
            <a:spLocks/>
          </p:cNvSpPr>
          <p:nvPr/>
        </p:nvSpPr>
        <p:spPr>
          <a:xfrm>
            <a:off x="838198" y="1673517"/>
            <a:ext cx="9022326" cy="4096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 sz="2400" b="1" i="0" u="none" strike="noStrike" kern="1200" cap="none" spc="0" normalizeH="0" baseline="0" noProof="0">
                <a:ln>
                  <a:noFill/>
                </a:ln>
                <a:solidFill>
                  <a:srgbClr val="004E8F"/>
                </a:solidFill>
                <a:effectLst/>
                <a:uLnTx/>
                <a:uFillTx/>
                <a:latin typeface="Calibri" panose="020F0502020204030204"/>
                <a:ea typeface="+mn-ea"/>
                <a:cs typeface="+mn-cs"/>
              </a:rPr>
              <a:t>Pregunta:</a:t>
            </a:r>
          </a:p>
        </p:txBody>
      </p:sp>
      <p:sp>
        <p:nvSpPr>
          <p:cNvPr id="67" name="TextBox 66">
            <a:extLst>
              <a:ext uri="{FF2B5EF4-FFF2-40B4-BE49-F238E27FC236}">
                <a16:creationId xmlns:a16="http://schemas.microsoft.com/office/drawing/2014/main" id="{96128AA9-4F47-A5AC-B648-A9E3696289E8}"/>
              </a:ext>
            </a:extLst>
          </p:cNvPr>
          <p:cNvSpPr txBox="1"/>
          <p:nvPr/>
        </p:nvSpPr>
        <p:spPr>
          <a:xfrm>
            <a:off x="838198" y="2122785"/>
            <a:ext cx="62894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800" b="0" i="0" u="none" strike="noStrike" kern="1200" cap="none" spc="0" normalizeH="0" baseline="0" noProof="0">
                <a:ln>
                  <a:noFill/>
                </a:ln>
                <a:solidFill>
                  <a:prstClr val="black"/>
                </a:solidFill>
                <a:effectLst/>
                <a:uLnTx/>
                <a:uFillTx/>
                <a:latin typeface="Calibri" panose="020F0502020204030204"/>
                <a:ea typeface="+mn-ea"/>
                <a:cs typeface="+mn-cs"/>
              </a:rPr>
              <a:t>¿Cuál de los siguientes es el siguiente mejor paso en su gestión?</a:t>
            </a:r>
          </a:p>
        </p:txBody>
      </p:sp>
      <p:sp>
        <p:nvSpPr>
          <p:cNvPr id="6" name="Title 1">
            <a:extLst>
              <a:ext uri="{FF2B5EF4-FFF2-40B4-BE49-F238E27FC236}">
                <a16:creationId xmlns:a16="http://schemas.microsoft.com/office/drawing/2014/main" id="{52E37850-8A22-CC58-8EB1-6DD79C4F4529}"/>
              </a:ext>
            </a:extLst>
          </p:cNvPr>
          <p:cNvSpPr txBox="1">
            <a:spLocks/>
          </p:cNvSpPr>
          <p:nvPr/>
        </p:nvSpPr>
        <p:spPr>
          <a:xfrm>
            <a:off x="830094" y="-1501818"/>
            <a:ext cx="1106845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7" name="Slide Number Placeholder 6">
            <a:extLst>
              <a:ext uri="{FF2B5EF4-FFF2-40B4-BE49-F238E27FC236}">
                <a16:creationId xmlns:a16="http://schemas.microsoft.com/office/drawing/2014/main" id="{BA367F36-8C8B-A905-982D-45CC4068B3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D976E14A-16FE-C986-A9EA-250B9B66249A}"/>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Caso </a:t>
            </a:r>
            <a:r>
              <a:rPr kumimoji="0" lang="en-US" sz="3200" b="1" i="0" u="none" strike="noStrike" kern="1200" cap="none" spc="0" normalizeH="0" baseline="0" noProof="0" err="1">
                <a:ln>
                  <a:noFill/>
                </a:ln>
                <a:solidFill>
                  <a:srgbClr val="002C53"/>
                </a:solidFill>
                <a:effectLst/>
                <a:uLnTx/>
                <a:uFillTx/>
                <a:latin typeface="Calibri Light" panose="020F0302020204030204"/>
                <a:ea typeface="+mj-ea"/>
                <a:cs typeface="+mj-cs"/>
              </a:rPr>
              <a:t>clínico</a:t>
            </a: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 2: Próximas 48 horas</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1306607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0438D-9B6F-3091-7345-55FB3441E6A6}"/>
            </a:ext>
          </a:extLst>
        </p:cNvPr>
        <p:cNvGrpSpPr/>
        <p:nvPr/>
      </p:nvGrpSpPr>
      <p:grpSpPr>
        <a:xfrm>
          <a:off x="0" y="0"/>
          <a:ext cx="0" cy="0"/>
          <a:chOff x="0" y="0"/>
          <a:chExt cx="0" cy="0"/>
        </a:xfrm>
      </p:grpSpPr>
      <p:sp>
        <p:nvSpPr>
          <p:cNvPr id="3" name="Freeform: Shape 2">
            <a:extLst>
              <a:ext uri="{FF2B5EF4-FFF2-40B4-BE49-F238E27FC236}">
                <a16:creationId xmlns:a16="http://schemas.microsoft.com/office/drawing/2014/main" id="{C3DF6EBD-36F4-E18D-ADD9-7C4C60FD27D2}"/>
              </a:ext>
            </a:extLst>
          </p:cNvPr>
          <p:cNvSpPr/>
          <p:nvPr/>
        </p:nvSpPr>
        <p:spPr>
          <a:xfrm flipH="1" flipV="1">
            <a:off x="6727591" y="2609749"/>
            <a:ext cx="5464407" cy="4278699"/>
          </a:xfrm>
          <a:custGeom>
            <a:avLst/>
            <a:gdLst>
              <a:gd name="connsiteX0" fmla="*/ 0 w 11243296"/>
              <a:gd name="connsiteY0" fmla="*/ 0 h 7796664"/>
              <a:gd name="connsiteX1" fmla="*/ 11243296 w 11243296"/>
              <a:gd name="connsiteY1" fmla="*/ 0 h 7796664"/>
              <a:gd name="connsiteX2" fmla="*/ 11175587 w 11243296"/>
              <a:gd name="connsiteY2" fmla="*/ 50655 h 7796664"/>
              <a:gd name="connsiteX3" fmla="*/ 9350546 w 11243296"/>
              <a:gd name="connsiteY3" fmla="*/ 2469875 h 7796664"/>
              <a:gd name="connsiteX4" fmla="*/ 5186179 w 11243296"/>
              <a:gd name="connsiteY4" fmla="*/ 3503815 h 7796664"/>
              <a:gd name="connsiteX5" fmla="*/ 3299614 w 11243296"/>
              <a:gd name="connsiteY5" fmla="*/ 6477204 h 7796664"/>
              <a:gd name="connsiteX6" fmla="*/ 58709 w 11243296"/>
              <a:gd name="connsiteY6" fmla="*/ 7749628 h 7796664"/>
              <a:gd name="connsiteX7" fmla="*/ 0 w 11243296"/>
              <a:gd name="connsiteY7" fmla="*/ 7796664 h 779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3296" h="7796664">
                <a:moveTo>
                  <a:pt x="0" y="0"/>
                </a:moveTo>
                <a:lnTo>
                  <a:pt x="11243296" y="0"/>
                </a:lnTo>
                <a:lnTo>
                  <a:pt x="11175587" y="50655"/>
                </a:lnTo>
                <a:cubicBezTo>
                  <a:pt x="10088131" y="895141"/>
                  <a:pt x="10359046" y="1570920"/>
                  <a:pt x="9350546" y="2469875"/>
                </a:cubicBezTo>
                <a:cubicBezTo>
                  <a:pt x="8197975" y="3497251"/>
                  <a:pt x="6215173" y="2897447"/>
                  <a:pt x="5186179" y="3503815"/>
                </a:cubicBezTo>
                <a:cubicBezTo>
                  <a:pt x="4157184" y="4110184"/>
                  <a:pt x="4432578" y="5542646"/>
                  <a:pt x="3299614" y="6477204"/>
                </a:cubicBezTo>
                <a:cubicBezTo>
                  <a:pt x="2379081" y="7236533"/>
                  <a:pt x="1109962" y="6956642"/>
                  <a:pt x="58709" y="7749628"/>
                </a:cubicBezTo>
                <a:lnTo>
                  <a:pt x="0" y="7796664"/>
                </a:lnTo>
                <a:close/>
              </a:path>
            </a:pathLst>
          </a:custGeom>
          <a:gradFill flip="none" rotWithShape="1">
            <a:gsLst>
              <a:gs pos="0">
                <a:srgbClr val="009AD7"/>
              </a:gs>
              <a:gs pos="100000">
                <a:srgbClr val="004E8F"/>
              </a:gs>
            </a:gsLst>
            <a:lin ang="0" scaled="1"/>
            <a:tileRect/>
          </a:gradFill>
          <a:ln>
            <a:noFill/>
          </a:ln>
          <a:effectLst>
            <a:outerShdw blurRad="381000" dist="2286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540B57A-699C-CC5B-7C54-05E598271550}"/>
              </a:ext>
            </a:extLst>
          </p:cNvPr>
          <p:cNvPicPr>
            <a:picLocks noChangeAspect="1" noChangeArrowheads="1"/>
          </p:cNvPicPr>
          <p:nvPr/>
        </p:nvPicPr>
        <p:blipFill>
          <a:blip r:embed="rId3"/>
          <a:srcRect l="14704" r="14704"/>
          <a:stretch/>
        </p:blipFill>
        <p:spPr bwMode="auto">
          <a:xfrm>
            <a:off x="6884716" y="1739658"/>
            <a:ext cx="4530913" cy="4278699"/>
          </a:xfrm>
          <a:prstGeom prst="roundRect">
            <a:avLst>
              <a:gd name="adj" fmla="val 8594"/>
            </a:avLst>
          </a:prstGeom>
          <a:solidFill>
            <a:srgbClr val="FFFFFF">
              <a:shade val="85000"/>
            </a:srgbClr>
          </a:solidFill>
          <a:ln w="28575">
            <a:solidFill>
              <a:schemeClr val="bg1"/>
            </a:solidFill>
          </a:ln>
          <a:effectLst/>
        </p:spPr>
      </p:pic>
      <p:sp>
        <p:nvSpPr>
          <p:cNvPr id="10" name="Title 1">
            <a:extLst>
              <a:ext uri="{FF2B5EF4-FFF2-40B4-BE49-F238E27FC236}">
                <a16:creationId xmlns:a16="http://schemas.microsoft.com/office/drawing/2014/main" id="{A068DBF1-B979-8C97-F3B3-5FA217B06E4E}"/>
              </a:ext>
            </a:extLst>
          </p:cNvPr>
          <p:cNvSpPr txBox="1">
            <a:spLocks/>
          </p:cNvSpPr>
          <p:nvPr/>
        </p:nvSpPr>
        <p:spPr>
          <a:xfrm>
            <a:off x="643646" y="-1786526"/>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44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4" name="Title 1">
            <a:extLst>
              <a:ext uri="{FF2B5EF4-FFF2-40B4-BE49-F238E27FC236}">
                <a16:creationId xmlns:a16="http://schemas.microsoft.com/office/drawing/2014/main" id="{1556A8F4-6C27-5A1D-EFA9-BCFEA12F8DB0}"/>
              </a:ext>
            </a:extLst>
          </p:cNvPr>
          <p:cNvSpPr txBox="1">
            <a:spLocks/>
          </p:cNvSpPr>
          <p:nvPr/>
        </p:nvSpPr>
        <p:spPr>
          <a:xfrm>
            <a:off x="479899" y="-1581872"/>
            <a:ext cx="110684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7" name="Content Placeholder 5">
            <a:extLst>
              <a:ext uri="{FF2B5EF4-FFF2-40B4-BE49-F238E27FC236}">
                <a16:creationId xmlns:a16="http://schemas.microsoft.com/office/drawing/2014/main" id="{04C2F596-C324-62E0-061E-01CA737B8FE2}"/>
              </a:ext>
            </a:extLst>
          </p:cNvPr>
          <p:cNvSpPr>
            <a:spLocks noGrp="1"/>
          </p:cNvSpPr>
          <p:nvPr>
            <p:ph idx="1"/>
          </p:nvPr>
        </p:nvSpPr>
        <p:spPr>
          <a:xfrm>
            <a:off x="838200" y="1739658"/>
            <a:ext cx="5464407" cy="4351338"/>
          </a:xfrm>
        </p:spPr>
        <p:txBody>
          <a:bodyPr>
            <a:normAutofit/>
          </a:bodyPr>
          <a:lstStyle/>
          <a:p>
            <a:r>
              <a:rPr lang="es" sz="1600" b="1"/>
              <a:t>Medicamentos al alta</a:t>
            </a:r>
            <a:r>
              <a:rPr lang="es" sz="1600"/>
              <a:t>:</a:t>
            </a:r>
          </a:p>
          <a:p>
            <a:pPr marL="444500" lvl="1">
              <a:buFont typeface="Courier New" panose="02070309020205020404" pitchFamily="49" charset="0"/>
              <a:buChar char="o"/>
            </a:pPr>
            <a:r>
              <a:rPr lang="en-US" sz="1600"/>
              <a:t>10 mg de enalapril</a:t>
            </a:r>
            <a:r>
              <a:rPr lang="es" sz="1600"/>
              <a:t> dos veces al día</a:t>
            </a:r>
          </a:p>
          <a:p>
            <a:pPr marL="444500" lvl="1">
              <a:buFont typeface="Courier New" panose="02070309020205020404" pitchFamily="49" charset="0"/>
              <a:buChar char="o"/>
            </a:pPr>
            <a:r>
              <a:rPr lang="en-US" sz="1600"/>
              <a:t>12,5 mg de carvedilol</a:t>
            </a:r>
            <a:r>
              <a:rPr lang="es" sz="1600"/>
              <a:t> dos veces al día</a:t>
            </a:r>
          </a:p>
          <a:p>
            <a:pPr marL="444500" lvl="1">
              <a:buFont typeface="Courier New" panose="02070309020205020404" pitchFamily="49" charset="0"/>
              <a:buChar char="o"/>
            </a:pPr>
            <a:r>
              <a:rPr lang="en-US" sz="1600"/>
              <a:t>25 mg de spironolactone</a:t>
            </a:r>
            <a:r>
              <a:rPr lang="es" sz="1600"/>
              <a:t> al día</a:t>
            </a:r>
          </a:p>
          <a:p>
            <a:pPr marL="444500" lvl="1">
              <a:buFont typeface="Courier New" panose="02070309020205020404" pitchFamily="49" charset="0"/>
              <a:buChar char="o"/>
            </a:pPr>
            <a:r>
              <a:rPr lang="en-US" sz="1600"/>
              <a:t>200 mg de amiodarone</a:t>
            </a:r>
            <a:r>
              <a:rPr lang="es" sz="1600"/>
              <a:t> al día</a:t>
            </a:r>
          </a:p>
          <a:p>
            <a:pPr marL="444500" lvl="1">
              <a:buFont typeface="Courier New" panose="02070309020205020404" pitchFamily="49" charset="0"/>
              <a:buChar char="o"/>
            </a:pPr>
            <a:r>
              <a:rPr lang="en-US" sz="1600"/>
              <a:t>5 mg de </a:t>
            </a:r>
            <a:r>
              <a:rPr lang="en-US" sz="1600" err="1"/>
              <a:t>apixabán</a:t>
            </a:r>
            <a:r>
              <a:rPr lang="es" sz="1600"/>
              <a:t> dos veces al día</a:t>
            </a:r>
          </a:p>
          <a:p>
            <a:pPr marL="444500" lvl="1">
              <a:buFont typeface="Courier New" panose="02070309020205020404" pitchFamily="49" charset="0"/>
              <a:buChar char="o"/>
            </a:pPr>
            <a:r>
              <a:rPr lang="en-US" sz="1600"/>
              <a:t>40 mg de furosemide</a:t>
            </a:r>
            <a:r>
              <a:rPr lang="es" sz="1600"/>
              <a:t> al día</a:t>
            </a:r>
          </a:p>
          <a:p>
            <a:pPr>
              <a:lnSpc>
                <a:spcPct val="70000"/>
              </a:lnSpc>
            </a:pPr>
            <a:r>
              <a:rPr lang="es" sz="1600"/>
              <a:t>Regresa </a:t>
            </a:r>
            <a:r>
              <a:rPr lang="en-US" sz="1600"/>
              <a:t>al </a:t>
            </a:r>
            <a:r>
              <a:rPr lang="en-US" sz="1600" err="1"/>
              <a:t>consultorio</a:t>
            </a:r>
            <a:r>
              <a:rPr lang="es" sz="1600"/>
              <a:t> 1 semana después del alta </a:t>
            </a:r>
          </a:p>
          <a:p>
            <a:pPr>
              <a:lnSpc>
                <a:spcPct val="100000"/>
              </a:lnSpc>
              <a:spcBef>
                <a:spcPts val="600"/>
              </a:spcBef>
            </a:pPr>
            <a:r>
              <a:rPr lang="es" sz="1600" b="1"/>
              <a:t>Síntomas</a:t>
            </a:r>
            <a:r>
              <a:rPr lang="es" sz="1600"/>
              <a:t>: No hay palpitaciones, solo disnea leve al esfuerzo con escaleras y pendientes</a:t>
            </a:r>
          </a:p>
          <a:p>
            <a:pPr>
              <a:lnSpc>
                <a:spcPct val="70000"/>
              </a:lnSpc>
            </a:pPr>
            <a:r>
              <a:rPr lang="es" sz="1600" b="1"/>
              <a:t>ECG</a:t>
            </a:r>
            <a:r>
              <a:rPr lang="es" sz="1600"/>
              <a:t>: </a:t>
            </a:r>
            <a:r>
              <a:rPr lang="en-US" sz="1600" err="1"/>
              <a:t>Ritomo</a:t>
            </a:r>
            <a:r>
              <a:rPr lang="en-US" sz="1600"/>
              <a:t> </a:t>
            </a:r>
            <a:r>
              <a:rPr lang="en-US" sz="1600" err="1"/>
              <a:t>sinusal</a:t>
            </a:r>
            <a:r>
              <a:rPr lang="es" sz="1600"/>
              <a:t> normal</a:t>
            </a:r>
          </a:p>
          <a:p>
            <a:pPr>
              <a:lnSpc>
                <a:spcPct val="70000"/>
              </a:lnSpc>
            </a:pPr>
            <a:r>
              <a:rPr lang="es" sz="1600" b="1"/>
              <a:t>Presión arterial</a:t>
            </a:r>
            <a:r>
              <a:rPr lang="es" sz="1600"/>
              <a:t>: 118/74 mm Hg</a:t>
            </a:r>
          </a:p>
          <a:p>
            <a:pPr>
              <a:lnSpc>
                <a:spcPct val="70000"/>
              </a:lnSpc>
            </a:pPr>
            <a:r>
              <a:rPr lang="es" sz="1600" b="1"/>
              <a:t>Frecuencia cardíaca</a:t>
            </a:r>
            <a:r>
              <a:rPr lang="es" sz="1600"/>
              <a:t>: 72 latidos/minuto, regular</a:t>
            </a:r>
          </a:p>
        </p:txBody>
      </p:sp>
      <p:sp>
        <p:nvSpPr>
          <p:cNvPr id="6" name="Title 1">
            <a:extLst>
              <a:ext uri="{FF2B5EF4-FFF2-40B4-BE49-F238E27FC236}">
                <a16:creationId xmlns:a16="http://schemas.microsoft.com/office/drawing/2014/main" id="{FFC453EB-3450-AEA1-77D3-9A98151DFBDD}"/>
              </a:ext>
            </a:extLst>
          </p:cNvPr>
          <p:cNvSpPr txBox="1">
            <a:spLocks/>
          </p:cNvSpPr>
          <p:nvPr/>
        </p:nvSpPr>
        <p:spPr>
          <a:xfrm>
            <a:off x="768380" y="-1581873"/>
            <a:ext cx="1106845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11" name="Slide Number Placeholder 10">
            <a:extLst>
              <a:ext uri="{FF2B5EF4-FFF2-40B4-BE49-F238E27FC236}">
                <a16:creationId xmlns:a16="http://schemas.microsoft.com/office/drawing/2014/main" id="{79143DEF-B268-0449-0065-50F2F5DCA1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2287507-6B71-4A8B-5450-E9B6D12F0B64}"/>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2C53"/>
                </a:solidFill>
                <a:effectLst/>
                <a:uLnTx/>
                <a:uFillTx/>
                <a:latin typeface="Calibri Light" panose="020F0302020204030204"/>
                <a:ea typeface="+mj-ea"/>
                <a:cs typeface="+mj-cs"/>
              </a:rPr>
              <a:t>Caso </a:t>
            </a:r>
            <a:r>
              <a:rPr kumimoji="0" lang="en-US" sz="3200" b="1" i="0" u="none" strike="noStrike" kern="1200" cap="none" spc="0" normalizeH="0" baseline="0" noProof="0" err="1">
                <a:ln>
                  <a:noFill/>
                </a:ln>
                <a:solidFill>
                  <a:srgbClr val="002C53"/>
                </a:solidFill>
                <a:effectLst/>
                <a:uLnTx/>
                <a:uFillTx/>
                <a:latin typeface="Calibri Light" panose="020F0302020204030204"/>
                <a:ea typeface="+mj-ea"/>
                <a:cs typeface="+mj-cs"/>
              </a:rPr>
              <a:t>clínico</a:t>
            </a:r>
            <a:r>
              <a:rPr kumimoji="0" lang="en-US" sz="3200" b="1" i="0" u="none" strike="noStrike" kern="1200" cap="none" spc="0" normalizeH="0" baseline="0" noProof="0">
                <a:ln>
                  <a:noFill/>
                </a:ln>
                <a:solidFill>
                  <a:srgbClr val="002C53"/>
                </a:solidFill>
                <a:effectLst/>
                <a:uLnTx/>
                <a:uFillTx/>
                <a:latin typeface="Calibri Light" panose="020F0302020204030204"/>
                <a:ea typeface="+mj-ea"/>
                <a:cs typeface="+mj-cs"/>
              </a:rPr>
              <a:t> 2</a:t>
            </a: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 Seguimiento </a:t>
            </a:r>
            <a:r>
              <a:rPr kumimoji="0" lang="en-US" sz="3200" b="1" i="0" u="none" strike="noStrike" kern="1200" cap="none" spc="0" normalizeH="0" baseline="0" noProof="0" err="1">
                <a:ln>
                  <a:noFill/>
                </a:ln>
                <a:solidFill>
                  <a:srgbClr val="002C53"/>
                </a:solidFill>
                <a:effectLst/>
                <a:uLnTx/>
                <a:uFillTx/>
                <a:latin typeface="Calibri Light" panose="020F0302020204030204"/>
                <a:ea typeface="+mj-ea"/>
                <a:cs typeface="+mj-cs"/>
              </a:rPr>
              <a:t>después</a:t>
            </a:r>
            <a:r>
              <a:rPr kumimoji="0" lang="en-US" sz="3200" b="1" i="0" u="none" strike="noStrike" kern="1200" cap="none" spc="0" normalizeH="0" baseline="0" noProof="0">
                <a:ln>
                  <a:noFill/>
                </a:ln>
                <a:solidFill>
                  <a:srgbClr val="002C53"/>
                </a:solidFill>
                <a:effectLst/>
                <a:uLnTx/>
                <a:uFillTx/>
                <a:latin typeface="Calibri Light" panose="020F0302020204030204"/>
                <a:ea typeface="+mj-ea"/>
                <a:cs typeface="+mj-cs"/>
              </a:rPr>
              <a:t> del </a:t>
            </a:r>
            <a:r>
              <a:rPr kumimoji="0" lang="en-US" sz="3200" b="1" i="0" u="none" strike="noStrike" kern="1200" cap="none" spc="0" normalizeH="0" baseline="0" noProof="0" err="1">
                <a:ln>
                  <a:noFill/>
                </a:ln>
                <a:solidFill>
                  <a:srgbClr val="002C53"/>
                </a:solidFill>
                <a:effectLst/>
                <a:uLnTx/>
                <a:uFillTx/>
                <a:latin typeface="Calibri Light" panose="020F0302020204030204"/>
                <a:ea typeface="+mj-ea"/>
                <a:cs typeface="+mj-cs"/>
              </a:rPr>
              <a:t>alta</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4094642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0F6C8-EE58-2815-FC53-C1ADB32E9419}"/>
            </a:ext>
          </a:extLst>
        </p:cNvPr>
        <p:cNvGrpSpPr/>
        <p:nvPr/>
      </p:nvGrpSpPr>
      <p:grpSpPr>
        <a:xfrm>
          <a:off x="0" y="0"/>
          <a:ext cx="0" cy="0"/>
          <a:chOff x="0" y="0"/>
          <a:chExt cx="0" cy="0"/>
        </a:xfrm>
      </p:grpSpPr>
      <p:sp>
        <p:nvSpPr>
          <p:cNvPr id="3" name="Freeform: Shape 2">
            <a:extLst>
              <a:ext uri="{FF2B5EF4-FFF2-40B4-BE49-F238E27FC236}">
                <a16:creationId xmlns:a16="http://schemas.microsoft.com/office/drawing/2014/main" id="{BA586FFC-BA7B-E0E7-09D8-2AD8D5547BE5}"/>
              </a:ext>
            </a:extLst>
          </p:cNvPr>
          <p:cNvSpPr/>
          <p:nvPr/>
        </p:nvSpPr>
        <p:spPr>
          <a:xfrm flipH="1" flipV="1">
            <a:off x="6021838" y="2609750"/>
            <a:ext cx="6170161" cy="4278699"/>
          </a:xfrm>
          <a:custGeom>
            <a:avLst/>
            <a:gdLst>
              <a:gd name="connsiteX0" fmla="*/ 0 w 11243296"/>
              <a:gd name="connsiteY0" fmla="*/ 0 h 7796664"/>
              <a:gd name="connsiteX1" fmla="*/ 11243296 w 11243296"/>
              <a:gd name="connsiteY1" fmla="*/ 0 h 7796664"/>
              <a:gd name="connsiteX2" fmla="*/ 11175587 w 11243296"/>
              <a:gd name="connsiteY2" fmla="*/ 50655 h 7796664"/>
              <a:gd name="connsiteX3" fmla="*/ 9350546 w 11243296"/>
              <a:gd name="connsiteY3" fmla="*/ 2469875 h 7796664"/>
              <a:gd name="connsiteX4" fmla="*/ 5186179 w 11243296"/>
              <a:gd name="connsiteY4" fmla="*/ 3503815 h 7796664"/>
              <a:gd name="connsiteX5" fmla="*/ 3299614 w 11243296"/>
              <a:gd name="connsiteY5" fmla="*/ 6477204 h 7796664"/>
              <a:gd name="connsiteX6" fmla="*/ 58709 w 11243296"/>
              <a:gd name="connsiteY6" fmla="*/ 7749628 h 7796664"/>
              <a:gd name="connsiteX7" fmla="*/ 0 w 11243296"/>
              <a:gd name="connsiteY7" fmla="*/ 7796664 h 779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3296" h="7796664">
                <a:moveTo>
                  <a:pt x="0" y="0"/>
                </a:moveTo>
                <a:lnTo>
                  <a:pt x="11243296" y="0"/>
                </a:lnTo>
                <a:lnTo>
                  <a:pt x="11175587" y="50655"/>
                </a:lnTo>
                <a:cubicBezTo>
                  <a:pt x="10088131" y="895141"/>
                  <a:pt x="10359046" y="1570920"/>
                  <a:pt x="9350546" y="2469875"/>
                </a:cubicBezTo>
                <a:cubicBezTo>
                  <a:pt x="8197975" y="3497251"/>
                  <a:pt x="6215173" y="2897447"/>
                  <a:pt x="5186179" y="3503815"/>
                </a:cubicBezTo>
                <a:cubicBezTo>
                  <a:pt x="4157184" y="4110184"/>
                  <a:pt x="4432578" y="5542646"/>
                  <a:pt x="3299614" y="6477204"/>
                </a:cubicBezTo>
                <a:cubicBezTo>
                  <a:pt x="2379081" y="7236533"/>
                  <a:pt x="1109962" y="6956642"/>
                  <a:pt x="58709" y="7749628"/>
                </a:cubicBezTo>
                <a:lnTo>
                  <a:pt x="0" y="7796664"/>
                </a:lnTo>
                <a:close/>
              </a:path>
            </a:pathLst>
          </a:custGeom>
          <a:gradFill flip="none" rotWithShape="1">
            <a:gsLst>
              <a:gs pos="0">
                <a:srgbClr val="009AD7"/>
              </a:gs>
              <a:gs pos="100000">
                <a:srgbClr val="004E8F"/>
              </a:gs>
            </a:gsLst>
            <a:lin ang="0" scaled="1"/>
            <a:tileRect/>
          </a:gradFill>
          <a:ln>
            <a:noFill/>
          </a:ln>
          <a:effectLst>
            <a:outerShdw blurRad="381000" dist="2286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D85BE4D6-D2C6-ED87-9C5F-178A191F3112}"/>
              </a:ext>
            </a:extLst>
          </p:cNvPr>
          <p:cNvSpPr txBox="1">
            <a:spLocks/>
          </p:cNvSpPr>
          <p:nvPr/>
        </p:nvSpPr>
        <p:spPr>
          <a:xfrm>
            <a:off x="764037" y="-1607024"/>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44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2" name="Title 1">
            <a:extLst>
              <a:ext uri="{FF2B5EF4-FFF2-40B4-BE49-F238E27FC236}">
                <a16:creationId xmlns:a16="http://schemas.microsoft.com/office/drawing/2014/main" id="{68BCFBA8-2935-8915-AFC1-57C3E2A85ED1}"/>
              </a:ext>
            </a:extLst>
          </p:cNvPr>
          <p:cNvSpPr txBox="1">
            <a:spLocks/>
          </p:cNvSpPr>
          <p:nvPr/>
        </p:nvSpPr>
        <p:spPr>
          <a:xfrm>
            <a:off x="561772" y="-1626006"/>
            <a:ext cx="110684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grpSp>
        <p:nvGrpSpPr>
          <p:cNvPr id="5" name="Group 4">
            <a:extLst>
              <a:ext uri="{FF2B5EF4-FFF2-40B4-BE49-F238E27FC236}">
                <a16:creationId xmlns:a16="http://schemas.microsoft.com/office/drawing/2014/main" id="{8569C64C-2AC9-3323-93EE-CE7B3A6F2DC8}"/>
              </a:ext>
            </a:extLst>
          </p:cNvPr>
          <p:cNvGrpSpPr/>
          <p:nvPr/>
        </p:nvGrpSpPr>
        <p:grpSpPr>
          <a:xfrm>
            <a:off x="838198" y="3540949"/>
            <a:ext cx="6156959" cy="756727"/>
            <a:chOff x="838198" y="3996515"/>
            <a:chExt cx="6156959" cy="756727"/>
          </a:xfrm>
        </p:grpSpPr>
        <p:sp>
          <p:nvSpPr>
            <p:cNvPr id="27" name="Rectangle: Rounded Corners 26">
              <a:extLst>
                <a:ext uri="{FF2B5EF4-FFF2-40B4-BE49-F238E27FC236}">
                  <a16:creationId xmlns:a16="http://schemas.microsoft.com/office/drawing/2014/main" id="{1D4019AD-F9F9-DBC0-D305-09B91E26E6AD}"/>
                </a:ext>
              </a:extLst>
            </p:cNvPr>
            <p:cNvSpPr/>
            <p:nvPr/>
          </p:nvSpPr>
          <p:spPr>
            <a:xfrm>
              <a:off x="838198" y="3996515"/>
              <a:ext cx="6156959" cy="756727"/>
            </a:xfrm>
            <a:prstGeom prst="roundRect">
              <a:avLst/>
            </a:prstGeom>
            <a:solidFill>
              <a:schemeClr val="bg1"/>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AD344B01-A6A7-8E30-5FB0-6A0B83812CEF}"/>
                </a:ext>
              </a:extLst>
            </p:cNvPr>
            <p:cNvSpPr txBox="1"/>
            <p:nvPr/>
          </p:nvSpPr>
          <p:spPr>
            <a:xfrm>
              <a:off x="1366634" y="4205601"/>
              <a:ext cx="521464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prstClr val="black"/>
                  </a:solidFill>
                  <a:effectLst/>
                  <a:uLnTx/>
                  <a:uFillTx/>
                  <a:latin typeface="Calibri" panose="020F0502020204030204"/>
                  <a:ea typeface="+mn-ea"/>
                  <a:cs typeface="+mn-cs"/>
                </a:rPr>
                <a:t>Referir para ablación de fibrilación auricular</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29" name="Oval 28">
              <a:extLst>
                <a:ext uri="{FF2B5EF4-FFF2-40B4-BE49-F238E27FC236}">
                  <a16:creationId xmlns:a16="http://schemas.microsoft.com/office/drawing/2014/main" id="{3BFB99E5-9D93-D0F9-3153-302A2A6D9139}"/>
                </a:ext>
              </a:extLst>
            </p:cNvPr>
            <p:cNvSpPr>
              <a:spLocks noChangeAspect="1"/>
            </p:cNvSpPr>
            <p:nvPr/>
          </p:nvSpPr>
          <p:spPr>
            <a:xfrm>
              <a:off x="1009507" y="4251936"/>
              <a:ext cx="245885" cy="245885"/>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2EB955BC-6B14-C5A4-C81A-61C4FE02E60C}"/>
              </a:ext>
            </a:extLst>
          </p:cNvPr>
          <p:cNvGrpSpPr/>
          <p:nvPr/>
        </p:nvGrpSpPr>
        <p:grpSpPr>
          <a:xfrm>
            <a:off x="7444064" y="1827926"/>
            <a:ext cx="4233560" cy="4233560"/>
            <a:chOff x="7444064" y="2197576"/>
            <a:chExt cx="4233560" cy="4233560"/>
          </a:xfrm>
        </p:grpSpPr>
        <p:sp>
          <p:nvSpPr>
            <p:cNvPr id="31" name="Oval 30">
              <a:extLst>
                <a:ext uri="{FF2B5EF4-FFF2-40B4-BE49-F238E27FC236}">
                  <a16:creationId xmlns:a16="http://schemas.microsoft.com/office/drawing/2014/main" id="{B3FB1EB1-944B-B172-804C-C637A85A15AF}"/>
                </a:ext>
              </a:extLst>
            </p:cNvPr>
            <p:cNvSpPr/>
            <p:nvPr/>
          </p:nvSpPr>
          <p:spPr>
            <a:xfrm>
              <a:off x="7444064" y="2197576"/>
              <a:ext cx="4233560" cy="4233560"/>
            </a:xfrm>
            <a:prstGeom prst="ellipse">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62F56FD3-1D02-0998-77AB-605609EEC505}"/>
                </a:ext>
              </a:extLst>
            </p:cNvPr>
            <p:cNvPicPr>
              <a:picLocks/>
            </p:cNvPicPr>
            <p:nvPr/>
          </p:nvPicPr>
          <p:blipFill>
            <a:blip r:embed="rId3">
              <a:extLst>
                <a:ext uri="{28A0092B-C50C-407E-A947-70E740481C1C}">
                  <a14:useLocalDpi xmlns:a14="http://schemas.microsoft.com/office/drawing/2010/main" val="0"/>
                </a:ext>
              </a:extLst>
            </a:blip>
            <a:srcRect l="31766" t="550" r="1106"/>
            <a:stretch/>
          </p:blipFill>
          <p:spPr>
            <a:xfrm>
              <a:off x="7444064" y="2197576"/>
              <a:ext cx="4233560" cy="4233560"/>
            </a:xfrm>
            <a:prstGeom prst="ellipse">
              <a:avLst/>
            </a:prstGeom>
            <a:ln w="38100">
              <a:solidFill>
                <a:schemeClr val="bg1"/>
              </a:solidFill>
            </a:ln>
          </p:spPr>
        </p:pic>
      </p:grpSp>
      <p:grpSp>
        <p:nvGrpSpPr>
          <p:cNvPr id="33" name="Group 32">
            <a:extLst>
              <a:ext uri="{FF2B5EF4-FFF2-40B4-BE49-F238E27FC236}">
                <a16:creationId xmlns:a16="http://schemas.microsoft.com/office/drawing/2014/main" id="{4F6B70E5-764B-2B9D-A12D-76EDE31CC206}"/>
              </a:ext>
            </a:extLst>
          </p:cNvPr>
          <p:cNvGrpSpPr/>
          <p:nvPr/>
        </p:nvGrpSpPr>
        <p:grpSpPr>
          <a:xfrm>
            <a:off x="838197" y="2634341"/>
            <a:ext cx="6156959" cy="830997"/>
            <a:chOff x="838198" y="3953899"/>
            <a:chExt cx="6156959" cy="830997"/>
          </a:xfrm>
        </p:grpSpPr>
        <p:sp>
          <p:nvSpPr>
            <p:cNvPr id="34" name="Rectangle: Rounded Corners 33">
              <a:extLst>
                <a:ext uri="{FF2B5EF4-FFF2-40B4-BE49-F238E27FC236}">
                  <a16:creationId xmlns:a16="http://schemas.microsoft.com/office/drawing/2014/main" id="{F023BA9B-593B-A9E6-C5C5-6F3CE7E46F17}"/>
                </a:ext>
              </a:extLst>
            </p:cNvPr>
            <p:cNvSpPr/>
            <p:nvPr/>
          </p:nvSpPr>
          <p:spPr>
            <a:xfrm>
              <a:off x="838198" y="3996515"/>
              <a:ext cx="6156959" cy="756727"/>
            </a:xfrm>
            <a:prstGeom prst="roundRect">
              <a:avLst/>
            </a:prstGeom>
            <a:solidFill>
              <a:schemeClr val="bg1"/>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BA5F5B01-3DFD-EE9E-4107-04BD9A0ED974}"/>
                </a:ext>
              </a:extLst>
            </p:cNvPr>
            <p:cNvSpPr txBox="1"/>
            <p:nvPr/>
          </p:nvSpPr>
          <p:spPr>
            <a:xfrm>
              <a:off x="1366634" y="3953899"/>
              <a:ext cx="556305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Suspender</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el tratamiento con enalapril y 36 horas después </a:t>
              </a:r>
              <a:r>
                <a:rPr kumimoji="0" lang="es-ES" sz="1600" b="0" i="0" u="none" strike="noStrike" kern="1200" cap="none" spc="0" normalizeH="0" baseline="0" noProof="0">
                  <a:ln>
                    <a:noFill/>
                  </a:ln>
                  <a:solidFill>
                    <a:prstClr val="black"/>
                  </a:solidFill>
                  <a:effectLst/>
                  <a:uLnTx/>
                  <a:uFillTx/>
                  <a:latin typeface="Calibri" panose="020F0502020204030204"/>
                  <a:ea typeface="+mn-ea"/>
                  <a:cs typeface="+mn-cs"/>
                </a:rPr>
                <a:t>iniciar la administración de 49/51 (100 mg) de </a:t>
              </a:r>
              <a:r>
                <a:rPr kumimoji="0" lang="es-ES" sz="1600" b="0" i="0" u="none" strike="noStrike" kern="1200" cap="none" spc="0" normalizeH="0" baseline="0" noProof="0" err="1">
                  <a:ln>
                    <a:noFill/>
                  </a:ln>
                  <a:solidFill>
                    <a:prstClr val="black"/>
                  </a:solidFill>
                  <a:effectLst/>
                  <a:uLnTx/>
                  <a:uFillTx/>
                  <a:latin typeface="Calibri" panose="020F0502020204030204"/>
                  <a:ea typeface="+mn-ea"/>
                  <a:cs typeface="+mn-cs"/>
                </a:rPr>
                <a:t>sacuitril</a:t>
              </a:r>
              <a:r>
                <a:rPr kumimoji="0" lang="es-ES" sz="16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s-ES" sz="1600" b="0" i="0" u="none" strike="noStrike" kern="1200" cap="none" spc="0" normalizeH="0" baseline="0" noProof="0" err="1">
                  <a:ln>
                    <a:noFill/>
                  </a:ln>
                  <a:solidFill>
                    <a:prstClr val="black"/>
                  </a:solidFill>
                  <a:effectLst/>
                  <a:uLnTx/>
                  <a:uFillTx/>
                  <a:latin typeface="Calibri" panose="020F0502020204030204"/>
                  <a:ea typeface="+mn-ea"/>
                  <a:cs typeface="+mn-cs"/>
                </a:rPr>
                <a:t>valsartán</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dos veces al día.</a:t>
              </a:r>
            </a:p>
          </p:txBody>
        </p:sp>
        <p:sp>
          <p:nvSpPr>
            <p:cNvPr id="36" name="Oval 35">
              <a:extLst>
                <a:ext uri="{FF2B5EF4-FFF2-40B4-BE49-F238E27FC236}">
                  <a16:creationId xmlns:a16="http://schemas.microsoft.com/office/drawing/2014/main" id="{B34EBCE3-4192-8898-C7B5-8D0BC8D63108}"/>
                </a:ext>
              </a:extLst>
            </p:cNvPr>
            <p:cNvSpPr>
              <a:spLocks noChangeAspect="1"/>
            </p:cNvSpPr>
            <p:nvPr/>
          </p:nvSpPr>
          <p:spPr>
            <a:xfrm>
              <a:off x="1009507" y="4251936"/>
              <a:ext cx="245885" cy="245885"/>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E80C45E0-9AE7-8EC7-4F35-F7716C501DA6}"/>
              </a:ext>
            </a:extLst>
          </p:cNvPr>
          <p:cNvGrpSpPr/>
          <p:nvPr/>
        </p:nvGrpSpPr>
        <p:grpSpPr>
          <a:xfrm>
            <a:off x="838196" y="4404941"/>
            <a:ext cx="6156959" cy="756727"/>
            <a:chOff x="838198" y="3996515"/>
            <a:chExt cx="6156959" cy="756727"/>
          </a:xfrm>
        </p:grpSpPr>
        <p:sp>
          <p:nvSpPr>
            <p:cNvPr id="38" name="Rectangle: Rounded Corners 37">
              <a:extLst>
                <a:ext uri="{FF2B5EF4-FFF2-40B4-BE49-F238E27FC236}">
                  <a16:creationId xmlns:a16="http://schemas.microsoft.com/office/drawing/2014/main" id="{52D40D51-6BB3-3910-AA92-A54EA47E3405}"/>
                </a:ext>
              </a:extLst>
            </p:cNvPr>
            <p:cNvSpPr/>
            <p:nvPr/>
          </p:nvSpPr>
          <p:spPr>
            <a:xfrm>
              <a:off x="838198" y="3996515"/>
              <a:ext cx="6156959" cy="756727"/>
            </a:xfrm>
            <a:prstGeom prst="roundRect">
              <a:avLst/>
            </a:prstGeom>
            <a:solidFill>
              <a:schemeClr val="bg1"/>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BF646DD5-5C4C-D1D6-F96F-138A09B65E8F}"/>
                </a:ext>
              </a:extLst>
            </p:cNvPr>
            <p:cNvSpPr txBox="1"/>
            <p:nvPr/>
          </p:nvSpPr>
          <p:spPr>
            <a:xfrm>
              <a:off x="1366634" y="4205601"/>
              <a:ext cx="521464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Suspender </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el</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apixabán</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40" name="Oval 39">
              <a:extLst>
                <a:ext uri="{FF2B5EF4-FFF2-40B4-BE49-F238E27FC236}">
                  <a16:creationId xmlns:a16="http://schemas.microsoft.com/office/drawing/2014/main" id="{DF3100D6-6EDA-14A7-9C2F-35EB39B760CC}"/>
                </a:ext>
              </a:extLst>
            </p:cNvPr>
            <p:cNvSpPr>
              <a:spLocks noChangeAspect="1"/>
            </p:cNvSpPr>
            <p:nvPr/>
          </p:nvSpPr>
          <p:spPr>
            <a:xfrm>
              <a:off x="1009507" y="4251936"/>
              <a:ext cx="245885" cy="245885"/>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2" name="Rectangle: Rounded Corners 41">
            <a:extLst>
              <a:ext uri="{FF2B5EF4-FFF2-40B4-BE49-F238E27FC236}">
                <a16:creationId xmlns:a16="http://schemas.microsoft.com/office/drawing/2014/main" id="{37D7D894-9F67-D2E4-190E-54CFD0B0E3BF}"/>
              </a:ext>
            </a:extLst>
          </p:cNvPr>
          <p:cNvSpPr/>
          <p:nvPr/>
        </p:nvSpPr>
        <p:spPr>
          <a:xfrm>
            <a:off x="838196" y="5268934"/>
            <a:ext cx="6156959" cy="756727"/>
          </a:xfrm>
          <a:prstGeom prst="roundRect">
            <a:avLst/>
          </a:prstGeom>
          <a:solidFill>
            <a:schemeClr val="bg1"/>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497B8817-4CDE-0A57-FA7C-0CD7F24B8F27}"/>
              </a:ext>
            </a:extLst>
          </p:cNvPr>
          <p:cNvSpPr txBox="1"/>
          <p:nvPr/>
        </p:nvSpPr>
        <p:spPr>
          <a:xfrm>
            <a:off x="1366632" y="5354910"/>
            <a:ext cx="5214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Suspender</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el enalapril </a:t>
            </a:r>
            <a:r>
              <a:rPr kumimoji="0" lang="es-ES" sz="1600" b="0" i="0" u="none" strike="noStrike" kern="1200" cap="none" spc="0" normalizeH="0" baseline="0" noProof="0">
                <a:ln>
                  <a:noFill/>
                </a:ln>
                <a:solidFill>
                  <a:prstClr val="black"/>
                </a:solidFill>
                <a:effectLst/>
                <a:uLnTx/>
                <a:uFillTx/>
                <a:latin typeface="Calibri" panose="020F0502020204030204"/>
                <a:ea typeface="+mn-ea"/>
                <a:cs typeface="+mn-cs"/>
              </a:rPr>
              <a:t>e iniciar la administración de</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5 mg de amlodipine al día.</a:t>
            </a:r>
          </a:p>
        </p:txBody>
      </p:sp>
      <p:sp>
        <p:nvSpPr>
          <p:cNvPr id="44" name="Oval 43">
            <a:extLst>
              <a:ext uri="{FF2B5EF4-FFF2-40B4-BE49-F238E27FC236}">
                <a16:creationId xmlns:a16="http://schemas.microsoft.com/office/drawing/2014/main" id="{26375C79-3183-0DAB-2C77-2AB7B6E9F9FD}"/>
              </a:ext>
            </a:extLst>
          </p:cNvPr>
          <p:cNvSpPr>
            <a:spLocks noChangeAspect="1"/>
          </p:cNvSpPr>
          <p:nvPr/>
        </p:nvSpPr>
        <p:spPr>
          <a:xfrm>
            <a:off x="1009505" y="5524355"/>
            <a:ext cx="245885" cy="245885"/>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8CC7CDAF-DB0B-0458-60FD-EF32E1106486}"/>
              </a:ext>
            </a:extLst>
          </p:cNvPr>
          <p:cNvSpPr txBox="1"/>
          <p:nvPr/>
        </p:nvSpPr>
        <p:spPr>
          <a:xfrm>
            <a:off x="838198" y="2122785"/>
            <a:ext cx="63597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800" b="0" i="0" u="none" strike="noStrike" kern="1200" cap="none" spc="0" normalizeH="0" baseline="0" noProof="0">
                <a:ln>
                  <a:noFill/>
                </a:ln>
                <a:solidFill>
                  <a:prstClr val="black"/>
                </a:solidFill>
                <a:effectLst/>
                <a:uLnTx/>
                <a:uFillTx/>
                <a:latin typeface="Calibri" panose="020F0502020204030204"/>
                <a:ea typeface="+mn-ea"/>
                <a:cs typeface="+mn-cs"/>
              </a:rPr>
              <a:t>¿Cuál de los siguientes es el siguiente mejor paso en su gestión?</a:t>
            </a:r>
          </a:p>
        </p:txBody>
      </p:sp>
      <p:sp>
        <p:nvSpPr>
          <p:cNvPr id="46" name="Content Placeholder 4">
            <a:extLst>
              <a:ext uri="{FF2B5EF4-FFF2-40B4-BE49-F238E27FC236}">
                <a16:creationId xmlns:a16="http://schemas.microsoft.com/office/drawing/2014/main" id="{AFDAA438-7EC8-B20C-35D3-CA45F73F4F1B}"/>
              </a:ext>
            </a:extLst>
          </p:cNvPr>
          <p:cNvSpPr txBox="1">
            <a:spLocks/>
          </p:cNvSpPr>
          <p:nvPr/>
        </p:nvSpPr>
        <p:spPr>
          <a:xfrm>
            <a:off x="838198" y="1673517"/>
            <a:ext cx="9022326" cy="4096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 sz="2400" b="1" i="0" u="none" strike="noStrike" kern="1200" cap="none" spc="0" normalizeH="0" baseline="0" noProof="0">
                <a:ln>
                  <a:noFill/>
                </a:ln>
                <a:solidFill>
                  <a:srgbClr val="004E8F"/>
                </a:solidFill>
                <a:effectLst/>
                <a:uLnTx/>
                <a:uFillTx/>
                <a:latin typeface="Calibri" panose="020F0502020204030204"/>
                <a:ea typeface="+mn-ea"/>
                <a:cs typeface="+mn-cs"/>
              </a:rPr>
              <a:t>Pregunta:</a:t>
            </a:r>
          </a:p>
        </p:txBody>
      </p:sp>
      <p:sp>
        <p:nvSpPr>
          <p:cNvPr id="7" name="Title 1">
            <a:extLst>
              <a:ext uri="{FF2B5EF4-FFF2-40B4-BE49-F238E27FC236}">
                <a16:creationId xmlns:a16="http://schemas.microsoft.com/office/drawing/2014/main" id="{6469614D-6A29-72F7-62A2-DC153746CBD5}"/>
              </a:ext>
            </a:extLst>
          </p:cNvPr>
          <p:cNvSpPr txBox="1">
            <a:spLocks/>
          </p:cNvSpPr>
          <p:nvPr/>
        </p:nvSpPr>
        <p:spPr>
          <a:xfrm>
            <a:off x="838196" y="-1641244"/>
            <a:ext cx="1106845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8" name="Slide Number Placeholder 7">
            <a:extLst>
              <a:ext uri="{FF2B5EF4-FFF2-40B4-BE49-F238E27FC236}">
                <a16:creationId xmlns:a16="http://schemas.microsoft.com/office/drawing/2014/main" id="{10EAB6AA-176F-1C95-ACEC-FCD626D658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8EA51E7B-E0C1-661F-AE3B-D085F50AEA4D}"/>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2C53"/>
                </a:solidFill>
                <a:effectLst/>
                <a:uLnTx/>
                <a:uFillTx/>
                <a:latin typeface="Calibri Light" panose="020F0302020204030204"/>
                <a:ea typeface="+mj-ea"/>
                <a:cs typeface="+mj-cs"/>
              </a:rPr>
              <a:t>Caso </a:t>
            </a:r>
            <a:r>
              <a:rPr kumimoji="0" lang="en-US" sz="3200" b="1" i="0" u="none" strike="noStrike" kern="1200" cap="none" spc="0" normalizeH="0" baseline="0" noProof="0" err="1">
                <a:ln>
                  <a:noFill/>
                </a:ln>
                <a:solidFill>
                  <a:srgbClr val="002C53"/>
                </a:solidFill>
                <a:effectLst/>
                <a:uLnTx/>
                <a:uFillTx/>
                <a:latin typeface="Calibri Light" panose="020F0302020204030204"/>
                <a:ea typeface="+mj-ea"/>
                <a:cs typeface="+mj-cs"/>
              </a:rPr>
              <a:t>clínico</a:t>
            </a:r>
            <a:r>
              <a:rPr kumimoji="0" lang="en-US" sz="3200" b="1" i="0" u="none" strike="noStrike" kern="1200" cap="none" spc="0" normalizeH="0" baseline="0" noProof="0">
                <a:ln>
                  <a:noFill/>
                </a:ln>
                <a:solidFill>
                  <a:srgbClr val="002C53"/>
                </a:solidFill>
                <a:effectLst/>
                <a:uLnTx/>
                <a:uFillTx/>
                <a:latin typeface="Calibri Light" panose="020F0302020204030204"/>
                <a:ea typeface="+mj-ea"/>
                <a:cs typeface="+mj-cs"/>
              </a:rPr>
              <a:t> 2</a:t>
            </a: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 Seguimiento post-alta</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461128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4E2F54B-613D-5854-C32C-55EEDD08E420}"/>
              </a:ext>
            </a:extLst>
          </p:cNvPr>
          <p:cNvPicPr>
            <a:picLocks noChangeAspect="1" noChangeArrowheads="1"/>
          </p:cNvPicPr>
          <p:nvPr/>
        </p:nvPicPr>
        <p:blipFill rotWithShape="1">
          <a:blip r:embed="rId3"/>
          <a:srcRect l="-8426" t="52" r="21650" b="12485"/>
          <a:stretch/>
        </p:blipFill>
        <p:spPr bwMode="auto">
          <a:xfrm>
            <a:off x="58365" y="4018"/>
            <a:ext cx="12133635" cy="685398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ED66FFB-579A-13D3-AE52-FB4C7732423A}"/>
              </a:ext>
            </a:extLst>
          </p:cNvPr>
          <p:cNvSpPr/>
          <p:nvPr/>
        </p:nvSpPr>
        <p:spPr>
          <a:xfrm>
            <a:off x="-1" y="0"/>
            <a:ext cx="5544767" cy="6858000"/>
          </a:xfrm>
          <a:prstGeom prst="rect">
            <a:avLst/>
          </a:prstGeom>
          <a:gradFill>
            <a:gsLst>
              <a:gs pos="50000">
                <a:srgbClr val="EBEFEA">
                  <a:alpha val="98000"/>
                </a:srgbClr>
              </a:gs>
              <a:gs pos="0">
                <a:srgbClr val="EBEFEA"/>
              </a:gs>
              <a:gs pos="100000">
                <a:srgbClr val="EBEFEA">
                  <a:alpha val="0"/>
                  <a:lumMod val="98000"/>
                </a:srgb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8" name="Group 7">
            <a:extLst>
              <a:ext uri="{FF2B5EF4-FFF2-40B4-BE49-F238E27FC236}">
                <a16:creationId xmlns:a16="http://schemas.microsoft.com/office/drawing/2014/main" id="{48EB2D62-3308-6ED4-C858-8FF2BD0D15FD}"/>
              </a:ext>
            </a:extLst>
          </p:cNvPr>
          <p:cNvGrpSpPr/>
          <p:nvPr/>
        </p:nvGrpSpPr>
        <p:grpSpPr>
          <a:xfrm>
            <a:off x="380144" y="2058000"/>
            <a:ext cx="4542760" cy="2742000"/>
            <a:chOff x="380144" y="2586524"/>
            <a:chExt cx="4542760" cy="2742000"/>
          </a:xfrm>
          <a:effectLst>
            <a:outerShdw blurRad="342900" dist="38100" dir="5400000" sx="103000" sy="103000" algn="t" rotWithShape="0">
              <a:srgbClr val="A01D53">
                <a:alpha val="21000"/>
              </a:srgbClr>
            </a:outerShdw>
          </a:effectLst>
        </p:grpSpPr>
        <p:sp>
          <p:nvSpPr>
            <p:cNvPr id="9" name="Google Shape;190;p24">
              <a:extLst>
                <a:ext uri="{FF2B5EF4-FFF2-40B4-BE49-F238E27FC236}">
                  <a16:creationId xmlns:a16="http://schemas.microsoft.com/office/drawing/2014/main" id="{3EC02F51-46F7-AAE9-3B2A-248F39054840}"/>
                </a:ext>
              </a:extLst>
            </p:cNvPr>
            <p:cNvSpPr/>
            <p:nvPr/>
          </p:nvSpPr>
          <p:spPr>
            <a:xfrm>
              <a:off x="380144" y="2586524"/>
              <a:ext cx="4542760" cy="2742000"/>
            </a:xfrm>
            <a:prstGeom prst="roundRect">
              <a:avLst/>
            </a:prstGeom>
            <a:solidFill>
              <a:srgbClr val="A01D53"/>
            </a:solidFill>
            <a:ln>
              <a:noFill/>
            </a:ln>
            <a:effectLst>
              <a:outerShdw blurRad="76200" dist="38100" dir="5400000" sx="101000" sy="101000" algn="t" rotWithShape="0">
                <a:srgbClr val="A01D5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0" name="Group 9">
              <a:extLst>
                <a:ext uri="{FF2B5EF4-FFF2-40B4-BE49-F238E27FC236}">
                  <a16:creationId xmlns:a16="http://schemas.microsoft.com/office/drawing/2014/main" id="{3296479A-DA7A-0137-32DC-6E7CF71ABA52}"/>
                </a:ext>
              </a:extLst>
            </p:cNvPr>
            <p:cNvGrpSpPr/>
            <p:nvPr/>
          </p:nvGrpSpPr>
          <p:grpSpPr>
            <a:xfrm>
              <a:off x="900561" y="3141157"/>
              <a:ext cx="3501926" cy="1632735"/>
              <a:chOff x="888741" y="3939106"/>
              <a:chExt cx="3501926" cy="1632735"/>
            </a:xfrm>
          </p:grpSpPr>
          <p:sp>
            <p:nvSpPr>
              <p:cNvPr id="11" name="Title 17">
                <a:extLst>
                  <a:ext uri="{FF2B5EF4-FFF2-40B4-BE49-F238E27FC236}">
                    <a16:creationId xmlns:a16="http://schemas.microsoft.com/office/drawing/2014/main" id="{40639F69-2897-D26D-6FA5-F5DB14F0F30C}"/>
                  </a:ext>
                </a:extLst>
              </p:cNvPr>
              <p:cNvSpPr txBox="1">
                <a:spLocks/>
              </p:cNvSpPr>
              <p:nvPr/>
            </p:nvSpPr>
            <p:spPr>
              <a:xfrm>
                <a:off x="888741" y="4748771"/>
                <a:ext cx="3501926" cy="823070"/>
              </a:xfrm>
              <a:prstGeom prst="rect">
                <a:avLst/>
              </a:prstGeom>
            </p:spPr>
            <p:txBody>
              <a:bodyPr vert="horz" lIns="91440" tIns="45720" rIns="91440" bIns="45720" rtlCol="0" anchor="ctr">
                <a:normAutofit fontScale="77500" lnSpcReduction="20000"/>
              </a:bodyPr>
              <a:lstStyle>
                <a:lvl1pPr algn="r" defTabSz="914400" rtl="0" eaLnBrk="1" latinLnBrk="0" hangingPunct="1">
                  <a:lnSpc>
                    <a:spcPct val="90000"/>
                  </a:lnSpc>
                  <a:spcBef>
                    <a:spcPct val="0"/>
                  </a:spcBef>
                  <a:buNone/>
                  <a:defRPr sz="3000" b="1" kern="1200">
                    <a:solidFill>
                      <a:schemeClr val="bg1"/>
                    </a:solidFill>
                    <a:effectLst/>
                    <a:latin typeface="Calibri" panose="020F0502020204030204" pitchFamily="34" charset="0"/>
                    <a:ea typeface="Calibri" panose="020F0502020204030204" pitchFamily="34" charset="0"/>
                    <a:cs typeface="Calibri" panose="020F0502020204030204" pitchFamily="34" charset="0"/>
                  </a:defRPr>
                </a:lvl1pPr>
              </a:lstStyle>
              <a:p>
                <a:pPr algn="l"/>
                <a:r>
                  <a:rPr lang="es" sz="2800"/>
                  <a:t>Clasificación, estadificación y diagnóstico</a:t>
                </a:r>
                <a:endParaRPr lang="en-IN" sz="2800"/>
              </a:p>
            </p:txBody>
          </p:sp>
          <p:sp>
            <p:nvSpPr>
              <p:cNvPr id="12" name="Title 17">
                <a:extLst>
                  <a:ext uri="{FF2B5EF4-FFF2-40B4-BE49-F238E27FC236}">
                    <a16:creationId xmlns:a16="http://schemas.microsoft.com/office/drawing/2014/main" id="{DAD6AC69-C253-471B-FE95-1AD347E37B30}"/>
                  </a:ext>
                </a:extLst>
              </p:cNvPr>
              <p:cNvSpPr txBox="1">
                <a:spLocks/>
              </p:cNvSpPr>
              <p:nvPr/>
            </p:nvSpPr>
            <p:spPr>
              <a:xfrm>
                <a:off x="888741" y="3939106"/>
                <a:ext cx="3501926" cy="82307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000" b="1" kern="1200">
                    <a:solidFill>
                      <a:schemeClr val="bg1"/>
                    </a:solidFill>
                    <a:effectLst/>
                    <a:latin typeface="Calibri" panose="020F0502020204030204" pitchFamily="34" charset="0"/>
                    <a:ea typeface="Calibri" panose="020F0502020204030204" pitchFamily="34" charset="0"/>
                    <a:cs typeface="Calibri" panose="020F0502020204030204" pitchFamily="34" charset="0"/>
                  </a:defRPr>
                </a:lvl1pPr>
              </a:lstStyle>
              <a:p>
                <a:pPr algn="l"/>
                <a:r>
                  <a:rPr lang="es" b="0"/>
                  <a:t>Sección 1</a:t>
                </a:r>
                <a:endParaRPr lang="en-IN" b="0"/>
              </a:p>
            </p:txBody>
          </p:sp>
        </p:grpSp>
      </p:grpSp>
    </p:spTree>
    <p:extLst>
      <p:ext uri="{BB962C8B-B14F-4D97-AF65-F5344CB8AC3E}">
        <p14:creationId xmlns:p14="http://schemas.microsoft.com/office/powerpoint/2010/main" val="10503561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9A712-EA20-B161-E29B-53DD9B73E557}"/>
            </a:ext>
          </a:extLst>
        </p:cNvPr>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F58CD319-0598-0AFE-772E-E664669C960E}"/>
              </a:ext>
            </a:extLst>
          </p:cNvPr>
          <p:cNvGraphicFramePr>
            <a:graphicFrameLocks noGrp="1"/>
          </p:cNvGraphicFramePr>
          <p:nvPr>
            <p:ph idx="1"/>
            <p:extLst>
              <p:ext uri="{D42A27DB-BD31-4B8C-83A1-F6EECF244321}">
                <p14:modId xmlns:p14="http://schemas.microsoft.com/office/powerpoint/2010/main" val="3616349023"/>
              </p:ext>
            </p:extLst>
          </p:nvPr>
        </p:nvGraphicFramePr>
        <p:xfrm>
          <a:off x="838200" y="1669363"/>
          <a:ext cx="10515601" cy="5156200"/>
        </p:xfrm>
        <a:graphic>
          <a:graphicData uri="http://schemas.openxmlformats.org/drawingml/2006/table">
            <a:tbl>
              <a:tblPr firstRow="1" bandRow="1">
                <a:tableStyleId>{5C22544A-7EE6-4342-B048-85BDC9FD1C3A}</a:tableStyleId>
              </a:tblPr>
              <a:tblGrid>
                <a:gridCol w="1166870">
                  <a:extLst>
                    <a:ext uri="{9D8B030D-6E8A-4147-A177-3AD203B41FA5}">
                      <a16:colId xmlns:a16="http://schemas.microsoft.com/office/drawing/2014/main" val="1092517502"/>
                    </a:ext>
                  </a:extLst>
                </a:gridCol>
                <a:gridCol w="2556297">
                  <a:extLst>
                    <a:ext uri="{9D8B030D-6E8A-4147-A177-3AD203B41FA5}">
                      <a16:colId xmlns:a16="http://schemas.microsoft.com/office/drawing/2014/main" val="3531051633"/>
                    </a:ext>
                  </a:extLst>
                </a:gridCol>
                <a:gridCol w="2392326">
                  <a:extLst>
                    <a:ext uri="{9D8B030D-6E8A-4147-A177-3AD203B41FA5}">
                      <a16:colId xmlns:a16="http://schemas.microsoft.com/office/drawing/2014/main" val="1782094985"/>
                    </a:ext>
                  </a:extLst>
                </a:gridCol>
                <a:gridCol w="2325830">
                  <a:extLst>
                    <a:ext uri="{9D8B030D-6E8A-4147-A177-3AD203B41FA5}">
                      <a16:colId xmlns:a16="http://schemas.microsoft.com/office/drawing/2014/main" val="311268058"/>
                    </a:ext>
                  </a:extLst>
                </a:gridCol>
                <a:gridCol w="2074278">
                  <a:extLst>
                    <a:ext uri="{9D8B030D-6E8A-4147-A177-3AD203B41FA5}">
                      <a16:colId xmlns:a16="http://schemas.microsoft.com/office/drawing/2014/main" val="4240899399"/>
                    </a:ext>
                  </a:extLst>
                </a:gridCol>
              </a:tblGrid>
              <a:tr h="370840">
                <a:tc>
                  <a:txBody>
                    <a:bodyPr/>
                    <a:lstStyle/>
                    <a:p>
                      <a:pPr algn="l"/>
                      <a:endParaRPr lang="en-US" sz="1300"/>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004E8F"/>
                    </a:solidFill>
                  </a:tcPr>
                </a:tc>
                <a:tc>
                  <a:txBody>
                    <a:bodyPr/>
                    <a:lstStyle/>
                    <a:p>
                      <a:pPr algn="l"/>
                      <a:r>
                        <a:rPr lang="es" sz="1300"/>
                        <a:t>Tres meses después</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004E8F"/>
                    </a:solidFill>
                  </a:tcPr>
                </a:tc>
                <a:tc>
                  <a:txBody>
                    <a:bodyPr/>
                    <a:lstStyle/>
                    <a:p>
                      <a:pPr algn="l"/>
                      <a:r>
                        <a:rPr lang="es" sz="1300"/>
                        <a:t>Próximos dos años</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004E8F"/>
                    </a:solidFill>
                  </a:tcPr>
                </a:tc>
                <a:tc>
                  <a:txBody>
                    <a:bodyPr/>
                    <a:lstStyle/>
                    <a:p>
                      <a:pPr algn="l"/>
                      <a:r>
                        <a:rPr lang="es" sz="1300"/>
                        <a:t>Tres meses después de su última visita</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004E8F"/>
                    </a:solidFill>
                  </a:tcPr>
                </a:tc>
                <a:tc>
                  <a:txBody>
                    <a:bodyPr/>
                    <a:lstStyle/>
                    <a:p>
                      <a:pPr algn="l"/>
                      <a:r>
                        <a:rPr lang="es" sz="1300"/>
                        <a:t>Dos semanas después</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004E8F"/>
                    </a:solidFill>
                  </a:tcPr>
                </a:tc>
                <a:extLst>
                  <a:ext uri="{0D108BD9-81ED-4DB2-BD59-A6C34878D82A}">
                    <a16:rowId xmlns:a16="http://schemas.microsoft.com/office/drawing/2014/main" val="3768065150"/>
                  </a:ext>
                </a:extLst>
              </a:tr>
              <a:tr h="370840">
                <a:tc>
                  <a:txBody>
                    <a:bodyPr/>
                    <a:lstStyle/>
                    <a:p>
                      <a:pPr algn="l"/>
                      <a:r>
                        <a:rPr lang="es" sz="1200" b="1"/>
                        <a:t>Síntomas</a:t>
                      </a:r>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l"/>
                      <a:r>
                        <a:rPr lang="es" sz="1200"/>
                        <a:t>Sentirse bien, hipotensión ortostática intermitente, venas planas del cuello, sin edema periférico, calor con pulsos normales</a:t>
                      </a:r>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l"/>
                      <a:r>
                        <a:rPr lang="es" sz="1200"/>
                        <a:t>Disnea leve al esfuerzo</a:t>
                      </a:r>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l"/>
                      <a:r>
                        <a:rPr lang="es" sz="1200"/>
                        <a:t>Aturdimiento y fatiga</a:t>
                      </a:r>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l"/>
                      <a:r>
                        <a:rPr lang="es" sz="1200"/>
                        <a:t>Empeoramiento de los síntomas, hipotensión continua</a:t>
                      </a:r>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93180383"/>
                  </a:ext>
                </a:extLst>
              </a:tr>
              <a:tr h="370840">
                <a:tc>
                  <a:txBody>
                    <a:bodyPr/>
                    <a:lstStyle/>
                    <a:p>
                      <a:pPr algn="l"/>
                      <a:r>
                        <a:rPr lang="es" sz="1200" b="1"/>
                        <a:t>Pruebas/</a:t>
                      </a:r>
                      <a:br>
                        <a:rPr lang="en-US" sz="1200" b="1"/>
                      </a:br>
                      <a:r>
                        <a:rPr lang="es" sz="1200" b="1"/>
                        <a:t>Examen</a:t>
                      </a:r>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l"/>
                      <a:r>
                        <a:rPr lang="es" sz="1200"/>
                        <a:t>ECO: FEVI 35%</a:t>
                      </a:r>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l"/>
                      <a:r>
                        <a:rPr lang="es" sz="1200"/>
                        <a:t>Sin recurrencia de la </a:t>
                      </a:r>
                      <a:r>
                        <a:rPr lang="en-US" sz="1200" err="1"/>
                        <a:t>fibrilación</a:t>
                      </a:r>
                      <a:r>
                        <a:rPr lang="en-US" sz="1200"/>
                        <a:t> auricular</a:t>
                      </a:r>
                      <a:r>
                        <a:rPr lang="es" sz="1200"/>
                        <a:t> ni sobrecarga de volumen</a:t>
                      </a:r>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l"/>
                      <a:r>
                        <a:rPr lang="es" sz="1200" b="1"/>
                        <a:t>Presión arterial</a:t>
                      </a:r>
                      <a:r>
                        <a:rPr lang="es" sz="1200"/>
                        <a:t>: 92/73 mm Hg</a:t>
                      </a:r>
                    </a:p>
                    <a:p>
                      <a:pPr algn="l"/>
                      <a:r>
                        <a:rPr lang="es" sz="1200" b="1"/>
                        <a:t>Creatinine</a:t>
                      </a:r>
                      <a:r>
                        <a:rPr lang="es" sz="1200"/>
                        <a:t>: 1,9 mg/dL </a:t>
                      </a:r>
                    </a:p>
                    <a:p>
                      <a:pPr algn="l"/>
                      <a:r>
                        <a:rPr lang="es" sz="1200" b="1"/>
                        <a:t>BUN</a:t>
                      </a:r>
                      <a:r>
                        <a:rPr lang="es" sz="1200"/>
                        <a:t>: 31 mg/dL</a:t>
                      </a:r>
                    </a:p>
                    <a:p>
                      <a:pPr algn="l"/>
                      <a:r>
                        <a:rPr lang="es" sz="1200" b="1"/>
                        <a:t>Examen</a:t>
                      </a:r>
                      <a:r>
                        <a:rPr lang="es" sz="1200"/>
                        <a:t>: Edema periférico, presión venosa yugular elevada</a:t>
                      </a:r>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l"/>
                      <a:r>
                        <a:rPr lang="es" sz="1200" b="1"/>
                        <a:t>Presión arterial</a:t>
                      </a:r>
                      <a:r>
                        <a:rPr lang="es" sz="1200"/>
                        <a:t>: 94/74 mm Hg</a:t>
                      </a:r>
                    </a:p>
                    <a:p>
                      <a:pPr algn="l"/>
                      <a:r>
                        <a:rPr lang="es" sz="1200" b="1"/>
                        <a:t>Frecuencia cardíaca</a:t>
                      </a:r>
                      <a:r>
                        <a:rPr lang="es" sz="1200"/>
                        <a:t>: 84 latidos/minuto, regular</a:t>
                      </a:r>
                    </a:p>
                    <a:p>
                      <a:pPr algn="l"/>
                      <a:r>
                        <a:rPr lang="es" sz="1200" b="1"/>
                        <a:t>ECG</a:t>
                      </a:r>
                      <a:r>
                        <a:rPr lang="es" sz="1200"/>
                        <a:t>: </a:t>
                      </a:r>
                      <a:r>
                        <a:rPr lang="en-US" sz="1200" err="1"/>
                        <a:t>ritmo</a:t>
                      </a:r>
                      <a:r>
                        <a:rPr lang="en-US" sz="1200"/>
                        <a:t> </a:t>
                      </a:r>
                      <a:r>
                        <a:rPr lang="en-US" sz="1200" err="1"/>
                        <a:t>sinusal</a:t>
                      </a:r>
                      <a:r>
                        <a:rPr lang="es" sz="1200"/>
                        <a:t> normal con anomalías inespecíficas del ST y de la onda T </a:t>
                      </a:r>
                    </a:p>
                    <a:p>
                      <a:pPr algn="l"/>
                      <a:r>
                        <a:rPr lang="es" sz="1200" b="1"/>
                        <a:t>ECO:</a:t>
                      </a:r>
                      <a:r>
                        <a:rPr lang="es" sz="1200"/>
                        <a:t> FEVI 25% con regurgitación mitral moderada</a:t>
                      </a:r>
                    </a:p>
                    <a:p>
                      <a:pPr algn="l"/>
                      <a:r>
                        <a:rPr lang="es" sz="1200" b="1"/>
                        <a:t>Laboratorios</a:t>
                      </a:r>
                      <a:r>
                        <a:rPr lang="es" sz="1200"/>
                        <a:t>: Consulte su guía.</a:t>
                      </a:r>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03772368"/>
                  </a:ext>
                </a:extLst>
              </a:tr>
              <a:tr h="370840">
                <a:tc>
                  <a:txBody>
                    <a:bodyPr/>
                    <a:lstStyle/>
                    <a:p>
                      <a:pPr algn="l"/>
                      <a:r>
                        <a:rPr lang="es" sz="1200" b="1"/>
                        <a:t>Medicamentos</a:t>
                      </a:r>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l"/>
                      <a:r>
                        <a:rPr lang="es" sz="1200"/>
                        <a:t>Furosemide descontinuado</a:t>
                      </a:r>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285750" indent="-285750" algn="l">
                        <a:buFont typeface="Arial" panose="020B0604020202020204" pitchFamily="34" charset="0"/>
                        <a:buChar char="•"/>
                      </a:pPr>
                      <a:r>
                        <a:rPr lang="es-ES" sz="1200"/>
                        <a:t>49/51 mg (100 mg) de </a:t>
                      </a:r>
                      <a:r>
                        <a:rPr lang="es-ES" sz="1200" err="1"/>
                        <a:t>sacubritil</a:t>
                      </a:r>
                      <a:r>
                        <a:rPr lang="es-ES" sz="1200"/>
                        <a:t>/</a:t>
                      </a:r>
                      <a:r>
                        <a:rPr lang="es-ES" sz="1200" err="1"/>
                        <a:t>valsartán</a:t>
                      </a:r>
                      <a:r>
                        <a:rPr lang="es" sz="1200"/>
                        <a:t> dos veces al día</a:t>
                      </a:r>
                    </a:p>
                    <a:p>
                      <a:pPr marL="285750" indent="-285750" algn="l">
                        <a:buFont typeface="Arial" panose="020B0604020202020204" pitchFamily="34" charset="0"/>
                        <a:buChar char="•"/>
                      </a:pPr>
                      <a:r>
                        <a:rPr lang="en-US" sz="1200"/>
                        <a:t>25 mg de carvedilol</a:t>
                      </a:r>
                      <a:r>
                        <a:rPr lang="es" sz="1200"/>
                        <a:t> dos veces al día</a:t>
                      </a:r>
                    </a:p>
                    <a:p>
                      <a:pPr marL="285750" indent="-285750" algn="l">
                        <a:buFont typeface="Arial" panose="020B0604020202020204" pitchFamily="34" charset="0"/>
                        <a:buChar char="•"/>
                      </a:pPr>
                      <a:r>
                        <a:rPr lang="en-US" sz="1200"/>
                        <a:t>25 mg de spironolactone</a:t>
                      </a:r>
                      <a:r>
                        <a:rPr lang="es" sz="1200"/>
                        <a:t> al día</a:t>
                      </a:r>
                    </a:p>
                    <a:p>
                      <a:pPr marL="285750" indent="-285750" algn="l">
                        <a:buFont typeface="Arial" panose="020B0604020202020204" pitchFamily="34" charset="0"/>
                        <a:buChar char="•"/>
                      </a:pPr>
                      <a:r>
                        <a:rPr lang="en-US" sz="1200"/>
                        <a:t>10 mg de empagliflozin</a:t>
                      </a:r>
                      <a:r>
                        <a:rPr lang="es" sz="1200"/>
                        <a:t> al día</a:t>
                      </a:r>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285750" indent="-285750" algn="l">
                        <a:buFont typeface="Arial" panose="020B0604020202020204" pitchFamily="34" charset="0"/>
                        <a:buChar char="•"/>
                      </a:pPr>
                      <a:r>
                        <a:rPr lang="es" sz="1200"/>
                        <a:t>Sacubtril/valsartán reducido a 24/26 mg (50 mg) dos veces al día</a:t>
                      </a:r>
                    </a:p>
                    <a:p>
                      <a:pPr marL="285750" indent="-285750" algn="l">
                        <a:buFont typeface="Arial" panose="020B0604020202020204" pitchFamily="34" charset="0"/>
                        <a:buChar char="•"/>
                      </a:pPr>
                      <a:r>
                        <a:rPr lang="en-US" sz="1200"/>
                        <a:t>40 mg de furosemide</a:t>
                      </a:r>
                      <a:r>
                        <a:rPr lang="es" sz="1200"/>
                        <a:t> añadido de nuevo</a:t>
                      </a:r>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l"/>
                      <a:endParaRPr lang="en-US" sz="1200"/>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34968142"/>
                  </a:ext>
                </a:extLst>
              </a:tr>
              <a:tr h="370840">
                <a:tc>
                  <a:txBody>
                    <a:bodyPr/>
                    <a:lstStyle/>
                    <a:p>
                      <a:pPr algn="l"/>
                      <a:r>
                        <a:rPr lang="es" sz="1200" b="1"/>
                        <a:t>Consejo</a:t>
                      </a:r>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l"/>
                      <a:r>
                        <a:rPr lang="es" sz="1200"/>
                        <a:t>Controlar su peso y sus síntomas</a:t>
                      </a:r>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l"/>
                      <a:endParaRPr lang="en-US" sz="1200"/>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l"/>
                      <a:endParaRPr lang="en-US" sz="1200"/>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l"/>
                      <a:endParaRPr lang="en-US" sz="1200"/>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19954780"/>
                  </a:ext>
                </a:extLst>
              </a:tr>
            </a:tbl>
          </a:graphicData>
        </a:graphic>
      </p:graphicFrame>
      <p:sp>
        <p:nvSpPr>
          <p:cNvPr id="3" name="Title 1">
            <a:extLst>
              <a:ext uri="{FF2B5EF4-FFF2-40B4-BE49-F238E27FC236}">
                <a16:creationId xmlns:a16="http://schemas.microsoft.com/office/drawing/2014/main" id="{F175CBC4-EBD2-445A-5F54-B60642C699FA}"/>
              </a:ext>
            </a:extLst>
          </p:cNvPr>
          <p:cNvSpPr txBox="1">
            <a:spLocks/>
          </p:cNvSpPr>
          <p:nvPr/>
        </p:nvSpPr>
        <p:spPr>
          <a:xfrm>
            <a:off x="561772" y="-1449562"/>
            <a:ext cx="110684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4" name="Title 1">
            <a:extLst>
              <a:ext uri="{FF2B5EF4-FFF2-40B4-BE49-F238E27FC236}">
                <a16:creationId xmlns:a16="http://schemas.microsoft.com/office/drawing/2014/main" id="{F53DF7E1-0AEE-29DE-6F88-F35F88BE750B}"/>
              </a:ext>
            </a:extLst>
          </p:cNvPr>
          <p:cNvSpPr txBox="1">
            <a:spLocks/>
          </p:cNvSpPr>
          <p:nvPr/>
        </p:nvSpPr>
        <p:spPr>
          <a:xfrm>
            <a:off x="1421860" y="-1991575"/>
            <a:ext cx="1106845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6" name="Slide Number Placeholder 5">
            <a:extLst>
              <a:ext uri="{FF2B5EF4-FFF2-40B4-BE49-F238E27FC236}">
                <a16:creationId xmlns:a16="http://schemas.microsoft.com/office/drawing/2014/main" id="{694BE280-FB2C-1AD3-9B76-3C7F97796C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F8DA357-9F99-2223-CE2F-B04656C3C28B}"/>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2C53"/>
                </a:solidFill>
                <a:effectLst/>
                <a:uLnTx/>
                <a:uFillTx/>
                <a:latin typeface="Calibri Light" panose="020F0302020204030204"/>
                <a:ea typeface="+mj-ea"/>
                <a:cs typeface="+mj-cs"/>
              </a:rPr>
              <a:t>Caso </a:t>
            </a:r>
            <a:r>
              <a:rPr kumimoji="0" lang="en-US" sz="3200" b="1" i="0" u="none" strike="noStrike" kern="1200" cap="none" spc="0" normalizeH="0" baseline="0" noProof="0" err="1">
                <a:ln>
                  <a:noFill/>
                </a:ln>
                <a:solidFill>
                  <a:srgbClr val="002C53"/>
                </a:solidFill>
                <a:effectLst/>
                <a:uLnTx/>
                <a:uFillTx/>
                <a:latin typeface="Calibri Light" panose="020F0302020204030204"/>
                <a:ea typeface="+mj-ea"/>
                <a:cs typeface="+mj-cs"/>
              </a:rPr>
              <a:t>clínico</a:t>
            </a:r>
            <a:r>
              <a:rPr kumimoji="0" lang="en-US" sz="3200" b="1" i="0" u="none" strike="noStrike" kern="1200" cap="none" spc="0" normalizeH="0" baseline="0" noProof="0">
                <a:ln>
                  <a:noFill/>
                </a:ln>
                <a:solidFill>
                  <a:srgbClr val="002C53"/>
                </a:solidFill>
                <a:effectLst/>
                <a:uLnTx/>
                <a:uFillTx/>
                <a:latin typeface="Calibri Light" panose="020F0302020204030204"/>
                <a:ea typeface="+mj-ea"/>
                <a:cs typeface="+mj-cs"/>
              </a:rPr>
              <a:t> 2</a:t>
            </a: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 Desarrollos posteriores</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9687519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66260-535D-F0C1-9B5B-C71F4CA0310B}"/>
            </a:ext>
          </a:extLst>
        </p:cNvPr>
        <p:cNvGrpSpPr/>
        <p:nvPr/>
      </p:nvGrpSpPr>
      <p:grpSpPr>
        <a:xfrm>
          <a:off x="0" y="0"/>
          <a:ext cx="0" cy="0"/>
          <a:chOff x="0" y="0"/>
          <a:chExt cx="0" cy="0"/>
        </a:xfrm>
      </p:grpSpPr>
      <p:sp>
        <p:nvSpPr>
          <p:cNvPr id="3" name="Freeform: Shape 2">
            <a:extLst>
              <a:ext uri="{FF2B5EF4-FFF2-40B4-BE49-F238E27FC236}">
                <a16:creationId xmlns:a16="http://schemas.microsoft.com/office/drawing/2014/main" id="{4CF34138-CF76-31D1-5FE1-EEF778B082FF}"/>
              </a:ext>
            </a:extLst>
          </p:cNvPr>
          <p:cNvSpPr/>
          <p:nvPr/>
        </p:nvSpPr>
        <p:spPr>
          <a:xfrm flipH="1" flipV="1">
            <a:off x="6021838" y="2609750"/>
            <a:ext cx="6170161" cy="4278699"/>
          </a:xfrm>
          <a:custGeom>
            <a:avLst/>
            <a:gdLst>
              <a:gd name="connsiteX0" fmla="*/ 0 w 11243296"/>
              <a:gd name="connsiteY0" fmla="*/ 0 h 7796664"/>
              <a:gd name="connsiteX1" fmla="*/ 11243296 w 11243296"/>
              <a:gd name="connsiteY1" fmla="*/ 0 h 7796664"/>
              <a:gd name="connsiteX2" fmla="*/ 11175587 w 11243296"/>
              <a:gd name="connsiteY2" fmla="*/ 50655 h 7796664"/>
              <a:gd name="connsiteX3" fmla="*/ 9350546 w 11243296"/>
              <a:gd name="connsiteY3" fmla="*/ 2469875 h 7796664"/>
              <a:gd name="connsiteX4" fmla="*/ 5186179 w 11243296"/>
              <a:gd name="connsiteY4" fmla="*/ 3503815 h 7796664"/>
              <a:gd name="connsiteX5" fmla="*/ 3299614 w 11243296"/>
              <a:gd name="connsiteY5" fmla="*/ 6477204 h 7796664"/>
              <a:gd name="connsiteX6" fmla="*/ 58709 w 11243296"/>
              <a:gd name="connsiteY6" fmla="*/ 7749628 h 7796664"/>
              <a:gd name="connsiteX7" fmla="*/ 0 w 11243296"/>
              <a:gd name="connsiteY7" fmla="*/ 7796664 h 779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3296" h="7796664">
                <a:moveTo>
                  <a:pt x="0" y="0"/>
                </a:moveTo>
                <a:lnTo>
                  <a:pt x="11243296" y="0"/>
                </a:lnTo>
                <a:lnTo>
                  <a:pt x="11175587" y="50655"/>
                </a:lnTo>
                <a:cubicBezTo>
                  <a:pt x="10088131" y="895141"/>
                  <a:pt x="10359046" y="1570920"/>
                  <a:pt x="9350546" y="2469875"/>
                </a:cubicBezTo>
                <a:cubicBezTo>
                  <a:pt x="8197975" y="3497251"/>
                  <a:pt x="6215173" y="2897447"/>
                  <a:pt x="5186179" y="3503815"/>
                </a:cubicBezTo>
                <a:cubicBezTo>
                  <a:pt x="4157184" y="4110184"/>
                  <a:pt x="4432578" y="5542646"/>
                  <a:pt x="3299614" y="6477204"/>
                </a:cubicBezTo>
                <a:cubicBezTo>
                  <a:pt x="2379081" y="7236533"/>
                  <a:pt x="1109962" y="6956642"/>
                  <a:pt x="58709" y="7749628"/>
                </a:cubicBezTo>
                <a:lnTo>
                  <a:pt x="0" y="7796664"/>
                </a:lnTo>
                <a:close/>
              </a:path>
            </a:pathLst>
          </a:custGeom>
          <a:gradFill flip="none" rotWithShape="1">
            <a:gsLst>
              <a:gs pos="0">
                <a:srgbClr val="009AD7"/>
              </a:gs>
              <a:gs pos="100000">
                <a:srgbClr val="004E8F"/>
              </a:gs>
            </a:gsLst>
            <a:lin ang="0" scaled="1"/>
            <a:tileRect/>
          </a:gradFill>
          <a:ln>
            <a:noFill/>
          </a:ln>
          <a:effectLst>
            <a:outerShdw blurRad="381000" dist="2286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B94BF430-0843-767F-AC6D-7D9EFD749403}"/>
              </a:ext>
            </a:extLst>
          </p:cNvPr>
          <p:cNvSpPr txBox="1">
            <a:spLocks/>
          </p:cNvSpPr>
          <p:nvPr/>
        </p:nvSpPr>
        <p:spPr>
          <a:xfrm>
            <a:off x="764037" y="-1825436"/>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44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2" name="Title 1">
            <a:extLst>
              <a:ext uri="{FF2B5EF4-FFF2-40B4-BE49-F238E27FC236}">
                <a16:creationId xmlns:a16="http://schemas.microsoft.com/office/drawing/2014/main" id="{DFD899E0-1DD3-9063-4385-A060BBB1E950}"/>
              </a:ext>
            </a:extLst>
          </p:cNvPr>
          <p:cNvSpPr txBox="1">
            <a:spLocks/>
          </p:cNvSpPr>
          <p:nvPr/>
        </p:nvSpPr>
        <p:spPr>
          <a:xfrm>
            <a:off x="561772" y="-1626006"/>
            <a:ext cx="110684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grpSp>
        <p:nvGrpSpPr>
          <p:cNvPr id="5" name="Group 4">
            <a:extLst>
              <a:ext uri="{FF2B5EF4-FFF2-40B4-BE49-F238E27FC236}">
                <a16:creationId xmlns:a16="http://schemas.microsoft.com/office/drawing/2014/main" id="{D0650390-FE6A-89DD-005C-558061077457}"/>
              </a:ext>
            </a:extLst>
          </p:cNvPr>
          <p:cNvGrpSpPr/>
          <p:nvPr/>
        </p:nvGrpSpPr>
        <p:grpSpPr>
          <a:xfrm>
            <a:off x="838198" y="3540949"/>
            <a:ext cx="6156959" cy="756727"/>
            <a:chOff x="838198" y="3996515"/>
            <a:chExt cx="6156959" cy="756727"/>
          </a:xfrm>
        </p:grpSpPr>
        <p:sp>
          <p:nvSpPr>
            <p:cNvPr id="27" name="Rectangle: Rounded Corners 26">
              <a:extLst>
                <a:ext uri="{FF2B5EF4-FFF2-40B4-BE49-F238E27FC236}">
                  <a16:creationId xmlns:a16="http://schemas.microsoft.com/office/drawing/2014/main" id="{5B49CE33-2B3F-C8AE-02F4-7F8AFB369A80}"/>
                </a:ext>
              </a:extLst>
            </p:cNvPr>
            <p:cNvSpPr/>
            <p:nvPr/>
          </p:nvSpPr>
          <p:spPr>
            <a:xfrm>
              <a:off x="838198" y="3996515"/>
              <a:ext cx="6156959" cy="756727"/>
            </a:xfrm>
            <a:prstGeom prst="roundRect">
              <a:avLst/>
            </a:prstGeom>
            <a:solidFill>
              <a:schemeClr val="bg1"/>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7C77152B-7815-88D3-98C4-5F208D88F631}"/>
                </a:ext>
              </a:extLst>
            </p:cNvPr>
            <p:cNvSpPr txBox="1"/>
            <p:nvPr/>
          </p:nvSpPr>
          <p:spPr>
            <a:xfrm>
              <a:off x="1366634" y="4123713"/>
              <a:ext cx="5214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Referir</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para</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la reparación transcatéter de borde a borde de la válvula mitral.</a:t>
              </a:r>
            </a:p>
          </p:txBody>
        </p:sp>
        <p:sp>
          <p:nvSpPr>
            <p:cNvPr id="29" name="Oval 28">
              <a:extLst>
                <a:ext uri="{FF2B5EF4-FFF2-40B4-BE49-F238E27FC236}">
                  <a16:creationId xmlns:a16="http://schemas.microsoft.com/office/drawing/2014/main" id="{9187C016-D1FA-FC03-6E9A-D23D0FE667A3}"/>
                </a:ext>
              </a:extLst>
            </p:cNvPr>
            <p:cNvSpPr>
              <a:spLocks noChangeAspect="1"/>
            </p:cNvSpPr>
            <p:nvPr/>
          </p:nvSpPr>
          <p:spPr>
            <a:xfrm>
              <a:off x="1009507" y="4251936"/>
              <a:ext cx="245885" cy="245885"/>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28E3BE06-9A5F-B281-3C7B-827A783F1CBF}"/>
              </a:ext>
            </a:extLst>
          </p:cNvPr>
          <p:cNvGrpSpPr/>
          <p:nvPr/>
        </p:nvGrpSpPr>
        <p:grpSpPr>
          <a:xfrm>
            <a:off x="7444064" y="1827926"/>
            <a:ext cx="4233560" cy="4233560"/>
            <a:chOff x="7444064" y="2197576"/>
            <a:chExt cx="4233560" cy="4233560"/>
          </a:xfrm>
        </p:grpSpPr>
        <p:sp>
          <p:nvSpPr>
            <p:cNvPr id="31" name="Oval 30">
              <a:extLst>
                <a:ext uri="{FF2B5EF4-FFF2-40B4-BE49-F238E27FC236}">
                  <a16:creationId xmlns:a16="http://schemas.microsoft.com/office/drawing/2014/main" id="{CD4F00B8-35F1-C655-EB9A-68E5C4323467}"/>
                </a:ext>
              </a:extLst>
            </p:cNvPr>
            <p:cNvSpPr/>
            <p:nvPr/>
          </p:nvSpPr>
          <p:spPr>
            <a:xfrm>
              <a:off x="7444064" y="2197576"/>
              <a:ext cx="4233560" cy="4233560"/>
            </a:xfrm>
            <a:prstGeom prst="ellipse">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49D7D4FA-1CC2-3156-0F51-29D85C230DC2}"/>
                </a:ext>
              </a:extLst>
            </p:cNvPr>
            <p:cNvPicPr>
              <a:picLocks/>
            </p:cNvPicPr>
            <p:nvPr/>
          </p:nvPicPr>
          <p:blipFill>
            <a:blip r:embed="rId3">
              <a:extLst>
                <a:ext uri="{28A0092B-C50C-407E-A947-70E740481C1C}">
                  <a14:useLocalDpi xmlns:a14="http://schemas.microsoft.com/office/drawing/2010/main" val="0"/>
                </a:ext>
              </a:extLst>
            </a:blip>
            <a:srcRect l="31766" t="550" r="1106"/>
            <a:stretch/>
          </p:blipFill>
          <p:spPr>
            <a:xfrm>
              <a:off x="7444064" y="2197576"/>
              <a:ext cx="4233560" cy="4233560"/>
            </a:xfrm>
            <a:prstGeom prst="ellipse">
              <a:avLst/>
            </a:prstGeom>
            <a:ln w="38100">
              <a:solidFill>
                <a:schemeClr val="bg1"/>
              </a:solidFill>
            </a:ln>
          </p:spPr>
        </p:pic>
      </p:grpSp>
      <p:grpSp>
        <p:nvGrpSpPr>
          <p:cNvPr id="33" name="Group 32">
            <a:extLst>
              <a:ext uri="{FF2B5EF4-FFF2-40B4-BE49-F238E27FC236}">
                <a16:creationId xmlns:a16="http://schemas.microsoft.com/office/drawing/2014/main" id="{5DB72C9A-58E1-550C-96DE-99197AD27DBC}"/>
              </a:ext>
            </a:extLst>
          </p:cNvPr>
          <p:cNvGrpSpPr/>
          <p:nvPr/>
        </p:nvGrpSpPr>
        <p:grpSpPr>
          <a:xfrm>
            <a:off x="838197" y="2639461"/>
            <a:ext cx="6156959" cy="830997"/>
            <a:chOff x="838198" y="3959019"/>
            <a:chExt cx="6156959" cy="830997"/>
          </a:xfrm>
        </p:grpSpPr>
        <p:sp>
          <p:nvSpPr>
            <p:cNvPr id="34" name="Rectangle: Rounded Corners 33">
              <a:extLst>
                <a:ext uri="{FF2B5EF4-FFF2-40B4-BE49-F238E27FC236}">
                  <a16:creationId xmlns:a16="http://schemas.microsoft.com/office/drawing/2014/main" id="{52FA449B-BCB0-DD60-37C7-5521CAB34E54}"/>
                </a:ext>
              </a:extLst>
            </p:cNvPr>
            <p:cNvSpPr/>
            <p:nvPr/>
          </p:nvSpPr>
          <p:spPr>
            <a:xfrm>
              <a:off x="838198" y="3996515"/>
              <a:ext cx="6156959" cy="756727"/>
            </a:xfrm>
            <a:prstGeom prst="roundRect">
              <a:avLst/>
            </a:prstGeom>
            <a:solidFill>
              <a:schemeClr val="bg1"/>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2698A6D1-448C-799E-A162-EAE9AF1D4A23}"/>
                </a:ext>
              </a:extLst>
            </p:cNvPr>
            <p:cNvSpPr txBox="1"/>
            <p:nvPr/>
          </p:nvSpPr>
          <p:spPr>
            <a:xfrm>
              <a:off x="1366634" y="3959019"/>
              <a:ext cx="556305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prstClr val="black"/>
                  </a:solidFill>
                  <a:latin typeface="Calibri" panose="020F0502020204030204"/>
                </a:rPr>
                <a:t>S</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uspender</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el tratamiento con sacubitril/valsartán </a:t>
              </a:r>
              <a:r>
                <a:rPr kumimoji="0" lang="es-ES" sz="1600" b="0" i="0" u="none" strike="noStrike" kern="1200" cap="none" spc="0" normalizeH="0" baseline="0" noProof="0">
                  <a:ln>
                    <a:noFill/>
                  </a:ln>
                  <a:solidFill>
                    <a:prstClr val="black"/>
                  </a:solidFill>
                  <a:effectLst/>
                  <a:uLnTx/>
                  <a:uFillTx/>
                  <a:latin typeface="Calibri" panose="020F0502020204030204"/>
                  <a:ea typeface="+mn-ea"/>
                  <a:cs typeface="+mn-cs"/>
                </a:rPr>
                <a:t>e iniciar la administración de 25 mg de </a:t>
              </a:r>
              <a:r>
                <a:rPr kumimoji="0" lang="es-ES" sz="1600" b="0" i="0" u="none" strike="noStrike" kern="1200" cap="none" spc="0" normalizeH="0" baseline="0" noProof="0" err="1">
                  <a:ln>
                    <a:noFill/>
                  </a:ln>
                  <a:solidFill>
                    <a:prstClr val="black"/>
                  </a:solidFill>
                  <a:effectLst/>
                  <a:uLnTx/>
                  <a:uFillTx/>
                  <a:latin typeface="Calibri" panose="020F0502020204030204"/>
                  <a:ea typeface="+mn-ea"/>
                  <a:cs typeface="+mn-cs"/>
                </a:rPr>
                <a:t>hydralazine</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tres veces al día y con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10 mg de isosorbide dinitrate</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tres veces al día.</a:t>
              </a:r>
            </a:p>
          </p:txBody>
        </p:sp>
        <p:sp>
          <p:nvSpPr>
            <p:cNvPr id="36" name="Oval 35">
              <a:extLst>
                <a:ext uri="{FF2B5EF4-FFF2-40B4-BE49-F238E27FC236}">
                  <a16:creationId xmlns:a16="http://schemas.microsoft.com/office/drawing/2014/main" id="{B1CDFE1E-D8D1-4633-7B93-1F8AF2C83396}"/>
                </a:ext>
              </a:extLst>
            </p:cNvPr>
            <p:cNvSpPr>
              <a:spLocks noChangeAspect="1"/>
            </p:cNvSpPr>
            <p:nvPr/>
          </p:nvSpPr>
          <p:spPr>
            <a:xfrm>
              <a:off x="1009507" y="4251936"/>
              <a:ext cx="245885" cy="245885"/>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CF7F2C30-0405-28D0-A57E-C914E06A4D01}"/>
              </a:ext>
            </a:extLst>
          </p:cNvPr>
          <p:cNvGrpSpPr/>
          <p:nvPr/>
        </p:nvGrpSpPr>
        <p:grpSpPr>
          <a:xfrm>
            <a:off x="838196" y="4404941"/>
            <a:ext cx="6156959" cy="756727"/>
            <a:chOff x="838198" y="3996515"/>
            <a:chExt cx="6156959" cy="756727"/>
          </a:xfrm>
        </p:grpSpPr>
        <p:sp>
          <p:nvSpPr>
            <p:cNvPr id="38" name="Rectangle: Rounded Corners 37">
              <a:extLst>
                <a:ext uri="{FF2B5EF4-FFF2-40B4-BE49-F238E27FC236}">
                  <a16:creationId xmlns:a16="http://schemas.microsoft.com/office/drawing/2014/main" id="{B184BA9C-64A6-A17C-1D5E-A03826AD0800}"/>
                </a:ext>
              </a:extLst>
            </p:cNvPr>
            <p:cNvSpPr/>
            <p:nvPr/>
          </p:nvSpPr>
          <p:spPr>
            <a:xfrm>
              <a:off x="838198" y="3996515"/>
              <a:ext cx="6156959" cy="756727"/>
            </a:xfrm>
            <a:prstGeom prst="roundRect">
              <a:avLst/>
            </a:prstGeom>
            <a:solidFill>
              <a:schemeClr val="bg1"/>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126058AD-696F-597C-4153-5CD6D395B99D}"/>
                </a:ext>
              </a:extLst>
            </p:cNvPr>
            <p:cNvSpPr txBox="1"/>
            <p:nvPr/>
          </p:nvSpPr>
          <p:spPr>
            <a:xfrm>
              <a:off x="1366634" y="4205601"/>
              <a:ext cx="521464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Consultar</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un centro de insuficiencia cardíaca avanzada.</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C1BC57FC-708B-0C36-3439-AE3201262830}"/>
                </a:ext>
              </a:extLst>
            </p:cNvPr>
            <p:cNvSpPr>
              <a:spLocks noChangeAspect="1"/>
            </p:cNvSpPr>
            <p:nvPr/>
          </p:nvSpPr>
          <p:spPr>
            <a:xfrm>
              <a:off x="1009507" y="4251936"/>
              <a:ext cx="245885" cy="245885"/>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1" name="Group 40">
            <a:extLst>
              <a:ext uri="{FF2B5EF4-FFF2-40B4-BE49-F238E27FC236}">
                <a16:creationId xmlns:a16="http://schemas.microsoft.com/office/drawing/2014/main" id="{39CF7D66-E87E-FC13-C467-4BDAB6843493}"/>
              </a:ext>
            </a:extLst>
          </p:cNvPr>
          <p:cNvGrpSpPr/>
          <p:nvPr/>
        </p:nvGrpSpPr>
        <p:grpSpPr>
          <a:xfrm>
            <a:off x="838196" y="5268934"/>
            <a:ext cx="6156959" cy="756727"/>
            <a:chOff x="838198" y="3996515"/>
            <a:chExt cx="6156959" cy="756727"/>
          </a:xfrm>
        </p:grpSpPr>
        <p:sp>
          <p:nvSpPr>
            <p:cNvPr id="42" name="Rectangle: Rounded Corners 41">
              <a:extLst>
                <a:ext uri="{FF2B5EF4-FFF2-40B4-BE49-F238E27FC236}">
                  <a16:creationId xmlns:a16="http://schemas.microsoft.com/office/drawing/2014/main" id="{C472B709-C46A-CB3F-83AD-6096691277FE}"/>
                </a:ext>
              </a:extLst>
            </p:cNvPr>
            <p:cNvSpPr/>
            <p:nvPr/>
          </p:nvSpPr>
          <p:spPr>
            <a:xfrm>
              <a:off x="838198" y="3996515"/>
              <a:ext cx="6156959" cy="756727"/>
            </a:xfrm>
            <a:prstGeom prst="roundRect">
              <a:avLst/>
            </a:prstGeom>
            <a:solidFill>
              <a:schemeClr val="bg1"/>
            </a:solidFill>
            <a:ln>
              <a:noFill/>
            </a:ln>
            <a:effectLst>
              <a:outerShdw blurRad="330200" dir="5400000" sx="96000" sy="96000" algn="ctr" rotWithShape="0">
                <a:srgbClr val="000000">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2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D461E4B1-606D-5305-3530-27EDC8D610C1}"/>
                </a:ext>
              </a:extLst>
            </p:cNvPr>
            <p:cNvSpPr txBox="1"/>
            <p:nvPr/>
          </p:nvSpPr>
          <p:spPr>
            <a:xfrm>
              <a:off x="1366634" y="4096417"/>
              <a:ext cx="5214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Suspender</a:t>
              </a:r>
              <a:r>
                <a:rPr kumimoji="0" lang="es" sz="1600" b="0" i="0" u="none" strike="noStrike" kern="1200" cap="none" spc="0" normalizeH="0" baseline="0" noProof="0">
                  <a:ln>
                    <a:noFill/>
                  </a:ln>
                  <a:solidFill>
                    <a:prstClr val="black"/>
                  </a:solidFill>
                  <a:effectLst/>
                  <a:uLnTx/>
                  <a:uFillTx/>
                  <a:latin typeface="Calibri" panose="020F0502020204030204"/>
                  <a:ea typeface="+mn-ea"/>
                  <a:cs typeface="+mn-cs"/>
                </a:rPr>
                <a:t> el carvedilol y comience a tomar 50 mg de metoprolol succinate al día.</a:t>
              </a:r>
            </a:p>
          </p:txBody>
        </p:sp>
        <p:sp>
          <p:nvSpPr>
            <p:cNvPr id="44" name="Oval 43">
              <a:extLst>
                <a:ext uri="{FF2B5EF4-FFF2-40B4-BE49-F238E27FC236}">
                  <a16:creationId xmlns:a16="http://schemas.microsoft.com/office/drawing/2014/main" id="{40032ABA-14D4-B434-E94E-BF5AE1A0706F}"/>
                </a:ext>
              </a:extLst>
            </p:cNvPr>
            <p:cNvSpPr>
              <a:spLocks noChangeAspect="1"/>
            </p:cNvSpPr>
            <p:nvPr/>
          </p:nvSpPr>
          <p:spPr>
            <a:xfrm>
              <a:off x="1009507" y="4251936"/>
              <a:ext cx="245885" cy="245885"/>
            </a:xfrm>
            <a:prstGeom prst="ellipse">
              <a:avLst/>
            </a:prstGeom>
            <a:solidFill>
              <a:schemeClr val="bg1"/>
            </a:solidFill>
            <a:ln w="19050">
              <a:solidFill>
                <a:srgbClr val="004E8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5" name="TextBox 44">
            <a:extLst>
              <a:ext uri="{FF2B5EF4-FFF2-40B4-BE49-F238E27FC236}">
                <a16:creationId xmlns:a16="http://schemas.microsoft.com/office/drawing/2014/main" id="{5F825169-0206-5DC7-EBC8-1BD362BD776E}"/>
              </a:ext>
            </a:extLst>
          </p:cNvPr>
          <p:cNvSpPr txBox="1"/>
          <p:nvPr/>
        </p:nvSpPr>
        <p:spPr>
          <a:xfrm>
            <a:off x="838198" y="2122785"/>
            <a:ext cx="63714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800" b="0" i="0" u="none" strike="noStrike" kern="1200" cap="none" spc="0" normalizeH="0" baseline="0" noProof="0">
                <a:ln>
                  <a:noFill/>
                </a:ln>
                <a:solidFill>
                  <a:prstClr val="black"/>
                </a:solidFill>
                <a:effectLst/>
                <a:uLnTx/>
                <a:uFillTx/>
                <a:latin typeface="Calibri" panose="020F0502020204030204"/>
                <a:ea typeface="+mn-ea"/>
                <a:cs typeface="+mn-cs"/>
              </a:rPr>
              <a:t>¿Cuál de los siguientes es el siguiente mejor paso en su gestión?</a:t>
            </a:r>
          </a:p>
        </p:txBody>
      </p:sp>
      <p:sp>
        <p:nvSpPr>
          <p:cNvPr id="46" name="Content Placeholder 4">
            <a:extLst>
              <a:ext uri="{FF2B5EF4-FFF2-40B4-BE49-F238E27FC236}">
                <a16:creationId xmlns:a16="http://schemas.microsoft.com/office/drawing/2014/main" id="{E14DAB9E-E33D-938F-C14A-7BE8F972FE7A}"/>
              </a:ext>
            </a:extLst>
          </p:cNvPr>
          <p:cNvSpPr txBox="1">
            <a:spLocks/>
          </p:cNvSpPr>
          <p:nvPr/>
        </p:nvSpPr>
        <p:spPr>
          <a:xfrm>
            <a:off x="838198" y="1673517"/>
            <a:ext cx="9022326" cy="4096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 sz="2400" b="1" i="0" u="none" strike="noStrike" kern="1200" cap="none" spc="0" normalizeH="0" baseline="0" noProof="0">
                <a:ln>
                  <a:noFill/>
                </a:ln>
                <a:solidFill>
                  <a:srgbClr val="004E8F"/>
                </a:solidFill>
                <a:effectLst/>
                <a:uLnTx/>
                <a:uFillTx/>
                <a:latin typeface="Calibri" panose="020F0502020204030204"/>
                <a:ea typeface="+mn-ea"/>
                <a:cs typeface="+mn-cs"/>
              </a:rPr>
              <a:t>Pregunta:</a:t>
            </a:r>
          </a:p>
        </p:txBody>
      </p:sp>
      <p:sp>
        <p:nvSpPr>
          <p:cNvPr id="7" name="Title 1">
            <a:extLst>
              <a:ext uri="{FF2B5EF4-FFF2-40B4-BE49-F238E27FC236}">
                <a16:creationId xmlns:a16="http://schemas.microsoft.com/office/drawing/2014/main" id="{8B3A86E2-AC57-87F9-7519-3CD5733F4A5F}"/>
              </a:ext>
            </a:extLst>
          </p:cNvPr>
          <p:cNvSpPr txBox="1">
            <a:spLocks/>
          </p:cNvSpPr>
          <p:nvPr/>
        </p:nvSpPr>
        <p:spPr>
          <a:xfrm>
            <a:off x="1255390" y="-1306586"/>
            <a:ext cx="1106845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
        <p:nvSpPr>
          <p:cNvPr id="8" name="Slide Number Placeholder 7">
            <a:extLst>
              <a:ext uri="{FF2B5EF4-FFF2-40B4-BE49-F238E27FC236}">
                <a16:creationId xmlns:a16="http://schemas.microsoft.com/office/drawing/2014/main" id="{03FC1B98-11C6-6895-9CA1-928864666D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13352830-308D-B495-7C5F-2A7A6E945936}"/>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2C53"/>
                </a:solidFill>
                <a:effectLst/>
                <a:uLnTx/>
                <a:uFillTx/>
                <a:latin typeface="Calibri Light" panose="020F0302020204030204"/>
                <a:ea typeface="+mj-ea"/>
                <a:cs typeface="+mj-cs"/>
              </a:rPr>
              <a:t>Caso </a:t>
            </a:r>
            <a:r>
              <a:rPr kumimoji="0" lang="en-US" sz="3200" b="1" i="0" u="none" strike="noStrike" kern="1200" cap="none" spc="0" normalizeH="0" baseline="0" noProof="0" err="1">
                <a:ln>
                  <a:noFill/>
                </a:ln>
                <a:solidFill>
                  <a:srgbClr val="002C53"/>
                </a:solidFill>
                <a:effectLst/>
                <a:uLnTx/>
                <a:uFillTx/>
                <a:latin typeface="Calibri Light" panose="020F0302020204030204"/>
                <a:ea typeface="+mj-ea"/>
                <a:cs typeface="+mj-cs"/>
              </a:rPr>
              <a:t>clínico</a:t>
            </a:r>
            <a:r>
              <a:rPr kumimoji="0" lang="en-US" sz="3200" b="1" i="0" u="none" strike="noStrike" kern="1200" cap="none" spc="0" normalizeH="0" baseline="0" noProof="0">
                <a:ln>
                  <a:noFill/>
                </a:ln>
                <a:solidFill>
                  <a:srgbClr val="002C53"/>
                </a:solidFill>
                <a:effectLst/>
                <a:uLnTx/>
                <a:uFillTx/>
                <a:latin typeface="Calibri Light" panose="020F0302020204030204"/>
                <a:ea typeface="+mj-ea"/>
                <a:cs typeface="+mj-cs"/>
              </a:rPr>
              <a:t> 2</a:t>
            </a:r>
            <a:r>
              <a:rPr kumimoji="0" lang="es" sz="3200" b="1" i="0" u="none" strike="noStrike" kern="1200" cap="none" spc="0" normalizeH="0" baseline="0" noProof="0">
                <a:ln>
                  <a:noFill/>
                </a:ln>
                <a:solidFill>
                  <a:srgbClr val="002C53"/>
                </a:solidFill>
                <a:effectLst/>
                <a:uLnTx/>
                <a:uFillTx/>
                <a:latin typeface="Calibri Light" panose="020F0302020204030204"/>
                <a:ea typeface="+mj-ea"/>
                <a:cs typeface="+mj-cs"/>
              </a:rPr>
              <a:t>: Desarrollos posteriores</a:t>
            </a:r>
            <a:endParaRPr kumimoji="0" lang="id-ID" sz="3200" b="1" i="0" u="none" strike="noStrike" kern="1200" cap="none" spc="0" normalizeH="0" baseline="0" noProof="0">
              <a:ln>
                <a:noFill/>
              </a:ln>
              <a:solidFill>
                <a:srgbClr val="002C5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2195698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 name="Oval 1075">
            <a:extLst>
              <a:ext uri="{FF2B5EF4-FFF2-40B4-BE49-F238E27FC236}">
                <a16:creationId xmlns:a16="http://schemas.microsoft.com/office/drawing/2014/main" id="{293793BF-D09A-BC6C-E7F2-F609151EEFA9}"/>
              </a:ext>
            </a:extLst>
          </p:cNvPr>
          <p:cNvSpPr/>
          <p:nvPr/>
        </p:nvSpPr>
        <p:spPr>
          <a:xfrm>
            <a:off x="5650931" y="775465"/>
            <a:ext cx="890138" cy="890138"/>
          </a:xfrm>
          <a:prstGeom prst="ellipse">
            <a:avLst/>
          </a:prstGeom>
          <a:solidFill>
            <a:srgbClr val="004E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17">
            <a:extLst>
              <a:ext uri="{FF2B5EF4-FFF2-40B4-BE49-F238E27FC236}">
                <a16:creationId xmlns:a16="http://schemas.microsoft.com/office/drawing/2014/main" id="{E1B81867-9ED5-A3AC-F12E-E41DA1D06E89}"/>
              </a:ext>
            </a:extLst>
          </p:cNvPr>
          <p:cNvSpPr txBox="1">
            <a:spLocks/>
          </p:cNvSpPr>
          <p:nvPr/>
        </p:nvSpPr>
        <p:spPr>
          <a:xfrm>
            <a:off x="3666332" y="1647233"/>
            <a:ext cx="4859337" cy="8451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s" sz="4500" b="1" i="1" u="none" strike="noStrike" kern="1200" cap="none" spc="0" normalizeH="0" baseline="0" noProof="0">
                <a:ln>
                  <a:noFill/>
                </a:ln>
                <a:solidFill>
                  <a:srgbClr val="004E8F"/>
                </a:solidFill>
                <a:effectLst/>
                <a:uLnTx/>
                <a:uFillTx/>
                <a:latin typeface="Calibri" panose="020F0502020204030204"/>
                <a:ea typeface="+mn-ea"/>
                <a:cs typeface="+mn-cs"/>
              </a:rPr>
              <a:t>¡Felicidades!</a:t>
            </a:r>
          </a:p>
        </p:txBody>
      </p:sp>
      <p:pic>
        <p:nvPicPr>
          <p:cNvPr id="10" name="Graphic 9">
            <a:extLst>
              <a:ext uri="{FF2B5EF4-FFF2-40B4-BE49-F238E27FC236}">
                <a16:creationId xmlns:a16="http://schemas.microsoft.com/office/drawing/2014/main" id="{441A4932-5780-5AF8-2FD0-B6617CB0844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761613" y="886147"/>
            <a:ext cx="668774" cy="668774"/>
          </a:xfrm>
          <a:prstGeom prst="rect">
            <a:avLst/>
          </a:prstGeom>
        </p:spPr>
      </p:pic>
      <p:sp>
        <p:nvSpPr>
          <p:cNvPr id="2" name="Slide Number Placeholder 1">
            <a:extLst>
              <a:ext uri="{FF2B5EF4-FFF2-40B4-BE49-F238E27FC236}">
                <a16:creationId xmlns:a16="http://schemas.microsoft.com/office/drawing/2014/main" id="{00B86C0B-361B-05F1-2E44-51DF9F51FB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EDCEC-E0D6-4ECB-B1DC-D50FEC87900E}"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CAFD5105-7A8E-F8D9-5EB9-20F7BD92E0C8}"/>
              </a:ext>
            </a:extLst>
          </p:cNvPr>
          <p:cNvGrpSpPr/>
          <p:nvPr/>
        </p:nvGrpSpPr>
        <p:grpSpPr>
          <a:xfrm>
            <a:off x="2232026" y="2791257"/>
            <a:ext cx="7727949" cy="3502318"/>
            <a:chOff x="2506721" y="2791257"/>
            <a:chExt cx="7727949" cy="3502318"/>
          </a:xfrm>
        </p:grpSpPr>
        <p:sp>
          <p:nvSpPr>
            <p:cNvPr id="1068" name="Rectangle: Rounded Corners 1067">
              <a:extLst>
                <a:ext uri="{FF2B5EF4-FFF2-40B4-BE49-F238E27FC236}">
                  <a16:creationId xmlns:a16="http://schemas.microsoft.com/office/drawing/2014/main" id="{AA596FF4-7CE0-0FBB-7509-2A06A0D5E2C2}"/>
                </a:ext>
              </a:extLst>
            </p:cNvPr>
            <p:cNvSpPr/>
            <p:nvPr/>
          </p:nvSpPr>
          <p:spPr>
            <a:xfrm>
              <a:off x="2506721" y="2791257"/>
              <a:ext cx="7727949" cy="3502318"/>
            </a:xfrm>
            <a:prstGeom prst="roundRect">
              <a:avLst>
                <a:gd name="adj" fmla="val 4476"/>
              </a:avLst>
            </a:prstGeom>
            <a:solidFill>
              <a:srgbClr val="0078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6130B80A-8E09-54FA-ECC5-BDC244D1BA31}"/>
                </a:ext>
              </a:extLst>
            </p:cNvPr>
            <p:cNvGrpSpPr/>
            <p:nvPr/>
          </p:nvGrpSpPr>
          <p:grpSpPr>
            <a:xfrm>
              <a:off x="2710704" y="2941667"/>
              <a:ext cx="7319983" cy="3201498"/>
              <a:chOff x="2694599" y="2941667"/>
              <a:chExt cx="7319983" cy="3201498"/>
            </a:xfrm>
          </p:grpSpPr>
          <p:grpSp>
            <p:nvGrpSpPr>
              <p:cNvPr id="1073" name="Group 1072">
                <a:extLst>
                  <a:ext uri="{FF2B5EF4-FFF2-40B4-BE49-F238E27FC236}">
                    <a16:creationId xmlns:a16="http://schemas.microsoft.com/office/drawing/2014/main" id="{992D9620-718F-A3B7-B8F0-80AD34873006}"/>
                  </a:ext>
                </a:extLst>
              </p:cNvPr>
              <p:cNvGrpSpPr/>
              <p:nvPr/>
            </p:nvGrpSpPr>
            <p:grpSpPr>
              <a:xfrm>
                <a:off x="8638737" y="2941667"/>
                <a:ext cx="1375845" cy="3201498"/>
                <a:chOff x="-949669" y="3355682"/>
                <a:chExt cx="1375845" cy="3201498"/>
              </a:xfrm>
            </p:grpSpPr>
            <p:sp>
              <p:nvSpPr>
                <p:cNvPr id="20" name="Rectangle: Rounded Corners 19">
                  <a:extLst>
                    <a:ext uri="{FF2B5EF4-FFF2-40B4-BE49-F238E27FC236}">
                      <a16:creationId xmlns:a16="http://schemas.microsoft.com/office/drawing/2014/main" id="{B0A40035-15E7-CA02-FB56-B2F6814FFB0F}"/>
                    </a:ext>
                  </a:extLst>
                </p:cNvPr>
                <p:cNvSpPr/>
                <p:nvPr/>
              </p:nvSpPr>
              <p:spPr>
                <a:xfrm>
                  <a:off x="-949669" y="3355682"/>
                  <a:ext cx="1375845" cy="421417"/>
                </a:xfrm>
                <a:prstGeom prst="roundRect">
                  <a:avLst/>
                </a:prstGeom>
                <a:solidFill>
                  <a:srgbClr val="009A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RESULTADO</a:t>
                  </a:r>
                  <a:endParaRPr kumimoji="0" lang="en-IN"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39F6958D-6485-E4DC-7B62-4944E2EF0447}"/>
                    </a:ext>
                  </a:extLst>
                </p:cNvPr>
                <p:cNvSpPr/>
                <p:nvPr/>
              </p:nvSpPr>
              <p:spPr>
                <a:xfrm>
                  <a:off x="-949669" y="3911698"/>
                  <a:ext cx="1375845" cy="421417"/>
                </a:xfrm>
                <a:prstGeom prst="roundRect">
                  <a:avLst/>
                </a:prstGeom>
                <a:solidFill>
                  <a:srgbClr val="009A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600" b="1" i="0" u="none" strike="noStrike" kern="1200" cap="none" spc="0" normalizeH="0" baseline="0" noProof="0">
                      <a:ln>
                        <a:noFill/>
                      </a:ln>
                      <a:solidFill>
                        <a:prstClr val="white"/>
                      </a:solidFill>
                      <a:effectLst/>
                      <a:uLnTx/>
                      <a:uFillTx/>
                      <a:latin typeface="Calibri" panose="020F0502020204030204"/>
                      <a:ea typeface="+mn-ea"/>
                      <a:cs typeface="+mn-cs"/>
                    </a:rPr>
                    <a:t>XX</a:t>
                  </a:r>
                  <a:endParaRPr kumimoji="0" lang="en-IN"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11CC5449-322F-7E61-EFAA-383CCBD1C6E3}"/>
                    </a:ext>
                  </a:extLst>
                </p:cNvPr>
                <p:cNvSpPr/>
                <p:nvPr/>
              </p:nvSpPr>
              <p:spPr>
                <a:xfrm>
                  <a:off x="-949669" y="4467714"/>
                  <a:ext cx="1375845" cy="421417"/>
                </a:xfrm>
                <a:prstGeom prst="roundRect">
                  <a:avLst/>
                </a:prstGeom>
                <a:solidFill>
                  <a:srgbClr val="009A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600" b="1" i="0" u="none" strike="noStrike" kern="1200" cap="none" spc="0" normalizeH="0" baseline="0" noProof="0">
                      <a:ln>
                        <a:noFill/>
                      </a:ln>
                      <a:solidFill>
                        <a:prstClr val="white"/>
                      </a:solidFill>
                      <a:effectLst/>
                      <a:uLnTx/>
                      <a:uFillTx/>
                      <a:latin typeface="Calibri" panose="020F0502020204030204"/>
                      <a:ea typeface="+mn-ea"/>
                      <a:cs typeface="+mn-cs"/>
                    </a:rPr>
                    <a:t>XX</a:t>
                  </a:r>
                  <a:endParaRPr kumimoji="0" lang="en-IN"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15F9D8DD-5F6B-BAF8-3FA5-593EDBB102D1}"/>
                    </a:ext>
                  </a:extLst>
                </p:cNvPr>
                <p:cNvSpPr/>
                <p:nvPr/>
              </p:nvSpPr>
              <p:spPr>
                <a:xfrm>
                  <a:off x="-949669" y="5023730"/>
                  <a:ext cx="1375845" cy="421417"/>
                </a:xfrm>
                <a:prstGeom prst="roundRect">
                  <a:avLst/>
                </a:prstGeom>
                <a:solidFill>
                  <a:srgbClr val="009A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600" b="1" i="0" u="none" strike="noStrike" kern="1200" cap="none" spc="0" normalizeH="0" baseline="0" noProof="0">
                      <a:ln>
                        <a:noFill/>
                      </a:ln>
                      <a:solidFill>
                        <a:prstClr val="white"/>
                      </a:solidFill>
                      <a:effectLst/>
                      <a:uLnTx/>
                      <a:uFillTx/>
                      <a:latin typeface="Calibri" panose="020F0502020204030204"/>
                      <a:ea typeface="+mn-ea"/>
                      <a:cs typeface="+mn-cs"/>
                    </a:rPr>
                    <a:t>XX</a:t>
                  </a:r>
                  <a:endParaRPr kumimoji="0" lang="en-IN"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A8011C26-9741-1B50-4D41-81E5C71D19C2}"/>
                    </a:ext>
                  </a:extLst>
                </p:cNvPr>
                <p:cNvSpPr/>
                <p:nvPr/>
              </p:nvSpPr>
              <p:spPr>
                <a:xfrm>
                  <a:off x="-949669" y="5579746"/>
                  <a:ext cx="1375845" cy="421417"/>
                </a:xfrm>
                <a:prstGeom prst="roundRect">
                  <a:avLst/>
                </a:prstGeom>
                <a:solidFill>
                  <a:srgbClr val="009A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600" b="1" i="0" u="none" strike="noStrike" kern="1200" cap="none" spc="0" normalizeH="0" baseline="0" noProof="0">
                      <a:ln>
                        <a:noFill/>
                      </a:ln>
                      <a:solidFill>
                        <a:prstClr val="white"/>
                      </a:solidFill>
                      <a:effectLst/>
                      <a:uLnTx/>
                      <a:uFillTx/>
                      <a:latin typeface="Calibri" panose="020F0502020204030204"/>
                      <a:ea typeface="+mn-ea"/>
                      <a:cs typeface="+mn-cs"/>
                    </a:rPr>
                    <a:t>XX</a:t>
                  </a:r>
                  <a:endParaRPr kumimoji="0" lang="en-IN"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BD39A6BB-A851-CE44-CE5C-4D07019F75A1}"/>
                    </a:ext>
                  </a:extLst>
                </p:cNvPr>
                <p:cNvSpPr/>
                <p:nvPr/>
              </p:nvSpPr>
              <p:spPr>
                <a:xfrm>
                  <a:off x="-949669" y="6135763"/>
                  <a:ext cx="1375845" cy="421417"/>
                </a:xfrm>
                <a:prstGeom prst="roundRect">
                  <a:avLst/>
                </a:prstGeom>
                <a:solidFill>
                  <a:srgbClr val="009A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600" b="1" i="0" u="none" strike="noStrike" kern="1200" cap="none" spc="0" normalizeH="0" baseline="0" noProof="0">
                      <a:ln>
                        <a:noFill/>
                      </a:ln>
                      <a:solidFill>
                        <a:prstClr val="white"/>
                      </a:solidFill>
                      <a:effectLst/>
                      <a:uLnTx/>
                      <a:uFillTx/>
                      <a:latin typeface="Calibri" panose="020F0502020204030204"/>
                      <a:ea typeface="+mn-ea"/>
                      <a:cs typeface="+mn-cs"/>
                    </a:rPr>
                    <a:t>XX</a:t>
                  </a:r>
                  <a:endParaRPr kumimoji="0" lang="en-IN"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70" name="Group 1069">
                <a:extLst>
                  <a:ext uri="{FF2B5EF4-FFF2-40B4-BE49-F238E27FC236}">
                    <a16:creationId xmlns:a16="http://schemas.microsoft.com/office/drawing/2014/main" id="{02B7D5EE-A79A-72DB-7E41-9C1A477D4F34}"/>
                  </a:ext>
                </a:extLst>
              </p:cNvPr>
              <p:cNvGrpSpPr/>
              <p:nvPr/>
            </p:nvGrpSpPr>
            <p:grpSpPr>
              <a:xfrm>
                <a:off x="2694599" y="2943443"/>
                <a:ext cx="1000607" cy="3199722"/>
                <a:chOff x="-6376627" y="3357458"/>
                <a:chExt cx="1000607" cy="3199722"/>
              </a:xfrm>
            </p:grpSpPr>
            <p:sp>
              <p:nvSpPr>
                <p:cNvPr id="18" name="Rectangle: Rounded Corners 17">
                  <a:extLst>
                    <a:ext uri="{FF2B5EF4-FFF2-40B4-BE49-F238E27FC236}">
                      <a16:creationId xmlns:a16="http://schemas.microsoft.com/office/drawing/2014/main" id="{BDC80CC4-E05D-258D-BE66-FD3D33BE3097}"/>
                    </a:ext>
                  </a:extLst>
                </p:cNvPr>
                <p:cNvSpPr/>
                <p:nvPr/>
              </p:nvSpPr>
              <p:spPr>
                <a:xfrm>
                  <a:off x="-6376627" y="3357458"/>
                  <a:ext cx="1000607" cy="421417"/>
                </a:xfrm>
                <a:prstGeom prst="roundRect">
                  <a:avLst/>
                </a:prstGeom>
                <a:solidFill>
                  <a:srgbClr val="009A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600" b="1" i="0" u="none" strike="noStrike" kern="1200" cap="none" spc="0" normalizeH="0" baseline="0" noProof="0">
                      <a:ln>
                        <a:noFill/>
                      </a:ln>
                      <a:solidFill>
                        <a:prstClr val="white"/>
                      </a:solidFill>
                      <a:effectLst/>
                      <a:uLnTx/>
                      <a:uFillTx/>
                      <a:latin typeface="Calibri" panose="020F0502020204030204"/>
                      <a:ea typeface="+mn-ea"/>
                      <a:cs typeface="+mn-cs"/>
                    </a:rPr>
                    <a:t>RANGO</a:t>
                  </a:r>
                  <a:endParaRPr kumimoji="0" lang="en-IN"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2" name="Rectangle: Rounded Corners 1061">
                  <a:extLst>
                    <a:ext uri="{FF2B5EF4-FFF2-40B4-BE49-F238E27FC236}">
                      <a16:creationId xmlns:a16="http://schemas.microsoft.com/office/drawing/2014/main" id="{E4A1009E-5BC2-AC0D-E86D-FEDA9481DBE8}"/>
                    </a:ext>
                  </a:extLst>
                </p:cNvPr>
                <p:cNvSpPr/>
                <p:nvPr/>
              </p:nvSpPr>
              <p:spPr>
                <a:xfrm>
                  <a:off x="-6376627" y="4468780"/>
                  <a:ext cx="1000607" cy="421417"/>
                </a:xfrm>
                <a:prstGeom prst="roundRect">
                  <a:avLst/>
                </a:prstGeom>
                <a:solidFill>
                  <a:srgbClr val="009A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600" b="1" i="0" u="none" strike="noStrike" kern="1200" cap="none" spc="0" normalizeH="0" baseline="0" noProof="0">
                      <a:ln>
                        <a:noFill/>
                      </a:ln>
                      <a:solidFill>
                        <a:prstClr val="white"/>
                      </a:solidFill>
                      <a:effectLst/>
                      <a:uLnTx/>
                      <a:uFillTx/>
                      <a:latin typeface="Calibri" panose="020F0502020204030204"/>
                      <a:ea typeface="+mn-ea"/>
                      <a:cs typeface="+mn-cs"/>
                    </a:rPr>
                    <a:t>2</a:t>
                  </a:r>
                  <a:endParaRPr kumimoji="0" lang="en-IN"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3" name="Rectangle: Rounded Corners 1062">
                  <a:extLst>
                    <a:ext uri="{FF2B5EF4-FFF2-40B4-BE49-F238E27FC236}">
                      <a16:creationId xmlns:a16="http://schemas.microsoft.com/office/drawing/2014/main" id="{6FA03AA8-D60E-6DDD-3334-5D95048E5154}"/>
                    </a:ext>
                  </a:extLst>
                </p:cNvPr>
                <p:cNvSpPr/>
                <p:nvPr/>
              </p:nvSpPr>
              <p:spPr>
                <a:xfrm>
                  <a:off x="-6376627" y="5024441"/>
                  <a:ext cx="1000607" cy="421417"/>
                </a:xfrm>
                <a:prstGeom prst="roundRect">
                  <a:avLst/>
                </a:prstGeom>
                <a:solidFill>
                  <a:srgbClr val="009A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600" b="1" i="0" u="none" strike="noStrike" kern="1200" cap="none" spc="0" normalizeH="0" baseline="0" noProof="0">
                      <a:ln>
                        <a:noFill/>
                      </a:ln>
                      <a:solidFill>
                        <a:prstClr val="white"/>
                      </a:solidFill>
                      <a:effectLst/>
                      <a:uLnTx/>
                      <a:uFillTx/>
                      <a:latin typeface="Calibri" panose="020F0502020204030204"/>
                      <a:ea typeface="+mn-ea"/>
                      <a:cs typeface="+mn-cs"/>
                    </a:rPr>
                    <a:t>3</a:t>
                  </a:r>
                  <a:endParaRPr kumimoji="0" lang="en-IN"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4" name="Rectangle: Rounded Corners 1063">
                  <a:extLst>
                    <a:ext uri="{FF2B5EF4-FFF2-40B4-BE49-F238E27FC236}">
                      <a16:creationId xmlns:a16="http://schemas.microsoft.com/office/drawing/2014/main" id="{00BE74BC-A354-553A-B6F7-820EDAE3CAB4}"/>
                    </a:ext>
                  </a:extLst>
                </p:cNvPr>
                <p:cNvSpPr/>
                <p:nvPr/>
              </p:nvSpPr>
              <p:spPr>
                <a:xfrm>
                  <a:off x="-6376627" y="5580102"/>
                  <a:ext cx="1000607" cy="421417"/>
                </a:xfrm>
                <a:prstGeom prst="roundRect">
                  <a:avLst/>
                </a:prstGeom>
                <a:solidFill>
                  <a:srgbClr val="009A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600" b="1" i="0" u="none" strike="noStrike" kern="1200" cap="none" spc="0" normalizeH="0" baseline="0" noProof="0">
                      <a:ln>
                        <a:noFill/>
                      </a:ln>
                      <a:solidFill>
                        <a:prstClr val="white"/>
                      </a:solidFill>
                      <a:effectLst/>
                      <a:uLnTx/>
                      <a:uFillTx/>
                      <a:latin typeface="Calibri" panose="020F0502020204030204"/>
                      <a:ea typeface="+mn-ea"/>
                      <a:cs typeface="+mn-cs"/>
                    </a:rPr>
                    <a:t>4</a:t>
                  </a:r>
                  <a:endParaRPr kumimoji="0" lang="en-IN"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5" name="Rectangle: Rounded Corners 1064">
                  <a:extLst>
                    <a:ext uri="{FF2B5EF4-FFF2-40B4-BE49-F238E27FC236}">
                      <a16:creationId xmlns:a16="http://schemas.microsoft.com/office/drawing/2014/main" id="{49A640C1-0F52-30AD-2960-AAD9028949D7}"/>
                    </a:ext>
                  </a:extLst>
                </p:cNvPr>
                <p:cNvSpPr/>
                <p:nvPr/>
              </p:nvSpPr>
              <p:spPr>
                <a:xfrm>
                  <a:off x="-6376627" y="6135763"/>
                  <a:ext cx="1000607" cy="421417"/>
                </a:xfrm>
                <a:prstGeom prst="roundRect">
                  <a:avLst/>
                </a:prstGeom>
                <a:solidFill>
                  <a:srgbClr val="009A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600" b="1" i="0" u="none" strike="noStrike" kern="1200" cap="none" spc="0" normalizeH="0" baseline="0" noProof="0">
                      <a:ln>
                        <a:noFill/>
                      </a:ln>
                      <a:solidFill>
                        <a:prstClr val="white"/>
                      </a:solidFill>
                      <a:effectLst/>
                      <a:uLnTx/>
                      <a:uFillTx/>
                      <a:latin typeface="Calibri" panose="020F0502020204030204"/>
                      <a:ea typeface="+mn-ea"/>
                      <a:cs typeface="+mn-cs"/>
                    </a:rPr>
                    <a:t>5</a:t>
                  </a:r>
                  <a:endParaRPr kumimoji="0" lang="en-IN"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69" name="Group 1068">
                  <a:extLst>
                    <a:ext uri="{FF2B5EF4-FFF2-40B4-BE49-F238E27FC236}">
                      <a16:creationId xmlns:a16="http://schemas.microsoft.com/office/drawing/2014/main" id="{087B4AE9-7606-F687-813B-6A8341B3BEFC}"/>
                    </a:ext>
                  </a:extLst>
                </p:cNvPr>
                <p:cNvGrpSpPr/>
                <p:nvPr/>
              </p:nvGrpSpPr>
              <p:grpSpPr>
                <a:xfrm>
                  <a:off x="-6376627" y="3913119"/>
                  <a:ext cx="1000607" cy="421417"/>
                  <a:chOff x="-6364507" y="3959067"/>
                  <a:chExt cx="1000607" cy="421417"/>
                </a:xfrm>
              </p:grpSpPr>
              <p:sp>
                <p:nvSpPr>
                  <p:cNvPr id="1061" name="Rectangle: Rounded Corners 1060">
                    <a:extLst>
                      <a:ext uri="{FF2B5EF4-FFF2-40B4-BE49-F238E27FC236}">
                        <a16:creationId xmlns:a16="http://schemas.microsoft.com/office/drawing/2014/main" id="{05F323D1-ED4D-F2D9-43AA-A506C471E20B}"/>
                      </a:ext>
                    </a:extLst>
                  </p:cNvPr>
                  <p:cNvSpPr/>
                  <p:nvPr/>
                </p:nvSpPr>
                <p:spPr>
                  <a:xfrm>
                    <a:off x="-6364507" y="3959067"/>
                    <a:ext cx="1000607" cy="421417"/>
                  </a:xfrm>
                  <a:prstGeom prst="roundRect">
                    <a:avLst/>
                  </a:prstGeom>
                  <a:solidFill>
                    <a:srgbClr val="009A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67" name="Graphic 1066">
                    <a:extLst>
                      <a:ext uri="{FF2B5EF4-FFF2-40B4-BE49-F238E27FC236}">
                        <a16:creationId xmlns:a16="http://schemas.microsoft.com/office/drawing/2014/main" id="{CB626DE9-25D4-E7A3-BE91-3F43CFB812B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017919" y="4016060"/>
                    <a:ext cx="307431" cy="307431"/>
                  </a:xfrm>
                  <a:prstGeom prst="rect">
                    <a:avLst/>
                  </a:prstGeom>
                </p:spPr>
              </p:pic>
            </p:grpSp>
          </p:grpSp>
          <p:grpSp>
            <p:nvGrpSpPr>
              <p:cNvPr id="15" name="Group 14">
                <a:extLst>
                  <a:ext uri="{FF2B5EF4-FFF2-40B4-BE49-F238E27FC236}">
                    <a16:creationId xmlns:a16="http://schemas.microsoft.com/office/drawing/2014/main" id="{D0B9417A-788C-A171-C46E-D58CF71D9CC3}"/>
                  </a:ext>
                </a:extLst>
              </p:cNvPr>
              <p:cNvGrpSpPr/>
              <p:nvPr/>
            </p:nvGrpSpPr>
            <p:grpSpPr>
              <a:xfrm>
                <a:off x="3816235" y="2944207"/>
                <a:ext cx="4701473" cy="3198958"/>
                <a:chOff x="3824196" y="2944207"/>
                <a:chExt cx="4701473" cy="3198958"/>
              </a:xfrm>
            </p:grpSpPr>
            <p:sp>
              <p:nvSpPr>
                <p:cNvPr id="28" name="Rectangle 27">
                  <a:extLst>
                    <a:ext uri="{FF2B5EF4-FFF2-40B4-BE49-F238E27FC236}">
                      <a16:creationId xmlns:a16="http://schemas.microsoft.com/office/drawing/2014/main" id="{787CB269-DCF9-6D37-5DAF-F25A6E067C97}"/>
                    </a:ext>
                  </a:extLst>
                </p:cNvPr>
                <p:cNvSpPr/>
                <p:nvPr/>
              </p:nvSpPr>
              <p:spPr>
                <a:xfrm>
                  <a:off x="5335183" y="3513603"/>
                  <a:ext cx="2117558" cy="269452"/>
                </a:xfrm>
                <a:prstGeom prst="rect">
                  <a:avLst/>
                </a:prstGeom>
                <a:solidFill>
                  <a:srgbClr val="0F71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0" i="0" u="none" strike="noStrike" kern="1200" cap="none" spc="0" normalizeH="0" baseline="0" noProof="0">
                      <a:ln>
                        <a:noFill/>
                      </a:ln>
                      <a:solidFill>
                        <a:prstClr val="white"/>
                      </a:solidFill>
                      <a:effectLst/>
                      <a:uLnTx/>
                      <a:uFillTx/>
                      <a:latin typeface="Calibri" panose="020F0502020204030204"/>
                      <a:ea typeface="+mn-ea"/>
                      <a:cs typeface="+mn-cs"/>
                    </a:rPr>
                    <a:t>Nombre del equipo</a:t>
                  </a:r>
                </a:p>
              </p:txBody>
            </p:sp>
            <p:sp>
              <p:nvSpPr>
                <p:cNvPr id="21" name="Rectangle: Rounded Corners 20">
                  <a:extLst>
                    <a:ext uri="{FF2B5EF4-FFF2-40B4-BE49-F238E27FC236}">
                      <a16:creationId xmlns:a16="http://schemas.microsoft.com/office/drawing/2014/main" id="{929BF749-A1B9-19F9-5B87-3837C487E6AA}"/>
                    </a:ext>
                  </a:extLst>
                </p:cNvPr>
                <p:cNvSpPr/>
                <p:nvPr/>
              </p:nvSpPr>
              <p:spPr>
                <a:xfrm>
                  <a:off x="3824196" y="3499715"/>
                  <a:ext cx="4701473" cy="421417"/>
                </a:xfrm>
                <a:prstGeom prst="roundRect">
                  <a:avLst/>
                </a:prstGeom>
                <a:solidFill>
                  <a:srgbClr val="009A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875AF184-0882-2BEB-F16A-06343314D09F}"/>
                    </a:ext>
                  </a:extLst>
                </p:cNvPr>
                <p:cNvSpPr/>
                <p:nvPr/>
              </p:nvSpPr>
              <p:spPr>
                <a:xfrm>
                  <a:off x="5773119" y="3545865"/>
                  <a:ext cx="2568241" cy="3291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600" b="1" i="0" u="none" strike="noStrike" kern="1200" cap="none" spc="0" normalizeH="0" baseline="0" noProof="0">
                      <a:ln>
                        <a:noFill/>
                      </a:ln>
                      <a:solidFill>
                        <a:prstClr val="white"/>
                      </a:solidFill>
                      <a:effectLst/>
                      <a:uLnTx/>
                      <a:uFillTx/>
                      <a:latin typeface="Calibri" panose="020F0502020204030204"/>
                      <a:ea typeface="+mn-ea"/>
                      <a:cs typeface="+mn-cs"/>
                    </a:rPr>
                    <a:t>NOMBRE DEL EQUIPO AQUÍ</a:t>
                  </a:r>
                </a:p>
              </p:txBody>
            </p:sp>
            <p:sp>
              <p:nvSpPr>
                <p:cNvPr id="51" name="Rectangle 50">
                  <a:extLst>
                    <a:ext uri="{FF2B5EF4-FFF2-40B4-BE49-F238E27FC236}">
                      <a16:creationId xmlns:a16="http://schemas.microsoft.com/office/drawing/2014/main" id="{E7FCC26E-6339-0C0F-DBA4-CB59302575DD}"/>
                    </a:ext>
                  </a:extLst>
                </p:cNvPr>
                <p:cNvSpPr/>
                <p:nvPr/>
              </p:nvSpPr>
              <p:spPr>
                <a:xfrm>
                  <a:off x="5335183" y="4069111"/>
                  <a:ext cx="2117558" cy="269452"/>
                </a:xfrm>
                <a:prstGeom prst="rect">
                  <a:avLst/>
                </a:prstGeom>
                <a:solidFill>
                  <a:srgbClr val="0F71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0" i="0" u="none" strike="noStrike" kern="1200" cap="none" spc="0" normalizeH="0" baseline="0" noProof="0">
                      <a:ln>
                        <a:noFill/>
                      </a:ln>
                      <a:solidFill>
                        <a:prstClr val="white"/>
                      </a:solidFill>
                      <a:effectLst/>
                      <a:uLnTx/>
                      <a:uFillTx/>
                      <a:latin typeface="Calibri" panose="020F0502020204030204"/>
                      <a:ea typeface="+mn-ea"/>
                      <a:cs typeface="+mn-cs"/>
                    </a:rPr>
                    <a:t>Nombre del equipo</a:t>
                  </a:r>
                </a:p>
              </p:txBody>
            </p:sp>
            <p:sp>
              <p:nvSpPr>
                <p:cNvPr id="52" name="Rectangle: Rounded Corners 51">
                  <a:extLst>
                    <a:ext uri="{FF2B5EF4-FFF2-40B4-BE49-F238E27FC236}">
                      <a16:creationId xmlns:a16="http://schemas.microsoft.com/office/drawing/2014/main" id="{C471A7C3-50F2-BF8C-9E5E-87E040F3CE8C}"/>
                    </a:ext>
                  </a:extLst>
                </p:cNvPr>
                <p:cNvSpPr/>
                <p:nvPr/>
              </p:nvSpPr>
              <p:spPr>
                <a:xfrm>
                  <a:off x="3824196" y="4055223"/>
                  <a:ext cx="4701473" cy="421417"/>
                </a:xfrm>
                <a:prstGeom prst="roundRect">
                  <a:avLst/>
                </a:prstGeom>
                <a:solidFill>
                  <a:srgbClr val="009A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345093FB-C10A-B743-696C-4B0513FAD3BF}"/>
                    </a:ext>
                  </a:extLst>
                </p:cNvPr>
                <p:cNvSpPr/>
                <p:nvPr/>
              </p:nvSpPr>
              <p:spPr>
                <a:xfrm>
                  <a:off x="5335183" y="4624619"/>
                  <a:ext cx="2117558" cy="269452"/>
                </a:xfrm>
                <a:prstGeom prst="rect">
                  <a:avLst/>
                </a:prstGeom>
                <a:solidFill>
                  <a:srgbClr val="0F71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0" i="0" u="none" strike="noStrike" kern="1200" cap="none" spc="0" normalizeH="0" baseline="0" noProof="0">
                      <a:ln>
                        <a:noFill/>
                      </a:ln>
                      <a:solidFill>
                        <a:prstClr val="white"/>
                      </a:solidFill>
                      <a:effectLst/>
                      <a:uLnTx/>
                      <a:uFillTx/>
                      <a:latin typeface="Calibri" panose="020F0502020204030204"/>
                      <a:ea typeface="+mn-ea"/>
                      <a:cs typeface="+mn-cs"/>
                    </a:rPr>
                    <a:t>Nombre del equipo</a:t>
                  </a:r>
                </a:p>
              </p:txBody>
            </p:sp>
            <p:sp>
              <p:nvSpPr>
                <p:cNvPr id="62" name="Rectangle: Rounded Corners 61">
                  <a:extLst>
                    <a:ext uri="{FF2B5EF4-FFF2-40B4-BE49-F238E27FC236}">
                      <a16:creationId xmlns:a16="http://schemas.microsoft.com/office/drawing/2014/main" id="{A60F2F1A-02A9-74E6-1B90-C75290343126}"/>
                    </a:ext>
                  </a:extLst>
                </p:cNvPr>
                <p:cNvSpPr/>
                <p:nvPr/>
              </p:nvSpPr>
              <p:spPr>
                <a:xfrm>
                  <a:off x="3824196" y="4610731"/>
                  <a:ext cx="4701473" cy="421417"/>
                </a:xfrm>
                <a:prstGeom prst="roundRect">
                  <a:avLst/>
                </a:prstGeom>
                <a:solidFill>
                  <a:srgbClr val="009A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2" name="Rectangle 1031">
                  <a:extLst>
                    <a:ext uri="{FF2B5EF4-FFF2-40B4-BE49-F238E27FC236}">
                      <a16:creationId xmlns:a16="http://schemas.microsoft.com/office/drawing/2014/main" id="{638AFB01-8F3A-CF14-0449-ACC7478EDE78}"/>
                    </a:ext>
                  </a:extLst>
                </p:cNvPr>
                <p:cNvSpPr/>
                <p:nvPr/>
              </p:nvSpPr>
              <p:spPr>
                <a:xfrm>
                  <a:off x="5335183" y="5180127"/>
                  <a:ext cx="2117558" cy="269452"/>
                </a:xfrm>
                <a:prstGeom prst="rect">
                  <a:avLst/>
                </a:prstGeom>
                <a:solidFill>
                  <a:srgbClr val="0F71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0" i="0" u="none" strike="noStrike" kern="1200" cap="none" spc="0" normalizeH="0" baseline="0" noProof="0">
                      <a:ln>
                        <a:noFill/>
                      </a:ln>
                      <a:solidFill>
                        <a:prstClr val="white"/>
                      </a:solidFill>
                      <a:effectLst/>
                      <a:uLnTx/>
                      <a:uFillTx/>
                      <a:latin typeface="Calibri" panose="020F0502020204030204"/>
                      <a:ea typeface="+mn-ea"/>
                      <a:cs typeface="+mn-cs"/>
                    </a:rPr>
                    <a:t>Nombre del equipo</a:t>
                  </a:r>
                </a:p>
              </p:txBody>
            </p:sp>
            <p:sp>
              <p:nvSpPr>
                <p:cNvPr id="1033" name="Rectangle: Rounded Corners 1032">
                  <a:extLst>
                    <a:ext uri="{FF2B5EF4-FFF2-40B4-BE49-F238E27FC236}">
                      <a16:creationId xmlns:a16="http://schemas.microsoft.com/office/drawing/2014/main" id="{110E8518-9108-3E01-F731-1778010388E3}"/>
                    </a:ext>
                  </a:extLst>
                </p:cNvPr>
                <p:cNvSpPr/>
                <p:nvPr/>
              </p:nvSpPr>
              <p:spPr>
                <a:xfrm>
                  <a:off x="3824196" y="5166239"/>
                  <a:ext cx="4701473" cy="421417"/>
                </a:xfrm>
                <a:prstGeom prst="roundRect">
                  <a:avLst/>
                </a:prstGeom>
                <a:solidFill>
                  <a:srgbClr val="009A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2" name="Rectangle 1041">
                  <a:extLst>
                    <a:ext uri="{FF2B5EF4-FFF2-40B4-BE49-F238E27FC236}">
                      <a16:creationId xmlns:a16="http://schemas.microsoft.com/office/drawing/2014/main" id="{8183EC77-429D-DE5D-E4DA-CC27AEA8E3DD}"/>
                    </a:ext>
                  </a:extLst>
                </p:cNvPr>
                <p:cNvSpPr/>
                <p:nvPr/>
              </p:nvSpPr>
              <p:spPr>
                <a:xfrm>
                  <a:off x="5335183" y="5735636"/>
                  <a:ext cx="2117558" cy="269452"/>
                </a:xfrm>
                <a:prstGeom prst="rect">
                  <a:avLst/>
                </a:prstGeom>
                <a:solidFill>
                  <a:srgbClr val="0F71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400" b="0" i="0" u="none" strike="noStrike" kern="1200" cap="none" spc="0" normalizeH="0" baseline="0" noProof="0">
                      <a:ln>
                        <a:noFill/>
                      </a:ln>
                      <a:solidFill>
                        <a:prstClr val="white"/>
                      </a:solidFill>
                      <a:effectLst/>
                      <a:uLnTx/>
                      <a:uFillTx/>
                      <a:latin typeface="Calibri" panose="020F0502020204030204"/>
                      <a:ea typeface="+mn-ea"/>
                      <a:cs typeface="+mn-cs"/>
                    </a:rPr>
                    <a:t>Nombre del equipo</a:t>
                  </a:r>
                </a:p>
              </p:txBody>
            </p:sp>
            <p:sp>
              <p:nvSpPr>
                <p:cNvPr id="1043" name="Rectangle: Rounded Corners 1042">
                  <a:extLst>
                    <a:ext uri="{FF2B5EF4-FFF2-40B4-BE49-F238E27FC236}">
                      <a16:creationId xmlns:a16="http://schemas.microsoft.com/office/drawing/2014/main" id="{970E8DBE-AAA7-50FF-9042-EDAAB2D59C66}"/>
                    </a:ext>
                  </a:extLst>
                </p:cNvPr>
                <p:cNvSpPr/>
                <p:nvPr/>
              </p:nvSpPr>
              <p:spPr>
                <a:xfrm>
                  <a:off x="3824196" y="5721748"/>
                  <a:ext cx="4701473" cy="421417"/>
                </a:xfrm>
                <a:prstGeom prst="roundRect">
                  <a:avLst/>
                </a:prstGeom>
                <a:solidFill>
                  <a:srgbClr val="009A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1" name="Rectangle: Rounded Corners 1070">
                  <a:extLst>
                    <a:ext uri="{FF2B5EF4-FFF2-40B4-BE49-F238E27FC236}">
                      <a16:creationId xmlns:a16="http://schemas.microsoft.com/office/drawing/2014/main" id="{7CAC8855-DB6F-EF48-5E9C-1EA1ECC032C1}"/>
                    </a:ext>
                  </a:extLst>
                </p:cNvPr>
                <p:cNvSpPr/>
                <p:nvPr/>
              </p:nvSpPr>
              <p:spPr>
                <a:xfrm>
                  <a:off x="3824196" y="2944207"/>
                  <a:ext cx="4701473" cy="421417"/>
                </a:xfrm>
                <a:prstGeom prst="roundRect">
                  <a:avLst/>
                </a:prstGeom>
                <a:solidFill>
                  <a:srgbClr val="009A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600" b="1" i="0" u="none" strike="noStrike" kern="1200" cap="none" spc="0" normalizeH="0" baseline="0" noProof="0">
                      <a:ln>
                        <a:noFill/>
                      </a:ln>
                      <a:solidFill>
                        <a:prstClr val="white"/>
                      </a:solidFill>
                      <a:effectLst/>
                      <a:uLnTx/>
                      <a:uFillTx/>
                      <a:latin typeface="Calibri" panose="020F0502020204030204"/>
                      <a:ea typeface="+mn-ea"/>
                      <a:cs typeface="+mn-cs"/>
                    </a:rPr>
                    <a:t>EQUIPO</a:t>
                  </a:r>
                  <a:endParaRPr kumimoji="0" lang="en-IN"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3AA25399-9698-7CC8-594B-5D176C8E8EF3}"/>
                    </a:ext>
                  </a:extLst>
                </p:cNvPr>
                <p:cNvGrpSpPr/>
                <p:nvPr/>
              </p:nvGrpSpPr>
              <p:grpSpPr>
                <a:xfrm>
                  <a:off x="4033198" y="3583386"/>
                  <a:ext cx="1457502" cy="254075"/>
                  <a:chOff x="3277402" y="2492386"/>
                  <a:chExt cx="1457502" cy="254075"/>
                </a:xfrm>
              </p:grpSpPr>
              <p:pic>
                <p:nvPicPr>
                  <p:cNvPr id="4" name="Graphic 3">
                    <a:extLst>
                      <a:ext uri="{FF2B5EF4-FFF2-40B4-BE49-F238E27FC236}">
                        <a16:creationId xmlns:a16="http://schemas.microsoft.com/office/drawing/2014/main" id="{6462AED3-9A0C-0C9A-3389-C4CFF70093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77402" y="2492386"/>
                    <a:ext cx="254075" cy="254075"/>
                  </a:xfrm>
                  <a:prstGeom prst="rect">
                    <a:avLst/>
                  </a:prstGeom>
                </p:spPr>
              </p:pic>
              <p:pic>
                <p:nvPicPr>
                  <p:cNvPr id="5" name="Graphic 4">
                    <a:extLst>
                      <a:ext uri="{FF2B5EF4-FFF2-40B4-BE49-F238E27FC236}">
                        <a16:creationId xmlns:a16="http://schemas.microsoft.com/office/drawing/2014/main" id="{35CBF54E-CB7D-64A3-7D2D-2DDADC43A9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78259" y="2492386"/>
                    <a:ext cx="254075" cy="254075"/>
                  </a:xfrm>
                  <a:prstGeom prst="rect">
                    <a:avLst/>
                  </a:prstGeom>
                </p:spPr>
              </p:pic>
              <p:pic>
                <p:nvPicPr>
                  <p:cNvPr id="6" name="Graphic 5">
                    <a:extLst>
                      <a:ext uri="{FF2B5EF4-FFF2-40B4-BE49-F238E27FC236}">
                        <a16:creationId xmlns:a16="http://schemas.microsoft.com/office/drawing/2014/main" id="{CE7C8F62-B0B1-085C-9741-F19611FAA3F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80829" y="2492386"/>
                    <a:ext cx="254075" cy="254075"/>
                  </a:xfrm>
                  <a:prstGeom prst="rect">
                    <a:avLst/>
                  </a:prstGeom>
                </p:spPr>
              </p:pic>
              <p:pic>
                <p:nvPicPr>
                  <p:cNvPr id="7" name="Graphic 6">
                    <a:extLst>
                      <a:ext uri="{FF2B5EF4-FFF2-40B4-BE49-F238E27FC236}">
                        <a16:creationId xmlns:a16="http://schemas.microsoft.com/office/drawing/2014/main" id="{5BA75972-F7B3-2DA2-2474-B8010A9CFF8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79116" y="2492386"/>
                    <a:ext cx="254075" cy="254075"/>
                  </a:xfrm>
                  <a:prstGeom prst="rect">
                    <a:avLst/>
                  </a:prstGeom>
                </p:spPr>
              </p:pic>
              <p:pic>
                <p:nvPicPr>
                  <p:cNvPr id="8" name="Graphic 7">
                    <a:extLst>
                      <a:ext uri="{FF2B5EF4-FFF2-40B4-BE49-F238E27FC236}">
                        <a16:creationId xmlns:a16="http://schemas.microsoft.com/office/drawing/2014/main" id="{8E4DE5E7-B818-D01F-6D4E-E4080ECAE98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79973" y="2492386"/>
                    <a:ext cx="254075" cy="254075"/>
                  </a:xfrm>
                  <a:prstGeom prst="rect">
                    <a:avLst/>
                  </a:prstGeom>
                </p:spPr>
              </p:pic>
            </p:grpSp>
            <p:grpSp>
              <p:nvGrpSpPr>
                <p:cNvPr id="24" name="Group 23">
                  <a:extLst>
                    <a:ext uri="{FF2B5EF4-FFF2-40B4-BE49-F238E27FC236}">
                      <a16:creationId xmlns:a16="http://schemas.microsoft.com/office/drawing/2014/main" id="{3F77CDC2-1ED1-06D8-D1D0-57A6724C7A1B}"/>
                    </a:ext>
                  </a:extLst>
                </p:cNvPr>
                <p:cNvGrpSpPr/>
                <p:nvPr/>
              </p:nvGrpSpPr>
              <p:grpSpPr>
                <a:xfrm>
                  <a:off x="4033198" y="4138894"/>
                  <a:ext cx="1156646" cy="254075"/>
                  <a:chOff x="3277402" y="2492386"/>
                  <a:chExt cx="1156646" cy="254075"/>
                </a:xfrm>
              </p:grpSpPr>
              <p:pic>
                <p:nvPicPr>
                  <p:cNvPr id="25" name="Graphic 24">
                    <a:extLst>
                      <a:ext uri="{FF2B5EF4-FFF2-40B4-BE49-F238E27FC236}">
                        <a16:creationId xmlns:a16="http://schemas.microsoft.com/office/drawing/2014/main" id="{B57697E6-7224-07D3-4EC5-BE84F8B87CD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77402" y="2492386"/>
                    <a:ext cx="254075" cy="254075"/>
                  </a:xfrm>
                  <a:prstGeom prst="rect">
                    <a:avLst/>
                  </a:prstGeom>
                </p:spPr>
              </p:pic>
              <p:pic>
                <p:nvPicPr>
                  <p:cNvPr id="26" name="Graphic 25">
                    <a:extLst>
                      <a:ext uri="{FF2B5EF4-FFF2-40B4-BE49-F238E27FC236}">
                        <a16:creationId xmlns:a16="http://schemas.microsoft.com/office/drawing/2014/main" id="{51A2CAA5-1E90-B81C-6F20-E65BB0DE73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78259" y="2492386"/>
                    <a:ext cx="254075" cy="254075"/>
                  </a:xfrm>
                  <a:prstGeom prst="rect">
                    <a:avLst/>
                  </a:prstGeom>
                </p:spPr>
              </p:pic>
              <p:pic>
                <p:nvPicPr>
                  <p:cNvPr id="29" name="Graphic 28">
                    <a:extLst>
                      <a:ext uri="{FF2B5EF4-FFF2-40B4-BE49-F238E27FC236}">
                        <a16:creationId xmlns:a16="http://schemas.microsoft.com/office/drawing/2014/main" id="{B0A572C9-1342-4721-20AA-0CD4F12311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79116" y="2492386"/>
                    <a:ext cx="254075" cy="254075"/>
                  </a:xfrm>
                  <a:prstGeom prst="rect">
                    <a:avLst/>
                  </a:prstGeom>
                </p:spPr>
              </p:pic>
              <p:pic>
                <p:nvPicPr>
                  <p:cNvPr id="30" name="Graphic 29">
                    <a:extLst>
                      <a:ext uri="{FF2B5EF4-FFF2-40B4-BE49-F238E27FC236}">
                        <a16:creationId xmlns:a16="http://schemas.microsoft.com/office/drawing/2014/main" id="{C2397BBA-B690-C011-30DB-15F53D8036A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79973" y="2492386"/>
                    <a:ext cx="254075" cy="254075"/>
                  </a:xfrm>
                  <a:prstGeom prst="rect">
                    <a:avLst/>
                  </a:prstGeom>
                </p:spPr>
              </p:pic>
            </p:grpSp>
            <p:grpSp>
              <p:nvGrpSpPr>
                <p:cNvPr id="40" name="Group 39">
                  <a:extLst>
                    <a:ext uri="{FF2B5EF4-FFF2-40B4-BE49-F238E27FC236}">
                      <a16:creationId xmlns:a16="http://schemas.microsoft.com/office/drawing/2014/main" id="{EC042117-98C4-1431-A631-60DF9662813A}"/>
                    </a:ext>
                  </a:extLst>
                </p:cNvPr>
                <p:cNvGrpSpPr/>
                <p:nvPr/>
              </p:nvGrpSpPr>
              <p:grpSpPr>
                <a:xfrm>
                  <a:off x="4033198" y="4694402"/>
                  <a:ext cx="855789" cy="254075"/>
                  <a:chOff x="3277402" y="2492386"/>
                  <a:chExt cx="855789" cy="254075"/>
                </a:xfrm>
              </p:grpSpPr>
              <p:pic>
                <p:nvPicPr>
                  <p:cNvPr id="41" name="Graphic 40">
                    <a:extLst>
                      <a:ext uri="{FF2B5EF4-FFF2-40B4-BE49-F238E27FC236}">
                        <a16:creationId xmlns:a16="http://schemas.microsoft.com/office/drawing/2014/main" id="{36DD4648-8C13-B8A0-00CE-CDDC44D976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77402" y="2492386"/>
                    <a:ext cx="254075" cy="254075"/>
                  </a:xfrm>
                  <a:prstGeom prst="rect">
                    <a:avLst/>
                  </a:prstGeom>
                </p:spPr>
              </p:pic>
              <p:pic>
                <p:nvPicPr>
                  <p:cNvPr id="48" name="Graphic 47">
                    <a:extLst>
                      <a:ext uri="{FF2B5EF4-FFF2-40B4-BE49-F238E27FC236}">
                        <a16:creationId xmlns:a16="http://schemas.microsoft.com/office/drawing/2014/main" id="{30C84D90-8025-01B9-61E0-FF68696E5A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78259" y="2492386"/>
                    <a:ext cx="254075" cy="254075"/>
                  </a:xfrm>
                  <a:prstGeom prst="rect">
                    <a:avLst/>
                  </a:prstGeom>
                </p:spPr>
              </p:pic>
              <p:pic>
                <p:nvPicPr>
                  <p:cNvPr id="59" name="Graphic 58">
                    <a:extLst>
                      <a:ext uri="{FF2B5EF4-FFF2-40B4-BE49-F238E27FC236}">
                        <a16:creationId xmlns:a16="http://schemas.microsoft.com/office/drawing/2014/main" id="{7DD8E61D-A0F9-22C2-B0F1-5FB64DC659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79116" y="2492386"/>
                    <a:ext cx="254075" cy="254075"/>
                  </a:xfrm>
                  <a:prstGeom prst="rect">
                    <a:avLst/>
                  </a:prstGeom>
                </p:spPr>
              </p:pic>
            </p:grpSp>
            <p:grpSp>
              <p:nvGrpSpPr>
                <p:cNvPr id="1029" name="Group 1028">
                  <a:extLst>
                    <a:ext uri="{FF2B5EF4-FFF2-40B4-BE49-F238E27FC236}">
                      <a16:creationId xmlns:a16="http://schemas.microsoft.com/office/drawing/2014/main" id="{C2ED603B-9EE9-A3D4-2192-EF86F174C5B8}"/>
                    </a:ext>
                  </a:extLst>
                </p:cNvPr>
                <p:cNvGrpSpPr/>
                <p:nvPr/>
              </p:nvGrpSpPr>
              <p:grpSpPr>
                <a:xfrm>
                  <a:off x="4033198" y="5249910"/>
                  <a:ext cx="554932" cy="254075"/>
                  <a:chOff x="3277402" y="2492386"/>
                  <a:chExt cx="554932" cy="254075"/>
                </a:xfrm>
              </p:grpSpPr>
              <p:pic>
                <p:nvPicPr>
                  <p:cNvPr id="1030" name="Graphic 1029">
                    <a:extLst>
                      <a:ext uri="{FF2B5EF4-FFF2-40B4-BE49-F238E27FC236}">
                        <a16:creationId xmlns:a16="http://schemas.microsoft.com/office/drawing/2014/main" id="{EC9A291D-9D22-1308-4E99-1473C409233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77402" y="2492386"/>
                    <a:ext cx="254075" cy="254075"/>
                  </a:xfrm>
                  <a:prstGeom prst="rect">
                    <a:avLst/>
                  </a:prstGeom>
                </p:spPr>
              </p:pic>
              <p:pic>
                <p:nvPicPr>
                  <p:cNvPr id="1038" name="Graphic 1037">
                    <a:extLst>
                      <a:ext uri="{FF2B5EF4-FFF2-40B4-BE49-F238E27FC236}">
                        <a16:creationId xmlns:a16="http://schemas.microsoft.com/office/drawing/2014/main" id="{1ADF285B-7242-CC6F-39A8-942DA86EFED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78259" y="2492386"/>
                    <a:ext cx="254075" cy="254075"/>
                  </a:xfrm>
                  <a:prstGeom prst="rect">
                    <a:avLst/>
                  </a:prstGeom>
                </p:spPr>
              </p:pic>
            </p:grpSp>
            <p:pic>
              <p:nvPicPr>
                <p:cNvPr id="1044" name="Graphic 1043">
                  <a:extLst>
                    <a:ext uri="{FF2B5EF4-FFF2-40B4-BE49-F238E27FC236}">
                      <a16:creationId xmlns:a16="http://schemas.microsoft.com/office/drawing/2014/main" id="{E8DF316D-EEEB-A6C7-B37B-4A4B31695AFA}"/>
                    </a:ext>
                  </a:extLst>
                </p:cNvPr>
                <p:cNvPicPr>
                  <a:picLocks noChangeAspect="1"/>
                </p:cNvPicPr>
                <p:nvPr/>
              </p:nvPicPr>
              <p:blipFill>
                <a:blip r:embed="rId7">
                  <a:extLst>
                    <a:ext uri="{96DAC541-7B7A-43D3-8B79-37D633B846F1}">
                      <asvg:svgBlip xmlns:asvg="http://schemas.microsoft.com/office/drawing/2016/SVG/main" r:embed="rId9"/>
                    </a:ext>
                  </a:extLst>
                </a:blip>
                <a:stretch>
                  <a:fillRect/>
                </a:stretch>
              </p:blipFill>
              <p:spPr>
                <a:xfrm>
                  <a:off x="4033198" y="5805419"/>
                  <a:ext cx="254075" cy="254075"/>
                </a:xfrm>
                <a:prstGeom prst="rect">
                  <a:avLst/>
                </a:prstGeom>
              </p:spPr>
            </p:pic>
            <p:sp>
              <p:nvSpPr>
                <p:cNvPr id="3" name="Rectangle 2">
                  <a:extLst>
                    <a:ext uri="{FF2B5EF4-FFF2-40B4-BE49-F238E27FC236}">
                      <a16:creationId xmlns:a16="http://schemas.microsoft.com/office/drawing/2014/main" id="{3E15B111-D0F4-63FA-3AD6-4BAD6A6696CF}"/>
                    </a:ext>
                  </a:extLst>
                </p:cNvPr>
                <p:cNvSpPr/>
                <p:nvPr/>
              </p:nvSpPr>
              <p:spPr>
                <a:xfrm>
                  <a:off x="5773119" y="4101373"/>
                  <a:ext cx="2568241" cy="3291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600" b="1" i="0" u="none" strike="noStrike" kern="1200" cap="none" spc="0" normalizeH="0" baseline="0" noProof="0">
                      <a:ln>
                        <a:noFill/>
                      </a:ln>
                      <a:solidFill>
                        <a:prstClr val="white"/>
                      </a:solidFill>
                      <a:effectLst/>
                      <a:uLnTx/>
                      <a:uFillTx/>
                      <a:latin typeface="Calibri" panose="020F0502020204030204"/>
                      <a:ea typeface="+mn-ea"/>
                      <a:cs typeface="+mn-cs"/>
                    </a:rPr>
                    <a:t>NOMBRE DEL EQUIPO AQUÍ</a:t>
                  </a:r>
                </a:p>
              </p:txBody>
            </p:sp>
            <p:sp>
              <p:nvSpPr>
                <p:cNvPr id="11" name="Rectangle 10">
                  <a:extLst>
                    <a:ext uri="{FF2B5EF4-FFF2-40B4-BE49-F238E27FC236}">
                      <a16:creationId xmlns:a16="http://schemas.microsoft.com/office/drawing/2014/main" id="{ABFAE9E5-2E5A-9E8D-BDBB-2412C863A82E}"/>
                    </a:ext>
                  </a:extLst>
                </p:cNvPr>
                <p:cNvSpPr/>
                <p:nvPr/>
              </p:nvSpPr>
              <p:spPr>
                <a:xfrm>
                  <a:off x="5773119" y="4655002"/>
                  <a:ext cx="2568241" cy="3291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600" b="1" i="0" u="none" strike="noStrike" kern="1200" cap="none" spc="0" normalizeH="0" baseline="0" noProof="0">
                      <a:ln>
                        <a:noFill/>
                      </a:ln>
                      <a:solidFill>
                        <a:prstClr val="white"/>
                      </a:solidFill>
                      <a:effectLst/>
                      <a:uLnTx/>
                      <a:uFillTx/>
                      <a:latin typeface="Calibri" panose="020F0502020204030204"/>
                      <a:ea typeface="+mn-ea"/>
                      <a:cs typeface="+mn-cs"/>
                    </a:rPr>
                    <a:t>NOMBRE DEL EQUIPO AQUÍ</a:t>
                  </a:r>
                </a:p>
              </p:txBody>
            </p:sp>
            <p:sp>
              <p:nvSpPr>
                <p:cNvPr id="13" name="Rectangle 12">
                  <a:extLst>
                    <a:ext uri="{FF2B5EF4-FFF2-40B4-BE49-F238E27FC236}">
                      <a16:creationId xmlns:a16="http://schemas.microsoft.com/office/drawing/2014/main" id="{DAE1F4BF-CF5F-387F-97E7-231A8C4CC395}"/>
                    </a:ext>
                  </a:extLst>
                </p:cNvPr>
                <p:cNvSpPr/>
                <p:nvPr/>
              </p:nvSpPr>
              <p:spPr>
                <a:xfrm>
                  <a:off x="5773119" y="5210510"/>
                  <a:ext cx="2568241" cy="3291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600" b="1" i="0" u="none" strike="noStrike" kern="1200" cap="none" spc="0" normalizeH="0" baseline="0" noProof="0">
                      <a:ln>
                        <a:noFill/>
                      </a:ln>
                      <a:solidFill>
                        <a:prstClr val="white"/>
                      </a:solidFill>
                      <a:effectLst/>
                      <a:uLnTx/>
                      <a:uFillTx/>
                      <a:latin typeface="Calibri" panose="020F0502020204030204"/>
                      <a:ea typeface="+mn-ea"/>
                      <a:cs typeface="+mn-cs"/>
                    </a:rPr>
                    <a:t>NOMBRE DEL EQUIPO AQUÍ</a:t>
                  </a:r>
                </a:p>
              </p:txBody>
            </p:sp>
            <p:sp>
              <p:nvSpPr>
                <p:cNvPr id="14" name="Rectangle 13">
                  <a:extLst>
                    <a:ext uri="{FF2B5EF4-FFF2-40B4-BE49-F238E27FC236}">
                      <a16:creationId xmlns:a16="http://schemas.microsoft.com/office/drawing/2014/main" id="{3850CA78-E705-1294-A904-467F61CAF916}"/>
                    </a:ext>
                  </a:extLst>
                </p:cNvPr>
                <p:cNvSpPr/>
                <p:nvPr/>
              </p:nvSpPr>
              <p:spPr>
                <a:xfrm>
                  <a:off x="5773119" y="5767898"/>
                  <a:ext cx="2568241" cy="3291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600" b="1" i="0" u="none" strike="noStrike" kern="1200" cap="none" spc="0" normalizeH="0" baseline="0" noProof="0">
                      <a:ln>
                        <a:noFill/>
                      </a:ln>
                      <a:solidFill>
                        <a:prstClr val="white"/>
                      </a:solidFill>
                      <a:effectLst/>
                      <a:uLnTx/>
                      <a:uFillTx/>
                      <a:latin typeface="Calibri" panose="020F0502020204030204"/>
                      <a:ea typeface="+mn-ea"/>
                      <a:cs typeface="+mn-cs"/>
                    </a:rPr>
                    <a:t>NOMBRE DEL EQUIPO AQUÍ</a:t>
                  </a:r>
                </a:p>
              </p:txBody>
            </p:sp>
          </p:grpSp>
        </p:grpSp>
      </p:grpSp>
    </p:spTree>
    <p:extLst>
      <p:ext uri="{BB962C8B-B14F-4D97-AF65-F5344CB8AC3E}">
        <p14:creationId xmlns:p14="http://schemas.microsoft.com/office/powerpoint/2010/main" val="8129691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D791A320-8B44-D90D-9C60-70E33387329F}"/>
              </a:ext>
            </a:extLst>
          </p:cNvPr>
          <p:cNvSpPr>
            <a:spLocks noGrp="1"/>
          </p:cNvSpPr>
          <p:nvPr>
            <p:ph type="body" sz="quarter" idx="4294967295"/>
          </p:nvPr>
        </p:nvSpPr>
        <p:spPr>
          <a:xfrm>
            <a:off x="2427080" y="2959525"/>
            <a:ext cx="7337841" cy="1251682"/>
          </a:xfrm>
        </p:spPr>
        <p:txBody>
          <a:bodyPr>
            <a:normAutofit fontScale="92500" lnSpcReduction="10000"/>
          </a:bodyPr>
          <a:lstStyle/>
          <a:p>
            <a:pPr marL="0" indent="0" algn="ctr">
              <a:buNone/>
            </a:pPr>
            <a:r>
              <a:rPr lang="es" sz="9600" b="1">
                <a:solidFill>
                  <a:srgbClr val="004E8F"/>
                </a:solidFill>
              </a:rPr>
              <a:t>¡Gracias!</a:t>
            </a:r>
            <a:endParaRPr lang="en-IN" sz="9600" b="1">
              <a:solidFill>
                <a:srgbClr val="004E8F"/>
              </a:solidFill>
            </a:endParaRPr>
          </a:p>
        </p:txBody>
      </p:sp>
    </p:spTree>
    <p:extLst>
      <p:ext uri="{BB962C8B-B14F-4D97-AF65-F5344CB8AC3E}">
        <p14:creationId xmlns:p14="http://schemas.microsoft.com/office/powerpoint/2010/main" val="39781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a:extLst>
              <a:ext uri="{FF2B5EF4-FFF2-40B4-BE49-F238E27FC236}">
                <a16:creationId xmlns:a16="http://schemas.microsoft.com/office/drawing/2014/main" id="{3B1B936B-E7D1-E0A8-C51B-313A5CC55DC8}"/>
              </a:ext>
            </a:extLst>
          </p:cNvPr>
          <p:cNvGrpSpPr/>
          <p:nvPr/>
        </p:nvGrpSpPr>
        <p:grpSpPr>
          <a:xfrm>
            <a:off x="838200" y="1690688"/>
            <a:ext cx="10515601" cy="962658"/>
            <a:chOff x="838200" y="1690688"/>
            <a:chExt cx="10515601" cy="962658"/>
          </a:xfrm>
        </p:grpSpPr>
        <p:sp>
          <p:nvSpPr>
            <p:cNvPr id="78" name="Rectangle: Top Corners Rounded 77">
              <a:extLst>
                <a:ext uri="{FF2B5EF4-FFF2-40B4-BE49-F238E27FC236}">
                  <a16:creationId xmlns:a16="http://schemas.microsoft.com/office/drawing/2014/main" id="{F2F1231F-D6E4-CDF7-9031-CC7984B5D5FD}"/>
                </a:ext>
              </a:extLst>
            </p:cNvPr>
            <p:cNvSpPr/>
            <p:nvPr/>
          </p:nvSpPr>
          <p:spPr>
            <a:xfrm rot="5400000">
              <a:off x="5859270" y="-2880923"/>
              <a:ext cx="883179" cy="10105882"/>
            </a:xfrm>
            <a:prstGeom prst="round2SameRect">
              <a:avLst>
                <a:gd name="adj1" fmla="val 50000"/>
                <a:gd name="adj2" fmla="val 0"/>
              </a:avLst>
            </a:prstGeom>
            <a:solidFill>
              <a:schemeClr val="bg1"/>
            </a:solidFill>
            <a:ln>
              <a:noFill/>
            </a:ln>
            <a:effectLst>
              <a:outerShdw blurRad="76200" dist="38100" dir="5400000" algn="t" rotWithShape="0">
                <a:schemeClr val="tx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69" name="Group 68">
              <a:extLst>
                <a:ext uri="{FF2B5EF4-FFF2-40B4-BE49-F238E27FC236}">
                  <a16:creationId xmlns:a16="http://schemas.microsoft.com/office/drawing/2014/main" id="{07E97AF2-E843-B00F-982A-0012DEAC11B7}"/>
                </a:ext>
              </a:extLst>
            </p:cNvPr>
            <p:cNvGrpSpPr/>
            <p:nvPr/>
          </p:nvGrpSpPr>
          <p:grpSpPr>
            <a:xfrm>
              <a:off x="838200" y="1690688"/>
              <a:ext cx="962658" cy="962658"/>
              <a:chOff x="838200" y="1690688"/>
              <a:chExt cx="962658" cy="962658"/>
            </a:xfrm>
            <a:effectLst>
              <a:outerShdw blurRad="50800" dist="38100" algn="l" rotWithShape="0">
                <a:prstClr val="black">
                  <a:alpha val="20000"/>
                </a:prstClr>
              </a:outerShdw>
            </a:effectLst>
          </p:grpSpPr>
          <p:sp>
            <p:nvSpPr>
              <p:cNvPr id="13" name="Oval 12">
                <a:extLst>
                  <a:ext uri="{FF2B5EF4-FFF2-40B4-BE49-F238E27FC236}">
                    <a16:creationId xmlns:a16="http://schemas.microsoft.com/office/drawing/2014/main" id="{A4CAE078-0C32-A68D-DFDC-6C441A85BB74}"/>
                  </a:ext>
                </a:extLst>
              </p:cNvPr>
              <p:cNvSpPr/>
              <p:nvPr/>
            </p:nvSpPr>
            <p:spPr>
              <a:xfrm>
                <a:off x="838200" y="1690688"/>
                <a:ext cx="962658" cy="962658"/>
              </a:xfrm>
              <a:prstGeom prst="ellipse">
                <a:avLst/>
              </a:prstGeom>
              <a:solidFill>
                <a:srgbClr val="009AD7"/>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4" name="Picture 1">
                <a:extLst>
                  <a:ext uri="{FF2B5EF4-FFF2-40B4-BE49-F238E27FC236}">
                    <a16:creationId xmlns:a16="http://schemas.microsoft.com/office/drawing/2014/main" id="{38317118-F804-8EE7-790D-565FBBBA16C6}"/>
                  </a:ext>
                </a:extLst>
              </p:cNvPr>
              <p:cNvGrpSpPr/>
              <p:nvPr/>
            </p:nvGrpSpPr>
            <p:grpSpPr>
              <a:xfrm>
                <a:off x="1022723" y="1895224"/>
                <a:ext cx="593612" cy="553592"/>
                <a:chOff x="858265" y="1872027"/>
                <a:chExt cx="790097" cy="736831"/>
              </a:xfrm>
            </p:grpSpPr>
            <p:sp>
              <p:nvSpPr>
                <p:cNvPr id="15" name="Freeform: Shape 14">
                  <a:extLst>
                    <a:ext uri="{FF2B5EF4-FFF2-40B4-BE49-F238E27FC236}">
                      <a16:creationId xmlns:a16="http://schemas.microsoft.com/office/drawing/2014/main" id="{04C74870-8010-BBA3-5E64-EA88325CC065}"/>
                    </a:ext>
                  </a:extLst>
                </p:cNvPr>
                <p:cNvSpPr/>
                <p:nvPr/>
              </p:nvSpPr>
              <p:spPr>
                <a:xfrm>
                  <a:off x="858265" y="2011235"/>
                  <a:ext cx="440197" cy="377166"/>
                </a:xfrm>
                <a:custGeom>
                  <a:avLst/>
                  <a:gdLst>
                    <a:gd name="connsiteX0" fmla="*/ 347392 w 440197"/>
                    <a:gd name="connsiteY0" fmla="*/ 323564 h 377166"/>
                    <a:gd name="connsiteX1" fmla="*/ 190627 w 440197"/>
                    <a:gd name="connsiteY1" fmla="*/ 323564 h 377166"/>
                    <a:gd name="connsiteX2" fmla="*/ 155511 w 440197"/>
                    <a:gd name="connsiteY2" fmla="*/ 338613 h 377166"/>
                    <a:gd name="connsiteX3" fmla="*/ 124158 w 440197"/>
                    <a:gd name="connsiteY3" fmla="*/ 369966 h 377166"/>
                    <a:gd name="connsiteX4" fmla="*/ 84026 w 440197"/>
                    <a:gd name="connsiteY4" fmla="*/ 353663 h 377166"/>
                    <a:gd name="connsiteX5" fmla="*/ 55181 w 440197"/>
                    <a:gd name="connsiteY5" fmla="*/ 324818 h 377166"/>
                    <a:gd name="connsiteX6" fmla="*/ 0 w 440197"/>
                    <a:gd name="connsiteY6" fmla="*/ 268382 h 377166"/>
                    <a:gd name="connsiteX7" fmla="*/ 0 w 440197"/>
                    <a:gd name="connsiteY7" fmla="*/ 56436 h 377166"/>
                    <a:gd name="connsiteX8" fmla="*/ 55181 w 440197"/>
                    <a:gd name="connsiteY8" fmla="*/ 0 h 377166"/>
                    <a:gd name="connsiteX9" fmla="*/ 385016 w 440197"/>
                    <a:gd name="connsiteY9" fmla="*/ 0 h 377166"/>
                    <a:gd name="connsiteX10" fmla="*/ 440197 w 440197"/>
                    <a:gd name="connsiteY10" fmla="*/ 56436 h 377166"/>
                    <a:gd name="connsiteX11" fmla="*/ 440197 w 440197"/>
                    <a:gd name="connsiteY11" fmla="*/ 220726 h 37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0197" h="377166">
                      <a:moveTo>
                        <a:pt x="347392" y="323564"/>
                      </a:moveTo>
                      <a:lnTo>
                        <a:pt x="190627" y="323564"/>
                      </a:lnTo>
                      <a:cubicBezTo>
                        <a:pt x="176831" y="323564"/>
                        <a:pt x="164290" y="328580"/>
                        <a:pt x="155511" y="338613"/>
                      </a:cubicBezTo>
                      <a:lnTo>
                        <a:pt x="124158" y="369966"/>
                      </a:lnTo>
                      <a:cubicBezTo>
                        <a:pt x="109109" y="385016"/>
                        <a:pt x="84026" y="374983"/>
                        <a:pt x="84026" y="353663"/>
                      </a:cubicBezTo>
                      <a:cubicBezTo>
                        <a:pt x="84026" y="337359"/>
                        <a:pt x="71485" y="324818"/>
                        <a:pt x="55181" y="324818"/>
                      </a:cubicBezTo>
                      <a:cubicBezTo>
                        <a:pt x="23828" y="324818"/>
                        <a:pt x="0" y="299735"/>
                        <a:pt x="0" y="268382"/>
                      </a:cubicBezTo>
                      <a:lnTo>
                        <a:pt x="0" y="56436"/>
                      </a:lnTo>
                      <a:cubicBezTo>
                        <a:pt x="0" y="25082"/>
                        <a:pt x="25082" y="0"/>
                        <a:pt x="55181" y="0"/>
                      </a:cubicBezTo>
                      <a:lnTo>
                        <a:pt x="385016" y="0"/>
                      </a:lnTo>
                      <a:cubicBezTo>
                        <a:pt x="416369" y="0"/>
                        <a:pt x="440197" y="25082"/>
                        <a:pt x="440197" y="56436"/>
                      </a:cubicBezTo>
                      <a:lnTo>
                        <a:pt x="440197" y="220726"/>
                      </a:lnTo>
                    </a:path>
                  </a:pathLst>
                </a:custGeom>
                <a:noFill/>
                <a:ln w="18617" cap="rnd">
                  <a:solidFill>
                    <a:schemeClr val="bg1"/>
                  </a:solidFill>
                  <a:prstDash val="solid"/>
                  <a:round/>
                </a:ln>
              </p:spPr>
              <p:txBody>
                <a:bodyPr rtlCol="0" anchor="ctr"/>
                <a:lstStyle/>
                <a:p>
                  <a:endParaRPr lang="en-IN"/>
                </a:p>
              </p:txBody>
            </p:sp>
            <p:sp>
              <p:nvSpPr>
                <p:cNvPr id="16" name="Freeform: Shape 15">
                  <a:extLst>
                    <a:ext uri="{FF2B5EF4-FFF2-40B4-BE49-F238E27FC236}">
                      <a16:creationId xmlns:a16="http://schemas.microsoft.com/office/drawing/2014/main" id="{9569140C-6DF2-6CA8-F7CB-A812E6F5F35E}"/>
                    </a:ext>
                  </a:extLst>
                </p:cNvPr>
                <p:cNvSpPr/>
                <p:nvPr/>
              </p:nvSpPr>
              <p:spPr>
                <a:xfrm>
                  <a:off x="1205657" y="2231960"/>
                  <a:ext cx="442705" cy="376898"/>
                </a:xfrm>
                <a:custGeom>
                  <a:avLst/>
                  <a:gdLst>
                    <a:gd name="connsiteX0" fmla="*/ 385016 w 442705"/>
                    <a:gd name="connsiteY0" fmla="*/ 0 h 376898"/>
                    <a:gd name="connsiteX1" fmla="*/ 56436 w 442705"/>
                    <a:gd name="connsiteY1" fmla="*/ 0 h 376898"/>
                    <a:gd name="connsiteX2" fmla="*/ 0 w 442705"/>
                    <a:gd name="connsiteY2" fmla="*/ 56436 h 376898"/>
                    <a:gd name="connsiteX3" fmla="*/ 0 w 442705"/>
                    <a:gd name="connsiteY3" fmla="*/ 267128 h 376898"/>
                    <a:gd name="connsiteX4" fmla="*/ 56436 w 442705"/>
                    <a:gd name="connsiteY4" fmla="*/ 323564 h 376898"/>
                    <a:gd name="connsiteX5" fmla="*/ 250825 w 442705"/>
                    <a:gd name="connsiteY5" fmla="*/ 323564 h 376898"/>
                    <a:gd name="connsiteX6" fmla="*/ 285940 w 442705"/>
                    <a:gd name="connsiteY6" fmla="*/ 338613 h 376898"/>
                    <a:gd name="connsiteX7" fmla="*/ 317293 w 442705"/>
                    <a:gd name="connsiteY7" fmla="*/ 369966 h 376898"/>
                    <a:gd name="connsiteX8" fmla="*/ 357425 w 442705"/>
                    <a:gd name="connsiteY8" fmla="*/ 353663 h 376898"/>
                    <a:gd name="connsiteX9" fmla="*/ 386270 w 442705"/>
                    <a:gd name="connsiteY9" fmla="*/ 324818 h 376898"/>
                    <a:gd name="connsiteX10" fmla="*/ 442705 w 442705"/>
                    <a:gd name="connsiteY10" fmla="*/ 268382 h 376898"/>
                    <a:gd name="connsiteX11" fmla="*/ 442705 w 442705"/>
                    <a:gd name="connsiteY11" fmla="*/ 56436 h 376898"/>
                    <a:gd name="connsiteX12" fmla="*/ 385016 w 442705"/>
                    <a:gd name="connsiteY12" fmla="*/ 0 h 37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2705" h="376898">
                      <a:moveTo>
                        <a:pt x="385016" y="0"/>
                      </a:moveTo>
                      <a:lnTo>
                        <a:pt x="56436" y="0"/>
                      </a:lnTo>
                      <a:cubicBezTo>
                        <a:pt x="25082" y="0"/>
                        <a:pt x="0" y="25082"/>
                        <a:pt x="0" y="56436"/>
                      </a:cubicBezTo>
                      <a:lnTo>
                        <a:pt x="0" y="267128"/>
                      </a:lnTo>
                      <a:cubicBezTo>
                        <a:pt x="0" y="298481"/>
                        <a:pt x="25082" y="323564"/>
                        <a:pt x="56436" y="323564"/>
                      </a:cubicBezTo>
                      <a:lnTo>
                        <a:pt x="250825" y="323564"/>
                      </a:lnTo>
                      <a:cubicBezTo>
                        <a:pt x="264620" y="323564"/>
                        <a:pt x="277161" y="328580"/>
                        <a:pt x="285940" y="338613"/>
                      </a:cubicBezTo>
                      <a:lnTo>
                        <a:pt x="317293" y="369966"/>
                      </a:lnTo>
                      <a:cubicBezTo>
                        <a:pt x="332343" y="385016"/>
                        <a:pt x="357425" y="373729"/>
                        <a:pt x="357425" y="353663"/>
                      </a:cubicBezTo>
                      <a:cubicBezTo>
                        <a:pt x="357425" y="337359"/>
                        <a:pt x="369966" y="324818"/>
                        <a:pt x="386270" y="324818"/>
                      </a:cubicBezTo>
                      <a:cubicBezTo>
                        <a:pt x="417623" y="324818"/>
                        <a:pt x="442705" y="299735"/>
                        <a:pt x="442705" y="268382"/>
                      </a:cubicBezTo>
                      <a:lnTo>
                        <a:pt x="442705" y="56436"/>
                      </a:lnTo>
                      <a:cubicBezTo>
                        <a:pt x="441451" y="25082"/>
                        <a:pt x="416369" y="0"/>
                        <a:pt x="385016" y="0"/>
                      </a:cubicBezTo>
                      <a:close/>
                    </a:path>
                  </a:pathLst>
                </a:custGeom>
                <a:noFill/>
                <a:ln w="18617" cap="rnd">
                  <a:solidFill>
                    <a:schemeClr val="bg1"/>
                  </a:solidFill>
                  <a:prstDash val="solid"/>
                  <a:round/>
                </a:ln>
              </p:spPr>
              <p:txBody>
                <a:bodyPr rtlCol="0" anchor="ctr"/>
                <a:lstStyle/>
                <a:p>
                  <a:endParaRPr lang="en-IN"/>
                </a:p>
              </p:txBody>
            </p:sp>
            <p:grpSp>
              <p:nvGrpSpPr>
                <p:cNvPr id="17" name="Picture 1">
                  <a:extLst>
                    <a:ext uri="{FF2B5EF4-FFF2-40B4-BE49-F238E27FC236}">
                      <a16:creationId xmlns:a16="http://schemas.microsoft.com/office/drawing/2014/main" id="{F6241BF1-DF03-02B5-061B-6D6F2826B32B}"/>
                    </a:ext>
                  </a:extLst>
                </p:cNvPr>
                <p:cNvGrpSpPr/>
                <p:nvPr/>
              </p:nvGrpSpPr>
              <p:grpSpPr>
                <a:xfrm>
                  <a:off x="1343611" y="1872027"/>
                  <a:ext cx="284685" cy="316038"/>
                  <a:chOff x="1343611" y="1872027"/>
                  <a:chExt cx="284685" cy="316038"/>
                </a:xfrm>
                <a:noFill/>
              </p:grpSpPr>
              <p:grpSp>
                <p:nvGrpSpPr>
                  <p:cNvPr id="18" name="Picture 1">
                    <a:extLst>
                      <a:ext uri="{FF2B5EF4-FFF2-40B4-BE49-F238E27FC236}">
                        <a16:creationId xmlns:a16="http://schemas.microsoft.com/office/drawing/2014/main" id="{9D5E0E8A-9708-B778-1658-6BD683E62A74}"/>
                      </a:ext>
                    </a:extLst>
                  </p:cNvPr>
                  <p:cNvGrpSpPr/>
                  <p:nvPr/>
                </p:nvGrpSpPr>
                <p:grpSpPr>
                  <a:xfrm>
                    <a:off x="1438924" y="1994931"/>
                    <a:ext cx="94059" cy="193134"/>
                    <a:chOff x="1438924" y="1994931"/>
                    <a:chExt cx="94059" cy="193134"/>
                  </a:xfrm>
                  <a:noFill/>
                </p:grpSpPr>
                <p:grpSp>
                  <p:nvGrpSpPr>
                    <p:cNvPr id="19" name="Picture 1">
                      <a:extLst>
                        <a:ext uri="{FF2B5EF4-FFF2-40B4-BE49-F238E27FC236}">
                          <a16:creationId xmlns:a16="http://schemas.microsoft.com/office/drawing/2014/main" id="{D92353E1-8CB1-A839-53E5-A57C2239E573}"/>
                        </a:ext>
                      </a:extLst>
                    </p:cNvPr>
                    <p:cNvGrpSpPr/>
                    <p:nvPr/>
                  </p:nvGrpSpPr>
                  <p:grpSpPr>
                    <a:xfrm>
                      <a:off x="1438924" y="1994931"/>
                      <a:ext cx="94059" cy="47656"/>
                      <a:chOff x="1438924" y="1994931"/>
                      <a:chExt cx="94059" cy="47656"/>
                    </a:xfrm>
                    <a:noFill/>
                  </p:grpSpPr>
                  <p:sp>
                    <p:nvSpPr>
                      <p:cNvPr id="20" name="Freeform: Shape 19">
                        <a:extLst>
                          <a:ext uri="{FF2B5EF4-FFF2-40B4-BE49-F238E27FC236}">
                            <a16:creationId xmlns:a16="http://schemas.microsoft.com/office/drawing/2014/main" id="{F568A530-2AA6-CC0F-858F-D24612B9200C}"/>
                          </a:ext>
                        </a:extLst>
                      </p:cNvPr>
                      <p:cNvSpPr/>
                      <p:nvPr/>
                    </p:nvSpPr>
                    <p:spPr>
                      <a:xfrm>
                        <a:off x="1438924" y="1994931"/>
                        <a:ext cx="47656" cy="47656"/>
                      </a:xfrm>
                      <a:custGeom>
                        <a:avLst/>
                        <a:gdLst>
                          <a:gd name="connsiteX0" fmla="*/ 47657 w 47656"/>
                          <a:gd name="connsiteY0" fmla="*/ 23828 h 47656"/>
                          <a:gd name="connsiteX1" fmla="*/ 23828 w 47656"/>
                          <a:gd name="connsiteY1" fmla="*/ 47657 h 47656"/>
                          <a:gd name="connsiteX2" fmla="*/ 0 w 47656"/>
                          <a:gd name="connsiteY2" fmla="*/ 23828 h 47656"/>
                          <a:gd name="connsiteX3" fmla="*/ 23828 w 47656"/>
                          <a:gd name="connsiteY3" fmla="*/ 0 h 47656"/>
                          <a:gd name="connsiteX4" fmla="*/ 47657 w 47656"/>
                          <a:gd name="connsiteY4" fmla="*/ 23828 h 47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56" h="47656">
                            <a:moveTo>
                              <a:pt x="47657" y="23828"/>
                            </a:moveTo>
                            <a:cubicBezTo>
                              <a:pt x="47657" y="36988"/>
                              <a:pt x="36988" y="47657"/>
                              <a:pt x="23828" y="47657"/>
                            </a:cubicBezTo>
                            <a:cubicBezTo>
                              <a:pt x="10668" y="47657"/>
                              <a:pt x="0" y="36988"/>
                              <a:pt x="0" y="23828"/>
                            </a:cubicBezTo>
                            <a:cubicBezTo>
                              <a:pt x="0" y="10668"/>
                              <a:pt x="10668" y="0"/>
                              <a:pt x="23828" y="0"/>
                            </a:cubicBezTo>
                            <a:cubicBezTo>
                              <a:pt x="36988" y="0"/>
                              <a:pt x="47657" y="10668"/>
                              <a:pt x="47657" y="23828"/>
                            </a:cubicBezTo>
                            <a:close/>
                          </a:path>
                        </a:pathLst>
                      </a:custGeom>
                      <a:noFill/>
                      <a:ln w="18617" cap="flat">
                        <a:solidFill>
                          <a:schemeClr val="bg1"/>
                        </a:solidFill>
                        <a:prstDash val="solid"/>
                        <a:miter/>
                      </a:ln>
                    </p:spPr>
                    <p:txBody>
                      <a:bodyPr rtlCol="0" anchor="ctr"/>
                      <a:lstStyle/>
                      <a:p>
                        <a:endParaRPr lang="en-IN"/>
                      </a:p>
                    </p:txBody>
                  </p:sp>
                  <p:sp>
                    <p:nvSpPr>
                      <p:cNvPr id="21" name="Freeform: Shape 20">
                        <a:extLst>
                          <a:ext uri="{FF2B5EF4-FFF2-40B4-BE49-F238E27FC236}">
                            <a16:creationId xmlns:a16="http://schemas.microsoft.com/office/drawing/2014/main" id="{B09B1D67-3FEE-8EC9-CDB5-82142E01FBE3}"/>
                          </a:ext>
                        </a:extLst>
                      </p:cNvPr>
                      <p:cNvSpPr/>
                      <p:nvPr/>
                    </p:nvSpPr>
                    <p:spPr>
                      <a:xfrm>
                        <a:off x="1485327" y="1994931"/>
                        <a:ext cx="47656" cy="47656"/>
                      </a:xfrm>
                      <a:custGeom>
                        <a:avLst/>
                        <a:gdLst>
                          <a:gd name="connsiteX0" fmla="*/ 47657 w 47656"/>
                          <a:gd name="connsiteY0" fmla="*/ 23828 h 47656"/>
                          <a:gd name="connsiteX1" fmla="*/ 23828 w 47656"/>
                          <a:gd name="connsiteY1" fmla="*/ 47657 h 47656"/>
                          <a:gd name="connsiteX2" fmla="*/ 0 w 47656"/>
                          <a:gd name="connsiteY2" fmla="*/ 23828 h 47656"/>
                          <a:gd name="connsiteX3" fmla="*/ 23828 w 47656"/>
                          <a:gd name="connsiteY3" fmla="*/ 0 h 47656"/>
                          <a:gd name="connsiteX4" fmla="*/ 47657 w 47656"/>
                          <a:gd name="connsiteY4" fmla="*/ 23828 h 47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56" h="47656">
                            <a:moveTo>
                              <a:pt x="47657" y="23828"/>
                            </a:moveTo>
                            <a:cubicBezTo>
                              <a:pt x="47657" y="36988"/>
                              <a:pt x="36988" y="47657"/>
                              <a:pt x="23828" y="47657"/>
                            </a:cubicBezTo>
                            <a:cubicBezTo>
                              <a:pt x="10668" y="47657"/>
                              <a:pt x="0" y="36988"/>
                              <a:pt x="0" y="23828"/>
                            </a:cubicBezTo>
                            <a:cubicBezTo>
                              <a:pt x="0" y="10668"/>
                              <a:pt x="10668" y="0"/>
                              <a:pt x="23828" y="0"/>
                            </a:cubicBezTo>
                            <a:cubicBezTo>
                              <a:pt x="36988" y="0"/>
                              <a:pt x="47657" y="10668"/>
                              <a:pt x="47657" y="23828"/>
                            </a:cubicBezTo>
                            <a:close/>
                          </a:path>
                        </a:pathLst>
                      </a:custGeom>
                      <a:noFill/>
                      <a:ln w="18617" cap="flat">
                        <a:solidFill>
                          <a:schemeClr val="bg1"/>
                        </a:solidFill>
                        <a:prstDash val="solid"/>
                        <a:miter/>
                      </a:ln>
                    </p:spPr>
                    <p:txBody>
                      <a:bodyPr rtlCol="0" anchor="ctr"/>
                      <a:lstStyle/>
                      <a:p>
                        <a:endParaRPr lang="en-IN"/>
                      </a:p>
                    </p:txBody>
                  </p:sp>
                </p:grpSp>
                <p:sp>
                  <p:nvSpPr>
                    <p:cNvPr id="22" name="Freeform: Shape 21">
                      <a:extLst>
                        <a:ext uri="{FF2B5EF4-FFF2-40B4-BE49-F238E27FC236}">
                          <a16:creationId xmlns:a16="http://schemas.microsoft.com/office/drawing/2014/main" id="{F021A805-9EAC-0056-E80C-53B6A367785E}"/>
                        </a:ext>
                      </a:extLst>
                    </p:cNvPr>
                    <p:cNvSpPr/>
                    <p:nvPr/>
                  </p:nvSpPr>
                  <p:spPr>
                    <a:xfrm>
                      <a:off x="1485327" y="2018759"/>
                      <a:ext cx="12541" cy="134191"/>
                    </a:xfrm>
                    <a:custGeom>
                      <a:avLst/>
                      <a:gdLst>
                        <a:gd name="connsiteX0" fmla="*/ 0 w 12541"/>
                        <a:gd name="connsiteY0" fmla="*/ 0 h 134191"/>
                        <a:gd name="connsiteX1" fmla="*/ 0 w 12541"/>
                        <a:gd name="connsiteY1" fmla="*/ 134191 h 134191"/>
                      </a:gdLst>
                      <a:ahLst/>
                      <a:cxnLst>
                        <a:cxn ang="0">
                          <a:pos x="connsiteX0" y="connsiteY0"/>
                        </a:cxn>
                        <a:cxn ang="0">
                          <a:pos x="connsiteX1" y="connsiteY1"/>
                        </a:cxn>
                      </a:cxnLst>
                      <a:rect l="l" t="t" r="r" b="b"/>
                      <a:pathLst>
                        <a:path w="12541" h="134191">
                          <a:moveTo>
                            <a:pt x="0" y="0"/>
                          </a:moveTo>
                          <a:lnTo>
                            <a:pt x="0" y="134191"/>
                          </a:lnTo>
                        </a:path>
                      </a:pathLst>
                    </a:custGeom>
                    <a:noFill/>
                    <a:ln w="18617" cap="flat">
                      <a:solidFill>
                        <a:schemeClr val="bg1"/>
                      </a:solidFill>
                      <a:prstDash val="solid"/>
                      <a:miter/>
                    </a:ln>
                  </p:spPr>
                  <p:txBody>
                    <a:bodyPr rtlCol="0" anchor="ctr"/>
                    <a:lstStyle/>
                    <a:p>
                      <a:endParaRPr lang="en-IN"/>
                    </a:p>
                  </p:txBody>
                </p:sp>
                <p:sp>
                  <p:nvSpPr>
                    <p:cNvPr id="23" name="Freeform: Shape 22">
                      <a:extLst>
                        <a:ext uri="{FF2B5EF4-FFF2-40B4-BE49-F238E27FC236}">
                          <a16:creationId xmlns:a16="http://schemas.microsoft.com/office/drawing/2014/main" id="{5C0ECFF1-E422-A43F-F08E-07D8364DBC99}"/>
                        </a:ext>
                      </a:extLst>
                    </p:cNvPr>
                    <p:cNvSpPr/>
                    <p:nvPr/>
                  </p:nvSpPr>
                  <p:spPr>
                    <a:xfrm>
                      <a:off x="1462753" y="2157967"/>
                      <a:ext cx="47656" cy="30098"/>
                    </a:xfrm>
                    <a:custGeom>
                      <a:avLst/>
                      <a:gdLst>
                        <a:gd name="connsiteX0" fmla="*/ 47657 w 47656"/>
                        <a:gd name="connsiteY0" fmla="*/ 0 h 30098"/>
                        <a:gd name="connsiteX1" fmla="*/ 47657 w 47656"/>
                        <a:gd name="connsiteY1" fmla="*/ 6271 h 30098"/>
                        <a:gd name="connsiteX2" fmla="*/ 23828 w 47656"/>
                        <a:gd name="connsiteY2" fmla="*/ 30099 h 30098"/>
                        <a:gd name="connsiteX3" fmla="*/ 0 w 47656"/>
                        <a:gd name="connsiteY3" fmla="*/ 6271 h 30098"/>
                        <a:gd name="connsiteX4" fmla="*/ 0 w 47656"/>
                        <a:gd name="connsiteY4" fmla="*/ 0 h 30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56" h="30098">
                          <a:moveTo>
                            <a:pt x="47657" y="0"/>
                          </a:moveTo>
                          <a:lnTo>
                            <a:pt x="47657" y="6271"/>
                          </a:lnTo>
                          <a:cubicBezTo>
                            <a:pt x="47657" y="20066"/>
                            <a:pt x="36370" y="30099"/>
                            <a:pt x="23828" y="30099"/>
                          </a:cubicBezTo>
                          <a:cubicBezTo>
                            <a:pt x="10033" y="30099"/>
                            <a:pt x="0" y="18812"/>
                            <a:pt x="0" y="6271"/>
                          </a:cubicBezTo>
                          <a:lnTo>
                            <a:pt x="0" y="0"/>
                          </a:lnTo>
                        </a:path>
                      </a:pathLst>
                    </a:custGeom>
                    <a:noFill/>
                    <a:ln w="18617" cap="flat">
                      <a:solidFill>
                        <a:schemeClr val="bg1"/>
                      </a:solidFill>
                      <a:prstDash val="solid"/>
                      <a:miter/>
                    </a:ln>
                  </p:spPr>
                  <p:txBody>
                    <a:bodyPr rtlCol="0" anchor="ctr"/>
                    <a:lstStyle/>
                    <a:p>
                      <a:endParaRPr lang="en-IN"/>
                    </a:p>
                  </p:txBody>
                </p:sp>
              </p:grpSp>
              <p:grpSp>
                <p:nvGrpSpPr>
                  <p:cNvPr id="24" name="Picture 1">
                    <a:extLst>
                      <a:ext uri="{FF2B5EF4-FFF2-40B4-BE49-F238E27FC236}">
                        <a16:creationId xmlns:a16="http://schemas.microsoft.com/office/drawing/2014/main" id="{77CDFF44-098C-D9BD-535B-8F85CD097C9D}"/>
                      </a:ext>
                    </a:extLst>
                  </p:cNvPr>
                  <p:cNvGrpSpPr/>
                  <p:nvPr/>
                </p:nvGrpSpPr>
                <p:grpSpPr>
                  <a:xfrm>
                    <a:off x="1343611" y="1872027"/>
                    <a:ext cx="284685" cy="155511"/>
                    <a:chOff x="1343611" y="1872027"/>
                    <a:chExt cx="284685" cy="155511"/>
                  </a:xfrm>
                  <a:noFill/>
                </p:grpSpPr>
                <p:grpSp>
                  <p:nvGrpSpPr>
                    <p:cNvPr id="25" name="Picture 1">
                      <a:extLst>
                        <a:ext uri="{FF2B5EF4-FFF2-40B4-BE49-F238E27FC236}">
                          <a16:creationId xmlns:a16="http://schemas.microsoft.com/office/drawing/2014/main" id="{F9A670C6-A98C-B53F-F574-EC8FC3ABD95E}"/>
                        </a:ext>
                      </a:extLst>
                    </p:cNvPr>
                    <p:cNvGrpSpPr/>
                    <p:nvPr/>
                  </p:nvGrpSpPr>
                  <p:grpSpPr>
                    <a:xfrm>
                      <a:off x="1343611" y="2014997"/>
                      <a:ext cx="284685" cy="12541"/>
                      <a:chOff x="1343611" y="2014997"/>
                      <a:chExt cx="284685" cy="12541"/>
                    </a:xfrm>
                    <a:noFill/>
                  </p:grpSpPr>
                  <p:grpSp>
                    <p:nvGrpSpPr>
                      <p:cNvPr id="26" name="Picture 1">
                        <a:extLst>
                          <a:ext uri="{FF2B5EF4-FFF2-40B4-BE49-F238E27FC236}">
                            <a16:creationId xmlns:a16="http://schemas.microsoft.com/office/drawing/2014/main" id="{98E64CD2-7B35-6920-F64A-79A3E0C94485}"/>
                          </a:ext>
                        </a:extLst>
                      </p:cNvPr>
                      <p:cNvGrpSpPr/>
                      <p:nvPr/>
                    </p:nvGrpSpPr>
                    <p:grpSpPr>
                      <a:xfrm>
                        <a:off x="1343611" y="2014997"/>
                        <a:ext cx="284685" cy="12541"/>
                        <a:chOff x="1343611" y="2014997"/>
                        <a:chExt cx="284685" cy="12541"/>
                      </a:xfrm>
                      <a:noFill/>
                    </p:grpSpPr>
                    <p:sp>
                      <p:nvSpPr>
                        <p:cNvPr id="27" name="Freeform: Shape 26">
                          <a:extLst>
                            <a:ext uri="{FF2B5EF4-FFF2-40B4-BE49-F238E27FC236}">
                              <a16:creationId xmlns:a16="http://schemas.microsoft.com/office/drawing/2014/main" id="{144D66BE-0FFE-08BE-89B9-C84751AA41E7}"/>
                            </a:ext>
                          </a:extLst>
                        </p:cNvPr>
                        <p:cNvSpPr/>
                        <p:nvPr/>
                      </p:nvSpPr>
                      <p:spPr>
                        <a:xfrm>
                          <a:off x="1622026" y="2014997"/>
                          <a:ext cx="6270" cy="12541"/>
                        </a:xfrm>
                        <a:custGeom>
                          <a:avLst/>
                          <a:gdLst>
                            <a:gd name="connsiteX0" fmla="*/ 0 w 6270"/>
                            <a:gd name="connsiteY0" fmla="*/ 0 h 12541"/>
                            <a:gd name="connsiteX1" fmla="*/ 6271 w 6270"/>
                            <a:gd name="connsiteY1" fmla="*/ 0 h 12541"/>
                          </a:gdLst>
                          <a:ahLst/>
                          <a:cxnLst>
                            <a:cxn ang="0">
                              <a:pos x="connsiteX0" y="connsiteY0"/>
                            </a:cxn>
                            <a:cxn ang="0">
                              <a:pos x="connsiteX1" y="connsiteY1"/>
                            </a:cxn>
                          </a:cxnLst>
                          <a:rect l="l" t="t" r="r" b="b"/>
                          <a:pathLst>
                            <a:path w="6270" h="12541">
                              <a:moveTo>
                                <a:pt x="0" y="0"/>
                              </a:moveTo>
                              <a:lnTo>
                                <a:pt x="6271" y="0"/>
                              </a:lnTo>
                            </a:path>
                          </a:pathLst>
                        </a:custGeom>
                        <a:noFill/>
                        <a:ln w="18617" cap="rnd">
                          <a:solidFill>
                            <a:schemeClr val="bg1"/>
                          </a:solidFill>
                          <a:prstDash val="solid"/>
                          <a:round/>
                        </a:ln>
                      </p:spPr>
                      <p:txBody>
                        <a:bodyPr rtlCol="0" anchor="ctr"/>
                        <a:lstStyle/>
                        <a:p>
                          <a:endParaRPr lang="en-IN"/>
                        </a:p>
                      </p:txBody>
                    </p:sp>
                    <p:sp>
                      <p:nvSpPr>
                        <p:cNvPr id="28" name="Freeform: Shape 27">
                          <a:extLst>
                            <a:ext uri="{FF2B5EF4-FFF2-40B4-BE49-F238E27FC236}">
                              <a16:creationId xmlns:a16="http://schemas.microsoft.com/office/drawing/2014/main" id="{1F70B687-EEB1-1592-B451-88CA38769E1E}"/>
                            </a:ext>
                          </a:extLst>
                        </p:cNvPr>
                        <p:cNvSpPr/>
                        <p:nvPr/>
                      </p:nvSpPr>
                      <p:spPr>
                        <a:xfrm>
                          <a:off x="1343611" y="2014997"/>
                          <a:ext cx="6270" cy="12541"/>
                        </a:xfrm>
                        <a:custGeom>
                          <a:avLst/>
                          <a:gdLst>
                            <a:gd name="connsiteX0" fmla="*/ 0 w 6270"/>
                            <a:gd name="connsiteY0" fmla="*/ 0 h 12541"/>
                            <a:gd name="connsiteX1" fmla="*/ 6271 w 6270"/>
                            <a:gd name="connsiteY1" fmla="*/ 0 h 12541"/>
                          </a:gdLst>
                          <a:ahLst/>
                          <a:cxnLst>
                            <a:cxn ang="0">
                              <a:pos x="connsiteX0" y="connsiteY0"/>
                            </a:cxn>
                            <a:cxn ang="0">
                              <a:pos x="connsiteX1" y="connsiteY1"/>
                            </a:cxn>
                          </a:cxnLst>
                          <a:rect l="l" t="t" r="r" b="b"/>
                          <a:pathLst>
                            <a:path w="6270" h="12541">
                              <a:moveTo>
                                <a:pt x="0" y="0"/>
                              </a:moveTo>
                              <a:lnTo>
                                <a:pt x="6271" y="0"/>
                              </a:lnTo>
                            </a:path>
                          </a:pathLst>
                        </a:custGeom>
                        <a:noFill/>
                        <a:ln w="18617" cap="rnd">
                          <a:solidFill>
                            <a:schemeClr val="bg1"/>
                          </a:solidFill>
                          <a:prstDash val="solid"/>
                          <a:round/>
                        </a:ln>
                      </p:spPr>
                      <p:txBody>
                        <a:bodyPr rtlCol="0" anchor="ctr"/>
                        <a:lstStyle/>
                        <a:p>
                          <a:endParaRPr lang="en-IN"/>
                        </a:p>
                      </p:txBody>
                    </p:sp>
                  </p:grpSp>
                  <p:grpSp>
                    <p:nvGrpSpPr>
                      <p:cNvPr id="29" name="Picture 1">
                        <a:extLst>
                          <a:ext uri="{FF2B5EF4-FFF2-40B4-BE49-F238E27FC236}">
                            <a16:creationId xmlns:a16="http://schemas.microsoft.com/office/drawing/2014/main" id="{174B7A34-B15A-6187-4B56-7ACDCB227DBB}"/>
                          </a:ext>
                        </a:extLst>
                      </p:cNvPr>
                      <p:cNvGrpSpPr/>
                      <p:nvPr/>
                    </p:nvGrpSpPr>
                    <p:grpSpPr>
                      <a:xfrm>
                        <a:off x="1343611" y="2014997"/>
                        <a:ext cx="284685" cy="12541"/>
                        <a:chOff x="1343611" y="2014997"/>
                        <a:chExt cx="284685" cy="12541"/>
                      </a:xfrm>
                      <a:noFill/>
                    </p:grpSpPr>
                    <p:sp>
                      <p:nvSpPr>
                        <p:cNvPr id="30" name="Freeform: Shape 29">
                          <a:extLst>
                            <a:ext uri="{FF2B5EF4-FFF2-40B4-BE49-F238E27FC236}">
                              <a16:creationId xmlns:a16="http://schemas.microsoft.com/office/drawing/2014/main" id="{2786B686-9D36-D521-6E29-FCA0401E536C}"/>
                            </a:ext>
                          </a:extLst>
                        </p:cNvPr>
                        <p:cNvSpPr/>
                        <p:nvPr/>
                      </p:nvSpPr>
                      <p:spPr>
                        <a:xfrm>
                          <a:off x="1622026" y="2014997"/>
                          <a:ext cx="6270" cy="12541"/>
                        </a:xfrm>
                        <a:custGeom>
                          <a:avLst/>
                          <a:gdLst>
                            <a:gd name="connsiteX0" fmla="*/ 0 w 6270"/>
                            <a:gd name="connsiteY0" fmla="*/ 0 h 12541"/>
                            <a:gd name="connsiteX1" fmla="*/ 6271 w 6270"/>
                            <a:gd name="connsiteY1" fmla="*/ 0 h 12541"/>
                          </a:gdLst>
                          <a:ahLst/>
                          <a:cxnLst>
                            <a:cxn ang="0">
                              <a:pos x="connsiteX0" y="connsiteY0"/>
                            </a:cxn>
                            <a:cxn ang="0">
                              <a:pos x="connsiteX1" y="connsiteY1"/>
                            </a:cxn>
                          </a:cxnLst>
                          <a:rect l="l" t="t" r="r" b="b"/>
                          <a:pathLst>
                            <a:path w="6270" h="12541">
                              <a:moveTo>
                                <a:pt x="0" y="0"/>
                              </a:moveTo>
                              <a:lnTo>
                                <a:pt x="6271" y="0"/>
                              </a:lnTo>
                            </a:path>
                          </a:pathLst>
                        </a:custGeom>
                        <a:noFill/>
                        <a:ln w="18617" cap="rnd">
                          <a:solidFill>
                            <a:schemeClr val="bg1"/>
                          </a:solidFill>
                          <a:prstDash val="solid"/>
                          <a:round/>
                        </a:ln>
                      </p:spPr>
                      <p:txBody>
                        <a:bodyPr rtlCol="0" anchor="ctr"/>
                        <a:lstStyle/>
                        <a:p>
                          <a:endParaRPr lang="en-IN"/>
                        </a:p>
                      </p:txBody>
                    </p:sp>
                    <p:sp>
                      <p:nvSpPr>
                        <p:cNvPr id="31" name="Freeform: Shape 30">
                          <a:extLst>
                            <a:ext uri="{FF2B5EF4-FFF2-40B4-BE49-F238E27FC236}">
                              <a16:creationId xmlns:a16="http://schemas.microsoft.com/office/drawing/2014/main" id="{7C28839B-33BE-980B-3F0F-8327E4046E3E}"/>
                            </a:ext>
                          </a:extLst>
                        </p:cNvPr>
                        <p:cNvSpPr/>
                        <p:nvPr/>
                      </p:nvSpPr>
                      <p:spPr>
                        <a:xfrm>
                          <a:off x="1343611" y="2014997"/>
                          <a:ext cx="6270" cy="12541"/>
                        </a:xfrm>
                        <a:custGeom>
                          <a:avLst/>
                          <a:gdLst>
                            <a:gd name="connsiteX0" fmla="*/ 0 w 6270"/>
                            <a:gd name="connsiteY0" fmla="*/ 0 h 12541"/>
                            <a:gd name="connsiteX1" fmla="*/ 6271 w 6270"/>
                            <a:gd name="connsiteY1" fmla="*/ 0 h 12541"/>
                          </a:gdLst>
                          <a:ahLst/>
                          <a:cxnLst>
                            <a:cxn ang="0">
                              <a:pos x="connsiteX0" y="connsiteY0"/>
                            </a:cxn>
                            <a:cxn ang="0">
                              <a:pos x="connsiteX1" y="connsiteY1"/>
                            </a:cxn>
                          </a:cxnLst>
                          <a:rect l="l" t="t" r="r" b="b"/>
                          <a:pathLst>
                            <a:path w="6270" h="12541">
                              <a:moveTo>
                                <a:pt x="0" y="0"/>
                              </a:moveTo>
                              <a:lnTo>
                                <a:pt x="6271" y="0"/>
                              </a:lnTo>
                            </a:path>
                          </a:pathLst>
                        </a:custGeom>
                        <a:noFill/>
                        <a:ln w="18617" cap="rnd">
                          <a:solidFill>
                            <a:schemeClr val="bg1"/>
                          </a:solidFill>
                          <a:prstDash val="solid"/>
                          <a:round/>
                        </a:ln>
                      </p:spPr>
                      <p:txBody>
                        <a:bodyPr rtlCol="0" anchor="ctr"/>
                        <a:lstStyle/>
                        <a:p>
                          <a:endParaRPr lang="en-IN"/>
                        </a:p>
                      </p:txBody>
                    </p:sp>
                  </p:grpSp>
                </p:grpSp>
                <p:grpSp>
                  <p:nvGrpSpPr>
                    <p:cNvPr id="32" name="Picture 1">
                      <a:extLst>
                        <a:ext uri="{FF2B5EF4-FFF2-40B4-BE49-F238E27FC236}">
                          <a16:creationId xmlns:a16="http://schemas.microsoft.com/office/drawing/2014/main" id="{D154992C-3FD3-A1A3-FBAF-E08720E3C5B2}"/>
                        </a:ext>
                      </a:extLst>
                    </p:cNvPr>
                    <p:cNvGrpSpPr/>
                    <p:nvPr/>
                  </p:nvGrpSpPr>
                  <p:grpSpPr>
                    <a:xfrm>
                      <a:off x="1485327" y="1872027"/>
                      <a:ext cx="12541" cy="6270"/>
                      <a:chOff x="1485327" y="1872027"/>
                      <a:chExt cx="12541" cy="6270"/>
                    </a:xfrm>
                    <a:noFill/>
                  </p:grpSpPr>
                  <p:sp>
                    <p:nvSpPr>
                      <p:cNvPr id="33" name="Freeform: Shape 32">
                        <a:extLst>
                          <a:ext uri="{FF2B5EF4-FFF2-40B4-BE49-F238E27FC236}">
                            <a16:creationId xmlns:a16="http://schemas.microsoft.com/office/drawing/2014/main" id="{AB548CF3-1426-113C-A36D-74012C9FE864}"/>
                          </a:ext>
                        </a:extLst>
                      </p:cNvPr>
                      <p:cNvSpPr/>
                      <p:nvPr/>
                    </p:nvSpPr>
                    <p:spPr>
                      <a:xfrm>
                        <a:off x="1485327" y="1872027"/>
                        <a:ext cx="12541" cy="6270"/>
                      </a:xfrm>
                      <a:custGeom>
                        <a:avLst/>
                        <a:gdLst>
                          <a:gd name="connsiteX0" fmla="*/ 0 w 12541"/>
                          <a:gd name="connsiteY0" fmla="*/ 0 h 6270"/>
                          <a:gd name="connsiteX1" fmla="*/ 0 w 12541"/>
                          <a:gd name="connsiteY1" fmla="*/ 6271 h 6270"/>
                        </a:gdLst>
                        <a:ahLst/>
                        <a:cxnLst>
                          <a:cxn ang="0">
                            <a:pos x="connsiteX0" y="connsiteY0"/>
                          </a:cxn>
                          <a:cxn ang="0">
                            <a:pos x="connsiteX1" y="connsiteY1"/>
                          </a:cxn>
                        </a:cxnLst>
                        <a:rect l="l" t="t" r="r" b="b"/>
                        <a:pathLst>
                          <a:path w="12541" h="6270">
                            <a:moveTo>
                              <a:pt x="0" y="0"/>
                            </a:moveTo>
                            <a:lnTo>
                              <a:pt x="0" y="6271"/>
                            </a:lnTo>
                          </a:path>
                        </a:pathLst>
                      </a:custGeom>
                      <a:noFill/>
                      <a:ln w="18617" cap="rnd">
                        <a:solidFill>
                          <a:schemeClr val="bg1"/>
                        </a:solidFill>
                        <a:prstDash val="solid"/>
                        <a:round/>
                      </a:ln>
                    </p:spPr>
                    <p:txBody>
                      <a:bodyPr rtlCol="0" anchor="ctr"/>
                      <a:lstStyle/>
                      <a:p>
                        <a:endParaRPr lang="en-IN"/>
                      </a:p>
                    </p:txBody>
                  </p:sp>
                  <p:sp>
                    <p:nvSpPr>
                      <p:cNvPr id="34" name="Freeform: Shape 33">
                        <a:extLst>
                          <a:ext uri="{FF2B5EF4-FFF2-40B4-BE49-F238E27FC236}">
                            <a16:creationId xmlns:a16="http://schemas.microsoft.com/office/drawing/2014/main" id="{D15CAF7F-9822-A107-994E-D5C4CBD6CC02}"/>
                          </a:ext>
                        </a:extLst>
                      </p:cNvPr>
                      <p:cNvSpPr/>
                      <p:nvPr/>
                    </p:nvSpPr>
                    <p:spPr>
                      <a:xfrm>
                        <a:off x="1485327" y="1872027"/>
                        <a:ext cx="12541" cy="6270"/>
                      </a:xfrm>
                      <a:custGeom>
                        <a:avLst/>
                        <a:gdLst>
                          <a:gd name="connsiteX0" fmla="*/ 0 w 12541"/>
                          <a:gd name="connsiteY0" fmla="*/ 0 h 6270"/>
                          <a:gd name="connsiteX1" fmla="*/ 0 w 12541"/>
                          <a:gd name="connsiteY1" fmla="*/ 6271 h 6270"/>
                        </a:gdLst>
                        <a:ahLst/>
                        <a:cxnLst>
                          <a:cxn ang="0">
                            <a:pos x="connsiteX0" y="connsiteY0"/>
                          </a:cxn>
                          <a:cxn ang="0">
                            <a:pos x="connsiteX1" y="connsiteY1"/>
                          </a:cxn>
                        </a:cxnLst>
                        <a:rect l="l" t="t" r="r" b="b"/>
                        <a:pathLst>
                          <a:path w="12541" h="6270">
                            <a:moveTo>
                              <a:pt x="0" y="0"/>
                            </a:moveTo>
                            <a:lnTo>
                              <a:pt x="0" y="6271"/>
                            </a:lnTo>
                          </a:path>
                        </a:pathLst>
                      </a:custGeom>
                      <a:noFill/>
                      <a:ln w="18617" cap="rnd">
                        <a:solidFill>
                          <a:schemeClr val="bg1"/>
                        </a:solidFill>
                        <a:prstDash val="solid"/>
                        <a:round/>
                      </a:ln>
                    </p:spPr>
                    <p:txBody>
                      <a:bodyPr rtlCol="0" anchor="ctr"/>
                      <a:lstStyle/>
                      <a:p>
                        <a:endParaRPr lang="en-IN"/>
                      </a:p>
                    </p:txBody>
                  </p:sp>
                </p:grpSp>
              </p:grpSp>
              <p:grpSp>
                <p:nvGrpSpPr>
                  <p:cNvPr id="35" name="Picture 1">
                    <a:extLst>
                      <a:ext uri="{FF2B5EF4-FFF2-40B4-BE49-F238E27FC236}">
                        <a16:creationId xmlns:a16="http://schemas.microsoft.com/office/drawing/2014/main" id="{76260C1F-101F-6D08-D8E3-F71F7DC8474D}"/>
                      </a:ext>
                    </a:extLst>
                  </p:cNvPr>
                  <p:cNvGrpSpPr/>
                  <p:nvPr/>
                </p:nvGrpSpPr>
                <p:grpSpPr>
                  <a:xfrm>
                    <a:off x="1384997" y="1913413"/>
                    <a:ext cx="201913" cy="201913"/>
                    <a:chOff x="1384997" y="1913413"/>
                    <a:chExt cx="201913" cy="201913"/>
                  </a:xfrm>
                  <a:noFill/>
                </p:grpSpPr>
                <p:grpSp>
                  <p:nvGrpSpPr>
                    <p:cNvPr id="36" name="Picture 1">
                      <a:extLst>
                        <a:ext uri="{FF2B5EF4-FFF2-40B4-BE49-F238E27FC236}">
                          <a16:creationId xmlns:a16="http://schemas.microsoft.com/office/drawing/2014/main" id="{47B71D67-91C0-7FF6-75A0-A614279BC57F}"/>
                        </a:ext>
                      </a:extLst>
                    </p:cNvPr>
                    <p:cNvGrpSpPr/>
                    <p:nvPr/>
                  </p:nvGrpSpPr>
                  <p:grpSpPr>
                    <a:xfrm>
                      <a:off x="1384997" y="1913413"/>
                      <a:ext cx="201913" cy="201913"/>
                      <a:chOff x="1384997" y="1913413"/>
                      <a:chExt cx="201913" cy="201913"/>
                    </a:xfrm>
                    <a:noFill/>
                  </p:grpSpPr>
                  <p:grpSp>
                    <p:nvGrpSpPr>
                      <p:cNvPr id="37" name="Picture 1">
                        <a:extLst>
                          <a:ext uri="{FF2B5EF4-FFF2-40B4-BE49-F238E27FC236}">
                            <a16:creationId xmlns:a16="http://schemas.microsoft.com/office/drawing/2014/main" id="{5AC24E56-619B-F665-8CB1-EF4ADB1B2792}"/>
                          </a:ext>
                        </a:extLst>
                      </p:cNvPr>
                      <p:cNvGrpSpPr/>
                      <p:nvPr/>
                    </p:nvGrpSpPr>
                    <p:grpSpPr>
                      <a:xfrm>
                        <a:off x="1384997" y="1913413"/>
                        <a:ext cx="201913" cy="201913"/>
                        <a:chOff x="1384997" y="1913413"/>
                        <a:chExt cx="201913" cy="201913"/>
                      </a:xfrm>
                      <a:noFill/>
                    </p:grpSpPr>
                    <p:sp>
                      <p:nvSpPr>
                        <p:cNvPr id="38" name="Freeform: Shape 37">
                          <a:extLst>
                            <a:ext uri="{FF2B5EF4-FFF2-40B4-BE49-F238E27FC236}">
                              <a16:creationId xmlns:a16="http://schemas.microsoft.com/office/drawing/2014/main" id="{ECF8FFBC-096F-01B0-B633-75570D510D14}"/>
                            </a:ext>
                          </a:extLst>
                        </p:cNvPr>
                        <p:cNvSpPr/>
                        <p:nvPr/>
                      </p:nvSpPr>
                      <p:spPr>
                        <a:xfrm>
                          <a:off x="1581894" y="2110310"/>
                          <a:ext cx="5016" cy="5016"/>
                        </a:xfrm>
                        <a:custGeom>
                          <a:avLst/>
                          <a:gdLst>
                            <a:gd name="connsiteX0" fmla="*/ 0 w 5016"/>
                            <a:gd name="connsiteY0" fmla="*/ 0 h 5016"/>
                            <a:gd name="connsiteX1" fmla="*/ 5017 w 5016"/>
                            <a:gd name="connsiteY1" fmla="*/ 5016 h 5016"/>
                          </a:gdLst>
                          <a:ahLst/>
                          <a:cxnLst>
                            <a:cxn ang="0">
                              <a:pos x="connsiteX0" y="connsiteY0"/>
                            </a:cxn>
                            <a:cxn ang="0">
                              <a:pos x="connsiteX1" y="connsiteY1"/>
                            </a:cxn>
                          </a:cxnLst>
                          <a:rect l="l" t="t" r="r" b="b"/>
                          <a:pathLst>
                            <a:path w="5016" h="5016">
                              <a:moveTo>
                                <a:pt x="0" y="0"/>
                              </a:moveTo>
                              <a:lnTo>
                                <a:pt x="5017" y="5016"/>
                              </a:lnTo>
                            </a:path>
                          </a:pathLst>
                        </a:custGeom>
                        <a:noFill/>
                        <a:ln w="18617" cap="rnd">
                          <a:solidFill>
                            <a:schemeClr val="bg1"/>
                          </a:solidFill>
                          <a:prstDash val="solid"/>
                          <a:round/>
                        </a:ln>
                      </p:spPr>
                      <p:txBody>
                        <a:bodyPr rtlCol="0" anchor="ctr"/>
                        <a:lstStyle/>
                        <a:p>
                          <a:endParaRPr lang="en-IN"/>
                        </a:p>
                      </p:txBody>
                    </p:sp>
                    <p:sp>
                      <p:nvSpPr>
                        <p:cNvPr id="39" name="Freeform: Shape 38">
                          <a:extLst>
                            <a:ext uri="{FF2B5EF4-FFF2-40B4-BE49-F238E27FC236}">
                              <a16:creationId xmlns:a16="http://schemas.microsoft.com/office/drawing/2014/main" id="{EF779A56-93A0-92F7-3720-71DD1A464B73}"/>
                            </a:ext>
                          </a:extLst>
                        </p:cNvPr>
                        <p:cNvSpPr/>
                        <p:nvPr/>
                      </p:nvSpPr>
                      <p:spPr>
                        <a:xfrm>
                          <a:off x="1384997" y="1913413"/>
                          <a:ext cx="5016" cy="5016"/>
                        </a:xfrm>
                        <a:custGeom>
                          <a:avLst/>
                          <a:gdLst>
                            <a:gd name="connsiteX0" fmla="*/ 0 w 5016"/>
                            <a:gd name="connsiteY0" fmla="*/ 0 h 5016"/>
                            <a:gd name="connsiteX1" fmla="*/ 5017 w 5016"/>
                            <a:gd name="connsiteY1" fmla="*/ 5016 h 5016"/>
                          </a:gdLst>
                          <a:ahLst/>
                          <a:cxnLst>
                            <a:cxn ang="0">
                              <a:pos x="connsiteX0" y="connsiteY0"/>
                            </a:cxn>
                            <a:cxn ang="0">
                              <a:pos x="connsiteX1" y="connsiteY1"/>
                            </a:cxn>
                          </a:cxnLst>
                          <a:rect l="l" t="t" r="r" b="b"/>
                          <a:pathLst>
                            <a:path w="5016" h="5016">
                              <a:moveTo>
                                <a:pt x="0" y="0"/>
                              </a:moveTo>
                              <a:lnTo>
                                <a:pt x="5017" y="5016"/>
                              </a:lnTo>
                            </a:path>
                          </a:pathLst>
                        </a:custGeom>
                        <a:noFill/>
                        <a:ln w="18617" cap="rnd">
                          <a:solidFill>
                            <a:schemeClr val="bg1"/>
                          </a:solidFill>
                          <a:prstDash val="solid"/>
                          <a:round/>
                        </a:ln>
                      </p:spPr>
                      <p:txBody>
                        <a:bodyPr rtlCol="0" anchor="ctr"/>
                        <a:lstStyle/>
                        <a:p>
                          <a:endParaRPr lang="en-IN"/>
                        </a:p>
                      </p:txBody>
                    </p:sp>
                  </p:grpSp>
                  <p:grpSp>
                    <p:nvGrpSpPr>
                      <p:cNvPr id="40" name="Picture 1">
                        <a:extLst>
                          <a:ext uri="{FF2B5EF4-FFF2-40B4-BE49-F238E27FC236}">
                            <a16:creationId xmlns:a16="http://schemas.microsoft.com/office/drawing/2014/main" id="{291EBC48-1BDF-A0D2-B65B-59DCC984EA9C}"/>
                          </a:ext>
                        </a:extLst>
                      </p:cNvPr>
                      <p:cNvGrpSpPr/>
                      <p:nvPr/>
                    </p:nvGrpSpPr>
                    <p:grpSpPr>
                      <a:xfrm>
                        <a:off x="1384997" y="1913413"/>
                        <a:ext cx="201913" cy="201913"/>
                        <a:chOff x="1384997" y="1913413"/>
                        <a:chExt cx="201913" cy="201913"/>
                      </a:xfrm>
                      <a:noFill/>
                    </p:grpSpPr>
                    <p:sp>
                      <p:nvSpPr>
                        <p:cNvPr id="41" name="Freeform: Shape 40">
                          <a:extLst>
                            <a:ext uri="{FF2B5EF4-FFF2-40B4-BE49-F238E27FC236}">
                              <a16:creationId xmlns:a16="http://schemas.microsoft.com/office/drawing/2014/main" id="{C71DCDFB-4C97-0B13-291D-D281B6F0DD05}"/>
                            </a:ext>
                          </a:extLst>
                        </p:cNvPr>
                        <p:cNvSpPr/>
                        <p:nvPr/>
                      </p:nvSpPr>
                      <p:spPr>
                        <a:xfrm>
                          <a:off x="1581894" y="2110310"/>
                          <a:ext cx="5016" cy="5016"/>
                        </a:xfrm>
                        <a:custGeom>
                          <a:avLst/>
                          <a:gdLst>
                            <a:gd name="connsiteX0" fmla="*/ 0 w 5016"/>
                            <a:gd name="connsiteY0" fmla="*/ 0 h 5016"/>
                            <a:gd name="connsiteX1" fmla="*/ 5017 w 5016"/>
                            <a:gd name="connsiteY1" fmla="*/ 5016 h 5016"/>
                          </a:gdLst>
                          <a:ahLst/>
                          <a:cxnLst>
                            <a:cxn ang="0">
                              <a:pos x="connsiteX0" y="connsiteY0"/>
                            </a:cxn>
                            <a:cxn ang="0">
                              <a:pos x="connsiteX1" y="connsiteY1"/>
                            </a:cxn>
                          </a:cxnLst>
                          <a:rect l="l" t="t" r="r" b="b"/>
                          <a:pathLst>
                            <a:path w="5016" h="5016">
                              <a:moveTo>
                                <a:pt x="0" y="0"/>
                              </a:moveTo>
                              <a:lnTo>
                                <a:pt x="5017" y="5016"/>
                              </a:lnTo>
                            </a:path>
                          </a:pathLst>
                        </a:custGeom>
                        <a:noFill/>
                        <a:ln w="18617" cap="rnd">
                          <a:solidFill>
                            <a:schemeClr val="bg1"/>
                          </a:solidFill>
                          <a:prstDash val="solid"/>
                          <a:round/>
                        </a:ln>
                      </p:spPr>
                      <p:txBody>
                        <a:bodyPr rtlCol="0" anchor="ctr"/>
                        <a:lstStyle/>
                        <a:p>
                          <a:endParaRPr lang="en-IN"/>
                        </a:p>
                      </p:txBody>
                    </p:sp>
                    <p:sp>
                      <p:nvSpPr>
                        <p:cNvPr id="42" name="Freeform: Shape 41">
                          <a:extLst>
                            <a:ext uri="{FF2B5EF4-FFF2-40B4-BE49-F238E27FC236}">
                              <a16:creationId xmlns:a16="http://schemas.microsoft.com/office/drawing/2014/main" id="{76EDEAB9-8748-1FC5-D407-DBBEC50E133E}"/>
                            </a:ext>
                          </a:extLst>
                        </p:cNvPr>
                        <p:cNvSpPr/>
                        <p:nvPr/>
                      </p:nvSpPr>
                      <p:spPr>
                        <a:xfrm>
                          <a:off x="1384997" y="1913413"/>
                          <a:ext cx="5016" cy="5016"/>
                        </a:xfrm>
                        <a:custGeom>
                          <a:avLst/>
                          <a:gdLst>
                            <a:gd name="connsiteX0" fmla="*/ 0 w 5016"/>
                            <a:gd name="connsiteY0" fmla="*/ 0 h 5016"/>
                            <a:gd name="connsiteX1" fmla="*/ 5017 w 5016"/>
                            <a:gd name="connsiteY1" fmla="*/ 5016 h 5016"/>
                          </a:gdLst>
                          <a:ahLst/>
                          <a:cxnLst>
                            <a:cxn ang="0">
                              <a:pos x="connsiteX0" y="connsiteY0"/>
                            </a:cxn>
                            <a:cxn ang="0">
                              <a:pos x="connsiteX1" y="connsiteY1"/>
                            </a:cxn>
                          </a:cxnLst>
                          <a:rect l="l" t="t" r="r" b="b"/>
                          <a:pathLst>
                            <a:path w="5016" h="5016">
                              <a:moveTo>
                                <a:pt x="0" y="0"/>
                              </a:moveTo>
                              <a:lnTo>
                                <a:pt x="5017" y="5016"/>
                              </a:lnTo>
                            </a:path>
                          </a:pathLst>
                        </a:custGeom>
                        <a:noFill/>
                        <a:ln w="18617" cap="rnd">
                          <a:solidFill>
                            <a:schemeClr val="bg1"/>
                          </a:solidFill>
                          <a:prstDash val="solid"/>
                          <a:round/>
                        </a:ln>
                      </p:spPr>
                      <p:txBody>
                        <a:bodyPr rtlCol="0" anchor="ctr"/>
                        <a:lstStyle/>
                        <a:p>
                          <a:endParaRPr lang="en-IN"/>
                        </a:p>
                      </p:txBody>
                    </p:sp>
                  </p:grpSp>
                </p:grpSp>
                <p:grpSp>
                  <p:nvGrpSpPr>
                    <p:cNvPr id="43" name="Picture 1">
                      <a:extLst>
                        <a:ext uri="{FF2B5EF4-FFF2-40B4-BE49-F238E27FC236}">
                          <a16:creationId xmlns:a16="http://schemas.microsoft.com/office/drawing/2014/main" id="{100FEDEC-B5DA-F390-11A6-5DDBAF421DD7}"/>
                        </a:ext>
                      </a:extLst>
                    </p:cNvPr>
                    <p:cNvGrpSpPr/>
                    <p:nvPr/>
                  </p:nvGrpSpPr>
                  <p:grpSpPr>
                    <a:xfrm>
                      <a:off x="1384997" y="1913413"/>
                      <a:ext cx="201913" cy="201913"/>
                      <a:chOff x="1384997" y="1913413"/>
                      <a:chExt cx="201913" cy="201913"/>
                    </a:xfrm>
                    <a:noFill/>
                  </p:grpSpPr>
                  <p:grpSp>
                    <p:nvGrpSpPr>
                      <p:cNvPr id="44" name="Picture 1">
                        <a:extLst>
                          <a:ext uri="{FF2B5EF4-FFF2-40B4-BE49-F238E27FC236}">
                            <a16:creationId xmlns:a16="http://schemas.microsoft.com/office/drawing/2014/main" id="{F976B9E6-EE91-60CC-B278-F61E8339C350}"/>
                          </a:ext>
                        </a:extLst>
                      </p:cNvPr>
                      <p:cNvGrpSpPr/>
                      <p:nvPr/>
                    </p:nvGrpSpPr>
                    <p:grpSpPr>
                      <a:xfrm>
                        <a:off x="1384997" y="1913413"/>
                        <a:ext cx="201913" cy="201913"/>
                        <a:chOff x="1384997" y="1913413"/>
                        <a:chExt cx="201913" cy="201913"/>
                      </a:xfrm>
                      <a:noFill/>
                    </p:grpSpPr>
                    <p:sp>
                      <p:nvSpPr>
                        <p:cNvPr id="45" name="Freeform: Shape 44">
                          <a:extLst>
                            <a:ext uri="{FF2B5EF4-FFF2-40B4-BE49-F238E27FC236}">
                              <a16:creationId xmlns:a16="http://schemas.microsoft.com/office/drawing/2014/main" id="{DB4F44C2-E3E7-BAD9-C353-05A54003152A}"/>
                            </a:ext>
                          </a:extLst>
                        </p:cNvPr>
                        <p:cNvSpPr/>
                        <p:nvPr/>
                      </p:nvSpPr>
                      <p:spPr>
                        <a:xfrm>
                          <a:off x="1384997" y="2110310"/>
                          <a:ext cx="5016" cy="5016"/>
                        </a:xfrm>
                        <a:custGeom>
                          <a:avLst/>
                          <a:gdLst>
                            <a:gd name="connsiteX0" fmla="*/ 5017 w 5016"/>
                            <a:gd name="connsiteY0" fmla="*/ 0 h 5016"/>
                            <a:gd name="connsiteX1" fmla="*/ 0 w 5016"/>
                            <a:gd name="connsiteY1" fmla="*/ 5016 h 5016"/>
                          </a:gdLst>
                          <a:ahLst/>
                          <a:cxnLst>
                            <a:cxn ang="0">
                              <a:pos x="connsiteX0" y="connsiteY0"/>
                            </a:cxn>
                            <a:cxn ang="0">
                              <a:pos x="connsiteX1" y="connsiteY1"/>
                            </a:cxn>
                          </a:cxnLst>
                          <a:rect l="l" t="t" r="r" b="b"/>
                          <a:pathLst>
                            <a:path w="5016" h="5016">
                              <a:moveTo>
                                <a:pt x="5017" y="0"/>
                              </a:moveTo>
                              <a:lnTo>
                                <a:pt x="0" y="5016"/>
                              </a:lnTo>
                            </a:path>
                          </a:pathLst>
                        </a:custGeom>
                        <a:noFill/>
                        <a:ln w="18617" cap="rnd">
                          <a:solidFill>
                            <a:schemeClr val="bg1"/>
                          </a:solidFill>
                          <a:prstDash val="solid"/>
                          <a:round/>
                        </a:ln>
                      </p:spPr>
                      <p:txBody>
                        <a:bodyPr rtlCol="0" anchor="ctr"/>
                        <a:lstStyle/>
                        <a:p>
                          <a:endParaRPr lang="en-IN"/>
                        </a:p>
                      </p:txBody>
                    </p:sp>
                    <p:sp>
                      <p:nvSpPr>
                        <p:cNvPr id="46" name="Freeform: Shape 45">
                          <a:extLst>
                            <a:ext uri="{FF2B5EF4-FFF2-40B4-BE49-F238E27FC236}">
                              <a16:creationId xmlns:a16="http://schemas.microsoft.com/office/drawing/2014/main" id="{21E9C5F9-01FD-1659-B839-69818FDABBC3}"/>
                            </a:ext>
                          </a:extLst>
                        </p:cNvPr>
                        <p:cNvSpPr/>
                        <p:nvPr/>
                      </p:nvSpPr>
                      <p:spPr>
                        <a:xfrm>
                          <a:off x="1581894" y="1913413"/>
                          <a:ext cx="5016" cy="5016"/>
                        </a:xfrm>
                        <a:custGeom>
                          <a:avLst/>
                          <a:gdLst>
                            <a:gd name="connsiteX0" fmla="*/ 5017 w 5016"/>
                            <a:gd name="connsiteY0" fmla="*/ 0 h 5016"/>
                            <a:gd name="connsiteX1" fmla="*/ 0 w 5016"/>
                            <a:gd name="connsiteY1" fmla="*/ 5016 h 5016"/>
                          </a:gdLst>
                          <a:ahLst/>
                          <a:cxnLst>
                            <a:cxn ang="0">
                              <a:pos x="connsiteX0" y="connsiteY0"/>
                            </a:cxn>
                            <a:cxn ang="0">
                              <a:pos x="connsiteX1" y="connsiteY1"/>
                            </a:cxn>
                          </a:cxnLst>
                          <a:rect l="l" t="t" r="r" b="b"/>
                          <a:pathLst>
                            <a:path w="5016" h="5016">
                              <a:moveTo>
                                <a:pt x="5017" y="0"/>
                              </a:moveTo>
                              <a:lnTo>
                                <a:pt x="0" y="5016"/>
                              </a:lnTo>
                            </a:path>
                          </a:pathLst>
                        </a:custGeom>
                        <a:noFill/>
                        <a:ln w="18617" cap="rnd">
                          <a:solidFill>
                            <a:schemeClr val="bg1"/>
                          </a:solidFill>
                          <a:prstDash val="solid"/>
                          <a:round/>
                        </a:ln>
                      </p:spPr>
                      <p:txBody>
                        <a:bodyPr rtlCol="0" anchor="ctr"/>
                        <a:lstStyle/>
                        <a:p>
                          <a:endParaRPr lang="en-IN"/>
                        </a:p>
                      </p:txBody>
                    </p:sp>
                  </p:grpSp>
                  <p:grpSp>
                    <p:nvGrpSpPr>
                      <p:cNvPr id="47" name="Picture 1">
                        <a:extLst>
                          <a:ext uri="{FF2B5EF4-FFF2-40B4-BE49-F238E27FC236}">
                            <a16:creationId xmlns:a16="http://schemas.microsoft.com/office/drawing/2014/main" id="{3F09192A-5BFC-FC52-CE44-32FE88032A42}"/>
                          </a:ext>
                        </a:extLst>
                      </p:cNvPr>
                      <p:cNvGrpSpPr/>
                      <p:nvPr/>
                    </p:nvGrpSpPr>
                    <p:grpSpPr>
                      <a:xfrm>
                        <a:off x="1384997" y="1913413"/>
                        <a:ext cx="201913" cy="201913"/>
                        <a:chOff x="1384997" y="1913413"/>
                        <a:chExt cx="201913" cy="201913"/>
                      </a:xfrm>
                      <a:noFill/>
                    </p:grpSpPr>
                    <p:sp>
                      <p:nvSpPr>
                        <p:cNvPr id="48" name="Freeform: Shape 47">
                          <a:extLst>
                            <a:ext uri="{FF2B5EF4-FFF2-40B4-BE49-F238E27FC236}">
                              <a16:creationId xmlns:a16="http://schemas.microsoft.com/office/drawing/2014/main" id="{49530FE0-C07C-3740-93DB-B06A3B2AEBAE}"/>
                            </a:ext>
                          </a:extLst>
                        </p:cNvPr>
                        <p:cNvSpPr/>
                        <p:nvPr/>
                      </p:nvSpPr>
                      <p:spPr>
                        <a:xfrm>
                          <a:off x="1384997" y="2110310"/>
                          <a:ext cx="5016" cy="5016"/>
                        </a:xfrm>
                        <a:custGeom>
                          <a:avLst/>
                          <a:gdLst>
                            <a:gd name="connsiteX0" fmla="*/ 5017 w 5016"/>
                            <a:gd name="connsiteY0" fmla="*/ 0 h 5016"/>
                            <a:gd name="connsiteX1" fmla="*/ 0 w 5016"/>
                            <a:gd name="connsiteY1" fmla="*/ 5016 h 5016"/>
                          </a:gdLst>
                          <a:ahLst/>
                          <a:cxnLst>
                            <a:cxn ang="0">
                              <a:pos x="connsiteX0" y="connsiteY0"/>
                            </a:cxn>
                            <a:cxn ang="0">
                              <a:pos x="connsiteX1" y="connsiteY1"/>
                            </a:cxn>
                          </a:cxnLst>
                          <a:rect l="l" t="t" r="r" b="b"/>
                          <a:pathLst>
                            <a:path w="5016" h="5016">
                              <a:moveTo>
                                <a:pt x="5017" y="0"/>
                              </a:moveTo>
                              <a:lnTo>
                                <a:pt x="0" y="5016"/>
                              </a:lnTo>
                            </a:path>
                          </a:pathLst>
                        </a:custGeom>
                        <a:noFill/>
                        <a:ln w="18617" cap="rnd">
                          <a:solidFill>
                            <a:schemeClr val="bg1"/>
                          </a:solidFill>
                          <a:prstDash val="solid"/>
                          <a:round/>
                        </a:ln>
                      </p:spPr>
                      <p:txBody>
                        <a:bodyPr rtlCol="0" anchor="ctr"/>
                        <a:lstStyle/>
                        <a:p>
                          <a:endParaRPr lang="en-IN"/>
                        </a:p>
                      </p:txBody>
                    </p:sp>
                    <p:sp>
                      <p:nvSpPr>
                        <p:cNvPr id="49" name="Freeform: Shape 48">
                          <a:extLst>
                            <a:ext uri="{FF2B5EF4-FFF2-40B4-BE49-F238E27FC236}">
                              <a16:creationId xmlns:a16="http://schemas.microsoft.com/office/drawing/2014/main" id="{C902C749-D6C9-2643-5678-44D7359BF303}"/>
                            </a:ext>
                          </a:extLst>
                        </p:cNvPr>
                        <p:cNvSpPr/>
                        <p:nvPr/>
                      </p:nvSpPr>
                      <p:spPr>
                        <a:xfrm>
                          <a:off x="1581894" y="1913413"/>
                          <a:ext cx="5016" cy="5016"/>
                        </a:xfrm>
                        <a:custGeom>
                          <a:avLst/>
                          <a:gdLst>
                            <a:gd name="connsiteX0" fmla="*/ 5017 w 5016"/>
                            <a:gd name="connsiteY0" fmla="*/ 0 h 5016"/>
                            <a:gd name="connsiteX1" fmla="*/ 0 w 5016"/>
                            <a:gd name="connsiteY1" fmla="*/ 5016 h 5016"/>
                          </a:gdLst>
                          <a:ahLst/>
                          <a:cxnLst>
                            <a:cxn ang="0">
                              <a:pos x="connsiteX0" y="connsiteY0"/>
                            </a:cxn>
                            <a:cxn ang="0">
                              <a:pos x="connsiteX1" y="connsiteY1"/>
                            </a:cxn>
                          </a:cxnLst>
                          <a:rect l="l" t="t" r="r" b="b"/>
                          <a:pathLst>
                            <a:path w="5016" h="5016">
                              <a:moveTo>
                                <a:pt x="5017" y="0"/>
                              </a:moveTo>
                              <a:lnTo>
                                <a:pt x="0" y="5016"/>
                              </a:lnTo>
                            </a:path>
                          </a:pathLst>
                        </a:custGeom>
                        <a:noFill/>
                        <a:ln w="18617" cap="rnd">
                          <a:solidFill>
                            <a:schemeClr val="bg1"/>
                          </a:solidFill>
                          <a:prstDash val="solid"/>
                          <a:round/>
                        </a:ln>
                      </p:spPr>
                      <p:txBody>
                        <a:bodyPr rtlCol="0" anchor="ctr"/>
                        <a:lstStyle/>
                        <a:p>
                          <a:endParaRPr lang="en-IN"/>
                        </a:p>
                      </p:txBody>
                    </p:sp>
                  </p:grpSp>
                </p:grpSp>
              </p:grpSp>
              <p:grpSp>
                <p:nvGrpSpPr>
                  <p:cNvPr id="50" name="Picture 1">
                    <a:extLst>
                      <a:ext uri="{FF2B5EF4-FFF2-40B4-BE49-F238E27FC236}">
                        <a16:creationId xmlns:a16="http://schemas.microsoft.com/office/drawing/2014/main" id="{71EECDCB-F467-592E-8CF0-FA1A33D414B8}"/>
                      </a:ext>
                    </a:extLst>
                  </p:cNvPr>
                  <p:cNvGrpSpPr/>
                  <p:nvPr/>
                </p:nvGrpSpPr>
                <p:grpSpPr>
                  <a:xfrm>
                    <a:off x="1395030" y="1918077"/>
                    <a:ext cx="184025" cy="239890"/>
                    <a:chOff x="1395030" y="1918077"/>
                    <a:chExt cx="184025" cy="239890"/>
                  </a:xfrm>
                  <a:noFill/>
                </p:grpSpPr>
                <p:sp>
                  <p:nvSpPr>
                    <p:cNvPr id="51" name="Freeform: Shape 50">
                      <a:extLst>
                        <a:ext uri="{FF2B5EF4-FFF2-40B4-BE49-F238E27FC236}">
                          <a16:creationId xmlns:a16="http://schemas.microsoft.com/office/drawing/2014/main" id="{2618F19F-B756-0649-028A-D87F0883B1FB}"/>
                        </a:ext>
                      </a:extLst>
                    </p:cNvPr>
                    <p:cNvSpPr/>
                    <p:nvPr/>
                  </p:nvSpPr>
                  <p:spPr>
                    <a:xfrm>
                      <a:off x="1395030" y="1918077"/>
                      <a:ext cx="184025" cy="239890"/>
                    </a:xfrm>
                    <a:custGeom>
                      <a:avLst/>
                      <a:gdLst>
                        <a:gd name="connsiteX0" fmla="*/ 181848 w 184025"/>
                        <a:gd name="connsiteY0" fmla="*/ 73092 h 239890"/>
                        <a:gd name="connsiteX1" fmla="*/ 153003 w 184025"/>
                        <a:gd name="connsiteY1" fmla="*/ 162135 h 239890"/>
                        <a:gd name="connsiteX2" fmla="*/ 132937 w 184025"/>
                        <a:gd name="connsiteY2" fmla="*/ 206029 h 239890"/>
                        <a:gd name="connsiteX3" fmla="*/ 132937 w 184025"/>
                        <a:gd name="connsiteY3" fmla="*/ 226095 h 239890"/>
                        <a:gd name="connsiteX4" fmla="*/ 119142 w 184025"/>
                        <a:gd name="connsiteY4" fmla="*/ 239890 h 239890"/>
                        <a:gd name="connsiteX5" fmla="*/ 65214 w 184025"/>
                        <a:gd name="connsiteY5" fmla="*/ 239890 h 239890"/>
                        <a:gd name="connsiteX6" fmla="*/ 51419 w 184025"/>
                        <a:gd name="connsiteY6" fmla="*/ 226095 h 239890"/>
                        <a:gd name="connsiteX7" fmla="*/ 51419 w 184025"/>
                        <a:gd name="connsiteY7" fmla="*/ 211046 h 239890"/>
                        <a:gd name="connsiteX8" fmla="*/ 28845 w 184025"/>
                        <a:gd name="connsiteY8" fmla="*/ 159627 h 239890"/>
                        <a:gd name="connsiteX9" fmla="*/ 0 w 184025"/>
                        <a:gd name="connsiteY9" fmla="*/ 93158 h 239890"/>
                        <a:gd name="connsiteX10" fmla="*/ 115379 w 184025"/>
                        <a:gd name="connsiteY10" fmla="*/ 2861 h 239890"/>
                        <a:gd name="connsiteX11" fmla="*/ 181848 w 184025"/>
                        <a:gd name="connsiteY11" fmla="*/ 73092 h 23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025" h="239890">
                          <a:moveTo>
                            <a:pt x="181848" y="73092"/>
                          </a:moveTo>
                          <a:cubicBezTo>
                            <a:pt x="189373" y="108208"/>
                            <a:pt x="176831" y="140815"/>
                            <a:pt x="153003" y="162135"/>
                          </a:cubicBezTo>
                          <a:cubicBezTo>
                            <a:pt x="140462" y="173422"/>
                            <a:pt x="132937" y="189726"/>
                            <a:pt x="132937" y="206029"/>
                          </a:cubicBezTo>
                          <a:lnTo>
                            <a:pt x="132937" y="226095"/>
                          </a:lnTo>
                          <a:cubicBezTo>
                            <a:pt x="132937" y="233620"/>
                            <a:pt x="126666" y="239890"/>
                            <a:pt x="119142" y="239890"/>
                          </a:cubicBezTo>
                          <a:lnTo>
                            <a:pt x="65214" y="239890"/>
                          </a:lnTo>
                          <a:cubicBezTo>
                            <a:pt x="57690" y="239890"/>
                            <a:pt x="51419" y="233620"/>
                            <a:pt x="51419" y="226095"/>
                          </a:cubicBezTo>
                          <a:lnTo>
                            <a:pt x="51419" y="211046"/>
                          </a:lnTo>
                          <a:cubicBezTo>
                            <a:pt x="51419" y="190980"/>
                            <a:pt x="42640" y="173422"/>
                            <a:pt x="28845" y="159627"/>
                          </a:cubicBezTo>
                          <a:cubicBezTo>
                            <a:pt x="11287" y="143323"/>
                            <a:pt x="0" y="119495"/>
                            <a:pt x="0" y="93158"/>
                          </a:cubicBezTo>
                          <a:cubicBezTo>
                            <a:pt x="0" y="34214"/>
                            <a:pt x="53927" y="-12188"/>
                            <a:pt x="115379" y="2861"/>
                          </a:cubicBezTo>
                          <a:cubicBezTo>
                            <a:pt x="147986" y="9132"/>
                            <a:pt x="174323" y="37977"/>
                            <a:pt x="181848" y="73092"/>
                          </a:cubicBezTo>
                          <a:close/>
                        </a:path>
                      </a:pathLst>
                    </a:custGeom>
                    <a:noFill/>
                    <a:ln w="18617" cap="flat">
                      <a:solidFill>
                        <a:schemeClr val="bg1"/>
                      </a:solidFill>
                      <a:prstDash val="solid"/>
                      <a:miter/>
                    </a:ln>
                  </p:spPr>
                  <p:txBody>
                    <a:bodyPr rtlCol="0" anchor="ctr"/>
                    <a:lstStyle/>
                    <a:p>
                      <a:endParaRPr lang="en-IN"/>
                    </a:p>
                  </p:txBody>
                </p:sp>
                <p:sp>
                  <p:nvSpPr>
                    <p:cNvPr id="52" name="Freeform: Shape 51">
                      <a:extLst>
                        <a:ext uri="{FF2B5EF4-FFF2-40B4-BE49-F238E27FC236}">
                          <a16:creationId xmlns:a16="http://schemas.microsoft.com/office/drawing/2014/main" id="{B9FD235F-CED5-AF38-A264-368D6BC34600}"/>
                        </a:ext>
                      </a:extLst>
                    </p:cNvPr>
                    <p:cNvSpPr/>
                    <p:nvPr/>
                  </p:nvSpPr>
                  <p:spPr>
                    <a:xfrm>
                      <a:off x="1395030" y="1918077"/>
                      <a:ext cx="184025" cy="239890"/>
                    </a:xfrm>
                    <a:custGeom>
                      <a:avLst/>
                      <a:gdLst>
                        <a:gd name="connsiteX0" fmla="*/ 181848 w 184025"/>
                        <a:gd name="connsiteY0" fmla="*/ 73092 h 239890"/>
                        <a:gd name="connsiteX1" fmla="*/ 153003 w 184025"/>
                        <a:gd name="connsiteY1" fmla="*/ 162135 h 239890"/>
                        <a:gd name="connsiteX2" fmla="*/ 132937 w 184025"/>
                        <a:gd name="connsiteY2" fmla="*/ 206029 h 239890"/>
                        <a:gd name="connsiteX3" fmla="*/ 132937 w 184025"/>
                        <a:gd name="connsiteY3" fmla="*/ 226095 h 239890"/>
                        <a:gd name="connsiteX4" fmla="*/ 119142 w 184025"/>
                        <a:gd name="connsiteY4" fmla="*/ 239890 h 239890"/>
                        <a:gd name="connsiteX5" fmla="*/ 65214 w 184025"/>
                        <a:gd name="connsiteY5" fmla="*/ 239890 h 239890"/>
                        <a:gd name="connsiteX6" fmla="*/ 51419 w 184025"/>
                        <a:gd name="connsiteY6" fmla="*/ 226095 h 239890"/>
                        <a:gd name="connsiteX7" fmla="*/ 51419 w 184025"/>
                        <a:gd name="connsiteY7" fmla="*/ 211046 h 239890"/>
                        <a:gd name="connsiteX8" fmla="*/ 28845 w 184025"/>
                        <a:gd name="connsiteY8" fmla="*/ 159627 h 239890"/>
                        <a:gd name="connsiteX9" fmla="*/ 0 w 184025"/>
                        <a:gd name="connsiteY9" fmla="*/ 93158 h 239890"/>
                        <a:gd name="connsiteX10" fmla="*/ 115379 w 184025"/>
                        <a:gd name="connsiteY10" fmla="*/ 2861 h 239890"/>
                        <a:gd name="connsiteX11" fmla="*/ 181848 w 184025"/>
                        <a:gd name="connsiteY11" fmla="*/ 73092 h 23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025" h="239890">
                          <a:moveTo>
                            <a:pt x="181848" y="73092"/>
                          </a:moveTo>
                          <a:cubicBezTo>
                            <a:pt x="189373" y="108208"/>
                            <a:pt x="176831" y="140815"/>
                            <a:pt x="153003" y="162135"/>
                          </a:cubicBezTo>
                          <a:cubicBezTo>
                            <a:pt x="140462" y="173422"/>
                            <a:pt x="132937" y="189726"/>
                            <a:pt x="132937" y="206029"/>
                          </a:cubicBezTo>
                          <a:lnTo>
                            <a:pt x="132937" y="226095"/>
                          </a:lnTo>
                          <a:cubicBezTo>
                            <a:pt x="132937" y="233620"/>
                            <a:pt x="126666" y="239890"/>
                            <a:pt x="119142" y="239890"/>
                          </a:cubicBezTo>
                          <a:lnTo>
                            <a:pt x="65214" y="239890"/>
                          </a:lnTo>
                          <a:cubicBezTo>
                            <a:pt x="57690" y="239890"/>
                            <a:pt x="51419" y="233620"/>
                            <a:pt x="51419" y="226095"/>
                          </a:cubicBezTo>
                          <a:lnTo>
                            <a:pt x="51419" y="211046"/>
                          </a:lnTo>
                          <a:cubicBezTo>
                            <a:pt x="51419" y="190980"/>
                            <a:pt x="42640" y="173422"/>
                            <a:pt x="28845" y="159627"/>
                          </a:cubicBezTo>
                          <a:cubicBezTo>
                            <a:pt x="11287" y="143323"/>
                            <a:pt x="0" y="119495"/>
                            <a:pt x="0" y="93158"/>
                          </a:cubicBezTo>
                          <a:cubicBezTo>
                            <a:pt x="0" y="34214"/>
                            <a:pt x="53927" y="-12188"/>
                            <a:pt x="115379" y="2861"/>
                          </a:cubicBezTo>
                          <a:cubicBezTo>
                            <a:pt x="147986" y="9132"/>
                            <a:pt x="174323" y="37977"/>
                            <a:pt x="181848" y="73092"/>
                          </a:cubicBezTo>
                          <a:close/>
                        </a:path>
                      </a:pathLst>
                    </a:custGeom>
                    <a:noFill/>
                    <a:ln w="18617" cap="flat">
                      <a:solidFill>
                        <a:schemeClr val="bg1"/>
                      </a:solidFill>
                      <a:prstDash val="solid"/>
                      <a:miter/>
                    </a:ln>
                  </p:spPr>
                  <p:txBody>
                    <a:bodyPr rtlCol="0" anchor="ctr"/>
                    <a:lstStyle/>
                    <a:p>
                      <a:endParaRPr lang="en-IN"/>
                    </a:p>
                  </p:txBody>
                </p:sp>
              </p:grpSp>
            </p:grpSp>
            <p:sp>
              <p:nvSpPr>
                <p:cNvPr id="53" name="Freeform: Shape 52">
                  <a:extLst>
                    <a:ext uri="{FF2B5EF4-FFF2-40B4-BE49-F238E27FC236}">
                      <a16:creationId xmlns:a16="http://schemas.microsoft.com/office/drawing/2014/main" id="{470091A9-3238-82F0-8E6E-45E327892F92}"/>
                    </a:ext>
                  </a:extLst>
                </p:cNvPr>
                <p:cNvSpPr/>
                <p:nvPr/>
              </p:nvSpPr>
              <p:spPr>
                <a:xfrm>
                  <a:off x="1010014" y="2091499"/>
                  <a:ext cx="131682" cy="160527"/>
                </a:xfrm>
                <a:custGeom>
                  <a:avLst/>
                  <a:gdLst>
                    <a:gd name="connsiteX0" fmla="*/ 97822 w 131682"/>
                    <a:gd name="connsiteY0" fmla="*/ 158019 h 160527"/>
                    <a:gd name="connsiteX1" fmla="*/ 77756 w 131682"/>
                    <a:gd name="connsiteY1" fmla="*/ 134191 h 160527"/>
                    <a:gd name="connsiteX2" fmla="*/ 66469 w 131682"/>
                    <a:gd name="connsiteY2" fmla="*/ 135445 h 160527"/>
                    <a:gd name="connsiteX3" fmla="*/ 31353 w 131682"/>
                    <a:gd name="connsiteY3" fmla="*/ 126666 h 160527"/>
                    <a:gd name="connsiteX4" fmla="*/ 8779 w 131682"/>
                    <a:gd name="connsiteY4" fmla="*/ 102838 h 160527"/>
                    <a:gd name="connsiteX5" fmla="*/ 0 w 131682"/>
                    <a:gd name="connsiteY5" fmla="*/ 67723 h 160527"/>
                    <a:gd name="connsiteX6" fmla="*/ 8779 w 131682"/>
                    <a:gd name="connsiteY6" fmla="*/ 32607 h 160527"/>
                    <a:gd name="connsiteX7" fmla="*/ 31353 w 131682"/>
                    <a:gd name="connsiteY7" fmla="*/ 8779 h 160527"/>
                    <a:gd name="connsiteX8" fmla="*/ 66469 w 131682"/>
                    <a:gd name="connsiteY8" fmla="*/ 0 h 160527"/>
                    <a:gd name="connsiteX9" fmla="*/ 100330 w 131682"/>
                    <a:gd name="connsiteY9" fmla="*/ 8779 h 160527"/>
                    <a:gd name="connsiteX10" fmla="*/ 122904 w 131682"/>
                    <a:gd name="connsiteY10" fmla="*/ 32607 h 160527"/>
                    <a:gd name="connsiteX11" fmla="*/ 131683 w 131682"/>
                    <a:gd name="connsiteY11" fmla="*/ 67723 h 160527"/>
                    <a:gd name="connsiteX12" fmla="*/ 121650 w 131682"/>
                    <a:gd name="connsiteY12" fmla="*/ 106600 h 160527"/>
                    <a:gd name="connsiteX13" fmla="*/ 92805 w 131682"/>
                    <a:gd name="connsiteY13" fmla="*/ 130429 h 160527"/>
                    <a:gd name="connsiteX14" fmla="*/ 109109 w 131682"/>
                    <a:gd name="connsiteY14" fmla="*/ 149241 h 160527"/>
                    <a:gd name="connsiteX15" fmla="*/ 111617 w 131682"/>
                    <a:gd name="connsiteY15" fmla="*/ 154257 h 160527"/>
                    <a:gd name="connsiteX16" fmla="*/ 109109 w 131682"/>
                    <a:gd name="connsiteY16" fmla="*/ 159274 h 160527"/>
                    <a:gd name="connsiteX17" fmla="*/ 104092 w 131682"/>
                    <a:gd name="connsiteY17" fmla="*/ 160528 h 160527"/>
                    <a:gd name="connsiteX18" fmla="*/ 97822 w 131682"/>
                    <a:gd name="connsiteY18" fmla="*/ 158019 h 160527"/>
                    <a:gd name="connsiteX19" fmla="*/ 92805 w 131682"/>
                    <a:gd name="connsiteY19" fmla="*/ 111617 h 160527"/>
                    <a:gd name="connsiteX20" fmla="*/ 109109 w 131682"/>
                    <a:gd name="connsiteY20" fmla="*/ 92805 h 160527"/>
                    <a:gd name="connsiteX21" fmla="*/ 115379 w 131682"/>
                    <a:gd name="connsiteY21" fmla="*/ 66468 h 160527"/>
                    <a:gd name="connsiteX22" fmla="*/ 109109 w 131682"/>
                    <a:gd name="connsiteY22" fmla="*/ 40132 h 160527"/>
                    <a:gd name="connsiteX23" fmla="*/ 92805 w 131682"/>
                    <a:gd name="connsiteY23" fmla="*/ 21320 h 160527"/>
                    <a:gd name="connsiteX24" fmla="*/ 66469 w 131682"/>
                    <a:gd name="connsiteY24" fmla="*/ 15049 h 160527"/>
                    <a:gd name="connsiteX25" fmla="*/ 40132 w 131682"/>
                    <a:gd name="connsiteY25" fmla="*/ 21320 h 160527"/>
                    <a:gd name="connsiteX26" fmla="*/ 23828 w 131682"/>
                    <a:gd name="connsiteY26" fmla="*/ 40132 h 160527"/>
                    <a:gd name="connsiteX27" fmla="*/ 17558 w 131682"/>
                    <a:gd name="connsiteY27" fmla="*/ 66468 h 160527"/>
                    <a:gd name="connsiteX28" fmla="*/ 23828 w 131682"/>
                    <a:gd name="connsiteY28" fmla="*/ 92805 h 160527"/>
                    <a:gd name="connsiteX29" fmla="*/ 40132 w 131682"/>
                    <a:gd name="connsiteY29" fmla="*/ 111617 h 160527"/>
                    <a:gd name="connsiteX30" fmla="*/ 66469 w 131682"/>
                    <a:gd name="connsiteY30" fmla="*/ 117888 h 160527"/>
                    <a:gd name="connsiteX31" fmla="*/ 92805 w 131682"/>
                    <a:gd name="connsiteY31" fmla="*/ 111617 h 16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1682" h="160527">
                      <a:moveTo>
                        <a:pt x="97822" y="158019"/>
                      </a:moveTo>
                      <a:lnTo>
                        <a:pt x="77756" y="134191"/>
                      </a:lnTo>
                      <a:cubicBezTo>
                        <a:pt x="75247" y="134191"/>
                        <a:pt x="71485" y="135445"/>
                        <a:pt x="66469" y="135445"/>
                      </a:cubicBezTo>
                      <a:cubicBezTo>
                        <a:pt x="53927" y="135445"/>
                        <a:pt x="41386" y="132937"/>
                        <a:pt x="31353" y="126666"/>
                      </a:cubicBezTo>
                      <a:cubicBezTo>
                        <a:pt x="21320" y="120396"/>
                        <a:pt x="13795" y="112871"/>
                        <a:pt x="8779" y="102838"/>
                      </a:cubicBezTo>
                      <a:cubicBezTo>
                        <a:pt x="3762" y="92805"/>
                        <a:pt x="0" y="81518"/>
                        <a:pt x="0" y="67723"/>
                      </a:cubicBezTo>
                      <a:cubicBezTo>
                        <a:pt x="0" y="55181"/>
                        <a:pt x="2508" y="42640"/>
                        <a:pt x="8779" y="32607"/>
                      </a:cubicBezTo>
                      <a:cubicBezTo>
                        <a:pt x="13795" y="22574"/>
                        <a:pt x="21320" y="15049"/>
                        <a:pt x="31353" y="8779"/>
                      </a:cubicBezTo>
                      <a:cubicBezTo>
                        <a:pt x="41386" y="2508"/>
                        <a:pt x="52673" y="0"/>
                        <a:pt x="66469" y="0"/>
                      </a:cubicBezTo>
                      <a:cubicBezTo>
                        <a:pt x="80264" y="0"/>
                        <a:pt x="91551" y="2508"/>
                        <a:pt x="100330" y="8779"/>
                      </a:cubicBezTo>
                      <a:cubicBezTo>
                        <a:pt x="110363" y="15049"/>
                        <a:pt x="117888" y="22574"/>
                        <a:pt x="122904" y="32607"/>
                      </a:cubicBezTo>
                      <a:cubicBezTo>
                        <a:pt x="127921" y="42640"/>
                        <a:pt x="131683" y="53927"/>
                        <a:pt x="131683" y="67723"/>
                      </a:cubicBezTo>
                      <a:cubicBezTo>
                        <a:pt x="131683" y="82772"/>
                        <a:pt x="127921" y="95313"/>
                        <a:pt x="121650" y="106600"/>
                      </a:cubicBezTo>
                      <a:cubicBezTo>
                        <a:pt x="115379" y="117888"/>
                        <a:pt x="105346" y="125412"/>
                        <a:pt x="92805" y="130429"/>
                      </a:cubicBezTo>
                      <a:lnTo>
                        <a:pt x="109109" y="149241"/>
                      </a:lnTo>
                      <a:cubicBezTo>
                        <a:pt x="110363" y="150495"/>
                        <a:pt x="111617" y="153003"/>
                        <a:pt x="111617" y="154257"/>
                      </a:cubicBezTo>
                      <a:cubicBezTo>
                        <a:pt x="111617" y="156765"/>
                        <a:pt x="110363" y="158019"/>
                        <a:pt x="109109" y="159274"/>
                      </a:cubicBezTo>
                      <a:cubicBezTo>
                        <a:pt x="109109" y="160528"/>
                        <a:pt x="106600" y="160528"/>
                        <a:pt x="104092" y="160528"/>
                      </a:cubicBezTo>
                      <a:cubicBezTo>
                        <a:pt x="101584" y="160528"/>
                        <a:pt x="100330" y="159274"/>
                        <a:pt x="97822" y="158019"/>
                      </a:cubicBezTo>
                      <a:close/>
                      <a:moveTo>
                        <a:pt x="92805" y="111617"/>
                      </a:moveTo>
                      <a:cubicBezTo>
                        <a:pt x="100330" y="106600"/>
                        <a:pt x="105346" y="101584"/>
                        <a:pt x="109109" y="92805"/>
                      </a:cubicBezTo>
                      <a:cubicBezTo>
                        <a:pt x="112871" y="84026"/>
                        <a:pt x="115379" y="76501"/>
                        <a:pt x="115379" y="66468"/>
                      </a:cubicBezTo>
                      <a:cubicBezTo>
                        <a:pt x="115379" y="56436"/>
                        <a:pt x="112871" y="47657"/>
                        <a:pt x="109109" y="40132"/>
                      </a:cubicBezTo>
                      <a:cubicBezTo>
                        <a:pt x="105346" y="32607"/>
                        <a:pt x="99076" y="26337"/>
                        <a:pt x="92805" y="21320"/>
                      </a:cubicBezTo>
                      <a:cubicBezTo>
                        <a:pt x="85280" y="16304"/>
                        <a:pt x="76501" y="15049"/>
                        <a:pt x="66469" y="15049"/>
                      </a:cubicBezTo>
                      <a:cubicBezTo>
                        <a:pt x="56436" y="15049"/>
                        <a:pt x="47657" y="17558"/>
                        <a:pt x="40132" y="21320"/>
                      </a:cubicBezTo>
                      <a:cubicBezTo>
                        <a:pt x="32607" y="26337"/>
                        <a:pt x="27591" y="31353"/>
                        <a:pt x="23828" y="40132"/>
                      </a:cubicBezTo>
                      <a:cubicBezTo>
                        <a:pt x="20066" y="48911"/>
                        <a:pt x="17558" y="56436"/>
                        <a:pt x="17558" y="66468"/>
                      </a:cubicBezTo>
                      <a:cubicBezTo>
                        <a:pt x="17558" y="76501"/>
                        <a:pt x="20066" y="85280"/>
                        <a:pt x="23828" y="92805"/>
                      </a:cubicBezTo>
                      <a:cubicBezTo>
                        <a:pt x="27591" y="100330"/>
                        <a:pt x="33861" y="106600"/>
                        <a:pt x="40132" y="111617"/>
                      </a:cubicBezTo>
                      <a:cubicBezTo>
                        <a:pt x="47657" y="116633"/>
                        <a:pt x="56436" y="117888"/>
                        <a:pt x="66469" y="117888"/>
                      </a:cubicBezTo>
                      <a:cubicBezTo>
                        <a:pt x="76501" y="117888"/>
                        <a:pt x="85280" y="115379"/>
                        <a:pt x="92805" y="111617"/>
                      </a:cubicBezTo>
                      <a:close/>
                    </a:path>
                  </a:pathLst>
                </a:custGeom>
                <a:solidFill>
                  <a:schemeClr val="bg1"/>
                </a:solidFill>
                <a:ln w="12411" cap="flat">
                  <a:noFill/>
                  <a:prstDash val="solid"/>
                  <a:miter/>
                </a:ln>
              </p:spPr>
              <p:txBody>
                <a:bodyPr rtlCol="0" anchor="ctr"/>
                <a:lstStyle/>
                <a:p>
                  <a:endParaRPr lang="en-IN"/>
                </a:p>
              </p:txBody>
            </p:sp>
            <p:sp>
              <p:nvSpPr>
                <p:cNvPr id="54" name="Freeform: Shape 53">
                  <a:extLst>
                    <a:ext uri="{FF2B5EF4-FFF2-40B4-BE49-F238E27FC236}">
                      <a16:creationId xmlns:a16="http://schemas.microsoft.com/office/drawing/2014/main" id="{00C90971-1A9E-B966-AF83-7C533403034F}"/>
                    </a:ext>
                  </a:extLst>
                </p:cNvPr>
                <p:cNvSpPr/>
                <p:nvPr/>
              </p:nvSpPr>
              <p:spPr>
                <a:xfrm>
                  <a:off x="1368693" y="2324765"/>
                  <a:ext cx="120395" cy="132937"/>
                </a:xfrm>
                <a:custGeom>
                  <a:avLst/>
                  <a:gdLst>
                    <a:gd name="connsiteX0" fmla="*/ 2508 w 120395"/>
                    <a:gd name="connsiteY0" fmla="*/ 130429 h 132937"/>
                    <a:gd name="connsiteX1" fmla="*/ 0 w 120395"/>
                    <a:gd name="connsiteY1" fmla="*/ 124158 h 132937"/>
                    <a:gd name="connsiteX2" fmla="*/ 1254 w 120395"/>
                    <a:gd name="connsiteY2" fmla="*/ 120396 h 132937"/>
                    <a:gd name="connsiteX3" fmla="*/ 48911 w 120395"/>
                    <a:gd name="connsiteY3" fmla="*/ 7525 h 132937"/>
                    <a:gd name="connsiteX4" fmla="*/ 52673 w 120395"/>
                    <a:gd name="connsiteY4" fmla="*/ 2508 h 132937"/>
                    <a:gd name="connsiteX5" fmla="*/ 58944 w 120395"/>
                    <a:gd name="connsiteY5" fmla="*/ 0 h 132937"/>
                    <a:gd name="connsiteX6" fmla="*/ 61452 w 120395"/>
                    <a:gd name="connsiteY6" fmla="*/ 0 h 132937"/>
                    <a:gd name="connsiteX7" fmla="*/ 67723 w 120395"/>
                    <a:gd name="connsiteY7" fmla="*/ 2508 h 132937"/>
                    <a:gd name="connsiteX8" fmla="*/ 71485 w 120395"/>
                    <a:gd name="connsiteY8" fmla="*/ 7525 h 132937"/>
                    <a:gd name="connsiteX9" fmla="*/ 119142 w 120395"/>
                    <a:gd name="connsiteY9" fmla="*/ 120396 h 132937"/>
                    <a:gd name="connsiteX10" fmla="*/ 120396 w 120395"/>
                    <a:gd name="connsiteY10" fmla="*/ 124158 h 132937"/>
                    <a:gd name="connsiteX11" fmla="*/ 117888 w 120395"/>
                    <a:gd name="connsiteY11" fmla="*/ 130429 h 132937"/>
                    <a:gd name="connsiteX12" fmla="*/ 111617 w 120395"/>
                    <a:gd name="connsiteY12" fmla="*/ 132937 h 132937"/>
                    <a:gd name="connsiteX13" fmla="*/ 106600 w 120395"/>
                    <a:gd name="connsiteY13" fmla="*/ 131683 h 132937"/>
                    <a:gd name="connsiteX14" fmla="*/ 102838 w 120395"/>
                    <a:gd name="connsiteY14" fmla="*/ 127921 h 132937"/>
                    <a:gd name="connsiteX15" fmla="*/ 90297 w 120395"/>
                    <a:gd name="connsiteY15" fmla="*/ 99076 h 132937"/>
                    <a:gd name="connsiteX16" fmla="*/ 26337 w 120395"/>
                    <a:gd name="connsiteY16" fmla="*/ 99076 h 132937"/>
                    <a:gd name="connsiteX17" fmla="*/ 13795 w 120395"/>
                    <a:gd name="connsiteY17" fmla="*/ 127921 h 132937"/>
                    <a:gd name="connsiteX18" fmla="*/ 10033 w 120395"/>
                    <a:gd name="connsiteY18" fmla="*/ 131683 h 132937"/>
                    <a:gd name="connsiteX19" fmla="*/ 5017 w 120395"/>
                    <a:gd name="connsiteY19" fmla="*/ 132937 h 132937"/>
                    <a:gd name="connsiteX20" fmla="*/ 2508 w 120395"/>
                    <a:gd name="connsiteY20" fmla="*/ 130429 h 132937"/>
                    <a:gd name="connsiteX21" fmla="*/ 35115 w 120395"/>
                    <a:gd name="connsiteY21" fmla="*/ 82772 h 132937"/>
                    <a:gd name="connsiteX22" fmla="*/ 85280 w 120395"/>
                    <a:gd name="connsiteY22" fmla="*/ 82772 h 132937"/>
                    <a:gd name="connsiteX23" fmla="*/ 60198 w 120395"/>
                    <a:gd name="connsiteY23" fmla="*/ 21320 h 13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395" h="132937">
                      <a:moveTo>
                        <a:pt x="2508" y="130429"/>
                      </a:moveTo>
                      <a:cubicBezTo>
                        <a:pt x="1254" y="129175"/>
                        <a:pt x="0" y="126666"/>
                        <a:pt x="0" y="124158"/>
                      </a:cubicBezTo>
                      <a:cubicBezTo>
                        <a:pt x="0" y="122904"/>
                        <a:pt x="0" y="121650"/>
                        <a:pt x="1254" y="120396"/>
                      </a:cubicBezTo>
                      <a:lnTo>
                        <a:pt x="48911" y="7525"/>
                      </a:lnTo>
                      <a:cubicBezTo>
                        <a:pt x="50165" y="5017"/>
                        <a:pt x="51419" y="3762"/>
                        <a:pt x="52673" y="2508"/>
                      </a:cubicBezTo>
                      <a:cubicBezTo>
                        <a:pt x="53927" y="1254"/>
                        <a:pt x="56436" y="0"/>
                        <a:pt x="58944" y="0"/>
                      </a:cubicBezTo>
                      <a:lnTo>
                        <a:pt x="61452" y="0"/>
                      </a:lnTo>
                      <a:cubicBezTo>
                        <a:pt x="63960" y="0"/>
                        <a:pt x="66468" y="1254"/>
                        <a:pt x="67723" y="2508"/>
                      </a:cubicBezTo>
                      <a:cubicBezTo>
                        <a:pt x="68977" y="3762"/>
                        <a:pt x="71485" y="6271"/>
                        <a:pt x="71485" y="7525"/>
                      </a:cubicBezTo>
                      <a:lnTo>
                        <a:pt x="119142" y="120396"/>
                      </a:lnTo>
                      <a:cubicBezTo>
                        <a:pt x="119142" y="121650"/>
                        <a:pt x="120396" y="122904"/>
                        <a:pt x="120396" y="124158"/>
                      </a:cubicBezTo>
                      <a:cubicBezTo>
                        <a:pt x="120396" y="126666"/>
                        <a:pt x="119142" y="127921"/>
                        <a:pt x="117888" y="130429"/>
                      </a:cubicBezTo>
                      <a:cubicBezTo>
                        <a:pt x="116633" y="131683"/>
                        <a:pt x="114125" y="132937"/>
                        <a:pt x="111617" y="132937"/>
                      </a:cubicBezTo>
                      <a:cubicBezTo>
                        <a:pt x="110363" y="132937"/>
                        <a:pt x="107855" y="132937"/>
                        <a:pt x="106600" y="131683"/>
                      </a:cubicBezTo>
                      <a:cubicBezTo>
                        <a:pt x="105346" y="130429"/>
                        <a:pt x="104092" y="129175"/>
                        <a:pt x="102838" y="127921"/>
                      </a:cubicBezTo>
                      <a:lnTo>
                        <a:pt x="90297" y="99076"/>
                      </a:lnTo>
                      <a:lnTo>
                        <a:pt x="26337" y="99076"/>
                      </a:lnTo>
                      <a:lnTo>
                        <a:pt x="13795" y="127921"/>
                      </a:lnTo>
                      <a:cubicBezTo>
                        <a:pt x="12541" y="129175"/>
                        <a:pt x="12541" y="130429"/>
                        <a:pt x="10033" y="131683"/>
                      </a:cubicBezTo>
                      <a:cubicBezTo>
                        <a:pt x="8779" y="132937"/>
                        <a:pt x="7525" y="132937"/>
                        <a:pt x="5017" y="132937"/>
                      </a:cubicBezTo>
                      <a:cubicBezTo>
                        <a:pt x="6271" y="132937"/>
                        <a:pt x="3762" y="132937"/>
                        <a:pt x="2508" y="130429"/>
                      </a:cubicBezTo>
                      <a:close/>
                      <a:moveTo>
                        <a:pt x="35115" y="82772"/>
                      </a:moveTo>
                      <a:lnTo>
                        <a:pt x="85280" y="82772"/>
                      </a:lnTo>
                      <a:lnTo>
                        <a:pt x="60198" y="21320"/>
                      </a:lnTo>
                      <a:close/>
                    </a:path>
                  </a:pathLst>
                </a:custGeom>
                <a:solidFill>
                  <a:schemeClr val="bg1"/>
                </a:solidFill>
                <a:ln w="12411" cap="flat">
                  <a:noFill/>
                  <a:prstDash val="solid"/>
                  <a:miter/>
                </a:ln>
              </p:spPr>
              <p:txBody>
                <a:bodyPr rtlCol="0" anchor="ctr"/>
                <a:lstStyle/>
                <a:p>
                  <a:endParaRPr lang="en-IN"/>
                </a:p>
              </p:txBody>
            </p:sp>
            <p:grpSp>
              <p:nvGrpSpPr>
                <p:cNvPr id="55" name="Picture 1">
                  <a:extLst>
                    <a:ext uri="{FF2B5EF4-FFF2-40B4-BE49-F238E27FC236}">
                      <a16:creationId xmlns:a16="http://schemas.microsoft.com/office/drawing/2014/main" id="{FA72BD61-F2D5-C650-2B12-F3D3E5711715}"/>
                    </a:ext>
                  </a:extLst>
                </p:cNvPr>
                <p:cNvGrpSpPr/>
                <p:nvPr/>
              </p:nvGrpSpPr>
              <p:grpSpPr>
                <a:xfrm>
                  <a:off x="1052654" y="2398759"/>
                  <a:ext cx="105347" cy="104091"/>
                  <a:chOff x="1052654" y="2398759"/>
                  <a:chExt cx="105347" cy="104091"/>
                </a:xfrm>
                <a:noFill/>
              </p:grpSpPr>
              <p:sp>
                <p:nvSpPr>
                  <p:cNvPr id="56" name="Freeform: Shape 55">
                    <a:extLst>
                      <a:ext uri="{FF2B5EF4-FFF2-40B4-BE49-F238E27FC236}">
                        <a16:creationId xmlns:a16="http://schemas.microsoft.com/office/drawing/2014/main" id="{AE53F3FE-0D9C-E4C0-F61F-0701C6AA537C}"/>
                      </a:ext>
                    </a:extLst>
                  </p:cNvPr>
                  <p:cNvSpPr/>
                  <p:nvPr/>
                </p:nvSpPr>
                <p:spPr>
                  <a:xfrm>
                    <a:off x="1145460" y="2465227"/>
                    <a:ext cx="12541" cy="37623"/>
                  </a:xfrm>
                  <a:custGeom>
                    <a:avLst/>
                    <a:gdLst>
                      <a:gd name="connsiteX0" fmla="*/ 0 w 12541"/>
                      <a:gd name="connsiteY0" fmla="*/ 37624 h 37623"/>
                      <a:gd name="connsiteX1" fmla="*/ 12541 w 12541"/>
                      <a:gd name="connsiteY1" fmla="*/ 0 h 37623"/>
                    </a:gdLst>
                    <a:ahLst/>
                    <a:cxnLst>
                      <a:cxn ang="0">
                        <a:pos x="connsiteX0" y="connsiteY0"/>
                      </a:cxn>
                      <a:cxn ang="0">
                        <a:pos x="connsiteX1" y="connsiteY1"/>
                      </a:cxn>
                    </a:cxnLst>
                    <a:rect l="l" t="t" r="r" b="b"/>
                    <a:pathLst>
                      <a:path w="12541" h="37623">
                        <a:moveTo>
                          <a:pt x="0" y="37624"/>
                        </a:moveTo>
                        <a:lnTo>
                          <a:pt x="12541" y="0"/>
                        </a:lnTo>
                      </a:path>
                    </a:pathLst>
                  </a:custGeom>
                  <a:noFill/>
                  <a:ln w="18617" cap="rnd">
                    <a:solidFill>
                      <a:schemeClr val="bg1"/>
                    </a:solidFill>
                    <a:prstDash val="solid"/>
                    <a:round/>
                  </a:ln>
                </p:spPr>
                <p:txBody>
                  <a:bodyPr rtlCol="0" anchor="ctr"/>
                  <a:lstStyle/>
                  <a:p>
                    <a:endParaRPr lang="en-IN"/>
                  </a:p>
                </p:txBody>
              </p:sp>
              <p:sp>
                <p:nvSpPr>
                  <p:cNvPr id="57" name="Freeform: Shape 56">
                    <a:extLst>
                      <a:ext uri="{FF2B5EF4-FFF2-40B4-BE49-F238E27FC236}">
                        <a16:creationId xmlns:a16="http://schemas.microsoft.com/office/drawing/2014/main" id="{52CC133A-E369-41A5-F810-4452C16CC6A1}"/>
                      </a:ext>
                    </a:extLst>
                  </p:cNvPr>
                  <p:cNvSpPr/>
                  <p:nvPr/>
                </p:nvSpPr>
                <p:spPr>
                  <a:xfrm>
                    <a:off x="1071466" y="2445161"/>
                    <a:ext cx="40131" cy="38877"/>
                  </a:xfrm>
                  <a:custGeom>
                    <a:avLst/>
                    <a:gdLst>
                      <a:gd name="connsiteX0" fmla="*/ 0 w 40131"/>
                      <a:gd name="connsiteY0" fmla="*/ 38878 h 38877"/>
                      <a:gd name="connsiteX1" fmla="*/ 40132 w 40131"/>
                      <a:gd name="connsiteY1" fmla="*/ 0 h 38877"/>
                    </a:gdLst>
                    <a:ahLst/>
                    <a:cxnLst>
                      <a:cxn ang="0">
                        <a:pos x="connsiteX0" y="connsiteY0"/>
                      </a:cxn>
                      <a:cxn ang="0">
                        <a:pos x="connsiteX1" y="connsiteY1"/>
                      </a:cxn>
                    </a:cxnLst>
                    <a:rect l="l" t="t" r="r" b="b"/>
                    <a:pathLst>
                      <a:path w="40131" h="38877">
                        <a:moveTo>
                          <a:pt x="0" y="38878"/>
                        </a:moveTo>
                        <a:lnTo>
                          <a:pt x="40132" y="0"/>
                        </a:lnTo>
                      </a:path>
                    </a:pathLst>
                  </a:custGeom>
                  <a:noFill/>
                  <a:ln w="18617" cap="rnd">
                    <a:solidFill>
                      <a:schemeClr val="bg1"/>
                    </a:solidFill>
                    <a:prstDash val="solid"/>
                    <a:round/>
                  </a:ln>
                </p:spPr>
                <p:txBody>
                  <a:bodyPr rtlCol="0" anchor="ctr"/>
                  <a:lstStyle/>
                  <a:p>
                    <a:endParaRPr lang="en-IN"/>
                  </a:p>
                </p:txBody>
              </p:sp>
              <p:sp>
                <p:nvSpPr>
                  <p:cNvPr id="58" name="Freeform: Shape 57">
                    <a:extLst>
                      <a:ext uri="{FF2B5EF4-FFF2-40B4-BE49-F238E27FC236}">
                        <a16:creationId xmlns:a16="http://schemas.microsoft.com/office/drawing/2014/main" id="{6BA491B6-AD19-EED0-1460-8F9BBF246E0C}"/>
                      </a:ext>
                    </a:extLst>
                  </p:cNvPr>
                  <p:cNvSpPr/>
                  <p:nvPr/>
                </p:nvSpPr>
                <p:spPr>
                  <a:xfrm>
                    <a:off x="1052654" y="2398759"/>
                    <a:ext cx="38877" cy="12541"/>
                  </a:xfrm>
                  <a:custGeom>
                    <a:avLst/>
                    <a:gdLst>
                      <a:gd name="connsiteX0" fmla="*/ 0 w 38877"/>
                      <a:gd name="connsiteY0" fmla="*/ 12541 h 12541"/>
                      <a:gd name="connsiteX1" fmla="*/ 38878 w 38877"/>
                      <a:gd name="connsiteY1" fmla="*/ 0 h 12541"/>
                    </a:gdLst>
                    <a:ahLst/>
                    <a:cxnLst>
                      <a:cxn ang="0">
                        <a:pos x="connsiteX0" y="connsiteY0"/>
                      </a:cxn>
                      <a:cxn ang="0">
                        <a:pos x="connsiteX1" y="connsiteY1"/>
                      </a:cxn>
                    </a:cxnLst>
                    <a:rect l="l" t="t" r="r" b="b"/>
                    <a:pathLst>
                      <a:path w="38877" h="12541">
                        <a:moveTo>
                          <a:pt x="0" y="12541"/>
                        </a:moveTo>
                        <a:lnTo>
                          <a:pt x="38878" y="0"/>
                        </a:lnTo>
                      </a:path>
                    </a:pathLst>
                  </a:custGeom>
                  <a:noFill/>
                  <a:ln w="18617" cap="rnd">
                    <a:solidFill>
                      <a:schemeClr val="bg1"/>
                    </a:solidFill>
                    <a:prstDash val="solid"/>
                    <a:round/>
                  </a:ln>
                </p:spPr>
                <p:txBody>
                  <a:bodyPr rtlCol="0" anchor="ctr"/>
                  <a:lstStyle/>
                  <a:p>
                    <a:endParaRPr lang="en-IN"/>
                  </a:p>
                </p:txBody>
              </p:sp>
            </p:grpSp>
          </p:grpSp>
        </p:grpSp>
      </p:grpSp>
      <p:sp>
        <p:nvSpPr>
          <p:cNvPr id="5" name="Content Placeholder 4">
            <a:extLst>
              <a:ext uri="{FF2B5EF4-FFF2-40B4-BE49-F238E27FC236}">
                <a16:creationId xmlns:a16="http://schemas.microsoft.com/office/drawing/2014/main" id="{4779B49C-2C2C-329A-70C4-0D60589C8CAC}"/>
              </a:ext>
            </a:extLst>
          </p:cNvPr>
          <p:cNvSpPr>
            <a:spLocks noGrp="1"/>
          </p:cNvSpPr>
          <p:nvPr>
            <p:ph idx="1"/>
          </p:nvPr>
        </p:nvSpPr>
        <p:spPr>
          <a:xfrm>
            <a:off x="1951266" y="1873578"/>
            <a:ext cx="9022326" cy="596878"/>
          </a:xfrm>
        </p:spPr>
        <p:txBody>
          <a:bodyPr>
            <a:normAutofit/>
          </a:bodyPr>
          <a:lstStyle/>
          <a:p>
            <a:pPr marL="0" indent="0">
              <a:buNone/>
            </a:pPr>
            <a:r>
              <a:rPr lang="es" sz="1800"/>
              <a:t>¿Cómo </a:t>
            </a:r>
            <a:r>
              <a:rPr lang="en-US" sz="1800" err="1"/>
              <a:t>definiría</a:t>
            </a:r>
            <a:r>
              <a:rPr lang="es" sz="1800"/>
              <a:t> la insuficiencia cardíaca? </a:t>
            </a:r>
            <a:br>
              <a:rPr lang="en-US" sz="1800"/>
            </a:br>
            <a:r>
              <a:rPr lang="es" sz="1800"/>
              <a:t>(Es decir, ¿cuáles son sus criterios para establecer una afección como insuficiencia cardíaca?)</a:t>
            </a:r>
          </a:p>
        </p:txBody>
      </p:sp>
      <p:sp>
        <p:nvSpPr>
          <p:cNvPr id="12" name="TextBox 11">
            <a:extLst>
              <a:ext uri="{FF2B5EF4-FFF2-40B4-BE49-F238E27FC236}">
                <a16:creationId xmlns:a16="http://schemas.microsoft.com/office/drawing/2014/main" id="{D413617B-DBA2-53B2-9185-6574E29D5252}"/>
              </a:ext>
            </a:extLst>
          </p:cNvPr>
          <p:cNvSpPr txBox="1"/>
          <p:nvPr/>
        </p:nvSpPr>
        <p:spPr>
          <a:xfrm>
            <a:off x="3471642" y="6578487"/>
            <a:ext cx="4571388" cy="246221"/>
          </a:xfrm>
          <a:prstGeom prst="rect">
            <a:avLst/>
          </a:prstGeom>
          <a:noFill/>
        </p:spPr>
        <p:txBody>
          <a:bodyPr wrap="square">
            <a:spAutoFit/>
          </a:bodyPr>
          <a:lstStyle>
            <a:defPPr>
              <a:defRPr lang="en-US"/>
            </a:defPPr>
            <a:lvl1pPr algn="ctr">
              <a:defRPr sz="1000" b="0" i="1" u="none" strike="noStrike" baseline="0">
                <a:solidFill>
                  <a:srgbClr val="000000"/>
                </a:solidFill>
              </a:defRPr>
            </a:lvl1pPr>
          </a:lstStyle>
          <a:p>
            <a:r>
              <a:rPr lang="es"/>
              <a:t>(Fuente: Revista de Insuficiencia Cardíaca Vol. 27 No. 4 abril de 2021)</a:t>
            </a:r>
          </a:p>
        </p:txBody>
      </p:sp>
      <p:sp>
        <p:nvSpPr>
          <p:cNvPr id="11" name="Title 1">
            <a:extLst>
              <a:ext uri="{FF2B5EF4-FFF2-40B4-BE49-F238E27FC236}">
                <a16:creationId xmlns:a16="http://schemas.microsoft.com/office/drawing/2014/main" id="{A349D1BA-860D-F754-472F-1799FE9DA299}"/>
              </a:ext>
            </a:extLst>
          </p:cNvPr>
          <p:cNvSpPr txBox="1">
            <a:spLocks/>
          </p:cNvSpPr>
          <p:nvPr/>
        </p:nvSpPr>
        <p:spPr>
          <a:xfrm>
            <a:off x="748522" y="294977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d-ID" sz="3200" b="1">
              <a:solidFill>
                <a:srgbClr val="002C53"/>
              </a:solidFill>
            </a:endParaRPr>
          </a:p>
        </p:txBody>
      </p:sp>
      <p:grpSp>
        <p:nvGrpSpPr>
          <p:cNvPr id="77" name="Group 76">
            <a:extLst>
              <a:ext uri="{FF2B5EF4-FFF2-40B4-BE49-F238E27FC236}">
                <a16:creationId xmlns:a16="http://schemas.microsoft.com/office/drawing/2014/main" id="{018F2E0C-E4D5-8841-450B-4D6928AE1B32}"/>
              </a:ext>
            </a:extLst>
          </p:cNvPr>
          <p:cNvGrpSpPr/>
          <p:nvPr/>
        </p:nvGrpSpPr>
        <p:grpSpPr>
          <a:xfrm>
            <a:off x="1951266" y="2682393"/>
            <a:ext cx="8186196" cy="3885856"/>
            <a:chOff x="1951266" y="2682393"/>
            <a:chExt cx="8186196" cy="3885856"/>
          </a:xfrm>
        </p:grpSpPr>
        <p:grpSp>
          <p:nvGrpSpPr>
            <p:cNvPr id="71" name="Group 70">
              <a:extLst>
                <a:ext uri="{FF2B5EF4-FFF2-40B4-BE49-F238E27FC236}">
                  <a16:creationId xmlns:a16="http://schemas.microsoft.com/office/drawing/2014/main" id="{4CC68ABD-9FB2-B526-4A51-64B877547EA8}"/>
                </a:ext>
              </a:extLst>
            </p:cNvPr>
            <p:cNvGrpSpPr/>
            <p:nvPr/>
          </p:nvGrpSpPr>
          <p:grpSpPr>
            <a:xfrm>
              <a:off x="1951266" y="2682393"/>
              <a:ext cx="8186196" cy="3885856"/>
              <a:chOff x="1951266" y="2631591"/>
              <a:chExt cx="8186196" cy="3885856"/>
            </a:xfrm>
          </p:grpSpPr>
          <p:pic>
            <p:nvPicPr>
              <p:cNvPr id="62" name="Graphic 61">
                <a:extLst>
                  <a:ext uri="{FF2B5EF4-FFF2-40B4-BE49-F238E27FC236}">
                    <a16:creationId xmlns:a16="http://schemas.microsoft.com/office/drawing/2014/main" id="{8EA3F8DE-8BC4-2D01-65CE-C940B36AF2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51266" y="2926109"/>
                <a:ext cx="2331613" cy="3296821"/>
              </a:xfrm>
              <a:prstGeom prst="rect">
                <a:avLst/>
              </a:prstGeom>
            </p:spPr>
          </p:pic>
          <p:grpSp>
            <p:nvGrpSpPr>
              <p:cNvPr id="70" name="Group 69">
                <a:extLst>
                  <a:ext uri="{FF2B5EF4-FFF2-40B4-BE49-F238E27FC236}">
                    <a16:creationId xmlns:a16="http://schemas.microsoft.com/office/drawing/2014/main" id="{82FAB6D2-86B8-C05E-FCC3-3503B015681C}"/>
                  </a:ext>
                </a:extLst>
              </p:cNvPr>
              <p:cNvGrpSpPr/>
              <p:nvPr/>
            </p:nvGrpSpPr>
            <p:grpSpPr>
              <a:xfrm>
                <a:off x="4454024" y="2631591"/>
                <a:ext cx="5683438" cy="3885856"/>
                <a:chOff x="4454024" y="2631591"/>
                <a:chExt cx="5683438" cy="3885856"/>
              </a:xfrm>
            </p:grpSpPr>
            <p:sp>
              <p:nvSpPr>
                <p:cNvPr id="3" name="Rectangle 2">
                  <a:extLst>
                    <a:ext uri="{FF2B5EF4-FFF2-40B4-BE49-F238E27FC236}">
                      <a16:creationId xmlns:a16="http://schemas.microsoft.com/office/drawing/2014/main" id="{6FD966C5-C182-101A-6BCC-5FF2788000EE}"/>
                    </a:ext>
                  </a:extLst>
                </p:cNvPr>
                <p:cNvSpPr/>
                <p:nvPr/>
              </p:nvSpPr>
              <p:spPr>
                <a:xfrm>
                  <a:off x="5797187" y="3390149"/>
                  <a:ext cx="3631096" cy="4616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 sz="1600" b="1">
                      <a:solidFill>
                        <a:schemeClr val="tx1"/>
                      </a:solidFill>
                    </a:rPr>
                    <a:t>La insuficiencia cardíaca es un síndrome clínico</a:t>
                  </a:r>
                </a:p>
              </p:txBody>
            </p:sp>
            <p:sp>
              <p:nvSpPr>
                <p:cNvPr id="6" name="Rectangle 5">
                  <a:extLst>
                    <a:ext uri="{FF2B5EF4-FFF2-40B4-BE49-F238E27FC236}">
                      <a16:creationId xmlns:a16="http://schemas.microsoft.com/office/drawing/2014/main" id="{725E8908-A9C2-AAAF-FC6B-82C9F77C795C}"/>
                    </a:ext>
                  </a:extLst>
                </p:cNvPr>
                <p:cNvSpPr/>
                <p:nvPr/>
              </p:nvSpPr>
              <p:spPr>
                <a:xfrm>
                  <a:off x="5797187" y="3898184"/>
                  <a:ext cx="4340275" cy="4616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 sz="1600" b="1">
                      <a:solidFill>
                        <a:schemeClr val="tx1"/>
                      </a:solidFill>
                    </a:rPr>
                    <a:t>Causada por</a:t>
                  </a:r>
                  <a:r>
                    <a:rPr lang="es" sz="1600">
                      <a:solidFill>
                        <a:schemeClr val="tx1"/>
                      </a:solidFill>
                    </a:rPr>
                    <a:t>: Anomalía cardíaca, estructural o funcional</a:t>
                  </a:r>
                </a:p>
              </p:txBody>
            </p:sp>
            <p:sp>
              <p:nvSpPr>
                <p:cNvPr id="7" name="Rectangle 6">
                  <a:extLst>
                    <a:ext uri="{FF2B5EF4-FFF2-40B4-BE49-F238E27FC236}">
                      <a16:creationId xmlns:a16="http://schemas.microsoft.com/office/drawing/2014/main" id="{6358AED4-2F08-9195-793F-260163F826A9}"/>
                    </a:ext>
                  </a:extLst>
                </p:cNvPr>
                <p:cNvSpPr/>
                <p:nvPr/>
              </p:nvSpPr>
              <p:spPr>
                <a:xfrm>
                  <a:off x="5797187" y="4811340"/>
                  <a:ext cx="4340275" cy="3614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b="1" err="1">
                      <a:solidFill>
                        <a:schemeClr val="tx1"/>
                      </a:solidFill>
                    </a:rPr>
                    <a:t>Corroborados</a:t>
                  </a:r>
                  <a:r>
                    <a:rPr lang="es" sz="1600" b="1">
                      <a:solidFill>
                        <a:schemeClr val="tx1"/>
                      </a:solidFill>
                    </a:rPr>
                    <a:t> por al menos uno de los siguientes elementos</a:t>
                  </a:r>
                  <a:r>
                    <a:rPr lang="es" sz="1600">
                      <a:solidFill>
                        <a:schemeClr val="tx1"/>
                      </a:solidFill>
                    </a:rPr>
                    <a:t>:</a:t>
                  </a:r>
                </a:p>
              </p:txBody>
            </p:sp>
            <p:sp>
              <p:nvSpPr>
                <p:cNvPr id="10" name="Rectangle 9">
                  <a:extLst>
                    <a:ext uri="{FF2B5EF4-FFF2-40B4-BE49-F238E27FC236}">
                      <a16:creationId xmlns:a16="http://schemas.microsoft.com/office/drawing/2014/main" id="{540AEFD6-984D-C1ED-0E98-3E38400D31A3}"/>
                    </a:ext>
                  </a:extLst>
                </p:cNvPr>
                <p:cNvSpPr/>
                <p:nvPr/>
              </p:nvSpPr>
              <p:spPr>
                <a:xfrm>
                  <a:off x="5797187" y="5274345"/>
                  <a:ext cx="4088486" cy="6884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 sz="1600">
                      <a:solidFill>
                        <a:schemeClr val="tx1"/>
                      </a:solidFill>
                      <a:latin typeface="Calibri" panose="020F0502020204030204" pitchFamily="34" charset="0"/>
                      <a:ea typeface="Calibri" panose="020F0502020204030204" pitchFamily="34" charset="0"/>
                      <a:cs typeface="Calibri" panose="020F0502020204030204" pitchFamily="34" charset="0"/>
                    </a:rPr>
                    <a:t>↑ Niveles de péptido natriurético</a:t>
                  </a:r>
                </a:p>
                <a:p>
                  <a:pPr marL="285750" indent="-285750">
                    <a:buFont typeface="Arial" panose="020B0604020202020204" pitchFamily="34" charset="0"/>
                    <a:buChar char="•"/>
                  </a:pPr>
                  <a:r>
                    <a:rPr lang="es" sz="1600">
                      <a:solidFill>
                        <a:schemeClr val="tx1"/>
                      </a:solidFill>
                      <a:latin typeface="Calibri" panose="020F0502020204030204" pitchFamily="34" charset="0"/>
                      <a:ea typeface="Calibri" panose="020F0502020204030204" pitchFamily="34" charset="0"/>
                      <a:cs typeface="Calibri" panose="020F0502020204030204" pitchFamily="34" charset="0"/>
                    </a:rPr>
                    <a:t>Evidencia objetiva de congestión cardiogénica, pulmonar o sistémica</a:t>
                  </a:r>
                  <a:endParaRPr lang="en-US" sz="1600">
                    <a:solidFill>
                      <a:schemeClr val="tx1"/>
                    </a:solidFill>
                  </a:endParaRPr>
                </a:p>
              </p:txBody>
            </p:sp>
            <p:pic>
              <p:nvPicPr>
                <p:cNvPr id="64" name="Picture 63" descr="Un fondo negro con una línea morada&#10;&#10;Descripción generada automáticamente">
                  <a:extLst>
                    <a:ext uri="{FF2B5EF4-FFF2-40B4-BE49-F238E27FC236}">
                      <a16:creationId xmlns:a16="http://schemas.microsoft.com/office/drawing/2014/main" id="{6283F698-75FF-409C-0AA4-7666E313840B}"/>
                    </a:ext>
                  </a:extLst>
                </p:cNvPr>
                <p:cNvPicPr>
                  <a:picLocks noChangeAspect="1"/>
                </p:cNvPicPr>
                <p:nvPr/>
              </p:nvPicPr>
              <p:blipFill>
                <a:blip r:embed="rId5">
                  <a:extLst>
                    <a:ext uri="{28A0092B-C50C-407E-A947-70E740481C1C}">
                      <a14:useLocalDpi xmlns:a14="http://schemas.microsoft.com/office/drawing/2010/main" val="0"/>
                    </a:ext>
                  </a:extLst>
                </a:blip>
                <a:srcRect l="69062"/>
                <a:stretch/>
              </p:blipFill>
              <p:spPr>
                <a:xfrm>
                  <a:off x="4454024" y="2631591"/>
                  <a:ext cx="1106994" cy="3885856"/>
                </a:xfrm>
                <a:prstGeom prst="rect">
                  <a:avLst/>
                </a:prstGeom>
              </p:spPr>
            </p:pic>
            <p:grpSp>
              <p:nvGrpSpPr>
                <p:cNvPr id="67" name="Group 66">
                  <a:extLst>
                    <a:ext uri="{FF2B5EF4-FFF2-40B4-BE49-F238E27FC236}">
                      <a16:creationId xmlns:a16="http://schemas.microsoft.com/office/drawing/2014/main" id="{58C4D474-E406-E695-DA80-ED7FEB349D02}"/>
                    </a:ext>
                  </a:extLst>
                </p:cNvPr>
                <p:cNvGrpSpPr/>
                <p:nvPr/>
              </p:nvGrpSpPr>
              <p:grpSpPr>
                <a:xfrm>
                  <a:off x="5319854" y="3939923"/>
                  <a:ext cx="266115" cy="1269192"/>
                  <a:chOff x="4491956" y="3917251"/>
                  <a:chExt cx="266115" cy="1269192"/>
                </a:xfrm>
              </p:grpSpPr>
              <p:sp>
                <p:nvSpPr>
                  <p:cNvPr id="65" name="Oval 64">
                    <a:extLst>
                      <a:ext uri="{FF2B5EF4-FFF2-40B4-BE49-F238E27FC236}">
                        <a16:creationId xmlns:a16="http://schemas.microsoft.com/office/drawing/2014/main" id="{36610480-825E-ACDB-FF6A-E6C76346B3B0}"/>
                      </a:ext>
                    </a:extLst>
                  </p:cNvPr>
                  <p:cNvSpPr/>
                  <p:nvPr/>
                </p:nvSpPr>
                <p:spPr>
                  <a:xfrm>
                    <a:off x="4491956" y="3917251"/>
                    <a:ext cx="216000" cy="216000"/>
                  </a:xfrm>
                  <a:prstGeom prst="ellipse">
                    <a:avLst/>
                  </a:prstGeom>
                  <a:solidFill>
                    <a:srgbClr val="B52282"/>
                  </a:solidFill>
                  <a:ln w="5715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6" name="Oval 65">
                    <a:extLst>
                      <a:ext uri="{FF2B5EF4-FFF2-40B4-BE49-F238E27FC236}">
                        <a16:creationId xmlns:a16="http://schemas.microsoft.com/office/drawing/2014/main" id="{0FC579B8-A5EE-1469-31CC-C57A4E110CC0}"/>
                      </a:ext>
                    </a:extLst>
                  </p:cNvPr>
                  <p:cNvSpPr/>
                  <p:nvPr/>
                </p:nvSpPr>
                <p:spPr>
                  <a:xfrm>
                    <a:off x="4542071" y="4970443"/>
                    <a:ext cx="216000" cy="216000"/>
                  </a:xfrm>
                  <a:prstGeom prst="ellipse">
                    <a:avLst/>
                  </a:prstGeom>
                  <a:solidFill>
                    <a:srgbClr val="B52282"/>
                  </a:solidFill>
                  <a:ln w="5715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pic>
          <p:nvPicPr>
            <p:cNvPr id="73" name="Picture 72">
              <a:extLst>
                <a:ext uri="{FF2B5EF4-FFF2-40B4-BE49-F238E27FC236}">
                  <a16:creationId xmlns:a16="http://schemas.microsoft.com/office/drawing/2014/main" id="{7C9F0B2C-4751-5E17-9720-B5B09185C9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99033" y="4154813"/>
              <a:ext cx="181054" cy="511674"/>
            </a:xfrm>
            <a:prstGeom prst="rect">
              <a:avLst/>
            </a:prstGeom>
          </p:spPr>
        </p:pic>
        <p:pic>
          <p:nvPicPr>
            <p:cNvPr id="75" name="Picture 74">
              <a:extLst>
                <a:ext uri="{FF2B5EF4-FFF2-40B4-BE49-F238E27FC236}">
                  <a16:creationId xmlns:a16="http://schemas.microsoft.com/office/drawing/2014/main" id="{5A17335D-A601-2878-2BD0-F1F9F18886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650187" flipV="1">
              <a:off x="3529564" y="4740964"/>
              <a:ext cx="85069" cy="240412"/>
            </a:xfrm>
            <a:prstGeom prst="rect">
              <a:avLst/>
            </a:prstGeom>
          </p:spPr>
        </p:pic>
        <p:pic>
          <p:nvPicPr>
            <p:cNvPr id="76" name="Picture 75">
              <a:extLst>
                <a:ext uri="{FF2B5EF4-FFF2-40B4-BE49-F238E27FC236}">
                  <a16:creationId xmlns:a16="http://schemas.microsoft.com/office/drawing/2014/main" id="{BDE7EA0C-0EE5-C1C7-CAC0-A1EC5BDDB9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333993" flipV="1">
              <a:off x="2670828" y="4059612"/>
              <a:ext cx="85069" cy="240412"/>
            </a:xfrm>
            <a:prstGeom prst="rect">
              <a:avLst/>
            </a:prstGeom>
          </p:spPr>
        </p:pic>
      </p:grpSp>
      <p:sp>
        <p:nvSpPr>
          <p:cNvPr id="2" name="Title 1">
            <a:extLst>
              <a:ext uri="{FF2B5EF4-FFF2-40B4-BE49-F238E27FC236}">
                <a16:creationId xmlns:a16="http://schemas.microsoft.com/office/drawing/2014/main" id="{FFBF02D4-365A-356D-C1DB-4D7F61DD1216}"/>
              </a:ext>
            </a:extLst>
          </p:cNvPr>
          <p:cNvSpPr txBox="1">
            <a:spLocks/>
          </p:cNvSpPr>
          <p:nvPr/>
        </p:nvSpPr>
        <p:spPr>
          <a:xfrm>
            <a:off x="539387" y="-160049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id-ID" sz="3200" b="1">
              <a:solidFill>
                <a:srgbClr val="002C53"/>
              </a:solidFill>
            </a:endParaRPr>
          </a:p>
        </p:txBody>
      </p:sp>
      <p:sp>
        <p:nvSpPr>
          <p:cNvPr id="4" name="Title 1">
            <a:extLst>
              <a:ext uri="{FF2B5EF4-FFF2-40B4-BE49-F238E27FC236}">
                <a16:creationId xmlns:a16="http://schemas.microsoft.com/office/drawing/2014/main" id="{B20A39D3-7B4C-D93F-380B-483530ACFD69}"/>
              </a:ext>
            </a:extLst>
          </p:cNvPr>
          <p:cNvSpPr txBox="1">
            <a:spLocks/>
          </p:cNvSpPr>
          <p:nvPr/>
        </p:nvSpPr>
        <p:spPr>
          <a:xfrm>
            <a:off x="820188" y="-113890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id-ID" sz="3200" b="1">
              <a:solidFill>
                <a:srgbClr val="002C53"/>
              </a:solidFill>
            </a:endParaRPr>
          </a:p>
        </p:txBody>
      </p:sp>
      <p:sp>
        <p:nvSpPr>
          <p:cNvPr id="8" name="Title 1">
            <a:extLst>
              <a:ext uri="{FF2B5EF4-FFF2-40B4-BE49-F238E27FC236}">
                <a16:creationId xmlns:a16="http://schemas.microsoft.com/office/drawing/2014/main" id="{B8E8A80F-01A0-48DE-E0B7-52BB57A777B1}"/>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 sz="3200" b="1">
                <a:solidFill>
                  <a:srgbClr val="002C53"/>
                </a:solidFill>
              </a:rPr>
              <a:t>Definición de insuficiencia cardíaca </a:t>
            </a:r>
            <a:endParaRPr lang="id-ID" sz="3200" b="1">
              <a:solidFill>
                <a:srgbClr val="002C53"/>
              </a:solidFill>
            </a:endParaRPr>
          </a:p>
        </p:txBody>
      </p:sp>
      <p:sp>
        <p:nvSpPr>
          <p:cNvPr id="60" name="Slide Number Placeholder 59">
            <a:extLst>
              <a:ext uri="{FF2B5EF4-FFF2-40B4-BE49-F238E27FC236}">
                <a16:creationId xmlns:a16="http://schemas.microsoft.com/office/drawing/2014/main" id="{02D0D7C8-BB25-78C4-4480-5072D126C1F4}"/>
              </a:ext>
            </a:extLst>
          </p:cNvPr>
          <p:cNvSpPr>
            <a:spLocks noGrp="1"/>
          </p:cNvSpPr>
          <p:nvPr>
            <p:ph type="sldNum" sz="quarter" idx="12"/>
          </p:nvPr>
        </p:nvSpPr>
        <p:spPr/>
        <p:txBody>
          <a:bodyPr/>
          <a:lstStyle/>
          <a:p>
            <a:fld id="{34BEDCEC-E0D6-4ECB-B1DC-D50FEC87900E}" type="slidenum">
              <a:rPr lang="en-US" smtClean="0"/>
              <a:pPr/>
              <a:t>8</a:t>
            </a:fld>
            <a:endParaRPr lang="en-US"/>
          </a:p>
        </p:txBody>
      </p:sp>
    </p:spTree>
    <p:extLst>
      <p:ext uri="{BB962C8B-B14F-4D97-AF65-F5344CB8AC3E}">
        <p14:creationId xmlns:p14="http://schemas.microsoft.com/office/powerpoint/2010/main" val="99177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1000"/>
                                        <p:tgtEl>
                                          <p:spTgt spid="77"/>
                                        </p:tgtEl>
                                      </p:cBhvr>
                                    </p:animEffect>
                                    <p:anim calcmode="lin" valueType="num">
                                      <p:cBhvr>
                                        <p:cTn id="8" dur="1000" fill="hold"/>
                                        <p:tgtEl>
                                          <p:spTgt spid="77"/>
                                        </p:tgtEl>
                                        <p:attrNameLst>
                                          <p:attrName>ppt_x</p:attrName>
                                        </p:attrNameLst>
                                      </p:cBhvr>
                                      <p:tavLst>
                                        <p:tav tm="0">
                                          <p:val>
                                            <p:strVal val="#ppt_x"/>
                                          </p:val>
                                        </p:tav>
                                        <p:tav tm="100000">
                                          <p:val>
                                            <p:strVal val="#ppt_x"/>
                                          </p:val>
                                        </p:tav>
                                      </p:tavLst>
                                    </p:anim>
                                    <p:anim calcmode="lin" valueType="num">
                                      <p:cBhvr>
                                        <p:cTn id="9"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66F33-65C0-E40F-973B-65E0FBBE8533}"/>
              </a:ext>
            </a:extLst>
          </p:cNvPr>
          <p:cNvSpPr txBox="1">
            <a:spLocks/>
          </p:cNvSpPr>
          <p:nvPr/>
        </p:nvSpPr>
        <p:spPr>
          <a:xfrm>
            <a:off x="536834" y="188867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d-ID" sz="3200" b="1">
              <a:solidFill>
                <a:srgbClr val="002C53"/>
              </a:solidFill>
            </a:endParaRPr>
          </a:p>
        </p:txBody>
      </p:sp>
      <p:grpSp>
        <p:nvGrpSpPr>
          <p:cNvPr id="11" name="Group 10">
            <a:extLst>
              <a:ext uri="{FF2B5EF4-FFF2-40B4-BE49-F238E27FC236}">
                <a16:creationId xmlns:a16="http://schemas.microsoft.com/office/drawing/2014/main" id="{6CC4FAD7-AF10-8FC5-D4F7-F9DC26476805}"/>
              </a:ext>
            </a:extLst>
          </p:cNvPr>
          <p:cNvGrpSpPr/>
          <p:nvPr/>
        </p:nvGrpSpPr>
        <p:grpSpPr>
          <a:xfrm>
            <a:off x="2213310" y="2097702"/>
            <a:ext cx="3755571" cy="3724124"/>
            <a:chOff x="990600" y="2253343"/>
            <a:chExt cx="3755571" cy="3724124"/>
          </a:xfrm>
          <a:effectLst>
            <a:outerShdw blurRad="76200" dist="38100" dir="5400000" algn="t" rotWithShape="0">
              <a:srgbClr val="009AD7">
                <a:alpha val="10000"/>
              </a:srgbClr>
            </a:outerShdw>
          </a:effectLst>
        </p:grpSpPr>
        <p:grpSp>
          <p:nvGrpSpPr>
            <p:cNvPr id="10" name="Group 9">
              <a:extLst>
                <a:ext uri="{FF2B5EF4-FFF2-40B4-BE49-F238E27FC236}">
                  <a16:creationId xmlns:a16="http://schemas.microsoft.com/office/drawing/2014/main" id="{626C0B73-48AE-33FE-3E90-91EF10617FE2}"/>
                </a:ext>
              </a:extLst>
            </p:cNvPr>
            <p:cNvGrpSpPr/>
            <p:nvPr/>
          </p:nvGrpSpPr>
          <p:grpSpPr>
            <a:xfrm>
              <a:off x="990600" y="2253343"/>
              <a:ext cx="3755571" cy="3724124"/>
              <a:chOff x="990600" y="2253343"/>
              <a:chExt cx="3755571" cy="3724124"/>
            </a:xfrm>
            <a:effectLst>
              <a:outerShdw blurRad="190500" sx="102000" sy="102000" algn="ctr" rotWithShape="0">
                <a:prstClr val="black">
                  <a:alpha val="10000"/>
                </a:prstClr>
              </a:outerShdw>
            </a:effectLst>
          </p:grpSpPr>
          <p:sp>
            <p:nvSpPr>
              <p:cNvPr id="6" name="Rectangle: Top Corners Rounded 5">
                <a:extLst>
                  <a:ext uri="{FF2B5EF4-FFF2-40B4-BE49-F238E27FC236}">
                    <a16:creationId xmlns:a16="http://schemas.microsoft.com/office/drawing/2014/main" id="{74F5D989-7D69-BD1A-2DC7-B0265AA51717}"/>
                  </a:ext>
                </a:extLst>
              </p:cNvPr>
              <p:cNvSpPr/>
              <p:nvPr/>
            </p:nvSpPr>
            <p:spPr>
              <a:xfrm>
                <a:off x="990600" y="2253343"/>
                <a:ext cx="3755571" cy="587828"/>
              </a:xfrm>
              <a:prstGeom prst="round2SameRect">
                <a:avLst/>
              </a:prstGeom>
              <a:solidFill>
                <a:srgbClr val="009A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s" b="1"/>
                  <a:t>Paradigma tradicional</a:t>
                </a:r>
              </a:p>
            </p:txBody>
          </p:sp>
          <p:sp>
            <p:nvSpPr>
              <p:cNvPr id="7" name="Rectangle 6">
                <a:extLst>
                  <a:ext uri="{FF2B5EF4-FFF2-40B4-BE49-F238E27FC236}">
                    <a16:creationId xmlns:a16="http://schemas.microsoft.com/office/drawing/2014/main" id="{621D312C-A674-366F-C40F-0873B4492011}"/>
                  </a:ext>
                </a:extLst>
              </p:cNvPr>
              <p:cNvSpPr/>
              <p:nvPr/>
            </p:nvSpPr>
            <p:spPr>
              <a:xfrm>
                <a:off x="990600" y="2841171"/>
                <a:ext cx="3755571" cy="31362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9" name="TextBox 8">
              <a:extLst>
                <a:ext uri="{FF2B5EF4-FFF2-40B4-BE49-F238E27FC236}">
                  <a16:creationId xmlns:a16="http://schemas.microsoft.com/office/drawing/2014/main" id="{E3B5BE56-D4A9-6763-8B26-3B43CA03116B}"/>
                </a:ext>
              </a:extLst>
            </p:cNvPr>
            <p:cNvSpPr txBox="1"/>
            <p:nvPr/>
          </p:nvSpPr>
          <p:spPr>
            <a:xfrm>
              <a:off x="1164847" y="2923216"/>
              <a:ext cx="3407077" cy="3046988"/>
            </a:xfrm>
            <a:prstGeom prst="rect">
              <a:avLst/>
            </a:prstGeom>
            <a:noFill/>
          </p:spPr>
          <p:txBody>
            <a:bodyPr wrap="square" rtlCol="0">
              <a:spAutoFit/>
            </a:bodyPr>
            <a:lstStyle/>
            <a:p>
              <a:pPr marL="182563" lvl="0" indent="-182563">
                <a:buFont typeface="Arial" panose="020B0604020202020204" pitchFamily="34" charset="0"/>
                <a:buChar char="•"/>
              </a:pPr>
              <a:r>
                <a:rPr lang="es" altLang="en-US" sz="1600"/>
                <a:t>La insuficiencia cardíaca es un </a:t>
              </a:r>
              <a:r>
                <a:rPr lang="es" altLang="en-US" sz="1600" u="sng"/>
                <a:t>trastorno hemodinámico</a:t>
              </a:r>
              <a:r>
                <a:rPr lang="es" altLang="en-US" sz="1600"/>
                <a:t>.</a:t>
              </a:r>
              <a:endParaRPr lang="en-US" sz="1600"/>
            </a:p>
            <a:p>
              <a:pPr marL="182563" lvl="0" indent="-182563">
                <a:buFont typeface="Arial" panose="020B0604020202020204" pitchFamily="34" charset="0"/>
                <a:buChar char="•"/>
              </a:pPr>
              <a:r>
                <a:rPr lang="es" altLang="en-US" sz="1600" u="sng"/>
                <a:t>El control del volumen</a:t>
              </a:r>
              <a:r>
                <a:rPr lang="es" altLang="en-US" sz="1600"/>
                <a:t> es la piedra angular de la terapia.</a:t>
              </a:r>
            </a:p>
            <a:p>
              <a:pPr marL="182563" lvl="0" indent="-182563">
                <a:buFont typeface="Arial" panose="020B0604020202020204" pitchFamily="34" charset="0"/>
                <a:buChar char="•"/>
              </a:pPr>
              <a:r>
                <a:rPr lang="es" altLang="en-US" sz="1600"/>
                <a:t>Los pacientes "entran en insuficiencia cardíaca", pero cuando los síntomas mejoran, </a:t>
              </a:r>
              <a:r>
                <a:rPr lang="es-ES" altLang="en-US" sz="1600"/>
                <a:t>salen de la </a:t>
              </a:r>
              <a:r>
                <a:rPr lang="es-ES" altLang="en-US" sz="1600" err="1"/>
                <a:t>insufiencia</a:t>
              </a:r>
              <a:r>
                <a:rPr lang="es-ES" altLang="en-US" sz="1600"/>
                <a:t> cardíaca</a:t>
              </a:r>
              <a:r>
                <a:rPr lang="es" altLang="en-US" sz="1600"/>
                <a:t>.</a:t>
              </a:r>
            </a:p>
            <a:p>
              <a:pPr marL="182563" lvl="0" indent="-182563">
                <a:buFont typeface="Arial" panose="020B0604020202020204" pitchFamily="34" charset="0"/>
                <a:buChar char="•"/>
              </a:pPr>
              <a:r>
                <a:rPr lang="es" altLang="en-US" sz="1600"/>
                <a:t>Los pacientes </a:t>
              </a:r>
              <a:r>
                <a:rPr lang="es" altLang="en-US" sz="1600" u="sng"/>
                <a:t>se clasifican según la</a:t>
              </a:r>
              <a:r>
                <a:rPr lang="es" altLang="en-US" sz="1600"/>
                <a:t> </a:t>
              </a:r>
              <a:r>
                <a:rPr lang="es" altLang="en-US" sz="1600" u="sng"/>
                <a:t>clase de la New York Heart Association (NYHA) o la capacidad funcional solamente</a:t>
              </a:r>
              <a:r>
                <a:rPr lang="es" altLang="en-US" sz="1600"/>
                <a:t>.</a:t>
              </a:r>
            </a:p>
          </p:txBody>
        </p:sp>
      </p:grpSp>
      <p:grpSp>
        <p:nvGrpSpPr>
          <p:cNvPr id="12" name="Group 11">
            <a:extLst>
              <a:ext uri="{FF2B5EF4-FFF2-40B4-BE49-F238E27FC236}">
                <a16:creationId xmlns:a16="http://schemas.microsoft.com/office/drawing/2014/main" id="{69C740E3-BE76-78E4-897A-F2998050AAFB}"/>
              </a:ext>
            </a:extLst>
          </p:cNvPr>
          <p:cNvGrpSpPr/>
          <p:nvPr/>
        </p:nvGrpSpPr>
        <p:grpSpPr>
          <a:xfrm>
            <a:off x="6223119" y="2097702"/>
            <a:ext cx="3755571" cy="3731375"/>
            <a:chOff x="990600" y="2253343"/>
            <a:chExt cx="3755571" cy="3731375"/>
          </a:xfrm>
          <a:effectLst>
            <a:outerShdw blurRad="76200" dist="38100" dir="5400000" algn="t" rotWithShape="0">
              <a:srgbClr val="004E8F">
                <a:alpha val="10000"/>
              </a:srgbClr>
            </a:outerShdw>
          </a:effectLst>
        </p:grpSpPr>
        <p:grpSp>
          <p:nvGrpSpPr>
            <p:cNvPr id="13" name="Group 12">
              <a:extLst>
                <a:ext uri="{FF2B5EF4-FFF2-40B4-BE49-F238E27FC236}">
                  <a16:creationId xmlns:a16="http://schemas.microsoft.com/office/drawing/2014/main" id="{33806E0A-CDCC-3F99-74B8-63EE1B2660BC}"/>
                </a:ext>
              </a:extLst>
            </p:cNvPr>
            <p:cNvGrpSpPr/>
            <p:nvPr/>
          </p:nvGrpSpPr>
          <p:grpSpPr>
            <a:xfrm>
              <a:off x="990600" y="2253343"/>
              <a:ext cx="3755571" cy="3724124"/>
              <a:chOff x="990600" y="2253343"/>
              <a:chExt cx="3755571" cy="3724124"/>
            </a:xfrm>
            <a:effectLst>
              <a:outerShdw blurRad="190500" sx="102000" sy="102000" algn="ctr" rotWithShape="0">
                <a:prstClr val="black">
                  <a:alpha val="10000"/>
                </a:prstClr>
              </a:outerShdw>
            </a:effectLst>
          </p:grpSpPr>
          <p:sp>
            <p:nvSpPr>
              <p:cNvPr id="15" name="Rectangle: Top Corners Rounded 14">
                <a:extLst>
                  <a:ext uri="{FF2B5EF4-FFF2-40B4-BE49-F238E27FC236}">
                    <a16:creationId xmlns:a16="http://schemas.microsoft.com/office/drawing/2014/main" id="{060D2634-DBE8-D9D2-576E-33AB8268118D}"/>
                  </a:ext>
                </a:extLst>
              </p:cNvPr>
              <p:cNvSpPr/>
              <p:nvPr/>
            </p:nvSpPr>
            <p:spPr>
              <a:xfrm>
                <a:off x="990600" y="2253343"/>
                <a:ext cx="3755571" cy="587828"/>
              </a:xfrm>
              <a:prstGeom prst="round2SameRect">
                <a:avLst/>
              </a:prstGeom>
              <a:solidFill>
                <a:srgbClr val="004E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 sz="1800" b="1"/>
                  <a:t>Desafiando la tradición</a:t>
                </a:r>
              </a:p>
            </p:txBody>
          </p:sp>
          <p:sp>
            <p:nvSpPr>
              <p:cNvPr id="16" name="Rectangle 15">
                <a:extLst>
                  <a:ext uri="{FF2B5EF4-FFF2-40B4-BE49-F238E27FC236}">
                    <a16:creationId xmlns:a16="http://schemas.microsoft.com/office/drawing/2014/main" id="{A1055A11-2D3D-6421-04C2-F34F29397B2D}"/>
                  </a:ext>
                </a:extLst>
              </p:cNvPr>
              <p:cNvSpPr/>
              <p:nvPr/>
            </p:nvSpPr>
            <p:spPr>
              <a:xfrm>
                <a:off x="990600" y="2841171"/>
                <a:ext cx="3755571" cy="31362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4" name="TextBox 13">
              <a:extLst>
                <a:ext uri="{FF2B5EF4-FFF2-40B4-BE49-F238E27FC236}">
                  <a16:creationId xmlns:a16="http://schemas.microsoft.com/office/drawing/2014/main" id="{1B0D675F-31AC-267D-AD67-B9329EE7EA34}"/>
                </a:ext>
              </a:extLst>
            </p:cNvPr>
            <p:cNvSpPr txBox="1"/>
            <p:nvPr/>
          </p:nvSpPr>
          <p:spPr>
            <a:xfrm>
              <a:off x="1164847" y="2937730"/>
              <a:ext cx="3407077" cy="3046988"/>
            </a:xfrm>
            <a:prstGeom prst="rect">
              <a:avLst/>
            </a:prstGeom>
            <a:noFill/>
          </p:spPr>
          <p:txBody>
            <a:bodyPr wrap="square" rtlCol="0">
              <a:spAutoFit/>
            </a:bodyPr>
            <a:lstStyle/>
            <a:p>
              <a:pPr marL="177800" lvl="0" indent="-177800">
                <a:buFont typeface="Arial" panose="020B0604020202020204" pitchFamily="34" charset="0"/>
                <a:buChar char="•"/>
              </a:pPr>
              <a:r>
                <a:rPr lang="es" altLang="en-US" sz="1600"/>
                <a:t>La </a:t>
              </a:r>
              <a:r>
                <a:rPr lang="en-US" altLang="en-US" sz="1600" err="1"/>
                <a:t>clase</a:t>
              </a:r>
              <a:r>
                <a:rPr lang="en-US" altLang="en-US" sz="1600"/>
                <a:t> de la NYHA</a:t>
              </a:r>
              <a:r>
                <a:rPr lang="es" altLang="en-US" sz="1600"/>
                <a:t> </a:t>
              </a:r>
              <a:r>
                <a:rPr lang="es" altLang="en-US" sz="1600" u="sng"/>
                <a:t>cambia con el tiempo</a:t>
              </a:r>
              <a:r>
                <a:rPr lang="es" altLang="en-US" sz="1600"/>
                <a:t>.</a:t>
              </a:r>
              <a:endParaRPr lang="en-US" sz="1600"/>
            </a:p>
            <a:p>
              <a:pPr marL="177800" lvl="0" indent="-177800">
                <a:buFont typeface="Arial" panose="020B0604020202020204" pitchFamily="34" charset="0"/>
                <a:buChar char="•"/>
              </a:pPr>
              <a:r>
                <a:rPr lang="es" altLang="en-US" sz="1600"/>
                <a:t>La insuficiencia cardíaca es una enfermedad </a:t>
              </a:r>
              <a:r>
                <a:rPr lang="es" altLang="en-US" sz="1600" u="sng"/>
                <a:t>crónica</a:t>
              </a:r>
              <a:r>
                <a:rPr lang="es" altLang="en-US" sz="1600"/>
                <a:t> celular.</a:t>
              </a:r>
            </a:p>
            <a:p>
              <a:pPr marL="177800" lvl="0" indent="-177800">
                <a:buFont typeface="Arial" panose="020B0604020202020204" pitchFamily="34" charset="0"/>
                <a:buChar char="•"/>
              </a:pPr>
              <a:r>
                <a:rPr lang="es" altLang="en-US" sz="1600"/>
                <a:t>A pesar de la mejoría sintomática, </a:t>
              </a:r>
              <a:r>
                <a:rPr lang="es-ES" altLang="en-US" sz="1600" u="sng"/>
                <a:t>los cambios </a:t>
              </a:r>
              <a:r>
                <a:rPr lang="es-ES" altLang="en-US" sz="1600" u="sng" err="1"/>
                <a:t>neurohormonales</a:t>
              </a:r>
              <a:r>
                <a:rPr lang="es-ES" altLang="en-US" sz="1600" u="sng"/>
                <a:t>, celulares y en los niveles de citocinas</a:t>
              </a:r>
              <a:r>
                <a:rPr lang="es" altLang="en-US" sz="1600" u="sng"/>
                <a:t> continúan</a:t>
              </a:r>
              <a:r>
                <a:rPr lang="es" altLang="en-US" sz="1600"/>
                <a:t> y permiten que la insuficiencia cardíaca progrese.</a:t>
              </a:r>
            </a:p>
            <a:p>
              <a:pPr marL="177800" lvl="0" indent="-177800">
                <a:buFont typeface="Arial" panose="020B0604020202020204" pitchFamily="34" charset="0"/>
                <a:buChar char="•"/>
              </a:pPr>
              <a:r>
                <a:rPr lang="es" altLang="en-US" sz="1600"/>
                <a:t>La fracción de eyección (FE) </a:t>
              </a:r>
              <a:r>
                <a:rPr lang="es" altLang="en-US" sz="1600" u="sng"/>
                <a:t>no se correlaciona</a:t>
              </a:r>
              <a:r>
                <a:rPr lang="es" altLang="en-US" sz="1600"/>
                <a:t> con la capacidad funcional (</a:t>
              </a:r>
              <a:r>
                <a:rPr lang="en-US" altLang="en-US" sz="1600" err="1"/>
                <a:t>clase</a:t>
              </a:r>
              <a:r>
                <a:rPr lang="en-US" altLang="en-US" sz="1600"/>
                <a:t> de la NYHA</a:t>
              </a:r>
              <a:r>
                <a:rPr lang="es" altLang="en-US" sz="1600"/>
                <a:t>).</a:t>
              </a:r>
              <a:endParaRPr lang="en-US" sz="1600"/>
            </a:p>
          </p:txBody>
        </p:sp>
      </p:grpSp>
      <p:sp>
        <p:nvSpPr>
          <p:cNvPr id="17" name="Isosceles Triangle 16">
            <a:extLst>
              <a:ext uri="{FF2B5EF4-FFF2-40B4-BE49-F238E27FC236}">
                <a16:creationId xmlns:a16="http://schemas.microsoft.com/office/drawing/2014/main" id="{554CD036-B88A-3A30-7FDA-ABD61B494B43}"/>
              </a:ext>
            </a:extLst>
          </p:cNvPr>
          <p:cNvSpPr/>
          <p:nvPr/>
        </p:nvSpPr>
        <p:spPr>
          <a:xfrm rot="5400000">
            <a:off x="5847131" y="3867119"/>
            <a:ext cx="433621" cy="185291"/>
          </a:xfrm>
          <a:prstGeom prst="triangle">
            <a:avLst/>
          </a:prstGeom>
          <a:solidFill>
            <a:srgbClr val="A81A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itle 1">
            <a:extLst>
              <a:ext uri="{FF2B5EF4-FFF2-40B4-BE49-F238E27FC236}">
                <a16:creationId xmlns:a16="http://schemas.microsoft.com/office/drawing/2014/main" id="{00CC1585-F741-3C44-A1AD-2AF368C96FCE}"/>
              </a:ext>
            </a:extLst>
          </p:cNvPr>
          <p:cNvSpPr txBox="1">
            <a:spLocks/>
          </p:cNvSpPr>
          <p:nvPr/>
        </p:nvSpPr>
        <p:spPr>
          <a:xfrm>
            <a:off x="838200" y="192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 sz="3200" b="1">
                <a:solidFill>
                  <a:srgbClr val="002C53"/>
                </a:solidFill>
              </a:rPr>
              <a:t>Evolución en el abordaje de la insuficiencia cardíaca</a:t>
            </a:r>
            <a:endParaRPr lang="id-ID" sz="3200" b="1">
              <a:solidFill>
                <a:srgbClr val="002C53"/>
              </a:solidFill>
            </a:endParaRPr>
          </a:p>
        </p:txBody>
      </p:sp>
      <p:sp>
        <p:nvSpPr>
          <p:cNvPr id="5" name="Slide Number Placeholder 4">
            <a:extLst>
              <a:ext uri="{FF2B5EF4-FFF2-40B4-BE49-F238E27FC236}">
                <a16:creationId xmlns:a16="http://schemas.microsoft.com/office/drawing/2014/main" id="{1F204D13-BB5F-0469-13BD-F97498C85AE6}"/>
              </a:ext>
            </a:extLst>
          </p:cNvPr>
          <p:cNvSpPr>
            <a:spLocks noGrp="1"/>
          </p:cNvSpPr>
          <p:nvPr>
            <p:ph type="sldNum" sz="quarter" idx="12"/>
          </p:nvPr>
        </p:nvSpPr>
        <p:spPr/>
        <p:txBody>
          <a:bodyPr/>
          <a:lstStyle/>
          <a:p>
            <a:fld id="{34BEDCEC-E0D6-4ECB-B1DC-D50FEC87900E}" type="slidenum">
              <a:rPr lang="en-US" smtClean="0"/>
              <a:pPr/>
              <a:t>9</a:t>
            </a:fld>
            <a:endParaRPr lang="en-US"/>
          </a:p>
        </p:txBody>
      </p:sp>
    </p:spTree>
    <p:extLst>
      <p:ext uri="{BB962C8B-B14F-4D97-AF65-F5344CB8AC3E}">
        <p14:creationId xmlns:p14="http://schemas.microsoft.com/office/powerpoint/2010/main" val="42128116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9f0f42e-96e7-4fd9-ba0e-0d6aff97675b">
      <Terms xmlns="http://schemas.microsoft.com/office/infopath/2007/PartnerControls"/>
    </lcf76f155ced4ddcb4097134ff3c332f>
    <TaxCatchAll xmlns="88000c7b-d7c2-4fad-92bf-b1640fd3778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6379726BAC5D4429131F3F422812399" ma:contentTypeVersion="13" ma:contentTypeDescription="Create a new document." ma:contentTypeScope="" ma:versionID="72da142e789d6cb8e28684da8e7f80ec">
  <xsd:schema xmlns:xsd="http://www.w3.org/2001/XMLSchema" xmlns:xs="http://www.w3.org/2001/XMLSchema" xmlns:p="http://schemas.microsoft.com/office/2006/metadata/properties" xmlns:ns2="e9f0f42e-96e7-4fd9-ba0e-0d6aff97675b" xmlns:ns3="88000c7b-d7c2-4fad-92bf-b1640fd37782" targetNamespace="http://schemas.microsoft.com/office/2006/metadata/properties" ma:root="true" ma:fieldsID="035773eeecb95d2f5449655ef3c11c2a" ns2:_="" ns3:_="">
    <xsd:import namespace="e9f0f42e-96e7-4fd9-ba0e-0d6aff97675b"/>
    <xsd:import namespace="88000c7b-d7c2-4fad-92bf-b1640fd3778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f0f42e-96e7-4fd9-ba0e-0d6aff9767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12fba1b2-bed1-4e9b-a04d-136f8bd3f904"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000c7b-d7c2-4fad-92bf-b1640fd3778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85b8677-5ccf-47ac-8ffa-34f269621b03}" ma:internalName="TaxCatchAll" ma:showField="CatchAllData" ma:web="88000c7b-d7c2-4fad-92bf-b1640fd377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ECF85C8-F5D0-450D-B541-485387696CF7}">
  <ds:schemaRefs>
    <ds:schemaRef ds:uri="e9f0f42e-96e7-4fd9-ba0e-0d6aff97675b"/>
    <ds:schemaRef ds:uri="http://schemas.microsoft.com/office/infopath/2007/PartnerControls"/>
    <ds:schemaRef ds:uri="http://purl.org/dc/terms/"/>
    <ds:schemaRef ds:uri="http://purl.org/dc/elements/1.1/"/>
    <ds:schemaRef ds:uri="http://www.w3.org/XML/1998/namespace"/>
    <ds:schemaRef ds:uri="http://purl.org/dc/dcmitype/"/>
    <ds:schemaRef ds:uri="http://schemas.openxmlformats.org/package/2006/metadata/core-properties"/>
    <ds:schemaRef ds:uri="http://schemas.microsoft.com/office/2006/documentManagement/types"/>
    <ds:schemaRef ds:uri="88000c7b-d7c2-4fad-92bf-b1640fd37782"/>
    <ds:schemaRef ds:uri="http://schemas.microsoft.com/office/2006/metadata/properties"/>
  </ds:schemaRefs>
</ds:datastoreItem>
</file>

<file path=customXml/itemProps2.xml><?xml version="1.0" encoding="utf-8"?>
<ds:datastoreItem xmlns:ds="http://schemas.openxmlformats.org/officeDocument/2006/customXml" ds:itemID="{67B801DE-73F6-4E66-BF53-15957F4B6D03}">
  <ds:schemaRefs>
    <ds:schemaRef ds:uri="http://schemas.microsoft.com/sharepoint/v3/contenttype/forms"/>
  </ds:schemaRefs>
</ds:datastoreItem>
</file>

<file path=customXml/itemProps3.xml><?xml version="1.0" encoding="utf-8"?>
<ds:datastoreItem xmlns:ds="http://schemas.openxmlformats.org/officeDocument/2006/customXml" ds:itemID="{855A7382-BE50-4DC0-8C45-EC79A671AE25}">
  <ds:schemaRefs>
    <ds:schemaRef ds:uri="88000c7b-d7c2-4fad-92bf-b1640fd37782"/>
    <ds:schemaRef ds:uri="e9f0f42e-96e7-4fd9-ba0e-0d6aff9767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349</TotalTime>
  <Words>15531</Words>
  <Application>Microsoft Office PowerPoint</Application>
  <PresentationFormat>Widescreen</PresentationFormat>
  <Paragraphs>1573</Paragraphs>
  <Slides>73</Slides>
  <Notes>73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73</vt:i4>
      </vt:variant>
    </vt:vector>
  </HeadingPairs>
  <TitlesOfParts>
    <vt:vector size="85" baseType="lpstr">
      <vt:lpstr>Aptos</vt:lpstr>
      <vt:lpstr>Arial</vt:lpstr>
      <vt:lpstr>Calibri</vt:lpstr>
      <vt:lpstr>Calibri Light</vt:lpstr>
      <vt:lpstr>Courier New</vt:lpstr>
      <vt:lpstr>Osaka</vt:lpstr>
      <vt:lpstr>Roboto</vt:lpstr>
      <vt:lpstr>Segoe UI</vt:lpstr>
      <vt:lpstr>Segoe UI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Kamakshi Bhalla (IL-ET-IN)</dc:creator>
  <cp:lastModifiedBy>Andreea Candela</cp:lastModifiedBy>
  <cp:revision>4</cp:revision>
  <dcterms:created xsi:type="dcterms:W3CDTF">2024-09-10T10:29:07Z</dcterms:created>
  <dcterms:modified xsi:type="dcterms:W3CDTF">2025-06-12T22:48:24Z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0x01010076379726BAC5D4429131F3F422812399</vt:lpwstr>
  </property>
  <property fmtid="{D5CDD505-2E9C-101B-9397-08002B2CF9AE}" pid="3" name="MediaServiceImageTags">
    <vt:lpwstr/>
  </property>
</Properties>
</file>