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543" r:id="rId2"/>
    <p:sldId id="1523" r:id="rId3"/>
    <p:sldId id="1518" r:id="rId4"/>
    <p:sldId id="1524" r:id="rId5"/>
    <p:sldId id="1526" r:id="rId6"/>
    <p:sldId id="1544" r:id="rId7"/>
    <p:sldId id="1532" r:id="rId8"/>
    <p:sldId id="1520" r:id="rId9"/>
    <p:sldId id="1535" r:id="rId10"/>
    <p:sldId id="1538" r:id="rId11"/>
    <p:sldId id="1546" r:id="rId12"/>
    <p:sldId id="1541" r:id="rId13"/>
    <p:sldId id="1537" r:id="rId14"/>
    <p:sldId id="1551" r:id="rId15"/>
    <p:sldId id="1548" r:id="rId16"/>
    <p:sldId id="1552" r:id="rId17"/>
    <p:sldId id="15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8DF0D-C023-3844-B195-F95167EFFF70}" type="datetimeFigureOut">
              <a:rPr lang="pt-BR" smtClean="0"/>
              <a:t>16/02/19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E06AF-CD80-A547-BC8E-14E29B7B86FF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1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Ritmo sinusal</a:t>
            </a:r>
          </a:p>
          <a:p>
            <a:r>
              <a:rPr lang="pt-BR" dirty="0" smtClean="0"/>
              <a:t>Área Eletro Inativa Inferior e Lateral</a:t>
            </a:r>
          </a:p>
          <a:p>
            <a:r>
              <a:rPr lang="pt-BR" dirty="0" smtClean="0"/>
              <a:t>ARV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F0921-DAA7-BE46-8D46-474E0393942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36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B1C-6230-A948-9330-8ABC7CC33DA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95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37696"/>
            <a:ext cx="12192000" cy="2387600"/>
          </a:xfrm>
        </p:spPr>
        <p:txBody>
          <a:bodyPr lIns="457200" tIns="0" rIns="91440" bIns="0" anchor="b" anchorCtr="0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886200"/>
            <a:ext cx="12192000" cy="914400"/>
          </a:xfrm>
        </p:spPr>
        <p:txBody>
          <a:bodyPr tIns="0" rIns="91440" bIns="0" anchor="b" anchorCtr="0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77342"/>
            <a:ext cx="12192000" cy="1652058"/>
          </a:xfrm>
        </p:spPr>
        <p:txBody>
          <a:bodyPr tIns="0" rIns="91440" bIns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079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46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1" cy="488950"/>
          </a:xfrm>
          <a:prstGeom prst="rect">
            <a:avLst/>
          </a:prstGeo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" y="1063642"/>
            <a:ext cx="12192000" cy="237331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67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867" y="6299200"/>
            <a:ext cx="560917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" name="Freeform 9"/>
            <p:cNvSpPr>
              <a:spLocks noChangeAspect="1" noEditPoints="1"/>
            </p:cNvSpPr>
            <p:nvPr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5" name="Freeform 4"/>
              <p:cNvSpPr>
                <a:spLocks noChangeAspect="1"/>
              </p:cNvSpPr>
              <p:nvPr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Freeform 5"/>
              <p:cNvSpPr>
                <a:spLocks noChangeAspect="1" noEditPoints="1"/>
              </p:cNvSpPr>
              <p:nvPr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Freeform 6"/>
              <p:cNvSpPr>
                <a:spLocks noChangeAspect="1"/>
              </p:cNvSpPr>
              <p:nvPr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Freeform 7"/>
              <p:cNvSpPr>
                <a:spLocks noChangeAspect="1"/>
              </p:cNvSpPr>
              <p:nvPr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Freeform 8"/>
              <p:cNvSpPr>
                <a:spLocks noChangeAspect="1"/>
              </p:cNvSpPr>
              <p:nvPr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 noChangeAspect="1" noEditPoints="1"/>
              </p:cNvSpPr>
              <p:nvPr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>
                <a:spLocks noChangeAspect="1"/>
              </p:cNvSpPr>
              <p:nvPr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>
                <a:spLocks noChangeAspect="1" noEditPoints="1"/>
              </p:cNvSpPr>
              <p:nvPr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3585" y="6529390"/>
            <a:ext cx="878416" cy="109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6DF8C6-AA11-7C48-BC6F-DEEE87AF3F19}" type="datetime1">
              <a:rPr lang="en-US"/>
              <a:pPr>
                <a:defRPr/>
              </a:pPr>
              <a:t>2/16/19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13585" y="6931025"/>
            <a:ext cx="878416" cy="109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0AD2B8-6B7A-3549-8DE3-561C52B9DB62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940743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rgbClr val="042E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44055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972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3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Only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77" y="3429001"/>
            <a:ext cx="12169423" cy="2286000"/>
          </a:xfrm>
        </p:spPr>
        <p:txBody>
          <a:bodyPr lIns="457200" tIns="0" rIns="182880" bIns="0" anchor="b">
            <a:normAutofit/>
          </a:bodyPr>
          <a:lstStyle>
            <a:lvl1pPr algn="l"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34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7713"/>
            <a:ext cx="5181600" cy="4351338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7713"/>
            <a:ext cx="5181600" cy="4351338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3118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48657"/>
            <a:ext cx="5157787" cy="823912"/>
          </a:xfrm>
        </p:spPr>
        <p:txBody>
          <a:bodyPr lIns="0" anchor="ctr" anchorCtr="0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72570"/>
            <a:ext cx="5157787" cy="3747231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57124"/>
            <a:ext cx="5183188" cy="823912"/>
          </a:xfrm>
        </p:spPr>
        <p:txBody>
          <a:bodyPr lIns="0" anchor="ctr" anchorCtr="0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72570"/>
            <a:ext cx="5183188" cy="3747231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155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18250"/>
            <a:ext cx="12192000" cy="4351338"/>
          </a:xfrm>
          <a:prstGeom prst="rect">
            <a:avLst/>
          </a:prstGeom>
        </p:spPr>
        <p:txBody>
          <a:bodyPr vert="horz" lIns="457200" tIns="365760" rIns="457200" bIns="36576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6964"/>
            <a:ext cx="12192000" cy="665811"/>
          </a:xfrm>
          <a:prstGeom prst="rect">
            <a:avLst/>
          </a:prstGeom>
        </p:spPr>
        <p:txBody>
          <a:bodyPr vert="horz" lIns="274320" tIns="0" rIns="91440" bIns="18288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436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3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90000"/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90000"/>
        <a:buFont typeface="Arial" panose="020B0604020202020204" pitchFamily="34" charset="0"/>
        <a:buChar char="–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90000"/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90000"/>
        <a:buFont typeface="Arial" panose="020B0604020202020204" pitchFamily="34" charset="0"/>
        <a:buChar char="♦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2019 Train-the-Trainer Workshop:  The Key Components to Creating Engaging Educational </a:t>
            </a:r>
            <a:r>
              <a:rPr lang="en-US" dirty="0" smtClean="0"/>
              <a:t>Sessions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/>
              <a:t>Case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pt-BR" sz="1800" b="1" dirty="0" smtClean="0"/>
          </a:p>
          <a:p>
            <a:r>
              <a:rPr lang="pt-BR" sz="1800" b="1" dirty="0" smtClean="0"/>
              <a:t>Maria </a:t>
            </a:r>
            <a:r>
              <a:rPr lang="pt-BR" sz="1800" b="1" dirty="0"/>
              <a:t>Cristina Izar, M.D., Ph.D.</a:t>
            </a:r>
          </a:p>
          <a:p>
            <a:r>
              <a:rPr lang="pt-BR" sz="1800" b="1" dirty="0" err="1"/>
              <a:t>Assistant</a:t>
            </a:r>
            <a:r>
              <a:rPr lang="pt-BR" sz="1800" b="1" dirty="0"/>
              <a:t> Professor </a:t>
            </a:r>
            <a:r>
              <a:rPr lang="pt-BR" sz="1800" b="1" dirty="0" err="1"/>
              <a:t>of</a:t>
            </a:r>
            <a:r>
              <a:rPr lang="pt-BR" sz="1800" b="1" dirty="0"/>
              <a:t> Medicine, Universidade Federal de São Paulo</a:t>
            </a:r>
          </a:p>
          <a:p>
            <a:r>
              <a:rPr lang="pt-BR" sz="1800" b="1" dirty="0" err="1"/>
              <a:t>President</a:t>
            </a:r>
            <a:r>
              <a:rPr lang="pt-BR" sz="1800" b="1" dirty="0"/>
              <a:t> </a:t>
            </a:r>
            <a:r>
              <a:rPr lang="pt-BR" sz="1800" b="1" dirty="0" err="1"/>
              <a:t>of</a:t>
            </a:r>
            <a:r>
              <a:rPr lang="pt-BR" sz="1800" b="1" dirty="0"/>
              <a:t> </a:t>
            </a:r>
            <a:r>
              <a:rPr lang="pt-BR" sz="1800" b="1" dirty="0" err="1"/>
              <a:t>the</a:t>
            </a:r>
            <a:r>
              <a:rPr lang="pt-BR" sz="1800" b="1" dirty="0"/>
              <a:t> </a:t>
            </a:r>
            <a:r>
              <a:rPr lang="pt-BR" sz="1800" b="1" dirty="0" err="1"/>
              <a:t>Department</a:t>
            </a:r>
            <a:r>
              <a:rPr lang="pt-BR" sz="1800" b="1" dirty="0"/>
              <a:t> </a:t>
            </a:r>
            <a:r>
              <a:rPr lang="pt-BR" sz="1800" b="1" dirty="0" err="1"/>
              <a:t>of</a:t>
            </a:r>
            <a:r>
              <a:rPr lang="pt-BR" sz="1800" b="1" dirty="0"/>
              <a:t> </a:t>
            </a:r>
            <a:r>
              <a:rPr lang="pt-BR" sz="1800" b="1" dirty="0" err="1"/>
              <a:t>Atherosclerosis</a:t>
            </a:r>
            <a:r>
              <a:rPr lang="pt-BR" sz="1800" b="1" dirty="0"/>
              <a:t>, </a:t>
            </a:r>
            <a:r>
              <a:rPr lang="pt-BR" sz="1800" b="1" dirty="0" err="1"/>
              <a:t>Brazilian</a:t>
            </a:r>
            <a:r>
              <a:rPr lang="pt-BR" sz="1800" b="1" dirty="0"/>
              <a:t> </a:t>
            </a:r>
            <a:r>
              <a:rPr lang="pt-BR" sz="1800" b="1" dirty="0" err="1"/>
              <a:t>Society</a:t>
            </a:r>
            <a:r>
              <a:rPr lang="pt-BR" sz="1800" b="1" dirty="0"/>
              <a:t> </a:t>
            </a:r>
            <a:r>
              <a:rPr lang="pt-BR" sz="1800" b="1" dirty="0" err="1"/>
              <a:t>of</a:t>
            </a:r>
            <a:r>
              <a:rPr lang="pt-BR" sz="1800" b="1" dirty="0"/>
              <a:t> </a:t>
            </a:r>
            <a:r>
              <a:rPr lang="pt-BR" sz="1800" b="1" dirty="0" err="1"/>
              <a:t>Cardiology</a:t>
            </a:r>
            <a:r>
              <a:rPr lang="pt-BR" sz="1800" b="1" dirty="0"/>
              <a:t> 2018-2019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6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Angio</a:t>
            </a:r>
            <a:r>
              <a:rPr lang="pt-BR" dirty="0" smtClean="0"/>
              <a:t>-CT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RCA </a:t>
            </a:r>
            <a:r>
              <a:rPr lang="pt-BR" dirty="0" err="1" smtClean="0"/>
              <a:t>totally</a:t>
            </a:r>
            <a:r>
              <a:rPr lang="pt-BR" dirty="0" smtClean="0"/>
              <a:t> </a:t>
            </a:r>
            <a:r>
              <a:rPr lang="pt-BR" dirty="0" err="1" smtClean="0"/>
              <a:t>occluded</a:t>
            </a:r>
            <a:r>
              <a:rPr lang="pt-BR" dirty="0" smtClean="0"/>
              <a:t> </a:t>
            </a:r>
            <a:r>
              <a:rPr lang="en-US" dirty="0" smtClean="0"/>
              <a:t>with collaterals from LCX</a:t>
            </a:r>
            <a:endParaRPr lang="en-US" dirty="0" smtClean="0"/>
          </a:p>
          <a:p>
            <a:r>
              <a:rPr lang="en-US" dirty="0" smtClean="0"/>
              <a:t>LAD calcified, with 2 moderate lesions </a:t>
            </a:r>
          </a:p>
          <a:p>
            <a:r>
              <a:rPr lang="en-US" dirty="0" smtClean="0"/>
              <a:t>LCX with moderate lesion</a:t>
            </a:r>
            <a:endParaRPr lang="en-US" dirty="0" smtClean="0"/>
          </a:p>
          <a:p>
            <a:r>
              <a:rPr lang="en-US" dirty="0" smtClean="0"/>
              <a:t>CAD-RADS </a:t>
            </a:r>
            <a:r>
              <a:rPr lang="en-US" dirty="0" smtClean="0"/>
              <a:t>score - </a:t>
            </a:r>
            <a:r>
              <a:rPr lang="en-US" dirty="0" smtClean="0"/>
              <a:t>5</a:t>
            </a:r>
          </a:p>
          <a:p>
            <a:r>
              <a:rPr lang="en-US" dirty="0" smtClean="0"/>
              <a:t>N</a:t>
            </a:r>
            <a:r>
              <a:rPr lang="pt-BR" dirty="0" err="1"/>
              <a:t>ormal</a:t>
            </a:r>
            <a:r>
              <a:rPr lang="pt-BR" dirty="0"/>
              <a:t> </a:t>
            </a:r>
            <a:r>
              <a:rPr lang="pt-BR" dirty="0" smtClean="0"/>
              <a:t>LV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Coronary</a:t>
            </a:r>
            <a:r>
              <a:rPr lang="pt-BR" dirty="0" smtClean="0"/>
              <a:t> </a:t>
            </a:r>
            <a:r>
              <a:rPr lang="pt-BR" dirty="0" err="1" smtClean="0"/>
              <a:t>angiogram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418250"/>
            <a:ext cx="12192000" cy="5190368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/>
              <a:t>Dominant</a:t>
            </a:r>
            <a:r>
              <a:rPr lang="pt-BR" dirty="0"/>
              <a:t> RCA</a:t>
            </a:r>
          </a:p>
          <a:p>
            <a:r>
              <a:rPr lang="pt-BR" dirty="0" smtClean="0"/>
              <a:t>LMCA </a:t>
            </a:r>
            <a:r>
              <a:rPr lang="pt-BR" dirty="0" err="1"/>
              <a:t>with</a:t>
            </a:r>
            <a:r>
              <a:rPr lang="pt-BR" dirty="0"/>
              <a:t> no </a:t>
            </a:r>
            <a:r>
              <a:rPr lang="pt-BR" dirty="0" err="1"/>
              <a:t>obstructions</a:t>
            </a:r>
            <a:endParaRPr lang="pt-BR" dirty="0"/>
          </a:p>
          <a:p>
            <a:r>
              <a:rPr lang="en-US" dirty="0"/>
              <a:t>LAD calcified 60% stenosis on medium portion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septal branch with 80% </a:t>
            </a:r>
            <a:r>
              <a:rPr lang="en-US" dirty="0" err="1"/>
              <a:t>ostial</a:t>
            </a:r>
            <a:r>
              <a:rPr lang="en-US" dirty="0"/>
              <a:t> </a:t>
            </a:r>
            <a:r>
              <a:rPr lang="en-US" dirty="0" smtClean="0"/>
              <a:t>stenosis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en-US" dirty="0" smtClean="0"/>
              <a:t>marginal with diffuse </a:t>
            </a:r>
            <a:r>
              <a:rPr lang="en-US" dirty="0"/>
              <a:t>moderate atherosclerosis and 80% </a:t>
            </a:r>
            <a:r>
              <a:rPr lang="en-US" dirty="0" err="1"/>
              <a:t>ostial</a:t>
            </a:r>
            <a:r>
              <a:rPr lang="en-US" dirty="0"/>
              <a:t> </a:t>
            </a:r>
            <a:r>
              <a:rPr lang="en-US" dirty="0" smtClean="0"/>
              <a:t>stenosis</a:t>
            </a:r>
          </a:p>
          <a:p>
            <a:r>
              <a:rPr lang="en-US" dirty="0"/>
              <a:t>RCA occluded in </a:t>
            </a:r>
            <a:r>
              <a:rPr lang="en-US" dirty="0" err="1"/>
              <a:t>ostium</a:t>
            </a:r>
            <a:r>
              <a:rPr lang="en-US" dirty="0"/>
              <a:t> </a:t>
            </a:r>
          </a:p>
          <a:p>
            <a:r>
              <a:rPr lang="en-US" dirty="0" smtClean="0"/>
              <a:t>Collaterals </a:t>
            </a:r>
            <a:r>
              <a:rPr lang="en-US" dirty="0"/>
              <a:t>from LCA to RCA, </a:t>
            </a:r>
            <a:r>
              <a:rPr lang="en-US" dirty="0" err="1"/>
              <a:t>Rentrop</a:t>
            </a:r>
            <a:r>
              <a:rPr lang="en-US" dirty="0"/>
              <a:t> </a:t>
            </a:r>
            <a:r>
              <a:rPr lang="en-US" dirty="0" smtClean="0"/>
              <a:t>III (complete filling)</a:t>
            </a:r>
            <a:endParaRPr lang="en-US" dirty="0"/>
          </a:p>
          <a:p>
            <a:r>
              <a:rPr lang="en-US" dirty="0" smtClean="0"/>
              <a:t>LV </a:t>
            </a:r>
            <a:r>
              <a:rPr lang="en-US" dirty="0"/>
              <a:t>with preserved global systolic function and mild inferior-basal </a:t>
            </a:r>
            <a:r>
              <a:rPr lang="en-US" dirty="0" err="1"/>
              <a:t>hypocinesia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19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6772"/>
          <a:stretch/>
        </p:blipFill>
        <p:spPr>
          <a:xfrm>
            <a:off x="4526240" y="1428606"/>
            <a:ext cx="7665760" cy="54293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4445" r="26029" b="16402"/>
          <a:stretch/>
        </p:blipFill>
        <p:spPr>
          <a:xfrm>
            <a:off x="0" y="1393615"/>
            <a:ext cx="3298018" cy="27496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4519" t="4445" b="16402"/>
          <a:stretch/>
        </p:blipFill>
        <p:spPr>
          <a:xfrm>
            <a:off x="3298018" y="1428606"/>
            <a:ext cx="1136073" cy="274968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Myocardial</a:t>
            </a:r>
            <a:r>
              <a:rPr lang="pt-BR" dirty="0"/>
              <a:t> </a:t>
            </a:r>
            <a:r>
              <a:rPr lang="pt-BR" dirty="0" err="1" smtClean="0"/>
              <a:t>perfusion</a:t>
            </a:r>
            <a:r>
              <a:rPr lang="pt-BR" dirty="0" smtClean="0"/>
              <a:t> </a:t>
            </a:r>
            <a:r>
              <a:rPr lang="pt-BR" dirty="0" err="1" smtClean="0"/>
              <a:t>scintigraphy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1"/>
          </p:nvPr>
        </p:nvSpPr>
        <p:spPr>
          <a:xfrm>
            <a:off x="152400" y="4213284"/>
            <a:ext cx="4373840" cy="2644715"/>
          </a:xfrm>
        </p:spPr>
        <p:txBody>
          <a:bodyPr>
            <a:noAutofit/>
          </a:bodyPr>
          <a:lstStyle/>
          <a:p>
            <a:r>
              <a:rPr lang="pt-BR" sz="2400" dirty="0" smtClean="0"/>
              <a:t>EF: 82% </a:t>
            </a:r>
            <a:r>
              <a:rPr lang="pt-BR" sz="2400" dirty="0" err="1" smtClean="0"/>
              <a:t>before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after</a:t>
            </a:r>
            <a:r>
              <a:rPr lang="pt-BR" sz="2400" dirty="0" smtClean="0"/>
              <a:t> stress</a:t>
            </a:r>
          </a:p>
          <a:p>
            <a:r>
              <a:rPr lang="pt-BR" sz="2400" dirty="0" smtClean="0"/>
              <a:t>No </a:t>
            </a:r>
            <a:r>
              <a:rPr lang="pt-BR" sz="2400" dirty="0" err="1" smtClean="0"/>
              <a:t>myocardial</a:t>
            </a:r>
            <a:r>
              <a:rPr lang="pt-BR" sz="2400" dirty="0" smtClean="0"/>
              <a:t> </a:t>
            </a:r>
            <a:r>
              <a:rPr lang="pt-BR" sz="2400" dirty="0" err="1" smtClean="0"/>
              <a:t>ischemia</a:t>
            </a:r>
            <a:r>
              <a:rPr lang="pt-BR" sz="2400" dirty="0" smtClean="0"/>
              <a:t> </a:t>
            </a:r>
            <a:r>
              <a:rPr lang="pt-BR" sz="2400" dirty="0" err="1" smtClean="0"/>
              <a:t>detected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08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70737"/>
              </p:ext>
            </p:extLst>
          </p:nvPr>
        </p:nvGraphicFramePr>
        <p:xfrm>
          <a:off x="0" y="2322027"/>
          <a:ext cx="12192000" cy="3057144"/>
        </p:xfrm>
        <a:graphic>
          <a:graphicData uri="http://schemas.openxmlformats.org/drawingml/2006/table">
            <a:tbl>
              <a:tblPr/>
              <a:tblGrid>
                <a:gridCol w="2926621"/>
                <a:gridCol w="1227292"/>
                <a:gridCol w="1186832"/>
                <a:gridCol w="1132885"/>
                <a:gridCol w="1530214"/>
                <a:gridCol w="1140157"/>
                <a:gridCol w="1133826"/>
                <a:gridCol w="964463"/>
                <a:gridCol w="949710"/>
              </a:tblGrid>
              <a:tr h="392176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CT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HDL-C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LDL-C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non-HDL-C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TG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APO A1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APO </a:t>
                      </a:r>
                      <a:r>
                        <a:rPr lang="pt-BR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B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Lp</a:t>
                      </a: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(a)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17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baseline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485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376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454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390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17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Simvastatin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20 mg/</a:t>
                      </a:r>
                      <a:r>
                        <a:rPr lang="pt-BR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d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265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302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277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43,7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17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Atorvastatin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80 mg/</a:t>
                      </a:r>
                      <a:r>
                        <a:rPr lang="pt-BR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d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288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228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17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Atorvastatin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80 mg/</a:t>
                      </a:r>
                      <a:r>
                        <a:rPr lang="pt-BR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d</a:t>
                      </a: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 + </a:t>
                      </a:r>
                      <a:r>
                        <a:rPr lang="pt-BR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Ezetimibe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221,5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43,8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156,24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177,7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107,3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17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Atorvastatin</a:t>
                      </a:r>
                      <a:r>
                        <a:rPr lang="pt-BR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80 mg/</a:t>
                      </a:r>
                      <a:r>
                        <a:rPr lang="pt-BR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d</a:t>
                      </a:r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 + </a:t>
                      </a:r>
                      <a:r>
                        <a:rPr lang="pt-BR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Ezetimibe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180,4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43,2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119,59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137,2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88,3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Laboratory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0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err="1"/>
              <a:t>Dutch</a:t>
            </a:r>
            <a:r>
              <a:rPr lang="pt-BR" sz="3600" dirty="0"/>
              <a:t> Lipid </a:t>
            </a:r>
            <a:r>
              <a:rPr lang="pt-BR" sz="3600" dirty="0" err="1"/>
              <a:t>Clinic</a:t>
            </a:r>
            <a:r>
              <a:rPr lang="pt-BR" sz="3600" dirty="0"/>
              <a:t> Network </a:t>
            </a:r>
            <a:r>
              <a:rPr lang="pt-BR" sz="3600" dirty="0" err="1"/>
              <a:t>criteria</a:t>
            </a:r>
            <a:r>
              <a:rPr lang="pt-BR" sz="3600" dirty="0"/>
              <a:t> for </a:t>
            </a:r>
            <a:r>
              <a:rPr lang="pt-BR" sz="3600" dirty="0" err="1"/>
              <a:t>diagnosis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 </a:t>
            </a:r>
            <a:r>
              <a:rPr lang="pt-BR" sz="3600" dirty="0" err="1"/>
              <a:t>heterozygous</a:t>
            </a:r>
            <a:r>
              <a:rPr lang="pt-BR" sz="3600" dirty="0"/>
              <a:t> familial </a:t>
            </a:r>
            <a:r>
              <a:rPr lang="pt-BR" sz="3600" dirty="0" err="1"/>
              <a:t>hypercholesterolaemia</a:t>
            </a:r>
            <a:r>
              <a:rPr lang="pt-BR" sz="3600" dirty="0"/>
              <a:t> in </a:t>
            </a:r>
            <a:r>
              <a:rPr lang="pt-BR" sz="3600" dirty="0" err="1"/>
              <a:t>adults</a:t>
            </a:r>
            <a:endParaRPr lang="pt-BR" sz="36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749" b="1990"/>
          <a:stretch/>
        </p:blipFill>
        <p:spPr>
          <a:xfrm>
            <a:off x="1108364" y="1517713"/>
            <a:ext cx="3906981" cy="5132533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791200" y="1296033"/>
            <a:ext cx="6220691" cy="4855378"/>
          </a:xfrm>
        </p:spPr>
        <p:txBody>
          <a:bodyPr>
            <a:noAutofit/>
          </a:bodyPr>
          <a:lstStyle/>
          <a:p>
            <a:r>
              <a:rPr lang="pt-BR" sz="2600" dirty="0"/>
              <a:t>A ‘</a:t>
            </a:r>
            <a:r>
              <a:rPr lang="pt-BR" sz="2600" dirty="0" err="1"/>
              <a:t>definite</a:t>
            </a:r>
            <a:r>
              <a:rPr lang="pt-BR" sz="2600" dirty="0"/>
              <a:t> FH’ </a:t>
            </a:r>
            <a:r>
              <a:rPr lang="pt-BR" sz="2600" dirty="0" err="1"/>
              <a:t>diagnosis</a:t>
            </a:r>
            <a:r>
              <a:rPr lang="pt-BR" sz="2600" dirty="0"/>
              <a:t> </a:t>
            </a:r>
            <a:r>
              <a:rPr lang="pt-BR" sz="2600" dirty="0" err="1"/>
              <a:t>can</a:t>
            </a:r>
            <a:r>
              <a:rPr lang="pt-BR" sz="2600" dirty="0"/>
              <a:t> </a:t>
            </a:r>
            <a:r>
              <a:rPr lang="pt-BR" sz="2600" dirty="0" err="1"/>
              <a:t>be</a:t>
            </a:r>
            <a:r>
              <a:rPr lang="pt-BR" sz="2600" dirty="0"/>
              <a:t> </a:t>
            </a:r>
            <a:r>
              <a:rPr lang="pt-BR" sz="2600" dirty="0" err="1"/>
              <a:t>made</a:t>
            </a:r>
            <a:r>
              <a:rPr lang="pt-BR" sz="2600" dirty="0"/>
              <a:t> </a:t>
            </a:r>
            <a:r>
              <a:rPr lang="pt-BR" sz="2600" dirty="0" err="1"/>
              <a:t>if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subject</a:t>
            </a:r>
            <a:r>
              <a:rPr lang="pt-BR" sz="2600" dirty="0"/>
              <a:t> scores </a:t>
            </a:r>
            <a:r>
              <a:rPr lang="pt-BR" sz="2600" dirty="0" smtClean="0"/>
              <a:t>8 </a:t>
            </a:r>
            <a:r>
              <a:rPr lang="pt-BR" sz="2600" dirty="0"/>
              <a:t>points. </a:t>
            </a:r>
            <a:endParaRPr lang="pt-BR" sz="2600" dirty="0" smtClean="0"/>
          </a:p>
          <a:p>
            <a:r>
              <a:rPr lang="pt-BR" sz="2600" dirty="0" smtClean="0"/>
              <a:t>A </a:t>
            </a:r>
            <a:r>
              <a:rPr lang="pt-BR" sz="2600" dirty="0"/>
              <a:t>‘</a:t>
            </a:r>
            <a:r>
              <a:rPr lang="pt-BR" sz="2600" dirty="0" err="1" smtClean="0"/>
              <a:t>probable</a:t>
            </a:r>
            <a:r>
              <a:rPr lang="pt-BR" sz="2600" dirty="0" smtClean="0"/>
              <a:t> </a:t>
            </a:r>
            <a:r>
              <a:rPr lang="pt-BR" sz="2600" dirty="0"/>
              <a:t>FH’ </a:t>
            </a:r>
            <a:r>
              <a:rPr lang="pt-BR" sz="2600" dirty="0" err="1"/>
              <a:t>diagnosis</a:t>
            </a:r>
            <a:r>
              <a:rPr lang="pt-BR" sz="2600" dirty="0"/>
              <a:t> </a:t>
            </a:r>
            <a:r>
              <a:rPr lang="pt-BR" sz="2600" dirty="0" err="1"/>
              <a:t>can</a:t>
            </a:r>
            <a:r>
              <a:rPr lang="pt-BR" sz="2600" dirty="0"/>
              <a:t> </a:t>
            </a:r>
            <a:r>
              <a:rPr lang="pt-BR" sz="2600" dirty="0" err="1"/>
              <a:t>be</a:t>
            </a:r>
            <a:r>
              <a:rPr lang="pt-BR" sz="2600" dirty="0"/>
              <a:t> </a:t>
            </a:r>
            <a:r>
              <a:rPr lang="pt-BR" sz="2600" dirty="0" err="1"/>
              <a:t>made</a:t>
            </a:r>
            <a:r>
              <a:rPr lang="pt-BR" sz="2600" dirty="0"/>
              <a:t> </a:t>
            </a:r>
            <a:r>
              <a:rPr lang="pt-BR" sz="2600" dirty="0" err="1"/>
              <a:t>if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subject</a:t>
            </a:r>
            <a:r>
              <a:rPr lang="pt-BR" sz="2600" dirty="0"/>
              <a:t> scores 6 </a:t>
            </a:r>
            <a:r>
              <a:rPr lang="pt-BR" sz="2600" dirty="0" err="1"/>
              <a:t>to</a:t>
            </a:r>
            <a:r>
              <a:rPr lang="pt-BR" sz="2600" dirty="0"/>
              <a:t> 8 points. </a:t>
            </a:r>
            <a:endParaRPr lang="pt-BR" sz="2600" dirty="0" smtClean="0"/>
          </a:p>
          <a:p>
            <a:r>
              <a:rPr lang="pt-BR" sz="2600" dirty="0" smtClean="0"/>
              <a:t>A </a:t>
            </a:r>
            <a:r>
              <a:rPr lang="pt-BR" sz="2600" dirty="0"/>
              <a:t>‘</a:t>
            </a:r>
            <a:r>
              <a:rPr lang="pt-BR" sz="2600" dirty="0" err="1"/>
              <a:t>possible</a:t>
            </a:r>
            <a:r>
              <a:rPr lang="pt-BR" sz="2600" dirty="0"/>
              <a:t> FH’ </a:t>
            </a:r>
            <a:r>
              <a:rPr lang="pt-BR" sz="2600" dirty="0" err="1"/>
              <a:t>diagnosis</a:t>
            </a:r>
            <a:r>
              <a:rPr lang="pt-BR" sz="2600" dirty="0"/>
              <a:t> </a:t>
            </a:r>
            <a:r>
              <a:rPr lang="pt-BR" sz="2600" dirty="0" err="1"/>
              <a:t>can</a:t>
            </a:r>
            <a:r>
              <a:rPr lang="pt-BR" sz="2600" dirty="0"/>
              <a:t> </a:t>
            </a:r>
            <a:r>
              <a:rPr lang="pt-BR" sz="2600" dirty="0" err="1"/>
              <a:t>be</a:t>
            </a:r>
            <a:r>
              <a:rPr lang="pt-BR" sz="2600" dirty="0"/>
              <a:t> </a:t>
            </a:r>
            <a:r>
              <a:rPr lang="pt-BR" sz="2600" dirty="0" err="1"/>
              <a:t>made</a:t>
            </a:r>
            <a:r>
              <a:rPr lang="pt-BR" sz="2600" dirty="0"/>
              <a:t> </a:t>
            </a:r>
            <a:r>
              <a:rPr lang="pt-BR" sz="2600" dirty="0" err="1"/>
              <a:t>if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subject</a:t>
            </a:r>
            <a:r>
              <a:rPr lang="pt-BR" sz="2600" dirty="0"/>
              <a:t> scores 3 </a:t>
            </a:r>
            <a:r>
              <a:rPr lang="pt-BR" sz="2600" dirty="0" err="1"/>
              <a:t>to</a:t>
            </a:r>
            <a:r>
              <a:rPr lang="pt-BR" sz="2600" dirty="0"/>
              <a:t> 5 points. </a:t>
            </a:r>
            <a:endParaRPr lang="pt-BR" sz="2600" dirty="0" smtClean="0"/>
          </a:p>
          <a:p>
            <a:r>
              <a:rPr lang="pt-BR" sz="2600" dirty="0" err="1" smtClean="0"/>
              <a:t>An</a:t>
            </a:r>
            <a:r>
              <a:rPr lang="pt-BR" sz="2600" dirty="0" smtClean="0"/>
              <a:t> </a:t>
            </a:r>
            <a:r>
              <a:rPr lang="pt-BR" sz="2600" dirty="0"/>
              <a:t>‘</a:t>
            </a:r>
            <a:r>
              <a:rPr lang="pt-BR" sz="2600" dirty="0" err="1"/>
              <a:t>unlikely</a:t>
            </a:r>
            <a:r>
              <a:rPr lang="pt-BR" sz="2600" dirty="0"/>
              <a:t> FH’ </a:t>
            </a:r>
            <a:r>
              <a:rPr lang="pt-BR" sz="2600" dirty="0" err="1"/>
              <a:t>diagnosis</a:t>
            </a:r>
            <a:r>
              <a:rPr lang="pt-BR" sz="2600" dirty="0"/>
              <a:t> </a:t>
            </a:r>
            <a:r>
              <a:rPr lang="pt-BR" sz="2600" dirty="0" err="1"/>
              <a:t>can</a:t>
            </a:r>
            <a:r>
              <a:rPr lang="pt-BR" sz="2600" dirty="0"/>
              <a:t> </a:t>
            </a:r>
            <a:r>
              <a:rPr lang="pt-BR" sz="2600" dirty="0" err="1"/>
              <a:t>be</a:t>
            </a:r>
            <a:r>
              <a:rPr lang="pt-BR" sz="2600" dirty="0"/>
              <a:t> </a:t>
            </a:r>
            <a:r>
              <a:rPr lang="pt-BR" sz="2600" dirty="0" err="1"/>
              <a:t>made</a:t>
            </a:r>
            <a:r>
              <a:rPr lang="pt-BR" sz="2600" dirty="0"/>
              <a:t> </a:t>
            </a:r>
            <a:r>
              <a:rPr lang="pt-BR" sz="2600" dirty="0" err="1"/>
              <a:t>if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subject</a:t>
            </a:r>
            <a:r>
              <a:rPr lang="pt-BR" sz="2600" dirty="0"/>
              <a:t> scores 0 </a:t>
            </a:r>
            <a:r>
              <a:rPr lang="pt-BR" sz="2600" dirty="0" err="1"/>
              <a:t>to</a:t>
            </a:r>
            <a:r>
              <a:rPr lang="pt-BR" sz="2600" dirty="0"/>
              <a:t> 2 points.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6429" y="3614057"/>
            <a:ext cx="4680857" cy="4027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7315" y="3069771"/>
            <a:ext cx="4680857" cy="4027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27311" y="2645225"/>
            <a:ext cx="4680857" cy="4027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7315" y="1752595"/>
            <a:ext cx="4680857" cy="4027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16428" y="5181604"/>
            <a:ext cx="4680857" cy="2643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27314" y="6269977"/>
            <a:ext cx="4680857" cy="3517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249885" y="6153480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21 points!!!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72836" y="1844739"/>
            <a:ext cx="10501746" cy="44912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Definition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severe</a:t>
            </a:r>
            <a:r>
              <a:rPr lang="pt-BR" dirty="0" smtClean="0"/>
              <a:t> FH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7713" t="44135"/>
          <a:stretch/>
        </p:blipFill>
        <p:spPr>
          <a:xfrm>
            <a:off x="6786753" y="3725256"/>
            <a:ext cx="4237292" cy="2426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1148" t="36952" r="42327"/>
          <a:stretch/>
        </p:blipFill>
        <p:spPr>
          <a:xfrm>
            <a:off x="4137578" y="3404817"/>
            <a:ext cx="2657856" cy="27384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35278" r="69407"/>
          <a:stretch/>
        </p:blipFill>
        <p:spPr>
          <a:xfrm>
            <a:off x="1086804" y="3323674"/>
            <a:ext cx="3065526" cy="28111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57300" b="65864"/>
          <a:stretch/>
        </p:blipFill>
        <p:spPr>
          <a:xfrm>
            <a:off x="6828092" y="1922156"/>
            <a:ext cx="4278630" cy="14826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-122" t="2526" r="42639" b="65175"/>
          <a:stretch/>
        </p:blipFill>
        <p:spPr>
          <a:xfrm>
            <a:off x="1068134" y="1924527"/>
            <a:ext cx="5759958" cy="1402873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2148" y="6413385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fr-FR" sz="1400" i="1" dirty="0" err="1" smtClean="0">
                <a:solidFill>
                  <a:schemeClr val="bg1"/>
                </a:solidFill>
              </a:rPr>
              <a:t>Defesche</a:t>
            </a:r>
            <a:r>
              <a:rPr lang="en-US" altLang="fr-FR" sz="1400" i="1" dirty="0" smtClean="0">
                <a:solidFill>
                  <a:schemeClr val="bg1"/>
                </a:solidFill>
              </a:rPr>
              <a:t> J et al. </a:t>
            </a:r>
            <a:r>
              <a:rPr lang="fr-FR" altLang="fr-FR" sz="1400" i="1" dirty="0">
                <a:solidFill>
                  <a:schemeClr val="bg1"/>
                </a:solidFill>
              </a:rPr>
              <a:t>Nat </a:t>
            </a:r>
            <a:r>
              <a:rPr lang="fr-FR" altLang="fr-FR" sz="1400" i="1" dirty="0" err="1">
                <a:solidFill>
                  <a:schemeClr val="bg1"/>
                </a:solidFill>
              </a:rPr>
              <a:t>Rev</a:t>
            </a:r>
            <a:r>
              <a:rPr lang="fr-FR" altLang="fr-FR" sz="1400" i="1" dirty="0">
                <a:solidFill>
                  <a:schemeClr val="bg1"/>
                </a:solidFill>
              </a:rPr>
              <a:t> Dis </a:t>
            </a:r>
            <a:r>
              <a:rPr lang="fr-FR" altLang="fr-FR" sz="1400" i="1" dirty="0" err="1">
                <a:solidFill>
                  <a:schemeClr val="bg1"/>
                </a:solidFill>
              </a:rPr>
              <a:t>Primers</a:t>
            </a:r>
            <a:r>
              <a:rPr lang="fr-FR" altLang="fr-FR" sz="1400" i="1" dirty="0">
                <a:solidFill>
                  <a:schemeClr val="bg1"/>
                </a:solidFill>
              </a:rPr>
              <a:t>. 2017 </a:t>
            </a:r>
            <a:r>
              <a:rPr lang="fr-FR" altLang="fr-FR" sz="1400" i="1" dirty="0" err="1">
                <a:solidFill>
                  <a:schemeClr val="bg1"/>
                </a:solidFill>
              </a:rPr>
              <a:t>Dec</a:t>
            </a:r>
            <a:r>
              <a:rPr lang="fr-FR" altLang="fr-FR" sz="1400" i="1" dirty="0">
                <a:solidFill>
                  <a:schemeClr val="bg1"/>
                </a:solidFill>
              </a:rPr>
              <a:t> 7;3:17093. </a:t>
            </a:r>
            <a:r>
              <a:rPr lang="fr-FR" altLang="fr-FR" sz="1400" i="1" dirty="0" err="1">
                <a:solidFill>
                  <a:schemeClr val="bg1"/>
                </a:solidFill>
              </a:rPr>
              <a:t>doi</a:t>
            </a:r>
            <a:r>
              <a:rPr lang="fr-FR" altLang="fr-FR" sz="1400" i="1" dirty="0">
                <a:solidFill>
                  <a:schemeClr val="bg1"/>
                </a:solidFill>
              </a:rPr>
              <a:t>: 10.1038/nrdp.2017.93.</a:t>
            </a:r>
            <a:endParaRPr lang="en-US" alt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Age&gt; </a:t>
            </a:r>
            <a:r>
              <a:rPr lang="en-US" sz="2400" dirty="0" smtClean="0">
                <a:solidFill>
                  <a:srgbClr val="FFC000"/>
                </a:solidFill>
              </a:rPr>
              <a:t>40 </a:t>
            </a:r>
            <a:r>
              <a:rPr lang="en-US" sz="2400" dirty="0" smtClean="0">
                <a:solidFill>
                  <a:srgbClr val="FFC000"/>
                </a:solidFill>
              </a:rPr>
              <a:t>without treatment</a:t>
            </a:r>
            <a:r>
              <a:rPr lang="pt-BR" sz="2400" dirty="0" smtClean="0">
                <a:solidFill>
                  <a:srgbClr val="FFC000"/>
                </a:solidFill>
              </a:rPr>
              <a:t>; </a:t>
            </a:r>
            <a:endParaRPr lang="pt-BR" sz="2400" dirty="0" smtClean="0">
              <a:solidFill>
                <a:srgbClr val="FFC000"/>
              </a:solidFill>
            </a:endParaRPr>
          </a:p>
          <a:p>
            <a:r>
              <a:rPr lang="pt-BR" sz="2400" dirty="0" smtClean="0"/>
              <a:t>Smoking;</a:t>
            </a:r>
            <a:endParaRPr lang="pt-BR" sz="2400" dirty="0" smtClean="0"/>
          </a:p>
          <a:p>
            <a:r>
              <a:rPr lang="pt-BR" sz="2400" dirty="0" smtClean="0">
                <a:solidFill>
                  <a:srgbClr val="FFC000"/>
                </a:solidFill>
              </a:rPr>
              <a:t>Male sex;</a:t>
            </a:r>
            <a:r>
              <a:rPr lang="pt-BR" sz="2400" dirty="0" smtClean="0"/>
              <a:t> </a:t>
            </a:r>
            <a:endParaRPr lang="pt-BR" sz="2400" dirty="0" smtClean="0"/>
          </a:p>
          <a:p>
            <a:r>
              <a:rPr lang="pt-BR" sz="2400" dirty="0" err="1"/>
              <a:t>L</a:t>
            </a:r>
            <a:r>
              <a:rPr lang="pt-BR" sz="2400" dirty="0" err="1" smtClean="0"/>
              <a:t>ipoprotein</a:t>
            </a:r>
            <a:r>
              <a:rPr lang="pt-BR" sz="2400" dirty="0" smtClean="0"/>
              <a:t>(a</a:t>
            </a:r>
            <a:r>
              <a:rPr lang="pt-BR" sz="2400" dirty="0"/>
              <a:t>) </a:t>
            </a:r>
            <a:r>
              <a:rPr lang="pt-BR" sz="2400" dirty="0" smtClean="0"/>
              <a:t>&gt;</a:t>
            </a:r>
            <a:r>
              <a:rPr lang="pt-BR" sz="2400" dirty="0"/>
              <a:t>50 </a:t>
            </a:r>
            <a:r>
              <a:rPr lang="pt-BR" sz="2400" dirty="0" smtClean="0"/>
              <a:t>mg/dl; </a:t>
            </a:r>
          </a:p>
          <a:p>
            <a:r>
              <a:rPr lang="pt-BR" sz="2400" dirty="0" smtClean="0"/>
              <a:t>HDL-C &lt; 40 mg/</a:t>
            </a:r>
            <a:r>
              <a:rPr lang="pt-BR" sz="2400" dirty="0" err="1" smtClean="0"/>
              <a:t>dL</a:t>
            </a:r>
            <a:r>
              <a:rPr lang="pt-BR" sz="2400" dirty="0" smtClean="0"/>
              <a:t>;</a:t>
            </a:r>
          </a:p>
          <a:p>
            <a:r>
              <a:rPr lang="pt-BR" sz="2400" dirty="0" err="1" smtClean="0"/>
              <a:t>Hipertens</a:t>
            </a:r>
            <a:r>
              <a:rPr lang="en-US" sz="2400" dirty="0" smtClean="0"/>
              <a:t>ion</a:t>
            </a:r>
            <a:r>
              <a:rPr lang="pt-BR" sz="2400" dirty="0" smtClean="0"/>
              <a:t>; </a:t>
            </a:r>
            <a:endParaRPr lang="pt-BR" sz="2400" dirty="0" smtClean="0"/>
          </a:p>
          <a:p>
            <a:r>
              <a:rPr lang="pt-BR" sz="2400" dirty="0"/>
              <a:t>D</a:t>
            </a:r>
            <a:r>
              <a:rPr lang="pt-BR" sz="2400" dirty="0" smtClean="0"/>
              <a:t>iabetes </a:t>
            </a:r>
            <a:r>
              <a:rPr lang="pt-BR" sz="2400" dirty="0"/>
              <a:t>mellitus; </a:t>
            </a:r>
            <a:endParaRPr lang="pt-BR" sz="2400" dirty="0" smtClean="0"/>
          </a:p>
          <a:p>
            <a:r>
              <a:rPr lang="pt-BR" sz="2400" dirty="0" smtClean="0">
                <a:solidFill>
                  <a:srgbClr val="FFC000"/>
                </a:solidFill>
              </a:rPr>
              <a:t>Family </a:t>
            </a:r>
            <a:r>
              <a:rPr lang="pt-BR" sz="2400" dirty="0" err="1" smtClean="0">
                <a:solidFill>
                  <a:srgbClr val="FFC000"/>
                </a:solidFill>
              </a:rPr>
              <a:t>history</a:t>
            </a:r>
            <a:r>
              <a:rPr lang="pt-BR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of premature ASCVD in 1o degree relatives (men </a:t>
            </a:r>
            <a:r>
              <a:rPr lang="en-US" sz="2400" dirty="0" smtClean="0">
                <a:solidFill>
                  <a:srgbClr val="FFC000"/>
                </a:solidFill>
              </a:rPr>
              <a:t>&lt; 55 </a:t>
            </a:r>
            <a:r>
              <a:rPr lang="en-US" sz="2400" dirty="0" smtClean="0">
                <a:solidFill>
                  <a:srgbClr val="FFC000"/>
                </a:solidFill>
              </a:rPr>
              <a:t>and women </a:t>
            </a:r>
            <a:r>
              <a:rPr lang="en-US" sz="2400" dirty="0" smtClean="0">
                <a:solidFill>
                  <a:srgbClr val="FFC000"/>
                </a:solidFill>
              </a:rPr>
              <a:t>&lt; 60 </a:t>
            </a:r>
            <a:r>
              <a:rPr lang="en-US" sz="2400" dirty="0" smtClean="0">
                <a:solidFill>
                  <a:srgbClr val="FFC000"/>
                </a:solidFill>
              </a:rPr>
              <a:t>years old);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CKD </a:t>
            </a:r>
            <a:r>
              <a:rPr lang="en-US" sz="2400" dirty="0" smtClean="0"/>
              <a:t>(TFG &lt;60 </a:t>
            </a:r>
            <a:r>
              <a:rPr lang="en-US" sz="2400" dirty="0" smtClean="0"/>
              <a:t>ml/min);</a:t>
            </a:r>
            <a:endParaRPr lang="en-US" sz="2400" dirty="0" smtClean="0"/>
          </a:p>
          <a:p>
            <a:r>
              <a:rPr lang="pt-BR" sz="2400" dirty="0" smtClean="0"/>
              <a:t>BMI </a:t>
            </a:r>
            <a:r>
              <a:rPr lang="pt-BR" sz="2400" dirty="0" smtClean="0"/>
              <a:t>&gt; 30 kg/m2</a:t>
            </a:r>
            <a:endParaRPr lang="pt-BR" sz="24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2148" y="6413385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fr-FR" sz="1400" i="1" dirty="0" err="1" smtClean="0">
                <a:solidFill>
                  <a:schemeClr val="bg1"/>
                </a:solidFill>
              </a:rPr>
              <a:t>Defesche</a:t>
            </a:r>
            <a:r>
              <a:rPr lang="en-US" altLang="fr-FR" sz="1400" i="1" dirty="0" smtClean="0">
                <a:solidFill>
                  <a:schemeClr val="bg1"/>
                </a:solidFill>
              </a:rPr>
              <a:t> J et al. </a:t>
            </a:r>
            <a:r>
              <a:rPr lang="fr-FR" altLang="fr-FR" sz="1400" i="1" dirty="0">
                <a:solidFill>
                  <a:schemeClr val="bg1"/>
                </a:solidFill>
              </a:rPr>
              <a:t>Nat </a:t>
            </a:r>
            <a:r>
              <a:rPr lang="fr-FR" altLang="fr-FR" sz="1400" i="1" dirty="0" err="1">
                <a:solidFill>
                  <a:schemeClr val="bg1"/>
                </a:solidFill>
              </a:rPr>
              <a:t>Rev</a:t>
            </a:r>
            <a:r>
              <a:rPr lang="fr-FR" altLang="fr-FR" sz="1400" i="1" dirty="0">
                <a:solidFill>
                  <a:schemeClr val="bg1"/>
                </a:solidFill>
              </a:rPr>
              <a:t> Dis </a:t>
            </a:r>
            <a:r>
              <a:rPr lang="fr-FR" altLang="fr-FR" sz="1400" i="1" dirty="0" err="1">
                <a:solidFill>
                  <a:schemeClr val="bg1"/>
                </a:solidFill>
              </a:rPr>
              <a:t>Primers</a:t>
            </a:r>
            <a:r>
              <a:rPr lang="fr-FR" altLang="fr-FR" sz="1400" i="1" dirty="0">
                <a:solidFill>
                  <a:schemeClr val="bg1"/>
                </a:solidFill>
              </a:rPr>
              <a:t>. 2017 </a:t>
            </a:r>
            <a:r>
              <a:rPr lang="fr-FR" altLang="fr-FR" sz="1400" i="1" dirty="0" err="1">
                <a:solidFill>
                  <a:schemeClr val="bg1"/>
                </a:solidFill>
              </a:rPr>
              <a:t>Dec</a:t>
            </a:r>
            <a:r>
              <a:rPr lang="fr-FR" altLang="fr-FR" sz="1400" i="1" dirty="0">
                <a:solidFill>
                  <a:schemeClr val="bg1"/>
                </a:solidFill>
              </a:rPr>
              <a:t> 7;3:17093. </a:t>
            </a:r>
            <a:r>
              <a:rPr lang="fr-FR" altLang="fr-FR" sz="1400" i="1" dirty="0" err="1">
                <a:solidFill>
                  <a:schemeClr val="bg1"/>
                </a:solidFill>
              </a:rPr>
              <a:t>doi</a:t>
            </a:r>
            <a:r>
              <a:rPr lang="fr-FR" altLang="fr-FR" sz="1400" i="1" dirty="0">
                <a:solidFill>
                  <a:schemeClr val="bg1"/>
                </a:solidFill>
              </a:rPr>
              <a:t>: 10.1038/nrdp.2017.93.</a:t>
            </a:r>
            <a:endParaRPr lang="en-US" altLang="fr-FR" sz="1400" i="1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/>
              <a:t>Criteria</a:t>
            </a:r>
            <a:r>
              <a:rPr lang="pt-BR" dirty="0" smtClean="0"/>
              <a:t> for </a:t>
            </a:r>
            <a:r>
              <a:rPr lang="pt-BR" dirty="0" err="1" smtClean="0"/>
              <a:t>severity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Treatment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 smtClean="0"/>
              <a:t>Discussion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Stopped</a:t>
            </a:r>
            <a:r>
              <a:rPr lang="pt-BR" dirty="0" smtClean="0"/>
              <a:t> smoking;</a:t>
            </a:r>
            <a:endParaRPr lang="pt-BR" dirty="0" smtClean="0"/>
          </a:p>
          <a:p>
            <a:pPr lvl="1"/>
            <a:r>
              <a:rPr lang="pt-BR" dirty="0" smtClean="0"/>
              <a:t>No </a:t>
            </a:r>
            <a:r>
              <a:rPr lang="pt-BR" dirty="0" err="1" smtClean="0"/>
              <a:t>indication</a:t>
            </a:r>
            <a:r>
              <a:rPr lang="pt-BR" dirty="0" smtClean="0"/>
              <a:t> for </a:t>
            </a:r>
            <a:r>
              <a:rPr lang="pt-BR" dirty="0" err="1" smtClean="0"/>
              <a:t>coronary</a:t>
            </a:r>
            <a:r>
              <a:rPr lang="pt-BR" dirty="0" smtClean="0"/>
              <a:t> </a:t>
            </a:r>
            <a:r>
              <a:rPr lang="pt-BR" dirty="0" err="1" smtClean="0"/>
              <a:t>revascularization</a:t>
            </a:r>
            <a:r>
              <a:rPr lang="pt-BR" dirty="0" smtClean="0"/>
              <a:t>;</a:t>
            </a:r>
          </a:p>
          <a:p>
            <a:pPr lvl="1"/>
            <a:r>
              <a:rPr lang="pt-BR" dirty="0" err="1" smtClean="0"/>
              <a:t>Maximally</a:t>
            </a:r>
            <a:r>
              <a:rPr lang="pt-BR" dirty="0" smtClean="0"/>
              <a:t> </a:t>
            </a:r>
            <a:r>
              <a:rPr lang="pt-BR" dirty="0" err="1" smtClean="0"/>
              <a:t>treated</a:t>
            </a:r>
            <a:endParaRPr lang="pt-BR" dirty="0" smtClean="0"/>
          </a:p>
          <a:p>
            <a:pPr lvl="1"/>
            <a:r>
              <a:rPr lang="pt-BR" dirty="0" err="1" smtClean="0"/>
              <a:t>Indication</a:t>
            </a:r>
            <a:r>
              <a:rPr lang="pt-BR" dirty="0" smtClean="0"/>
              <a:t> for PCSK9 </a:t>
            </a:r>
            <a:r>
              <a:rPr lang="pt-BR" dirty="0" err="1" smtClean="0"/>
              <a:t>inhibitors</a:t>
            </a:r>
            <a:r>
              <a:rPr lang="pt-BR" dirty="0" smtClean="0"/>
              <a:t>??</a:t>
            </a:r>
          </a:p>
          <a:p>
            <a:pPr lvl="1"/>
            <a:r>
              <a:rPr lang="pt-BR" sz="4400" dirty="0" err="1" smtClean="0">
                <a:solidFill>
                  <a:srgbClr val="FFFF00"/>
                </a:solidFill>
              </a:rPr>
              <a:t>This</a:t>
            </a:r>
            <a:r>
              <a:rPr lang="pt-BR" sz="4400" dirty="0" smtClean="0">
                <a:solidFill>
                  <a:srgbClr val="FFFF00"/>
                </a:solidFill>
              </a:rPr>
              <a:t> </a:t>
            </a:r>
            <a:r>
              <a:rPr lang="pt-BR" sz="4400" dirty="0" err="1" smtClean="0">
                <a:solidFill>
                  <a:srgbClr val="FFFF00"/>
                </a:solidFill>
              </a:rPr>
              <a:t>patient</a:t>
            </a:r>
            <a:r>
              <a:rPr lang="pt-BR" sz="4400" dirty="0" smtClean="0">
                <a:solidFill>
                  <a:srgbClr val="FFFF00"/>
                </a:solidFill>
              </a:rPr>
              <a:t> </a:t>
            </a:r>
            <a:r>
              <a:rPr lang="pt-BR" sz="4400" dirty="0" err="1" smtClean="0">
                <a:solidFill>
                  <a:srgbClr val="FFFF00"/>
                </a:solidFill>
              </a:rPr>
              <a:t>has</a:t>
            </a:r>
            <a:r>
              <a:rPr lang="pt-BR" sz="4400" dirty="0" smtClean="0">
                <a:solidFill>
                  <a:srgbClr val="FFFF00"/>
                </a:solidFill>
              </a:rPr>
              <a:t> </a:t>
            </a:r>
            <a:r>
              <a:rPr lang="pt-BR" sz="4400" dirty="0" err="1" smtClean="0">
                <a:solidFill>
                  <a:srgbClr val="FFFF00"/>
                </a:solidFill>
              </a:rPr>
              <a:t>unmet</a:t>
            </a:r>
            <a:r>
              <a:rPr lang="pt-BR" sz="4400" dirty="0" smtClean="0">
                <a:solidFill>
                  <a:srgbClr val="FFFF00"/>
                </a:solidFill>
              </a:rPr>
              <a:t> </a:t>
            </a:r>
            <a:r>
              <a:rPr lang="pt-BR" sz="4400" dirty="0" err="1" smtClean="0">
                <a:solidFill>
                  <a:srgbClr val="FFFF00"/>
                </a:solidFill>
              </a:rPr>
              <a:t>needs</a:t>
            </a:r>
            <a:r>
              <a:rPr lang="pt-BR" sz="4400" dirty="0" smtClean="0">
                <a:solidFill>
                  <a:srgbClr val="FFFF00"/>
                </a:solidFill>
              </a:rPr>
              <a:t>!!</a:t>
            </a:r>
          </a:p>
          <a:p>
            <a:pPr lvl="1"/>
            <a:r>
              <a:rPr lang="pt-BR" sz="4400" dirty="0" err="1" smtClean="0">
                <a:solidFill>
                  <a:srgbClr val="FFFF00"/>
                </a:solidFill>
              </a:rPr>
              <a:t>Fits</a:t>
            </a:r>
            <a:r>
              <a:rPr lang="pt-BR" sz="4400" dirty="0" smtClean="0">
                <a:solidFill>
                  <a:srgbClr val="FFFF00"/>
                </a:solidFill>
              </a:rPr>
              <a:t> </a:t>
            </a:r>
            <a:r>
              <a:rPr lang="pt-BR" sz="4400" dirty="0" err="1" smtClean="0">
                <a:solidFill>
                  <a:srgbClr val="FFFF00"/>
                </a:solidFill>
              </a:rPr>
              <a:t>clinical</a:t>
            </a:r>
            <a:r>
              <a:rPr lang="pt-BR" sz="4400" dirty="0" smtClean="0">
                <a:solidFill>
                  <a:srgbClr val="FFFF00"/>
                </a:solidFill>
              </a:rPr>
              <a:t> </a:t>
            </a:r>
            <a:r>
              <a:rPr lang="pt-BR" sz="4400" dirty="0" err="1" smtClean="0">
                <a:solidFill>
                  <a:srgbClr val="FFFF00"/>
                </a:solidFill>
              </a:rPr>
              <a:t>trials</a:t>
            </a:r>
            <a:r>
              <a:rPr lang="pt-BR" sz="4400" dirty="0" smtClean="0">
                <a:solidFill>
                  <a:srgbClr val="FFFF00"/>
                </a:solidFill>
              </a:rPr>
              <a:t>??</a:t>
            </a:r>
          </a:p>
          <a:p>
            <a:pPr lvl="2"/>
            <a:r>
              <a:rPr lang="pt-BR" sz="4000" dirty="0" err="1" smtClean="0">
                <a:solidFill>
                  <a:srgbClr val="FFFF00"/>
                </a:solidFill>
              </a:rPr>
              <a:t>Glagov</a:t>
            </a:r>
            <a:r>
              <a:rPr lang="pt-BR" sz="4000" dirty="0" smtClean="0">
                <a:solidFill>
                  <a:srgbClr val="FFFF00"/>
                </a:solidFill>
              </a:rPr>
              <a:t>, Fourier??</a:t>
            </a:r>
          </a:p>
        </p:txBody>
      </p:sp>
    </p:spTree>
    <p:extLst>
      <p:ext uri="{BB962C8B-B14F-4D97-AF65-F5344CB8AC3E}">
        <p14:creationId xmlns:p14="http://schemas.microsoft.com/office/powerpoint/2010/main" val="4267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Disclosures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Advisory</a:t>
            </a:r>
            <a:r>
              <a:rPr lang="pt-BR" dirty="0" smtClean="0"/>
              <a:t> </a:t>
            </a:r>
            <a:r>
              <a:rPr lang="pt-BR" dirty="0" err="1" smtClean="0"/>
              <a:t>board</a:t>
            </a:r>
            <a:r>
              <a:rPr lang="pt-BR" dirty="0" smtClean="0"/>
              <a:t> </a:t>
            </a:r>
            <a:r>
              <a:rPr lang="pt-BR" dirty="0" err="1" smtClean="0"/>
              <a:t>participation</a:t>
            </a:r>
            <a:endParaRPr lang="pt-BR" dirty="0"/>
          </a:p>
          <a:p>
            <a:pPr lvl="1">
              <a:buFont typeface="Wingdings" charset="2"/>
              <a:buChar char="§"/>
            </a:pPr>
            <a:r>
              <a:rPr lang="pt-BR" dirty="0" err="1" smtClean="0"/>
              <a:t>Amgen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5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Main</a:t>
            </a:r>
            <a:r>
              <a:rPr lang="pt-BR" dirty="0" smtClean="0"/>
              <a:t> </a:t>
            </a:r>
            <a:r>
              <a:rPr lang="pt-BR" dirty="0" err="1" smtClean="0"/>
              <a:t>Objectives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/>
              <a:t>Discuss</a:t>
            </a:r>
            <a:r>
              <a:rPr lang="pt-BR" dirty="0"/>
              <a:t> residual cardiovascular </a:t>
            </a:r>
            <a:r>
              <a:rPr lang="pt-BR" dirty="0" err="1"/>
              <a:t>risk</a:t>
            </a:r>
            <a:r>
              <a:rPr lang="pt-BR" dirty="0"/>
              <a:t> </a:t>
            </a:r>
            <a:r>
              <a:rPr lang="pt-BR" dirty="0" err="1"/>
              <a:t>evaluation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management</a:t>
            </a:r>
          </a:p>
          <a:p>
            <a:r>
              <a:rPr lang="pt-BR" dirty="0" err="1" smtClean="0"/>
              <a:t>Review</a:t>
            </a:r>
            <a:r>
              <a:rPr lang="pt-BR" dirty="0" smtClean="0"/>
              <a:t> </a:t>
            </a:r>
            <a:r>
              <a:rPr lang="pt-BR" dirty="0" err="1"/>
              <a:t>recent</a:t>
            </a:r>
            <a:r>
              <a:rPr lang="pt-BR" dirty="0"/>
              <a:t> CV </a:t>
            </a:r>
            <a:r>
              <a:rPr lang="pt-BR" dirty="0" err="1"/>
              <a:t>outcomes</a:t>
            </a:r>
            <a:r>
              <a:rPr lang="pt-BR" dirty="0"/>
              <a:t> </a:t>
            </a:r>
            <a:r>
              <a:rPr lang="pt-BR" dirty="0" err="1"/>
              <a:t>trials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addition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non-</a:t>
            </a:r>
            <a:r>
              <a:rPr lang="pt-BR" dirty="0" err="1"/>
              <a:t>statin</a:t>
            </a:r>
            <a:r>
              <a:rPr lang="pt-BR" dirty="0"/>
              <a:t> </a:t>
            </a:r>
            <a:r>
              <a:rPr lang="pt-BR" dirty="0" err="1"/>
              <a:t>medication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statin</a:t>
            </a:r>
            <a:r>
              <a:rPr lang="pt-BR" dirty="0"/>
              <a:t> </a:t>
            </a:r>
            <a:r>
              <a:rPr lang="pt-BR" dirty="0" err="1"/>
              <a:t>therapy</a:t>
            </a:r>
            <a:endParaRPr lang="pt-BR" dirty="0"/>
          </a:p>
          <a:p>
            <a:r>
              <a:rPr lang="pt-BR" dirty="0" smtClean="0"/>
              <a:t>Compare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contrast</a:t>
            </a:r>
            <a:r>
              <a:rPr lang="pt-BR" dirty="0"/>
              <a:t> 2 major </a:t>
            </a:r>
            <a:r>
              <a:rPr lang="pt-BR" dirty="0" err="1"/>
              <a:t>RCTs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PCSK9 </a:t>
            </a:r>
            <a:r>
              <a:rPr lang="pt-BR" dirty="0" err="1"/>
              <a:t>inhibitors</a:t>
            </a:r>
            <a:r>
              <a:rPr lang="pt-BR" dirty="0"/>
              <a:t> (PCSK9i)</a:t>
            </a:r>
          </a:p>
          <a:p>
            <a:r>
              <a:rPr lang="pt-BR" dirty="0" err="1" smtClean="0"/>
              <a:t>Identify</a:t>
            </a:r>
            <a:r>
              <a:rPr lang="pt-BR" dirty="0" smtClean="0"/>
              <a:t> </a:t>
            </a:r>
            <a:r>
              <a:rPr lang="pt-BR" dirty="0" err="1"/>
              <a:t>groups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patients</a:t>
            </a:r>
            <a:r>
              <a:rPr lang="pt-BR" dirty="0"/>
              <a:t> </a:t>
            </a:r>
            <a:r>
              <a:rPr lang="pt-BR" dirty="0" err="1"/>
              <a:t>who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demonstrated</a:t>
            </a:r>
            <a:r>
              <a:rPr lang="pt-BR" dirty="0"/>
              <a:t> </a:t>
            </a:r>
            <a:r>
              <a:rPr lang="pt-BR" dirty="0" err="1"/>
              <a:t>benefit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PCSK9i</a:t>
            </a:r>
          </a:p>
        </p:txBody>
      </p:sp>
    </p:spTree>
    <p:extLst>
      <p:ext uri="{BB962C8B-B14F-4D97-AF65-F5344CB8AC3E}">
        <p14:creationId xmlns:p14="http://schemas.microsoft.com/office/powerpoint/2010/main" val="10221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Corbel" charset="0"/>
                <a:ea typeface="Corbel" charset="0"/>
                <a:cs typeface="Corbel" charset="0"/>
              </a:rPr>
              <a:t>ACC, male, 14 </a:t>
            </a:r>
            <a:r>
              <a:rPr lang="pt-BR" sz="4800" dirty="0" err="1">
                <a:latin typeface="Corbel" charset="0"/>
                <a:ea typeface="Corbel" charset="0"/>
                <a:cs typeface="Corbel" charset="0"/>
              </a:rPr>
              <a:t>years</a:t>
            </a:r>
            <a:r>
              <a:rPr lang="pt-BR" sz="48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pt-BR" sz="4800" dirty="0" err="1">
                <a:latin typeface="Corbel" charset="0"/>
                <a:ea typeface="Corbel" charset="0"/>
                <a:cs typeface="Corbel" charset="0"/>
              </a:rPr>
              <a:t>old</a:t>
            </a:r>
            <a:r>
              <a:rPr lang="pt-BR" sz="4800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pt-BR" sz="4800" dirty="0" err="1" smtClean="0">
                <a:latin typeface="Corbel" charset="0"/>
                <a:ea typeface="Corbel" charset="0"/>
                <a:cs typeface="Corbel" charset="0"/>
              </a:rPr>
              <a:t>student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0" y="1418250"/>
            <a:ext cx="12192000" cy="506963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High </a:t>
            </a:r>
            <a:r>
              <a:rPr lang="pt-BR" dirty="0" err="1"/>
              <a:t>cholesterol</a:t>
            </a:r>
            <a:r>
              <a:rPr lang="pt-BR" dirty="0"/>
              <a:t> </a:t>
            </a:r>
            <a:r>
              <a:rPr lang="pt-BR" dirty="0" err="1"/>
              <a:t>diagnosed</a:t>
            </a:r>
            <a:r>
              <a:rPr lang="pt-BR" dirty="0"/>
              <a:t> in 2016</a:t>
            </a:r>
          </a:p>
          <a:p>
            <a:r>
              <a:rPr lang="pt-BR" dirty="0" err="1"/>
              <a:t>Pediatrician</a:t>
            </a:r>
            <a:r>
              <a:rPr lang="pt-BR" dirty="0"/>
              <a:t> </a:t>
            </a:r>
            <a:r>
              <a:rPr lang="pt-BR" dirty="0" err="1"/>
              <a:t>noticed</a:t>
            </a:r>
            <a:r>
              <a:rPr lang="pt-BR" dirty="0"/>
              <a:t> high </a:t>
            </a:r>
            <a:r>
              <a:rPr lang="pt-BR" dirty="0" err="1"/>
              <a:t>blood</a:t>
            </a:r>
            <a:r>
              <a:rPr lang="pt-BR" dirty="0"/>
              <a:t> </a:t>
            </a:r>
            <a:r>
              <a:rPr lang="pt-BR" dirty="0" err="1"/>
              <a:t>cholesterol</a:t>
            </a:r>
            <a:r>
              <a:rPr lang="pt-BR" dirty="0"/>
              <a:t> in </a:t>
            </a:r>
            <a:r>
              <a:rPr lang="pt-BR" dirty="0" err="1"/>
              <a:t>routine</a:t>
            </a:r>
            <a:r>
              <a:rPr lang="pt-BR" dirty="0"/>
              <a:t> </a:t>
            </a:r>
            <a:r>
              <a:rPr lang="pt-BR" dirty="0" err="1"/>
              <a:t>exam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age </a:t>
            </a:r>
            <a:r>
              <a:rPr lang="pt-BR" dirty="0" smtClean="0"/>
              <a:t>14</a:t>
            </a:r>
            <a:endParaRPr lang="pt-BR" dirty="0"/>
          </a:p>
          <a:p>
            <a:r>
              <a:rPr lang="pt-BR" dirty="0" err="1"/>
              <a:t>Secondary</a:t>
            </a:r>
            <a:r>
              <a:rPr lang="pt-BR" dirty="0"/>
              <a:t> causes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hypercholesterolemia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ruled</a:t>
            </a:r>
            <a:r>
              <a:rPr lang="pt-BR" dirty="0"/>
              <a:t> </a:t>
            </a:r>
            <a:r>
              <a:rPr lang="pt-BR" dirty="0" smtClean="0"/>
              <a:t>out </a:t>
            </a:r>
          </a:p>
          <a:p>
            <a:r>
              <a:rPr lang="pt-BR" dirty="0" err="1" smtClean="0"/>
              <a:t>Prescribed</a:t>
            </a:r>
            <a:r>
              <a:rPr lang="pt-BR" dirty="0" smtClean="0"/>
              <a:t> </a:t>
            </a:r>
            <a:r>
              <a:rPr lang="pt-BR" dirty="0" err="1"/>
              <a:t>simvastatin</a:t>
            </a:r>
            <a:r>
              <a:rPr lang="pt-BR" dirty="0"/>
              <a:t> 20 mg,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poor</a:t>
            </a:r>
            <a:r>
              <a:rPr lang="pt-BR" dirty="0"/>
              <a:t> </a:t>
            </a:r>
            <a:r>
              <a:rPr lang="pt-BR" dirty="0" smtClean="0"/>
              <a:t>response</a:t>
            </a:r>
            <a:endParaRPr lang="pt-BR" dirty="0"/>
          </a:p>
          <a:p>
            <a:r>
              <a:rPr lang="pt-BR" dirty="0" err="1"/>
              <a:t>Previous</a:t>
            </a:r>
            <a:r>
              <a:rPr lang="pt-BR" dirty="0"/>
              <a:t> </a:t>
            </a:r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 smtClean="0"/>
              <a:t>relevant</a:t>
            </a:r>
            <a:endParaRPr lang="pt-BR" dirty="0"/>
          </a:p>
          <a:p>
            <a:r>
              <a:rPr lang="pt-BR" dirty="0" err="1"/>
              <a:t>Father</a:t>
            </a:r>
            <a:r>
              <a:rPr lang="pt-BR" dirty="0"/>
              <a:t> </a:t>
            </a:r>
            <a:r>
              <a:rPr lang="pt-BR" dirty="0" err="1"/>
              <a:t>aged</a:t>
            </a:r>
            <a:r>
              <a:rPr lang="pt-BR" dirty="0"/>
              <a:t> 46  </a:t>
            </a:r>
            <a:r>
              <a:rPr lang="pt-BR" dirty="0" err="1"/>
              <a:t>has</a:t>
            </a:r>
            <a:r>
              <a:rPr lang="pt-BR" dirty="0"/>
              <a:t> high </a:t>
            </a:r>
            <a:r>
              <a:rPr lang="pt-BR" dirty="0" err="1"/>
              <a:t>cholesterol</a:t>
            </a:r>
            <a:r>
              <a:rPr lang="pt-BR" dirty="0"/>
              <a:t>, </a:t>
            </a:r>
            <a:r>
              <a:rPr lang="pt-BR" dirty="0" err="1"/>
              <a:t>mother</a:t>
            </a:r>
            <a:r>
              <a:rPr lang="pt-BR" dirty="0"/>
              <a:t> </a:t>
            </a:r>
            <a:r>
              <a:rPr lang="pt-BR" dirty="0" err="1"/>
              <a:t>aged</a:t>
            </a:r>
            <a:r>
              <a:rPr lang="pt-BR" dirty="0"/>
              <a:t> 45, </a:t>
            </a:r>
            <a:r>
              <a:rPr lang="pt-BR" dirty="0" err="1"/>
              <a:t>apparently</a:t>
            </a:r>
            <a:r>
              <a:rPr lang="pt-BR" dirty="0"/>
              <a:t> </a:t>
            </a:r>
            <a:r>
              <a:rPr lang="pt-BR" dirty="0" err="1"/>
              <a:t>healthy</a:t>
            </a:r>
            <a:r>
              <a:rPr lang="pt-BR" dirty="0"/>
              <a:t>; </a:t>
            </a:r>
            <a:r>
              <a:rPr lang="pt-BR" dirty="0" err="1"/>
              <a:t>brother</a:t>
            </a:r>
            <a:r>
              <a:rPr lang="pt-BR" dirty="0"/>
              <a:t> (26) </a:t>
            </a:r>
            <a:r>
              <a:rPr lang="pt-BR" dirty="0" err="1"/>
              <a:t>apparently</a:t>
            </a:r>
            <a:r>
              <a:rPr lang="pt-BR" dirty="0"/>
              <a:t> </a:t>
            </a:r>
            <a:r>
              <a:rPr lang="pt-BR" dirty="0" err="1"/>
              <a:t>healthy</a:t>
            </a:r>
            <a:r>
              <a:rPr lang="pt-BR" dirty="0"/>
              <a:t>. </a:t>
            </a:r>
            <a:r>
              <a:rPr lang="pt-BR" dirty="0" err="1"/>
              <a:t>Grandfather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AMI </a:t>
            </a:r>
            <a:r>
              <a:rPr lang="pt-BR" dirty="0" err="1"/>
              <a:t>at</a:t>
            </a:r>
            <a:r>
              <a:rPr lang="pt-BR" dirty="0"/>
              <a:t> age </a:t>
            </a:r>
            <a:r>
              <a:rPr lang="pt-BR" dirty="0" smtClean="0"/>
              <a:t>51</a:t>
            </a:r>
            <a:endParaRPr lang="pt-BR" dirty="0"/>
          </a:p>
          <a:p>
            <a:r>
              <a:rPr lang="pt-BR" dirty="0" err="1"/>
              <a:t>Lebanese</a:t>
            </a:r>
            <a:r>
              <a:rPr lang="pt-BR" dirty="0"/>
              <a:t> </a:t>
            </a:r>
            <a:r>
              <a:rPr lang="pt-BR" dirty="0" err="1" smtClean="0"/>
              <a:t>descent</a:t>
            </a:r>
            <a:endParaRPr lang="pt-BR" dirty="0"/>
          </a:p>
          <a:p>
            <a:r>
              <a:rPr lang="pt-BR" dirty="0" err="1"/>
              <a:t>Exercises</a:t>
            </a:r>
            <a:r>
              <a:rPr lang="pt-BR" dirty="0"/>
              <a:t>  4 </a:t>
            </a:r>
            <a:r>
              <a:rPr lang="pt-BR" dirty="0" err="1"/>
              <a:t>days</a:t>
            </a:r>
            <a:r>
              <a:rPr lang="pt-BR" dirty="0"/>
              <a:t> per </a:t>
            </a:r>
            <a:r>
              <a:rPr lang="pt-BR" dirty="0" err="1"/>
              <a:t>week</a:t>
            </a:r>
            <a:r>
              <a:rPr lang="pt-BR" dirty="0"/>
              <a:t>; non-</a:t>
            </a:r>
            <a:r>
              <a:rPr lang="pt-BR" dirty="0" err="1"/>
              <a:t>smoker</a:t>
            </a:r>
            <a:r>
              <a:rPr lang="pt-BR" dirty="0"/>
              <a:t>, does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take</a:t>
            </a:r>
            <a:r>
              <a:rPr lang="pt-BR" dirty="0"/>
              <a:t> </a:t>
            </a:r>
            <a:r>
              <a:rPr lang="pt-BR" dirty="0" err="1"/>
              <a:t>alcohol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 smtClean="0"/>
              <a:t>drugs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2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2" y="1759567"/>
            <a:ext cx="5436762" cy="3373265"/>
          </a:xfrm>
          <a:prstGeom prst="rect">
            <a:avLst/>
          </a:prstGeom>
        </p:spPr>
      </p:pic>
      <p:pic>
        <p:nvPicPr>
          <p:cNvPr id="4" name="Picture 3" descr="LIPID8"/>
          <p:cNvPicPr>
            <a:picLocks noChangeAspect="1" noChangeArrowheads="1"/>
          </p:cNvPicPr>
          <p:nvPr/>
        </p:nvPicPr>
        <p:blipFill rotWithShape="1">
          <a:blip r:embed="rId3"/>
          <a:srcRect t="26213" r="65999" b="43956"/>
          <a:stretch/>
        </p:blipFill>
        <p:spPr bwMode="auto">
          <a:xfrm>
            <a:off x="6425560" y="1759567"/>
            <a:ext cx="5127500" cy="33732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Corbel" charset="0"/>
                <a:ea typeface="Corbel" charset="0"/>
                <a:cs typeface="Corbel" charset="0"/>
              </a:rPr>
              <a:t>ACC, male, 14 </a:t>
            </a:r>
            <a:r>
              <a:rPr lang="pt-BR" sz="4800" dirty="0" err="1">
                <a:latin typeface="Corbel" charset="0"/>
                <a:ea typeface="Corbel" charset="0"/>
                <a:cs typeface="Corbel" charset="0"/>
              </a:rPr>
              <a:t>years</a:t>
            </a:r>
            <a:r>
              <a:rPr lang="pt-BR" sz="48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pt-BR" sz="4800" dirty="0" err="1">
                <a:latin typeface="Corbel" charset="0"/>
                <a:ea typeface="Corbel" charset="0"/>
                <a:cs typeface="Corbel" charset="0"/>
              </a:rPr>
              <a:t>old</a:t>
            </a:r>
            <a:r>
              <a:rPr lang="pt-BR" sz="4800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pt-BR" sz="4800" dirty="0" err="1" smtClean="0">
                <a:latin typeface="Corbel" charset="0"/>
                <a:ea typeface="Corbel" charset="0"/>
                <a:cs typeface="Corbel" charset="0"/>
              </a:rPr>
              <a:t>student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92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Corbel" charset="0"/>
                <a:ea typeface="Corbel" charset="0"/>
                <a:cs typeface="Corbel" charset="0"/>
              </a:rPr>
              <a:t/>
            </a:r>
            <a:br>
              <a:rPr lang="pt-BR" sz="3600" dirty="0" smtClean="0">
                <a:latin typeface="Corbel" charset="0"/>
                <a:ea typeface="Corbel" charset="0"/>
                <a:cs typeface="Corbel" charset="0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err="1"/>
              <a:t>Genetic</a:t>
            </a:r>
            <a:r>
              <a:rPr lang="pt-BR" sz="2400" dirty="0"/>
              <a:t> </a:t>
            </a:r>
            <a:r>
              <a:rPr lang="pt-BR" sz="2400" dirty="0" err="1"/>
              <a:t>test</a:t>
            </a:r>
            <a:r>
              <a:rPr lang="pt-BR" sz="2400" dirty="0"/>
              <a:t> </a:t>
            </a:r>
            <a:r>
              <a:rPr lang="pt-BR" sz="2400" dirty="0" err="1"/>
              <a:t>using</a:t>
            </a:r>
            <a:r>
              <a:rPr lang="pt-BR" sz="2400" dirty="0"/>
              <a:t> NGS (</a:t>
            </a:r>
            <a:r>
              <a:rPr lang="pt-BR" sz="2400" i="1" dirty="0"/>
              <a:t>LDLR, PCSK9, APOB, LDLRAP-1, LIPA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endParaRPr lang="pt-BR" sz="2400" dirty="0"/>
          </a:p>
          <a:p>
            <a:pPr>
              <a:lnSpc>
                <a:spcPct val="170000"/>
              </a:lnSpc>
            </a:pPr>
            <a:r>
              <a:rPr lang="pt-BR" sz="2400" i="1" dirty="0">
                <a:solidFill>
                  <a:srgbClr val="FFC000"/>
                </a:solidFill>
              </a:rPr>
              <a:t>LDLR</a:t>
            </a:r>
            <a:r>
              <a:rPr lang="pt-BR" sz="2400" dirty="0">
                <a:solidFill>
                  <a:srgbClr val="FFC000"/>
                </a:solidFill>
              </a:rPr>
              <a:t>: NM_000527:exon 14: c.2043C&gt;A:p.C681* </a:t>
            </a:r>
            <a:r>
              <a:rPr lang="pt-BR" sz="2400" dirty="0" err="1" smtClean="0">
                <a:solidFill>
                  <a:srgbClr val="FFC000"/>
                </a:solidFill>
              </a:rPr>
              <a:t>heterozygous</a:t>
            </a:r>
            <a:r>
              <a:rPr lang="pt-BR" sz="2400" dirty="0" smtClean="0">
                <a:solidFill>
                  <a:srgbClr val="FFC000"/>
                </a:solidFill>
              </a:rPr>
              <a:t> </a:t>
            </a:r>
            <a:r>
              <a:rPr lang="pt-BR" sz="2400" dirty="0">
                <a:solidFill>
                  <a:srgbClr val="FFC000"/>
                </a:solidFill>
              </a:rPr>
              <a:t>(</a:t>
            </a:r>
            <a:r>
              <a:rPr lang="pt-BR" sz="2400" dirty="0" err="1" smtClean="0">
                <a:solidFill>
                  <a:srgbClr val="FFC000"/>
                </a:solidFill>
              </a:rPr>
              <a:t>described</a:t>
            </a:r>
            <a:r>
              <a:rPr lang="pt-BR" sz="2400" dirty="0" smtClean="0">
                <a:solidFill>
                  <a:srgbClr val="FFC000"/>
                </a:solidFill>
              </a:rPr>
              <a:t>, </a:t>
            </a:r>
            <a:r>
              <a:rPr lang="pt-BR" sz="2400" dirty="0" err="1" smtClean="0">
                <a:solidFill>
                  <a:srgbClr val="FFC000"/>
                </a:solidFill>
              </a:rPr>
              <a:t>premature</a:t>
            </a:r>
            <a:r>
              <a:rPr lang="pt-BR" sz="2400" dirty="0" smtClean="0">
                <a:solidFill>
                  <a:srgbClr val="FFC000"/>
                </a:solidFill>
              </a:rPr>
              <a:t> </a:t>
            </a:r>
            <a:r>
              <a:rPr lang="pt-BR" sz="2400" dirty="0">
                <a:solidFill>
                  <a:srgbClr val="FFC000"/>
                </a:solidFill>
              </a:rPr>
              <a:t>stop </a:t>
            </a:r>
            <a:r>
              <a:rPr lang="pt-BR" sz="2400" dirty="0" err="1" smtClean="0">
                <a:solidFill>
                  <a:srgbClr val="FFC000"/>
                </a:solidFill>
              </a:rPr>
              <a:t>codon</a:t>
            </a:r>
            <a:r>
              <a:rPr lang="pt-BR" sz="2400" dirty="0" smtClean="0">
                <a:solidFill>
                  <a:srgbClr val="FFC000"/>
                </a:solidFill>
              </a:rPr>
              <a:t>, </a:t>
            </a:r>
            <a:r>
              <a:rPr lang="pt-BR" sz="2400" dirty="0" err="1" smtClean="0">
                <a:solidFill>
                  <a:srgbClr val="FFC000"/>
                </a:solidFill>
              </a:rPr>
              <a:t>pathogenic</a:t>
            </a:r>
            <a:r>
              <a:rPr lang="pt-BR" sz="2400" dirty="0" smtClean="0">
                <a:solidFill>
                  <a:srgbClr val="FFC000"/>
                </a:solidFill>
              </a:rPr>
              <a:t>.</a:t>
            </a:r>
            <a:endParaRPr lang="pt-BR" sz="2400" dirty="0">
              <a:solidFill>
                <a:srgbClr val="FFC000"/>
              </a:solidFill>
            </a:endParaRPr>
          </a:p>
          <a:p>
            <a:pPr>
              <a:lnSpc>
                <a:spcPct val="170000"/>
              </a:lnSpc>
            </a:pPr>
            <a:r>
              <a:rPr lang="pt-BR" sz="2400" dirty="0" err="1"/>
              <a:t>This</a:t>
            </a:r>
            <a:r>
              <a:rPr lang="pt-BR" sz="2400" dirty="0"/>
              <a:t> </a:t>
            </a:r>
            <a:r>
              <a:rPr lang="pt-BR" sz="2400" dirty="0" err="1"/>
              <a:t>mutation</a:t>
            </a:r>
            <a:r>
              <a:rPr lang="pt-BR" sz="2400" dirty="0"/>
              <a:t> </a:t>
            </a:r>
            <a:r>
              <a:rPr lang="pt-BR" sz="2400" dirty="0" err="1"/>
              <a:t>has</a:t>
            </a:r>
            <a:r>
              <a:rPr lang="pt-BR" sz="2400" dirty="0"/>
              <a:t> </a:t>
            </a:r>
            <a:r>
              <a:rPr lang="pt-BR" sz="2400" dirty="0" err="1"/>
              <a:t>been</a:t>
            </a:r>
            <a:r>
              <a:rPr lang="pt-BR" sz="2400" dirty="0"/>
              <a:t> </a:t>
            </a:r>
            <a:r>
              <a:rPr lang="pt-BR" sz="2400" dirty="0" err="1"/>
              <a:t>associated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FH </a:t>
            </a:r>
            <a:r>
              <a:rPr lang="pt-BR" sz="2400" dirty="0" err="1"/>
              <a:t>by</a:t>
            </a:r>
            <a:r>
              <a:rPr lang="pt-BR" sz="2400" dirty="0"/>
              <a:t> </a:t>
            </a:r>
            <a:r>
              <a:rPr lang="pt-BR" sz="2400" dirty="0" err="1"/>
              <a:t>Stenson</a:t>
            </a:r>
            <a:r>
              <a:rPr lang="pt-BR" sz="2400" dirty="0"/>
              <a:t>, PD, </a:t>
            </a:r>
            <a:r>
              <a:rPr lang="pt-BR" sz="2400" dirty="0" err="1"/>
              <a:t>Mort</a:t>
            </a:r>
            <a:r>
              <a:rPr lang="pt-BR" sz="2400" dirty="0"/>
              <a:t>, M, Ball, EV, </a:t>
            </a:r>
            <a:r>
              <a:rPr lang="pt-BR" sz="2400" dirty="0" err="1"/>
              <a:t>Howells</a:t>
            </a:r>
            <a:r>
              <a:rPr lang="pt-BR" sz="2400" dirty="0"/>
              <a:t>, </a:t>
            </a:r>
            <a:r>
              <a:rPr lang="pt-BR" sz="2400" dirty="0" err="1"/>
              <a:t>K</a:t>
            </a:r>
            <a:r>
              <a:rPr lang="pt-BR" sz="2400" dirty="0"/>
              <a:t>, Phillips, AD, Thomas, NS, Cooper, DN (2009). The </a:t>
            </a:r>
            <a:r>
              <a:rPr lang="pt-BR" sz="2400" dirty="0" err="1"/>
              <a:t>human</a:t>
            </a:r>
            <a:r>
              <a:rPr lang="pt-BR" sz="2400" dirty="0"/>
              <a:t> </a:t>
            </a:r>
            <a:r>
              <a:rPr lang="pt-BR" sz="2400" dirty="0" err="1"/>
              <a:t>mutation</a:t>
            </a:r>
            <a:r>
              <a:rPr lang="pt-BR" sz="2400" dirty="0"/>
              <a:t> </a:t>
            </a:r>
            <a:r>
              <a:rPr lang="pt-BR" sz="2400" dirty="0" err="1"/>
              <a:t>database</a:t>
            </a:r>
            <a:r>
              <a:rPr lang="pt-BR" sz="2400" dirty="0"/>
              <a:t>: 2008 </a:t>
            </a:r>
            <a:r>
              <a:rPr lang="pt-BR" sz="2400" dirty="0" err="1"/>
              <a:t>update</a:t>
            </a:r>
            <a:r>
              <a:rPr lang="pt-BR" sz="2400" dirty="0"/>
              <a:t>. </a:t>
            </a:r>
            <a:r>
              <a:rPr lang="pt-BR" sz="2400" dirty="0" err="1"/>
              <a:t>Genome</a:t>
            </a:r>
            <a:r>
              <a:rPr lang="pt-BR" sz="2400" dirty="0"/>
              <a:t> </a:t>
            </a:r>
            <a:r>
              <a:rPr lang="pt-BR" sz="2400" dirty="0" err="1"/>
              <a:t>Med</a:t>
            </a:r>
            <a:r>
              <a:rPr lang="pt-BR" sz="2400" dirty="0"/>
              <a:t>, 1,1:13 (</a:t>
            </a:r>
            <a:r>
              <a:rPr lang="pt-BR" sz="2400" dirty="0" err="1"/>
              <a:t>http</a:t>
            </a:r>
            <a:r>
              <a:rPr lang="pt-BR" sz="2400" dirty="0"/>
              <a:t>://</a:t>
            </a:r>
            <a:r>
              <a:rPr lang="pt-BR" sz="2400" dirty="0" err="1"/>
              <a:t>www.hgmd.cf.ac.uk</a:t>
            </a:r>
            <a:r>
              <a:rPr lang="pt-BR" sz="2400" dirty="0"/>
              <a:t>)</a:t>
            </a:r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26124" y="347354"/>
            <a:ext cx="7350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atin typeface="Corbel" charset="0"/>
                <a:ea typeface="Corbel" charset="0"/>
                <a:cs typeface="Corbel" charset="0"/>
              </a:rPr>
              <a:t>ACC, male, 14 </a:t>
            </a:r>
            <a:r>
              <a:rPr lang="pt-BR" sz="4000" b="1" dirty="0" err="1">
                <a:latin typeface="Corbel" charset="0"/>
                <a:ea typeface="Corbel" charset="0"/>
                <a:cs typeface="Corbel" charset="0"/>
              </a:rPr>
              <a:t>years</a:t>
            </a:r>
            <a:r>
              <a:rPr lang="pt-BR" sz="40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pt-BR" sz="4000" b="1" dirty="0" err="1">
                <a:latin typeface="Corbel" charset="0"/>
                <a:ea typeface="Corbel" charset="0"/>
                <a:cs typeface="Corbel" charset="0"/>
              </a:rPr>
              <a:t>old</a:t>
            </a:r>
            <a:r>
              <a:rPr lang="pt-BR" sz="4000" b="1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pt-BR" sz="4000" b="1" dirty="0" err="1" smtClean="0">
                <a:latin typeface="Corbel" charset="0"/>
                <a:ea typeface="Corbel" charset="0"/>
                <a:cs typeface="Corbel" charset="0"/>
              </a:rPr>
              <a:t>student</a:t>
            </a:r>
            <a:endParaRPr lang="pt-BR" sz="40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orbel" charset="0"/>
                <a:ea typeface="Corbel" charset="0"/>
                <a:cs typeface="Corbel" charset="0"/>
              </a:rPr>
              <a:t> Child-parent </a:t>
            </a:r>
            <a:r>
              <a:rPr lang="en-US" sz="4800" dirty="0" smtClean="0">
                <a:latin typeface="Corbel" charset="0"/>
                <a:ea typeface="Corbel" charset="0"/>
                <a:cs typeface="Corbel" charset="0"/>
              </a:rPr>
              <a:t>cascade</a:t>
            </a:r>
            <a:endParaRPr lang="pt-BR" dirty="0"/>
          </a:p>
        </p:txBody>
      </p:sp>
      <p:grpSp>
        <p:nvGrpSpPr>
          <p:cNvPr id="21" name="Grupo 20"/>
          <p:cNvGrpSpPr/>
          <p:nvPr/>
        </p:nvGrpSpPr>
        <p:grpSpPr>
          <a:xfrm>
            <a:off x="1875263" y="1557805"/>
            <a:ext cx="8339328" cy="4647932"/>
            <a:chOff x="1511808" y="1179844"/>
            <a:chExt cx="8339328" cy="4647932"/>
          </a:xfrm>
        </p:grpSpPr>
        <p:sp>
          <p:nvSpPr>
            <p:cNvPr id="3" name="Retângulo 2"/>
            <p:cNvSpPr/>
            <p:nvPr/>
          </p:nvSpPr>
          <p:spPr>
            <a:xfrm>
              <a:off x="6778752" y="4888992"/>
              <a:ext cx="1133856" cy="938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ysClr val="windowText" lastClr="000000"/>
                  </a:solidFill>
                </a:rPr>
                <a:t>ACC</a:t>
              </a:r>
            </a:p>
            <a:p>
              <a:pPr algn="ctr"/>
              <a:r>
                <a:rPr lang="pt-BR" sz="1600" b="1" dirty="0" smtClean="0">
                  <a:solidFill>
                    <a:sysClr val="windowText" lastClr="000000"/>
                  </a:solidFill>
                </a:rPr>
                <a:t>High TC+ FH </a:t>
              </a:r>
              <a:r>
                <a:rPr lang="pt-BR" sz="1600" b="1" dirty="0" err="1" smtClean="0">
                  <a:solidFill>
                    <a:sysClr val="windowText" lastClr="000000"/>
                  </a:solidFill>
                </a:rPr>
                <a:t>early</a:t>
              </a:r>
              <a:r>
                <a:rPr lang="pt-BR" sz="1600" b="1" dirty="0" smtClean="0">
                  <a:solidFill>
                    <a:sysClr val="windowText" lastClr="000000"/>
                  </a:solidFill>
                </a:rPr>
                <a:t> CHD</a:t>
              </a:r>
              <a:endParaRPr lang="pt-BR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200400" y="4888992"/>
              <a:ext cx="1133856" cy="938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ysClr val="windowText" lastClr="000000"/>
                  </a:solidFill>
                </a:rPr>
                <a:t>JCC, 28 anos??</a:t>
              </a:r>
              <a:endParaRPr lang="pt-B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5260848" y="2767584"/>
              <a:ext cx="1371600" cy="1146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ysClr val="windowText" lastClr="000000"/>
                  </a:solidFill>
                </a:rPr>
                <a:t>RC, </a:t>
              </a:r>
              <a:r>
                <a:rPr lang="pt-BR" b="1" dirty="0" smtClean="0">
                  <a:solidFill>
                    <a:sysClr val="windowText" lastClr="000000"/>
                  </a:solidFill>
                </a:rPr>
                <a:t>High TC + </a:t>
              </a:r>
              <a:r>
                <a:rPr lang="pt-BR" b="1" dirty="0" err="1" smtClean="0">
                  <a:solidFill>
                    <a:sysClr val="windowText" lastClr="000000"/>
                  </a:solidFill>
                </a:rPr>
                <a:t>early</a:t>
              </a:r>
              <a:r>
                <a:rPr lang="pt-BR" b="1" dirty="0" smtClean="0">
                  <a:solidFill>
                    <a:sysClr val="windowText" lastClr="000000"/>
                  </a:solidFill>
                </a:rPr>
                <a:t> CHD</a:t>
              </a:r>
              <a:endParaRPr lang="pt-B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254752" y="1179844"/>
              <a:ext cx="1377696" cy="13073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</a:rPr>
                <a:t>High TC +</a:t>
              </a:r>
            </a:p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</a:rPr>
                <a:t>Fatal AMI age</a:t>
              </a:r>
              <a:r>
                <a:rPr lang="en-US" b="1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b="1" dirty="0" smtClean="0">
                  <a:solidFill>
                    <a:sysClr val="windowText" lastClr="000000"/>
                  </a:solidFill>
                </a:rPr>
                <a:t>51 </a:t>
              </a:r>
              <a:r>
                <a:rPr lang="en-US" b="1" dirty="0" err="1" smtClean="0">
                  <a:solidFill>
                    <a:sysClr val="windowText" lastClr="000000"/>
                  </a:solidFill>
                </a:rPr>
                <a:t>yo</a:t>
              </a:r>
              <a:endParaRPr lang="pt-B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266176" y="2767584"/>
              <a:ext cx="1584960" cy="1146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ysClr val="windowText" lastClr="000000"/>
                  </a:solidFill>
                </a:rPr>
                <a:t>EKC</a:t>
              </a:r>
            </a:p>
            <a:p>
              <a:pPr algn="ctr"/>
              <a:r>
                <a:rPr lang="pt-BR" b="1" dirty="0" err="1" smtClean="0">
                  <a:solidFill>
                    <a:sysClr val="windowText" lastClr="000000"/>
                  </a:solidFill>
                </a:rPr>
                <a:t>healthy</a:t>
              </a:r>
              <a:endParaRPr lang="pt-B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30096" y="2639568"/>
              <a:ext cx="1584960" cy="1146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ysClr val="windowText" lastClr="000000"/>
                  </a:solidFill>
                </a:rPr>
                <a:t>AMCS</a:t>
              </a:r>
            </a:p>
            <a:p>
              <a:pPr algn="ctr"/>
              <a:r>
                <a:rPr lang="pt-BR" b="1" dirty="0" err="1" smtClean="0">
                  <a:solidFill>
                    <a:sysClr val="windowText" lastClr="000000"/>
                  </a:solidFill>
                </a:rPr>
                <a:t>Healthy</a:t>
              </a:r>
              <a:endParaRPr lang="pt-BR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" name="Conector Reto 9"/>
            <p:cNvCxnSpPr>
              <a:stCxn id="6" idx="2"/>
              <a:endCxn id="5" idx="0"/>
            </p:cNvCxnSpPr>
            <p:nvPr/>
          </p:nvCxnSpPr>
          <p:spPr>
            <a:xfrm>
              <a:off x="5943600" y="2487168"/>
              <a:ext cx="3048" cy="2804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stCxn id="8" idx="6"/>
            </p:cNvCxnSpPr>
            <p:nvPr/>
          </p:nvCxnSpPr>
          <p:spPr>
            <a:xfrm>
              <a:off x="3115056" y="3212592"/>
              <a:ext cx="21396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6632448" y="3212592"/>
              <a:ext cx="163372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>
              <a:endCxn id="3" idx="0"/>
            </p:cNvCxnSpPr>
            <p:nvPr/>
          </p:nvCxnSpPr>
          <p:spPr>
            <a:xfrm>
              <a:off x="7345680" y="3212592"/>
              <a:ext cx="0" cy="1676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3767328" y="3212592"/>
              <a:ext cx="0" cy="1676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511808" y="1243584"/>
              <a:ext cx="1584960" cy="1146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ysClr val="windowText" lastClr="000000"/>
                  </a:solidFill>
                </a:rPr>
                <a:t>High TC</a:t>
              </a:r>
              <a:endParaRPr lang="pt-BR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3096768" y="1816608"/>
              <a:ext cx="21396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eta Dobrada 21"/>
          <p:cNvSpPr/>
          <p:nvPr/>
        </p:nvSpPr>
        <p:spPr>
          <a:xfrm rot="16200000">
            <a:off x="5639209" y="4903972"/>
            <a:ext cx="1478346" cy="814419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23164" y="3090125"/>
            <a:ext cx="2327563" cy="128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>
            <a:off x="6539353" y="5085184"/>
            <a:ext cx="2327563" cy="128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RC, male, 46 </a:t>
            </a:r>
            <a:r>
              <a:rPr lang="pt-BR" dirty="0" err="1" smtClean="0"/>
              <a:t>years</a:t>
            </a:r>
            <a:r>
              <a:rPr lang="pt-BR" dirty="0" smtClean="0"/>
              <a:t> </a:t>
            </a:r>
            <a:r>
              <a:rPr lang="pt-BR" dirty="0" err="1" smtClean="0"/>
              <a:t>old</a:t>
            </a:r>
            <a:r>
              <a:rPr lang="pt-BR" dirty="0" smtClean="0"/>
              <a:t>, </a:t>
            </a:r>
            <a:r>
              <a:rPr lang="pt-BR" dirty="0" err="1" smtClean="0"/>
              <a:t>divorced</a:t>
            </a:r>
            <a:r>
              <a:rPr lang="pt-BR" dirty="0" smtClean="0"/>
              <a:t>, </a:t>
            </a:r>
            <a:r>
              <a:rPr lang="pt-BR" dirty="0" err="1" smtClean="0"/>
              <a:t>lawyer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8249"/>
            <a:ext cx="12192000" cy="533089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High 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cholesterol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since age 36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Irregularly treated with simvastatin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20 mg/d.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Asymptomatic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FH – father died at age 51 of AMI. Son has high blood cholesterol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Habits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–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exercises irregularly, current smoking , 29 years-pack.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Medication: Simvastatin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20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charset="0"/>
                <a:ea typeface="Corbel" charset="0"/>
                <a:cs typeface="Corbel" charset="0"/>
              </a:rPr>
              <a:t>mg</a:t>
            </a:r>
          </a:p>
          <a:p>
            <a:endParaRPr lang="pt-BR" dirty="0"/>
          </a:p>
          <a:p>
            <a:r>
              <a:rPr lang="pt-BR" dirty="0" err="1"/>
              <a:t>Corneal</a:t>
            </a:r>
            <a:r>
              <a:rPr lang="pt-BR" dirty="0"/>
              <a:t> </a:t>
            </a:r>
            <a:r>
              <a:rPr lang="pt-BR" dirty="0" err="1"/>
              <a:t>arcus</a:t>
            </a:r>
            <a:endParaRPr lang="pt-BR" dirty="0"/>
          </a:p>
          <a:p>
            <a:r>
              <a:rPr lang="pt-BR" dirty="0" err="1"/>
              <a:t>Tendon</a:t>
            </a:r>
            <a:r>
              <a:rPr lang="pt-BR" dirty="0"/>
              <a:t> </a:t>
            </a:r>
            <a:r>
              <a:rPr lang="pt-BR" dirty="0" err="1"/>
              <a:t>thickening</a:t>
            </a:r>
            <a:endParaRPr lang="pt-BR" dirty="0"/>
          </a:p>
          <a:p>
            <a:r>
              <a:rPr lang="fr-FR" dirty="0"/>
              <a:t>81 kg     1,71 m  BMI 23,9	 </a:t>
            </a:r>
          </a:p>
          <a:p>
            <a:r>
              <a:rPr lang="fr-FR" dirty="0"/>
              <a:t>BP 120/80 mm Hg  HR: 58bpm</a:t>
            </a:r>
            <a:endParaRPr lang="pt-BR" dirty="0"/>
          </a:p>
          <a:p>
            <a:endParaRPr lang="pt-BR" dirty="0">
              <a:solidFill>
                <a:schemeClr val="bg1">
                  <a:lumMod val="9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08" y="1327774"/>
            <a:ext cx="9240983" cy="55302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ECG: inferior </a:t>
            </a:r>
            <a:r>
              <a:rPr lang="pt-BR" dirty="0" err="1" smtClean="0"/>
              <a:t>and</a:t>
            </a:r>
            <a:r>
              <a:rPr lang="pt-BR" dirty="0" smtClean="0"/>
              <a:t> lateral </a:t>
            </a:r>
            <a:r>
              <a:rPr lang="pt-BR" dirty="0" err="1" smtClean="0"/>
              <a:t>q</a:t>
            </a:r>
            <a:r>
              <a:rPr lang="pt-BR" dirty="0" smtClean="0"/>
              <a:t> </a:t>
            </a:r>
            <a:r>
              <a:rPr lang="pt-BR" dirty="0" err="1" smtClean="0"/>
              <a:t>waves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47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dico Widescreen Original Navy">
  <a:themeElements>
    <a:clrScheme name="Vindico 2016">
      <a:dk1>
        <a:srgbClr val="021941"/>
      </a:dk1>
      <a:lt1>
        <a:sysClr val="window" lastClr="FFFFFF"/>
      </a:lt1>
      <a:dk2>
        <a:srgbClr val="021941"/>
      </a:dk2>
      <a:lt2>
        <a:srgbClr val="EAEAEA"/>
      </a:lt2>
      <a:accent1>
        <a:srgbClr val="021941"/>
      </a:accent1>
      <a:accent2>
        <a:srgbClr val="3366CC"/>
      </a:accent2>
      <a:accent3>
        <a:srgbClr val="92D050"/>
      </a:accent3>
      <a:accent4>
        <a:srgbClr val="F8D162"/>
      </a:accent4>
      <a:accent5>
        <a:srgbClr val="F68222"/>
      </a:accent5>
      <a:accent6>
        <a:srgbClr val="FF0000"/>
      </a:accent6>
      <a:hlink>
        <a:srgbClr val="FFFF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dico Widescreen Template 2016.potx" id="{07E94C0C-4A83-4CE6-B763-DE07C0A287AD}" vid="{476011DF-BDDF-4C4D-B9A8-F7C144B98ED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785</Words>
  <Application>Microsoft Macintosh PowerPoint</Application>
  <PresentationFormat>Widescreen</PresentationFormat>
  <Paragraphs>151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Calibri</vt:lpstr>
      <vt:lpstr>Corbel</vt:lpstr>
      <vt:lpstr>Times</vt:lpstr>
      <vt:lpstr>Wingdings</vt:lpstr>
      <vt:lpstr>Arial</vt:lpstr>
      <vt:lpstr>Vindico Widescreen Original Navy</vt:lpstr>
      <vt:lpstr>2019 Train-the-Trainer Workshop:  The Key Components to Creating Engaging Educational Sessions</vt:lpstr>
      <vt:lpstr>Disclosures</vt:lpstr>
      <vt:lpstr>Main Objectives</vt:lpstr>
      <vt:lpstr>ACC, male, 14 years old, student</vt:lpstr>
      <vt:lpstr>ACC, male, 14 years old, student</vt:lpstr>
      <vt:lpstr> </vt:lpstr>
      <vt:lpstr> Child-parent cascade</vt:lpstr>
      <vt:lpstr>RC, male, 46 years old, divorced, lawyer</vt:lpstr>
      <vt:lpstr>ECG: inferior and lateral q waves</vt:lpstr>
      <vt:lpstr>Angio-CT</vt:lpstr>
      <vt:lpstr>Coronary angiogram</vt:lpstr>
      <vt:lpstr>Myocardial perfusion scintigraphy</vt:lpstr>
      <vt:lpstr>Laboratory</vt:lpstr>
      <vt:lpstr>Dutch Lipid Clinic Network criteria for diagnosis of heterozygous familial hypercholesterolaemia in adults</vt:lpstr>
      <vt:lpstr>Definition of severe FH</vt:lpstr>
      <vt:lpstr>Criteria for severity</vt:lpstr>
      <vt:lpstr>Treatment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Kelsi Lane</dc:creator>
  <cp:lastModifiedBy>Suporte wa</cp:lastModifiedBy>
  <cp:revision>43</cp:revision>
  <dcterms:created xsi:type="dcterms:W3CDTF">2019-02-11T17:03:44Z</dcterms:created>
  <dcterms:modified xsi:type="dcterms:W3CDTF">2019-02-17T18:09:34Z</dcterms:modified>
</cp:coreProperties>
</file>