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3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81"/>
  </p:notesMasterIdLst>
  <p:sldIdLst>
    <p:sldId id="1521" r:id="rId2"/>
    <p:sldId id="1517" r:id="rId3"/>
    <p:sldId id="1550" r:id="rId4"/>
    <p:sldId id="1611" r:id="rId5"/>
    <p:sldId id="1609" r:id="rId6"/>
    <p:sldId id="539" r:id="rId7"/>
    <p:sldId id="1666" r:id="rId8"/>
    <p:sldId id="1156" r:id="rId9"/>
    <p:sldId id="1716" r:id="rId10"/>
    <p:sldId id="493" r:id="rId11"/>
    <p:sldId id="1669" r:id="rId12"/>
    <p:sldId id="1668" r:id="rId13"/>
    <p:sldId id="1661" r:id="rId14"/>
    <p:sldId id="346" r:id="rId15"/>
    <p:sldId id="1731" r:id="rId16"/>
    <p:sldId id="304" r:id="rId17"/>
    <p:sldId id="1649" r:id="rId18"/>
    <p:sldId id="471" r:id="rId19"/>
    <p:sldId id="1650" r:id="rId20"/>
    <p:sldId id="1705" r:id="rId21"/>
    <p:sldId id="1713" r:id="rId22"/>
    <p:sldId id="1714" r:id="rId23"/>
    <p:sldId id="1531" r:id="rId24"/>
    <p:sldId id="1324" r:id="rId25"/>
    <p:sldId id="1322" r:id="rId26"/>
    <p:sldId id="1323" r:id="rId27"/>
    <p:sldId id="1702" r:id="rId28"/>
    <p:sldId id="1476" r:id="rId29"/>
    <p:sldId id="1673" r:id="rId30"/>
    <p:sldId id="1518" r:id="rId31"/>
    <p:sldId id="424" r:id="rId32"/>
    <p:sldId id="423" r:id="rId33"/>
    <p:sldId id="1284" r:id="rId34"/>
    <p:sldId id="659" r:id="rId35"/>
    <p:sldId id="660" r:id="rId36"/>
    <p:sldId id="502" r:id="rId37"/>
    <p:sldId id="1733" r:id="rId38"/>
    <p:sldId id="1519" r:id="rId39"/>
    <p:sldId id="1405" r:id="rId40"/>
    <p:sldId id="337" r:id="rId41"/>
    <p:sldId id="278" r:id="rId42"/>
    <p:sldId id="388" r:id="rId43"/>
    <p:sldId id="1723" r:id="rId44"/>
    <p:sldId id="1724" r:id="rId45"/>
    <p:sldId id="456" r:id="rId46"/>
    <p:sldId id="498" r:id="rId47"/>
    <p:sldId id="1541" r:id="rId48"/>
    <p:sldId id="1732" r:id="rId49"/>
    <p:sldId id="292" r:id="rId50"/>
    <p:sldId id="1734" r:id="rId51"/>
    <p:sldId id="1502" r:id="rId52"/>
    <p:sldId id="678" r:id="rId53"/>
    <p:sldId id="679" r:id="rId54"/>
    <p:sldId id="680" r:id="rId55"/>
    <p:sldId id="1735" r:id="rId56"/>
    <p:sldId id="512" r:id="rId57"/>
    <p:sldId id="1486" r:id="rId58"/>
    <p:sldId id="1736" r:id="rId59"/>
    <p:sldId id="1729" r:id="rId60"/>
    <p:sldId id="1742" r:id="rId61"/>
    <p:sldId id="1746" r:id="rId62"/>
    <p:sldId id="1743" r:id="rId63"/>
    <p:sldId id="1744" r:id="rId64"/>
    <p:sldId id="1745" r:id="rId65"/>
    <p:sldId id="1737" r:id="rId66"/>
    <p:sldId id="1738" r:id="rId67"/>
    <p:sldId id="1527" r:id="rId68"/>
    <p:sldId id="1740" r:id="rId69"/>
    <p:sldId id="1719" r:id="rId70"/>
    <p:sldId id="269" r:id="rId71"/>
    <p:sldId id="267" r:id="rId72"/>
    <p:sldId id="1707" r:id="rId73"/>
    <p:sldId id="1708" r:id="rId74"/>
    <p:sldId id="1709" r:id="rId75"/>
    <p:sldId id="1741" r:id="rId76"/>
    <p:sldId id="1511" r:id="rId77"/>
    <p:sldId id="1512" r:id="rId78"/>
    <p:sldId id="1513" r:id="rId79"/>
    <p:sldId id="1522"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 userDrawn="1">
          <p15:clr>
            <a:srgbClr val="A4A3A4"/>
          </p15:clr>
        </p15:guide>
        <p15:guide id="3" orient="horz" pos="2160">
          <p15:clr>
            <a:srgbClr val="A4A3A4"/>
          </p15:clr>
        </p15:guide>
        <p15:guide id="4" pos="39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Frederick" initials="JF" lastIdx="24" clrIdx="0">
    <p:extLst/>
  </p:cmAuthor>
  <p:cmAuthor id="2" name="Rebecca Renner" initials="RR" lastIdx="1" clrIdx="1">
    <p:extLst/>
  </p:cmAuthor>
  <p:cmAuthor id="3" name="Linda Geisler" initials="LG" lastIdx="12" clrIdx="2">
    <p:extLst/>
  </p:cmAuthor>
  <p:cmAuthor id="4" name="Pamela Morris" initials="PM" lastIdx="1" clrIdx="3">
    <p:extLst>
      <p:ext uri="{19B8F6BF-5375-455C-9EA6-DF929625EA0E}">
        <p15:presenceInfo xmlns:p15="http://schemas.microsoft.com/office/powerpoint/2012/main" userId="191b278dc95313f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3"/>
    <a:srgbClr val="5F5F5F"/>
    <a:srgbClr val="000000"/>
    <a:srgbClr val="FFFFFF"/>
    <a:srgbClr val="FBCDA7"/>
    <a:srgbClr val="14726C"/>
    <a:srgbClr val="333333"/>
    <a:srgbClr val="00192A"/>
    <a:srgbClr val="009193"/>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114" d="100"/>
          <a:sy n="114" d="100"/>
        </p:scale>
        <p:origin x="498" y="102"/>
      </p:cViewPr>
      <p:guideLst>
        <p:guide pos="288"/>
        <p:guide orient="horz" pos="2160"/>
        <p:guide pos="3940"/>
      </p:guideLst>
    </p:cSldViewPr>
  </p:slideViewPr>
  <p:notesTextViewPr>
    <p:cViewPr>
      <p:scale>
        <a:sx n="1" d="1"/>
        <a:sy n="1" d="1"/>
      </p:scale>
      <p:origin x="0" y="0"/>
    </p:cViewPr>
  </p:notesTextViewPr>
  <p:sorterViewPr>
    <p:cViewPr varScale="1">
      <p:scale>
        <a:sx n="1" d="1"/>
        <a:sy n="1" d="1"/>
      </p:scale>
      <p:origin x="0" y="-139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file:///\\Users\sdw-professional\Dropbox%20(Partners%20HealthCare)\FOURIER%20MI\KM%20listings-STEMI.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sdw-professional\Dropbox%20(Partners%20HealthCare)\FOURIER%20MI\KM%20listings-STEMI.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183728117353099E-2"/>
          <c:y val="8.9186046511627898E-2"/>
          <c:w val="0.92619335083114596"/>
          <c:h val="0.79377328317519302"/>
        </c:manualLayout>
      </c:layout>
      <c:barChart>
        <c:barDir val="col"/>
        <c:grouping val="clustered"/>
        <c:varyColors val="0"/>
        <c:ser>
          <c:idx val="0"/>
          <c:order val="0"/>
          <c:tx>
            <c:strRef>
              <c:f>Sheet1!$B$1</c:f>
              <c:strCache>
                <c:ptCount val="1"/>
                <c:pt idx="0">
                  <c:v>&lt;0.5</c:v>
                </c:pt>
              </c:strCache>
            </c:strRef>
          </c:tx>
          <c:spPr>
            <a:solidFill>
              <a:schemeClr val="accent4"/>
            </a:solidFill>
          </c:spPr>
          <c:invertIfNegative val="0"/>
          <c:cat>
            <c:strRef>
              <c:f>Sheet1!$A$2:$A$6</c:f>
              <c:strCache>
                <c:ptCount val="5"/>
                <c:pt idx="0">
                  <c:v>SAE</c:v>
                </c:pt>
                <c:pt idx="1">
                  <c:v>AE      Discontinuation</c:v>
                </c:pt>
                <c:pt idx="2">
                  <c:v>New DM</c:v>
                </c:pt>
                <c:pt idx="3">
                  <c:v>Cancer</c:v>
                </c:pt>
                <c:pt idx="4">
                  <c:v>Cataract</c:v>
                </c:pt>
              </c:strCache>
            </c:strRef>
          </c:cat>
          <c:val>
            <c:numRef>
              <c:f>Sheet1!$B$2:$B$6</c:f>
              <c:numCache>
                <c:formatCode>General</c:formatCode>
                <c:ptCount val="5"/>
                <c:pt idx="0">
                  <c:v>23</c:v>
                </c:pt>
                <c:pt idx="1">
                  <c:v>3.7</c:v>
                </c:pt>
                <c:pt idx="2">
                  <c:v>8.1999999999999993</c:v>
                </c:pt>
                <c:pt idx="3">
                  <c:v>2.4</c:v>
                </c:pt>
                <c:pt idx="4">
                  <c:v>2.1</c:v>
                </c:pt>
              </c:numCache>
            </c:numRef>
          </c:val>
          <c:extLst>
            <c:ext xmlns:c16="http://schemas.microsoft.com/office/drawing/2014/chart" uri="{C3380CC4-5D6E-409C-BE32-E72D297353CC}">
              <c16:uniqueId val="{00000000-75AD-420E-9D27-45FB8D1116FD}"/>
            </c:ext>
          </c:extLst>
        </c:ser>
        <c:ser>
          <c:idx val="1"/>
          <c:order val="1"/>
          <c:tx>
            <c:strRef>
              <c:f>Sheet1!$C$1</c:f>
              <c:strCache>
                <c:ptCount val="1"/>
                <c:pt idx="0">
                  <c:v>0.5-1.3</c:v>
                </c:pt>
              </c:strCache>
            </c:strRef>
          </c:tx>
          <c:spPr>
            <a:solidFill>
              <a:schemeClr val="accent2"/>
            </a:solidFill>
          </c:spPr>
          <c:invertIfNegative val="0"/>
          <c:cat>
            <c:strRef>
              <c:f>Sheet1!$A$2:$A$6</c:f>
              <c:strCache>
                <c:ptCount val="5"/>
                <c:pt idx="0">
                  <c:v>SAE</c:v>
                </c:pt>
                <c:pt idx="1">
                  <c:v>AE      Discontinuation</c:v>
                </c:pt>
                <c:pt idx="2">
                  <c:v>New DM</c:v>
                </c:pt>
                <c:pt idx="3">
                  <c:v>Cancer</c:v>
                </c:pt>
                <c:pt idx="4">
                  <c:v>Cataract</c:v>
                </c:pt>
              </c:strCache>
            </c:strRef>
          </c:cat>
          <c:val>
            <c:numRef>
              <c:f>Sheet1!$C$2:$C$6</c:f>
              <c:numCache>
                <c:formatCode>General</c:formatCode>
                <c:ptCount val="5"/>
                <c:pt idx="0">
                  <c:v>24.3</c:v>
                </c:pt>
                <c:pt idx="1">
                  <c:v>3.7</c:v>
                </c:pt>
                <c:pt idx="2">
                  <c:v>8</c:v>
                </c:pt>
                <c:pt idx="3">
                  <c:v>2.6</c:v>
                </c:pt>
                <c:pt idx="4">
                  <c:v>1.5</c:v>
                </c:pt>
              </c:numCache>
            </c:numRef>
          </c:val>
          <c:extLst>
            <c:ext xmlns:c16="http://schemas.microsoft.com/office/drawing/2014/chart" uri="{C3380CC4-5D6E-409C-BE32-E72D297353CC}">
              <c16:uniqueId val="{00000001-75AD-420E-9D27-45FB8D1116FD}"/>
            </c:ext>
          </c:extLst>
        </c:ser>
        <c:ser>
          <c:idx val="2"/>
          <c:order val="2"/>
          <c:tx>
            <c:strRef>
              <c:f>Sheet1!$D$1</c:f>
              <c:strCache>
                <c:ptCount val="1"/>
                <c:pt idx="0">
                  <c:v>1.3-1.8</c:v>
                </c:pt>
              </c:strCache>
            </c:strRef>
          </c:tx>
          <c:spPr>
            <a:solidFill>
              <a:schemeClr val="accent5"/>
            </a:solidFill>
          </c:spPr>
          <c:invertIfNegative val="0"/>
          <c:cat>
            <c:strRef>
              <c:f>Sheet1!$A$2:$A$6</c:f>
              <c:strCache>
                <c:ptCount val="5"/>
                <c:pt idx="0">
                  <c:v>SAE</c:v>
                </c:pt>
                <c:pt idx="1">
                  <c:v>AE      Discontinuation</c:v>
                </c:pt>
                <c:pt idx="2">
                  <c:v>New DM</c:v>
                </c:pt>
                <c:pt idx="3">
                  <c:v>Cancer</c:v>
                </c:pt>
                <c:pt idx="4">
                  <c:v>Cataract</c:v>
                </c:pt>
              </c:strCache>
            </c:strRef>
          </c:cat>
          <c:val>
            <c:numRef>
              <c:f>Sheet1!$D$2:$D$6</c:f>
              <c:numCache>
                <c:formatCode>General</c:formatCode>
                <c:ptCount val="5"/>
                <c:pt idx="0">
                  <c:v>24.3</c:v>
                </c:pt>
                <c:pt idx="1">
                  <c:v>3.6</c:v>
                </c:pt>
                <c:pt idx="2">
                  <c:v>8.6</c:v>
                </c:pt>
                <c:pt idx="3">
                  <c:v>2.5</c:v>
                </c:pt>
                <c:pt idx="4">
                  <c:v>1.8</c:v>
                </c:pt>
              </c:numCache>
            </c:numRef>
          </c:val>
          <c:extLst>
            <c:ext xmlns:c16="http://schemas.microsoft.com/office/drawing/2014/chart" uri="{C3380CC4-5D6E-409C-BE32-E72D297353CC}">
              <c16:uniqueId val="{00000002-75AD-420E-9D27-45FB8D1116FD}"/>
            </c:ext>
          </c:extLst>
        </c:ser>
        <c:ser>
          <c:idx val="3"/>
          <c:order val="3"/>
          <c:tx>
            <c:strRef>
              <c:f>Sheet1!$E$1</c:f>
              <c:strCache>
                <c:ptCount val="1"/>
                <c:pt idx="0">
                  <c:v>1.8-2.6</c:v>
                </c:pt>
              </c:strCache>
            </c:strRef>
          </c:tx>
          <c:spPr>
            <a:solidFill>
              <a:schemeClr val="bg1"/>
            </a:solidFill>
          </c:spPr>
          <c:invertIfNegative val="0"/>
          <c:cat>
            <c:strRef>
              <c:f>Sheet1!$A$2:$A$6</c:f>
              <c:strCache>
                <c:ptCount val="5"/>
                <c:pt idx="0">
                  <c:v>SAE</c:v>
                </c:pt>
                <c:pt idx="1">
                  <c:v>AE      Discontinuation</c:v>
                </c:pt>
                <c:pt idx="2">
                  <c:v>New DM</c:v>
                </c:pt>
                <c:pt idx="3">
                  <c:v>Cancer</c:v>
                </c:pt>
                <c:pt idx="4">
                  <c:v>Cataract</c:v>
                </c:pt>
              </c:strCache>
            </c:strRef>
          </c:cat>
          <c:val>
            <c:numRef>
              <c:f>Sheet1!$E$2:$E$6</c:f>
              <c:numCache>
                <c:formatCode>General</c:formatCode>
                <c:ptCount val="5"/>
                <c:pt idx="0">
                  <c:v>22.5</c:v>
                </c:pt>
                <c:pt idx="1">
                  <c:v>3.1</c:v>
                </c:pt>
                <c:pt idx="2">
                  <c:v>7.7</c:v>
                </c:pt>
                <c:pt idx="3">
                  <c:v>2.2000000000000002</c:v>
                </c:pt>
                <c:pt idx="4">
                  <c:v>1.8</c:v>
                </c:pt>
              </c:numCache>
            </c:numRef>
          </c:val>
          <c:extLst>
            <c:ext xmlns:c16="http://schemas.microsoft.com/office/drawing/2014/chart" uri="{C3380CC4-5D6E-409C-BE32-E72D297353CC}">
              <c16:uniqueId val="{00000003-75AD-420E-9D27-45FB8D1116FD}"/>
            </c:ext>
          </c:extLst>
        </c:ser>
        <c:ser>
          <c:idx val="4"/>
          <c:order val="4"/>
          <c:tx>
            <c:strRef>
              <c:f>Sheet1!$F$1</c:f>
              <c:strCache>
                <c:ptCount val="1"/>
                <c:pt idx="0">
                  <c:v>≥2.6</c:v>
                </c:pt>
              </c:strCache>
            </c:strRef>
          </c:tx>
          <c:spPr>
            <a:solidFill>
              <a:schemeClr val="accent3"/>
            </a:solidFill>
          </c:spPr>
          <c:invertIfNegative val="0"/>
          <c:cat>
            <c:strRef>
              <c:f>Sheet1!$A$2:$A$6</c:f>
              <c:strCache>
                <c:ptCount val="5"/>
                <c:pt idx="0">
                  <c:v>SAE</c:v>
                </c:pt>
                <c:pt idx="1">
                  <c:v>AE      Discontinuation</c:v>
                </c:pt>
                <c:pt idx="2">
                  <c:v>New DM</c:v>
                </c:pt>
                <c:pt idx="3">
                  <c:v>Cancer</c:v>
                </c:pt>
                <c:pt idx="4">
                  <c:v>Cataract</c:v>
                </c:pt>
              </c:strCache>
            </c:strRef>
          </c:cat>
          <c:val>
            <c:numRef>
              <c:f>Sheet1!$F$2:$F$6</c:f>
              <c:numCache>
                <c:formatCode>General</c:formatCode>
                <c:ptCount val="5"/>
                <c:pt idx="0">
                  <c:v>23.3</c:v>
                </c:pt>
                <c:pt idx="1">
                  <c:v>3.4</c:v>
                </c:pt>
                <c:pt idx="2">
                  <c:v>7.9</c:v>
                </c:pt>
                <c:pt idx="3">
                  <c:v>2.2999999999999998</c:v>
                </c:pt>
                <c:pt idx="4">
                  <c:v>1.3</c:v>
                </c:pt>
              </c:numCache>
            </c:numRef>
          </c:val>
          <c:extLst>
            <c:ext xmlns:c16="http://schemas.microsoft.com/office/drawing/2014/chart" uri="{C3380CC4-5D6E-409C-BE32-E72D297353CC}">
              <c16:uniqueId val="{00000004-75AD-420E-9D27-45FB8D1116FD}"/>
            </c:ext>
          </c:extLst>
        </c:ser>
        <c:dLbls>
          <c:showLegendKey val="0"/>
          <c:showVal val="0"/>
          <c:showCatName val="0"/>
          <c:showSerName val="0"/>
          <c:showPercent val="0"/>
          <c:showBubbleSize val="0"/>
        </c:dLbls>
        <c:gapWidth val="150"/>
        <c:axId val="53200000"/>
        <c:axId val="53201536"/>
      </c:barChart>
      <c:catAx>
        <c:axId val="53200000"/>
        <c:scaling>
          <c:orientation val="minMax"/>
        </c:scaling>
        <c:delete val="0"/>
        <c:axPos val="b"/>
        <c:numFmt formatCode="General" sourceLinked="0"/>
        <c:majorTickMark val="out"/>
        <c:minorTickMark val="none"/>
        <c:tickLblPos val="nextTo"/>
        <c:spPr>
          <a:ln w="19050">
            <a:solidFill>
              <a:schemeClr val="bg1"/>
            </a:solidFill>
          </a:ln>
        </c:spPr>
        <c:crossAx val="53201536"/>
        <c:crosses val="autoZero"/>
        <c:auto val="1"/>
        <c:lblAlgn val="ctr"/>
        <c:lblOffset val="100"/>
        <c:noMultiLvlLbl val="0"/>
      </c:catAx>
      <c:valAx>
        <c:axId val="53201536"/>
        <c:scaling>
          <c:orientation val="minMax"/>
          <c:max val="25"/>
        </c:scaling>
        <c:delete val="0"/>
        <c:axPos val="l"/>
        <c:numFmt formatCode="General" sourceLinked="1"/>
        <c:majorTickMark val="out"/>
        <c:minorTickMark val="none"/>
        <c:tickLblPos val="nextTo"/>
        <c:spPr>
          <a:ln w="19050">
            <a:solidFill>
              <a:schemeClr val="bg1"/>
            </a:solidFill>
          </a:ln>
        </c:spPr>
        <c:crossAx val="53200000"/>
        <c:crosses val="autoZero"/>
        <c:crossBetween val="between"/>
        <c:majorUnit val="5"/>
      </c:valAx>
    </c:plotArea>
    <c:legend>
      <c:legendPos val="r"/>
      <c:layout>
        <c:manualLayout>
          <c:xMode val="edge"/>
          <c:yMode val="edge"/>
          <c:x val="0.78592486876640399"/>
          <c:y val="0.13065629005676599"/>
          <c:w val="0.152964020122485"/>
          <c:h val="0.301266251602271"/>
        </c:manualLayout>
      </c:layout>
      <c:overlay val="1"/>
      <c:spPr>
        <a:noFill/>
      </c:spPr>
    </c:legend>
    <c:plotVisOnly val="1"/>
    <c:dispBlanksAs val="gap"/>
    <c:showDLblsOverMax val="0"/>
  </c:chart>
  <c:txPr>
    <a:bodyPr/>
    <a:lstStyle/>
    <a:p>
      <a:pPr>
        <a:defRPr sz="1400">
          <a:solidFill>
            <a:schemeClr val="bg1"/>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05922165820601"/>
          <c:y val="7.1856287425149698E-2"/>
          <c:w val="0.87309644670050801"/>
          <c:h val="0.85329341317365304"/>
        </c:manualLayout>
      </c:layout>
      <c:barChart>
        <c:barDir val="col"/>
        <c:grouping val="stacked"/>
        <c:varyColors val="0"/>
        <c:ser>
          <c:idx val="0"/>
          <c:order val="0"/>
          <c:tx>
            <c:strRef>
              <c:f>Sheet1!$A$2</c:f>
              <c:strCache>
                <c:ptCount val="1"/>
                <c:pt idx="0">
                  <c:v>First event</c:v>
                </c:pt>
              </c:strCache>
            </c:strRef>
          </c:tx>
          <c:spPr>
            <a:solidFill>
              <a:schemeClr val="accent3"/>
            </a:solidFill>
            <a:ln w="3173">
              <a:solidFill>
                <a:srgbClr val="000000"/>
              </a:solidFill>
              <a:prstDash val="solid"/>
            </a:ln>
            <a:effectLst>
              <a:outerShdw dist="35921" sx="1000" sy="1000" algn="br">
                <a:srgbClr val="000000"/>
              </a:outerShdw>
            </a:effectLst>
          </c:spPr>
          <c:invertIfNegative val="0"/>
          <c:dPt>
            <c:idx val="0"/>
            <c:invertIfNegative val="0"/>
            <c:bubble3D val="0"/>
            <c:spPr>
              <a:solidFill>
                <a:schemeClr val="accent3"/>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1-ED01-4FC7-BAA4-C323A6FFCE95}"/>
              </c:ext>
            </c:extLst>
          </c:dPt>
          <c:dPt>
            <c:idx val="1"/>
            <c:invertIfNegative val="0"/>
            <c:bubble3D val="0"/>
            <c:spPr>
              <a:solidFill>
                <a:schemeClr val="accent5"/>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3-ED01-4FC7-BAA4-C323A6FFCE95}"/>
              </c:ext>
            </c:extLst>
          </c:dPt>
          <c:dLbls>
            <c:spPr>
              <a:noFill/>
              <a:ln w="30341">
                <a:noFill/>
              </a:ln>
            </c:spPr>
            <c:txPr>
              <a:bodyPr/>
              <a:lstStyle/>
              <a:p>
                <a:pPr algn="ctr" rtl="0">
                  <a:defRPr>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Sheet1!$B$1:$C$1</c:f>
              <c:numCache>
                <c:formatCode>General</c:formatCode>
                <c:ptCount val="2"/>
              </c:numCache>
            </c:numRef>
          </c:cat>
          <c:val>
            <c:numRef>
              <c:f>Sheet1!$B$2:$C$2</c:f>
              <c:numCache>
                <c:formatCode>General</c:formatCode>
                <c:ptCount val="2"/>
                <c:pt idx="0">
                  <c:v>1013</c:v>
                </c:pt>
                <c:pt idx="1">
                  <c:v>816</c:v>
                </c:pt>
              </c:numCache>
            </c:numRef>
          </c:val>
          <c:extLst>
            <c:ext xmlns:c16="http://schemas.microsoft.com/office/drawing/2014/chart" uri="{C3380CC4-5D6E-409C-BE32-E72D297353CC}">
              <c16:uniqueId val="{00000004-ED01-4FC7-BAA4-C323A6FFCE95}"/>
            </c:ext>
          </c:extLst>
        </c:ser>
        <c:ser>
          <c:idx val="1"/>
          <c:order val="1"/>
          <c:tx>
            <c:strRef>
              <c:f>Sheet1!$A$3</c:f>
              <c:strCache>
                <c:ptCount val="1"/>
                <c:pt idx="0">
                  <c:v>Additional events</c:v>
                </c:pt>
              </c:strCache>
            </c:strRef>
          </c:tx>
          <c:spPr>
            <a:solidFill>
              <a:schemeClr val="bg2">
                <a:lumMod val="60000"/>
                <a:lumOff val="40000"/>
              </a:schemeClr>
            </a:solidFill>
            <a:ln w="12682">
              <a:solidFill>
                <a:srgbClr val="000000"/>
              </a:solidFill>
              <a:prstDash val="solid"/>
            </a:ln>
            <a:effectLst>
              <a:outerShdw dist="35921" sx="1000" sy="1000" algn="br">
                <a:srgbClr val="000000"/>
              </a:outerShdw>
            </a:effectLst>
          </c:spPr>
          <c:invertIfNegative val="0"/>
          <c:dPt>
            <c:idx val="0"/>
            <c:invertIfNegative val="0"/>
            <c:bubble3D val="0"/>
            <c:spPr>
              <a:solidFill>
                <a:schemeClr val="accent3">
                  <a:lumMod val="20000"/>
                  <a:lumOff val="80000"/>
                </a:schemeClr>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6-ED01-4FC7-BAA4-C323A6FFCE95}"/>
              </c:ext>
            </c:extLst>
          </c:dPt>
          <c:dPt>
            <c:idx val="1"/>
            <c:invertIfNegative val="0"/>
            <c:bubble3D val="0"/>
            <c:spPr>
              <a:solidFill>
                <a:srgbClr val="FBCDA7"/>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8-ED01-4FC7-BAA4-C323A6FFCE95}"/>
              </c:ext>
            </c:extLst>
          </c:dPt>
          <c:dLbls>
            <c:dLbl>
              <c:idx val="1"/>
              <c:layout>
                <c:manualLayout>
                  <c:x val="-8.7598089453500005E-4"/>
                  <c:y val="-4.03373824176478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01-4FC7-BAA4-C323A6FFCE95}"/>
                </c:ext>
              </c:extLst>
            </c:dLbl>
            <c:spPr>
              <a:noFill/>
              <a:ln w="30341">
                <a:noFill/>
              </a:ln>
            </c:spPr>
            <c:txPr>
              <a:bodyPr/>
              <a:lstStyle/>
              <a:p>
                <a:pPr algn="ctr" rtl="0">
                  <a:defRPr>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Sheet1!$B$1:$C$1</c:f>
              <c:numCache>
                <c:formatCode>General</c:formatCode>
                <c:ptCount val="2"/>
              </c:numCache>
            </c:numRef>
          </c:cat>
          <c:val>
            <c:numRef>
              <c:f>Sheet1!$B$3:$C$3</c:f>
              <c:numCache>
                <c:formatCode>General</c:formatCode>
                <c:ptCount val="2"/>
                <c:pt idx="0">
                  <c:v>255</c:v>
                </c:pt>
                <c:pt idx="1">
                  <c:v>198</c:v>
                </c:pt>
              </c:numCache>
            </c:numRef>
          </c:val>
          <c:extLst>
            <c:ext xmlns:c16="http://schemas.microsoft.com/office/drawing/2014/chart" uri="{C3380CC4-5D6E-409C-BE32-E72D297353CC}">
              <c16:uniqueId val="{00000009-ED01-4FC7-BAA4-C323A6FFCE95}"/>
            </c:ext>
          </c:extLst>
        </c:ser>
        <c:dLbls>
          <c:showLegendKey val="0"/>
          <c:showVal val="0"/>
          <c:showCatName val="0"/>
          <c:showSerName val="0"/>
          <c:showPercent val="0"/>
          <c:showBubbleSize val="0"/>
        </c:dLbls>
        <c:gapWidth val="150"/>
        <c:overlap val="100"/>
        <c:axId val="52914432"/>
        <c:axId val="52924416"/>
      </c:barChart>
      <c:catAx>
        <c:axId val="52914432"/>
        <c:scaling>
          <c:orientation val="minMax"/>
        </c:scaling>
        <c:delete val="0"/>
        <c:axPos val="b"/>
        <c:numFmt formatCode="General" sourceLinked="1"/>
        <c:majorTickMark val="out"/>
        <c:minorTickMark val="none"/>
        <c:tickLblPos val="nextTo"/>
        <c:spPr>
          <a:ln w="15170">
            <a:solidFill>
              <a:schemeClr val="bg1"/>
            </a:solidFill>
            <a:prstDash val="solid"/>
          </a:ln>
        </c:spPr>
        <c:txPr>
          <a:bodyPr rot="0" vert="horz"/>
          <a:lstStyle/>
          <a:p>
            <a:pPr>
              <a:defRPr/>
            </a:pPr>
            <a:endParaRPr lang="en-US"/>
          </a:p>
        </c:txPr>
        <c:crossAx val="52924416"/>
        <c:crosses val="autoZero"/>
        <c:auto val="1"/>
        <c:lblAlgn val="ctr"/>
        <c:lblOffset val="100"/>
        <c:tickLblSkip val="1"/>
        <c:tickMarkSkip val="1"/>
        <c:noMultiLvlLbl val="0"/>
      </c:catAx>
      <c:valAx>
        <c:axId val="52924416"/>
        <c:scaling>
          <c:orientation val="minMax"/>
          <c:max val="1300"/>
          <c:min val="0"/>
        </c:scaling>
        <c:delete val="0"/>
        <c:axPos val="l"/>
        <c:numFmt formatCode="General" sourceLinked="1"/>
        <c:majorTickMark val="out"/>
        <c:minorTickMark val="none"/>
        <c:tickLblPos val="nextTo"/>
        <c:spPr>
          <a:ln w="15170">
            <a:solidFill>
              <a:schemeClr val="bg1"/>
            </a:solidFill>
            <a:prstDash val="solid"/>
          </a:ln>
        </c:spPr>
        <c:txPr>
          <a:bodyPr rot="0" vert="horz"/>
          <a:lstStyle/>
          <a:p>
            <a:pPr>
              <a:defRPr/>
            </a:pPr>
            <a:endParaRPr lang="en-US"/>
          </a:p>
        </c:txPr>
        <c:crossAx val="52914432"/>
        <c:crosses val="autoZero"/>
        <c:crossBetween val="between"/>
        <c:majorUnit val="200"/>
        <c:minorUnit val="100"/>
      </c:valAx>
      <c:spPr>
        <a:noFill/>
        <a:ln w="25383">
          <a:noFill/>
        </a:ln>
      </c:spPr>
    </c:plotArea>
    <c:plotVisOnly val="1"/>
    <c:dispBlanksAs val="gap"/>
    <c:showDLblsOverMax val="0"/>
  </c:chart>
  <c:spPr>
    <a:noFill/>
    <a:ln>
      <a:noFill/>
    </a:ln>
  </c:spPr>
  <c:txPr>
    <a:bodyPr/>
    <a:lstStyle/>
    <a:p>
      <a:pPr>
        <a:defRPr sz="1800" b="0" i="0" u="none" strike="noStrike" baseline="0">
          <a:solidFill>
            <a:schemeClr val="bg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5242506082421"/>
          <c:y val="7.7562772502022023E-2"/>
          <c:w val="0.88447574939175744"/>
          <c:h val="0.79442124161610395"/>
        </c:manualLayout>
      </c:layout>
      <c:barChart>
        <c:barDir val="col"/>
        <c:grouping val="clustered"/>
        <c:varyColors val="0"/>
        <c:ser>
          <c:idx val="0"/>
          <c:order val="0"/>
          <c:tx>
            <c:strRef>
              <c:f>Sheet1!$B$1</c:f>
              <c:strCache>
                <c:ptCount val="1"/>
                <c:pt idx="0">
                  <c:v>Placebo</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Type 1</c:v>
                </c:pt>
                <c:pt idx="2">
                  <c:v>Type 2</c:v>
                </c:pt>
                <c:pt idx="3">
                  <c:v>Type 4</c:v>
                </c:pt>
              </c:strCache>
            </c:strRef>
          </c:cat>
          <c:val>
            <c:numRef>
              <c:f>Sheet1!$B$2:$B$5</c:f>
              <c:numCache>
                <c:formatCode>General</c:formatCode>
                <c:ptCount val="4"/>
                <c:pt idx="0">
                  <c:v>6.3</c:v>
                </c:pt>
                <c:pt idx="1">
                  <c:v>4.5</c:v>
                </c:pt>
                <c:pt idx="2">
                  <c:v>0.8</c:v>
                </c:pt>
                <c:pt idx="3">
                  <c:v>1.1000000000000001</c:v>
                </c:pt>
              </c:numCache>
            </c:numRef>
          </c:val>
          <c:extLst>
            <c:ext xmlns:c16="http://schemas.microsoft.com/office/drawing/2014/chart" uri="{C3380CC4-5D6E-409C-BE32-E72D297353CC}">
              <c16:uniqueId val="{00000000-F306-42DA-8538-8801EB198795}"/>
            </c:ext>
          </c:extLst>
        </c:ser>
        <c:ser>
          <c:idx val="1"/>
          <c:order val="1"/>
          <c:tx>
            <c:strRef>
              <c:f>Sheet1!$C$1</c:f>
              <c:strCache>
                <c:ptCount val="1"/>
                <c:pt idx="0">
                  <c:v>Evolocumab</c:v>
                </c:pt>
              </c:strCache>
            </c:strRef>
          </c:tx>
          <c:spPr>
            <a:solidFill>
              <a:schemeClr val="accent5"/>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Type 1</c:v>
                </c:pt>
                <c:pt idx="2">
                  <c:v>Type 2</c:v>
                </c:pt>
                <c:pt idx="3">
                  <c:v>Type 4</c:v>
                </c:pt>
              </c:strCache>
            </c:strRef>
          </c:cat>
          <c:val>
            <c:numRef>
              <c:f>Sheet1!$C$2:$C$5</c:f>
              <c:numCache>
                <c:formatCode>General</c:formatCode>
                <c:ptCount val="4"/>
                <c:pt idx="0">
                  <c:v>4.4000000000000004</c:v>
                </c:pt>
                <c:pt idx="1">
                  <c:v>2.9</c:v>
                </c:pt>
                <c:pt idx="2">
                  <c:v>0.9</c:v>
                </c:pt>
                <c:pt idx="3">
                  <c:v>0.8</c:v>
                </c:pt>
              </c:numCache>
            </c:numRef>
          </c:val>
          <c:extLst>
            <c:ext xmlns:c16="http://schemas.microsoft.com/office/drawing/2014/chart" uri="{C3380CC4-5D6E-409C-BE32-E72D297353CC}">
              <c16:uniqueId val="{00000001-F306-42DA-8538-8801EB198795}"/>
            </c:ext>
          </c:extLst>
        </c:ser>
        <c:dLbls>
          <c:showLegendKey val="0"/>
          <c:showVal val="0"/>
          <c:showCatName val="0"/>
          <c:showSerName val="0"/>
          <c:showPercent val="0"/>
          <c:showBubbleSize val="0"/>
        </c:dLbls>
        <c:gapWidth val="100"/>
        <c:axId val="298301312"/>
        <c:axId val="298372480"/>
      </c:barChart>
      <c:catAx>
        <c:axId val="298301312"/>
        <c:scaling>
          <c:orientation val="minMax"/>
        </c:scaling>
        <c:delete val="0"/>
        <c:axPos val="b"/>
        <c:numFmt formatCode="General" sourceLinked="0"/>
        <c:majorTickMark val="out"/>
        <c:minorTickMark val="none"/>
        <c:tickLblPos val="nextTo"/>
        <c:crossAx val="298372480"/>
        <c:crosses val="autoZero"/>
        <c:auto val="1"/>
        <c:lblAlgn val="ctr"/>
        <c:lblOffset val="100"/>
        <c:noMultiLvlLbl val="0"/>
      </c:catAx>
      <c:valAx>
        <c:axId val="298372480"/>
        <c:scaling>
          <c:orientation val="minMax"/>
          <c:max val="10"/>
          <c:min val="0"/>
        </c:scaling>
        <c:delete val="0"/>
        <c:axPos val="l"/>
        <c:title>
          <c:tx>
            <c:rich>
              <a:bodyPr rot="-5400000" vert="horz"/>
              <a:lstStyle/>
              <a:p>
                <a:pPr>
                  <a:defRPr/>
                </a:pPr>
                <a:r>
                  <a:rPr lang="en-US"/>
                  <a:t>3 yr KM Rates (%)</a:t>
                </a:r>
              </a:p>
            </c:rich>
          </c:tx>
          <c:layout>
            <c:manualLayout>
              <c:xMode val="edge"/>
              <c:yMode val="edge"/>
              <c:x val="1.6249526508917523E-2"/>
              <c:y val="0.32446484968322942"/>
            </c:manualLayout>
          </c:layout>
          <c:overlay val="0"/>
        </c:title>
        <c:numFmt formatCode="General" sourceLinked="1"/>
        <c:majorTickMark val="out"/>
        <c:minorTickMark val="none"/>
        <c:tickLblPos val="nextTo"/>
        <c:crossAx val="298301312"/>
        <c:crosses val="autoZero"/>
        <c:crossBetween val="between"/>
        <c:majorUnit val="2"/>
      </c:valAx>
    </c:plotArea>
    <c:legend>
      <c:legendPos val="r"/>
      <c:layout>
        <c:manualLayout>
          <c:xMode val="edge"/>
          <c:yMode val="edge"/>
          <c:x val="0.67415692371256197"/>
          <c:y val="4.3234244974115099E-2"/>
          <c:w val="0.3176989973749757"/>
          <c:h val="0.11654369509727898"/>
        </c:manualLayout>
      </c:layout>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NSTEMI!$B$1:$B$2</c:f>
              <c:strCache>
                <c:ptCount val="2"/>
                <c:pt idx="0">
                  <c:v>FOURIER NSTEMI Endpoint, ITT</c:v>
                </c:pt>
                <c:pt idx="1">
                  <c:v>Overall</c:v>
                </c:pt>
              </c:strCache>
            </c:strRef>
          </c:tx>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NSTEMI!$B$3:$B$1099</c:f>
            </c:numRef>
          </c:yVal>
          <c:smooth val="0"/>
          <c:extLst>
            <c:ext xmlns:c16="http://schemas.microsoft.com/office/drawing/2014/chart" uri="{C3380CC4-5D6E-409C-BE32-E72D297353CC}">
              <c16:uniqueId val="{00000000-7B3B-4EA4-BBBE-8CA32A1F479A}"/>
            </c:ext>
          </c:extLst>
        </c:ser>
        <c:ser>
          <c:idx val="1"/>
          <c:order val="1"/>
          <c:tx>
            <c:strRef>
              <c:f>NSTEMI!$C$1:$C$2</c:f>
              <c:strCache>
                <c:ptCount val="2"/>
                <c:pt idx="0">
                  <c:v>FOURIER NSTEMI Endpoint, ITT</c:v>
                </c:pt>
                <c:pt idx="1">
                  <c:v>Placebo</c:v>
                </c:pt>
              </c:strCache>
            </c:strRef>
          </c:tx>
          <c:spPr>
            <a:ln w="44450">
              <a:solidFill>
                <a:srgbClr val="0070C0"/>
              </a:solidFill>
            </a:ln>
          </c:spPr>
          <c:marker>
            <c:symbol val="none"/>
          </c:marker>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NSTEMI!$C$3:$C$1099</c:f>
              <c:numCache>
                <c:formatCode>General</c:formatCode>
                <c:ptCount val="1097"/>
                <c:pt idx="0">
                  <c:v>0</c:v>
                </c:pt>
                <c:pt idx="1">
                  <c:v>1.0000000000000011E-4</c:v>
                </c:pt>
                <c:pt idx="2">
                  <c:v>2.0000000000000023E-4</c:v>
                </c:pt>
                <c:pt idx="3">
                  <c:v>2.0000000000000023E-4</c:v>
                </c:pt>
                <c:pt idx="4">
                  <c:v>2.0000000000000023E-4</c:v>
                </c:pt>
                <c:pt idx="5">
                  <c:v>2.0000000000000023E-4</c:v>
                </c:pt>
                <c:pt idx="6">
                  <c:v>4.0000000000000034E-4</c:v>
                </c:pt>
                <c:pt idx="7">
                  <c:v>4.0000000000000034E-4</c:v>
                </c:pt>
                <c:pt idx="8">
                  <c:v>4.0000000000000034E-4</c:v>
                </c:pt>
                <c:pt idx="9">
                  <c:v>4.0000000000000034E-4</c:v>
                </c:pt>
                <c:pt idx="10">
                  <c:v>4.0000000000000034E-4</c:v>
                </c:pt>
                <c:pt idx="11">
                  <c:v>4.0000000000000034E-4</c:v>
                </c:pt>
                <c:pt idx="12">
                  <c:v>4.0000000000000034E-4</c:v>
                </c:pt>
                <c:pt idx="13">
                  <c:v>5.0000000000000034E-4</c:v>
                </c:pt>
                <c:pt idx="14">
                  <c:v>7.0000000000000064E-4</c:v>
                </c:pt>
                <c:pt idx="15">
                  <c:v>7.0000000000000064E-4</c:v>
                </c:pt>
                <c:pt idx="16">
                  <c:v>8.0000000000000091E-4</c:v>
                </c:pt>
                <c:pt idx="17">
                  <c:v>8.0000000000000091E-4</c:v>
                </c:pt>
                <c:pt idx="18">
                  <c:v>8.0000000000000091E-4</c:v>
                </c:pt>
                <c:pt idx="19">
                  <c:v>8.0000000000000091E-4</c:v>
                </c:pt>
                <c:pt idx="20">
                  <c:v>8.0000000000000091E-4</c:v>
                </c:pt>
                <c:pt idx="21">
                  <c:v>8.0000000000000091E-4</c:v>
                </c:pt>
                <c:pt idx="22">
                  <c:v>8.0000000000000091E-4</c:v>
                </c:pt>
                <c:pt idx="23">
                  <c:v>8.0000000000000091E-4</c:v>
                </c:pt>
                <c:pt idx="24">
                  <c:v>8.0000000000000091E-4</c:v>
                </c:pt>
                <c:pt idx="25">
                  <c:v>9.0000000000000106E-4</c:v>
                </c:pt>
                <c:pt idx="26">
                  <c:v>9.0000000000000106E-4</c:v>
                </c:pt>
                <c:pt idx="27">
                  <c:v>1.0000000000000011E-3</c:v>
                </c:pt>
                <c:pt idx="28">
                  <c:v>1.1000000000000012E-3</c:v>
                </c:pt>
                <c:pt idx="29">
                  <c:v>1.1999999999999999E-3</c:v>
                </c:pt>
                <c:pt idx="30">
                  <c:v>1.2999999999999989E-3</c:v>
                </c:pt>
                <c:pt idx="31">
                  <c:v>1.5000000000000011E-3</c:v>
                </c:pt>
                <c:pt idx="32">
                  <c:v>1.5000000000000011E-3</c:v>
                </c:pt>
                <c:pt idx="33">
                  <c:v>1.5000000000000011E-3</c:v>
                </c:pt>
                <c:pt idx="34">
                  <c:v>1.5000000000000011E-3</c:v>
                </c:pt>
                <c:pt idx="35">
                  <c:v>1.6000000000000012E-3</c:v>
                </c:pt>
                <c:pt idx="36">
                  <c:v>1.7000000000000014E-3</c:v>
                </c:pt>
                <c:pt idx="37">
                  <c:v>1.7000000000000014E-3</c:v>
                </c:pt>
                <c:pt idx="38">
                  <c:v>1.7000000000000014E-3</c:v>
                </c:pt>
                <c:pt idx="39">
                  <c:v>1.9000000000000022E-3</c:v>
                </c:pt>
                <c:pt idx="40">
                  <c:v>1.9000000000000022E-3</c:v>
                </c:pt>
                <c:pt idx="41">
                  <c:v>2.0000000000000022E-3</c:v>
                </c:pt>
                <c:pt idx="42">
                  <c:v>2.0000000000000022E-3</c:v>
                </c:pt>
                <c:pt idx="43">
                  <c:v>2.0000000000000022E-3</c:v>
                </c:pt>
                <c:pt idx="44">
                  <c:v>2.2000000000000023E-3</c:v>
                </c:pt>
                <c:pt idx="45">
                  <c:v>2.3000000000000021E-3</c:v>
                </c:pt>
                <c:pt idx="46">
                  <c:v>2.5000000000000022E-3</c:v>
                </c:pt>
                <c:pt idx="47">
                  <c:v>2.5999999999999999E-3</c:v>
                </c:pt>
                <c:pt idx="48">
                  <c:v>2.5999999999999999E-3</c:v>
                </c:pt>
                <c:pt idx="49">
                  <c:v>2.7000000000000023E-3</c:v>
                </c:pt>
                <c:pt idx="50">
                  <c:v>2.8999999999999998E-3</c:v>
                </c:pt>
                <c:pt idx="51">
                  <c:v>3.1000000000000029E-3</c:v>
                </c:pt>
                <c:pt idx="52">
                  <c:v>3.1000000000000029E-3</c:v>
                </c:pt>
                <c:pt idx="53">
                  <c:v>3.1000000000000029E-3</c:v>
                </c:pt>
                <c:pt idx="54">
                  <c:v>3.1000000000000029E-3</c:v>
                </c:pt>
                <c:pt idx="55">
                  <c:v>3.1000000000000029E-3</c:v>
                </c:pt>
                <c:pt idx="56">
                  <c:v>3.1000000000000029E-3</c:v>
                </c:pt>
                <c:pt idx="57">
                  <c:v>3.3000000000000022E-3</c:v>
                </c:pt>
                <c:pt idx="58">
                  <c:v>3.3000000000000022E-3</c:v>
                </c:pt>
                <c:pt idx="59">
                  <c:v>3.3000000000000022E-3</c:v>
                </c:pt>
                <c:pt idx="60">
                  <c:v>3.3000000000000022E-3</c:v>
                </c:pt>
                <c:pt idx="61">
                  <c:v>3.4000000000000028E-3</c:v>
                </c:pt>
                <c:pt idx="62">
                  <c:v>3.6000000000000029E-3</c:v>
                </c:pt>
                <c:pt idx="63">
                  <c:v>3.6000000000000029E-3</c:v>
                </c:pt>
                <c:pt idx="64">
                  <c:v>3.7000000000000041E-3</c:v>
                </c:pt>
                <c:pt idx="65">
                  <c:v>3.8000000000000022E-3</c:v>
                </c:pt>
                <c:pt idx="66">
                  <c:v>3.8000000000000022E-3</c:v>
                </c:pt>
                <c:pt idx="67">
                  <c:v>3.8000000000000022E-3</c:v>
                </c:pt>
                <c:pt idx="68">
                  <c:v>3.9000000000000029E-3</c:v>
                </c:pt>
                <c:pt idx="69">
                  <c:v>3.9000000000000029E-3</c:v>
                </c:pt>
                <c:pt idx="70">
                  <c:v>3.9000000000000029E-3</c:v>
                </c:pt>
                <c:pt idx="71">
                  <c:v>3.9000000000000029E-3</c:v>
                </c:pt>
                <c:pt idx="72">
                  <c:v>3.9000000000000029E-3</c:v>
                </c:pt>
                <c:pt idx="73">
                  <c:v>3.9000000000000029E-3</c:v>
                </c:pt>
                <c:pt idx="74">
                  <c:v>4.0000000000000044E-3</c:v>
                </c:pt>
                <c:pt idx="75">
                  <c:v>4.1000000000000003E-3</c:v>
                </c:pt>
                <c:pt idx="76">
                  <c:v>4.1000000000000003E-3</c:v>
                </c:pt>
                <c:pt idx="77">
                  <c:v>4.1000000000000003E-3</c:v>
                </c:pt>
                <c:pt idx="78">
                  <c:v>4.1000000000000003E-3</c:v>
                </c:pt>
                <c:pt idx="79">
                  <c:v>4.3000000000000043E-3</c:v>
                </c:pt>
                <c:pt idx="80">
                  <c:v>4.4000000000000046E-3</c:v>
                </c:pt>
                <c:pt idx="81">
                  <c:v>4.4000000000000046E-3</c:v>
                </c:pt>
                <c:pt idx="82">
                  <c:v>4.4000000000000046E-3</c:v>
                </c:pt>
                <c:pt idx="83">
                  <c:v>4.4000000000000046E-3</c:v>
                </c:pt>
                <c:pt idx="84">
                  <c:v>4.5000000000000014E-3</c:v>
                </c:pt>
                <c:pt idx="85">
                  <c:v>4.5000000000000014E-3</c:v>
                </c:pt>
                <c:pt idx="86">
                  <c:v>4.5000000000000014E-3</c:v>
                </c:pt>
                <c:pt idx="87">
                  <c:v>4.6000000000000034E-3</c:v>
                </c:pt>
                <c:pt idx="88">
                  <c:v>4.7000000000000045E-3</c:v>
                </c:pt>
                <c:pt idx="89">
                  <c:v>4.7000000000000045E-3</c:v>
                </c:pt>
                <c:pt idx="90">
                  <c:v>4.7000000000000045E-3</c:v>
                </c:pt>
                <c:pt idx="91">
                  <c:v>4.7000000000000045E-3</c:v>
                </c:pt>
                <c:pt idx="92">
                  <c:v>4.9000000000000059E-3</c:v>
                </c:pt>
                <c:pt idx="93">
                  <c:v>4.9000000000000059E-3</c:v>
                </c:pt>
                <c:pt idx="94">
                  <c:v>5.0000000000000044E-3</c:v>
                </c:pt>
                <c:pt idx="95">
                  <c:v>5.0000000000000044E-3</c:v>
                </c:pt>
                <c:pt idx="96">
                  <c:v>5.0000000000000044E-3</c:v>
                </c:pt>
                <c:pt idx="97">
                  <c:v>5.0000000000000044E-3</c:v>
                </c:pt>
                <c:pt idx="98">
                  <c:v>5.1000000000000004E-3</c:v>
                </c:pt>
                <c:pt idx="99">
                  <c:v>5.1999999999999998E-3</c:v>
                </c:pt>
                <c:pt idx="100">
                  <c:v>5.3000000000000044E-3</c:v>
                </c:pt>
                <c:pt idx="101">
                  <c:v>5.4000000000000046E-3</c:v>
                </c:pt>
                <c:pt idx="102">
                  <c:v>5.4000000000000046E-3</c:v>
                </c:pt>
                <c:pt idx="103">
                  <c:v>5.5000000000000014E-3</c:v>
                </c:pt>
                <c:pt idx="104">
                  <c:v>5.5000000000000014E-3</c:v>
                </c:pt>
                <c:pt idx="105">
                  <c:v>5.5000000000000014E-3</c:v>
                </c:pt>
                <c:pt idx="106">
                  <c:v>5.6000000000000034E-3</c:v>
                </c:pt>
                <c:pt idx="107">
                  <c:v>5.6000000000000034E-3</c:v>
                </c:pt>
                <c:pt idx="108">
                  <c:v>5.7000000000000045E-3</c:v>
                </c:pt>
                <c:pt idx="109">
                  <c:v>5.7000000000000045E-3</c:v>
                </c:pt>
                <c:pt idx="110">
                  <c:v>5.7000000000000045E-3</c:v>
                </c:pt>
                <c:pt idx="111">
                  <c:v>5.9000000000000077E-3</c:v>
                </c:pt>
                <c:pt idx="112">
                  <c:v>6.0000000000000045E-3</c:v>
                </c:pt>
                <c:pt idx="113">
                  <c:v>6.2000000000000059E-3</c:v>
                </c:pt>
                <c:pt idx="114">
                  <c:v>6.2000000000000059E-3</c:v>
                </c:pt>
                <c:pt idx="115">
                  <c:v>6.2000000000000059E-3</c:v>
                </c:pt>
                <c:pt idx="116">
                  <c:v>6.3000000000000044E-3</c:v>
                </c:pt>
                <c:pt idx="117">
                  <c:v>6.3000000000000044E-3</c:v>
                </c:pt>
                <c:pt idx="118">
                  <c:v>6.3000000000000044E-3</c:v>
                </c:pt>
                <c:pt idx="119">
                  <c:v>6.3000000000000044E-3</c:v>
                </c:pt>
                <c:pt idx="120">
                  <c:v>6.3000000000000044E-3</c:v>
                </c:pt>
                <c:pt idx="121">
                  <c:v>6.3000000000000044E-3</c:v>
                </c:pt>
                <c:pt idx="122">
                  <c:v>6.3000000000000044E-3</c:v>
                </c:pt>
                <c:pt idx="123">
                  <c:v>6.4000000000000046E-3</c:v>
                </c:pt>
                <c:pt idx="124">
                  <c:v>6.4000000000000046E-3</c:v>
                </c:pt>
                <c:pt idx="125">
                  <c:v>6.4000000000000046E-3</c:v>
                </c:pt>
                <c:pt idx="126">
                  <c:v>6.5000000000000058E-3</c:v>
                </c:pt>
                <c:pt idx="127">
                  <c:v>6.5000000000000058E-3</c:v>
                </c:pt>
                <c:pt idx="128">
                  <c:v>6.6000000000000034E-3</c:v>
                </c:pt>
                <c:pt idx="129">
                  <c:v>6.6000000000000034E-3</c:v>
                </c:pt>
                <c:pt idx="130">
                  <c:v>6.6000000000000034E-3</c:v>
                </c:pt>
                <c:pt idx="131">
                  <c:v>6.6000000000000034E-3</c:v>
                </c:pt>
                <c:pt idx="132">
                  <c:v>6.6000000000000034E-3</c:v>
                </c:pt>
                <c:pt idx="133">
                  <c:v>6.6000000000000034E-3</c:v>
                </c:pt>
                <c:pt idx="134">
                  <c:v>6.7000000000000046E-3</c:v>
                </c:pt>
                <c:pt idx="135">
                  <c:v>6.7000000000000046E-3</c:v>
                </c:pt>
                <c:pt idx="136">
                  <c:v>6.7000000000000046E-3</c:v>
                </c:pt>
                <c:pt idx="137">
                  <c:v>6.8000000000000057E-3</c:v>
                </c:pt>
                <c:pt idx="138">
                  <c:v>6.8000000000000057E-3</c:v>
                </c:pt>
                <c:pt idx="139">
                  <c:v>6.8000000000000057E-3</c:v>
                </c:pt>
                <c:pt idx="140">
                  <c:v>6.9000000000000077E-3</c:v>
                </c:pt>
                <c:pt idx="141">
                  <c:v>7.1000000000000004E-3</c:v>
                </c:pt>
                <c:pt idx="142">
                  <c:v>7.3000000000000044E-3</c:v>
                </c:pt>
                <c:pt idx="143">
                  <c:v>7.4000000000000081E-3</c:v>
                </c:pt>
                <c:pt idx="144">
                  <c:v>7.4000000000000081E-3</c:v>
                </c:pt>
                <c:pt idx="145">
                  <c:v>7.5000000000000075E-3</c:v>
                </c:pt>
                <c:pt idx="146">
                  <c:v>7.6000000000000043E-3</c:v>
                </c:pt>
                <c:pt idx="147">
                  <c:v>7.6000000000000043E-3</c:v>
                </c:pt>
                <c:pt idx="148">
                  <c:v>7.7000000000000046E-3</c:v>
                </c:pt>
                <c:pt idx="149">
                  <c:v>7.7000000000000046E-3</c:v>
                </c:pt>
                <c:pt idx="150">
                  <c:v>7.9000000000000094E-3</c:v>
                </c:pt>
                <c:pt idx="151">
                  <c:v>7.9000000000000094E-3</c:v>
                </c:pt>
                <c:pt idx="152">
                  <c:v>8.2000000000000007E-3</c:v>
                </c:pt>
                <c:pt idx="153">
                  <c:v>8.2000000000000007E-3</c:v>
                </c:pt>
                <c:pt idx="154">
                  <c:v>8.3000000000000088E-3</c:v>
                </c:pt>
                <c:pt idx="155">
                  <c:v>8.4000000000000047E-3</c:v>
                </c:pt>
                <c:pt idx="156">
                  <c:v>8.4000000000000047E-3</c:v>
                </c:pt>
                <c:pt idx="157">
                  <c:v>8.5000000000000006E-3</c:v>
                </c:pt>
                <c:pt idx="158">
                  <c:v>8.5000000000000006E-3</c:v>
                </c:pt>
                <c:pt idx="159">
                  <c:v>8.6000000000000087E-3</c:v>
                </c:pt>
                <c:pt idx="160">
                  <c:v>8.6000000000000087E-3</c:v>
                </c:pt>
                <c:pt idx="161">
                  <c:v>8.7000000000000046E-3</c:v>
                </c:pt>
                <c:pt idx="162">
                  <c:v>8.7000000000000046E-3</c:v>
                </c:pt>
                <c:pt idx="163">
                  <c:v>8.7000000000000046E-3</c:v>
                </c:pt>
                <c:pt idx="164">
                  <c:v>8.7000000000000046E-3</c:v>
                </c:pt>
                <c:pt idx="165">
                  <c:v>8.7000000000000046E-3</c:v>
                </c:pt>
                <c:pt idx="166">
                  <c:v>8.8000000000000092E-3</c:v>
                </c:pt>
                <c:pt idx="167">
                  <c:v>8.8000000000000092E-3</c:v>
                </c:pt>
                <c:pt idx="168">
                  <c:v>8.8000000000000092E-3</c:v>
                </c:pt>
                <c:pt idx="169">
                  <c:v>9.0000000000000028E-3</c:v>
                </c:pt>
                <c:pt idx="170">
                  <c:v>9.0000000000000028E-3</c:v>
                </c:pt>
                <c:pt idx="171">
                  <c:v>9.0000000000000028E-3</c:v>
                </c:pt>
                <c:pt idx="172">
                  <c:v>9.0000000000000028E-3</c:v>
                </c:pt>
                <c:pt idx="173">
                  <c:v>9.0000000000000028E-3</c:v>
                </c:pt>
                <c:pt idx="174">
                  <c:v>9.1000000000000004E-3</c:v>
                </c:pt>
                <c:pt idx="175">
                  <c:v>9.1000000000000004E-3</c:v>
                </c:pt>
                <c:pt idx="176">
                  <c:v>9.1000000000000004E-3</c:v>
                </c:pt>
                <c:pt idx="177">
                  <c:v>9.2000000000000068E-3</c:v>
                </c:pt>
                <c:pt idx="178">
                  <c:v>9.3000000000000114E-3</c:v>
                </c:pt>
                <c:pt idx="179">
                  <c:v>9.3000000000000114E-3</c:v>
                </c:pt>
                <c:pt idx="180">
                  <c:v>9.400000000000009E-3</c:v>
                </c:pt>
                <c:pt idx="181">
                  <c:v>9.5000000000000067E-3</c:v>
                </c:pt>
                <c:pt idx="182">
                  <c:v>9.5000000000000067E-3</c:v>
                </c:pt>
                <c:pt idx="183">
                  <c:v>9.5000000000000067E-3</c:v>
                </c:pt>
                <c:pt idx="184">
                  <c:v>9.5000000000000067E-3</c:v>
                </c:pt>
                <c:pt idx="185">
                  <c:v>9.5000000000000067E-3</c:v>
                </c:pt>
                <c:pt idx="186">
                  <c:v>9.7000000000000003E-3</c:v>
                </c:pt>
                <c:pt idx="187">
                  <c:v>9.8000000000000153E-3</c:v>
                </c:pt>
                <c:pt idx="188">
                  <c:v>9.8000000000000153E-3</c:v>
                </c:pt>
                <c:pt idx="189">
                  <c:v>9.9000000000000095E-3</c:v>
                </c:pt>
                <c:pt idx="190">
                  <c:v>9.9000000000000095E-3</c:v>
                </c:pt>
                <c:pt idx="191">
                  <c:v>1.0000000000000005E-2</c:v>
                </c:pt>
                <c:pt idx="192">
                  <c:v>1.0100000000000001E-2</c:v>
                </c:pt>
                <c:pt idx="193">
                  <c:v>1.0100000000000001E-2</c:v>
                </c:pt>
                <c:pt idx="194">
                  <c:v>1.0100000000000001E-2</c:v>
                </c:pt>
                <c:pt idx="195">
                  <c:v>1.0100000000000001E-2</c:v>
                </c:pt>
                <c:pt idx="196">
                  <c:v>1.0100000000000001E-2</c:v>
                </c:pt>
                <c:pt idx="197">
                  <c:v>1.0100000000000001E-2</c:v>
                </c:pt>
                <c:pt idx="198">
                  <c:v>1.0100000000000001E-2</c:v>
                </c:pt>
                <c:pt idx="199">
                  <c:v>1.0100000000000001E-2</c:v>
                </c:pt>
                <c:pt idx="200">
                  <c:v>1.0200000000000001E-2</c:v>
                </c:pt>
                <c:pt idx="201">
                  <c:v>1.0300000000000005E-2</c:v>
                </c:pt>
                <c:pt idx="202">
                  <c:v>1.0400000000000001E-2</c:v>
                </c:pt>
                <c:pt idx="203">
                  <c:v>1.0400000000000001E-2</c:v>
                </c:pt>
                <c:pt idx="204">
                  <c:v>1.060000000000001E-2</c:v>
                </c:pt>
                <c:pt idx="205">
                  <c:v>1.060000000000001E-2</c:v>
                </c:pt>
                <c:pt idx="206">
                  <c:v>1.0699999999999998E-2</c:v>
                </c:pt>
                <c:pt idx="207">
                  <c:v>1.0699999999999998E-2</c:v>
                </c:pt>
                <c:pt idx="208">
                  <c:v>1.0800000000000011E-2</c:v>
                </c:pt>
                <c:pt idx="209">
                  <c:v>1.0800000000000011E-2</c:v>
                </c:pt>
                <c:pt idx="210">
                  <c:v>1.0900000000000003E-2</c:v>
                </c:pt>
                <c:pt idx="211">
                  <c:v>1.0999999999999998E-2</c:v>
                </c:pt>
                <c:pt idx="212">
                  <c:v>1.0999999999999998E-2</c:v>
                </c:pt>
                <c:pt idx="213">
                  <c:v>1.1100000000000011E-2</c:v>
                </c:pt>
                <c:pt idx="214">
                  <c:v>1.1200000000000012E-2</c:v>
                </c:pt>
                <c:pt idx="215">
                  <c:v>1.1200000000000012E-2</c:v>
                </c:pt>
                <c:pt idx="216">
                  <c:v>1.1200000000000012E-2</c:v>
                </c:pt>
                <c:pt idx="217">
                  <c:v>1.1299999999999998E-2</c:v>
                </c:pt>
                <c:pt idx="218">
                  <c:v>1.1500000000000012E-2</c:v>
                </c:pt>
                <c:pt idx="219">
                  <c:v>1.1500000000000012E-2</c:v>
                </c:pt>
                <c:pt idx="220">
                  <c:v>1.1500000000000012E-2</c:v>
                </c:pt>
                <c:pt idx="221">
                  <c:v>1.1700000000000016E-2</c:v>
                </c:pt>
                <c:pt idx="222">
                  <c:v>1.1800000000000014E-2</c:v>
                </c:pt>
                <c:pt idx="223">
                  <c:v>1.1800000000000014E-2</c:v>
                </c:pt>
                <c:pt idx="224">
                  <c:v>1.1800000000000014E-2</c:v>
                </c:pt>
                <c:pt idx="225">
                  <c:v>1.1900000000000018E-2</c:v>
                </c:pt>
                <c:pt idx="226">
                  <c:v>1.2E-2</c:v>
                </c:pt>
                <c:pt idx="227">
                  <c:v>1.2E-2</c:v>
                </c:pt>
                <c:pt idx="228">
                  <c:v>1.2E-2</c:v>
                </c:pt>
                <c:pt idx="229">
                  <c:v>1.2100000000000001E-2</c:v>
                </c:pt>
                <c:pt idx="230">
                  <c:v>1.2100000000000001E-2</c:v>
                </c:pt>
                <c:pt idx="231">
                  <c:v>1.2300000000000005E-2</c:v>
                </c:pt>
                <c:pt idx="232">
                  <c:v>1.2300000000000005E-2</c:v>
                </c:pt>
                <c:pt idx="233">
                  <c:v>1.2300000000000005E-2</c:v>
                </c:pt>
                <c:pt idx="234">
                  <c:v>1.2400000000000001E-2</c:v>
                </c:pt>
                <c:pt idx="235">
                  <c:v>1.2400000000000001E-2</c:v>
                </c:pt>
                <c:pt idx="236">
                  <c:v>1.2600000000000005E-2</c:v>
                </c:pt>
                <c:pt idx="237">
                  <c:v>1.2600000000000005E-2</c:v>
                </c:pt>
                <c:pt idx="238">
                  <c:v>1.2600000000000005E-2</c:v>
                </c:pt>
                <c:pt idx="239">
                  <c:v>1.2699999999999998E-2</c:v>
                </c:pt>
                <c:pt idx="240">
                  <c:v>1.2699999999999998E-2</c:v>
                </c:pt>
                <c:pt idx="241">
                  <c:v>1.2699999999999998E-2</c:v>
                </c:pt>
                <c:pt idx="242">
                  <c:v>1.2800000000000011E-2</c:v>
                </c:pt>
                <c:pt idx="243">
                  <c:v>1.2800000000000011E-2</c:v>
                </c:pt>
                <c:pt idx="244">
                  <c:v>1.2999999999999998E-2</c:v>
                </c:pt>
                <c:pt idx="245">
                  <c:v>1.3100000000000011E-2</c:v>
                </c:pt>
                <c:pt idx="246">
                  <c:v>1.3100000000000011E-2</c:v>
                </c:pt>
                <c:pt idx="247">
                  <c:v>1.3100000000000011E-2</c:v>
                </c:pt>
                <c:pt idx="248">
                  <c:v>1.3100000000000011E-2</c:v>
                </c:pt>
                <c:pt idx="249">
                  <c:v>1.3100000000000011E-2</c:v>
                </c:pt>
                <c:pt idx="250">
                  <c:v>1.3100000000000011E-2</c:v>
                </c:pt>
                <c:pt idx="251">
                  <c:v>1.320000000000001E-2</c:v>
                </c:pt>
                <c:pt idx="252">
                  <c:v>1.3299999999999998E-2</c:v>
                </c:pt>
                <c:pt idx="253">
                  <c:v>1.3400000000000011E-2</c:v>
                </c:pt>
                <c:pt idx="254">
                  <c:v>1.3400000000000011E-2</c:v>
                </c:pt>
                <c:pt idx="255">
                  <c:v>1.3400000000000011E-2</c:v>
                </c:pt>
                <c:pt idx="256">
                  <c:v>1.3500000000000012E-2</c:v>
                </c:pt>
                <c:pt idx="257">
                  <c:v>1.3599999999999998E-2</c:v>
                </c:pt>
                <c:pt idx="258">
                  <c:v>1.3800000000000014E-2</c:v>
                </c:pt>
                <c:pt idx="259">
                  <c:v>1.3800000000000014E-2</c:v>
                </c:pt>
                <c:pt idx="260">
                  <c:v>1.3899999999999999E-2</c:v>
                </c:pt>
                <c:pt idx="261">
                  <c:v>1.4E-2</c:v>
                </c:pt>
                <c:pt idx="262">
                  <c:v>1.4200000000000001E-2</c:v>
                </c:pt>
                <c:pt idx="263">
                  <c:v>1.4200000000000001E-2</c:v>
                </c:pt>
                <c:pt idx="264">
                  <c:v>1.4200000000000001E-2</c:v>
                </c:pt>
                <c:pt idx="265">
                  <c:v>1.4500000000000001E-2</c:v>
                </c:pt>
                <c:pt idx="266">
                  <c:v>1.4600000000000005E-2</c:v>
                </c:pt>
                <c:pt idx="267">
                  <c:v>1.4800000000000001E-2</c:v>
                </c:pt>
                <c:pt idx="268">
                  <c:v>1.4800000000000001E-2</c:v>
                </c:pt>
                <c:pt idx="269">
                  <c:v>1.4900000000000005E-2</c:v>
                </c:pt>
                <c:pt idx="270">
                  <c:v>1.4900000000000005E-2</c:v>
                </c:pt>
                <c:pt idx="271">
                  <c:v>1.5100000000000011E-2</c:v>
                </c:pt>
                <c:pt idx="272">
                  <c:v>1.5100000000000011E-2</c:v>
                </c:pt>
                <c:pt idx="273">
                  <c:v>1.5100000000000011E-2</c:v>
                </c:pt>
                <c:pt idx="274">
                  <c:v>1.5200000000000003E-2</c:v>
                </c:pt>
                <c:pt idx="275">
                  <c:v>1.5200000000000003E-2</c:v>
                </c:pt>
                <c:pt idx="276">
                  <c:v>1.5200000000000003E-2</c:v>
                </c:pt>
                <c:pt idx="277">
                  <c:v>1.5299999999999998E-2</c:v>
                </c:pt>
                <c:pt idx="278">
                  <c:v>1.5400000000000011E-2</c:v>
                </c:pt>
                <c:pt idx="279">
                  <c:v>1.5400000000000011E-2</c:v>
                </c:pt>
                <c:pt idx="280">
                  <c:v>1.5400000000000011E-2</c:v>
                </c:pt>
                <c:pt idx="281">
                  <c:v>1.5699999999999999E-2</c:v>
                </c:pt>
                <c:pt idx="282">
                  <c:v>1.5699999999999999E-2</c:v>
                </c:pt>
                <c:pt idx="283">
                  <c:v>1.5699999999999999E-2</c:v>
                </c:pt>
                <c:pt idx="284">
                  <c:v>1.5699999999999999E-2</c:v>
                </c:pt>
                <c:pt idx="285">
                  <c:v>1.5699999999999999E-2</c:v>
                </c:pt>
                <c:pt idx="286">
                  <c:v>1.5699999999999999E-2</c:v>
                </c:pt>
                <c:pt idx="287">
                  <c:v>1.5800000000000019E-2</c:v>
                </c:pt>
                <c:pt idx="288">
                  <c:v>1.5900000000000001E-2</c:v>
                </c:pt>
                <c:pt idx="289">
                  <c:v>1.5900000000000001E-2</c:v>
                </c:pt>
                <c:pt idx="290">
                  <c:v>1.5900000000000001E-2</c:v>
                </c:pt>
                <c:pt idx="291">
                  <c:v>1.5900000000000001E-2</c:v>
                </c:pt>
                <c:pt idx="292">
                  <c:v>1.5900000000000001E-2</c:v>
                </c:pt>
                <c:pt idx="293">
                  <c:v>1.5900000000000001E-2</c:v>
                </c:pt>
                <c:pt idx="294">
                  <c:v>1.6000000000000018E-2</c:v>
                </c:pt>
                <c:pt idx="295">
                  <c:v>1.6000000000000018E-2</c:v>
                </c:pt>
                <c:pt idx="296">
                  <c:v>1.6000000000000018E-2</c:v>
                </c:pt>
                <c:pt idx="297">
                  <c:v>1.6000000000000018E-2</c:v>
                </c:pt>
                <c:pt idx="298">
                  <c:v>1.6100000000000017E-2</c:v>
                </c:pt>
                <c:pt idx="299">
                  <c:v>1.6100000000000017E-2</c:v>
                </c:pt>
                <c:pt idx="300">
                  <c:v>1.6199999999999999E-2</c:v>
                </c:pt>
                <c:pt idx="301">
                  <c:v>1.6199999999999999E-2</c:v>
                </c:pt>
                <c:pt idx="302">
                  <c:v>1.6299999999999999E-2</c:v>
                </c:pt>
                <c:pt idx="303">
                  <c:v>1.6400000000000001E-2</c:v>
                </c:pt>
                <c:pt idx="304">
                  <c:v>1.6500000000000018E-2</c:v>
                </c:pt>
                <c:pt idx="305">
                  <c:v>1.6600000000000018E-2</c:v>
                </c:pt>
                <c:pt idx="306">
                  <c:v>1.6700000000000017E-2</c:v>
                </c:pt>
                <c:pt idx="307">
                  <c:v>1.6799999999999999E-2</c:v>
                </c:pt>
                <c:pt idx="308">
                  <c:v>1.6799999999999999E-2</c:v>
                </c:pt>
                <c:pt idx="309">
                  <c:v>1.6899999999999998E-2</c:v>
                </c:pt>
                <c:pt idx="310">
                  <c:v>1.6899999999999998E-2</c:v>
                </c:pt>
                <c:pt idx="311">
                  <c:v>1.6899999999999998E-2</c:v>
                </c:pt>
                <c:pt idx="312">
                  <c:v>1.7000000000000001E-2</c:v>
                </c:pt>
                <c:pt idx="313">
                  <c:v>1.7000000000000001E-2</c:v>
                </c:pt>
                <c:pt idx="314">
                  <c:v>1.7000000000000001E-2</c:v>
                </c:pt>
                <c:pt idx="315">
                  <c:v>1.7000000000000001E-2</c:v>
                </c:pt>
                <c:pt idx="316">
                  <c:v>1.7000000000000001E-2</c:v>
                </c:pt>
                <c:pt idx="317">
                  <c:v>1.7100000000000001E-2</c:v>
                </c:pt>
                <c:pt idx="318">
                  <c:v>1.72E-2</c:v>
                </c:pt>
                <c:pt idx="319">
                  <c:v>1.72E-2</c:v>
                </c:pt>
                <c:pt idx="320">
                  <c:v>1.72E-2</c:v>
                </c:pt>
                <c:pt idx="321">
                  <c:v>1.72E-2</c:v>
                </c:pt>
                <c:pt idx="322">
                  <c:v>1.7299999999999996E-2</c:v>
                </c:pt>
                <c:pt idx="323">
                  <c:v>1.7299999999999996E-2</c:v>
                </c:pt>
                <c:pt idx="324">
                  <c:v>1.7299999999999996E-2</c:v>
                </c:pt>
                <c:pt idx="325">
                  <c:v>1.7500000000000005E-2</c:v>
                </c:pt>
                <c:pt idx="326">
                  <c:v>1.7600000000000001E-2</c:v>
                </c:pt>
                <c:pt idx="327">
                  <c:v>1.77E-2</c:v>
                </c:pt>
                <c:pt idx="328">
                  <c:v>1.7899999999999999E-2</c:v>
                </c:pt>
                <c:pt idx="329">
                  <c:v>1.7899999999999999E-2</c:v>
                </c:pt>
                <c:pt idx="330">
                  <c:v>1.7899999999999999E-2</c:v>
                </c:pt>
                <c:pt idx="331">
                  <c:v>1.7899999999999999E-2</c:v>
                </c:pt>
                <c:pt idx="332">
                  <c:v>1.7899999999999999E-2</c:v>
                </c:pt>
                <c:pt idx="333">
                  <c:v>1.7899999999999999E-2</c:v>
                </c:pt>
                <c:pt idx="334">
                  <c:v>1.7899999999999999E-2</c:v>
                </c:pt>
                <c:pt idx="335">
                  <c:v>1.7899999999999999E-2</c:v>
                </c:pt>
                <c:pt idx="336">
                  <c:v>1.7899999999999999E-2</c:v>
                </c:pt>
                <c:pt idx="337">
                  <c:v>1.7899999999999999E-2</c:v>
                </c:pt>
                <c:pt idx="338">
                  <c:v>1.8100000000000019E-2</c:v>
                </c:pt>
                <c:pt idx="339">
                  <c:v>1.8100000000000019E-2</c:v>
                </c:pt>
                <c:pt idx="340">
                  <c:v>1.8100000000000019E-2</c:v>
                </c:pt>
                <c:pt idx="341">
                  <c:v>1.8100000000000019E-2</c:v>
                </c:pt>
                <c:pt idx="342">
                  <c:v>1.8100000000000019E-2</c:v>
                </c:pt>
                <c:pt idx="343">
                  <c:v>1.8200000000000018E-2</c:v>
                </c:pt>
                <c:pt idx="344">
                  <c:v>1.8300000000000018E-2</c:v>
                </c:pt>
                <c:pt idx="345">
                  <c:v>1.8300000000000018E-2</c:v>
                </c:pt>
                <c:pt idx="346">
                  <c:v>1.8300000000000018E-2</c:v>
                </c:pt>
                <c:pt idx="347">
                  <c:v>1.8400000000000017E-2</c:v>
                </c:pt>
                <c:pt idx="348">
                  <c:v>1.8400000000000017E-2</c:v>
                </c:pt>
                <c:pt idx="349">
                  <c:v>1.8499999999999999E-2</c:v>
                </c:pt>
                <c:pt idx="350">
                  <c:v>1.8599999999999998E-2</c:v>
                </c:pt>
                <c:pt idx="351">
                  <c:v>1.8599999999999998E-2</c:v>
                </c:pt>
                <c:pt idx="352">
                  <c:v>1.8599999999999998E-2</c:v>
                </c:pt>
                <c:pt idx="353">
                  <c:v>1.8700000000000019E-2</c:v>
                </c:pt>
                <c:pt idx="354">
                  <c:v>1.8700000000000019E-2</c:v>
                </c:pt>
                <c:pt idx="355">
                  <c:v>1.8700000000000019E-2</c:v>
                </c:pt>
                <c:pt idx="356">
                  <c:v>1.8800000000000018E-2</c:v>
                </c:pt>
                <c:pt idx="357">
                  <c:v>1.8800000000000018E-2</c:v>
                </c:pt>
                <c:pt idx="358">
                  <c:v>1.8800000000000018E-2</c:v>
                </c:pt>
                <c:pt idx="359">
                  <c:v>1.8800000000000018E-2</c:v>
                </c:pt>
                <c:pt idx="360">
                  <c:v>1.8800000000000018E-2</c:v>
                </c:pt>
                <c:pt idx="361">
                  <c:v>1.8800000000000018E-2</c:v>
                </c:pt>
                <c:pt idx="362">
                  <c:v>1.8800000000000018E-2</c:v>
                </c:pt>
                <c:pt idx="363">
                  <c:v>1.9000000000000017E-2</c:v>
                </c:pt>
                <c:pt idx="364">
                  <c:v>1.9000000000000017E-2</c:v>
                </c:pt>
                <c:pt idx="365">
                  <c:v>1.9000000000000017E-2</c:v>
                </c:pt>
                <c:pt idx="366">
                  <c:v>1.9000000000000017E-2</c:v>
                </c:pt>
                <c:pt idx="367">
                  <c:v>1.9000000000000017E-2</c:v>
                </c:pt>
                <c:pt idx="368">
                  <c:v>1.9000000000000017E-2</c:v>
                </c:pt>
                <c:pt idx="369">
                  <c:v>1.9000000000000017E-2</c:v>
                </c:pt>
                <c:pt idx="370">
                  <c:v>1.9000000000000017E-2</c:v>
                </c:pt>
                <c:pt idx="371">
                  <c:v>1.9000000000000017E-2</c:v>
                </c:pt>
                <c:pt idx="372">
                  <c:v>1.9000000000000017E-2</c:v>
                </c:pt>
                <c:pt idx="373">
                  <c:v>1.9099999999999999E-2</c:v>
                </c:pt>
                <c:pt idx="374">
                  <c:v>1.9099999999999999E-2</c:v>
                </c:pt>
                <c:pt idx="375">
                  <c:v>1.9199999999999998E-2</c:v>
                </c:pt>
                <c:pt idx="376">
                  <c:v>1.9300000000000022E-2</c:v>
                </c:pt>
                <c:pt idx="377">
                  <c:v>1.9300000000000022E-2</c:v>
                </c:pt>
                <c:pt idx="378">
                  <c:v>1.9300000000000022E-2</c:v>
                </c:pt>
                <c:pt idx="379">
                  <c:v>1.9300000000000022E-2</c:v>
                </c:pt>
                <c:pt idx="380">
                  <c:v>1.9599999999999999E-2</c:v>
                </c:pt>
                <c:pt idx="381">
                  <c:v>1.9599999999999999E-2</c:v>
                </c:pt>
                <c:pt idx="382">
                  <c:v>1.9599999999999999E-2</c:v>
                </c:pt>
                <c:pt idx="383">
                  <c:v>1.9599999999999999E-2</c:v>
                </c:pt>
                <c:pt idx="384">
                  <c:v>1.9599999999999999E-2</c:v>
                </c:pt>
                <c:pt idx="385">
                  <c:v>1.9599999999999999E-2</c:v>
                </c:pt>
                <c:pt idx="386">
                  <c:v>1.9599999999999999E-2</c:v>
                </c:pt>
                <c:pt idx="387">
                  <c:v>1.9599999999999999E-2</c:v>
                </c:pt>
                <c:pt idx="388">
                  <c:v>1.9599999999999999E-2</c:v>
                </c:pt>
                <c:pt idx="389">
                  <c:v>1.9699999999999999E-2</c:v>
                </c:pt>
                <c:pt idx="390">
                  <c:v>1.9699999999999999E-2</c:v>
                </c:pt>
                <c:pt idx="391">
                  <c:v>1.9699999999999999E-2</c:v>
                </c:pt>
                <c:pt idx="392">
                  <c:v>1.9699999999999999E-2</c:v>
                </c:pt>
                <c:pt idx="393">
                  <c:v>1.9699999999999999E-2</c:v>
                </c:pt>
                <c:pt idx="394">
                  <c:v>1.9699999999999999E-2</c:v>
                </c:pt>
                <c:pt idx="395">
                  <c:v>1.9800000000000026E-2</c:v>
                </c:pt>
                <c:pt idx="396">
                  <c:v>1.9800000000000026E-2</c:v>
                </c:pt>
                <c:pt idx="397">
                  <c:v>1.9900000000000025E-2</c:v>
                </c:pt>
                <c:pt idx="398">
                  <c:v>1.9900000000000025E-2</c:v>
                </c:pt>
                <c:pt idx="399">
                  <c:v>2.0000000000000011E-2</c:v>
                </c:pt>
                <c:pt idx="400">
                  <c:v>2.01E-2</c:v>
                </c:pt>
                <c:pt idx="401">
                  <c:v>2.01E-2</c:v>
                </c:pt>
                <c:pt idx="402">
                  <c:v>2.01E-2</c:v>
                </c:pt>
                <c:pt idx="403">
                  <c:v>2.01E-2</c:v>
                </c:pt>
                <c:pt idx="404">
                  <c:v>2.01E-2</c:v>
                </c:pt>
                <c:pt idx="405">
                  <c:v>2.01E-2</c:v>
                </c:pt>
                <c:pt idx="406">
                  <c:v>2.0199999999999999E-2</c:v>
                </c:pt>
                <c:pt idx="407">
                  <c:v>2.0299999999999999E-2</c:v>
                </c:pt>
                <c:pt idx="408">
                  <c:v>2.0299999999999999E-2</c:v>
                </c:pt>
                <c:pt idx="409">
                  <c:v>2.0299999999999999E-2</c:v>
                </c:pt>
                <c:pt idx="410">
                  <c:v>2.0299999999999999E-2</c:v>
                </c:pt>
                <c:pt idx="411">
                  <c:v>2.0299999999999999E-2</c:v>
                </c:pt>
                <c:pt idx="412">
                  <c:v>2.0299999999999999E-2</c:v>
                </c:pt>
                <c:pt idx="413">
                  <c:v>2.0299999999999999E-2</c:v>
                </c:pt>
                <c:pt idx="414">
                  <c:v>2.0299999999999999E-2</c:v>
                </c:pt>
                <c:pt idx="415">
                  <c:v>2.0299999999999999E-2</c:v>
                </c:pt>
                <c:pt idx="416">
                  <c:v>2.0299999999999999E-2</c:v>
                </c:pt>
                <c:pt idx="417">
                  <c:v>2.0500000000000001E-2</c:v>
                </c:pt>
                <c:pt idx="418">
                  <c:v>2.0500000000000001E-2</c:v>
                </c:pt>
                <c:pt idx="419">
                  <c:v>2.0600000000000011E-2</c:v>
                </c:pt>
                <c:pt idx="420">
                  <c:v>2.07E-2</c:v>
                </c:pt>
                <c:pt idx="421">
                  <c:v>2.07E-2</c:v>
                </c:pt>
                <c:pt idx="422">
                  <c:v>2.0900000000000002E-2</c:v>
                </c:pt>
                <c:pt idx="423">
                  <c:v>2.1000000000000012E-2</c:v>
                </c:pt>
                <c:pt idx="424">
                  <c:v>2.1000000000000012E-2</c:v>
                </c:pt>
                <c:pt idx="425">
                  <c:v>2.1100000000000001E-2</c:v>
                </c:pt>
                <c:pt idx="426">
                  <c:v>2.1200000000000021E-2</c:v>
                </c:pt>
                <c:pt idx="427">
                  <c:v>2.1200000000000021E-2</c:v>
                </c:pt>
                <c:pt idx="428">
                  <c:v>2.1200000000000021E-2</c:v>
                </c:pt>
                <c:pt idx="429">
                  <c:v>2.1200000000000021E-2</c:v>
                </c:pt>
                <c:pt idx="430">
                  <c:v>2.1300000000000006E-2</c:v>
                </c:pt>
                <c:pt idx="431">
                  <c:v>2.1300000000000006E-2</c:v>
                </c:pt>
                <c:pt idx="432">
                  <c:v>2.1500000000000002E-2</c:v>
                </c:pt>
                <c:pt idx="433">
                  <c:v>2.1500000000000002E-2</c:v>
                </c:pt>
                <c:pt idx="434">
                  <c:v>2.1500000000000002E-2</c:v>
                </c:pt>
                <c:pt idx="435">
                  <c:v>2.1600000000000012E-2</c:v>
                </c:pt>
                <c:pt idx="436">
                  <c:v>2.1800000000000021E-2</c:v>
                </c:pt>
                <c:pt idx="437">
                  <c:v>2.1900000000000006E-2</c:v>
                </c:pt>
                <c:pt idx="438">
                  <c:v>2.1900000000000006E-2</c:v>
                </c:pt>
                <c:pt idx="439">
                  <c:v>2.1900000000000006E-2</c:v>
                </c:pt>
                <c:pt idx="440">
                  <c:v>2.1900000000000006E-2</c:v>
                </c:pt>
                <c:pt idx="441">
                  <c:v>2.1900000000000006E-2</c:v>
                </c:pt>
                <c:pt idx="442">
                  <c:v>2.2100000000000002E-2</c:v>
                </c:pt>
                <c:pt idx="443">
                  <c:v>2.2200000000000022E-2</c:v>
                </c:pt>
                <c:pt idx="444">
                  <c:v>2.2200000000000022E-2</c:v>
                </c:pt>
                <c:pt idx="445">
                  <c:v>2.2200000000000022E-2</c:v>
                </c:pt>
                <c:pt idx="446">
                  <c:v>2.2400000000000024E-2</c:v>
                </c:pt>
                <c:pt idx="447">
                  <c:v>2.2400000000000024E-2</c:v>
                </c:pt>
                <c:pt idx="448">
                  <c:v>2.2400000000000024E-2</c:v>
                </c:pt>
                <c:pt idx="449">
                  <c:v>2.2400000000000024E-2</c:v>
                </c:pt>
                <c:pt idx="450">
                  <c:v>2.2400000000000024E-2</c:v>
                </c:pt>
                <c:pt idx="451">
                  <c:v>2.2500000000000006E-2</c:v>
                </c:pt>
                <c:pt idx="452">
                  <c:v>2.2500000000000006E-2</c:v>
                </c:pt>
                <c:pt idx="453">
                  <c:v>2.2500000000000006E-2</c:v>
                </c:pt>
                <c:pt idx="454">
                  <c:v>2.2500000000000006E-2</c:v>
                </c:pt>
                <c:pt idx="455">
                  <c:v>2.2500000000000006E-2</c:v>
                </c:pt>
                <c:pt idx="456">
                  <c:v>2.2500000000000006E-2</c:v>
                </c:pt>
                <c:pt idx="457">
                  <c:v>2.2600000000000012E-2</c:v>
                </c:pt>
                <c:pt idx="458">
                  <c:v>2.2600000000000012E-2</c:v>
                </c:pt>
                <c:pt idx="459">
                  <c:v>2.2700000000000001E-2</c:v>
                </c:pt>
                <c:pt idx="460">
                  <c:v>2.2700000000000001E-2</c:v>
                </c:pt>
                <c:pt idx="461">
                  <c:v>2.2800000000000022E-2</c:v>
                </c:pt>
                <c:pt idx="462">
                  <c:v>2.2900000000000011E-2</c:v>
                </c:pt>
                <c:pt idx="463">
                  <c:v>2.2900000000000011E-2</c:v>
                </c:pt>
                <c:pt idx="464">
                  <c:v>2.2900000000000011E-2</c:v>
                </c:pt>
                <c:pt idx="465">
                  <c:v>2.2900000000000011E-2</c:v>
                </c:pt>
                <c:pt idx="466">
                  <c:v>2.2900000000000011E-2</c:v>
                </c:pt>
                <c:pt idx="467">
                  <c:v>2.3E-2</c:v>
                </c:pt>
                <c:pt idx="468">
                  <c:v>2.3E-2</c:v>
                </c:pt>
                <c:pt idx="469">
                  <c:v>2.3E-2</c:v>
                </c:pt>
                <c:pt idx="470">
                  <c:v>2.3E-2</c:v>
                </c:pt>
                <c:pt idx="471">
                  <c:v>2.3299999999999998E-2</c:v>
                </c:pt>
                <c:pt idx="472">
                  <c:v>2.3299999999999998E-2</c:v>
                </c:pt>
                <c:pt idx="473">
                  <c:v>2.3299999999999998E-2</c:v>
                </c:pt>
                <c:pt idx="474">
                  <c:v>2.3299999999999998E-2</c:v>
                </c:pt>
                <c:pt idx="475">
                  <c:v>2.3299999999999998E-2</c:v>
                </c:pt>
                <c:pt idx="476">
                  <c:v>2.3299999999999998E-2</c:v>
                </c:pt>
                <c:pt idx="477">
                  <c:v>2.3299999999999998E-2</c:v>
                </c:pt>
                <c:pt idx="478">
                  <c:v>2.3299999999999998E-2</c:v>
                </c:pt>
                <c:pt idx="479">
                  <c:v>2.3400000000000001E-2</c:v>
                </c:pt>
                <c:pt idx="480">
                  <c:v>2.3400000000000001E-2</c:v>
                </c:pt>
                <c:pt idx="481">
                  <c:v>2.3400000000000001E-2</c:v>
                </c:pt>
                <c:pt idx="482">
                  <c:v>2.3400000000000001E-2</c:v>
                </c:pt>
                <c:pt idx="483">
                  <c:v>2.3400000000000001E-2</c:v>
                </c:pt>
                <c:pt idx="484">
                  <c:v>2.3400000000000001E-2</c:v>
                </c:pt>
                <c:pt idx="485">
                  <c:v>2.3400000000000001E-2</c:v>
                </c:pt>
                <c:pt idx="486">
                  <c:v>2.3400000000000001E-2</c:v>
                </c:pt>
                <c:pt idx="487">
                  <c:v>2.35E-2</c:v>
                </c:pt>
                <c:pt idx="488">
                  <c:v>2.35E-2</c:v>
                </c:pt>
                <c:pt idx="489">
                  <c:v>2.35E-2</c:v>
                </c:pt>
                <c:pt idx="490">
                  <c:v>2.3599999999999993E-2</c:v>
                </c:pt>
                <c:pt idx="491">
                  <c:v>2.3599999999999993E-2</c:v>
                </c:pt>
                <c:pt idx="492">
                  <c:v>2.3599999999999993E-2</c:v>
                </c:pt>
                <c:pt idx="493">
                  <c:v>2.3699999999999999E-2</c:v>
                </c:pt>
                <c:pt idx="494">
                  <c:v>2.3699999999999999E-2</c:v>
                </c:pt>
                <c:pt idx="495">
                  <c:v>2.3699999999999999E-2</c:v>
                </c:pt>
                <c:pt idx="496">
                  <c:v>2.3800000000000002E-2</c:v>
                </c:pt>
                <c:pt idx="497">
                  <c:v>2.3800000000000002E-2</c:v>
                </c:pt>
                <c:pt idx="498">
                  <c:v>2.3800000000000002E-2</c:v>
                </c:pt>
                <c:pt idx="499">
                  <c:v>2.3800000000000002E-2</c:v>
                </c:pt>
                <c:pt idx="500">
                  <c:v>2.3900000000000001E-2</c:v>
                </c:pt>
                <c:pt idx="501">
                  <c:v>2.3900000000000001E-2</c:v>
                </c:pt>
                <c:pt idx="502">
                  <c:v>2.3900000000000001E-2</c:v>
                </c:pt>
                <c:pt idx="503">
                  <c:v>2.3900000000000001E-2</c:v>
                </c:pt>
                <c:pt idx="504">
                  <c:v>2.3900000000000001E-2</c:v>
                </c:pt>
                <c:pt idx="505">
                  <c:v>2.3900000000000001E-2</c:v>
                </c:pt>
                <c:pt idx="506">
                  <c:v>2.3900000000000001E-2</c:v>
                </c:pt>
                <c:pt idx="507">
                  <c:v>2.4E-2</c:v>
                </c:pt>
                <c:pt idx="508">
                  <c:v>2.41E-2</c:v>
                </c:pt>
                <c:pt idx="509">
                  <c:v>2.41E-2</c:v>
                </c:pt>
                <c:pt idx="510">
                  <c:v>2.41E-2</c:v>
                </c:pt>
                <c:pt idx="511">
                  <c:v>2.41E-2</c:v>
                </c:pt>
                <c:pt idx="512">
                  <c:v>2.41E-2</c:v>
                </c:pt>
                <c:pt idx="513">
                  <c:v>2.4199999999999989E-2</c:v>
                </c:pt>
                <c:pt idx="514">
                  <c:v>2.4199999999999989E-2</c:v>
                </c:pt>
                <c:pt idx="515">
                  <c:v>2.4199999999999989E-2</c:v>
                </c:pt>
                <c:pt idx="516">
                  <c:v>2.4199999999999989E-2</c:v>
                </c:pt>
                <c:pt idx="517">
                  <c:v>2.4299999999999999E-2</c:v>
                </c:pt>
                <c:pt idx="518">
                  <c:v>2.4299999999999999E-2</c:v>
                </c:pt>
                <c:pt idx="519">
                  <c:v>2.4299999999999999E-2</c:v>
                </c:pt>
                <c:pt idx="520">
                  <c:v>2.4299999999999999E-2</c:v>
                </c:pt>
                <c:pt idx="521">
                  <c:v>2.4299999999999999E-2</c:v>
                </c:pt>
                <c:pt idx="522">
                  <c:v>2.4299999999999999E-2</c:v>
                </c:pt>
                <c:pt idx="523">
                  <c:v>2.4299999999999999E-2</c:v>
                </c:pt>
                <c:pt idx="524">
                  <c:v>2.4500000000000001E-2</c:v>
                </c:pt>
                <c:pt idx="525">
                  <c:v>2.4500000000000001E-2</c:v>
                </c:pt>
                <c:pt idx="526">
                  <c:v>2.4500000000000001E-2</c:v>
                </c:pt>
                <c:pt idx="527">
                  <c:v>2.4600000000000011E-2</c:v>
                </c:pt>
                <c:pt idx="528">
                  <c:v>2.4600000000000011E-2</c:v>
                </c:pt>
                <c:pt idx="529">
                  <c:v>2.4600000000000011E-2</c:v>
                </c:pt>
                <c:pt idx="530">
                  <c:v>2.4600000000000011E-2</c:v>
                </c:pt>
                <c:pt idx="531">
                  <c:v>2.4799999999999999E-2</c:v>
                </c:pt>
                <c:pt idx="532">
                  <c:v>2.4799999999999999E-2</c:v>
                </c:pt>
                <c:pt idx="533">
                  <c:v>2.4799999999999999E-2</c:v>
                </c:pt>
                <c:pt idx="534">
                  <c:v>2.4799999999999999E-2</c:v>
                </c:pt>
                <c:pt idx="535">
                  <c:v>2.4799999999999999E-2</c:v>
                </c:pt>
                <c:pt idx="536">
                  <c:v>2.4799999999999999E-2</c:v>
                </c:pt>
                <c:pt idx="537">
                  <c:v>2.4799999999999999E-2</c:v>
                </c:pt>
                <c:pt idx="538">
                  <c:v>2.4799999999999999E-2</c:v>
                </c:pt>
                <c:pt idx="539">
                  <c:v>2.4799999999999999E-2</c:v>
                </c:pt>
                <c:pt idx="540">
                  <c:v>2.4799999999999999E-2</c:v>
                </c:pt>
                <c:pt idx="541">
                  <c:v>2.4900000000000002E-2</c:v>
                </c:pt>
                <c:pt idx="542">
                  <c:v>2.4900000000000002E-2</c:v>
                </c:pt>
                <c:pt idx="543">
                  <c:v>2.5000000000000001E-2</c:v>
                </c:pt>
                <c:pt idx="544">
                  <c:v>2.5200000000000011E-2</c:v>
                </c:pt>
                <c:pt idx="545">
                  <c:v>2.5200000000000011E-2</c:v>
                </c:pt>
                <c:pt idx="546">
                  <c:v>2.5200000000000011E-2</c:v>
                </c:pt>
                <c:pt idx="547">
                  <c:v>2.5200000000000011E-2</c:v>
                </c:pt>
                <c:pt idx="548">
                  <c:v>2.53E-2</c:v>
                </c:pt>
                <c:pt idx="549">
                  <c:v>2.53E-2</c:v>
                </c:pt>
                <c:pt idx="550">
                  <c:v>2.53E-2</c:v>
                </c:pt>
                <c:pt idx="551">
                  <c:v>2.5399999999999999E-2</c:v>
                </c:pt>
                <c:pt idx="552">
                  <c:v>2.5399999999999999E-2</c:v>
                </c:pt>
                <c:pt idx="553">
                  <c:v>2.5399999999999999E-2</c:v>
                </c:pt>
                <c:pt idx="554">
                  <c:v>2.5399999999999999E-2</c:v>
                </c:pt>
                <c:pt idx="555">
                  <c:v>2.5399999999999999E-2</c:v>
                </c:pt>
                <c:pt idx="556">
                  <c:v>2.5399999999999999E-2</c:v>
                </c:pt>
                <c:pt idx="557">
                  <c:v>2.5399999999999999E-2</c:v>
                </c:pt>
                <c:pt idx="558">
                  <c:v>2.5399999999999999E-2</c:v>
                </c:pt>
                <c:pt idx="559">
                  <c:v>2.5399999999999999E-2</c:v>
                </c:pt>
                <c:pt idx="560">
                  <c:v>2.5399999999999999E-2</c:v>
                </c:pt>
                <c:pt idx="561">
                  <c:v>2.5399999999999999E-2</c:v>
                </c:pt>
                <c:pt idx="562">
                  <c:v>2.5399999999999999E-2</c:v>
                </c:pt>
                <c:pt idx="563">
                  <c:v>2.5399999999999999E-2</c:v>
                </c:pt>
                <c:pt idx="564">
                  <c:v>2.5500000000000002E-2</c:v>
                </c:pt>
                <c:pt idx="565">
                  <c:v>2.5500000000000002E-2</c:v>
                </c:pt>
                <c:pt idx="566">
                  <c:v>2.5600000000000012E-2</c:v>
                </c:pt>
                <c:pt idx="567">
                  <c:v>2.5600000000000012E-2</c:v>
                </c:pt>
                <c:pt idx="568">
                  <c:v>2.5700000000000001E-2</c:v>
                </c:pt>
                <c:pt idx="569">
                  <c:v>2.5700000000000001E-2</c:v>
                </c:pt>
                <c:pt idx="570">
                  <c:v>2.5800000000000021E-2</c:v>
                </c:pt>
                <c:pt idx="571">
                  <c:v>2.5800000000000021E-2</c:v>
                </c:pt>
                <c:pt idx="572">
                  <c:v>2.5999999999999999E-2</c:v>
                </c:pt>
                <c:pt idx="573">
                  <c:v>2.5999999999999999E-2</c:v>
                </c:pt>
                <c:pt idx="574">
                  <c:v>2.5999999999999999E-2</c:v>
                </c:pt>
                <c:pt idx="575">
                  <c:v>2.5999999999999999E-2</c:v>
                </c:pt>
                <c:pt idx="576">
                  <c:v>2.5999999999999999E-2</c:v>
                </c:pt>
                <c:pt idx="577">
                  <c:v>2.5999999999999999E-2</c:v>
                </c:pt>
                <c:pt idx="578">
                  <c:v>2.6200000000000011E-2</c:v>
                </c:pt>
                <c:pt idx="579">
                  <c:v>2.63E-2</c:v>
                </c:pt>
                <c:pt idx="580">
                  <c:v>2.63E-2</c:v>
                </c:pt>
                <c:pt idx="581">
                  <c:v>2.63E-2</c:v>
                </c:pt>
                <c:pt idx="582">
                  <c:v>2.6400000000000021E-2</c:v>
                </c:pt>
                <c:pt idx="583">
                  <c:v>2.6400000000000021E-2</c:v>
                </c:pt>
                <c:pt idx="584">
                  <c:v>2.6400000000000021E-2</c:v>
                </c:pt>
                <c:pt idx="585">
                  <c:v>2.6400000000000021E-2</c:v>
                </c:pt>
                <c:pt idx="586">
                  <c:v>2.6500000000000006E-2</c:v>
                </c:pt>
                <c:pt idx="587">
                  <c:v>2.6500000000000006E-2</c:v>
                </c:pt>
                <c:pt idx="588">
                  <c:v>2.6599999999999999E-2</c:v>
                </c:pt>
                <c:pt idx="589">
                  <c:v>2.6800000000000022E-2</c:v>
                </c:pt>
                <c:pt idx="590">
                  <c:v>2.6800000000000022E-2</c:v>
                </c:pt>
                <c:pt idx="591">
                  <c:v>2.6800000000000022E-2</c:v>
                </c:pt>
                <c:pt idx="592">
                  <c:v>2.6900000000000011E-2</c:v>
                </c:pt>
                <c:pt idx="593">
                  <c:v>2.6900000000000011E-2</c:v>
                </c:pt>
                <c:pt idx="594">
                  <c:v>2.6900000000000011E-2</c:v>
                </c:pt>
                <c:pt idx="595">
                  <c:v>2.7000000000000024E-2</c:v>
                </c:pt>
                <c:pt idx="596">
                  <c:v>2.7100000000000006E-2</c:v>
                </c:pt>
                <c:pt idx="597">
                  <c:v>2.7200000000000012E-2</c:v>
                </c:pt>
                <c:pt idx="598">
                  <c:v>2.7200000000000012E-2</c:v>
                </c:pt>
                <c:pt idx="599">
                  <c:v>2.7400000000000022E-2</c:v>
                </c:pt>
                <c:pt idx="600">
                  <c:v>2.7400000000000022E-2</c:v>
                </c:pt>
                <c:pt idx="601">
                  <c:v>2.7600000000000027E-2</c:v>
                </c:pt>
                <c:pt idx="602">
                  <c:v>2.7600000000000027E-2</c:v>
                </c:pt>
                <c:pt idx="603">
                  <c:v>2.7600000000000027E-2</c:v>
                </c:pt>
                <c:pt idx="604">
                  <c:v>2.7600000000000027E-2</c:v>
                </c:pt>
                <c:pt idx="605">
                  <c:v>2.7700000000000002E-2</c:v>
                </c:pt>
                <c:pt idx="606">
                  <c:v>2.7700000000000002E-2</c:v>
                </c:pt>
                <c:pt idx="607">
                  <c:v>2.7700000000000002E-2</c:v>
                </c:pt>
                <c:pt idx="608">
                  <c:v>2.7800000000000019E-2</c:v>
                </c:pt>
                <c:pt idx="609">
                  <c:v>2.7800000000000019E-2</c:v>
                </c:pt>
                <c:pt idx="610">
                  <c:v>2.7900000000000012E-2</c:v>
                </c:pt>
                <c:pt idx="611">
                  <c:v>2.7900000000000012E-2</c:v>
                </c:pt>
                <c:pt idx="612">
                  <c:v>2.7900000000000012E-2</c:v>
                </c:pt>
                <c:pt idx="613">
                  <c:v>2.7900000000000012E-2</c:v>
                </c:pt>
                <c:pt idx="614">
                  <c:v>2.8000000000000001E-2</c:v>
                </c:pt>
                <c:pt idx="615">
                  <c:v>2.81E-2</c:v>
                </c:pt>
                <c:pt idx="616">
                  <c:v>2.8299999999999999E-2</c:v>
                </c:pt>
                <c:pt idx="617">
                  <c:v>2.8400000000000002E-2</c:v>
                </c:pt>
                <c:pt idx="618">
                  <c:v>2.8400000000000002E-2</c:v>
                </c:pt>
                <c:pt idx="619">
                  <c:v>2.8400000000000002E-2</c:v>
                </c:pt>
                <c:pt idx="620">
                  <c:v>2.8400000000000002E-2</c:v>
                </c:pt>
                <c:pt idx="621">
                  <c:v>2.8500000000000001E-2</c:v>
                </c:pt>
                <c:pt idx="622">
                  <c:v>2.8500000000000001E-2</c:v>
                </c:pt>
                <c:pt idx="623">
                  <c:v>2.86E-2</c:v>
                </c:pt>
                <c:pt idx="624">
                  <c:v>2.8899999999999999E-2</c:v>
                </c:pt>
                <c:pt idx="625">
                  <c:v>2.8899999999999999E-2</c:v>
                </c:pt>
                <c:pt idx="626">
                  <c:v>2.9000000000000001E-2</c:v>
                </c:pt>
                <c:pt idx="627">
                  <c:v>2.9000000000000001E-2</c:v>
                </c:pt>
                <c:pt idx="628">
                  <c:v>2.9100000000000001E-2</c:v>
                </c:pt>
                <c:pt idx="629">
                  <c:v>2.9100000000000001E-2</c:v>
                </c:pt>
                <c:pt idx="630">
                  <c:v>2.9200000000000011E-2</c:v>
                </c:pt>
                <c:pt idx="631">
                  <c:v>2.93E-2</c:v>
                </c:pt>
                <c:pt idx="632">
                  <c:v>2.93E-2</c:v>
                </c:pt>
                <c:pt idx="633">
                  <c:v>2.93E-2</c:v>
                </c:pt>
                <c:pt idx="634">
                  <c:v>2.93E-2</c:v>
                </c:pt>
                <c:pt idx="635">
                  <c:v>2.93E-2</c:v>
                </c:pt>
                <c:pt idx="636">
                  <c:v>2.93E-2</c:v>
                </c:pt>
                <c:pt idx="637">
                  <c:v>2.9399999999999999E-2</c:v>
                </c:pt>
                <c:pt idx="638">
                  <c:v>2.9399999999999999E-2</c:v>
                </c:pt>
                <c:pt idx="639">
                  <c:v>2.9399999999999999E-2</c:v>
                </c:pt>
                <c:pt idx="640">
                  <c:v>2.9399999999999999E-2</c:v>
                </c:pt>
                <c:pt idx="641">
                  <c:v>2.9500000000000002E-2</c:v>
                </c:pt>
                <c:pt idx="642">
                  <c:v>2.9500000000000002E-2</c:v>
                </c:pt>
                <c:pt idx="643">
                  <c:v>2.9500000000000002E-2</c:v>
                </c:pt>
                <c:pt idx="644">
                  <c:v>2.9600000000000001E-2</c:v>
                </c:pt>
                <c:pt idx="645">
                  <c:v>2.9600000000000001E-2</c:v>
                </c:pt>
                <c:pt idx="646">
                  <c:v>2.9700000000000001E-2</c:v>
                </c:pt>
                <c:pt idx="647">
                  <c:v>2.9700000000000001E-2</c:v>
                </c:pt>
                <c:pt idx="648">
                  <c:v>2.9700000000000001E-2</c:v>
                </c:pt>
                <c:pt idx="649">
                  <c:v>2.9800000000000011E-2</c:v>
                </c:pt>
                <c:pt idx="650">
                  <c:v>2.9800000000000011E-2</c:v>
                </c:pt>
                <c:pt idx="651">
                  <c:v>2.9800000000000011E-2</c:v>
                </c:pt>
                <c:pt idx="652">
                  <c:v>2.9899999999999999E-2</c:v>
                </c:pt>
                <c:pt idx="653">
                  <c:v>2.9899999999999999E-2</c:v>
                </c:pt>
                <c:pt idx="654">
                  <c:v>3.0000000000000002E-2</c:v>
                </c:pt>
                <c:pt idx="655">
                  <c:v>3.0000000000000002E-2</c:v>
                </c:pt>
                <c:pt idx="656">
                  <c:v>3.0000000000000002E-2</c:v>
                </c:pt>
                <c:pt idx="657">
                  <c:v>3.0000000000000002E-2</c:v>
                </c:pt>
                <c:pt idx="658">
                  <c:v>3.0000000000000002E-2</c:v>
                </c:pt>
                <c:pt idx="659">
                  <c:v>3.0000000000000002E-2</c:v>
                </c:pt>
                <c:pt idx="660">
                  <c:v>3.0000000000000002E-2</c:v>
                </c:pt>
                <c:pt idx="661">
                  <c:v>3.0100000000000002E-2</c:v>
                </c:pt>
                <c:pt idx="662">
                  <c:v>3.0100000000000002E-2</c:v>
                </c:pt>
                <c:pt idx="663">
                  <c:v>3.0100000000000002E-2</c:v>
                </c:pt>
                <c:pt idx="664">
                  <c:v>3.0100000000000002E-2</c:v>
                </c:pt>
                <c:pt idx="665">
                  <c:v>3.0100000000000002E-2</c:v>
                </c:pt>
                <c:pt idx="666">
                  <c:v>3.0100000000000002E-2</c:v>
                </c:pt>
                <c:pt idx="667">
                  <c:v>3.0100000000000002E-2</c:v>
                </c:pt>
                <c:pt idx="668">
                  <c:v>3.0200000000000012E-2</c:v>
                </c:pt>
                <c:pt idx="669">
                  <c:v>3.0200000000000012E-2</c:v>
                </c:pt>
                <c:pt idx="670">
                  <c:v>3.0400000000000021E-2</c:v>
                </c:pt>
                <c:pt idx="671">
                  <c:v>3.0400000000000021E-2</c:v>
                </c:pt>
                <c:pt idx="672">
                  <c:v>3.0400000000000021E-2</c:v>
                </c:pt>
                <c:pt idx="673">
                  <c:v>3.0400000000000021E-2</c:v>
                </c:pt>
                <c:pt idx="674">
                  <c:v>3.0500000000000006E-2</c:v>
                </c:pt>
                <c:pt idx="675">
                  <c:v>3.0599999999999999E-2</c:v>
                </c:pt>
                <c:pt idx="676">
                  <c:v>3.0599999999999999E-2</c:v>
                </c:pt>
                <c:pt idx="677">
                  <c:v>3.0700000000000002E-2</c:v>
                </c:pt>
                <c:pt idx="678">
                  <c:v>3.0700000000000002E-2</c:v>
                </c:pt>
                <c:pt idx="679">
                  <c:v>3.0700000000000002E-2</c:v>
                </c:pt>
                <c:pt idx="680">
                  <c:v>3.0800000000000011E-2</c:v>
                </c:pt>
                <c:pt idx="681">
                  <c:v>3.0800000000000011E-2</c:v>
                </c:pt>
                <c:pt idx="682">
                  <c:v>3.0800000000000011E-2</c:v>
                </c:pt>
                <c:pt idx="683">
                  <c:v>3.0800000000000011E-2</c:v>
                </c:pt>
                <c:pt idx="684">
                  <c:v>3.0800000000000011E-2</c:v>
                </c:pt>
                <c:pt idx="685">
                  <c:v>3.1000000000000021E-2</c:v>
                </c:pt>
                <c:pt idx="686">
                  <c:v>3.1000000000000021E-2</c:v>
                </c:pt>
                <c:pt idx="687">
                  <c:v>3.1000000000000021E-2</c:v>
                </c:pt>
                <c:pt idx="688">
                  <c:v>3.1000000000000021E-2</c:v>
                </c:pt>
                <c:pt idx="689">
                  <c:v>3.1000000000000021E-2</c:v>
                </c:pt>
                <c:pt idx="690">
                  <c:v>3.1100000000000006E-2</c:v>
                </c:pt>
                <c:pt idx="691">
                  <c:v>3.1100000000000006E-2</c:v>
                </c:pt>
                <c:pt idx="692">
                  <c:v>3.1100000000000006E-2</c:v>
                </c:pt>
                <c:pt idx="693">
                  <c:v>3.1100000000000006E-2</c:v>
                </c:pt>
                <c:pt idx="694">
                  <c:v>3.1100000000000006E-2</c:v>
                </c:pt>
                <c:pt idx="695">
                  <c:v>3.1300000000000001E-2</c:v>
                </c:pt>
                <c:pt idx="696">
                  <c:v>3.1300000000000001E-2</c:v>
                </c:pt>
                <c:pt idx="697">
                  <c:v>3.1300000000000001E-2</c:v>
                </c:pt>
                <c:pt idx="698">
                  <c:v>3.15E-2</c:v>
                </c:pt>
                <c:pt idx="699">
                  <c:v>3.1600000000000038E-2</c:v>
                </c:pt>
                <c:pt idx="700">
                  <c:v>3.1600000000000038E-2</c:v>
                </c:pt>
                <c:pt idx="701">
                  <c:v>3.1700000000000006E-2</c:v>
                </c:pt>
                <c:pt idx="702">
                  <c:v>3.1700000000000006E-2</c:v>
                </c:pt>
                <c:pt idx="703">
                  <c:v>3.1700000000000006E-2</c:v>
                </c:pt>
                <c:pt idx="704">
                  <c:v>3.1900000000000005E-2</c:v>
                </c:pt>
                <c:pt idx="705">
                  <c:v>3.1900000000000005E-2</c:v>
                </c:pt>
                <c:pt idx="706">
                  <c:v>3.1900000000000005E-2</c:v>
                </c:pt>
                <c:pt idx="707">
                  <c:v>3.1900000000000005E-2</c:v>
                </c:pt>
                <c:pt idx="708">
                  <c:v>3.1900000000000005E-2</c:v>
                </c:pt>
                <c:pt idx="709">
                  <c:v>3.1900000000000005E-2</c:v>
                </c:pt>
                <c:pt idx="710">
                  <c:v>3.1900000000000005E-2</c:v>
                </c:pt>
                <c:pt idx="711">
                  <c:v>3.2000000000000035E-2</c:v>
                </c:pt>
                <c:pt idx="712">
                  <c:v>3.210000000000001E-2</c:v>
                </c:pt>
                <c:pt idx="713">
                  <c:v>3.210000000000001E-2</c:v>
                </c:pt>
                <c:pt idx="714">
                  <c:v>3.210000000000001E-2</c:v>
                </c:pt>
                <c:pt idx="715">
                  <c:v>3.210000000000001E-2</c:v>
                </c:pt>
                <c:pt idx="716">
                  <c:v>3.2399999999999998E-2</c:v>
                </c:pt>
                <c:pt idx="717">
                  <c:v>3.2399999999999998E-2</c:v>
                </c:pt>
                <c:pt idx="718">
                  <c:v>3.2700000000000014E-2</c:v>
                </c:pt>
                <c:pt idx="719">
                  <c:v>3.2700000000000014E-2</c:v>
                </c:pt>
                <c:pt idx="720">
                  <c:v>3.2800000000000037E-2</c:v>
                </c:pt>
                <c:pt idx="721">
                  <c:v>3.2800000000000037E-2</c:v>
                </c:pt>
                <c:pt idx="722">
                  <c:v>3.2800000000000037E-2</c:v>
                </c:pt>
                <c:pt idx="723">
                  <c:v>3.2800000000000037E-2</c:v>
                </c:pt>
                <c:pt idx="724">
                  <c:v>3.2900000000000006E-2</c:v>
                </c:pt>
                <c:pt idx="725">
                  <c:v>3.2900000000000006E-2</c:v>
                </c:pt>
                <c:pt idx="726">
                  <c:v>3.2900000000000006E-2</c:v>
                </c:pt>
                <c:pt idx="727">
                  <c:v>3.2900000000000006E-2</c:v>
                </c:pt>
                <c:pt idx="728">
                  <c:v>3.2900000000000006E-2</c:v>
                </c:pt>
                <c:pt idx="729">
                  <c:v>3.2900000000000006E-2</c:v>
                </c:pt>
                <c:pt idx="730">
                  <c:v>3.2900000000000006E-2</c:v>
                </c:pt>
                <c:pt idx="731">
                  <c:v>3.3099999999999997E-2</c:v>
                </c:pt>
                <c:pt idx="732">
                  <c:v>3.3099999999999997E-2</c:v>
                </c:pt>
                <c:pt idx="733">
                  <c:v>3.3099999999999997E-2</c:v>
                </c:pt>
                <c:pt idx="734">
                  <c:v>3.32E-2</c:v>
                </c:pt>
                <c:pt idx="735">
                  <c:v>3.32E-2</c:v>
                </c:pt>
                <c:pt idx="736">
                  <c:v>3.32E-2</c:v>
                </c:pt>
                <c:pt idx="737">
                  <c:v>3.3300000000000003E-2</c:v>
                </c:pt>
                <c:pt idx="738">
                  <c:v>3.3300000000000003E-2</c:v>
                </c:pt>
                <c:pt idx="739">
                  <c:v>3.3300000000000003E-2</c:v>
                </c:pt>
                <c:pt idx="740">
                  <c:v>3.3399999999999999E-2</c:v>
                </c:pt>
                <c:pt idx="741">
                  <c:v>3.3399999999999999E-2</c:v>
                </c:pt>
                <c:pt idx="742">
                  <c:v>3.3399999999999999E-2</c:v>
                </c:pt>
                <c:pt idx="743">
                  <c:v>3.3500000000000002E-2</c:v>
                </c:pt>
                <c:pt idx="744">
                  <c:v>3.3500000000000002E-2</c:v>
                </c:pt>
                <c:pt idx="745">
                  <c:v>3.3500000000000002E-2</c:v>
                </c:pt>
                <c:pt idx="746">
                  <c:v>3.3500000000000002E-2</c:v>
                </c:pt>
                <c:pt idx="747">
                  <c:v>3.3500000000000002E-2</c:v>
                </c:pt>
                <c:pt idx="748">
                  <c:v>3.3500000000000002E-2</c:v>
                </c:pt>
                <c:pt idx="749">
                  <c:v>3.3500000000000002E-2</c:v>
                </c:pt>
                <c:pt idx="750">
                  <c:v>3.3500000000000002E-2</c:v>
                </c:pt>
                <c:pt idx="751">
                  <c:v>3.3500000000000002E-2</c:v>
                </c:pt>
                <c:pt idx="752">
                  <c:v>3.3700000000000001E-2</c:v>
                </c:pt>
                <c:pt idx="753">
                  <c:v>3.3700000000000001E-2</c:v>
                </c:pt>
                <c:pt idx="754">
                  <c:v>3.3700000000000001E-2</c:v>
                </c:pt>
                <c:pt idx="755">
                  <c:v>3.3700000000000001E-2</c:v>
                </c:pt>
                <c:pt idx="756">
                  <c:v>3.3700000000000001E-2</c:v>
                </c:pt>
                <c:pt idx="757">
                  <c:v>3.3700000000000001E-2</c:v>
                </c:pt>
                <c:pt idx="758">
                  <c:v>3.3700000000000001E-2</c:v>
                </c:pt>
                <c:pt idx="759">
                  <c:v>3.3700000000000001E-2</c:v>
                </c:pt>
                <c:pt idx="760">
                  <c:v>3.3700000000000001E-2</c:v>
                </c:pt>
                <c:pt idx="761">
                  <c:v>3.3799999999999997E-2</c:v>
                </c:pt>
                <c:pt idx="762">
                  <c:v>3.3799999999999997E-2</c:v>
                </c:pt>
                <c:pt idx="763">
                  <c:v>3.3799999999999997E-2</c:v>
                </c:pt>
                <c:pt idx="764">
                  <c:v>3.3799999999999997E-2</c:v>
                </c:pt>
                <c:pt idx="765">
                  <c:v>3.3799999999999997E-2</c:v>
                </c:pt>
                <c:pt idx="766">
                  <c:v>3.3799999999999997E-2</c:v>
                </c:pt>
                <c:pt idx="767">
                  <c:v>3.3799999999999997E-2</c:v>
                </c:pt>
                <c:pt idx="768">
                  <c:v>3.3799999999999997E-2</c:v>
                </c:pt>
                <c:pt idx="769">
                  <c:v>3.3799999999999997E-2</c:v>
                </c:pt>
                <c:pt idx="770">
                  <c:v>3.4000000000000002E-2</c:v>
                </c:pt>
                <c:pt idx="771">
                  <c:v>3.4000000000000002E-2</c:v>
                </c:pt>
                <c:pt idx="772">
                  <c:v>3.4000000000000002E-2</c:v>
                </c:pt>
                <c:pt idx="773">
                  <c:v>3.4000000000000002E-2</c:v>
                </c:pt>
                <c:pt idx="774">
                  <c:v>3.4000000000000002E-2</c:v>
                </c:pt>
                <c:pt idx="775">
                  <c:v>3.4000000000000002E-2</c:v>
                </c:pt>
                <c:pt idx="776">
                  <c:v>3.4000000000000002E-2</c:v>
                </c:pt>
                <c:pt idx="777">
                  <c:v>3.4000000000000002E-2</c:v>
                </c:pt>
                <c:pt idx="778">
                  <c:v>3.4000000000000002E-2</c:v>
                </c:pt>
                <c:pt idx="779">
                  <c:v>3.4000000000000002E-2</c:v>
                </c:pt>
                <c:pt idx="780">
                  <c:v>3.4000000000000002E-2</c:v>
                </c:pt>
                <c:pt idx="781">
                  <c:v>3.4000000000000002E-2</c:v>
                </c:pt>
                <c:pt idx="782">
                  <c:v>3.4099999999999998E-2</c:v>
                </c:pt>
                <c:pt idx="783">
                  <c:v>3.4200000000000001E-2</c:v>
                </c:pt>
                <c:pt idx="784">
                  <c:v>3.44E-2</c:v>
                </c:pt>
                <c:pt idx="785">
                  <c:v>3.44E-2</c:v>
                </c:pt>
                <c:pt idx="786">
                  <c:v>3.4500000000000003E-2</c:v>
                </c:pt>
                <c:pt idx="787">
                  <c:v>3.4700000000000002E-2</c:v>
                </c:pt>
                <c:pt idx="788">
                  <c:v>3.4700000000000002E-2</c:v>
                </c:pt>
                <c:pt idx="789">
                  <c:v>3.4700000000000002E-2</c:v>
                </c:pt>
                <c:pt idx="790">
                  <c:v>3.4799999999999998E-2</c:v>
                </c:pt>
                <c:pt idx="791">
                  <c:v>3.4799999999999998E-2</c:v>
                </c:pt>
                <c:pt idx="792">
                  <c:v>3.4799999999999998E-2</c:v>
                </c:pt>
                <c:pt idx="793">
                  <c:v>3.500000000000001E-2</c:v>
                </c:pt>
                <c:pt idx="794">
                  <c:v>3.5099999999999999E-2</c:v>
                </c:pt>
                <c:pt idx="795">
                  <c:v>3.5099999999999999E-2</c:v>
                </c:pt>
                <c:pt idx="796">
                  <c:v>3.5099999999999999E-2</c:v>
                </c:pt>
                <c:pt idx="797">
                  <c:v>3.5200000000000002E-2</c:v>
                </c:pt>
                <c:pt idx="798">
                  <c:v>3.5500000000000004E-2</c:v>
                </c:pt>
                <c:pt idx="799">
                  <c:v>3.5500000000000004E-2</c:v>
                </c:pt>
                <c:pt idx="800">
                  <c:v>3.570000000000001E-2</c:v>
                </c:pt>
                <c:pt idx="801">
                  <c:v>3.570000000000001E-2</c:v>
                </c:pt>
                <c:pt idx="802">
                  <c:v>3.5799999999999998E-2</c:v>
                </c:pt>
                <c:pt idx="803">
                  <c:v>3.5799999999999998E-2</c:v>
                </c:pt>
                <c:pt idx="804">
                  <c:v>3.5999999999999997E-2</c:v>
                </c:pt>
                <c:pt idx="805">
                  <c:v>3.61E-2</c:v>
                </c:pt>
                <c:pt idx="806">
                  <c:v>3.61E-2</c:v>
                </c:pt>
                <c:pt idx="807">
                  <c:v>3.61E-2</c:v>
                </c:pt>
                <c:pt idx="808">
                  <c:v>3.61E-2</c:v>
                </c:pt>
                <c:pt idx="809">
                  <c:v>3.61E-2</c:v>
                </c:pt>
                <c:pt idx="810">
                  <c:v>3.61E-2</c:v>
                </c:pt>
                <c:pt idx="811">
                  <c:v>3.61E-2</c:v>
                </c:pt>
                <c:pt idx="812">
                  <c:v>3.61E-2</c:v>
                </c:pt>
                <c:pt idx="813">
                  <c:v>3.61E-2</c:v>
                </c:pt>
                <c:pt idx="814">
                  <c:v>3.61E-2</c:v>
                </c:pt>
                <c:pt idx="815">
                  <c:v>3.61E-2</c:v>
                </c:pt>
                <c:pt idx="816">
                  <c:v>3.61E-2</c:v>
                </c:pt>
                <c:pt idx="817">
                  <c:v>3.61E-2</c:v>
                </c:pt>
                <c:pt idx="818">
                  <c:v>3.6400000000000016E-2</c:v>
                </c:pt>
                <c:pt idx="819">
                  <c:v>3.6600000000000035E-2</c:v>
                </c:pt>
                <c:pt idx="820">
                  <c:v>3.6600000000000035E-2</c:v>
                </c:pt>
                <c:pt idx="821">
                  <c:v>3.6799999999999999E-2</c:v>
                </c:pt>
                <c:pt idx="822">
                  <c:v>3.6799999999999999E-2</c:v>
                </c:pt>
                <c:pt idx="823">
                  <c:v>3.6799999999999999E-2</c:v>
                </c:pt>
                <c:pt idx="824">
                  <c:v>3.6799999999999999E-2</c:v>
                </c:pt>
                <c:pt idx="825">
                  <c:v>3.6799999999999999E-2</c:v>
                </c:pt>
                <c:pt idx="826">
                  <c:v>3.6799999999999999E-2</c:v>
                </c:pt>
                <c:pt idx="827">
                  <c:v>3.6799999999999999E-2</c:v>
                </c:pt>
                <c:pt idx="828">
                  <c:v>3.6799999999999999E-2</c:v>
                </c:pt>
                <c:pt idx="829">
                  <c:v>3.6799999999999999E-2</c:v>
                </c:pt>
                <c:pt idx="830">
                  <c:v>3.6799999999999999E-2</c:v>
                </c:pt>
                <c:pt idx="831">
                  <c:v>3.6799999999999999E-2</c:v>
                </c:pt>
                <c:pt idx="832">
                  <c:v>3.6799999999999999E-2</c:v>
                </c:pt>
                <c:pt idx="833">
                  <c:v>3.6900000000000002E-2</c:v>
                </c:pt>
                <c:pt idx="834">
                  <c:v>3.6900000000000002E-2</c:v>
                </c:pt>
                <c:pt idx="835">
                  <c:v>3.7100000000000001E-2</c:v>
                </c:pt>
                <c:pt idx="836">
                  <c:v>3.7100000000000001E-2</c:v>
                </c:pt>
                <c:pt idx="837">
                  <c:v>3.7100000000000001E-2</c:v>
                </c:pt>
                <c:pt idx="838">
                  <c:v>3.7100000000000001E-2</c:v>
                </c:pt>
                <c:pt idx="839">
                  <c:v>3.7100000000000001E-2</c:v>
                </c:pt>
                <c:pt idx="840">
                  <c:v>3.7100000000000001E-2</c:v>
                </c:pt>
                <c:pt idx="841">
                  <c:v>3.7100000000000001E-2</c:v>
                </c:pt>
                <c:pt idx="842">
                  <c:v>3.7100000000000001E-2</c:v>
                </c:pt>
                <c:pt idx="843">
                  <c:v>3.7100000000000001E-2</c:v>
                </c:pt>
                <c:pt idx="844">
                  <c:v>3.7100000000000001E-2</c:v>
                </c:pt>
                <c:pt idx="845">
                  <c:v>3.7300000000000035E-2</c:v>
                </c:pt>
                <c:pt idx="846">
                  <c:v>3.7500000000000006E-2</c:v>
                </c:pt>
                <c:pt idx="847">
                  <c:v>3.7500000000000006E-2</c:v>
                </c:pt>
                <c:pt idx="848">
                  <c:v>3.7500000000000006E-2</c:v>
                </c:pt>
                <c:pt idx="849">
                  <c:v>3.7500000000000006E-2</c:v>
                </c:pt>
                <c:pt idx="850">
                  <c:v>3.7500000000000006E-2</c:v>
                </c:pt>
                <c:pt idx="851">
                  <c:v>3.7500000000000006E-2</c:v>
                </c:pt>
                <c:pt idx="852">
                  <c:v>3.7500000000000006E-2</c:v>
                </c:pt>
                <c:pt idx="853">
                  <c:v>3.7800000000000035E-2</c:v>
                </c:pt>
                <c:pt idx="854">
                  <c:v>3.7800000000000035E-2</c:v>
                </c:pt>
                <c:pt idx="855">
                  <c:v>3.7800000000000035E-2</c:v>
                </c:pt>
                <c:pt idx="856">
                  <c:v>3.7999999999999999E-2</c:v>
                </c:pt>
                <c:pt idx="857">
                  <c:v>3.7999999999999999E-2</c:v>
                </c:pt>
                <c:pt idx="858">
                  <c:v>3.7999999999999999E-2</c:v>
                </c:pt>
                <c:pt idx="859">
                  <c:v>3.7999999999999999E-2</c:v>
                </c:pt>
                <c:pt idx="860">
                  <c:v>3.7999999999999999E-2</c:v>
                </c:pt>
                <c:pt idx="861">
                  <c:v>3.8199999999999998E-2</c:v>
                </c:pt>
                <c:pt idx="862">
                  <c:v>3.8399999999999997E-2</c:v>
                </c:pt>
                <c:pt idx="863">
                  <c:v>3.8399999999999997E-2</c:v>
                </c:pt>
                <c:pt idx="864">
                  <c:v>3.8399999999999997E-2</c:v>
                </c:pt>
                <c:pt idx="865">
                  <c:v>3.8399999999999997E-2</c:v>
                </c:pt>
                <c:pt idx="866">
                  <c:v>3.8399999999999997E-2</c:v>
                </c:pt>
                <c:pt idx="867">
                  <c:v>3.8399999999999997E-2</c:v>
                </c:pt>
                <c:pt idx="868">
                  <c:v>3.8399999999999997E-2</c:v>
                </c:pt>
                <c:pt idx="869">
                  <c:v>3.8399999999999997E-2</c:v>
                </c:pt>
                <c:pt idx="870">
                  <c:v>3.8600000000000002E-2</c:v>
                </c:pt>
                <c:pt idx="871">
                  <c:v>3.8800000000000001E-2</c:v>
                </c:pt>
                <c:pt idx="872">
                  <c:v>3.8800000000000001E-2</c:v>
                </c:pt>
                <c:pt idx="873">
                  <c:v>3.8800000000000001E-2</c:v>
                </c:pt>
                <c:pt idx="874">
                  <c:v>3.8800000000000001E-2</c:v>
                </c:pt>
                <c:pt idx="875">
                  <c:v>3.9199999999999999E-2</c:v>
                </c:pt>
                <c:pt idx="876">
                  <c:v>3.9199999999999999E-2</c:v>
                </c:pt>
                <c:pt idx="877">
                  <c:v>3.9199999999999999E-2</c:v>
                </c:pt>
                <c:pt idx="878">
                  <c:v>3.9199999999999999E-2</c:v>
                </c:pt>
                <c:pt idx="879">
                  <c:v>3.9199999999999999E-2</c:v>
                </c:pt>
                <c:pt idx="880">
                  <c:v>3.9199999999999999E-2</c:v>
                </c:pt>
                <c:pt idx="881">
                  <c:v>3.9199999999999999E-2</c:v>
                </c:pt>
                <c:pt idx="882">
                  <c:v>3.9199999999999999E-2</c:v>
                </c:pt>
                <c:pt idx="883">
                  <c:v>3.9199999999999999E-2</c:v>
                </c:pt>
                <c:pt idx="884">
                  <c:v>3.9199999999999999E-2</c:v>
                </c:pt>
                <c:pt idx="885">
                  <c:v>3.9199999999999999E-2</c:v>
                </c:pt>
                <c:pt idx="886">
                  <c:v>3.9199999999999999E-2</c:v>
                </c:pt>
                <c:pt idx="887">
                  <c:v>3.9199999999999999E-2</c:v>
                </c:pt>
                <c:pt idx="888">
                  <c:v>3.9199999999999999E-2</c:v>
                </c:pt>
                <c:pt idx="889">
                  <c:v>3.9199999999999999E-2</c:v>
                </c:pt>
                <c:pt idx="890">
                  <c:v>3.9199999999999999E-2</c:v>
                </c:pt>
                <c:pt idx="891">
                  <c:v>3.9199999999999999E-2</c:v>
                </c:pt>
                <c:pt idx="892">
                  <c:v>3.9199999999999999E-2</c:v>
                </c:pt>
                <c:pt idx="893">
                  <c:v>3.9199999999999999E-2</c:v>
                </c:pt>
                <c:pt idx="894">
                  <c:v>3.9199999999999999E-2</c:v>
                </c:pt>
                <c:pt idx="895">
                  <c:v>3.9199999999999999E-2</c:v>
                </c:pt>
                <c:pt idx="896">
                  <c:v>3.9199999999999999E-2</c:v>
                </c:pt>
                <c:pt idx="897">
                  <c:v>3.95E-2</c:v>
                </c:pt>
                <c:pt idx="898">
                  <c:v>3.95E-2</c:v>
                </c:pt>
                <c:pt idx="899">
                  <c:v>3.95E-2</c:v>
                </c:pt>
                <c:pt idx="900">
                  <c:v>3.95E-2</c:v>
                </c:pt>
                <c:pt idx="901">
                  <c:v>3.9699999999999999E-2</c:v>
                </c:pt>
                <c:pt idx="902">
                  <c:v>3.9699999999999999E-2</c:v>
                </c:pt>
                <c:pt idx="903">
                  <c:v>3.9699999999999999E-2</c:v>
                </c:pt>
                <c:pt idx="904">
                  <c:v>3.9699999999999999E-2</c:v>
                </c:pt>
                <c:pt idx="905">
                  <c:v>3.9699999999999999E-2</c:v>
                </c:pt>
                <c:pt idx="906">
                  <c:v>3.9900000000000005E-2</c:v>
                </c:pt>
                <c:pt idx="907">
                  <c:v>3.9900000000000005E-2</c:v>
                </c:pt>
                <c:pt idx="908">
                  <c:v>3.9900000000000005E-2</c:v>
                </c:pt>
                <c:pt idx="909">
                  <c:v>3.9900000000000005E-2</c:v>
                </c:pt>
                <c:pt idx="910">
                  <c:v>3.9900000000000005E-2</c:v>
                </c:pt>
                <c:pt idx="911">
                  <c:v>4.02E-2</c:v>
                </c:pt>
                <c:pt idx="912">
                  <c:v>4.02E-2</c:v>
                </c:pt>
                <c:pt idx="913">
                  <c:v>4.02E-2</c:v>
                </c:pt>
                <c:pt idx="914">
                  <c:v>4.0700000000000014E-2</c:v>
                </c:pt>
                <c:pt idx="915">
                  <c:v>4.0700000000000014E-2</c:v>
                </c:pt>
                <c:pt idx="916">
                  <c:v>4.0900000000000013E-2</c:v>
                </c:pt>
                <c:pt idx="917">
                  <c:v>4.0900000000000013E-2</c:v>
                </c:pt>
                <c:pt idx="918">
                  <c:v>4.0900000000000013E-2</c:v>
                </c:pt>
                <c:pt idx="919">
                  <c:v>4.0900000000000013E-2</c:v>
                </c:pt>
                <c:pt idx="920">
                  <c:v>4.0900000000000013E-2</c:v>
                </c:pt>
                <c:pt idx="921">
                  <c:v>4.0900000000000013E-2</c:v>
                </c:pt>
                <c:pt idx="922">
                  <c:v>4.0900000000000013E-2</c:v>
                </c:pt>
                <c:pt idx="923">
                  <c:v>4.0900000000000013E-2</c:v>
                </c:pt>
                <c:pt idx="924">
                  <c:v>4.0900000000000013E-2</c:v>
                </c:pt>
                <c:pt idx="925">
                  <c:v>4.0900000000000013E-2</c:v>
                </c:pt>
                <c:pt idx="926">
                  <c:v>4.0900000000000013E-2</c:v>
                </c:pt>
                <c:pt idx="927">
                  <c:v>4.0900000000000013E-2</c:v>
                </c:pt>
                <c:pt idx="928">
                  <c:v>4.0900000000000013E-2</c:v>
                </c:pt>
                <c:pt idx="929">
                  <c:v>4.0900000000000013E-2</c:v>
                </c:pt>
                <c:pt idx="930">
                  <c:v>4.0900000000000013E-2</c:v>
                </c:pt>
                <c:pt idx="931">
                  <c:v>4.0900000000000013E-2</c:v>
                </c:pt>
                <c:pt idx="932">
                  <c:v>4.0900000000000013E-2</c:v>
                </c:pt>
                <c:pt idx="933">
                  <c:v>4.1199999999999987E-2</c:v>
                </c:pt>
                <c:pt idx="934">
                  <c:v>4.1500000000000002E-2</c:v>
                </c:pt>
                <c:pt idx="935">
                  <c:v>4.1500000000000002E-2</c:v>
                </c:pt>
                <c:pt idx="936">
                  <c:v>4.1500000000000002E-2</c:v>
                </c:pt>
                <c:pt idx="937">
                  <c:v>4.1500000000000002E-2</c:v>
                </c:pt>
                <c:pt idx="938">
                  <c:v>4.1500000000000002E-2</c:v>
                </c:pt>
                <c:pt idx="939">
                  <c:v>4.1500000000000002E-2</c:v>
                </c:pt>
                <c:pt idx="940">
                  <c:v>4.1500000000000002E-2</c:v>
                </c:pt>
                <c:pt idx="941">
                  <c:v>4.1500000000000002E-2</c:v>
                </c:pt>
                <c:pt idx="942">
                  <c:v>4.1500000000000002E-2</c:v>
                </c:pt>
                <c:pt idx="943">
                  <c:v>4.1500000000000002E-2</c:v>
                </c:pt>
                <c:pt idx="944">
                  <c:v>4.1500000000000002E-2</c:v>
                </c:pt>
                <c:pt idx="945">
                  <c:v>4.1500000000000002E-2</c:v>
                </c:pt>
                <c:pt idx="946">
                  <c:v>4.1500000000000002E-2</c:v>
                </c:pt>
                <c:pt idx="947">
                  <c:v>4.1500000000000002E-2</c:v>
                </c:pt>
                <c:pt idx="948">
                  <c:v>4.1500000000000002E-2</c:v>
                </c:pt>
                <c:pt idx="949">
                  <c:v>4.19E-2</c:v>
                </c:pt>
                <c:pt idx="950">
                  <c:v>4.19E-2</c:v>
                </c:pt>
                <c:pt idx="951">
                  <c:v>4.19E-2</c:v>
                </c:pt>
                <c:pt idx="952">
                  <c:v>4.19E-2</c:v>
                </c:pt>
                <c:pt idx="953">
                  <c:v>4.2200000000000001E-2</c:v>
                </c:pt>
                <c:pt idx="954">
                  <c:v>4.2200000000000001E-2</c:v>
                </c:pt>
                <c:pt idx="955">
                  <c:v>4.2200000000000001E-2</c:v>
                </c:pt>
                <c:pt idx="956">
                  <c:v>4.2200000000000001E-2</c:v>
                </c:pt>
                <c:pt idx="957">
                  <c:v>4.2200000000000001E-2</c:v>
                </c:pt>
                <c:pt idx="958">
                  <c:v>4.2500000000000003E-2</c:v>
                </c:pt>
                <c:pt idx="959">
                  <c:v>4.2500000000000003E-2</c:v>
                </c:pt>
                <c:pt idx="960">
                  <c:v>4.2500000000000003E-2</c:v>
                </c:pt>
                <c:pt idx="961">
                  <c:v>4.2500000000000003E-2</c:v>
                </c:pt>
                <c:pt idx="962">
                  <c:v>4.2500000000000003E-2</c:v>
                </c:pt>
                <c:pt idx="963">
                  <c:v>4.2900000000000021E-2</c:v>
                </c:pt>
                <c:pt idx="964">
                  <c:v>4.2900000000000021E-2</c:v>
                </c:pt>
                <c:pt idx="965">
                  <c:v>4.2900000000000021E-2</c:v>
                </c:pt>
                <c:pt idx="966">
                  <c:v>4.3199999999999995E-2</c:v>
                </c:pt>
                <c:pt idx="967">
                  <c:v>4.3199999999999995E-2</c:v>
                </c:pt>
                <c:pt idx="968">
                  <c:v>4.3199999999999995E-2</c:v>
                </c:pt>
                <c:pt idx="969">
                  <c:v>4.3199999999999995E-2</c:v>
                </c:pt>
                <c:pt idx="970">
                  <c:v>4.3199999999999995E-2</c:v>
                </c:pt>
                <c:pt idx="971">
                  <c:v>4.3199999999999995E-2</c:v>
                </c:pt>
                <c:pt idx="972">
                  <c:v>4.3199999999999995E-2</c:v>
                </c:pt>
                <c:pt idx="973">
                  <c:v>4.36E-2</c:v>
                </c:pt>
                <c:pt idx="974">
                  <c:v>4.36E-2</c:v>
                </c:pt>
                <c:pt idx="975">
                  <c:v>4.36E-2</c:v>
                </c:pt>
                <c:pt idx="976">
                  <c:v>4.36E-2</c:v>
                </c:pt>
                <c:pt idx="977">
                  <c:v>4.36E-2</c:v>
                </c:pt>
                <c:pt idx="978">
                  <c:v>4.36E-2</c:v>
                </c:pt>
                <c:pt idx="979">
                  <c:v>4.36E-2</c:v>
                </c:pt>
                <c:pt idx="980">
                  <c:v>4.36E-2</c:v>
                </c:pt>
                <c:pt idx="981">
                  <c:v>4.36E-2</c:v>
                </c:pt>
                <c:pt idx="982">
                  <c:v>4.36E-2</c:v>
                </c:pt>
                <c:pt idx="983">
                  <c:v>4.36E-2</c:v>
                </c:pt>
                <c:pt idx="984">
                  <c:v>4.36E-2</c:v>
                </c:pt>
                <c:pt idx="985">
                  <c:v>4.36E-2</c:v>
                </c:pt>
                <c:pt idx="986">
                  <c:v>4.36E-2</c:v>
                </c:pt>
                <c:pt idx="987">
                  <c:v>4.36E-2</c:v>
                </c:pt>
                <c:pt idx="988">
                  <c:v>4.36E-2</c:v>
                </c:pt>
                <c:pt idx="989">
                  <c:v>4.36E-2</c:v>
                </c:pt>
                <c:pt idx="990">
                  <c:v>4.36E-2</c:v>
                </c:pt>
                <c:pt idx="991">
                  <c:v>4.36E-2</c:v>
                </c:pt>
                <c:pt idx="992">
                  <c:v>4.4100000000000014E-2</c:v>
                </c:pt>
                <c:pt idx="993">
                  <c:v>4.4100000000000014E-2</c:v>
                </c:pt>
                <c:pt idx="994">
                  <c:v>4.4100000000000014E-2</c:v>
                </c:pt>
                <c:pt idx="995">
                  <c:v>4.4100000000000014E-2</c:v>
                </c:pt>
                <c:pt idx="996">
                  <c:v>4.4100000000000014E-2</c:v>
                </c:pt>
                <c:pt idx="997">
                  <c:v>4.4100000000000014E-2</c:v>
                </c:pt>
                <c:pt idx="998">
                  <c:v>4.4100000000000014E-2</c:v>
                </c:pt>
                <c:pt idx="999">
                  <c:v>4.4100000000000014E-2</c:v>
                </c:pt>
                <c:pt idx="1000">
                  <c:v>4.4100000000000014E-2</c:v>
                </c:pt>
                <c:pt idx="1001">
                  <c:v>4.4500000000000033E-2</c:v>
                </c:pt>
                <c:pt idx="1002">
                  <c:v>4.4500000000000033E-2</c:v>
                </c:pt>
                <c:pt idx="1003">
                  <c:v>4.4500000000000033E-2</c:v>
                </c:pt>
                <c:pt idx="1004">
                  <c:v>4.5000000000000012E-2</c:v>
                </c:pt>
                <c:pt idx="1005">
                  <c:v>4.5000000000000012E-2</c:v>
                </c:pt>
                <c:pt idx="1006">
                  <c:v>4.5000000000000012E-2</c:v>
                </c:pt>
                <c:pt idx="1007">
                  <c:v>4.5000000000000012E-2</c:v>
                </c:pt>
                <c:pt idx="1008">
                  <c:v>4.5000000000000012E-2</c:v>
                </c:pt>
                <c:pt idx="1009">
                  <c:v>4.5000000000000012E-2</c:v>
                </c:pt>
                <c:pt idx="1010">
                  <c:v>4.5000000000000012E-2</c:v>
                </c:pt>
                <c:pt idx="1011">
                  <c:v>4.5000000000000012E-2</c:v>
                </c:pt>
                <c:pt idx="1012">
                  <c:v>4.5000000000000012E-2</c:v>
                </c:pt>
                <c:pt idx="1013">
                  <c:v>4.5000000000000012E-2</c:v>
                </c:pt>
                <c:pt idx="1014">
                  <c:v>4.5000000000000012E-2</c:v>
                </c:pt>
                <c:pt idx="1015">
                  <c:v>4.5000000000000012E-2</c:v>
                </c:pt>
                <c:pt idx="1016">
                  <c:v>4.5000000000000012E-2</c:v>
                </c:pt>
                <c:pt idx="1017">
                  <c:v>4.5000000000000012E-2</c:v>
                </c:pt>
                <c:pt idx="1018">
                  <c:v>4.5000000000000012E-2</c:v>
                </c:pt>
                <c:pt idx="1019">
                  <c:v>4.5000000000000012E-2</c:v>
                </c:pt>
                <c:pt idx="1020">
                  <c:v>4.5000000000000012E-2</c:v>
                </c:pt>
                <c:pt idx="1021">
                  <c:v>4.5600000000000002E-2</c:v>
                </c:pt>
                <c:pt idx="1022">
                  <c:v>4.5600000000000002E-2</c:v>
                </c:pt>
                <c:pt idx="1023">
                  <c:v>4.5600000000000002E-2</c:v>
                </c:pt>
                <c:pt idx="1024">
                  <c:v>4.5600000000000002E-2</c:v>
                </c:pt>
                <c:pt idx="1025">
                  <c:v>4.5600000000000002E-2</c:v>
                </c:pt>
                <c:pt idx="1026">
                  <c:v>4.5600000000000002E-2</c:v>
                </c:pt>
                <c:pt idx="1027">
                  <c:v>4.5600000000000002E-2</c:v>
                </c:pt>
                <c:pt idx="1028">
                  <c:v>4.5600000000000002E-2</c:v>
                </c:pt>
                <c:pt idx="1029">
                  <c:v>4.5600000000000002E-2</c:v>
                </c:pt>
                <c:pt idx="1030">
                  <c:v>4.5600000000000002E-2</c:v>
                </c:pt>
                <c:pt idx="1031">
                  <c:v>4.5600000000000002E-2</c:v>
                </c:pt>
                <c:pt idx="1032">
                  <c:v>4.5600000000000002E-2</c:v>
                </c:pt>
                <c:pt idx="1033">
                  <c:v>4.5600000000000002E-2</c:v>
                </c:pt>
                <c:pt idx="1034">
                  <c:v>4.5600000000000002E-2</c:v>
                </c:pt>
                <c:pt idx="1035">
                  <c:v>4.5600000000000002E-2</c:v>
                </c:pt>
                <c:pt idx="1036">
                  <c:v>4.5600000000000002E-2</c:v>
                </c:pt>
                <c:pt idx="1037">
                  <c:v>4.5600000000000002E-2</c:v>
                </c:pt>
                <c:pt idx="1038">
                  <c:v>4.5600000000000002E-2</c:v>
                </c:pt>
                <c:pt idx="1039">
                  <c:v>4.5600000000000002E-2</c:v>
                </c:pt>
                <c:pt idx="1040">
                  <c:v>4.5600000000000002E-2</c:v>
                </c:pt>
                <c:pt idx="1041">
                  <c:v>4.6300000000000001E-2</c:v>
                </c:pt>
                <c:pt idx="1042">
                  <c:v>4.6300000000000001E-2</c:v>
                </c:pt>
                <c:pt idx="1043">
                  <c:v>4.6300000000000001E-2</c:v>
                </c:pt>
                <c:pt idx="1044">
                  <c:v>4.6300000000000001E-2</c:v>
                </c:pt>
                <c:pt idx="1045">
                  <c:v>4.6300000000000001E-2</c:v>
                </c:pt>
                <c:pt idx="1046">
                  <c:v>4.6300000000000001E-2</c:v>
                </c:pt>
                <c:pt idx="1047">
                  <c:v>4.7000000000000014E-2</c:v>
                </c:pt>
                <c:pt idx="1048">
                  <c:v>4.7000000000000014E-2</c:v>
                </c:pt>
                <c:pt idx="1049">
                  <c:v>4.7000000000000014E-2</c:v>
                </c:pt>
                <c:pt idx="1050">
                  <c:v>4.7000000000000014E-2</c:v>
                </c:pt>
                <c:pt idx="1051">
                  <c:v>4.7000000000000014E-2</c:v>
                </c:pt>
                <c:pt idx="1052">
                  <c:v>4.7000000000000014E-2</c:v>
                </c:pt>
                <c:pt idx="1053">
                  <c:v>4.7000000000000014E-2</c:v>
                </c:pt>
                <c:pt idx="1054">
                  <c:v>4.7000000000000014E-2</c:v>
                </c:pt>
                <c:pt idx="1055">
                  <c:v>4.7000000000000014E-2</c:v>
                </c:pt>
                <c:pt idx="1056">
                  <c:v>4.7000000000000014E-2</c:v>
                </c:pt>
                <c:pt idx="1057">
                  <c:v>4.7000000000000014E-2</c:v>
                </c:pt>
                <c:pt idx="1058">
                  <c:v>4.7000000000000014E-2</c:v>
                </c:pt>
                <c:pt idx="1059">
                  <c:v>4.7000000000000014E-2</c:v>
                </c:pt>
                <c:pt idx="1060">
                  <c:v>4.7000000000000014E-2</c:v>
                </c:pt>
                <c:pt idx="1061">
                  <c:v>4.7000000000000014E-2</c:v>
                </c:pt>
                <c:pt idx="1062">
                  <c:v>4.7000000000000014E-2</c:v>
                </c:pt>
                <c:pt idx="1063">
                  <c:v>4.7000000000000014E-2</c:v>
                </c:pt>
                <c:pt idx="1064">
                  <c:v>4.7000000000000014E-2</c:v>
                </c:pt>
                <c:pt idx="1065">
                  <c:v>4.7000000000000014E-2</c:v>
                </c:pt>
                <c:pt idx="1066">
                  <c:v>4.7000000000000014E-2</c:v>
                </c:pt>
                <c:pt idx="1067">
                  <c:v>4.7000000000000014E-2</c:v>
                </c:pt>
                <c:pt idx="1068">
                  <c:v>4.7000000000000014E-2</c:v>
                </c:pt>
                <c:pt idx="1069">
                  <c:v>4.7000000000000014E-2</c:v>
                </c:pt>
                <c:pt idx="1070">
                  <c:v>4.7000000000000014E-2</c:v>
                </c:pt>
                <c:pt idx="1071">
                  <c:v>4.7000000000000014E-2</c:v>
                </c:pt>
                <c:pt idx="1072">
                  <c:v>4.7000000000000014E-2</c:v>
                </c:pt>
                <c:pt idx="1073">
                  <c:v>4.7000000000000014E-2</c:v>
                </c:pt>
                <c:pt idx="1074">
                  <c:v>4.7000000000000014E-2</c:v>
                </c:pt>
                <c:pt idx="1075">
                  <c:v>4.7000000000000014E-2</c:v>
                </c:pt>
                <c:pt idx="1076">
                  <c:v>4.7000000000000014E-2</c:v>
                </c:pt>
                <c:pt idx="1077">
                  <c:v>4.7000000000000014E-2</c:v>
                </c:pt>
                <c:pt idx="1078">
                  <c:v>4.7000000000000014E-2</c:v>
                </c:pt>
                <c:pt idx="1079">
                  <c:v>4.7000000000000014E-2</c:v>
                </c:pt>
                <c:pt idx="1080">
                  <c:v>4.7000000000000014E-2</c:v>
                </c:pt>
                <c:pt idx="1081">
                  <c:v>4.7000000000000014E-2</c:v>
                </c:pt>
                <c:pt idx="1082">
                  <c:v>4.7000000000000014E-2</c:v>
                </c:pt>
                <c:pt idx="1083">
                  <c:v>4.7000000000000014E-2</c:v>
                </c:pt>
                <c:pt idx="1084">
                  <c:v>4.7000000000000014E-2</c:v>
                </c:pt>
                <c:pt idx="1085">
                  <c:v>4.7000000000000014E-2</c:v>
                </c:pt>
                <c:pt idx="1086">
                  <c:v>4.7000000000000014E-2</c:v>
                </c:pt>
                <c:pt idx="1087">
                  <c:v>4.7000000000000014E-2</c:v>
                </c:pt>
                <c:pt idx="1088">
                  <c:v>4.7000000000000014E-2</c:v>
                </c:pt>
                <c:pt idx="1089">
                  <c:v>4.7000000000000014E-2</c:v>
                </c:pt>
                <c:pt idx="1090">
                  <c:v>4.7000000000000014E-2</c:v>
                </c:pt>
                <c:pt idx="1091">
                  <c:v>4.7000000000000014E-2</c:v>
                </c:pt>
                <c:pt idx="1092">
                  <c:v>4.7000000000000014E-2</c:v>
                </c:pt>
                <c:pt idx="1093">
                  <c:v>4.7000000000000014E-2</c:v>
                </c:pt>
                <c:pt idx="1094">
                  <c:v>4.7000000000000014E-2</c:v>
                </c:pt>
                <c:pt idx="1095">
                  <c:v>4.7000000000000014E-2</c:v>
                </c:pt>
                <c:pt idx="1096">
                  <c:v>4.7000000000000014E-2</c:v>
                </c:pt>
              </c:numCache>
            </c:numRef>
          </c:yVal>
          <c:smooth val="0"/>
          <c:extLst>
            <c:ext xmlns:c16="http://schemas.microsoft.com/office/drawing/2014/chart" uri="{C3380CC4-5D6E-409C-BE32-E72D297353CC}">
              <c16:uniqueId val="{00000001-7B3B-4EA4-BBBE-8CA32A1F479A}"/>
            </c:ext>
          </c:extLst>
        </c:ser>
        <c:ser>
          <c:idx val="2"/>
          <c:order val="2"/>
          <c:tx>
            <c:strRef>
              <c:f>NSTEMI!$D$1:$D$2</c:f>
              <c:strCache>
                <c:ptCount val="2"/>
                <c:pt idx="0">
                  <c:v>FOURIER NSTEMI Endpoint, ITT</c:v>
                </c:pt>
                <c:pt idx="1">
                  <c:v>Evolocumab</c:v>
                </c:pt>
              </c:strCache>
            </c:strRef>
          </c:tx>
          <c:spPr>
            <a:ln w="44450">
              <a:solidFill>
                <a:srgbClr val="C00000"/>
              </a:solidFill>
            </a:ln>
          </c:spPr>
          <c:marker>
            <c:symbol val="none"/>
          </c:marker>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NSTEMI!$D$3:$D$1099</c:f>
              <c:numCache>
                <c:formatCode>General</c:formatCode>
                <c:ptCount val="1097"/>
                <c:pt idx="0">
                  <c:v>0</c:v>
                </c:pt>
                <c:pt idx="1">
                  <c:v>1.0000000000000011E-4</c:v>
                </c:pt>
                <c:pt idx="2">
                  <c:v>1.0000000000000011E-4</c:v>
                </c:pt>
                <c:pt idx="3">
                  <c:v>1.0000000000000011E-4</c:v>
                </c:pt>
                <c:pt idx="4">
                  <c:v>2.0000000000000023E-4</c:v>
                </c:pt>
                <c:pt idx="5">
                  <c:v>2.0000000000000023E-4</c:v>
                </c:pt>
                <c:pt idx="6">
                  <c:v>2.0000000000000023E-4</c:v>
                </c:pt>
                <c:pt idx="7">
                  <c:v>2.0000000000000023E-4</c:v>
                </c:pt>
                <c:pt idx="8">
                  <c:v>3.0000000000000035E-4</c:v>
                </c:pt>
                <c:pt idx="9">
                  <c:v>4.0000000000000034E-4</c:v>
                </c:pt>
                <c:pt idx="10">
                  <c:v>5.0000000000000034E-4</c:v>
                </c:pt>
                <c:pt idx="11">
                  <c:v>5.0000000000000034E-4</c:v>
                </c:pt>
                <c:pt idx="12">
                  <c:v>6.0000000000000071E-4</c:v>
                </c:pt>
                <c:pt idx="13">
                  <c:v>7.0000000000000064E-4</c:v>
                </c:pt>
                <c:pt idx="14">
                  <c:v>7.0000000000000064E-4</c:v>
                </c:pt>
                <c:pt idx="15">
                  <c:v>8.0000000000000091E-4</c:v>
                </c:pt>
                <c:pt idx="16">
                  <c:v>9.0000000000000106E-4</c:v>
                </c:pt>
                <c:pt idx="17">
                  <c:v>9.0000000000000106E-4</c:v>
                </c:pt>
                <c:pt idx="18">
                  <c:v>1.0000000000000011E-3</c:v>
                </c:pt>
                <c:pt idx="19">
                  <c:v>1.0000000000000011E-3</c:v>
                </c:pt>
                <c:pt idx="20">
                  <c:v>1.0000000000000011E-3</c:v>
                </c:pt>
                <c:pt idx="21">
                  <c:v>1.0000000000000011E-3</c:v>
                </c:pt>
                <c:pt idx="22">
                  <c:v>1.0000000000000011E-3</c:v>
                </c:pt>
                <c:pt idx="23">
                  <c:v>1.1000000000000012E-3</c:v>
                </c:pt>
                <c:pt idx="24">
                  <c:v>1.1000000000000012E-3</c:v>
                </c:pt>
                <c:pt idx="25">
                  <c:v>1.1000000000000012E-3</c:v>
                </c:pt>
                <c:pt idx="26">
                  <c:v>1.1999999999999999E-3</c:v>
                </c:pt>
                <c:pt idx="27">
                  <c:v>1.1999999999999999E-3</c:v>
                </c:pt>
                <c:pt idx="28">
                  <c:v>1.2999999999999989E-3</c:v>
                </c:pt>
                <c:pt idx="29">
                  <c:v>1.5000000000000011E-3</c:v>
                </c:pt>
                <c:pt idx="30">
                  <c:v>1.5000000000000011E-3</c:v>
                </c:pt>
                <c:pt idx="31">
                  <c:v>1.5000000000000011E-3</c:v>
                </c:pt>
                <c:pt idx="32">
                  <c:v>1.6000000000000012E-3</c:v>
                </c:pt>
                <c:pt idx="33">
                  <c:v>1.6000000000000012E-3</c:v>
                </c:pt>
                <c:pt idx="34">
                  <c:v>1.7000000000000014E-3</c:v>
                </c:pt>
                <c:pt idx="35">
                  <c:v>1.7000000000000014E-3</c:v>
                </c:pt>
                <c:pt idx="36">
                  <c:v>1.9000000000000022E-3</c:v>
                </c:pt>
                <c:pt idx="37">
                  <c:v>2.0000000000000022E-3</c:v>
                </c:pt>
                <c:pt idx="38">
                  <c:v>2.0999999999999999E-3</c:v>
                </c:pt>
                <c:pt idx="39">
                  <c:v>2.0999999999999999E-3</c:v>
                </c:pt>
                <c:pt idx="40">
                  <c:v>2.2000000000000023E-3</c:v>
                </c:pt>
                <c:pt idx="41">
                  <c:v>2.3000000000000021E-3</c:v>
                </c:pt>
                <c:pt idx="42">
                  <c:v>2.3000000000000021E-3</c:v>
                </c:pt>
                <c:pt idx="43">
                  <c:v>2.3000000000000021E-3</c:v>
                </c:pt>
                <c:pt idx="44">
                  <c:v>2.3000000000000021E-3</c:v>
                </c:pt>
                <c:pt idx="45">
                  <c:v>2.3999999999999998E-3</c:v>
                </c:pt>
                <c:pt idx="46">
                  <c:v>2.5000000000000022E-3</c:v>
                </c:pt>
                <c:pt idx="47">
                  <c:v>2.5000000000000022E-3</c:v>
                </c:pt>
                <c:pt idx="48">
                  <c:v>2.5999999999999999E-3</c:v>
                </c:pt>
                <c:pt idx="49">
                  <c:v>2.5999999999999999E-3</c:v>
                </c:pt>
                <c:pt idx="50">
                  <c:v>2.7000000000000023E-3</c:v>
                </c:pt>
                <c:pt idx="51">
                  <c:v>2.8000000000000021E-3</c:v>
                </c:pt>
                <c:pt idx="52">
                  <c:v>2.8000000000000021E-3</c:v>
                </c:pt>
                <c:pt idx="53">
                  <c:v>3.1000000000000029E-3</c:v>
                </c:pt>
                <c:pt idx="54">
                  <c:v>3.1000000000000029E-3</c:v>
                </c:pt>
                <c:pt idx="55">
                  <c:v>3.1000000000000029E-3</c:v>
                </c:pt>
                <c:pt idx="56">
                  <c:v>3.1000000000000029E-3</c:v>
                </c:pt>
                <c:pt idx="57">
                  <c:v>3.1000000000000029E-3</c:v>
                </c:pt>
                <c:pt idx="58">
                  <c:v>3.1000000000000029E-3</c:v>
                </c:pt>
                <c:pt idx="59">
                  <c:v>3.1000000000000029E-3</c:v>
                </c:pt>
                <c:pt idx="60">
                  <c:v>3.1000000000000029E-3</c:v>
                </c:pt>
                <c:pt idx="61">
                  <c:v>3.1000000000000029E-3</c:v>
                </c:pt>
                <c:pt idx="62">
                  <c:v>3.2000000000000023E-3</c:v>
                </c:pt>
                <c:pt idx="63">
                  <c:v>3.3000000000000022E-3</c:v>
                </c:pt>
                <c:pt idx="64">
                  <c:v>3.3000000000000022E-3</c:v>
                </c:pt>
                <c:pt idx="65">
                  <c:v>3.3000000000000022E-3</c:v>
                </c:pt>
                <c:pt idx="66">
                  <c:v>3.3000000000000022E-3</c:v>
                </c:pt>
                <c:pt idx="67">
                  <c:v>3.4000000000000028E-3</c:v>
                </c:pt>
                <c:pt idx="68">
                  <c:v>3.5000000000000022E-3</c:v>
                </c:pt>
                <c:pt idx="69">
                  <c:v>3.5000000000000022E-3</c:v>
                </c:pt>
                <c:pt idx="70">
                  <c:v>3.5000000000000022E-3</c:v>
                </c:pt>
                <c:pt idx="71">
                  <c:v>3.6000000000000029E-3</c:v>
                </c:pt>
                <c:pt idx="72">
                  <c:v>3.6000000000000029E-3</c:v>
                </c:pt>
                <c:pt idx="73">
                  <c:v>3.6000000000000029E-3</c:v>
                </c:pt>
                <c:pt idx="74">
                  <c:v>3.7000000000000041E-3</c:v>
                </c:pt>
                <c:pt idx="75">
                  <c:v>3.7000000000000041E-3</c:v>
                </c:pt>
                <c:pt idx="76">
                  <c:v>3.7000000000000041E-3</c:v>
                </c:pt>
                <c:pt idx="77">
                  <c:v>3.7000000000000041E-3</c:v>
                </c:pt>
                <c:pt idx="78">
                  <c:v>3.7000000000000041E-3</c:v>
                </c:pt>
                <c:pt idx="79">
                  <c:v>3.8000000000000022E-3</c:v>
                </c:pt>
                <c:pt idx="80">
                  <c:v>3.8000000000000022E-3</c:v>
                </c:pt>
                <c:pt idx="81">
                  <c:v>3.9000000000000029E-3</c:v>
                </c:pt>
                <c:pt idx="82">
                  <c:v>3.9000000000000029E-3</c:v>
                </c:pt>
                <c:pt idx="83">
                  <c:v>3.9000000000000029E-3</c:v>
                </c:pt>
                <c:pt idx="84">
                  <c:v>4.0000000000000044E-3</c:v>
                </c:pt>
                <c:pt idx="85">
                  <c:v>4.0000000000000044E-3</c:v>
                </c:pt>
                <c:pt idx="86">
                  <c:v>4.1000000000000003E-3</c:v>
                </c:pt>
                <c:pt idx="87">
                  <c:v>4.1000000000000003E-3</c:v>
                </c:pt>
                <c:pt idx="88">
                  <c:v>4.1000000000000003E-3</c:v>
                </c:pt>
                <c:pt idx="89">
                  <c:v>4.3000000000000043E-3</c:v>
                </c:pt>
                <c:pt idx="90">
                  <c:v>4.4000000000000046E-3</c:v>
                </c:pt>
                <c:pt idx="91">
                  <c:v>4.4000000000000046E-3</c:v>
                </c:pt>
                <c:pt idx="92">
                  <c:v>4.5000000000000014E-3</c:v>
                </c:pt>
                <c:pt idx="93">
                  <c:v>4.7000000000000045E-3</c:v>
                </c:pt>
                <c:pt idx="94">
                  <c:v>4.8000000000000004E-3</c:v>
                </c:pt>
                <c:pt idx="95">
                  <c:v>4.8000000000000004E-3</c:v>
                </c:pt>
                <c:pt idx="96">
                  <c:v>5.0000000000000044E-3</c:v>
                </c:pt>
                <c:pt idx="97">
                  <c:v>5.0000000000000044E-3</c:v>
                </c:pt>
                <c:pt idx="98">
                  <c:v>5.1999999999999998E-3</c:v>
                </c:pt>
                <c:pt idx="99">
                  <c:v>5.1999999999999998E-3</c:v>
                </c:pt>
                <c:pt idx="100">
                  <c:v>5.1999999999999998E-3</c:v>
                </c:pt>
                <c:pt idx="101">
                  <c:v>5.1999999999999998E-3</c:v>
                </c:pt>
                <c:pt idx="102">
                  <c:v>5.3000000000000044E-3</c:v>
                </c:pt>
                <c:pt idx="103">
                  <c:v>5.4000000000000046E-3</c:v>
                </c:pt>
                <c:pt idx="104">
                  <c:v>5.5000000000000014E-3</c:v>
                </c:pt>
                <c:pt idx="105">
                  <c:v>5.5000000000000014E-3</c:v>
                </c:pt>
                <c:pt idx="106">
                  <c:v>5.6000000000000034E-3</c:v>
                </c:pt>
                <c:pt idx="107">
                  <c:v>5.7000000000000045E-3</c:v>
                </c:pt>
                <c:pt idx="108">
                  <c:v>5.7000000000000045E-3</c:v>
                </c:pt>
                <c:pt idx="109">
                  <c:v>5.8000000000000013E-3</c:v>
                </c:pt>
                <c:pt idx="110">
                  <c:v>5.8000000000000013E-3</c:v>
                </c:pt>
                <c:pt idx="111">
                  <c:v>5.8000000000000013E-3</c:v>
                </c:pt>
                <c:pt idx="112">
                  <c:v>5.9000000000000077E-3</c:v>
                </c:pt>
                <c:pt idx="113">
                  <c:v>6.0000000000000045E-3</c:v>
                </c:pt>
                <c:pt idx="114">
                  <c:v>6.0000000000000045E-3</c:v>
                </c:pt>
                <c:pt idx="115">
                  <c:v>6.0000000000000045E-3</c:v>
                </c:pt>
                <c:pt idx="116">
                  <c:v>6.0000000000000045E-3</c:v>
                </c:pt>
                <c:pt idx="117">
                  <c:v>6.0000000000000045E-3</c:v>
                </c:pt>
                <c:pt idx="118">
                  <c:v>6.0000000000000045E-3</c:v>
                </c:pt>
                <c:pt idx="119">
                  <c:v>6.0000000000000045E-3</c:v>
                </c:pt>
                <c:pt idx="120">
                  <c:v>6.0000000000000045E-3</c:v>
                </c:pt>
                <c:pt idx="121">
                  <c:v>6.0000000000000045E-3</c:v>
                </c:pt>
                <c:pt idx="122">
                  <c:v>6.0000000000000045E-3</c:v>
                </c:pt>
                <c:pt idx="123">
                  <c:v>6.1000000000000004E-3</c:v>
                </c:pt>
                <c:pt idx="124">
                  <c:v>6.1000000000000004E-3</c:v>
                </c:pt>
                <c:pt idx="125">
                  <c:v>6.1000000000000004E-3</c:v>
                </c:pt>
                <c:pt idx="126">
                  <c:v>6.2000000000000059E-3</c:v>
                </c:pt>
                <c:pt idx="127">
                  <c:v>6.3000000000000044E-3</c:v>
                </c:pt>
                <c:pt idx="128">
                  <c:v>6.3000000000000044E-3</c:v>
                </c:pt>
                <c:pt idx="129">
                  <c:v>6.4000000000000046E-3</c:v>
                </c:pt>
                <c:pt idx="130">
                  <c:v>6.4000000000000046E-3</c:v>
                </c:pt>
                <c:pt idx="131">
                  <c:v>6.4000000000000046E-3</c:v>
                </c:pt>
                <c:pt idx="132">
                  <c:v>6.4000000000000046E-3</c:v>
                </c:pt>
                <c:pt idx="133">
                  <c:v>6.4000000000000046E-3</c:v>
                </c:pt>
                <c:pt idx="134">
                  <c:v>6.4000000000000046E-3</c:v>
                </c:pt>
                <c:pt idx="135">
                  <c:v>6.5000000000000058E-3</c:v>
                </c:pt>
                <c:pt idx="136">
                  <c:v>6.8000000000000057E-3</c:v>
                </c:pt>
                <c:pt idx="137">
                  <c:v>6.8000000000000057E-3</c:v>
                </c:pt>
                <c:pt idx="138">
                  <c:v>6.8000000000000057E-3</c:v>
                </c:pt>
                <c:pt idx="139">
                  <c:v>6.8000000000000057E-3</c:v>
                </c:pt>
                <c:pt idx="140">
                  <c:v>6.9000000000000077E-3</c:v>
                </c:pt>
                <c:pt idx="141">
                  <c:v>6.9000000000000077E-3</c:v>
                </c:pt>
                <c:pt idx="142">
                  <c:v>7.0000000000000045E-3</c:v>
                </c:pt>
                <c:pt idx="143">
                  <c:v>7.1000000000000004E-3</c:v>
                </c:pt>
                <c:pt idx="144">
                  <c:v>7.3000000000000044E-3</c:v>
                </c:pt>
                <c:pt idx="145">
                  <c:v>7.3000000000000044E-3</c:v>
                </c:pt>
                <c:pt idx="146">
                  <c:v>7.3000000000000044E-3</c:v>
                </c:pt>
                <c:pt idx="147">
                  <c:v>7.3000000000000044E-3</c:v>
                </c:pt>
                <c:pt idx="148">
                  <c:v>7.3000000000000044E-3</c:v>
                </c:pt>
                <c:pt idx="149">
                  <c:v>7.3000000000000044E-3</c:v>
                </c:pt>
                <c:pt idx="150">
                  <c:v>7.3000000000000044E-3</c:v>
                </c:pt>
                <c:pt idx="151">
                  <c:v>7.3000000000000044E-3</c:v>
                </c:pt>
                <c:pt idx="152">
                  <c:v>7.3000000000000044E-3</c:v>
                </c:pt>
                <c:pt idx="153">
                  <c:v>7.4000000000000081E-3</c:v>
                </c:pt>
                <c:pt idx="154">
                  <c:v>7.5000000000000075E-3</c:v>
                </c:pt>
                <c:pt idx="155">
                  <c:v>7.5000000000000075E-3</c:v>
                </c:pt>
                <c:pt idx="156">
                  <c:v>7.6000000000000043E-3</c:v>
                </c:pt>
                <c:pt idx="157">
                  <c:v>7.6000000000000043E-3</c:v>
                </c:pt>
                <c:pt idx="158">
                  <c:v>7.6000000000000043E-3</c:v>
                </c:pt>
                <c:pt idx="159">
                  <c:v>7.6000000000000043E-3</c:v>
                </c:pt>
                <c:pt idx="160">
                  <c:v>7.6000000000000043E-3</c:v>
                </c:pt>
                <c:pt idx="161">
                  <c:v>7.6000000000000043E-3</c:v>
                </c:pt>
                <c:pt idx="162">
                  <c:v>7.6000000000000043E-3</c:v>
                </c:pt>
                <c:pt idx="163">
                  <c:v>7.9000000000000094E-3</c:v>
                </c:pt>
                <c:pt idx="164">
                  <c:v>8.0000000000000106E-3</c:v>
                </c:pt>
                <c:pt idx="165">
                  <c:v>8.0000000000000106E-3</c:v>
                </c:pt>
                <c:pt idx="166">
                  <c:v>8.0000000000000106E-3</c:v>
                </c:pt>
                <c:pt idx="167">
                  <c:v>8.0000000000000106E-3</c:v>
                </c:pt>
                <c:pt idx="168">
                  <c:v>8.1000000000000048E-3</c:v>
                </c:pt>
                <c:pt idx="169">
                  <c:v>8.1000000000000048E-3</c:v>
                </c:pt>
                <c:pt idx="170">
                  <c:v>8.1000000000000048E-3</c:v>
                </c:pt>
                <c:pt idx="171">
                  <c:v>8.1000000000000048E-3</c:v>
                </c:pt>
                <c:pt idx="172">
                  <c:v>8.1000000000000048E-3</c:v>
                </c:pt>
                <c:pt idx="173">
                  <c:v>8.1000000000000048E-3</c:v>
                </c:pt>
                <c:pt idx="174">
                  <c:v>8.1000000000000048E-3</c:v>
                </c:pt>
                <c:pt idx="175">
                  <c:v>8.1000000000000048E-3</c:v>
                </c:pt>
                <c:pt idx="176">
                  <c:v>8.2000000000000007E-3</c:v>
                </c:pt>
                <c:pt idx="177">
                  <c:v>8.3000000000000088E-3</c:v>
                </c:pt>
                <c:pt idx="178">
                  <c:v>8.4000000000000047E-3</c:v>
                </c:pt>
                <c:pt idx="179">
                  <c:v>8.5000000000000006E-3</c:v>
                </c:pt>
                <c:pt idx="180">
                  <c:v>8.7000000000000046E-3</c:v>
                </c:pt>
                <c:pt idx="181">
                  <c:v>8.7000000000000046E-3</c:v>
                </c:pt>
                <c:pt idx="182">
                  <c:v>8.7000000000000046E-3</c:v>
                </c:pt>
                <c:pt idx="183">
                  <c:v>8.8000000000000092E-3</c:v>
                </c:pt>
                <c:pt idx="184">
                  <c:v>9.0000000000000028E-3</c:v>
                </c:pt>
                <c:pt idx="185">
                  <c:v>9.0000000000000028E-3</c:v>
                </c:pt>
                <c:pt idx="186">
                  <c:v>9.0000000000000028E-3</c:v>
                </c:pt>
                <c:pt idx="187">
                  <c:v>9.0000000000000028E-3</c:v>
                </c:pt>
                <c:pt idx="188">
                  <c:v>9.0000000000000028E-3</c:v>
                </c:pt>
                <c:pt idx="189">
                  <c:v>9.0000000000000028E-3</c:v>
                </c:pt>
                <c:pt idx="190">
                  <c:v>9.1000000000000004E-3</c:v>
                </c:pt>
                <c:pt idx="191">
                  <c:v>9.1000000000000004E-3</c:v>
                </c:pt>
                <c:pt idx="192">
                  <c:v>9.2000000000000068E-3</c:v>
                </c:pt>
                <c:pt idx="193">
                  <c:v>9.2000000000000068E-3</c:v>
                </c:pt>
                <c:pt idx="194">
                  <c:v>9.2000000000000068E-3</c:v>
                </c:pt>
                <c:pt idx="195">
                  <c:v>9.3000000000000114E-3</c:v>
                </c:pt>
                <c:pt idx="196">
                  <c:v>9.3000000000000114E-3</c:v>
                </c:pt>
                <c:pt idx="197">
                  <c:v>9.400000000000009E-3</c:v>
                </c:pt>
                <c:pt idx="198">
                  <c:v>9.400000000000009E-3</c:v>
                </c:pt>
                <c:pt idx="199">
                  <c:v>9.5000000000000067E-3</c:v>
                </c:pt>
                <c:pt idx="200">
                  <c:v>9.5000000000000067E-3</c:v>
                </c:pt>
                <c:pt idx="201">
                  <c:v>9.5000000000000067E-3</c:v>
                </c:pt>
                <c:pt idx="202">
                  <c:v>9.5000000000000067E-3</c:v>
                </c:pt>
                <c:pt idx="203">
                  <c:v>9.6000000000000026E-3</c:v>
                </c:pt>
                <c:pt idx="204">
                  <c:v>9.6000000000000026E-3</c:v>
                </c:pt>
                <c:pt idx="205">
                  <c:v>9.8000000000000153E-3</c:v>
                </c:pt>
                <c:pt idx="206">
                  <c:v>9.8000000000000153E-3</c:v>
                </c:pt>
                <c:pt idx="207">
                  <c:v>9.8000000000000153E-3</c:v>
                </c:pt>
                <c:pt idx="208">
                  <c:v>1.0000000000000005E-2</c:v>
                </c:pt>
                <c:pt idx="209">
                  <c:v>1.0000000000000005E-2</c:v>
                </c:pt>
                <c:pt idx="210">
                  <c:v>1.0000000000000005E-2</c:v>
                </c:pt>
                <c:pt idx="211">
                  <c:v>1.0100000000000001E-2</c:v>
                </c:pt>
                <c:pt idx="212">
                  <c:v>1.0100000000000001E-2</c:v>
                </c:pt>
                <c:pt idx="213">
                  <c:v>1.0300000000000005E-2</c:v>
                </c:pt>
                <c:pt idx="214">
                  <c:v>1.0300000000000005E-2</c:v>
                </c:pt>
                <c:pt idx="215">
                  <c:v>1.0300000000000005E-2</c:v>
                </c:pt>
                <c:pt idx="216">
                  <c:v>1.0300000000000005E-2</c:v>
                </c:pt>
                <c:pt idx="217">
                  <c:v>1.0300000000000005E-2</c:v>
                </c:pt>
                <c:pt idx="218">
                  <c:v>1.0300000000000005E-2</c:v>
                </c:pt>
                <c:pt idx="219">
                  <c:v>1.0300000000000005E-2</c:v>
                </c:pt>
                <c:pt idx="220">
                  <c:v>1.0300000000000005E-2</c:v>
                </c:pt>
                <c:pt idx="221">
                  <c:v>1.0300000000000005E-2</c:v>
                </c:pt>
                <c:pt idx="222">
                  <c:v>1.0300000000000005E-2</c:v>
                </c:pt>
                <c:pt idx="223">
                  <c:v>1.0400000000000001E-2</c:v>
                </c:pt>
                <c:pt idx="224">
                  <c:v>1.0500000000000011E-2</c:v>
                </c:pt>
                <c:pt idx="225">
                  <c:v>1.0500000000000011E-2</c:v>
                </c:pt>
                <c:pt idx="226">
                  <c:v>1.0500000000000011E-2</c:v>
                </c:pt>
                <c:pt idx="227">
                  <c:v>1.0500000000000011E-2</c:v>
                </c:pt>
                <c:pt idx="228">
                  <c:v>1.060000000000001E-2</c:v>
                </c:pt>
                <c:pt idx="229">
                  <c:v>1.060000000000001E-2</c:v>
                </c:pt>
                <c:pt idx="230">
                  <c:v>1.060000000000001E-2</c:v>
                </c:pt>
                <c:pt idx="231">
                  <c:v>1.0800000000000011E-2</c:v>
                </c:pt>
                <c:pt idx="232">
                  <c:v>1.0900000000000003E-2</c:v>
                </c:pt>
                <c:pt idx="233">
                  <c:v>1.0900000000000003E-2</c:v>
                </c:pt>
                <c:pt idx="234">
                  <c:v>1.0900000000000003E-2</c:v>
                </c:pt>
                <c:pt idx="235">
                  <c:v>1.0900000000000003E-2</c:v>
                </c:pt>
                <c:pt idx="236">
                  <c:v>1.1299999999999998E-2</c:v>
                </c:pt>
                <c:pt idx="237">
                  <c:v>1.1400000000000011E-2</c:v>
                </c:pt>
                <c:pt idx="238">
                  <c:v>1.1400000000000011E-2</c:v>
                </c:pt>
                <c:pt idx="239">
                  <c:v>1.1500000000000012E-2</c:v>
                </c:pt>
                <c:pt idx="240">
                  <c:v>1.1500000000000012E-2</c:v>
                </c:pt>
                <c:pt idx="241">
                  <c:v>1.1599999999999996E-2</c:v>
                </c:pt>
                <c:pt idx="242">
                  <c:v>1.1700000000000016E-2</c:v>
                </c:pt>
                <c:pt idx="243">
                  <c:v>1.2E-2</c:v>
                </c:pt>
                <c:pt idx="244">
                  <c:v>1.2E-2</c:v>
                </c:pt>
                <c:pt idx="245">
                  <c:v>1.2E-2</c:v>
                </c:pt>
                <c:pt idx="246">
                  <c:v>1.2E-2</c:v>
                </c:pt>
                <c:pt idx="247">
                  <c:v>1.2200000000000001E-2</c:v>
                </c:pt>
                <c:pt idx="248">
                  <c:v>1.2200000000000001E-2</c:v>
                </c:pt>
                <c:pt idx="249">
                  <c:v>1.2300000000000005E-2</c:v>
                </c:pt>
                <c:pt idx="250">
                  <c:v>1.2300000000000005E-2</c:v>
                </c:pt>
                <c:pt idx="251">
                  <c:v>1.2300000000000005E-2</c:v>
                </c:pt>
                <c:pt idx="252">
                  <c:v>1.2300000000000005E-2</c:v>
                </c:pt>
                <c:pt idx="253">
                  <c:v>1.2300000000000005E-2</c:v>
                </c:pt>
                <c:pt idx="254">
                  <c:v>1.2300000000000005E-2</c:v>
                </c:pt>
                <c:pt idx="255">
                  <c:v>1.2300000000000005E-2</c:v>
                </c:pt>
                <c:pt idx="256">
                  <c:v>1.2300000000000005E-2</c:v>
                </c:pt>
                <c:pt idx="257">
                  <c:v>1.2400000000000001E-2</c:v>
                </c:pt>
                <c:pt idx="258">
                  <c:v>1.2500000000000001E-2</c:v>
                </c:pt>
                <c:pt idx="259">
                  <c:v>1.2500000000000001E-2</c:v>
                </c:pt>
                <c:pt idx="260">
                  <c:v>1.2500000000000001E-2</c:v>
                </c:pt>
                <c:pt idx="261">
                  <c:v>1.2500000000000001E-2</c:v>
                </c:pt>
                <c:pt idx="262">
                  <c:v>1.2600000000000005E-2</c:v>
                </c:pt>
                <c:pt idx="263">
                  <c:v>1.2600000000000005E-2</c:v>
                </c:pt>
                <c:pt idx="264">
                  <c:v>1.2600000000000005E-2</c:v>
                </c:pt>
                <c:pt idx="265">
                  <c:v>1.2600000000000005E-2</c:v>
                </c:pt>
                <c:pt idx="266">
                  <c:v>1.2800000000000011E-2</c:v>
                </c:pt>
                <c:pt idx="267">
                  <c:v>1.2800000000000011E-2</c:v>
                </c:pt>
                <c:pt idx="268">
                  <c:v>1.2800000000000011E-2</c:v>
                </c:pt>
                <c:pt idx="269">
                  <c:v>1.2800000000000011E-2</c:v>
                </c:pt>
                <c:pt idx="270">
                  <c:v>1.2800000000000011E-2</c:v>
                </c:pt>
                <c:pt idx="271">
                  <c:v>1.2800000000000011E-2</c:v>
                </c:pt>
                <c:pt idx="272">
                  <c:v>1.2900000000000003E-2</c:v>
                </c:pt>
                <c:pt idx="273">
                  <c:v>1.2900000000000003E-2</c:v>
                </c:pt>
                <c:pt idx="274">
                  <c:v>1.2900000000000003E-2</c:v>
                </c:pt>
                <c:pt idx="275">
                  <c:v>1.2999999999999998E-2</c:v>
                </c:pt>
                <c:pt idx="276">
                  <c:v>1.3100000000000011E-2</c:v>
                </c:pt>
                <c:pt idx="277">
                  <c:v>1.3100000000000011E-2</c:v>
                </c:pt>
                <c:pt idx="278">
                  <c:v>1.320000000000001E-2</c:v>
                </c:pt>
                <c:pt idx="279">
                  <c:v>1.320000000000001E-2</c:v>
                </c:pt>
                <c:pt idx="280">
                  <c:v>1.320000000000001E-2</c:v>
                </c:pt>
                <c:pt idx="281">
                  <c:v>1.320000000000001E-2</c:v>
                </c:pt>
                <c:pt idx="282">
                  <c:v>1.3400000000000011E-2</c:v>
                </c:pt>
                <c:pt idx="283">
                  <c:v>1.3400000000000011E-2</c:v>
                </c:pt>
                <c:pt idx="284">
                  <c:v>1.3400000000000011E-2</c:v>
                </c:pt>
                <c:pt idx="285">
                  <c:v>1.3400000000000011E-2</c:v>
                </c:pt>
                <c:pt idx="286">
                  <c:v>1.3400000000000011E-2</c:v>
                </c:pt>
                <c:pt idx="287">
                  <c:v>1.3400000000000011E-2</c:v>
                </c:pt>
                <c:pt idx="288">
                  <c:v>1.3400000000000011E-2</c:v>
                </c:pt>
                <c:pt idx="289">
                  <c:v>1.3400000000000011E-2</c:v>
                </c:pt>
                <c:pt idx="290">
                  <c:v>1.3400000000000011E-2</c:v>
                </c:pt>
                <c:pt idx="291">
                  <c:v>1.3400000000000011E-2</c:v>
                </c:pt>
                <c:pt idx="292">
                  <c:v>1.3400000000000011E-2</c:v>
                </c:pt>
                <c:pt idx="293">
                  <c:v>1.3400000000000011E-2</c:v>
                </c:pt>
                <c:pt idx="294">
                  <c:v>1.3400000000000011E-2</c:v>
                </c:pt>
                <c:pt idx="295">
                  <c:v>1.3400000000000011E-2</c:v>
                </c:pt>
                <c:pt idx="296">
                  <c:v>1.3400000000000011E-2</c:v>
                </c:pt>
                <c:pt idx="297">
                  <c:v>1.3400000000000011E-2</c:v>
                </c:pt>
                <c:pt idx="298">
                  <c:v>1.3400000000000011E-2</c:v>
                </c:pt>
                <c:pt idx="299">
                  <c:v>1.3400000000000011E-2</c:v>
                </c:pt>
                <c:pt idx="300">
                  <c:v>1.3400000000000011E-2</c:v>
                </c:pt>
                <c:pt idx="301">
                  <c:v>1.3400000000000011E-2</c:v>
                </c:pt>
                <c:pt idx="302">
                  <c:v>1.3400000000000011E-2</c:v>
                </c:pt>
                <c:pt idx="303">
                  <c:v>1.3599999999999998E-2</c:v>
                </c:pt>
                <c:pt idx="304">
                  <c:v>1.3599999999999998E-2</c:v>
                </c:pt>
                <c:pt idx="305">
                  <c:v>1.3599999999999998E-2</c:v>
                </c:pt>
                <c:pt idx="306">
                  <c:v>1.3599999999999998E-2</c:v>
                </c:pt>
                <c:pt idx="307">
                  <c:v>1.3599999999999998E-2</c:v>
                </c:pt>
                <c:pt idx="308">
                  <c:v>1.3599999999999998E-2</c:v>
                </c:pt>
                <c:pt idx="309">
                  <c:v>1.3599999999999998E-2</c:v>
                </c:pt>
                <c:pt idx="310">
                  <c:v>1.3700000000000014E-2</c:v>
                </c:pt>
                <c:pt idx="311">
                  <c:v>1.3700000000000014E-2</c:v>
                </c:pt>
                <c:pt idx="312">
                  <c:v>1.3800000000000014E-2</c:v>
                </c:pt>
                <c:pt idx="313">
                  <c:v>1.3899999999999999E-2</c:v>
                </c:pt>
                <c:pt idx="314">
                  <c:v>1.3899999999999999E-2</c:v>
                </c:pt>
                <c:pt idx="315">
                  <c:v>1.3899999999999999E-2</c:v>
                </c:pt>
                <c:pt idx="316">
                  <c:v>1.3899999999999999E-2</c:v>
                </c:pt>
                <c:pt idx="317">
                  <c:v>1.4E-2</c:v>
                </c:pt>
                <c:pt idx="318">
                  <c:v>1.4E-2</c:v>
                </c:pt>
                <c:pt idx="319">
                  <c:v>1.4100000000000001E-2</c:v>
                </c:pt>
                <c:pt idx="320">
                  <c:v>1.4200000000000001E-2</c:v>
                </c:pt>
                <c:pt idx="321">
                  <c:v>1.4200000000000001E-2</c:v>
                </c:pt>
                <c:pt idx="322">
                  <c:v>1.43E-2</c:v>
                </c:pt>
                <c:pt idx="323">
                  <c:v>1.43E-2</c:v>
                </c:pt>
                <c:pt idx="324">
                  <c:v>1.43E-2</c:v>
                </c:pt>
                <c:pt idx="325">
                  <c:v>1.43E-2</c:v>
                </c:pt>
                <c:pt idx="326">
                  <c:v>1.43E-2</c:v>
                </c:pt>
                <c:pt idx="327">
                  <c:v>1.43E-2</c:v>
                </c:pt>
                <c:pt idx="328">
                  <c:v>1.4400000000000001E-2</c:v>
                </c:pt>
                <c:pt idx="329">
                  <c:v>1.4400000000000001E-2</c:v>
                </c:pt>
                <c:pt idx="330">
                  <c:v>1.4500000000000001E-2</c:v>
                </c:pt>
                <c:pt idx="331">
                  <c:v>1.4500000000000001E-2</c:v>
                </c:pt>
                <c:pt idx="332">
                  <c:v>1.4500000000000001E-2</c:v>
                </c:pt>
                <c:pt idx="333">
                  <c:v>1.4500000000000001E-2</c:v>
                </c:pt>
                <c:pt idx="334">
                  <c:v>1.4600000000000005E-2</c:v>
                </c:pt>
                <c:pt idx="335">
                  <c:v>1.4700000000000001E-2</c:v>
                </c:pt>
                <c:pt idx="336">
                  <c:v>1.4800000000000001E-2</c:v>
                </c:pt>
                <c:pt idx="337">
                  <c:v>1.4800000000000001E-2</c:v>
                </c:pt>
                <c:pt idx="338">
                  <c:v>1.4800000000000001E-2</c:v>
                </c:pt>
                <c:pt idx="339">
                  <c:v>1.4800000000000001E-2</c:v>
                </c:pt>
                <c:pt idx="340">
                  <c:v>1.4900000000000005E-2</c:v>
                </c:pt>
                <c:pt idx="341">
                  <c:v>1.4900000000000005E-2</c:v>
                </c:pt>
                <c:pt idx="342">
                  <c:v>1.4900000000000005E-2</c:v>
                </c:pt>
                <c:pt idx="343">
                  <c:v>1.4900000000000005E-2</c:v>
                </c:pt>
                <c:pt idx="344">
                  <c:v>1.4999999999999998E-2</c:v>
                </c:pt>
                <c:pt idx="345">
                  <c:v>1.4999999999999998E-2</c:v>
                </c:pt>
                <c:pt idx="346">
                  <c:v>1.4999999999999998E-2</c:v>
                </c:pt>
                <c:pt idx="347">
                  <c:v>1.4999999999999998E-2</c:v>
                </c:pt>
                <c:pt idx="348">
                  <c:v>1.4999999999999998E-2</c:v>
                </c:pt>
                <c:pt idx="349">
                  <c:v>1.4999999999999998E-2</c:v>
                </c:pt>
                <c:pt idx="350">
                  <c:v>1.4999999999999998E-2</c:v>
                </c:pt>
                <c:pt idx="351">
                  <c:v>1.5200000000000003E-2</c:v>
                </c:pt>
                <c:pt idx="352">
                  <c:v>1.5200000000000003E-2</c:v>
                </c:pt>
                <c:pt idx="353">
                  <c:v>1.5200000000000003E-2</c:v>
                </c:pt>
                <c:pt idx="354">
                  <c:v>1.5200000000000003E-2</c:v>
                </c:pt>
                <c:pt idx="355">
                  <c:v>1.5200000000000003E-2</c:v>
                </c:pt>
                <c:pt idx="356">
                  <c:v>1.5200000000000003E-2</c:v>
                </c:pt>
                <c:pt idx="357">
                  <c:v>1.5200000000000003E-2</c:v>
                </c:pt>
                <c:pt idx="358">
                  <c:v>1.5299999999999998E-2</c:v>
                </c:pt>
                <c:pt idx="359">
                  <c:v>1.5400000000000011E-2</c:v>
                </c:pt>
                <c:pt idx="360">
                  <c:v>1.5400000000000011E-2</c:v>
                </c:pt>
                <c:pt idx="361">
                  <c:v>1.5400000000000011E-2</c:v>
                </c:pt>
                <c:pt idx="362">
                  <c:v>1.5400000000000011E-2</c:v>
                </c:pt>
                <c:pt idx="363">
                  <c:v>1.550000000000001E-2</c:v>
                </c:pt>
                <c:pt idx="364">
                  <c:v>1.5599999999999998E-2</c:v>
                </c:pt>
                <c:pt idx="365">
                  <c:v>1.5599999999999998E-2</c:v>
                </c:pt>
                <c:pt idx="366">
                  <c:v>1.5800000000000019E-2</c:v>
                </c:pt>
                <c:pt idx="367">
                  <c:v>1.5800000000000019E-2</c:v>
                </c:pt>
                <c:pt idx="368">
                  <c:v>1.5800000000000019E-2</c:v>
                </c:pt>
                <c:pt idx="369">
                  <c:v>1.5900000000000001E-2</c:v>
                </c:pt>
                <c:pt idx="370">
                  <c:v>1.5900000000000001E-2</c:v>
                </c:pt>
                <c:pt idx="371">
                  <c:v>1.5900000000000001E-2</c:v>
                </c:pt>
                <c:pt idx="372">
                  <c:v>1.5900000000000001E-2</c:v>
                </c:pt>
                <c:pt idx="373">
                  <c:v>1.6000000000000018E-2</c:v>
                </c:pt>
                <c:pt idx="374">
                  <c:v>1.6100000000000017E-2</c:v>
                </c:pt>
                <c:pt idx="375">
                  <c:v>1.6199999999999999E-2</c:v>
                </c:pt>
                <c:pt idx="376">
                  <c:v>1.6199999999999999E-2</c:v>
                </c:pt>
                <c:pt idx="377">
                  <c:v>1.6199999999999999E-2</c:v>
                </c:pt>
                <c:pt idx="378">
                  <c:v>1.6199999999999999E-2</c:v>
                </c:pt>
                <c:pt idx="379">
                  <c:v>1.6199999999999999E-2</c:v>
                </c:pt>
                <c:pt idx="380">
                  <c:v>1.6299999999999999E-2</c:v>
                </c:pt>
                <c:pt idx="381">
                  <c:v>1.6299999999999999E-2</c:v>
                </c:pt>
                <c:pt idx="382">
                  <c:v>1.6299999999999999E-2</c:v>
                </c:pt>
                <c:pt idx="383">
                  <c:v>1.6299999999999999E-2</c:v>
                </c:pt>
                <c:pt idx="384">
                  <c:v>1.6400000000000001E-2</c:v>
                </c:pt>
                <c:pt idx="385">
                  <c:v>1.6400000000000001E-2</c:v>
                </c:pt>
                <c:pt idx="386">
                  <c:v>1.6500000000000018E-2</c:v>
                </c:pt>
                <c:pt idx="387">
                  <c:v>1.6500000000000018E-2</c:v>
                </c:pt>
                <c:pt idx="388">
                  <c:v>1.6500000000000018E-2</c:v>
                </c:pt>
                <c:pt idx="389">
                  <c:v>1.6600000000000018E-2</c:v>
                </c:pt>
                <c:pt idx="390">
                  <c:v>1.6600000000000018E-2</c:v>
                </c:pt>
                <c:pt idx="391">
                  <c:v>1.6700000000000017E-2</c:v>
                </c:pt>
                <c:pt idx="392">
                  <c:v>1.6700000000000017E-2</c:v>
                </c:pt>
                <c:pt idx="393">
                  <c:v>1.6700000000000017E-2</c:v>
                </c:pt>
                <c:pt idx="394">
                  <c:v>1.6799999999999999E-2</c:v>
                </c:pt>
                <c:pt idx="395">
                  <c:v>1.6899999999999998E-2</c:v>
                </c:pt>
                <c:pt idx="396">
                  <c:v>1.6899999999999998E-2</c:v>
                </c:pt>
                <c:pt idx="397">
                  <c:v>1.6899999999999998E-2</c:v>
                </c:pt>
                <c:pt idx="398">
                  <c:v>1.6899999999999998E-2</c:v>
                </c:pt>
                <c:pt idx="399">
                  <c:v>1.7000000000000001E-2</c:v>
                </c:pt>
                <c:pt idx="400">
                  <c:v>1.7000000000000001E-2</c:v>
                </c:pt>
                <c:pt idx="401">
                  <c:v>1.7000000000000001E-2</c:v>
                </c:pt>
                <c:pt idx="402">
                  <c:v>1.7000000000000001E-2</c:v>
                </c:pt>
                <c:pt idx="403">
                  <c:v>1.7000000000000001E-2</c:v>
                </c:pt>
                <c:pt idx="404">
                  <c:v>1.7000000000000001E-2</c:v>
                </c:pt>
                <c:pt idx="405">
                  <c:v>1.7100000000000001E-2</c:v>
                </c:pt>
                <c:pt idx="406">
                  <c:v>1.7100000000000001E-2</c:v>
                </c:pt>
                <c:pt idx="407">
                  <c:v>1.7299999999999996E-2</c:v>
                </c:pt>
                <c:pt idx="408">
                  <c:v>1.7299999999999996E-2</c:v>
                </c:pt>
                <c:pt idx="409">
                  <c:v>1.7299999999999996E-2</c:v>
                </c:pt>
                <c:pt idx="410">
                  <c:v>1.7399999999999999E-2</c:v>
                </c:pt>
                <c:pt idx="411">
                  <c:v>1.7399999999999999E-2</c:v>
                </c:pt>
                <c:pt idx="412">
                  <c:v>1.7399999999999999E-2</c:v>
                </c:pt>
                <c:pt idx="413">
                  <c:v>1.7399999999999999E-2</c:v>
                </c:pt>
                <c:pt idx="414">
                  <c:v>1.7399999999999999E-2</c:v>
                </c:pt>
                <c:pt idx="415">
                  <c:v>1.7399999999999999E-2</c:v>
                </c:pt>
                <c:pt idx="416">
                  <c:v>1.7399999999999999E-2</c:v>
                </c:pt>
                <c:pt idx="417">
                  <c:v>1.7399999999999999E-2</c:v>
                </c:pt>
                <c:pt idx="418">
                  <c:v>1.7500000000000005E-2</c:v>
                </c:pt>
                <c:pt idx="419">
                  <c:v>1.7500000000000005E-2</c:v>
                </c:pt>
                <c:pt idx="420">
                  <c:v>1.7500000000000005E-2</c:v>
                </c:pt>
                <c:pt idx="421">
                  <c:v>1.77E-2</c:v>
                </c:pt>
                <c:pt idx="422">
                  <c:v>1.77E-2</c:v>
                </c:pt>
                <c:pt idx="423">
                  <c:v>1.77E-2</c:v>
                </c:pt>
                <c:pt idx="424">
                  <c:v>1.77E-2</c:v>
                </c:pt>
                <c:pt idx="425">
                  <c:v>1.77E-2</c:v>
                </c:pt>
                <c:pt idx="426">
                  <c:v>1.77E-2</c:v>
                </c:pt>
                <c:pt idx="427">
                  <c:v>1.7800000000000003E-2</c:v>
                </c:pt>
                <c:pt idx="428">
                  <c:v>1.7800000000000003E-2</c:v>
                </c:pt>
                <c:pt idx="429">
                  <c:v>1.7800000000000003E-2</c:v>
                </c:pt>
                <c:pt idx="430">
                  <c:v>1.7800000000000003E-2</c:v>
                </c:pt>
                <c:pt idx="431">
                  <c:v>1.7800000000000003E-2</c:v>
                </c:pt>
                <c:pt idx="432">
                  <c:v>1.7800000000000003E-2</c:v>
                </c:pt>
                <c:pt idx="433">
                  <c:v>1.7899999999999999E-2</c:v>
                </c:pt>
                <c:pt idx="434">
                  <c:v>1.7999999999999999E-2</c:v>
                </c:pt>
                <c:pt idx="435">
                  <c:v>1.7999999999999999E-2</c:v>
                </c:pt>
                <c:pt idx="436">
                  <c:v>1.7999999999999999E-2</c:v>
                </c:pt>
                <c:pt idx="437">
                  <c:v>1.7999999999999999E-2</c:v>
                </c:pt>
                <c:pt idx="438">
                  <c:v>1.7999999999999999E-2</c:v>
                </c:pt>
                <c:pt idx="439">
                  <c:v>1.7999999999999999E-2</c:v>
                </c:pt>
                <c:pt idx="440">
                  <c:v>1.7999999999999999E-2</c:v>
                </c:pt>
                <c:pt idx="441">
                  <c:v>1.7999999999999999E-2</c:v>
                </c:pt>
                <c:pt idx="442">
                  <c:v>1.7999999999999999E-2</c:v>
                </c:pt>
                <c:pt idx="443">
                  <c:v>1.8100000000000019E-2</c:v>
                </c:pt>
                <c:pt idx="444">
                  <c:v>1.8100000000000019E-2</c:v>
                </c:pt>
                <c:pt idx="445">
                  <c:v>1.8100000000000019E-2</c:v>
                </c:pt>
                <c:pt idx="446">
                  <c:v>1.8100000000000019E-2</c:v>
                </c:pt>
                <c:pt idx="447">
                  <c:v>1.8100000000000019E-2</c:v>
                </c:pt>
                <c:pt idx="448">
                  <c:v>1.8200000000000018E-2</c:v>
                </c:pt>
                <c:pt idx="449">
                  <c:v>1.8200000000000018E-2</c:v>
                </c:pt>
                <c:pt idx="450">
                  <c:v>1.8200000000000018E-2</c:v>
                </c:pt>
                <c:pt idx="451">
                  <c:v>1.8200000000000018E-2</c:v>
                </c:pt>
                <c:pt idx="452">
                  <c:v>1.8200000000000018E-2</c:v>
                </c:pt>
                <c:pt idx="453">
                  <c:v>1.8200000000000018E-2</c:v>
                </c:pt>
                <c:pt idx="454">
                  <c:v>1.8400000000000017E-2</c:v>
                </c:pt>
                <c:pt idx="455">
                  <c:v>1.8400000000000017E-2</c:v>
                </c:pt>
                <c:pt idx="456">
                  <c:v>1.8400000000000017E-2</c:v>
                </c:pt>
                <c:pt idx="457">
                  <c:v>1.8400000000000017E-2</c:v>
                </c:pt>
                <c:pt idx="458">
                  <c:v>1.8400000000000017E-2</c:v>
                </c:pt>
                <c:pt idx="459">
                  <c:v>1.8400000000000017E-2</c:v>
                </c:pt>
                <c:pt idx="460">
                  <c:v>1.8400000000000017E-2</c:v>
                </c:pt>
                <c:pt idx="461">
                  <c:v>1.8400000000000017E-2</c:v>
                </c:pt>
                <c:pt idx="462">
                  <c:v>1.8599999999999998E-2</c:v>
                </c:pt>
                <c:pt idx="463">
                  <c:v>1.8700000000000019E-2</c:v>
                </c:pt>
                <c:pt idx="464">
                  <c:v>1.8700000000000019E-2</c:v>
                </c:pt>
                <c:pt idx="465">
                  <c:v>1.8700000000000019E-2</c:v>
                </c:pt>
                <c:pt idx="466">
                  <c:v>1.8700000000000019E-2</c:v>
                </c:pt>
                <c:pt idx="467">
                  <c:v>1.8700000000000019E-2</c:v>
                </c:pt>
                <c:pt idx="468">
                  <c:v>1.8700000000000019E-2</c:v>
                </c:pt>
                <c:pt idx="469">
                  <c:v>1.8700000000000019E-2</c:v>
                </c:pt>
                <c:pt idx="470">
                  <c:v>1.8700000000000019E-2</c:v>
                </c:pt>
                <c:pt idx="471">
                  <c:v>1.8700000000000019E-2</c:v>
                </c:pt>
                <c:pt idx="472">
                  <c:v>1.8700000000000019E-2</c:v>
                </c:pt>
                <c:pt idx="473">
                  <c:v>1.8700000000000019E-2</c:v>
                </c:pt>
                <c:pt idx="474">
                  <c:v>1.8800000000000018E-2</c:v>
                </c:pt>
                <c:pt idx="475">
                  <c:v>1.8800000000000018E-2</c:v>
                </c:pt>
                <c:pt idx="476">
                  <c:v>1.8800000000000018E-2</c:v>
                </c:pt>
                <c:pt idx="477">
                  <c:v>1.8800000000000018E-2</c:v>
                </c:pt>
                <c:pt idx="478">
                  <c:v>1.8800000000000018E-2</c:v>
                </c:pt>
                <c:pt idx="479">
                  <c:v>1.8800000000000018E-2</c:v>
                </c:pt>
                <c:pt idx="480">
                  <c:v>1.8900000000000017E-2</c:v>
                </c:pt>
                <c:pt idx="481">
                  <c:v>1.9000000000000017E-2</c:v>
                </c:pt>
                <c:pt idx="482">
                  <c:v>1.9000000000000017E-2</c:v>
                </c:pt>
                <c:pt idx="483">
                  <c:v>1.9000000000000017E-2</c:v>
                </c:pt>
                <c:pt idx="484">
                  <c:v>1.9000000000000017E-2</c:v>
                </c:pt>
                <c:pt idx="485">
                  <c:v>1.9099999999999999E-2</c:v>
                </c:pt>
                <c:pt idx="486">
                  <c:v>1.9099999999999999E-2</c:v>
                </c:pt>
                <c:pt idx="487">
                  <c:v>1.9099999999999999E-2</c:v>
                </c:pt>
                <c:pt idx="488">
                  <c:v>1.9099999999999999E-2</c:v>
                </c:pt>
                <c:pt idx="489">
                  <c:v>1.9199999999999998E-2</c:v>
                </c:pt>
                <c:pt idx="490">
                  <c:v>1.9300000000000022E-2</c:v>
                </c:pt>
                <c:pt idx="491">
                  <c:v>1.9300000000000022E-2</c:v>
                </c:pt>
                <c:pt idx="492">
                  <c:v>1.9300000000000022E-2</c:v>
                </c:pt>
                <c:pt idx="493">
                  <c:v>1.9300000000000022E-2</c:v>
                </c:pt>
                <c:pt idx="494">
                  <c:v>1.9300000000000022E-2</c:v>
                </c:pt>
                <c:pt idx="495">
                  <c:v>1.9300000000000022E-2</c:v>
                </c:pt>
                <c:pt idx="496">
                  <c:v>1.9300000000000022E-2</c:v>
                </c:pt>
                <c:pt idx="497">
                  <c:v>1.9400000000000025E-2</c:v>
                </c:pt>
                <c:pt idx="498">
                  <c:v>1.9500000000000021E-2</c:v>
                </c:pt>
                <c:pt idx="499">
                  <c:v>1.9500000000000021E-2</c:v>
                </c:pt>
                <c:pt idx="500">
                  <c:v>1.9500000000000021E-2</c:v>
                </c:pt>
                <c:pt idx="501">
                  <c:v>1.9500000000000021E-2</c:v>
                </c:pt>
                <c:pt idx="502">
                  <c:v>1.9500000000000021E-2</c:v>
                </c:pt>
                <c:pt idx="503">
                  <c:v>1.9500000000000021E-2</c:v>
                </c:pt>
                <c:pt idx="504">
                  <c:v>1.9500000000000021E-2</c:v>
                </c:pt>
                <c:pt idx="505">
                  <c:v>1.9500000000000021E-2</c:v>
                </c:pt>
                <c:pt idx="506">
                  <c:v>1.9500000000000021E-2</c:v>
                </c:pt>
                <c:pt idx="507">
                  <c:v>1.9500000000000021E-2</c:v>
                </c:pt>
                <c:pt idx="508">
                  <c:v>1.9599999999999999E-2</c:v>
                </c:pt>
                <c:pt idx="509">
                  <c:v>1.9599999999999999E-2</c:v>
                </c:pt>
                <c:pt idx="510">
                  <c:v>1.9599999999999999E-2</c:v>
                </c:pt>
                <c:pt idx="511">
                  <c:v>1.9599999999999999E-2</c:v>
                </c:pt>
                <c:pt idx="512">
                  <c:v>1.9599999999999999E-2</c:v>
                </c:pt>
                <c:pt idx="513">
                  <c:v>1.9800000000000026E-2</c:v>
                </c:pt>
                <c:pt idx="514">
                  <c:v>1.9800000000000026E-2</c:v>
                </c:pt>
                <c:pt idx="515">
                  <c:v>1.9800000000000026E-2</c:v>
                </c:pt>
                <c:pt idx="516">
                  <c:v>1.9900000000000025E-2</c:v>
                </c:pt>
                <c:pt idx="517">
                  <c:v>1.9900000000000025E-2</c:v>
                </c:pt>
                <c:pt idx="518">
                  <c:v>2.0000000000000011E-2</c:v>
                </c:pt>
                <c:pt idx="519">
                  <c:v>2.0000000000000011E-2</c:v>
                </c:pt>
                <c:pt idx="520">
                  <c:v>2.01E-2</c:v>
                </c:pt>
                <c:pt idx="521">
                  <c:v>2.01E-2</c:v>
                </c:pt>
                <c:pt idx="522">
                  <c:v>2.0199999999999999E-2</c:v>
                </c:pt>
                <c:pt idx="523">
                  <c:v>2.0199999999999999E-2</c:v>
                </c:pt>
                <c:pt idx="524">
                  <c:v>2.0199999999999999E-2</c:v>
                </c:pt>
                <c:pt idx="525">
                  <c:v>2.0299999999999999E-2</c:v>
                </c:pt>
                <c:pt idx="526">
                  <c:v>2.0299999999999999E-2</c:v>
                </c:pt>
                <c:pt idx="527">
                  <c:v>2.0299999999999999E-2</c:v>
                </c:pt>
                <c:pt idx="528">
                  <c:v>2.0500000000000001E-2</c:v>
                </c:pt>
                <c:pt idx="529">
                  <c:v>2.0600000000000011E-2</c:v>
                </c:pt>
                <c:pt idx="530">
                  <c:v>2.0600000000000011E-2</c:v>
                </c:pt>
                <c:pt idx="531">
                  <c:v>2.0600000000000011E-2</c:v>
                </c:pt>
                <c:pt idx="532">
                  <c:v>2.0600000000000011E-2</c:v>
                </c:pt>
                <c:pt idx="533">
                  <c:v>2.0600000000000011E-2</c:v>
                </c:pt>
                <c:pt idx="534">
                  <c:v>2.07E-2</c:v>
                </c:pt>
                <c:pt idx="535">
                  <c:v>2.07E-2</c:v>
                </c:pt>
                <c:pt idx="536">
                  <c:v>2.07E-2</c:v>
                </c:pt>
                <c:pt idx="537">
                  <c:v>2.07E-2</c:v>
                </c:pt>
                <c:pt idx="538">
                  <c:v>2.0799999999999999E-2</c:v>
                </c:pt>
                <c:pt idx="539">
                  <c:v>2.0799999999999999E-2</c:v>
                </c:pt>
                <c:pt idx="540">
                  <c:v>2.0799999999999999E-2</c:v>
                </c:pt>
                <c:pt idx="541">
                  <c:v>2.0799999999999999E-2</c:v>
                </c:pt>
                <c:pt idx="542">
                  <c:v>2.0900000000000002E-2</c:v>
                </c:pt>
                <c:pt idx="543">
                  <c:v>2.0900000000000002E-2</c:v>
                </c:pt>
                <c:pt idx="544">
                  <c:v>2.1100000000000001E-2</c:v>
                </c:pt>
                <c:pt idx="545">
                  <c:v>2.1100000000000001E-2</c:v>
                </c:pt>
                <c:pt idx="546">
                  <c:v>2.1200000000000021E-2</c:v>
                </c:pt>
                <c:pt idx="547">
                  <c:v>2.1200000000000021E-2</c:v>
                </c:pt>
                <c:pt idx="548">
                  <c:v>2.1300000000000006E-2</c:v>
                </c:pt>
                <c:pt idx="549">
                  <c:v>2.1300000000000006E-2</c:v>
                </c:pt>
                <c:pt idx="550">
                  <c:v>2.1300000000000006E-2</c:v>
                </c:pt>
                <c:pt idx="551">
                  <c:v>2.1300000000000006E-2</c:v>
                </c:pt>
                <c:pt idx="552">
                  <c:v>2.1399999999999999E-2</c:v>
                </c:pt>
                <c:pt idx="553">
                  <c:v>2.1399999999999999E-2</c:v>
                </c:pt>
                <c:pt idx="554">
                  <c:v>2.1399999999999999E-2</c:v>
                </c:pt>
                <c:pt idx="555">
                  <c:v>2.1500000000000002E-2</c:v>
                </c:pt>
                <c:pt idx="556">
                  <c:v>2.1500000000000002E-2</c:v>
                </c:pt>
                <c:pt idx="557">
                  <c:v>2.1500000000000002E-2</c:v>
                </c:pt>
                <c:pt idx="558">
                  <c:v>2.1500000000000002E-2</c:v>
                </c:pt>
                <c:pt idx="559">
                  <c:v>2.1500000000000002E-2</c:v>
                </c:pt>
                <c:pt idx="560">
                  <c:v>2.1600000000000012E-2</c:v>
                </c:pt>
                <c:pt idx="561">
                  <c:v>2.1600000000000012E-2</c:v>
                </c:pt>
                <c:pt idx="562">
                  <c:v>2.1600000000000012E-2</c:v>
                </c:pt>
                <c:pt idx="563">
                  <c:v>2.1600000000000012E-2</c:v>
                </c:pt>
                <c:pt idx="564">
                  <c:v>2.1600000000000012E-2</c:v>
                </c:pt>
                <c:pt idx="565">
                  <c:v>2.1600000000000012E-2</c:v>
                </c:pt>
                <c:pt idx="566">
                  <c:v>2.1600000000000012E-2</c:v>
                </c:pt>
                <c:pt idx="567">
                  <c:v>2.1700000000000001E-2</c:v>
                </c:pt>
                <c:pt idx="568">
                  <c:v>2.1800000000000021E-2</c:v>
                </c:pt>
                <c:pt idx="569">
                  <c:v>2.1900000000000006E-2</c:v>
                </c:pt>
                <c:pt idx="570">
                  <c:v>2.1900000000000006E-2</c:v>
                </c:pt>
                <c:pt idx="571">
                  <c:v>2.1900000000000006E-2</c:v>
                </c:pt>
                <c:pt idx="572">
                  <c:v>2.1900000000000006E-2</c:v>
                </c:pt>
                <c:pt idx="573">
                  <c:v>2.1900000000000006E-2</c:v>
                </c:pt>
                <c:pt idx="574">
                  <c:v>2.1900000000000006E-2</c:v>
                </c:pt>
                <c:pt idx="575">
                  <c:v>2.1900000000000006E-2</c:v>
                </c:pt>
                <c:pt idx="576">
                  <c:v>2.1900000000000006E-2</c:v>
                </c:pt>
                <c:pt idx="577">
                  <c:v>2.1999999999999999E-2</c:v>
                </c:pt>
                <c:pt idx="578">
                  <c:v>2.1999999999999999E-2</c:v>
                </c:pt>
                <c:pt idx="579">
                  <c:v>2.2100000000000002E-2</c:v>
                </c:pt>
                <c:pt idx="580">
                  <c:v>2.2100000000000002E-2</c:v>
                </c:pt>
                <c:pt idx="581">
                  <c:v>2.2100000000000002E-2</c:v>
                </c:pt>
                <c:pt idx="582">
                  <c:v>2.2100000000000002E-2</c:v>
                </c:pt>
                <c:pt idx="583">
                  <c:v>2.2100000000000002E-2</c:v>
                </c:pt>
                <c:pt idx="584">
                  <c:v>2.2100000000000002E-2</c:v>
                </c:pt>
                <c:pt idx="585">
                  <c:v>2.2200000000000022E-2</c:v>
                </c:pt>
                <c:pt idx="586">
                  <c:v>2.2200000000000022E-2</c:v>
                </c:pt>
                <c:pt idx="587">
                  <c:v>2.2200000000000022E-2</c:v>
                </c:pt>
                <c:pt idx="588">
                  <c:v>2.2200000000000022E-2</c:v>
                </c:pt>
                <c:pt idx="589">
                  <c:v>2.2200000000000022E-2</c:v>
                </c:pt>
                <c:pt idx="590">
                  <c:v>2.2400000000000024E-2</c:v>
                </c:pt>
                <c:pt idx="591">
                  <c:v>2.2400000000000024E-2</c:v>
                </c:pt>
                <c:pt idx="592">
                  <c:v>2.2400000000000024E-2</c:v>
                </c:pt>
                <c:pt idx="593">
                  <c:v>2.2500000000000006E-2</c:v>
                </c:pt>
                <c:pt idx="594">
                  <c:v>2.2500000000000006E-2</c:v>
                </c:pt>
                <c:pt idx="595">
                  <c:v>2.2500000000000006E-2</c:v>
                </c:pt>
                <c:pt idx="596">
                  <c:v>2.2500000000000006E-2</c:v>
                </c:pt>
                <c:pt idx="597">
                  <c:v>2.2700000000000001E-2</c:v>
                </c:pt>
                <c:pt idx="598">
                  <c:v>2.2700000000000001E-2</c:v>
                </c:pt>
                <c:pt idx="599">
                  <c:v>2.2700000000000001E-2</c:v>
                </c:pt>
                <c:pt idx="600">
                  <c:v>2.2700000000000001E-2</c:v>
                </c:pt>
                <c:pt idx="601">
                  <c:v>2.2700000000000001E-2</c:v>
                </c:pt>
                <c:pt idx="602">
                  <c:v>2.2700000000000001E-2</c:v>
                </c:pt>
                <c:pt idx="603">
                  <c:v>2.2700000000000001E-2</c:v>
                </c:pt>
                <c:pt idx="604">
                  <c:v>2.2700000000000001E-2</c:v>
                </c:pt>
                <c:pt idx="605">
                  <c:v>2.2700000000000001E-2</c:v>
                </c:pt>
                <c:pt idx="606">
                  <c:v>2.2700000000000001E-2</c:v>
                </c:pt>
                <c:pt idx="607">
                  <c:v>2.2700000000000001E-2</c:v>
                </c:pt>
                <c:pt idx="608">
                  <c:v>2.2700000000000001E-2</c:v>
                </c:pt>
                <c:pt idx="609">
                  <c:v>2.2700000000000001E-2</c:v>
                </c:pt>
                <c:pt idx="610">
                  <c:v>2.2700000000000001E-2</c:v>
                </c:pt>
                <c:pt idx="611">
                  <c:v>2.2700000000000001E-2</c:v>
                </c:pt>
                <c:pt idx="612">
                  <c:v>2.2700000000000001E-2</c:v>
                </c:pt>
                <c:pt idx="613">
                  <c:v>2.2700000000000001E-2</c:v>
                </c:pt>
                <c:pt idx="614">
                  <c:v>2.2700000000000001E-2</c:v>
                </c:pt>
                <c:pt idx="615">
                  <c:v>2.2700000000000001E-2</c:v>
                </c:pt>
                <c:pt idx="616">
                  <c:v>2.2800000000000022E-2</c:v>
                </c:pt>
                <c:pt idx="617">
                  <c:v>2.2800000000000022E-2</c:v>
                </c:pt>
                <c:pt idx="618">
                  <c:v>2.2800000000000022E-2</c:v>
                </c:pt>
                <c:pt idx="619">
                  <c:v>2.2800000000000022E-2</c:v>
                </c:pt>
                <c:pt idx="620">
                  <c:v>2.2800000000000022E-2</c:v>
                </c:pt>
                <c:pt idx="621">
                  <c:v>2.2900000000000011E-2</c:v>
                </c:pt>
                <c:pt idx="622">
                  <c:v>2.3E-2</c:v>
                </c:pt>
                <c:pt idx="623">
                  <c:v>2.3E-2</c:v>
                </c:pt>
                <c:pt idx="624">
                  <c:v>2.3E-2</c:v>
                </c:pt>
                <c:pt idx="625">
                  <c:v>2.3E-2</c:v>
                </c:pt>
                <c:pt idx="626">
                  <c:v>2.3E-2</c:v>
                </c:pt>
                <c:pt idx="627">
                  <c:v>2.3E-2</c:v>
                </c:pt>
                <c:pt idx="628">
                  <c:v>2.3E-2</c:v>
                </c:pt>
                <c:pt idx="629">
                  <c:v>2.3099999999999999E-2</c:v>
                </c:pt>
                <c:pt idx="630">
                  <c:v>2.3299999999999998E-2</c:v>
                </c:pt>
                <c:pt idx="631">
                  <c:v>2.3299999999999998E-2</c:v>
                </c:pt>
                <c:pt idx="632">
                  <c:v>2.3299999999999998E-2</c:v>
                </c:pt>
                <c:pt idx="633">
                  <c:v>2.3299999999999998E-2</c:v>
                </c:pt>
                <c:pt idx="634">
                  <c:v>2.3299999999999998E-2</c:v>
                </c:pt>
                <c:pt idx="635">
                  <c:v>2.3299999999999998E-2</c:v>
                </c:pt>
                <c:pt idx="636">
                  <c:v>2.3299999999999998E-2</c:v>
                </c:pt>
                <c:pt idx="637">
                  <c:v>2.3299999999999998E-2</c:v>
                </c:pt>
                <c:pt idx="638">
                  <c:v>2.3299999999999998E-2</c:v>
                </c:pt>
                <c:pt idx="639">
                  <c:v>2.3299999999999998E-2</c:v>
                </c:pt>
                <c:pt idx="640">
                  <c:v>2.3299999999999998E-2</c:v>
                </c:pt>
                <c:pt idx="641">
                  <c:v>2.35E-2</c:v>
                </c:pt>
                <c:pt idx="642">
                  <c:v>2.35E-2</c:v>
                </c:pt>
                <c:pt idx="643">
                  <c:v>2.35E-2</c:v>
                </c:pt>
                <c:pt idx="644">
                  <c:v>2.35E-2</c:v>
                </c:pt>
                <c:pt idx="645">
                  <c:v>2.35E-2</c:v>
                </c:pt>
                <c:pt idx="646">
                  <c:v>2.35E-2</c:v>
                </c:pt>
                <c:pt idx="647">
                  <c:v>2.35E-2</c:v>
                </c:pt>
                <c:pt idx="648">
                  <c:v>2.35E-2</c:v>
                </c:pt>
                <c:pt idx="649">
                  <c:v>2.35E-2</c:v>
                </c:pt>
                <c:pt idx="650">
                  <c:v>2.3900000000000001E-2</c:v>
                </c:pt>
                <c:pt idx="651">
                  <c:v>2.4E-2</c:v>
                </c:pt>
                <c:pt idx="652">
                  <c:v>2.4E-2</c:v>
                </c:pt>
                <c:pt idx="653">
                  <c:v>2.4E-2</c:v>
                </c:pt>
                <c:pt idx="654">
                  <c:v>2.41E-2</c:v>
                </c:pt>
                <c:pt idx="655">
                  <c:v>2.41E-2</c:v>
                </c:pt>
                <c:pt idx="656">
                  <c:v>2.41E-2</c:v>
                </c:pt>
                <c:pt idx="657">
                  <c:v>2.41E-2</c:v>
                </c:pt>
                <c:pt idx="658">
                  <c:v>2.41E-2</c:v>
                </c:pt>
                <c:pt idx="659">
                  <c:v>2.4299999999999999E-2</c:v>
                </c:pt>
                <c:pt idx="660">
                  <c:v>2.4299999999999999E-2</c:v>
                </c:pt>
                <c:pt idx="661">
                  <c:v>2.4299999999999999E-2</c:v>
                </c:pt>
                <c:pt idx="662">
                  <c:v>2.4299999999999999E-2</c:v>
                </c:pt>
                <c:pt idx="663">
                  <c:v>2.4299999999999999E-2</c:v>
                </c:pt>
                <c:pt idx="664">
                  <c:v>2.4299999999999999E-2</c:v>
                </c:pt>
                <c:pt idx="665">
                  <c:v>2.4299999999999999E-2</c:v>
                </c:pt>
                <c:pt idx="666">
                  <c:v>2.4400000000000002E-2</c:v>
                </c:pt>
                <c:pt idx="667">
                  <c:v>2.4400000000000002E-2</c:v>
                </c:pt>
                <c:pt idx="668">
                  <c:v>2.4400000000000002E-2</c:v>
                </c:pt>
                <c:pt idx="669">
                  <c:v>2.4400000000000002E-2</c:v>
                </c:pt>
                <c:pt idx="670">
                  <c:v>2.4500000000000001E-2</c:v>
                </c:pt>
                <c:pt idx="671">
                  <c:v>2.4500000000000001E-2</c:v>
                </c:pt>
                <c:pt idx="672">
                  <c:v>2.4500000000000001E-2</c:v>
                </c:pt>
                <c:pt idx="673">
                  <c:v>2.4600000000000011E-2</c:v>
                </c:pt>
                <c:pt idx="674">
                  <c:v>2.4600000000000011E-2</c:v>
                </c:pt>
                <c:pt idx="675">
                  <c:v>2.4600000000000011E-2</c:v>
                </c:pt>
                <c:pt idx="676">
                  <c:v>2.4600000000000011E-2</c:v>
                </c:pt>
                <c:pt idx="677">
                  <c:v>2.4600000000000011E-2</c:v>
                </c:pt>
                <c:pt idx="678">
                  <c:v>2.4600000000000011E-2</c:v>
                </c:pt>
                <c:pt idx="679">
                  <c:v>2.4600000000000011E-2</c:v>
                </c:pt>
                <c:pt idx="680">
                  <c:v>2.4600000000000011E-2</c:v>
                </c:pt>
                <c:pt idx="681">
                  <c:v>2.4600000000000011E-2</c:v>
                </c:pt>
                <c:pt idx="682">
                  <c:v>2.4600000000000011E-2</c:v>
                </c:pt>
                <c:pt idx="683">
                  <c:v>2.4600000000000011E-2</c:v>
                </c:pt>
                <c:pt idx="684">
                  <c:v>2.47E-2</c:v>
                </c:pt>
                <c:pt idx="685">
                  <c:v>2.47E-2</c:v>
                </c:pt>
                <c:pt idx="686">
                  <c:v>2.47E-2</c:v>
                </c:pt>
                <c:pt idx="687">
                  <c:v>2.47E-2</c:v>
                </c:pt>
                <c:pt idx="688">
                  <c:v>2.47E-2</c:v>
                </c:pt>
                <c:pt idx="689">
                  <c:v>2.47E-2</c:v>
                </c:pt>
                <c:pt idx="690">
                  <c:v>2.4799999999999999E-2</c:v>
                </c:pt>
                <c:pt idx="691">
                  <c:v>2.4900000000000002E-2</c:v>
                </c:pt>
                <c:pt idx="692">
                  <c:v>2.4900000000000002E-2</c:v>
                </c:pt>
                <c:pt idx="693">
                  <c:v>2.4900000000000002E-2</c:v>
                </c:pt>
                <c:pt idx="694">
                  <c:v>2.4900000000000002E-2</c:v>
                </c:pt>
                <c:pt idx="695">
                  <c:v>2.4900000000000002E-2</c:v>
                </c:pt>
                <c:pt idx="696">
                  <c:v>2.4900000000000002E-2</c:v>
                </c:pt>
                <c:pt idx="697">
                  <c:v>2.5100000000000001E-2</c:v>
                </c:pt>
                <c:pt idx="698">
                  <c:v>2.5100000000000001E-2</c:v>
                </c:pt>
                <c:pt idx="699">
                  <c:v>2.5100000000000001E-2</c:v>
                </c:pt>
                <c:pt idx="700">
                  <c:v>2.5100000000000001E-2</c:v>
                </c:pt>
                <c:pt idx="701">
                  <c:v>2.5100000000000001E-2</c:v>
                </c:pt>
                <c:pt idx="702">
                  <c:v>2.5100000000000001E-2</c:v>
                </c:pt>
                <c:pt idx="703">
                  <c:v>2.5100000000000001E-2</c:v>
                </c:pt>
                <c:pt idx="704">
                  <c:v>2.53E-2</c:v>
                </c:pt>
                <c:pt idx="705">
                  <c:v>2.5399999999999999E-2</c:v>
                </c:pt>
                <c:pt idx="706">
                  <c:v>2.5399999999999999E-2</c:v>
                </c:pt>
                <c:pt idx="707">
                  <c:v>2.5399999999999999E-2</c:v>
                </c:pt>
                <c:pt idx="708">
                  <c:v>2.5399999999999999E-2</c:v>
                </c:pt>
                <c:pt idx="709">
                  <c:v>2.5500000000000002E-2</c:v>
                </c:pt>
                <c:pt idx="710">
                  <c:v>2.5500000000000002E-2</c:v>
                </c:pt>
                <c:pt idx="711">
                  <c:v>2.5500000000000002E-2</c:v>
                </c:pt>
                <c:pt idx="712">
                  <c:v>2.5600000000000012E-2</c:v>
                </c:pt>
                <c:pt idx="713">
                  <c:v>2.5600000000000012E-2</c:v>
                </c:pt>
                <c:pt idx="714">
                  <c:v>2.5600000000000012E-2</c:v>
                </c:pt>
                <c:pt idx="715">
                  <c:v>2.5600000000000012E-2</c:v>
                </c:pt>
                <c:pt idx="716">
                  <c:v>2.5600000000000012E-2</c:v>
                </c:pt>
                <c:pt idx="717">
                  <c:v>2.5600000000000012E-2</c:v>
                </c:pt>
                <c:pt idx="718">
                  <c:v>2.5600000000000012E-2</c:v>
                </c:pt>
                <c:pt idx="719">
                  <c:v>2.5600000000000012E-2</c:v>
                </c:pt>
                <c:pt idx="720">
                  <c:v>2.5600000000000012E-2</c:v>
                </c:pt>
                <c:pt idx="721">
                  <c:v>2.5600000000000012E-2</c:v>
                </c:pt>
                <c:pt idx="722">
                  <c:v>2.5600000000000012E-2</c:v>
                </c:pt>
                <c:pt idx="723">
                  <c:v>2.5700000000000001E-2</c:v>
                </c:pt>
                <c:pt idx="724">
                  <c:v>2.5700000000000001E-2</c:v>
                </c:pt>
                <c:pt idx="725">
                  <c:v>2.5700000000000001E-2</c:v>
                </c:pt>
                <c:pt idx="726">
                  <c:v>2.5700000000000001E-2</c:v>
                </c:pt>
                <c:pt idx="727">
                  <c:v>2.5700000000000001E-2</c:v>
                </c:pt>
                <c:pt idx="728">
                  <c:v>2.5700000000000001E-2</c:v>
                </c:pt>
                <c:pt idx="729">
                  <c:v>2.5700000000000001E-2</c:v>
                </c:pt>
                <c:pt idx="730">
                  <c:v>2.5800000000000021E-2</c:v>
                </c:pt>
                <c:pt idx="731">
                  <c:v>2.5800000000000021E-2</c:v>
                </c:pt>
                <c:pt idx="732">
                  <c:v>2.5900000000000006E-2</c:v>
                </c:pt>
                <c:pt idx="733">
                  <c:v>2.5900000000000006E-2</c:v>
                </c:pt>
                <c:pt idx="734">
                  <c:v>2.5900000000000006E-2</c:v>
                </c:pt>
                <c:pt idx="735">
                  <c:v>2.6100000000000002E-2</c:v>
                </c:pt>
                <c:pt idx="736">
                  <c:v>2.6100000000000002E-2</c:v>
                </c:pt>
                <c:pt idx="737">
                  <c:v>2.6100000000000002E-2</c:v>
                </c:pt>
                <c:pt idx="738">
                  <c:v>2.6100000000000002E-2</c:v>
                </c:pt>
                <c:pt idx="739">
                  <c:v>2.6100000000000002E-2</c:v>
                </c:pt>
                <c:pt idx="740">
                  <c:v>2.6100000000000002E-2</c:v>
                </c:pt>
                <c:pt idx="741">
                  <c:v>2.6100000000000002E-2</c:v>
                </c:pt>
                <c:pt idx="742">
                  <c:v>2.6100000000000002E-2</c:v>
                </c:pt>
                <c:pt idx="743">
                  <c:v>2.6100000000000002E-2</c:v>
                </c:pt>
                <c:pt idx="744">
                  <c:v>2.6100000000000002E-2</c:v>
                </c:pt>
                <c:pt idx="745">
                  <c:v>2.6200000000000011E-2</c:v>
                </c:pt>
                <c:pt idx="746">
                  <c:v>2.6200000000000011E-2</c:v>
                </c:pt>
                <c:pt idx="747">
                  <c:v>2.6200000000000011E-2</c:v>
                </c:pt>
                <c:pt idx="748">
                  <c:v>2.6200000000000011E-2</c:v>
                </c:pt>
                <c:pt idx="749">
                  <c:v>2.6200000000000011E-2</c:v>
                </c:pt>
                <c:pt idx="750">
                  <c:v>2.6400000000000021E-2</c:v>
                </c:pt>
                <c:pt idx="751">
                  <c:v>2.6400000000000021E-2</c:v>
                </c:pt>
                <c:pt idx="752">
                  <c:v>2.6599999999999999E-2</c:v>
                </c:pt>
                <c:pt idx="753">
                  <c:v>2.6599999999999999E-2</c:v>
                </c:pt>
                <c:pt idx="754">
                  <c:v>2.6599999999999999E-2</c:v>
                </c:pt>
                <c:pt idx="755">
                  <c:v>2.6599999999999999E-2</c:v>
                </c:pt>
                <c:pt idx="756">
                  <c:v>2.6599999999999999E-2</c:v>
                </c:pt>
                <c:pt idx="757">
                  <c:v>2.6599999999999999E-2</c:v>
                </c:pt>
                <c:pt idx="758">
                  <c:v>2.6599999999999999E-2</c:v>
                </c:pt>
                <c:pt idx="759">
                  <c:v>2.6599999999999999E-2</c:v>
                </c:pt>
                <c:pt idx="760">
                  <c:v>2.6599999999999999E-2</c:v>
                </c:pt>
                <c:pt idx="761">
                  <c:v>2.6599999999999999E-2</c:v>
                </c:pt>
                <c:pt idx="762">
                  <c:v>2.6599999999999999E-2</c:v>
                </c:pt>
                <c:pt idx="763">
                  <c:v>2.6599999999999999E-2</c:v>
                </c:pt>
                <c:pt idx="764">
                  <c:v>2.6599999999999999E-2</c:v>
                </c:pt>
                <c:pt idx="765">
                  <c:v>2.6599999999999999E-2</c:v>
                </c:pt>
                <c:pt idx="766">
                  <c:v>2.6599999999999999E-2</c:v>
                </c:pt>
                <c:pt idx="767">
                  <c:v>2.6599999999999999E-2</c:v>
                </c:pt>
                <c:pt idx="768">
                  <c:v>2.6599999999999999E-2</c:v>
                </c:pt>
                <c:pt idx="769">
                  <c:v>2.6599999999999999E-2</c:v>
                </c:pt>
                <c:pt idx="770">
                  <c:v>2.6599999999999999E-2</c:v>
                </c:pt>
                <c:pt idx="771">
                  <c:v>2.6700000000000002E-2</c:v>
                </c:pt>
                <c:pt idx="772">
                  <c:v>2.6700000000000002E-2</c:v>
                </c:pt>
                <c:pt idx="773">
                  <c:v>2.6700000000000002E-2</c:v>
                </c:pt>
                <c:pt idx="774">
                  <c:v>2.6700000000000002E-2</c:v>
                </c:pt>
                <c:pt idx="775">
                  <c:v>2.6700000000000002E-2</c:v>
                </c:pt>
                <c:pt idx="776">
                  <c:v>2.6700000000000002E-2</c:v>
                </c:pt>
                <c:pt idx="777">
                  <c:v>2.6700000000000002E-2</c:v>
                </c:pt>
                <c:pt idx="778">
                  <c:v>2.6700000000000002E-2</c:v>
                </c:pt>
                <c:pt idx="779">
                  <c:v>2.6700000000000002E-2</c:v>
                </c:pt>
                <c:pt idx="780">
                  <c:v>2.6700000000000002E-2</c:v>
                </c:pt>
                <c:pt idx="781">
                  <c:v>2.6700000000000002E-2</c:v>
                </c:pt>
                <c:pt idx="782">
                  <c:v>2.6800000000000022E-2</c:v>
                </c:pt>
                <c:pt idx="783">
                  <c:v>2.6800000000000022E-2</c:v>
                </c:pt>
                <c:pt idx="784">
                  <c:v>2.6800000000000022E-2</c:v>
                </c:pt>
                <c:pt idx="785">
                  <c:v>2.7000000000000024E-2</c:v>
                </c:pt>
                <c:pt idx="786">
                  <c:v>2.7000000000000024E-2</c:v>
                </c:pt>
                <c:pt idx="787">
                  <c:v>2.7000000000000024E-2</c:v>
                </c:pt>
                <c:pt idx="788">
                  <c:v>2.7100000000000006E-2</c:v>
                </c:pt>
                <c:pt idx="789">
                  <c:v>2.7100000000000006E-2</c:v>
                </c:pt>
                <c:pt idx="790">
                  <c:v>2.7100000000000006E-2</c:v>
                </c:pt>
                <c:pt idx="791">
                  <c:v>2.7100000000000006E-2</c:v>
                </c:pt>
                <c:pt idx="792">
                  <c:v>2.7300000000000001E-2</c:v>
                </c:pt>
                <c:pt idx="793">
                  <c:v>2.7300000000000001E-2</c:v>
                </c:pt>
                <c:pt idx="794">
                  <c:v>2.7300000000000001E-2</c:v>
                </c:pt>
                <c:pt idx="795">
                  <c:v>2.7400000000000022E-2</c:v>
                </c:pt>
                <c:pt idx="796">
                  <c:v>2.7400000000000022E-2</c:v>
                </c:pt>
                <c:pt idx="797">
                  <c:v>2.7400000000000022E-2</c:v>
                </c:pt>
                <c:pt idx="798">
                  <c:v>2.7400000000000022E-2</c:v>
                </c:pt>
                <c:pt idx="799">
                  <c:v>2.7400000000000022E-2</c:v>
                </c:pt>
                <c:pt idx="800">
                  <c:v>2.7600000000000027E-2</c:v>
                </c:pt>
                <c:pt idx="801">
                  <c:v>2.7600000000000027E-2</c:v>
                </c:pt>
                <c:pt idx="802">
                  <c:v>2.7600000000000027E-2</c:v>
                </c:pt>
                <c:pt idx="803">
                  <c:v>2.7600000000000027E-2</c:v>
                </c:pt>
                <c:pt idx="804">
                  <c:v>2.7600000000000027E-2</c:v>
                </c:pt>
                <c:pt idx="805">
                  <c:v>2.7600000000000027E-2</c:v>
                </c:pt>
                <c:pt idx="806">
                  <c:v>2.7600000000000027E-2</c:v>
                </c:pt>
                <c:pt idx="807">
                  <c:v>2.7600000000000027E-2</c:v>
                </c:pt>
                <c:pt idx="808">
                  <c:v>2.7600000000000027E-2</c:v>
                </c:pt>
                <c:pt idx="809">
                  <c:v>2.7700000000000002E-2</c:v>
                </c:pt>
                <c:pt idx="810">
                  <c:v>2.7900000000000012E-2</c:v>
                </c:pt>
                <c:pt idx="811">
                  <c:v>2.7900000000000012E-2</c:v>
                </c:pt>
                <c:pt idx="812">
                  <c:v>2.8199999999999989E-2</c:v>
                </c:pt>
                <c:pt idx="813">
                  <c:v>2.8199999999999989E-2</c:v>
                </c:pt>
                <c:pt idx="814">
                  <c:v>2.8199999999999989E-2</c:v>
                </c:pt>
                <c:pt idx="815">
                  <c:v>2.8299999999999999E-2</c:v>
                </c:pt>
                <c:pt idx="816">
                  <c:v>2.8299999999999999E-2</c:v>
                </c:pt>
                <c:pt idx="817">
                  <c:v>2.8299999999999999E-2</c:v>
                </c:pt>
                <c:pt idx="818">
                  <c:v>2.8299999999999999E-2</c:v>
                </c:pt>
                <c:pt idx="819">
                  <c:v>2.8299999999999999E-2</c:v>
                </c:pt>
                <c:pt idx="820">
                  <c:v>2.8500000000000001E-2</c:v>
                </c:pt>
                <c:pt idx="821">
                  <c:v>2.8500000000000001E-2</c:v>
                </c:pt>
                <c:pt idx="822">
                  <c:v>2.8500000000000001E-2</c:v>
                </c:pt>
                <c:pt idx="823">
                  <c:v>2.8500000000000001E-2</c:v>
                </c:pt>
                <c:pt idx="824">
                  <c:v>2.8500000000000001E-2</c:v>
                </c:pt>
                <c:pt idx="825">
                  <c:v>2.8500000000000001E-2</c:v>
                </c:pt>
                <c:pt idx="826">
                  <c:v>2.8500000000000001E-2</c:v>
                </c:pt>
                <c:pt idx="827">
                  <c:v>2.8500000000000001E-2</c:v>
                </c:pt>
                <c:pt idx="828">
                  <c:v>2.8500000000000001E-2</c:v>
                </c:pt>
                <c:pt idx="829">
                  <c:v>2.8500000000000001E-2</c:v>
                </c:pt>
                <c:pt idx="830">
                  <c:v>2.8500000000000001E-2</c:v>
                </c:pt>
                <c:pt idx="831">
                  <c:v>2.8500000000000001E-2</c:v>
                </c:pt>
                <c:pt idx="832">
                  <c:v>2.8500000000000001E-2</c:v>
                </c:pt>
                <c:pt idx="833">
                  <c:v>2.8500000000000001E-2</c:v>
                </c:pt>
                <c:pt idx="834">
                  <c:v>2.87E-2</c:v>
                </c:pt>
                <c:pt idx="835">
                  <c:v>2.87E-2</c:v>
                </c:pt>
                <c:pt idx="836">
                  <c:v>2.87E-2</c:v>
                </c:pt>
                <c:pt idx="837">
                  <c:v>2.87E-2</c:v>
                </c:pt>
                <c:pt idx="838">
                  <c:v>2.87E-2</c:v>
                </c:pt>
                <c:pt idx="839">
                  <c:v>2.87E-2</c:v>
                </c:pt>
                <c:pt idx="840">
                  <c:v>2.8799999999999999E-2</c:v>
                </c:pt>
                <c:pt idx="841">
                  <c:v>2.8799999999999999E-2</c:v>
                </c:pt>
                <c:pt idx="842">
                  <c:v>2.8799999999999999E-2</c:v>
                </c:pt>
                <c:pt idx="843">
                  <c:v>2.9000000000000001E-2</c:v>
                </c:pt>
                <c:pt idx="844">
                  <c:v>2.9000000000000001E-2</c:v>
                </c:pt>
                <c:pt idx="845">
                  <c:v>2.9000000000000001E-2</c:v>
                </c:pt>
                <c:pt idx="846">
                  <c:v>2.9000000000000001E-2</c:v>
                </c:pt>
                <c:pt idx="847">
                  <c:v>2.9000000000000001E-2</c:v>
                </c:pt>
                <c:pt idx="848">
                  <c:v>2.9000000000000001E-2</c:v>
                </c:pt>
                <c:pt idx="849">
                  <c:v>2.9000000000000001E-2</c:v>
                </c:pt>
                <c:pt idx="850">
                  <c:v>2.9200000000000011E-2</c:v>
                </c:pt>
                <c:pt idx="851">
                  <c:v>2.9200000000000011E-2</c:v>
                </c:pt>
                <c:pt idx="852">
                  <c:v>2.9399999999999999E-2</c:v>
                </c:pt>
                <c:pt idx="853">
                  <c:v>2.9600000000000001E-2</c:v>
                </c:pt>
                <c:pt idx="854">
                  <c:v>2.9600000000000001E-2</c:v>
                </c:pt>
                <c:pt idx="855">
                  <c:v>2.9600000000000001E-2</c:v>
                </c:pt>
                <c:pt idx="856">
                  <c:v>2.9600000000000001E-2</c:v>
                </c:pt>
                <c:pt idx="857">
                  <c:v>2.9600000000000001E-2</c:v>
                </c:pt>
                <c:pt idx="858">
                  <c:v>2.9800000000000011E-2</c:v>
                </c:pt>
                <c:pt idx="859">
                  <c:v>2.9800000000000011E-2</c:v>
                </c:pt>
                <c:pt idx="860">
                  <c:v>2.9800000000000011E-2</c:v>
                </c:pt>
                <c:pt idx="861">
                  <c:v>2.9800000000000011E-2</c:v>
                </c:pt>
                <c:pt idx="862">
                  <c:v>2.9800000000000011E-2</c:v>
                </c:pt>
                <c:pt idx="863">
                  <c:v>2.9800000000000011E-2</c:v>
                </c:pt>
                <c:pt idx="864">
                  <c:v>3.0000000000000002E-2</c:v>
                </c:pt>
                <c:pt idx="865">
                  <c:v>3.0000000000000002E-2</c:v>
                </c:pt>
                <c:pt idx="866">
                  <c:v>3.0000000000000002E-2</c:v>
                </c:pt>
                <c:pt idx="867">
                  <c:v>3.0000000000000002E-2</c:v>
                </c:pt>
                <c:pt idx="868">
                  <c:v>3.0000000000000002E-2</c:v>
                </c:pt>
                <c:pt idx="869">
                  <c:v>3.0000000000000002E-2</c:v>
                </c:pt>
                <c:pt idx="870">
                  <c:v>3.0000000000000002E-2</c:v>
                </c:pt>
                <c:pt idx="871">
                  <c:v>3.0000000000000002E-2</c:v>
                </c:pt>
                <c:pt idx="872">
                  <c:v>3.0000000000000002E-2</c:v>
                </c:pt>
                <c:pt idx="873">
                  <c:v>3.0000000000000002E-2</c:v>
                </c:pt>
                <c:pt idx="874">
                  <c:v>3.0000000000000002E-2</c:v>
                </c:pt>
                <c:pt idx="875">
                  <c:v>3.0000000000000002E-2</c:v>
                </c:pt>
                <c:pt idx="876">
                  <c:v>3.0200000000000012E-2</c:v>
                </c:pt>
                <c:pt idx="877">
                  <c:v>3.0200000000000012E-2</c:v>
                </c:pt>
                <c:pt idx="878">
                  <c:v>3.0200000000000012E-2</c:v>
                </c:pt>
                <c:pt idx="879">
                  <c:v>3.0200000000000012E-2</c:v>
                </c:pt>
                <c:pt idx="880">
                  <c:v>3.0200000000000012E-2</c:v>
                </c:pt>
                <c:pt idx="881">
                  <c:v>3.0200000000000012E-2</c:v>
                </c:pt>
                <c:pt idx="882">
                  <c:v>3.0200000000000012E-2</c:v>
                </c:pt>
                <c:pt idx="883">
                  <c:v>3.0200000000000012E-2</c:v>
                </c:pt>
                <c:pt idx="884">
                  <c:v>3.0200000000000012E-2</c:v>
                </c:pt>
                <c:pt idx="885">
                  <c:v>3.0200000000000012E-2</c:v>
                </c:pt>
                <c:pt idx="886">
                  <c:v>3.0400000000000021E-2</c:v>
                </c:pt>
                <c:pt idx="887">
                  <c:v>3.0400000000000021E-2</c:v>
                </c:pt>
                <c:pt idx="888">
                  <c:v>3.0400000000000021E-2</c:v>
                </c:pt>
                <c:pt idx="889">
                  <c:v>3.0400000000000021E-2</c:v>
                </c:pt>
                <c:pt idx="890">
                  <c:v>3.0400000000000021E-2</c:v>
                </c:pt>
                <c:pt idx="891">
                  <c:v>3.0400000000000021E-2</c:v>
                </c:pt>
                <c:pt idx="892">
                  <c:v>3.09E-2</c:v>
                </c:pt>
                <c:pt idx="893">
                  <c:v>3.09E-2</c:v>
                </c:pt>
                <c:pt idx="894">
                  <c:v>3.09E-2</c:v>
                </c:pt>
                <c:pt idx="895">
                  <c:v>3.09E-2</c:v>
                </c:pt>
                <c:pt idx="896">
                  <c:v>3.09E-2</c:v>
                </c:pt>
                <c:pt idx="897">
                  <c:v>3.09E-2</c:v>
                </c:pt>
                <c:pt idx="898">
                  <c:v>3.09E-2</c:v>
                </c:pt>
                <c:pt idx="899">
                  <c:v>3.09E-2</c:v>
                </c:pt>
                <c:pt idx="900">
                  <c:v>3.09E-2</c:v>
                </c:pt>
                <c:pt idx="901">
                  <c:v>3.09E-2</c:v>
                </c:pt>
                <c:pt idx="902">
                  <c:v>3.09E-2</c:v>
                </c:pt>
                <c:pt idx="903">
                  <c:v>3.09E-2</c:v>
                </c:pt>
                <c:pt idx="904">
                  <c:v>3.09E-2</c:v>
                </c:pt>
                <c:pt idx="905">
                  <c:v>3.09E-2</c:v>
                </c:pt>
                <c:pt idx="906">
                  <c:v>3.09E-2</c:v>
                </c:pt>
                <c:pt idx="907">
                  <c:v>3.09E-2</c:v>
                </c:pt>
                <c:pt idx="908">
                  <c:v>3.09E-2</c:v>
                </c:pt>
                <c:pt idx="909">
                  <c:v>3.09E-2</c:v>
                </c:pt>
                <c:pt idx="910">
                  <c:v>3.09E-2</c:v>
                </c:pt>
                <c:pt idx="911">
                  <c:v>3.09E-2</c:v>
                </c:pt>
                <c:pt idx="912">
                  <c:v>3.09E-2</c:v>
                </c:pt>
                <c:pt idx="913">
                  <c:v>3.09E-2</c:v>
                </c:pt>
                <c:pt idx="914">
                  <c:v>3.09E-2</c:v>
                </c:pt>
                <c:pt idx="915">
                  <c:v>3.09E-2</c:v>
                </c:pt>
                <c:pt idx="916">
                  <c:v>3.09E-2</c:v>
                </c:pt>
                <c:pt idx="917">
                  <c:v>3.09E-2</c:v>
                </c:pt>
                <c:pt idx="918">
                  <c:v>3.09E-2</c:v>
                </c:pt>
                <c:pt idx="919">
                  <c:v>3.09E-2</c:v>
                </c:pt>
                <c:pt idx="920">
                  <c:v>3.09E-2</c:v>
                </c:pt>
                <c:pt idx="921">
                  <c:v>3.1100000000000006E-2</c:v>
                </c:pt>
                <c:pt idx="922">
                  <c:v>3.1100000000000006E-2</c:v>
                </c:pt>
                <c:pt idx="923">
                  <c:v>3.1100000000000006E-2</c:v>
                </c:pt>
                <c:pt idx="924">
                  <c:v>3.1100000000000006E-2</c:v>
                </c:pt>
                <c:pt idx="925">
                  <c:v>3.1100000000000006E-2</c:v>
                </c:pt>
                <c:pt idx="926">
                  <c:v>3.1100000000000006E-2</c:v>
                </c:pt>
                <c:pt idx="927">
                  <c:v>3.1100000000000006E-2</c:v>
                </c:pt>
                <c:pt idx="928">
                  <c:v>3.1100000000000006E-2</c:v>
                </c:pt>
                <c:pt idx="929">
                  <c:v>3.1100000000000006E-2</c:v>
                </c:pt>
                <c:pt idx="930">
                  <c:v>3.1100000000000006E-2</c:v>
                </c:pt>
                <c:pt idx="931">
                  <c:v>3.1100000000000006E-2</c:v>
                </c:pt>
                <c:pt idx="932">
                  <c:v>3.1100000000000006E-2</c:v>
                </c:pt>
                <c:pt idx="933">
                  <c:v>3.1100000000000006E-2</c:v>
                </c:pt>
                <c:pt idx="934">
                  <c:v>3.1100000000000006E-2</c:v>
                </c:pt>
                <c:pt idx="935">
                  <c:v>3.1100000000000006E-2</c:v>
                </c:pt>
                <c:pt idx="936">
                  <c:v>3.1100000000000006E-2</c:v>
                </c:pt>
                <c:pt idx="937">
                  <c:v>3.1100000000000006E-2</c:v>
                </c:pt>
                <c:pt idx="938">
                  <c:v>3.1100000000000006E-2</c:v>
                </c:pt>
                <c:pt idx="939">
                  <c:v>3.1100000000000006E-2</c:v>
                </c:pt>
                <c:pt idx="940">
                  <c:v>3.1399999999999997E-2</c:v>
                </c:pt>
                <c:pt idx="941">
                  <c:v>3.1399999999999997E-2</c:v>
                </c:pt>
                <c:pt idx="942">
                  <c:v>3.1399999999999997E-2</c:v>
                </c:pt>
                <c:pt idx="943">
                  <c:v>3.1399999999999997E-2</c:v>
                </c:pt>
                <c:pt idx="944">
                  <c:v>3.1399999999999997E-2</c:v>
                </c:pt>
                <c:pt idx="945">
                  <c:v>3.1399999999999997E-2</c:v>
                </c:pt>
                <c:pt idx="946">
                  <c:v>3.1399999999999997E-2</c:v>
                </c:pt>
                <c:pt idx="947">
                  <c:v>3.1399999999999997E-2</c:v>
                </c:pt>
                <c:pt idx="948">
                  <c:v>3.1399999999999997E-2</c:v>
                </c:pt>
                <c:pt idx="949">
                  <c:v>3.1399999999999997E-2</c:v>
                </c:pt>
                <c:pt idx="950">
                  <c:v>3.1399999999999997E-2</c:v>
                </c:pt>
                <c:pt idx="951">
                  <c:v>3.1399999999999997E-2</c:v>
                </c:pt>
                <c:pt idx="952">
                  <c:v>3.1800000000000002E-2</c:v>
                </c:pt>
                <c:pt idx="953">
                  <c:v>3.1800000000000002E-2</c:v>
                </c:pt>
                <c:pt idx="954">
                  <c:v>3.1800000000000002E-2</c:v>
                </c:pt>
                <c:pt idx="955">
                  <c:v>3.1800000000000002E-2</c:v>
                </c:pt>
                <c:pt idx="956">
                  <c:v>3.1800000000000002E-2</c:v>
                </c:pt>
                <c:pt idx="957">
                  <c:v>3.1800000000000002E-2</c:v>
                </c:pt>
                <c:pt idx="958">
                  <c:v>3.1800000000000002E-2</c:v>
                </c:pt>
                <c:pt idx="959">
                  <c:v>3.1800000000000002E-2</c:v>
                </c:pt>
                <c:pt idx="960">
                  <c:v>3.1800000000000002E-2</c:v>
                </c:pt>
                <c:pt idx="961">
                  <c:v>3.1800000000000002E-2</c:v>
                </c:pt>
                <c:pt idx="962">
                  <c:v>3.1800000000000002E-2</c:v>
                </c:pt>
                <c:pt idx="963">
                  <c:v>3.1800000000000002E-2</c:v>
                </c:pt>
                <c:pt idx="964">
                  <c:v>3.1800000000000002E-2</c:v>
                </c:pt>
                <c:pt idx="965">
                  <c:v>3.1800000000000002E-2</c:v>
                </c:pt>
                <c:pt idx="966">
                  <c:v>3.1800000000000002E-2</c:v>
                </c:pt>
                <c:pt idx="967">
                  <c:v>3.1800000000000002E-2</c:v>
                </c:pt>
                <c:pt idx="968">
                  <c:v>3.1800000000000002E-2</c:v>
                </c:pt>
                <c:pt idx="969">
                  <c:v>3.1800000000000002E-2</c:v>
                </c:pt>
                <c:pt idx="970">
                  <c:v>3.1800000000000002E-2</c:v>
                </c:pt>
                <c:pt idx="971">
                  <c:v>3.1800000000000002E-2</c:v>
                </c:pt>
                <c:pt idx="972">
                  <c:v>3.1800000000000002E-2</c:v>
                </c:pt>
                <c:pt idx="973">
                  <c:v>3.1800000000000002E-2</c:v>
                </c:pt>
                <c:pt idx="974">
                  <c:v>3.1800000000000002E-2</c:v>
                </c:pt>
                <c:pt idx="975">
                  <c:v>3.1800000000000002E-2</c:v>
                </c:pt>
                <c:pt idx="976">
                  <c:v>3.1800000000000002E-2</c:v>
                </c:pt>
                <c:pt idx="977">
                  <c:v>3.1800000000000002E-2</c:v>
                </c:pt>
                <c:pt idx="978">
                  <c:v>3.1800000000000002E-2</c:v>
                </c:pt>
                <c:pt idx="979">
                  <c:v>3.1800000000000002E-2</c:v>
                </c:pt>
                <c:pt idx="980">
                  <c:v>3.1800000000000002E-2</c:v>
                </c:pt>
                <c:pt idx="981">
                  <c:v>3.1800000000000002E-2</c:v>
                </c:pt>
                <c:pt idx="982">
                  <c:v>3.1800000000000002E-2</c:v>
                </c:pt>
                <c:pt idx="983">
                  <c:v>3.1800000000000002E-2</c:v>
                </c:pt>
                <c:pt idx="984">
                  <c:v>3.1800000000000002E-2</c:v>
                </c:pt>
                <c:pt idx="985">
                  <c:v>3.1800000000000002E-2</c:v>
                </c:pt>
                <c:pt idx="986">
                  <c:v>3.1800000000000002E-2</c:v>
                </c:pt>
                <c:pt idx="987">
                  <c:v>3.1800000000000002E-2</c:v>
                </c:pt>
                <c:pt idx="988">
                  <c:v>3.1800000000000002E-2</c:v>
                </c:pt>
                <c:pt idx="989">
                  <c:v>3.1800000000000002E-2</c:v>
                </c:pt>
                <c:pt idx="990">
                  <c:v>3.1800000000000002E-2</c:v>
                </c:pt>
                <c:pt idx="991">
                  <c:v>3.1800000000000002E-2</c:v>
                </c:pt>
                <c:pt idx="992">
                  <c:v>3.1800000000000002E-2</c:v>
                </c:pt>
                <c:pt idx="993">
                  <c:v>3.1800000000000002E-2</c:v>
                </c:pt>
                <c:pt idx="994">
                  <c:v>3.1800000000000002E-2</c:v>
                </c:pt>
                <c:pt idx="995">
                  <c:v>3.1800000000000002E-2</c:v>
                </c:pt>
                <c:pt idx="996">
                  <c:v>3.1800000000000002E-2</c:v>
                </c:pt>
                <c:pt idx="997">
                  <c:v>3.1800000000000002E-2</c:v>
                </c:pt>
                <c:pt idx="998">
                  <c:v>3.1800000000000002E-2</c:v>
                </c:pt>
                <c:pt idx="999">
                  <c:v>3.1800000000000002E-2</c:v>
                </c:pt>
                <c:pt idx="1000">
                  <c:v>3.1800000000000002E-2</c:v>
                </c:pt>
                <c:pt idx="1001">
                  <c:v>3.1800000000000002E-2</c:v>
                </c:pt>
                <c:pt idx="1002">
                  <c:v>3.1800000000000002E-2</c:v>
                </c:pt>
                <c:pt idx="1003">
                  <c:v>3.1800000000000002E-2</c:v>
                </c:pt>
                <c:pt idx="1004">
                  <c:v>3.1800000000000002E-2</c:v>
                </c:pt>
                <c:pt idx="1005">
                  <c:v>3.1800000000000002E-2</c:v>
                </c:pt>
                <c:pt idx="1006">
                  <c:v>3.1800000000000002E-2</c:v>
                </c:pt>
                <c:pt idx="1007">
                  <c:v>3.1800000000000002E-2</c:v>
                </c:pt>
                <c:pt idx="1008">
                  <c:v>3.1800000000000002E-2</c:v>
                </c:pt>
                <c:pt idx="1009">
                  <c:v>3.1800000000000002E-2</c:v>
                </c:pt>
                <c:pt idx="1010">
                  <c:v>3.1800000000000002E-2</c:v>
                </c:pt>
                <c:pt idx="1011">
                  <c:v>3.1800000000000002E-2</c:v>
                </c:pt>
                <c:pt idx="1012">
                  <c:v>3.1800000000000002E-2</c:v>
                </c:pt>
                <c:pt idx="1013">
                  <c:v>3.1800000000000002E-2</c:v>
                </c:pt>
                <c:pt idx="1014">
                  <c:v>3.1800000000000002E-2</c:v>
                </c:pt>
                <c:pt idx="1015">
                  <c:v>3.1800000000000002E-2</c:v>
                </c:pt>
                <c:pt idx="1016">
                  <c:v>3.1800000000000002E-2</c:v>
                </c:pt>
                <c:pt idx="1017">
                  <c:v>3.1800000000000002E-2</c:v>
                </c:pt>
                <c:pt idx="1018">
                  <c:v>3.1800000000000002E-2</c:v>
                </c:pt>
                <c:pt idx="1019">
                  <c:v>3.1800000000000002E-2</c:v>
                </c:pt>
                <c:pt idx="1020">
                  <c:v>3.1800000000000002E-2</c:v>
                </c:pt>
                <c:pt idx="1021">
                  <c:v>3.1800000000000002E-2</c:v>
                </c:pt>
                <c:pt idx="1022">
                  <c:v>3.1800000000000002E-2</c:v>
                </c:pt>
                <c:pt idx="1023">
                  <c:v>3.1800000000000002E-2</c:v>
                </c:pt>
                <c:pt idx="1024">
                  <c:v>3.1800000000000002E-2</c:v>
                </c:pt>
                <c:pt idx="1025">
                  <c:v>3.1800000000000002E-2</c:v>
                </c:pt>
                <c:pt idx="1026">
                  <c:v>3.2399999999999998E-2</c:v>
                </c:pt>
                <c:pt idx="1027">
                  <c:v>3.2399999999999998E-2</c:v>
                </c:pt>
                <c:pt idx="1028">
                  <c:v>3.2399999999999998E-2</c:v>
                </c:pt>
                <c:pt idx="1029">
                  <c:v>3.2399999999999998E-2</c:v>
                </c:pt>
                <c:pt idx="1030">
                  <c:v>3.2399999999999998E-2</c:v>
                </c:pt>
                <c:pt idx="1031">
                  <c:v>3.2399999999999998E-2</c:v>
                </c:pt>
                <c:pt idx="1032">
                  <c:v>3.2399999999999998E-2</c:v>
                </c:pt>
                <c:pt idx="1033">
                  <c:v>3.2399999999999998E-2</c:v>
                </c:pt>
                <c:pt idx="1034">
                  <c:v>3.2399999999999998E-2</c:v>
                </c:pt>
                <c:pt idx="1035">
                  <c:v>3.2399999999999998E-2</c:v>
                </c:pt>
                <c:pt idx="1036">
                  <c:v>3.2399999999999998E-2</c:v>
                </c:pt>
                <c:pt idx="1037">
                  <c:v>3.2399999999999998E-2</c:v>
                </c:pt>
                <c:pt idx="1038">
                  <c:v>3.2399999999999998E-2</c:v>
                </c:pt>
                <c:pt idx="1039">
                  <c:v>3.2399999999999998E-2</c:v>
                </c:pt>
                <c:pt idx="1040">
                  <c:v>3.2399999999999998E-2</c:v>
                </c:pt>
                <c:pt idx="1041">
                  <c:v>3.2399999999999998E-2</c:v>
                </c:pt>
                <c:pt idx="1042">
                  <c:v>3.2399999999999998E-2</c:v>
                </c:pt>
                <c:pt idx="1043">
                  <c:v>3.2399999999999998E-2</c:v>
                </c:pt>
                <c:pt idx="1044">
                  <c:v>3.2399999999999998E-2</c:v>
                </c:pt>
                <c:pt idx="1045">
                  <c:v>3.2399999999999998E-2</c:v>
                </c:pt>
                <c:pt idx="1046">
                  <c:v>3.2399999999999998E-2</c:v>
                </c:pt>
                <c:pt idx="1047">
                  <c:v>3.2399999999999998E-2</c:v>
                </c:pt>
                <c:pt idx="1048">
                  <c:v>3.2399999999999998E-2</c:v>
                </c:pt>
                <c:pt idx="1049">
                  <c:v>3.2399999999999998E-2</c:v>
                </c:pt>
                <c:pt idx="1050">
                  <c:v>3.2399999999999998E-2</c:v>
                </c:pt>
                <c:pt idx="1051">
                  <c:v>3.2399999999999998E-2</c:v>
                </c:pt>
                <c:pt idx="1052">
                  <c:v>3.2399999999999998E-2</c:v>
                </c:pt>
                <c:pt idx="1053">
                  <c:v>3.2399999999999998E-2</c:v>
                </c:pt>
                <c:pt idx="1054">
                  <c:v>3.2399999999999998E-2</c:v>
                </c:pt>
                <c:pt idx="1055">
                  <c:v>3.2399999999999998E-2</c:v>
                </c:pt>
                <c:pt idx="1056">
                  <c:v>3.2399999999999998E-2</c:v>
                </c:pt>
                <c:pt idx="1057">
                  <c:v>3.2399999999999998E-2</c:v>
                </c:pt>
                <c:pt idx="1058">
                  <c:v>3.2399999999999998E-2</c:v>
                </c:pt>
                <c:pt idx="1059">
                  <c:v>3.2399999999999998E-2</c:v>
                </c:pt>
                <c:pt idx="1060">
                  <c:v>3.2399999999999998E-2</c:v>
                </c:pt>
                <c:pt idx="1061">
                  <c:v>3.2399999999999998E-2</c:v>
                </c:pt>
                <c:pt idx="1062">
                  <c:v>3.2399999999999998E-2</c:v>
                </c:pt>
                <c:pt idx="1063">
                  <c:v>3.2399999999999998E-2</c:v>
                </c:pt>
                <c:pt idx="1064">
                  <c:v>3.2399999999999998E-2</c:v>
                </c:pt>
                <c:pt idx="1065">
                  <c:v>3.2399999999999998E-2</c:v>
                </c:pt>
                <c:pt idx="1066">
                  <c:v>3.2399999999999998E-2</c:v>
                </c:pt>
                <c:pt idx="1067">
                  <c:v>3.2399999999999998E-2</c:v>
                </c:pt>
                <c:pt idx="1068">
                  <c:v>3.2399999999999998E-2</c:v>
                </c:pt>
                <c:pt idx="1069">
                  <c:v>3.2399999999999998E-2</c:v>
                </c:pt>
                <c:pt idx="1070">
                  <c:v>3.2399999999999998E-2</c:v>
                </c:pt>
                <c:pt idx="1071">
                  <c:v>3.2399999999999998E-2</c:v>
                </c:pt>
                <c:pt idx="1072">
                  <c:v>3.2399999999999998E-2</c:v>
                </c:pt>
                <c:pt idx="1073">
                  <c:v>3.2399999999999998E-2</c:v>
                </c:pt>
                <c:pt idx="1074">
                  <c:v>3.3399999999999999E-2</c:v>
                </c:pt>
                <c:pt idx="1075">
                  <c:v>3.3399999999999999E-2</c:v>
                </c:pt>
                <c:pt idx="1076">
                  <c:v>3.5300000000000005E-2</c:v>
                </c:pt>
                <c:pt idx="1077">
                  <c:v>3.5300000000000005E-2</c:v>
                </c:pt>
                <c:pt idx="1078">
                  <c:v>3.5300000000000005E-2</c:v>
                </c:pt>
                <c:pt idx="1079">
                  <c:v>3.5300000000000005E-2</c:v>
                </c:pt>
                <c:pt idx="1080">
                  <c:v>3.5300000000000005E-2</c:v>
                </c:pt>
                <c:pt idx="1081">
                  <c:v>3.5300000000000005E-2</c:v>
                </c:pt>
                <c:pt idx="1082">
                  <c:v>3.5300000000000005E-2</c:v>
                </c:pt>
                <c:pt idx="1083">
                  <c:v>3.5300000000000005E-2</c:v>
                </c:pt>
                <c:pt idx="1084">
                  <c:v>3.5300000000000005E-2</c:v>
                </c:pt>
                <c:pt idx="1085">
                  <c:v>3.5300000000000005E-2</c:v>
                </c:pt>
                <c:pt idx="1086">
                  <c:v>3.5300000000000005E-2</c:v>
                </c:pt>
                <c:pt idx="1087">
                  <c:v>3.5300000000000005E-2</c:v>
                </c:pt>
                <c:pt idx="1088">
                  <c:v>3.5300000000000005E-2</c:v>
                </c:pt>
                <c:pt idx="1089">
                  <c:v>3.5300000000000005E-2</c:v>
                </c:pt>
                <c:pt idx="1090">
                  <c:v>3.5300000000000005E-2</c:v>
                </c:pt>
                <c:pt idx="1091">
                  <c:v>3.5300000000000005E-2</c:v>
                </c:pt>
                <c:pt idx="1092">
                  <c:v>3.5300000000000005E-2</c:v>
                </c:pt>
                <c:pt idx="1093">
                  <c:v>3.5300000000000005E-2</c:v>
                </c:pt>
                <c:pt idx="1094">
                  <c:v>3.5300000000000005E-2</c:v>
                </c:pt>
                <c:pt idx="1095">
                  <c:v>3.5300000000000005E-2</c:v>
                </c:pt>
                <c:pt idx="1096">
                  <c:v>3.5300000000000005E-2</c:v>
                </c:pt>
              </c:numCache>
            </c:numRef>
          </c:yVal>
          <c:smooth val="0"/>
          <c:extLst>
            <c:ext xmlns:c16="http://schemas.microsoft.com/office/drawing/2014/chart" uri="{C3380CC4-5D6E-409C-BE32-E72D297353CC}">
              <c16:uniqueId val="{00000002-7B3B-4EA4-BBBE-8CA32A1F479A}"/>
            </c:ext>
          </c:extLst>
        </c:ser>
        <c:dLbls>
          <c:showLegendKey val="0"/>
          <c:showVal val="0"/>
          <c:showCatName val="0"/>
          <c:showSerName val="0"/>
          <c:showPercent val="0"/>
          <c:showBubbleSize val="0"/>
        </c:dLbls>
        <c:axId val="291836288"/>
        <c:axId val="291837824"/>
      </c:scatterChart>
      <c:valAx>
        <c:axId val="291836288"/>
        <c:scaling>
          <c:orientation val="minMax"/>
          <c:max val="1100"/>
          <c:min val="0"/>
        </c:scaling>
        <c:delete val="0"/>
        <c:axPos val="b"/>
        <c:numFmt formatCode="General" sourceLinked="0"/>
        <c:majorTickMark val="out"/>
        <c:minorTickMark val="none"/>
        <c:tickLblPos val="nextTo"/>
        <c:spPr>
          <a:ln/>
        </c:spPr>
        <c:crossAx val="291837824"/>
        <c:crosses val="autoZero"/>
        <c:crossBetween val="midCat"/>
        <c:majorUnit val="360"/>
      </c:valAx>
      <c:valAx>
        <c:axId val="291837824"/>
        <c:scaling>
          <c:orientation val="minMax"/>
        </c:scaling>
        <c:delete val="0"/>
        <c:axPos val="l"/>
        <c:numFmt formatCode="0%" sourceLinked="0"/>
        <c:majorTickMark val="out"/>
        <c:minorTickMark val="none"/>
        <c:tickLblPos val="nextTo"/>
        <c:spPr>
          <a:ln/>
        </c:spPr>
        <c:crossAx val="291836288"/>
        <c:crosses val="autoZero"/>
        <c:crossBetween val="midCat"/>
        <c:majorUnit val="1.0000000000000005E-2"/>
      </c:valAx>
      <c:spPr>
        <a:noFill/>
        <a:ln w="25400">
          <a:noFill/>
        </a:ln>
      </c:spPr>
    </c:plotArea>
    <c:plotVisOnly val="1"/>
    <c:dispBlanksAs val="gap"/>
    <c:showDLblsOverMax val="0"/>
  </c:chart>
  <c:txPr>
    <a:bodyPr/>
    <a:lstStyle/>
    <a:p>
      <a:pPr>
        <a:defRPr sz="1400">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283494161538495E-2"/>
          <c:y val="4.6897546897546945E-2"/>
          <c:w val="0.82621028079735226"/>
          <c:h val="0.86458624490120417"/>
        </c:manualLayout>
      </c:layout>
      <c:scatterChart>
        <c:scatterStyle val="lineMarker"/>
        <c:varyColors val="0"/>
        <c:ser>
          <c:idx val="0"/>
          <c:order val="0"/>
          <c:tx>
            <c:strRef>
              <c:f>STEMI!$B$1:$B$2</c:f>
              <c:strCache>
                <c:ptCount val="2"/>
                <c:pt idx="0">
                  <c:v>FOURIER STEMI Endpoint, ITT</c:v>
                </c:pt>
                <c:pt idx="1">
                  <c:v>Overall</c:v>
                </c:pt>
              </c:strCache>
            </c:strRef>
          </c:tx>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STEMI!$B$3:$B$1099</c:f>
            </c:numRef>
          </c:yVal>
          <c:smooth val="0"/>
          <c:extLst>
            <c:ext xmlns:c16="http://schemas.microsoft.com/office/drawing/2014/chart" uri="{C3380CC4-5D6E-409C-BE32-E72D297353CC}">
              <c16:uniqueId val="{00000000-092A-4B52-A779-3D4426DBBBB5}"/>
            </c:ext>
          </c:extLst>
        </c:ser>
        <c:ser>
          <c:idx val="1"/>
          <c:order val="1"/>
          <c:tx>
            <c:strRef>
              <c:f>STEMI!$C$1:$C$2</c:f>
              <c:strCache>
                <c:ptCount val="2"/>
                <c:pt idx="0">
                  <c:v>FOURIER STEMI Endpoint, ITT</c:v>
                </c:pt>
                <c:pt idx="1">
                  <c:v>Placebo</c:v>
                </c:pt>
              </c:strCache>
            </c:strRef>
          </c:tx>
          <c:spPr>
            <a:ln w="44450">
              <a:solidFill>
                <a:srgbClr val="0070C0"/>
              </a:solidFill>
            </a:ln>
          </c:spPr>
          <c:marker>
            <c:symbol val="none"/>
          </c:marker>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STEMI!$C$3:$C$1099</c:f>
              <c:numCache>
                <c:formatCode>General</c:formatCode>
                <c:ptCount val="1097"/>
                <c:pt idx="0">
                  <c:v>0</c:v>
                </c:pt>
                <c:pt idx="1">
                  <c:v>0</c:v>
                </c:pt>
                <c:pt idx="2">
                  <c:v>0</c:v>
                </c:pt>
                <c:pt idx="3">
                  <c:v>0</c:v>
                </c:pt>
                <c:pt idx="4">
                  <c:v>1.0000000000000011E-4</c:v>
                </c:pt>
                <c:pt idx="5">
                  <c:v>1.0000000000000011E-4</c:v>
                </c:pt>
                <c:pt idx="6">
                  <c:v>1.0000000000000011E-4</c:v>
                </c:pt>
                <c:pt idx="7">
                  <c:v>1.0000000000000011E-4</c:v>
                </c:pt>
                <c:pt idx="8">
                  <c:v>1.0000000000000011E-4</c:v>
                </c:pt>
                <c:pt idx="9">
                  <c:v>1.0000000000000011E-4</c:v>
                </c:pt>
                <c:pt idx="10">
                  <c:v>1.0000000000000011E-4</c:v>
                </c:pt>
                <c:pt idx="11">
                  <c:v>1.0000000000000011E-4</c:v>
                </c:pt>
                <c:pt idx="12">
                  <c:v>1.0000000000000011E-4</c:v>
                </c:pt>
                <c:pt idx="13">
                  <c:v>1.0000000000000011E-4</c:v>
                </c:pt>
                <c:pt idx="14">
                  <c:v>1.0000000000000011E-4</c:v>
                </c:pt>
                <c:pt idx="15">
                  <c:v>1.0000000000000011E-4</c:v>
                </c:pt>
                <c:pt idx="16">
                  <c:v>2.0000000000000023E-4</c:v>
                </c:pt>
                <c:pt idx="17">
                  <c:v>2.0000000000000023E-4</c:v>
                </c:pt>
                <c:pt idx="18">
                  <c:v>3.0000000000000035E-4</c:v>
                </c:pt>
                <c:pt idx="19">
                  <c:v>3.0000000000000035E-4</c:v>
                </c:pt>
                <c:pt idx="20">
                  <c:v>3.0000000000000035E-4</c:v>
                </c:pt>
                <c:pt idx="21">
                  <c:v>3.0000000000000035E-4</c:v>
                </c:pt>
                <c:pt idx="22">
                  <c:v>3.0000000000000035E-4</c:v>
                </c:pt>
                <c:pt idx="23">
                  <c:v>3.0000000000000035E-4</c:v>
                </c:pt>
                <c:pt idx="24">
                  <c:v>3.0000000000000035E-4</c:v>
                </c:pt>
                <c:pt idx="25">
                  <c:v>3.0000000000000035E-4</c:v>
                </c:pt>
                <c:pt idx="26">
                  <c:v>3.0000000000000035E-4</c:v>
                </c:pt>
                <c:pt idx="27">
                  <c:v>3.0000000000000035E-4</c:v>
                </c:pt>
                <c:pt idx="28">
                  <c:v>3.0000000000000035E-4</c:v>
                </c:pt>
                <c:pt idx="29">
                  <c:v>4.0000000000000034E-4</c:v>
                </c:pt>
                <c:pt idx="30">
                  <c:v>4.0000000000000034E-4</c:v>
                </c:pt>
                <c:pt idx="31">
                  <c:v>4.0000000000000034E-4</c:v>
                </c:pt>
                <c:pt idx="32">
                  <c:v>4.0000000000000034E-4</c:v>
                </c:pt>
                <c:pt idx="33">
                  <c:v>4.0000000000000034E-4</c:v>
                </c:pt>
                <c:pt idx="34">
                  <c:v>4.0000000000000034E-4</c:v>
                </c:pt>
                <c:pt idx="35">
                  <c:v>4.0000000000000034E-4</c:v>
                </c:pt>
                <c:pt idx="36">
                  <c:v>4.0000000000000034E-4</c:v>
                </c:pt>
                <c:pt idx="37">
                  <c:v>4.0000000000000034E-4</c:v>
                </c:pt>
                <c:pt idx="38">
                  <c:v>4.0000000000000034E-4</c:v>
                </c:pt>
                <c:pt idx="39">
                  <c:v>4.0000000000000034E-4</c:v>
                </c:pt>
                <c:pt idx="40">
                  <c:v>5.0000000000000034E-4</c:v>
                </c:pt>
                <c:pt idx="41">
                  <c:v>5.0000000000000034E-4</c:v>
                </c:pt>
                <c:pt idx="42">
                  <c:v>5.0000000000000034E-4</c:v>
                </c:pt>
                <c:pt idx="43">
                  <c:v>5.0000000000000034E-4</c:v>
                </c:pt>
                <c:pt idx="44">
                  <c:v>5.0000000000000034E-4</c:v>
                </c:pt>
                <c:pt idx="45">
                  <c:v>5.0000000000000034E-4</c:v>
                </c:pt>
                <c:pt idx="46">
                  <c:v>5.0000000000000034E-4</c:v>
                </c:pt>
                <c:pt idx="47">
                  <c:v>5.0000000000000034E-4</c:v>
                </c:pt>
                <c:pt idx="48">
                  <c:v>5.0000000000000034E-4</c:v>
                </c:pt>
                <c:pt idx="49">
                  <c:v>5.0000000000000034E-4</c:v>
                </c:pt>
                <c:pt idx="50">
                  <c:v>5.0000000000000034E-4</c:v>
                </c:pt>
                <c:pt idx="51">
                  <c:v>6.0000000000000071E-4</c:v>
                </c:pt>
                <c:pt idx="52">
                  <c:v>7.0000000000000064E-4</c:v>
                </c:pt>
                <c:pt idx="53">
                  <c:v>7.0000000000000064E-4</c:v>
                </c:pt>
                <c:pt idx="54">
                  <c:v>7.0000000000000064E-4</c:v>
                </c:pt>
                <c:pt idx="55">
                  <c:v>7.0000000000000064E-4</c:v>
                </c:pt>
                <c:pt idx="56">
                  <c:v>7.0000000000000064E-4</c:v>
                </c:pt>
                <c:pt idx="57">
                  <c:v>7.0000000000000064E-4</c:v>
                </c:pt>
                <c:pt idx="58">
                  <c:v>7.0000000000000064E-4</c:v>
                </c:pt>
                <c:pt idx="59">
                  <c:v>7.0000000000000064E-4</c:v>
                </c:pt>
                <c:pt idx="60">
                  <c:v>7.0000000000000064E-4</c:v>
                </c:pt>
                <c:pt idx="61">
                  <c:v>7.0000000000000064E-4</c:v>
                </c:pt>
                <c:pt idx="62">
                  <c:v>7.0000000000000064E-4</c:v>
                </c:pt>
                <c:pt idx="63">
                  <c:v>7.0000000000000064E-4</c:v>
                </c:pt>
                <c:pt idx="64">
                  <c:v>8.0000000000000091E-4</c:v>
                </c:pt>
                <c:pt idx="65">
                  <c:v>8.0000000000000091E-4</c:v>
                </c:pt>
                <c:pt idx="66">
                  <c:v>8.0000000000000091E-4</c:v>
                </c:pt>
                <c:pt idx="67">
                  <c:v>8.0000000000000091E-4</c:v>
                </c:pt>
                <c:pt idx="68">
                  <c:v>8.0000000000000091E-4</c:v>
                </c:pt>
                <c:pt idx="69">
                  <c:v>8.0000000000000091E-4</c:v>
                </c:pt>
                <c:pt idx="70">
                  <c:v>8.0000000000000091E-4</c:v>
                </c:pt>
                <c:pt idx="71">
                  <c:v>8.0000000000000091E-4</c:v>
                </c:pt>
                <c:pt idx="72">
                  <c:v>8.0000000000000091E-4</c:v>
                </c:pt>
                <c:pt idx="73">
                  <c:v>8.0000000000000091E-4</c:v>
                </c:pt>
                <c:pt idx="74">
                  <c:v>8.0000000000000091E-4</c:v>
                </c:pt>
                <c:pt idx="75">
                  <c:v>8.0000000000000091E-4</c:v>
                </c:pt>
                <c:pt idx="76">
                  <c:v>8.0000000000000091E-4</c:v>
                </c:pt>
                <c:pt idx="77">
                  <c:v>8.0000000000000091E-4</c:v>
                </c:pt>
                <c:pt idx="78">
                  <c:v>8.0000000000000091E-4</c:v>
                </c:pt>
                <c:pt idx="79">
                  <c:v>8.0000000000000091E-4</c:v>
                </c:pt>
                <c:pt idx="80">
                  <c:v>9.0000000000000106E-4</c:v>
                </c:pt>
                <c:pt idx="81">
                  <c:v>9.0000000000000106E-4</c:v>
                </c:pt>
                <c:pt idx="82">
                  <c:v>9.0000000000000106E-4</c:v>
                </c:pt>
                <c:pt idx="83">
                  <c:v>9.0000000000000106E-4</c:v>
                </c:pt>
                <c:pt idx="84">
                  <c:v>9.0000000000000106E-4</c:v>
                </c:pt>
                <c:pt idx="85">
                  <c:v>9.0000000000000106E-4</c:v>
                </c:pt>
                <c:pt idx="86">
                  <c:v>9.0000000000000106E-4</c:v>
                </c:pt>
                <c:pt idx="87">
                  <c:v>9.0000000000000106E-4</c:v>
                </c:pt>
                <c:pt idx="88">
                  <c:v>9.0000000000000106E-4</c:v>
                </c:pt>
                <c:pt idx="89">
                  <c:v>9.0000000000000106E-4</c:v>
                </c:pt>
                <c:pt idx="90">
                  <c:v>9.0000000000000106E-4</c:v>
                </c:pt>
                <c:pt idx="91">
                  <c:v>9.0000000000000106E-4</c:v>
                </c:pt>
                <c:pt idx="92">
                  <c:v>9.0000000000000106E-4</c:v>
                </c:pt>
                <c:pt idx="93">
                  <c:v>9.0000000000000106E-4</c:v>
                </c:pt>
                <c:pt idx="94">
                  <c:v>9.0000000000000106E-4</c:v>
                </c:pt>
                <c:pt idx="95">
                  <c:v>9.0000000000000106E-4</c:v>
                </c:pt>
                <c:pt idx="96">
                  <c:v>9.0000000000000106E-4</c:v>
                </c:pt>
                <c:pt idx="97">
                  <c:v>9.0000000000000106E-4</c:v>
                </c:pt>
                <c:pt idx="98">
                  <c:v>9.0000000000000106E-4</c:v>
                </c:pt>
                <c:pt idx="99">
                  <c:v>9.0000000000000106E-4</c:v>
                </c:pt>
                <c:pt idx="100">
                  <c:v>9.0000000000000106E-4</c:v>
                </c:pt>
                <c:pt idx="101">
                  <c:v>9.0000000000000106E-4</c:v>
                </c:pt>
                <c:pt idx="102">
                  <c:v>9.0000000000000106E-4</c:v>
                </c:pt>
                <c:pt idx="103">
                  <c:v>9.0000000000000106E-4</c:v>
                </c:pt>
                <c:pt idx="104">
                  <c:v>9.0000000000000106E-4</c:v>
                </c:pt>
                <c:pt idx="105">
                  <c:v>9.0000000000000106E-4</c:v>
                </c:pt>
                <c:pt idx="106">
                  <c:v>1.0000000000000011E-3</c:v>
                </c:pt>
                <c:pt idx="107">
                  <c:v>1.0000000000000011E-3</c:v>
                </c:pt>
                <c:pt idx="108">
                  <c:v>1.0000000000000011E-3</c:v>
                </c:pt>
                <c:pt idx="109">
                  <c:v>1.0000000000000011E-3</c:v>
                </c:pt>
                <c:pt idx="110">
                  <c:v>1.0000000000000011E-3</c:v>
                </c:pt>
                <c:pt idx="111">
                  <c:v>1.0000000000000011E-3</c:v>
                </c:pt>
                <c:pt idx="112">
                  <c:v>1.1000000000000012E-3</c:v>
                </c:pt>
                <c:pt idx="113">
                  <c:v>1.1000000000000012E-3</c:v>
                </c:pt>
                <c:pt idx="114">
                  <c:v>1.1000000000000012E-3</c:v>
                </c:pt>
                <c:pt idx="115">
                  <c:v>1.1000000000000012E-3</c:v>
                </c:pt>
                <c:pt idx="116">
                  <c:v>1.1000000000000012E-3</c:v>
                </c:pt>
                <c:pt idx="117">
                  <c:v>1.1000000000000012E-3</c:v>
                </c:pt>
                <c:pt idx="118">
                  <c:v>1.1000000000000012E-3</c:v>
                </c:pt>
                <c:pt idx="119">
                  <c:v>1.1000000000000012E-3</c:v>
                </c:pt>
                <c:pt idx="120">
                  <c:v>1.1000000000000012E-3</c:v>
                </c:pt>
                <c:pt idx="121">
                  <c:v>1.1000000000000012E-3</c:v>
                </c:pt>
                <c:pt idx="122">
                  <c:v>1.1000000000000012E-3</c:v>
                </c:pt>
                <c:pt idx="123">
                  <c:v>1.1000000000000012E-3</c:v>
                </c:pt>
                <c:pt idx="124">
                  <c:v>1.1000000000000012E-3</c:v>
                </c:pt>
                <c:pt idx="125">
                  <c:v>1.1000000000000012E-3</c:v>
                </c:pt>
                <c:pt idx="126">
                  <c:v>1.1000000000000012E-3</c:v>
                </c:pt>
                <c:pt idx="127">
                  <c:v>1.1000000000000012E-3</c:v>
                </c:pt>
                <c:pt idx="128">
                  <c:v>1.1000000000000012E-3</c:v>
                </c:pt>
                <c:pt idx="129">
                  <c:v>1.1999999999999999E-3</c:v>
                </c:pt>
                <c:pt idx="130">
                  <c:v>1.1999999999999999E-3</c:v>
                </c:pt>
                <c:pt idx="131">
                  <c:v>1.1999999999999999E-3</c:v>
                </c:pt>
                <c:pt idx="132">
                  <c:v>1.1999999999999999E-3</c:v>
                </c:pt>
                <c:pt idx="133">
                  <c:v>1.1999999999999999E-3</c:v>
                </c:pt>
                <c:pt idx="134">
                  <c:v>1.1999999999999999E-3</c:v>
                </c:pt>
                <c:pt idx="135">
                  <c:v>1.1999999999999999E-3</c:v>
                </c:pt>
                <c:pt idx="136">
                  <c:v>1.1999999999999999E-3</c:v>
                </c:pt>
                <c:pt idx="137">
                  <c:v>1.1999999999999999E-3</c:v>
                </c:pt>
                <c:pt idx="138">
                  <c:v>1.1999999999999999E-3</c:v>
                </c:pt>
                <c:pt idx="139">
                  <c:v>1.1999999999999999E-3</c:v>
                </c:pt>
                <c:pt idx="140">
                  <c:v>1.1999999999999999E-3</c:v>
                </c:pt>
                <c:pt idx="141">
                  <c:v>1.1999999999999999E-3</c:v>
                </c:pt>
                <c:pt idx="142">
                  <c:v>1.4000000000000011E-3</c:v>
                </c:pt>
                <c:pt idx="143">
                  <c:v>1.4000000000000011E-3</c:v>
                </c:pt>
                <c:pt idx="144">
                  <c:v>1.4000000000000011E-3</c:v>
                </c:pt>
                <c:pt idx="145">
                  <c:v>1.4000000000000011E-3</c:v>
                </c:pt>
                <c:pt idx="146">
                  <c:v>1.4000000000000011E-3</c:v>
                </c:pt>
                <c:pt idx="147">
                  <c:v>1.4000000000000011E-3</c:v>
                </c:pt>
                <c:pt idx="148">
                  <c:v>1.5000000000000011E-3</c:v>
                </c:pt>
                <c:pt idx="149">
                  <c:v>1.5000000000000011E-3</c:v>
                </c:pt>
                <c:pt idx="150">
                  <c:v>1.5000000000000011E-3</c:v>
                </c:pt>
                <c:pt idx="151">
                  <c:v>1.5000000000000011E-3</c:v>
                </c:pt>
                <c:pt idx="152">
                  <c:v>1.5000000000000011E-3</c:v>
                </c:pt>
                <c:pt idx="153">
                  <c:v>1.5000000000000011E-3</c:v>
                </c:pt>
                <c:pt idx="154">
                  <c:v>1.5000000000000011E-3</c:v>
                </c:pt>
                <c:pt idx="155">
                  <c:v>1.5000000000000011E-3</c:v>
                </c:pt>
                <c:pt idx="156">
                  <c:v>1.5000000000000011E-3</c:v>
                </c:pt>
                <c:pt idx="157">
                  <c:v>1.5000000000000011E-3</c:v>
                </c:pt>
                <c:pt idx="158">
                  <c:v>1.5000000000000011E-3</c:v>
                </c:pt>
                <c:pt idx="159">
                  <c:v>1.5000000000000011E-3</c:v>
                </c:pt>
                <c:pt idx="160">
                  <c:v>1.5000000000000011E-3</c:v>
                </c:pt>
                <c:pt idx="161">
                  <c:v>1.5000000000000011E-3</c:v>
                </c:pt>
                <c:pt idx="162">
                  <c:v>1.5000000000000011E-3</c:v>
                </c:pt>
                <c:pt idx="163">
                  <c:v>1.5000000000000011E-3</c:v>
                </c:pt>
                <c:pt idx="164">
                  <c:v>1.5000000000000011E-3</c:v>
                </c:pt>
                <c:pt idx="165">
                  <c:v>1.5000000000000011E-3</c:v>
                </c:pt>
                <c:pt idx="166">
                  <c:v>1.6000000000000012E-3</c:v>
                </c:pt>
                <c:pt idx="167">
                  <c:v>1.6000000000000012E-3</c:v>
                </c:pt>
                <c:pt idx="168">
                  <c:v>1.6000000000000012E-3</c:v>
                </c:pt>
                <c:pt idx="169">
                  <c:v>1.6000000000000012E-3</c:v>
                </c:pt>
                <c:pt idx="170">
                  <c:v>1.6000000000000012E-3</c:v>
                </c:pt>
                <c:pt idx="171">
                  <c:v>1.6000000000000012E-3</c:v>
                </c:pt>
                <c:pt idx="172">
                  <c:v>1.7000000000000014E-3</c:v>
                </c:pt>
                <c:pt idx="173">
                  <c:v>1.7000000000000014E-3</c:v>
                </c:pt>
                <c:pt idx="174">
                  <c:v>1.7000000000000014E-3</c:v>
                </c:pt>
                <c:pt idx="175">
                  <c:v>1.7000000000000014E-3</c:v>
                </c:pt>
                <c:pt idx="176">
                  <c:v>1.7000000000000014E-3</c:v>
                </c:pt>
                <c:pt idx="177">
                  <c:v>1.7000000000000014E-3</c:v>
                </c:pt>
                <c:pt idx="178">
                  <c:v>1.7000000000000014E-3</c:v>
                </c:pt>
                <c:pt idx="179">
                  <c:v>1.7000000000000014E-3</c:v>
                </c:pt>
                <c:pt idx="180">
                  <c:v>1.7000000000000014E-3</c:v>
                </c:pt>
                <c:pt idx="181">
                  <c:v>1.7000000000000014E-3</c:v>
                </c:pt>
                <c:pt idx="182">
                  <c:v>1.7000000000000014E-3</c:v>
                </c:pt>
                <c:pt idx="183">
                  <c:v>1.7000000000000014E-3</c:v>
                </c:pt>
                <c:pt idx="184">
                  <c:v>1.7000000000000014E-3</c:v>
                </c:pt>
                <c:pt idx="185">
                  <c:v>1.7000000000000014E-3</c:v>
                </c:pt>
                <c:pt idx="186">
                  <c:v>1.7000000000000014E-3</c:v>
                </c:pt>
                <c:pt idx="187">
                  <c:v>1.7000000000000014E-3</c:v>
                </c:pt>
                <c:pt idx="188">
                  <c:v>1.7000000000000014E-3</c:v>
                </c:pt>
                <c:pt idx="189">
                  <c:v>1.7000000000000014E-3</c:v>
                </c:pt>
                <c:pt idx="190">
                  <c:v>1.7000000000000014E-3</c:v>
                </c:pt>
                <c:pt idx="191">
                  <c:v>1.7000000000000014E-3</c:v>
                </c:pt>
                <c:pt idx="192">
                  <c:v>1.7000000000000014E-3</c:v>
                </c:pt>
                <c:pt idx="193">
                  <c:v>1.7000000000000014E-3</c:v>
                </c:pt>
                <c:pt idx="194">
                  <c:v>1.7000000000000014E-3</c:v>
                </c:pt>
                <c:pt idx="195">
                  <c:v>1.7000000000000014E-3</c:v>
                </c:pt>
                <c:pt idx="196">
                  <c:v>1.7000000000000014E-3</c:v>
                </c:pt>
                <c:pt idx="197">
                  <c:v>1.7000000000000014E-3</c:v>
                </c:pt>
                <c:pt idx="198">
                  <c:v>1.7000000000000014E-3</c:v>
                </c:pt>
                <c:pt idx="199">
                  <c:v>1.7000000000000014E-3</c:v>
                </c:pt>
                <c:pt idx="200">
                  <c:v>1.7000000000000014E-3</c:v>
                </c:pt>
                <c:pt idx="201">
                  <c:v>1.7000000000000014E-3</c:v>
                </c:pt>
                <c:pt idx="202">
                  <c:v>1.7000000000000014E-3</c:v>
                </c:pt>
                <c:pt idx="203">
                  <c:v>1.8000000000000021E-3</c:v>
                </c:pt>
                <c:pt idx="204">
                  <c:v>1.8000000000000021E-3</c:v>
                </c:pt>
                <c:pt idx="205">
                  <c:v>1.8000000000000021E-3</c:v>
                </c:pt>
                <c:pt idx="206">
                  <c:v>1.8000000000000021E-3</c:v>
                </c:pt>
                <c:pt idx="207">
                  <c:v>1.8000000000000021E-3</c:v>
                </c:pt>
                <c:pt idx="208">
                  <c:v>1.8000000000000021E-3</c:v>
                </c:pt>
                <c:pt idx="209">
                  <c:v>1.8000000000000021E-3</c:v>
                </c:pt>
                <c:pt idx="210">
                  <c:v>1.8000000000000021E-3</c:v>
                </c:pt>
                <c:pt idx="211">
                  <c:v>1.8000000000000021E-3</c:v>
                </c:pt>
                <c:pt idx="212">
                  <c:v>1.8000000000000021E-3</c:v>
                </c:pt>
                <c:pt idx="213">
                  <c:v>1.8000000000000021E-3</c:v>
                </c:pt>
                <c:pt idx="214">
                  <c:v>1.8000000000000021E-3</c:v>
                </c:pt>
                <c:pt idx="215">
                  <c:v>1.8000000000000021E-3</c:v>
                </c:pt>
                <c:pt idx="216">
                  <c:v>1.8000000000000021E-3</c:v>
                </c:pt>
                <c:pt idx="217">
                  <c:v>1.8000000000000021E-3</c:v>
                </c:pt>
                <c:pt idx="218">
                  <c:v>1.9000000000000022E-3</c:v>
                </c:pt>
                <c:pt idx="219">
                  <c:v>2.0000000000000022E-3</c:v>
                </c:pt>
                <c:pt idx="220">
                  <c:v>2.0000000000000022E-3</c:v>
                </c:pt>
                <c:pt idx="221">
                  <c:v>2.0000000000000022E-3</c:v>
                </c:pt>
                <c:pt idx="222">
                  <c:v>2.0000000000000022E-3</c:v>
                </c:pt>
                <c:pt idx="223">
                  <c:v>2.0000000000000022E-3</c:v>
                </c:pt>
                <c:pt idx="224">
                  <c:v>2.0000000000000022E-3</c:v>
                </c:pt>
                <c:pt idx="225">
                  <c:v>2.0000000000000022E-3</c:v>
                </c:pt>
                <c:pt idx="226">
                  <c:v>2.0000000000000022E-3</c:v>
                </c:pt>
                <c:pt idx="227">
                  <c:v>2.0000000000000022E-3</c:v>
                </c:pt>
                <c:pt idx="228">
                  <c:v>2.0000000000000022E-3</c:v>
                </c:pt>
                <c:pt idx="229">
                  <c:v>2.0000000000000022E-3</c:v>
                </c:pt>
                <c:pt idx="230">
                  <c:v>2.0000000000000022E-3</c:v>
                </c:pt>
                <c:pt idx="231">
                  <c:v>2.0000000000000022E-3</c:v>
                </c:pt>
                <c:pt idx="232">
                  <c:v>2.0999999999999999E-3</c:v>
                </c:pt>
                <c:pt idx="233">
                  <c:v>2.0999999999999999E-3</c:v>
                </c:pt>
                <c:pt idx="234">
                  <c:v>2.0999999999999999E-3</c:v>
                </c:pt>
                <c:pt idx="235">
                  <c:v>2.0999999999999999E-3</c:v>
                </c:pt>
                <c:pt idx="236">
                  <c:v>2.0999999999999999E-3</c:v>
                </c:pt>
                <c:pt idx="237">
                  <c:v>2.0999999999999999E-3</c:v>
                </c:pt>
                <c:pt idx="238">
                  <c:v>2.0999999999999999E-3</c:v>
                </c:pt>
                <c:pt idx="239">
                  <c:v>2.0999999999999999E-3</c:v>
                </c:pt>
                <c:pt idx="240">
                  <c:v>2.0999999999999999E-3</c:v>
                </c:pt>
                <c:pt idx="241">
                  <c:v>2.0999999999999999E-3</c:v>
                </c:pt>
                <c:pt idx="242">
                  <c:v>2.0999999999999999E-3</c:v>
                </c:pt>
                <c:pt idx="243">
                  <c:v>2.0999999999999999E-3</c:v>
                </c:pt>
                <c:pt idx="244">
                  <c:v>2.0999999999999999E-3</c:v>
                </c:pt>
                <c:pt idx="245">
                  <c:v>2.0999999999999999E-3</c:v>
                </c:pt>
                <c:pt idx="246">
                  <c:v>2.0999999999999999E-3</c:v>
                </c:pt>
                <c:pt idx="247">
                  <c:v>2.0999999999999999E-3</c:v>
                </c:pt>
                <c:pt idx="248">
                  <c:v>2.0999999999999999E-3</c:v>
                </c:pt>
                <c:pt idx="249">
                  <c:v>2.2000000000000023E-3</c:v>
                </c:pt>
                <c:pt idx="250">
                  <c:v>2.2000000000000023E-3</c:v>
                </c:pt>
                <c:pt idx="251">
                  <c:v>2.3000000000000021E-3</c:v>
                </c:pt>
                <c:pt idx="252">
                  <c:v>2.3000000000000021E-3</c:v>
                </c:pt>
                <c:pt idx="253">
                  <c:v>2.3000000000000021E-3</c:v>
                </c:pt>
                <c:pt idx="254">
                  <c:v>2.3000000000000021E-3</c:v>
                </c:pt>
                <c:pt idx="255">
                  <c:v>2.3000000000000021E-3</c:v>
                </c:pt>
                <c:pt idx="256">
                  <c:v>2.3000000000000021E-3</c:v>
                </c:pt>
                <c:pt idx="257">
                  <c:v>2.3000000000000021E-3</c:v>
                </c:pt>
                <c:pt idx="258">
                  <c:v>2.3000000000000021E-3</c:v>
                </c:pt>
                <c:pt idx="259">
                  <c:v>2.3999999999999998E-3</c:v>
                </c:pt>
                <c:pt idx="260">
                  <c:v>2.3999999999999998E-3</c:v>
                </c:pt>
                <c:pt idx="261">
                  <c:v>2.3999999999999998E-3</c:v>
                </c:pt>
                <c:pt idx="262">
                  <c:v>2.3999999999999998E-3</c:v>
                </c:pt>
                <c:pt idx="263">
                  <c:v>2.3999999999999998E-3</c:v>
                </c:pt>
                <c:pt idx="264">
                  <c:v>2.3999999999999998E-3</c:v>
                </c:pt>
                <c:pt idx="265">
                  <c:v>2.5000000000000022E-3</c:v>
                </c:pt>
                <c:pt idx="266">
                  <c:v>2.5999999999999999E-3</c:v>
                </c:pt>
                <c:pt idx="267">
                  <c:v>2.5999999999999999E-3</c:v>
                </c:pt>
                <c:pt idx="268">
                  <c:v>2.5999999999999999E-3</c:v>
                </c:pt>
                <c:pt idx="269">
                  <c:v>2.5999999999999999E-3</c:v>
                </c:pt>
                <c:pt idx="270">
                  <c:v>2.5999999999999999E-3</c:v>
                </c:pt>
                <c:pt idx="271">
                  <c:v>2.5999999999999999E-3</c:v>
                </c:pt>
                <c:pt idx="272">
                  <c:v>2.5999999999999999E-3</c:v>
                </c:pt>
                <c:pt idx="273">
                  <c:v>2.5999999999999999E-3</c:v>
                </c:pt>
                <c:pt idx="274">
                  <c:v>2.5999999999999999E-3</c:v>
                </c:pt>
                <c:pt idx="275">
                  <c:v>2.5999999999999999E-3</c:v>
                </c:pt>
                <c:pt idx="276">
                  <c:v>2.5999999999999999E-3</c:v>
                </c:pt>
                <c:pt idx="277">
                  <c:v>2.5999999999999999E-3</c:v>
                </c:pt>
                <c:pt idx="278">
                  <c:v>2.7000000000000023E-3</c:v>
                </c:pt>
                <c:pt idx="279">
                  <c:v>2.7000000000000023E-3</c:v>
                </c:pt>
                <c:pt idx="280">
                  <c:v>2.7000000000000023E-3</c:v>
                </c:pt>
                <c:pt idx="281">
                  <c:v>2.7000000000000023E-3</c:v>
                </c:pt>
                <c:pt idx="282">
                  <c:v>2.7000000000000023E-3</c:v>
                </c:pt>
                <c:pt idx="283">
                  <c:v>2.7000000000000023E-3</c:v>
                </c:pt>
                <c:pt idx="284">
                  <c:v>2.7000000000000023E-3</c:v>
                </c:pt>
                <c:pt idx="285">
                  <c:v>2.7000000000000023E-3</c:v>
                </c:pt>
                <c:pt idx="286">
                  <c:v>2.8000000000000021E-3</c:v>
                </c:pt>
                <c:pt idx="287">
                  <c:v>2.8000000000000021E-3</c:v>
                </c:pt>
                <c:pt idx="288">
                  <c:v>2.8000000000000021E-3</c:v>
                </c:pt>
                <c:pt idx="289">
                  <c:v>2.8999999999999998E-3</c:v>
                </c:pt>
                <c:pt idx="290">
                  <c:v>2.8999999999999998E-3</c:v>
                </c:pt>
                <c:pt idx="291">
                  <c:v>2.8999999999999998E-3</c:v>
                </c:pt>
                <c:pt idx="292">
                  <c:v>2.8999999999999998E-3</c:v>
                </c:pt>
                <c:pt idx="293">
                  <c:v>2.8999999999999998E-3</c:v>
                </c:pt>
                <c:pt idx="294">
                  <c:v>2.8999999999999998E-3</c:v>
                </c:pt>
                <c:pt idx="295">
                  <c:v>2.8999999999999998E-3</c:v>
                </c:pt>
                <c:pt idx="296">
                  <c:v>2.8999999999999998E-3</c:v>
                </c:pt>
                <c:pt idx="297">
                  <c:v>2.8999999999999998E-3</c:v>
                </c:pt>
                <c:pt idx="298">
                  <c:v>3.0000000000000022E-3</c:v>
                </c:pt>
                <c:pt idx="299">
                  <c:v>3.0000000000000022E-3</c:v>
                </c:pt>
                <c:pt idx="300">
                  <c:v>3.0000000000000022E-3</c:v>
                </c:pt>
                <c:pt idx="301">
                  <c:v>3.1000000000000029E-3</c:v>
                </c:pt>
                <c:pt idx="302">
                  <c:v>3.1000000000000029E-3</c:v>
                </c:pt>
                <c:pt idx="303">
                  <c:v>3.1000000000000029E-3</c:v>
                </c:pt>
                <c:pt idx="304">
                  <c:v>3.1000000000000029E-3</c:v>
                </c:pt>
                <c:pt idx="305">
                  <c:v>3.1000000000000029E-3</c:v>
                </c:pt>
                <c:pt idx="306">
                  <c:v>3.1000000000000029E-3</c:v>
                </c:pt>
                <c:pt idx="307">
                  <c:v>3.1000000000000029E-3</c:v>
                </c:pt>
                <c:pt idx="308">
                  <c:v>3.1000000000000029E-3</c:v>
                </c:pt>
                <c:pt idx="309">
                  <c:v>3.1000000000000029E-3</c:v>
                </c:pt>
                <c:pt idx="310">
                  <c:v>3.1000000000000029E-3</c:v>
                </c:pt>
                <c:pt idx="311">
                  <c:v>3.1000000000000029E-3</c:v>
                </c:pt>
                <c:pt idx="312">
                  <c:v>3.1000000000000029E-3</c:v>
                </c:pt>
                <c:pt idx="313">
                  <c:v>3.3000000000000022E-3</c:v>
                </c:pt>
                <c:pt idx="314">
                  <c:v>3.3000000000000022E-3</c:v>
                </c:pt>
                <c:pt idx="315">
                  <c:v>3.4000000000000028E-3</c:v>
                </c:pt>
                <c:pt idx="316">
                  <c:v>3.4000000000000028E-3</c:v>
                </c:pt>
                <c:pt idx="317">
                  <c:v>3.4000000000000028E-3</c:v>
                </c:pt>
                <c:pt idx="318">
                  <c:v>3.4000000000000028E-3</c:v>
                </c:pt>
                <c:pt idx="319">
                  <c:v>3.4000000000000028E-3</c:v>
                </c:pt>
                <c:pt idx="320">
                  <c:v>3.4000000000000028E-3</c:v>
                </c:pt>
                <c:pt idx="321">
                  <c:v>3.5000000000000022E-3</c:v>
                </c:pt>
                <c:pt idx="322">
                  <c:v>3.5000000000000022E-3</c:v>
                </c:pt>
                <c:pt idx="323">
                  <c:v>3.5000000000000022E-3</c:v>
                </c:pt>
                <c:pt idx="324">
                  <c:v>3.6000000000000029E-3</c:v>
                </c:pt>
                <c:pt idx="325">
                  <c:v>3.6000000000000029E-3</c:v>
                </c:pt>
                <c:pt idx="326">
                  <c:v>3.7000000000000041E-3</c:v>
                </c:pt>
                <c:pt idx="327">
                  <c:v>3.7000000000000041E-3</c:v>
                </c:pt>
                <c:pt idx="328">
                  <c:v>3.7000000000000041E-3</c:v>
                </c:pt>
                <c:pt idx="329">
                  <c:v>3.7000000000000041E-3</c:v>
                </c:pt>
                <c:pt idx="330">
                  <c:v>3.7000000000000041E-3</c:v>
                </c:pt>
                <c:pt idx="331">
                  <c:v>3.7000000000000041E-3</c:v>
                </c:pt>
                <c:pt idx="332">
                  <c:v>3.7000000000000041E-3</c:v>
                </c:pt>
                <c:pt idx="333">
                  <c:v>3.8000000000000022E-3</c:v>
                </c:pt>
                <c:pt idx="334">
                  <c:v>3.8000000000000022E-3</c:v>
                </c:pt>
                <c:pt idx="335">
                  <c:v>3.8000000000000022E-3</c:v>
                </c:pt>
                <c:pt idx="336">
                  <c:v>3.9000000000000029E-3</c:v>
                </c:pt>
                <c:pt idx="337">
                  <c:v>3.9000000000000029E-3</c:v>
                </c:pt>
                <c:pt idx="338">
                  <c:v>3.9000000000000029E-3</c:v>
                </c:pt>
                <c:pt idx="339">
                  <c:v>3.9000000000000029E-3</c:v>
                </c:pt>
                <c:pt idx="340">
                  <c:v>3.9000000000000029E-3</c:v>
                </c:pt>
                <c:pt idx="341">
                  <c:v>3.9000000000000029E-3</c:v>
                </c:pt>
                <c:pt idx="342">
                  <c:v>3.9000000000000029E-3</c:v>
                </c:pt>
                <c:pt idx="343">
                  <c:v>3.9000000000000029E-3</c:v>
                </c:pt>
                <c:pt idx="344">
                  <c:v>3.9000000000000029E-3</c:v>
                </c:pt>
                <c:pt idx="345">
                  <c:v>4.0000000000000044E-3</c:v>
                </c:pt>
                <c:pt idx="346">
                  <c:v>4.0000000000000044E-3</c:v>
                </c:pt>
                <c:pt idx="347">
                  <c:v>4.0000000000000044E-3</c:v>
                </c:pt>
                <c:pt idx="348">
                  <c:v>4.0000000000000044E-3</c:v>
                </c:pt>
                <c:pt idx="349">
                  <c:v>4.0000000000000044E-3</c:v>
                </c:pt>
                <c:pt idx="350">
                  <c:v>4.0000000000000044E-3</c:v>
                </c:pt>
                <c:pt idx="351">
                  <c:v>4.0000000000000044E-3</c:v>
                </c:pt>
                <c:pt idx="352">
                  <c:v>4.0000000000000044E-3</c:v>
                </c:pt>
                <c:pt idx="353">
                  <c:v>4.0000000000000044E-3</c:v>
                </c:pt>
                <c:pt idx="354">
                  <c:v>4.0000000000000044E-3</c:v>
                </c:pt>
                <c:pt idx="355">
                  <c:v>4.0000000000000044E-3</c:v>
                </c:pt>
                <c:pt idx="356">
                  <c:v>4.0000000000000044E-3</c:v>
                </c:pt>
                <c:pt idx="357">
                  <c:v>4.0000000000000044E-3</c:v>
                </c:pt>
                <c:pt idx="358">
                  <c:v>4.0000000000000044E-3</c:v>
                </c:pt>
                <c:pt idx="359">
                  <c:v>4.0000000000000044E-3</c:v>
                </c:pt>
                <c:pt idx="360">
                  <c:v>4.0000000000000044E-3</c:v>
                </c:pt>
                <c:pt idx="361">
                  <c:v>4.0000000000000044E-3</c:v>
                </c:pt>
                <c:pt idx="362">
                  <c:v>4.0000000000000044E-3</c:v>
                </c:pt>
                <c:pt idx="363">
                  <c:v>4.1000000000000003E-3</c:v>
                </c:pt>
                <c:pt idx="364">
                  <c:v>4.1000000000000003E-3</c:v>
                </c:pt>
                <c:pt idx="365">
                  <c:v>4.1000000000000003E-3</c:v>
                </c:pt>
                <c:pt idx="366">
                  <c:v>4.1000000000000003E-3</c:v>
                </c:pt>
                <c:pt idx="367">
                  <c:v>4.1000000000000003E-3</c:v>
                </c:pt>
                <c:pt idx="368">
                  <c:v>4.1000000000000003E-3</c:v>
                </c:pt>
                <c:pt idx="369">
                  <c:v>4.1000000000000003E-3</c:v>
                </c:pt>
                <c:pt idx="370">
                  <c:v>4.1999999999999997E-3</c:v>
                </c:pt>
                <c:pt idx="371">
                  <c:v>4.1999999999999997E-3</c:v>
                </c:pt>
                <c:pt idx="372">
                  <c:v>4.1999999999999997E-3</c:v>
                </c:pt>
                <c:pt idx="373">
                  <c:v>4.1999999999999997E-3</c:v>
                </c:pt>
                <c:pt idx="374">
                  <c:v>4.1999999999999997E-3</c:v>
                </c:pt>
                <c:pt idx="375">
                  <c:v>4.1999999999999997E-3</c:v>
                </c:pt>
                <c:pt idx="376">
                  <c:v>4.1999999999999997E-3</c:v>
                </c:pt>
                <c:pt idx="377">
                  <c:v>4.1999999999999997E-3</c:v>
                </c:pt>
                <c:pt idx="378">
                  <c:v>4.1999999999999997E-3</c:v>
                </c:pt>
                <c:pt idx="379">
                  <c:v>4.1999999999999997E-3</c:v>
                </c:pt>
                <c:pt idx="380">
                  <c:v>4.3000000000000043E-3</c:v>
                </c:pt>
                <c:pt idx="381">
                  <c:v>4.3000000000000043E-3</c:v>
                </c:pt>
                <c:pt idx="382">
                  <c:v>4.3000000000000043E-3</c:v>
                </c:pt>
                <c:pt idx="383">
                  <c:v>4.3000000000000043E-3</c:v>
                </c:pt>
                <c:pt idx="384">
                  <c:v>4.3000000000000043E-3</c:v>
                </c:pt>
                <c:pt idx="385">
                  <c:v>4.3000000000000043E-3</c:v>
                </c:pt>
                <c:pt idx="386">
                  <c:v>4.3000000000000043E-3</c:v>
                </c:pt>
                <c:pt idx="387">
                  <c:v>4.4000000000000046E-3</c:v>
                </c:pt>
                <c:pt idx="388">
                  <c:v>4.4000000000000046E-3</c:v>
                </c:pt>
                <c:pt idx="389">
                  <c:v>4.5000000000000014E-3</c:v>
                </c:pt>
                <c:pt idx="390">
                  <c:v>4.5000000000000014E-3</c:v>
                </c:pt>
                <c:pt idx="391">
                  <c:v>4.6000000000000034E-3</c:v>
                </c:pt>
                <c:pt idx="392">
                  <c:v>4.6000000000000034E-3</c:v>
                </c:pt>
                <c:pt idx="393">
                  <c:v>4.6000000000000034E-3</c:v>
                </c:pt>
                <c:pt idx="394">
                  <c:v>4.6000000000000034E-3</c:v>
                </c:pt>
                <c:pt idx="395">
                  <c:v>4.6000000000000034E-3</c:v>
                </c:pt>
                <c:pt idx="396">
                  <c:v>4.6000000000000034E-3</c:v>
                </c:pt>
                <c:pt idx="397">
                  <c:v>4.6000000000000034E-3</c:v>
                </c:pt>
                <c:pt idx="398">
                  <c:v>4.6000000000000034E-3</c:v>
                </c:pt>
                <c:pt idx="399">
                  <c:v>4.6000000000000034E-3</c:v>
                </c:pt>
                <c:pt idx="400">
                  <c:v>4.6000000000000034E-3</c:v>
                </c:pt>
                <c:pt idx="401">
                  <c:v>4.6000000000000034E-3</c:v>
                </c:pt>
                <c:pt idx="402">
                  <c:v>4.6000000000000034E-3</c:v>
                </c:pt>
                <c:pt idx="403">
                  <c:v>4.7000000000000045E-3</c:v>
                </c:pt>
                <c:pt idx="404">
                  <c:v>4.7000000000000045E-3</c:v>
                </c:pt>
                <c:pt idx="405">
                  <c:v>4.7000000000000045E-3</c:v>
                </c:pt>
                <c:pt idx="406">
                  <c:v>4.7000000000000045E-3</c:v>
                </c:pt>
                <c:pt idx="407">
                  <c:v>4.8000000000000004E-3</c:v>
                </c:pt>
                <c:pt idx="408">
                  <c:v>4.8000000000000004E-3</c:v>
                </c:pt>
                <c:pt idx="409">
                  <c:v>4.8000000000000004E-3</c:v>
                </c:pt>
                <c:pt idx="410">
                  <c:v>4.8000000000000004E-3</c:v>
                </c:pt>
                <c:pt idx="411">
                  <c:v>4.8000000000000004E-3</c:v>
                </c:pt>
                <c:pt idx="412">
                  <c:v>4.8000000000000004E-3</c:v>
                </c:pt>
                <c:pt idx="413">
                  <c:v>4.8000000000000004E-3</c:v>
                </c:pt>
                <c:pt idx="414">
                  <c:v>4.8000000000000004E-3</c:v>
                </c:pt>
                <c:pt idx="415">
                  <c:v>4.8000000000000004E-3</c:v>
                </c:pt>
                <c:pt idx="416">
                  <c:v>4.8000000000000004E-3</c:v>
                </c:pt>
                <c:pt idx="417">
                  <c:v>4.8000000000000004E-3</c:v>
                </c:pt>
                <c:pt idx="418">
                  <c:v>4.9000000000000059E-3</c:v>
                </c:pt>
                <c:pt idx="419">
                  <c:v>4.9000000000000059E-3</c:v>
                </c:pt>
                <c:pt idx="420">
                  <c:v>4.9000000000000059E-3</c:v>
                </c:pt>
                <c:pt idx="421">
                  <c:v>4.9000000000000059E-3</c:v>
                </c:pt>
                <c:pt idx="422">
                  <c:v>4.9000000000000059E-3</c:v>
                </c:pt>
                <c:pt idx="423">
                  <c:v>4.9000000000000059E-3</c:v>
                </c:pt>
                <c:pt idx="424">
                  <c:v>4.9000000000000059E-3</c:v>
                </c:pt>
                <c:pt idx="425">
                  <c:v>4.9000000000000059E-3</c:v>
                </c:pt>
                <c:pt idx="426">
                  <c:v>4.9000000000000059E-3</c:v>
                </c:pt>
                <c:pt idx="427">
                  <c:v>5.1000000000000004E-3</c:v>
                </c:pt>
                <c:pt idx="428">
                  <c:v>5.1000000000000004E-3</c:v>
                </c:pt>
                <c:pt idx="429">
                  <c:v>5.1000000000000004E-3</c:v>
                </c:pt>
                <c:pt idx="430">
                  <c:v>5.1000000000000004E-3</c:v>
                </c:pt>
                <c:pt idx="431">
                  <c:v>5.1000000000000004E-3</c:v>
                </c:pt>
                <c:pt idx="432">
                  <c:v>5.1000000000000004E-3</c:v>
                </c:pt>
                <c:pt idx="433">
                  <c:v>5.1999999999999998E-3</c:v>
                </c:pt>
                <c:pt idx="434">
                  <c:v>5.1999999999999998E-3</c:v>
                </c:pt>
                <c:pt idx="435">
                  <c:v>5.1999999999999998E-3</c:v>
                </c:pt>
                <c:pt idx="436">
                  <c:v>5.1999999999999998E-3</c:v>
                </c:pt>
                <c:pt idx="437">
                  <c:v>5.3000000000000044E-3</c:v>
                </c:pt>
                <c:pt idx="438">
                  <c:v>5.3000000000000044E-3</c:v>
                </c:pt>
                <c:pt idx="439">
                  <c:v>5.3000000000000044E-3</c:v>
                </c:pt>
                <c:pt idx="440">
                  <c:v>5.4000000000000046E-3</c:v>
                </c:pt>
                <c:pt idx="441">
                  <c:v>5.4000000000000046E-3</c:v>
                </c:pt>
                <c:pt idx="442">
                  <c:v>5.4000000000000046E-3</c:v>
                </c:pt>
                <c:pt idx="443">
                  <c:v>5.4000000000000046E-3</c:v>
                </c:pt>
                <c:pt idx="444">
                  <c:v>5.4000000000000046E-3</c:v>
                </c:pt>
                <c:pt idx="445">
                  <c:v>5.4000000000000046E-3</c:v>
                </c:pt>
                <c:pt idx="446">
                  <c:v>5.5000000000000014E-3</c:v>
                </c:pt>
                <c:pt idx="447">
                  <c:v>5.6000000000000034E-3</c:v>
                </c:pt>
                <c:pt idx="448">
                  <c:v>5.6000000000000034E-3</c:v>
                </c:pt>
                <c:pt idx="449">
                  <c:v>5.6000000000000034E-3</c:v>
                </c:pt>
                <c:pt idx="450">
                  <c:v>5.6000000000000034E-3</c:v>
                </c:pt>
                <c:pt idx="451">
                  <c:v>5.6000000000000034E-3</c:v>
                </c:pt>
                <c:pt idx="452">
                  <c:v>5.7000000000000045E-3</c:v>
                </c:pt>
                <c:pt idx="453">
                  <c:v>5.7000000000000045E-3</c:v>
                </c:pt>
                <c:pt idx="454">
                  <c:v>5.7000000000000045E-3</c:v>
                </c:pt>
                <c:pt idx="455">
                  <c:v>5.7000000000000045E-3</c:v>
                </c:pt>
                <c:pt idx="456">
                  <c:v>5.7000000000000045E-3</c:v>
                </c:pt>
                <c:pt idx="457">
                  <c:v>5.7000000000000045E-3</c:v>
                </c:pt>
                <c:pt idx="458">
                  <c:v>5.7000000000000045E-3</c:v>
                </c:pt>
                <c:pt idx="459">
                  <c:v>5.7000000000000045E-3</c:v>
                </c:pt>
                <c:pt idx="460">
                  <c:v>5.7000000000000045E-3</c:v>
                </c:pt>
                <c:pt idx="461">
                  <c:v>5.7000000000000045E-3</c:v>
                </c:pt>
                <c:pt idx="462">
                  <c:v>5.8000000000000013E-3</c:v>
                </c:pt>
                <c:pt idx="463">
                  <c:v>5.8000000000000013E-3</c:v>
                </c:pt>
                <c:pt idx="464">
                  <c:v>5.8000000000000013E-3</c:v>
                </c:pt>
                <c:pt idx="465">
                  <c:v>5.9000000000000077E-3</c:v>
                </c:pt>
                <c:pt idx="466">
                  <c:v>5.9000000000000077E-3</c:v>
                </c:pt>
                <c:pt idx="467">
                  <c:v>6.0000000000000045E-3</c:v>
                </c:pt>
                <c:pt idx="468">
                  <c:v>6.0000000000000045E-3</c:v>
                </c:pt>
                <c:pt idx="469">
                  <c:v>6.0000000000000045E-3</c:v>
                </c:pt>
                <c:pt idx="470">
                  <c:v>6.0000000000000045E-3</c:v>
                </c:pt>
                <c:pt idx="471">
                  <c:v>6.0000000000000045E-3</c:v>
                </c:pt>
                <c:pt idx="472">
                  <c:v>6.0000000000000045E-3</c:v>
                </c:pt>
                <c:pt idx="473">
                  <c:v>6.0000000000000045E-3</c:v>
                </c:pt>
                <c:pt idx="474">
                  <c:v>6.0000000000000045E-3</c:v>
                </c:pt>
                <c:pt idx="475">
                  <c:v>6.1000000000000004E-3</c:v>
                </c:pt>
                <c:pt idx="476">
                  <c:v>6.1000000000000004E-3</c:v>
                </c:pt>
                <c:pt idx="477">
                  <c:v>6.1000000000000004E-3</c:v>
                </c:pt>
                <c:pt idx="478">
                  <c:v>6.2000000000000059E-3</c:v>
                </c:pt>
                <c:pt idx="479">
                  <c:v>6.2000000000000059E-3</c:v>
                </c:pt>
                <c:pt idx="480">
                  <c:v>6.3000000000000044E-3</c:v>
                </c:pt>
                <c:pt idx="481">
                  <c:v>6.3000000000000044E-3</c:v>
                </c:pt>
                <c:pt idx="482">
                  <c:v>6.3000000000000044E-3</c:v>
                </c:pt>
                <c:pt idx="483">
                  <c:v>6.3000000000000044E-3</c:v>
                </c:pt>
                <c:pt idx="484">
                  <c:v>6.4000000000000046E-3</c:v>
                </c:pt>
                <c:pt idx="485">
                  <c:v>6.4000000000000046E-3</c:v>
                </c:pt>
                <c:pt idx="486">
                  <c:v>6.4000000000000046E-3</c:v>
                </c:pt>
                <c:pt idx="487">
                  <c:v>6.4000000000000046E-3</c:v>
                </c:pt>
                <c:pt idx="488">
                  <c:v>6.4000000000000046E-3</c:v>
                </c:pt>
                <c:pt idx="489">
                  <c:v>6.4000000000000046E-3</c:v>
                </c:pt>
                <c:pt idx="490">
                  <c:v>6.4000000000000046E-3</c:v>
                </c:pt>
                <c:pt idx="491">
                  <c:v>6.4000000000000046E-3</c:v>
                </c:pt>
                <c:pt idx="492">
                  <c:v>6.4000000000000046E-3</c:v>
                </c:pt>
                <c:pt idx="493">
                  <c:v>6.4000000000000046E-3</c:v>
                </c:pt>
                <c:pt idx="494">
                  <c:v>6.4000000000000046E-3</c:v>
                </c:pt>
                <c:pt idx="495">
                  <c:v>6.4000000000000046E-3</c:v>
                </c:pt>
                <c:pt idx="496">
                  <c:v>6.4000000000000046E-3</c:v>
                </c:pt>
                <c:pt idx="497">
                  <c:v>6.4000000000000046E-3</c:v>
                </c:pt>
                <c:pt idx="498">
                  <c:v>6.4000000000000046E-3</c:v>
                </c:pt>
                <c:pt idx="499">
                  <c:v>6.4000000000000046E-3</c:v>
                </c:pt>
                <c:pt idx="500">
                  <c:v>6.4000000000000046E-3</c:v>
                </c:pt>
                <c:pt idx="501">
                  <c:v>6.4000000000000046E-3</c:v>
                </c:pt>
                <c:pt idx="502">
                  <c:v>6.4000000000000046E-3</c:v>
                </c:pt>
                <c:pt idx="503">
                  <c:v>6.4000000000000046E-3</c:v>
                </c:pt>
                <c:pt idx="504">
                  <c:v>6.4000000000000046E-3</c:v>
                </c:pt>
                <c:pt idx="505">
                  <c:v>6.4000000000000046E-3</c:v>
                </c:pt>
                <c:pt idx="506">
                  <c:v>6.4000000000000046E-3</c:v>
                </c:pt>
                <c:pt idx="507">
                  <c:v>6.4000000000000046E-3</c:v>
                </c:pt>
                <c:pt idx="508">
                  <c:v>6.4000000000000046E-3</c:v>
                </c:pt>
                <c:pt idx="509">
                  <c:v>6.4000000000000046E-3</c:v>
                </c:pt>
                <c:pt idx="510">
                  <c:v>6.4000000000000046E-3</c:v>
                </c:pt>
                <c:pt idx="511">
                  <c:v>6.4000000000000046E-3</c:v>
                </c:pt>
                <c:pt idx="512">
                  <c:v>6.4000000000000046E-3</c:v>
                </c:pt>
                <c:pt idx="513">
                  <c:v>6.4000000000000046E-3</c:v>
                </c:pt>
                <c:pt idx="514">
                  <c:v>6.4000000000000046E-3</c:v>
                </c:pt>
                <c:pt idx="515">
                  <c:v>6.4000000000000046E-3</c:v>
                </c:pt>
                <c:pt idx="516">
                  <c:v>6.4000000000000046E-3</c:v>
                </c:pt>
                <c:pt idx="517">
                  <c:v>6.4000000000000046E-3</c:v>
                </c:pt>
                <c:pt idx="518">
                  <c:v>6.4000000000000046E-3</c:v>
                </c:pt>
                <c:pt idx="519">
                  <c:v>6.4000000000000046E-3</c:v>
                </c:pt>
                <c:pt idx="520">
                  <c:v>6.4000000000000046E-3</c:v>
                </c:pt>
                <c:pt idx="521">
                  <c:v>6.4000000000000046E-3</c:v>
                </c:pt>
                <c:pt idx="522">
                  <c:v>6.4000000000000046E-3</c:v>
                </c:pt>
                <c:pt idx="523">
                  <c:v>6.4000000000000046E-3</c:v>
                </c:pt>
                <c:pt idx="524">
                  <c:v>6.6000000000000034E-3</c:v>
                </c:pt>
                <c:pt idx="525">
                  <c:v>6.6000000000000034E-3</c:v>
                </c:pt>
                <c:pt idx="526">
                  <c:v>6.6000000000000034E-3</c:v>
                </c:pt>
                <c:pt idx="527">
                  <c:v>6.6000000000000034E-3</c:v>
                </c:pt>
                <c:pt idx="528">
                  <c:v>6.6000000000000034E-3</c:v>
                </c:pt>
                <c:pt idx="529">
                  <c:v>6.6000000000000034E-3</c:v>
                </c:pt>
                <c:pt idx="530">
                  <c:v>6.7000000000000046E-3</c:v>
                </c:pt>
                <c:pt idx="531">
                  <c:v>6.7000000000000046E-3</c:v>
                </c:pt>
                <c:pt idx="532">
                  <c:v>6.8000000000000057E-3</c:v>
                </c:pt>
                <c:pt idx="533">
                  <c:v>6.8000000000000057E-3</c:v>
                </c:pt>
                <c:pt idx="534">
                  <c:v>6.9000000000000077E-3</c:v>
                </c:pt>
                <c:pt idx="535">
                  <c:v>6.9000000000000077E-3</c:v>
                </c:pt>
                <c:pt idx="536">
                  <c:v>6.9000000000000077E-3</c:v>
                </c:pt>
                <c:pt idx="537">
                  <c:v>6.9000000000000077E-3</c:v>
                </c:pt>
                <c:pt idx="538">
                  <c:v>6.9000000000000077E-3</c:v>
                </c:pt>
                <c:pt idx="539">
                  <c:v>6.9000000000000077E-3</c:v>
                </c:pt>
                <c:pt idx="540">
                  <c:v>7.0000000000000045E-3</c:v>
                </c:pt>
                <c:pt idx="541">
                  <c:v>7.0000000000000045E-3</c:v>
                </c:pt>
                <c:pt idx="542">
                  <c:v>7.0000000000000045E-3</c:v>
                </c:pt>
                <c:pt idx="543">
                  <c:v>7.1000000000000004E-3</c:v>
                </c:pt>
                <c:pt idx="544">
                  <c:v>7.2000000000000059E-3</c:v>
                </c:pt>
                <c:pt idx="545">
                  <c:v>7.2000000000000059E-3</c:v>
                </c:pt>
                <c:pt idx="546">
                  <c:v>7.2000000000000059E-3</c:v>
                </c:pt>
                <c:pt idx="547">
                  <c:v>7.3000000000000044E-3</c:v>
                </c:pt>
                <c:pt idx="548">
                  <c:v>7.3000000000000044E-3</c:v>
                </c:pt>
                <c:pt idx="549">
                  <c:v>7.3000000000000044E-3</c:v>
                </c:pt>
                <c:pt idx="550">
                  <c:v>7.3000000000000044E-3</c:v>
                </c:pt>
                <c:pt idx="551">
                  <c:v>7.3000000000000044E-3</c:v>
                </c:pt>
                <c:pt idx="552">
                  <c:v>7.4000000000000081E-3</c:v>
                </c:pt>
                <c:pt idx="553">
                  <c:v>7.4000000000000081E-3</c:v>
                </c:pt>
                <c:pt idx="554">
                  <c:v>7.5000000000000075E-3</c:v>
                </c:pt>
                <c:pt idx="555">
                  <c:v>7.6000000000000043E-3</c:v>
                </c:pt>
                <c:pt idx="556">
                  <c:v>7.6000000000000043E-3</c:v>
                </c:pt>
                <c:pt idx="557">
                  <c:v>7.6000000000000043E-3</c:v>
                </c:pt>
                <c:pt idx="558">
                  <c:v>7.6000000000000043E-3</c:v>
                </c:pt>
                <c:pt idx="559">
                  <c:v>7.6000000000000043E-3</c:v>
                </c:pt>
                <c:pt idx="560">
                  <c:v>7.6000000000000043E-3</c:v>
                </c:pt>
                <c:pt idx="561">
                  <c:v>7.6000000000000043E-3</c:v>
                </c:pt>
                <c:pt idx="562">
                  <c:v>7.6000000000000043E-3</c:v>
                </c:pt>
                <c:pt idx="563">
                  <c:v>7.7000000000000046E-3</c:v>
                </c:pt>
                <c:pt idx="564">
                  <c:v>7.7000000000000046E-3</c:v>
                </c:pt>
                <c:pt idx="565">
                  <c:v>7.7000000000000046E-3</c:v>
                </c:pt>
                <c:pt idx="566">
                  <c:v>7.7000000000000046E-3</c:v>
                </c:pt>
                <c:pt idx="567">
                  <c:v>7.7000000000000046E-3</c:v>
                </c:pt>
                <c:pt idx="568">
                  <c:v>7.7000000000000046E-3</c:v>
                </c:pt>
                <c:pt idx="569">
                  <c:v>7.7000000000000046E-3</c:v>
                </c:pt>
                <c:pt idx="570">
                  <c:v>7.7000000000000046E-3</c:v>
                </c:pt>
                <c:pt idx="571">
                  <c:v>7.7000000000000046E-3</c:v>
                </c:pt>
                <c:pt idx="572">
                  <c:v>7.8000000000000057E-3</c:v>
                </c:pt>
                <c:pt idx="573">
                  <c:v>7.8000000000000057E-3</c:v>
                </c:pt>
                <c:pt idx="574">
                  <c:v>7.8000000000000057E-3</c:v>
                </c:pt>
                <c:pt idx="575">
                  <c:v>7.8000000000000057E-3</c:v>
                </c:pt>
                <c:pt idx="576">
                  <c:v>7.8000000000000057E-3</c:v>
                </c:pt>
                <c:pt idx="577">
                  <c:v>7.8000000000000057E-3</c:v>
                </c:pt>
                <c:pt idx="578">
                  <c:v>7.8000000000000057E-3</c:v>
                </c:pt>
                <c:pt idx="579">
                  <c:v>7.8000000000000057E-3</c:v>
                </c:pt>
                <c:pt idx="580">
                  <c:v>7.8000000000000057E-3</c:v>
                </c:pt>
                <c:pt idx="581">
                  <c:v>7.8000000000000057E-3</c:v>
                </c:pt>
                <c:pt idx="582">
                  <c:v>7.9000000000000094E-3</c:v>
                </c:pt>
                <c:pt idx="583">
                  <c:v>7.9000000000000094E-3</c:v>
                </c:pt>
                <c:pt idx="584">
                  <c:v>7.9000000000000094E-3</c:v>
                </c:pt>
                <c:pt idx="585">
                  <c:v>7.9000000000000094E-3</c:v>
                </c:pt>
                <c:pt idx="586">
                  <c:v>7.9000000000000094E-3</c:v>
                </c:pt>
                <c:pt idx="587">
                  <c:v>7.9000000000000094E-3</c:v>
                </c:pt>
                <c:pt idx="588">
                  <c:v>7.9000000000000094E-3</c:v>
                </c:pt>
                <c:pt idx="589">
                  <c:v>7.9000000000000094E-3</c:v>
                </c:pt>
                <c:pt idx="590">
                  <c:v>8.0000000000000106E-3</c:v>
                </c:pt>
                <c:pt idx="591">
                  <c:v>8.1000000000000048E-3</c:v>
                </c:pt>
                <c:pt idx="592">
                  <c:v>8.1000000000000048E-3</c:v>
                </c:pt>
                <c:pt idx="593">
                  <c:v>8.1000000000000048E-3</c:v>
                </c:pt>
                <c:pt idx="594">
                  <c:v>8.1000000000000048E-3</c:v>
                </c:pt>
                <c:pt idx="595">
                  <c:v>8.1000000000000048E-3</c:v>
                </c:pt>
                <c:pt idx="596">
                  <c:v>8.1000000000000048E-3</c:v>
                </c:pt>
                <c:pt idx="597">
                  <c:v>8.1000000000000048E-3</c:v>
                </c:pt>
                <c:pt idx="598">
                  <c:v>8.1000000000000048E-3</c:v>
                </c:pt>
                <c:pt idx="599">
                  <c:v>8.1000000000000048E-3</c:v>
                </c:pt>
                <c:pt idx="600">
                  <c:v>8.1000000000000048E-3</c:v>
                </c:pt>
                <c:pt idx="601">
                  <c:v>8.1000000000000048E-3</c:v>
                </c:pt>
                <c:pt idx="602">
                  <c:v>8.1000000000000048E-3</c:v>
                </c:pt>
                <c:pt idx="603">
                  <c:v>8.1000000000000048E-3</c:v>
                </c:pt>
                <c:pt idx="604">
                  <c:v>8.2000000000000007E-3</c:v>
                </c:pt>
                <c:pt idx="605">
                  <c:v>8.2000000000000007E-3</c:v>
                </c:pt>
                <c:pt idx="606">
                  <c:v>8.3000000000000088E-3</c:v>
                </c:pt>
                <c:pt idx="607">
                  <c:v>8.4000000000000047E-3</c:v>
                </c:pt>
                <c:pt idx="608">
                  <c:v>8.4000000000000047E-3</c:v>
                </c:pt>
                <c:pt idx="609">
                  <c:v>8.4000000000000047E-3</c:v>
                </c:pt>
                <c:pt idx="610">
                  <c:v>8.4000000000000047E-3</c:v>
                </c:pt>
                <c:pt idx="611">
                  <c:v>8.4000000000000047E-3</c:v>
                </c:pt>
                <c:pt idx="612">
                  <c:v>8.4000000000000047E-3</c:v>
                </c:pt>
                <c:pt idx="613">
                  <c:v>8.4000000000000047E-3</c:v>
                </c:pt>
                <c:pt idx="614">
                  <c:v>8.4000000000000047E-3</c:v>
                </c:pt>
                <c:pt idx="615">
                  <c:v>8.4000000000000047E-3</c:v>
                </c:pt>
                <c:pt idx="616">
                  <c:v>8.4000000000000047E-3</c:v>
                </c:pt>
                <c:pt idx="617">
                  <c:v>8.4000000000000047E-3</c:v>
                </c:pt>
                <c:pt idx="618">
                  <c:v>8.4000000000000047E-3</c:v>
                </c:pt>
                <c:pt idx="619">
                  <c:v>8.4000000000000047E-3</c:v>
                </c:pt>
                <c:pt idx="620">
                  <c:v>8.4000000000000047E-3</c:v>
                </c:pt>
                <c:pt idx="621">
                  <c:v>8.4000000000000047E-3</c:v>
                </c:pt>
                <c:pt idx="622">
                  <c:v>8.4000000000000047E-3</c:v>
                </c:pt>
                <c:pt idx="623">
                  <c:v>8.4000000000000047E-3</c:v>
                </c:pt>
                <c:pt idx="624">
                  <c:v>8.4000000000000047E-3</c:v>
                </c:pt>
                <c:pt idx="625">
                  <c:v>8.4000000000000047E-3</c:v>
                </c:pt>
                <c:pt idx="626">
                  <c:v>8.4000000000000047E-3</c:v>
                </c:pt>
                <c:pt idx="627">
                  <c:v>8.4000000000000047E-3</c:v>
                </c:pt>
                <c:pt idx="628">
                  <c:v>8.4000000000000047E-3</c:v>
                </c:pt>
                <c:pt idx="629">
                  <c:v>8.5000000000000006E-3</c:v>
                </c:pt>
                <c:pt idx="630">
                  <c:v>8.5000000000000006E-3</c:v>
                </c:pt>
                <c:pt idx="631">
                  <c:v>8.5000000000000006E-3</c:v>
                </c:pt>
                <c:pt idx="632">
                  <c:v>8.5000000000000006E-3</c:v>
                </c:pt>
                <c:pt idx="633">
                  <c:v>8.5000000000000006E-3</c:v>
                </c:pt>
                <c:pt idx="634">
                  <c:v>8.5000000000000006E-3</c:v>
                </c:pt>
                <c:pt idx="635">
                  <c:v>8.5000000000000006E-3</c:v>
                </c:pt>
                <c:pt idx="636">
                  <c:v>8.5000000000000006E-3</c:v>
                </c:pt>
                <c:pt idx="637">
                  <c:v>8.5000000000000006E-3</c:v>
                </c:pt>
                <c:pt idx="638">
                  <c:v>8.5000000000000006E-3</c:v>
                </c:pt>
                <c:pt idx="639">
                  <c:v>8.5000000000000006E-3</c:v>
                </c:pt>
                <c:pt idx="640">
                  <c:v>8.5000000000000006E-3</c:v>
                </c:pt>
                <c:pt idx="641">
                  <c:v>8.5000000000000006E-3</c:v>
                </c:pt>
                <c:pt idx="642">
                  <c:v>8.5000000000000006E-3</c:v>
                </c:pt>
                <c:pt idx="643">
                  <c:v>8.5000000000000006E-3</c:v>
                </c:pt>
                <c:pt idx="644">
                  <c:v>8.5000000000000006E-3</c:v>
                </c:pt>
                <c:pt idx="645">
                  <c:v>8.5000000000000006E-3</c:v>
                </c:pt>
                <c:pt idx="646">
                  <c:v>8.6000000000000087E-3</c:v>
                </c:pt>
                <c:pt idx="647">
                  <c:v>8.6000000000000087E-3</c:v>
                </c:pt>
                <c:pt idx="648">
                  <c:v>8.6000000000000087E-3</c:v>
                </c:pt>
                <c:pt idx="649">
                  <c:v>8.6000000000000087E-3</c:v>
                </c:pt>
                <c:pt idx="650">
                  <c:v>8.6000000000000087E-3</c:v>
                </c:pt>
                <c:pt idx="651">
                  <c:v>8.6000000000000087E-3</c:v>
                </c:pt>
                <c:pt idx="652">
                  <c:v>8.6000000000000087E-3</c:v>
                </c:pt>
                <c:pt idx="653">
                  <c:v>8.6000000000000087E-3</c:v>
                </c:pt>
                <c:pt idx="654">
                  <c:v>8.6000000000000087E-3</c:v>
                </c:pt>
                <c:pt idx="655">
                  <c:v>8.6000000000000087E-3</c:v>
                </c:pt>
                <c:pt idx="656">
                  <c:v>8.6000000000000087E-3</c:v>
                </c:pt>
                <c:pt idx="657">
                  <c:v>8.6000000000000087E-3</c:v>
                </c:pt>
                <c:pt idx="658">
                  <c:v>8.6000000000000087E-3</c:v>
                </c:pt>
                <c:pt idx="659">
                  <c:v>8.6000000000000087E-3</c:v>
                </c:pt>
                <c:pt idx="660">
                  <c:v>8.6000000000000087E-3</c:v>
                </c:pt>
                <c:pt idx="661">
                  <c:v>8.6000000000000087E-3</c:v>
                </c:pt>
                <c:pt idx="662">
                  <c:v>8.6000000000000087E-3</c:v>
                </c:pt>
                <c:pt idx="663">
                  <c:v>8.7000000000000046E-3</c:v>
                </c:pt>
                <c:pt idx="664">
                  <c:v>8.7000000000000046E-3</c:v>
                </c:pt>
                <c:pt idx="665">
                  <c:v>8.7000000000000046E-3</c:v>
                </c:pt>
                <c:pt idx="666">
                  <c:v>8.7000000000000046E-3</c:v>
                </c:pt>
                <c:pt idx="667">
                  <c:v>8.7000000000000046E-3</c:v>
                </c:pt>
                <c:pt idx="668">
                  <c:v>8.7000000000000046E-3</c:v>
                </c:pt>
                <c:pt idx="669">
                  <c:v>8.7000000000000046E-3</c:v>
                </c:pt>
                <c:pt idx="670">
                  <c:v>8.7000000000000046E-3</c:v>
                </c:pt>
                <c:pt idx="671">
                  <c:v>8.7000000000000046E-3</c:v>
                </c:pt>
                <c:pt idx="672">
                  <c:v>8.7000000000000046E-3</c:v>
                </c:pt>
                <c:pt idx="673">
                  <c:v>8.7000000000000046E-3</c:v>
                </c:pt>
                <c:pt idx="674">
                  <c:v>8.7000000000000046E-3</c:v>
                </c:pt>
                <c:pt idx="675">
                  <c:v>8.7000000000000046E-3</c:v>
                </c:pt>
                <c:pt idx="676">
                  <c:v>8.7000000000000046E-3</c:v>
                </c:pt>
                <c:pt idx="677">
                  <c:v>8.7000000000000046E-3</c:v>
                </c:pt>
                <c:pt idx="678">
                  <c:v>8.7000000000000046E-3</c:v>
                </c:pt>
                <c:pt idx="679">
                  <c:v>8.7000000000000046E-3</c:v>
                </c:pt>
                <c:pt idx="680">
                  <c:v>8.7000000000000046E-3</c:v>
                </c:pt>
                <c:pt idx="681">
                  <c:v>8.7000000000000046E-3</c:v>
                </c:pt>
                <c:pt idx="682">
                  <c:v>8.7000000000000046E-3</c:v>
                </c:pt>
                <c:pt idx="683">
                  <c:v>8.7000000000000046E-3</c:v>
                </c:pt>
                <c:pt idx="684">
                  <c:v>8.7000000000000046E-3</c:v>
                </c:pt>
                <c:pt idx="685">
                  <c:v>8.7000000000000046E-3</c:v>
                </c:pt>
                <c:pt idx="686">
                  <c:v>8.7000000000000046E-3</c:v>
                </c:pt>
                <c:pt idx="687">
                  <c:v>8.7000000000000046E-3</c:v>
                </c:pt>
                <c:pt idx="688">
                  <c:v>8.7000000000000046E-3</c:v>
                </c:pt>
                <c:pt idx="689">
                  <c:v>8.7000000000000046E-3</c:v>
                </c:pt>
                <c:pt idx="690">
                  <c:v>8.7000000000000046E-3</c:v>
                </c:pt>
                <c:pt idx="691">
                  <c:v>8.7000000000000046E-3</c:v>
                </c:pt>
                <c:pt idx="692">
                  <c:v>8.7000000000000046E-3</c:v>
                </c:pt>
                <c:pt idx="693">
                  <c:v>8.7000000000000046E-3</c:v>
                </c:pt>
                <c:pt idx="694">
                  <c:v>8.7000000000000046E-3</c:v>
                </c:pt>
                <c:pt idx="695">
                  <c:v>8.7000000000000046E-3</c:v>
                </c:pt>
                <c:pt idx="696">
                  <c:v>8.7000000000000046E-3</c:v>
                </c:pt>
                <c:pt idx="697">
                  <c:v>8.7000000000000046E-3</c:v>
                </c:pt>
                <c:pt idx="698">
                  <c:v>8.7000000000000046E-3</c:v>
                </c:pt>
                <c:pt idx="699">
                  <c:v>8.7000000000000046E-3</c:v>
                </c:pt>
                <c:pt idx="700">
                  <c:v>8.7000000000000046E-3</c:v>
                </c:pt>
                <c:pt idx="701">
                  <c:v>8.8000000000000092E-3</c:v>
                </c:pt>
                <c:pt idx="702">
                  <c:v>8.9000000000000121E-3</c:v>
                </c:pt>
                <c:pt idx="703">
                  <c:v>8.9000000000000121E-3</c:v>
                </c:pt>
                <c:pt idx="704">
                  <c:v>9.0000000000000028E-3</c:v>
                </c:pt>
                <c:pt idx="705">
                  <c:v>9.0000000000000028E-3</c:v>
                </c:pt>
                <c:pt idx="706">
                  <c:v>9.0000000000000028E-3</c:v>
                </c:pt>
                <c:pt idx="707">
                  <c:v>9.0000000000000028E-3</c:v>
                </c:pt>
                <c:pt idx="708">
                  <c:v>9.0000000000000028E-3</c:v>
                </c:pt>
                <c:pt idx="709">
                  <c:v>9.0000000000000028E-3</c:v>
                </c:pt>
                <c:pt idx="710">
                  <c:v>9.0000000000000028E-3</c:v>
                </c:pt>
                <c:pt idx="711">
                  <c:v>9.0000000000000028E-3</c:v>
                </c:pt>
                <c:pt idx="712">
                  <c:v>9.0000000000000028E-3</c:v>
                </c:pt>
                <c:pt idx="713">
                  <c:v>9.0000000000000028E-3</c:v>
                </c:pt>
                <c:pt idx="714">
                  <c:v>9.0000000000000028E-3</c:v>
                </c:pt>
                <c:pt idx="715">
                  <c:v>9.0000000000000028E-3</c:v>
                </c:pt>
                <c:pt idx="716">
                  <c:v>9.1000000000000004E-3</c:v>
                </c:pt>
                <c:pt idx="717">
                  <c:v>9.1000000000000004E-3</c:v>
                </c:pt>
                <c:pt idx="718">
                  <c:v>9.1000000000000004E-3</c:v>
                </c:pt>
                <c:pt idx="719">
                  <c:v>9.3000000000000114E-3</c:v>
                </c:pt>
                <c:pt idx="720">
                  <c:v>9.3000000000000114E-3</c:v>
                </c:pt>
                <c:pt idx="721">
                  <c:v>9.3000000000000114E-3</c:v>
                </c:pt>
                <c:pt idx="722">
                  <c:v>9.3000000000000114E-3</c:v>
                </c:pt>
                <c:pt idx="723">
                  <c:v>9.3000000000000114E-3</c:v>
                </c:pt>
                <c:pt idx="724">
                  <c:v>9.3000000000000114E-3</c:v>
                </c:pt>
                <c:pt idx="725">
                  <c:v>9.3000000000000114E-3</c:v>
                </c:pt>
                <c:pt idx="726">
                  <c:v>9.3000000000000114E-3</c:v>
                </c:pt>
                <c:pt idx="727">
                  <c:v>9.3000000000000114E-3</c:v>
                </c:pt>
                <c:pt idx="728">
                  <c:v>9.3000000000000114E-3</c:v>
                </c:pt>
                <c:pt idx="729">
                  <c:v>9.3000000000000114E-3</c:v>
                </c:pt>
                <c:pt idx="730">
                  <c:v>9.3000000000000114E-3</c:v>
                </c:pt>
                <c:pt idx="731">
                  <c:v>9.3000000000000114E-3</c:v>
                </c:pt>
                <c:pt idx="732">
                  <c:v>9.3000000000000114E-3</c:v>
                </c:pt>
                <c:pt idx="733">
                  <c:v>9.400000000000009E-3</c:v>
                </c:pt>
                <c:pt idx="734">
                  <c:v>9.400000000000009E-3</c:v>
                </c:pt>
                <c:pt idx="735">
                  <c:v>9.5000000000000067E-3</c:v>
                </c:pt>
                <c:pt idx="736">
                  <c:v>9.5000000000000067E-3</c:v>
                </c:pt>
                <c:pt idx="737">
                  <c:v>9.5000000000000067E-3</c:v>
                </c:pt>
                <c:pt idx="738">
                  <c:v>9.5000000000000067E-3</c:v>
                </c:pt>
                <c:pt idx="739">
                  <c:v>9.5000000000000067E-3</c:v>
                </c:pt>
                <c:pt idx="740">
                  <c:v>9.5000000000000067E-3</c:v>
                </c:pt>
                <c:pt idx="741">
                  <c:v>9.5000000000000067E-3</c:v>
                </c:pt>
                <c:pt idx="742">
                  <c:v>9.5000000000000067E-3</c:v>
                </c:pt>
                <c:pt idx="743">
                  <c:v>9.5000000000000067E-3</c:v>
                </c:pt>
                <c:pt idx="744">
                  <c:v>9.5000000000000067E-3</c:v>
                </c:pt>
                <c:pt idx="745">
                  <c:v>9.5000000000000067E-3</c:v>
                </c:pt>
                <c:pt idx="746">
                  <c:v>9.5000000000000067E-3</c:v>
                </c:pt>
                <c:pt idx="747">
                  <c:v>9.5000000000000067E-3</c:v>
                </c:pt>
                <c:pt idx="748">
                  <c:v>9.5000000000000067E-3</c:v>
                </c:pt>
                <c:pt idx="749">
                  <c:v>9.6000000000000026E-3</c:v>
                </c:pt>
                <c:pt idx="750">
                  <c:v>9.6000000000000026E-3</c:v>
                </c:pt>
                <c:pt idx="751">
                  <c:v>9.6000000000000026E-3</c:v>
                </c:pt>
                <c:pt idx="752">
                  <c:v>9.6000000000000026E-3</c:v>
                </c:pt>
                <c:pt idx="753">
                  <c:v>9.6000000000000026E-3</c:v>
                </c:pt>
                <c:pt idx="754">
                  <c:v>9.6000000000000026E-3</c:v>
                </c:pt>
                <c:pt idx="755">
                  <c:v>9.6000000000000026E-3</c:v>
                </c:pt>
                <c:pt idx="756">
                  <c:v>9.6000000000000026E-3</c:v>
                </c:pt>
                <c:pt idx="757">
                  <c:v>9.6000000000000026E-3</c:v>
                </c:pt>
                <c:pt idx="758">
                  <c:v>9.6000000000000026E-3</c:v>
                </c:pt>
                <c:pt idx="759">
                  <c:v>9.8000000000000153E-3</c:v>
                </c:pt>
                <c:pt idx="760">
                  <c:v>9.8000000000000153E-3</c:v>
                </c:pt>
                <c:pt idx="761">
                  <c:v>9.8000000000000153E-3</c:v>
                </c:pt>
                <c:pt idx="762">
                  <c:v>9.8000000000000153E-3</c:v>
                </c:pt>
                <c:pt idx="763">
                  <c:v>9.8000000000000153E-3</c:v>
                </c:pt>
                <c:pt idx="764">
                  <c:v>9.8000000000000153E-3</c:v>
                </c:pt>
                <c:pt idx="765">
                  <c:v>9.8000000000000153E-3</c:v>
                </c:pt>
                <c:pt idx="766">
                  <c:v>9.8000000000000153E-3</c:v>
                </c:pt>
                <c:pt idx="767">
                  <c:v>9.8000000000000153E-3</c:v>
                </c:pt>
                <c:pt idx="768">
                  <c:v>9.8000000000000153E-3</c:v>
                </c:pt>
                <c:pt idx="769">
                  <c:v>9.8000000000000153E-3</c:v>
                </c:pt>
                <c:pt idx="770">
                  <c:v>9.8000000000000153E-3</c:v>
                </c:pt>
                <c:pt idx="771">
                  <c:v>9.8000000000000153E-3</c:v>
                </c:pt>
                <c:pt idx="772">
                  <c:v>9.8000000000000153E-3</c:v>
                </c:pt>
                <c:pt idx="773">
                  <c:v>9.8000000000000153E-3</c:v>
                </c:pt>
                <c:pt idx="774">
                  <c:v>9.8000000000000153E-3</c:v>
                </c:pt>
                <c:pt idx="775">
                  <c:v>9.8000000000000153E-3</c:v>
                </c:pt>
                <c:pt idx="776">
                  <c:v>9.8000000000000153E-3</c:v>
                </c:pt>
                <c:pt idx="777">
                  <c:v>9.8000000000000153E-3</c:v>
                </c:pt>
                <c:pt idx="778">
                  <c:v>9.8000000000000153E-3</c:v>
                </c:pt>
                <c:pt idx="779">
                  <c:v>9.8000000000000153E-3</c:v>
                </c:pt>
                <c:pt idx="780">
                  <c:v>9.8000000000000153E-3</c:v>
                </c:pt>
                <c:pt idx="781">
                  <c:v>9.8000000000000153E-3</c:v>
                </c:pt>
                <c:pt idx="782">
                  <c:v>9.8000000000000153E-3</c:v>
                </c:pt>
                <c:pt idx="783">
                  <c:v>9.8000000000000153E-3</c:v>
                </c:pt>
                <c:pt idx="784">
                  <c:v>9.8000000000000153E-3</c:v>
                </c:pt>
                <c:pt idx="785">
                  <c:v>9.8000000000000153E-3</c:v>
                </c:pt>
                <c:pt idx="786">
                  <c:v>9.8000000000000153E-3</c:v>
                </c:pt>
                <c:pt idx="787">
                  <c:v>9.8000000000000153E-3</c:v>
                </c:pt>
                <c:pt idx="788">
                  <c:v>9.8000000000000153E-3</c:v>
                </c:pt>
                <c:pt idx="789">
                  <c:v>9.8000000000000153E-3</c:v>
                </c:pt>
                <c:pt idx="790">
                  <c:v>9.8000000000000153E-3</c:v>
                </c:pt>
                <c:pt idx="791">
                  <c:v>9.8000000000000153E-3</c:v>
                </c:pt>
                <c:pt idx="792">
                  <c:v>9.8000000000000153E-3</c:v>
                </c:pt>
                <c:pt idx="793">
                  <c:v>9.8000000000000153E-3</c:v>
                </c:pt>
                <c:pt idx="794">
                  <c:v>9.8000000000000153E-3</c:v>
                </c:pt>
                <c:pt idx="795">
                  <c:v>9.8000000000000153E-3</c:v>
                </c:pt>
                <c:pt idx="796">
                  <c:v>9.8000000000000153E-3</c:v>
                </c:pt>
                <c:pt idx="797">
                  <c:v>9.8000000000000153E-3</c:v>
                </c:pt>
                <c:pt idx="798">
                  <c:v>9.8000000000000153E-3</c:v>
                </c:pt>
                <c:pt idx="799">
                  <c:v>9.8000000000000153E-3</c:v>
                </c:pt>
                <c:pt idx="800">
                  <c:v>9.8000000000000153E-3</c:v>
                </c:pt>
                <c:pt idx="801">
                  <c:v>9.8000000000000153E-3</c:v>
                </c:pt>
                <c:pt idx="802">
                  <c:v>9.8000000000000153E-3</c:v>
                </c:pt>
                <c:pt idx="803">
                  <c:v>9.8000000000000153E-3</c:v>
                </c:pt>
                <c:pt idx="804">
                  <c:v>9.8000000000000153E-3</c:v>
                </c:pt>
                <c:pt idx="805">
                  <c:v>9.8000000000000153E-3</c:v>
                </c:pt>
                <c:pt idx="806">
                  <c:v>9.8000000000000153E-3</c:v>
                </c:pt>
                <c:pt idx="807">
                  <c:v>9.8000000000000153E-3</c:v>
                </c:pt>
                <c:pt idx="808">
                  <c:v>9.8000000000000153E-3</c:v>
                </c:pt>
                <c:pt idx="809">
                  <c:v>9.8000000000000153E-3</c:v>
                </c:pt>
                <c:pt idx="810">
                  <c:v>9.8000000000000153E-3</c:v>
                </c:pt>
                <c:pt idx="811">
                  <c:v>9.9000000000000095E-3</c:v>
                </c:pt>
                <c:pt idx="812">
                  <c:v>9.9000000000000095E-3</c:v>
                </c:pt>
                <c:pt idx="813">
                  <c:v>9.9000000000000095E-3</c:v>
                </c:pt>
                <c:pt idx="814">
                  <c:v>9.9000000000000095E-3</c:v>
                </c:pt>
                <c:pt idx="815">
                  <c:v>9.9000000000000095E-3</c:v>
                </c:pt>
                <c:pt idx="816">
                  <c:v>1.0100000000000001E-2</c:v>
                </c:pt>
                <c:pt idx="817">
                  <c:v>1.0100000000000001E-2</c:v>
                </c:pt>
                <c:pt idx="818">
                  <c:v>1.0100000000000001E-2</c:v>
                </c:pt>
                <c:pt idx="819">
                  <c:v>1.0100000000000001E-2</c:v>
                </c:pt>
                <c:pt idx="820">
                  <c:v>1.0100000000000001E-2</c:v>
                </c:pt>
                <c:pt idx="821">
                  <c:v>1.0100000000000001E-2</c:v>
                </c:pt>
                <c:pt idx="822">
                  <c:v>1.0100000000000001E-2</c:v>
                </c:pt>
                <c:pt idx="823">
                  <c:v>1.0100000000000001E-2</c:v>
                </c:pt>
                <c:pt idx="824">
                  <c:v>1.0100000000000001E-2</c:v>
                </c:pt>
                <c:pt idx="825">
                  <c:v>1.0100000000000001E-2</c:v>
                </c:pt>
                <c:pt idx="826">
                  <c:v>1.0200000000000001E-2</c:v>
                </c:pt>
                <c:pt idx="827">
                  <c:v>1.0200000000000001E-2</c:v>
                </c:pt>
                <c:pt idx="828">
                  <c:v>1.0400000000000001E-2</c:v>
                </c:pt>
                <c:pt idx="829">
                  <c:v>1.0400000000000001E-2</c:v>
                </c:pt>
                <c:pt idx="830">
                  <c:v>1.0400000000000001E-2</c:v>
                </c:pt>
                <c:pt idx="831">
                  <c:v>1.0400000000000001E-2</c:v>
                </c:pt>
                <c:pt idx="832">
                  <c:v>1.0400000000000001E-2</c:v>
                </c:pt>
                <c:pt idx="833">
                  <c:v>1.0400000000000001E-2</c:v>
                </c:pt>
                <c:pt idx="834">
                  <c:v>1.060000000000001E-2</c:v>
                </c:pt>
                <c:pt idx="835">
                  <c:v>1.060000000000001E-2</c:v>
                </c:pt>
                <c:pt idx="836">
                  <c:v>1.0699999999999998E-2</c:v>
                </c:pt>
                <c:pt idx="837">
                  <c:v>1.0900000000000003E-2</c:v>
                </c:pt>
                <c:pt idx="838">
                  <c:v>1.0900000000000003E-2</c:v>
                </c:pt>
                <c:pt idx="839">
                  <c:v>1.0900000000000003E-2</c:v>
                </c:pt>
                <c:pt idx="840">
                  <c:v>1.0900000000000003E-2</c:v>
                </c:pt>
                <c:pt idx="841">
                  <c:v>1.0900000000000003E-2</c:v>
                </c:pt>
                <c:pt idx="842">
                  <c:v>1.0900000000000003E-2</c:v>
                </c:pt>
                <c:pt idx="843">
                  <c:v>1.0900000000000003E-2</c:v>
                </c:pt>
                <c:pt idx="844">
                  <c:v>1.0900000000000003E-2</c:v>
                </c:pt>
                <c:pt idx="845">
                  <c:v>1.0900000000000003E-2</c:v>
                </c:pt>
                <c:pt idx="846">
                  <c:v>1.0900000000000003E-2</c:v>
                </c:pt>
                <c:pt idx="847">
                  <c:v>1.0900000000000003E-2</c:v>
                </c:pt>
                <c:pt idx="848">
                  <c:v>1.1100000000000011E-2</c:v>
                </c:pt>
                <c:pt idx="849">
                  <c:v>1.1100000000000011E-2</c:v>
                </c:pt>
                <c:pt idx="850">
                  <c:v>1.1100000000000011E-2</c:v>
                </c:pt>
                <c:pt idx="851">
                  <c:v>1.1100000000000011E-2</c:v>
                </c:pt>
                <c:pt idx="852">
                  <c:v>1.1100000000000011E-2</c:v>
                </c:pt>
                <c:pt idx="853">
                  <c:v>1.1100000000000011E-2</c:v>
                </c:pt>
                <c:pt idx="854">
                  <c:v>1.1100000000000011E-2</c:v>
                </c:pt>
                <c:pt idx="855">
                  <c:v>1.1100000000000011E-2</c:v>
                </c:pt>
                <c:pt idx="856">
                  <c:v>1.1100000000000011E-2</c:v>
                </c:pt>
                <c:pt idx="857">
                  <c:v>1.1100000000000011E-2</c:v>
                </c:pt>
                <c:pt idx="858">
                  <c:v>1.1100000000000011E-2</c:v>
                </c:pt>
                <c:pt idx="859">
                  <c:v>1.1100000000000011E-2</c:v>
                </c:pt>
                <c:pt idx="860">
                  <c:v>1.1100000000000011E-2</c:v>
                </c:pt>
                <c:pt idx="861">
                  <c:v>1.1100000000000011E-2</c:v>
                </c:pt>
                <c:pt idx="862">
                  <c:v>1.1100000000000011E-2</c:v>
                </c:pt>
                <c:pt idx="863">
                  <c:v>1.1100000000000011E-2</c:v>
                </c:pt>
                <c:pt idx="864">
                  <c:v>1.1100000000000011E-2</c:v>
                </c:pt>
                <c:pt idx="865">
                  <c:v>1.1100000000000011E-2</c:v>
                </c:pt>
                <c:pt idx="866">
                  <c:v>1.1100000000000011E-2</c:v>
                </c:pt>
                <c:pt idx="867">
                  <c:v>1.1100000000000011E-2</c:v>
                </c:pt>
                <c:pt idx="868">
                  <c:v>1.1100000000000011E-2</c:v>
                </c:pt>
                <c:pt idx="869">
                  <c:v>1.1100000000000011E-2</c:v>
                </c:pt>
                <c:pt idx="870">
                  <c:v>1.1100000000000011E-2</c:v>
                </c:pt>
                <c:pt idx="871">
                  <c:v>1.1100000000000011E-2</c:v>
                </c:pt>
                <c:pt idx="872">
                  <c:v>1.1299999999999998E-2</c:v>
                </c:pt>
                <c:pt idx="873">
                  <c:v>1.1299999999999998E-2</c:v>
                </c:pt>
                <c:pt idx="874">
                  <c:v>1.1299999999999998E-2</c:v>
                </c:pt>
                <c:pt idx="875">
                  <c:v>1.1299999999999998E-2</c:v>
                </c:pt>
                <c:pt idx="876">
                  <c:v>1.1299999999999998E-2</c:v>
                </c:pt>
                <c:pt idx="877">
                  <c:v>1.1299999999999998E-2</c:v>
                </c:pt>
                <c:pt idx="878">
                  <c:v>1.1299999999999998E-2</c:v>
                </c:pt>
                <c:pt idx="879">
                  <c:v>1.1299999999999998E-2</c:v>
                </c:pt>
                <c:pt idx="880">
                  <c:v>1.1299999999999998E-2</c:v>
                </c:pt>
                <c:pt idx="881">
                  <c:v>1.1299999999999998E-2</c:v>
                </c:pt>
                <c:pt idx="882">
                  <c:v>1.1299999999999998E-2</c:v>
                </c:pt>
                <c:pt idx="883">
                  <c:v>1.1299999999999998E-2</c:v>
                </c:pt>
                <c:pt idx="884">
                  <c:v>1.1299999999999998E-2</c:v>
                </c:pt>
                <c:pt idx="885">
                  <c:v>1.1299999999999998E-2</c:v>
                </c:pt>
                <c:pt idx="886">
                  <c:v>1.1299999999999998E-2</c:v>
                </c:pt>
                <c:pt idx="887">
                  <c:v>1.1299999999999998E-2</c:v>
                </c:pt>
                <c:pt idx="888">
                  <c:v>1.1299999999999998E-2</c:v>
                </c:pt>
                <c:pt idx="889">
                  <c:v>1.1299999999999998E-2</c:v>
                </c:pt>
                <c:pt idx="890">
                  <c:v>1.1299999999999998E-2</c:v>
                </c:pt>
                <c:pt idx="891">
                  <c:v>1.1299999999999998E-2</c:v>
                </c:pt>
                <c:pt idx="892">
                  <c:v>1.1299999999999998E-2</c:v>
                </c:pt>
                <c:pt idx="893">
                  <c:v>1.1299999999999998E-2</c:v>
                </c:pt>
                <c:pt idx="894">
                  <c:v>1.1299999999999998E-2</c:v>
                </c:pt>
                <c:pt idx="895">
                  <c:v>1.1299999999999998E-2</c:v>
                </c:pt>
                <c:pt idx="896">
                  <c:v>1.1299999999999998E-2</c:v>
                </c:pt>
                <c:pt idx="897">
                  <c:v>1.1299999999999998E-2</c:v>
                </c:pt>
                <c:pt idx="898">
                  <c:v>1.1500000000000012E-2</c:v>
                </c:pt>
                <c:pt idx="899">
                  <c:v>1.1500000000000012E-2</c:v>
                </c:pt>
                <c:pt idx="900">
                  <c:v>1.1700000000000016E-2</c:v>
                </c:pt>
                <c:pt idx="901">
                  <c:v>1.1700000000000016E-2</c:v>
                </c:pt>
                <c:pt idx="902">
                  <c:v>1.1700000000000016E-2</c:v>
                </c:pt>
                <c:pt idx="903">
                  <c:v>1.1700000000000016E-2</c:v>
                </c:pt>
                <c:pt idx="904">
                  <c:v>1.1700000000000016E-2</c:v>
                </c:pt>
                <c:pt idx="905">
                  <c:v>1.1700000000000016E-2</c:v>
                </c:pt>
                <c:pt idx="906">
                  <c:v>1.1700000000000016E-2</c:v>
                </c:pt>
                <c:pt idx="907">
                  <c:v>1.1700000000000016E-2</c:v>
                </c:pt>
                <c:pt idx="908">
                  <c:v>1.1700000000000016E-2</c:v>
                </c:pt>
                <c:pt idx="909">
                  <c:v>1.1700000000000016E-2</c:v>
                </c:pt>
                <c:pt idx="910">
                  <c:v>1.1700000000000016E-2</c:v>
                </c:pt>
                <c:pt idx="911">
                  <c:v>1.1700000000000016E-2</c:v>
                </c:pt>
                <c:pt idx="912">
                  <c:v>1.1700000000000016E-2</c:v>
                </c:pt>
                <c:pt idx="913">
                  <c:v>1.2E-2</c:v>
                </c:pt>
                <c:pt idx="914">
                  <c:v>1.2E-2</c:v>
                </c:pt>
                <c:pt idx="915">
                  <c:v>1.2E-2</c:v>
                </c:pt>
                <c:pt idx="916">
                  <c:v>1.2E-2</c:v>
                </c:pt>
                <c:pt idx="917">
                  <c:v>1.2E-2</c:v>
                </c:pt>
                <c:pt idx="918">
                  <c:v>1.2E-2</c:v>
                </c:pt>
                <c:pt idx="919">
                  <c:v>1.2E-2</c:v>
                </c:pt>
                <c:pt idx="920">
                  <c:v>1.2E-2</c:v>
                </c:pt>
                <c:pt idx="921">
                  <c:v>1.2E-2</c:v>
                </c:pt>
                <c:pt idx="922">
                  <c:v>1.2E-2</c:v>
                </c:pt>
                <c:pt idx="923">
                  <c:v>1.2E-2</c:v>
                </c:pt>
                <c:pt idx="924">
                  <c:v>1.2E-2</c:v>
                </c:pt>
                <c:pt idx="925">
                  <c:v>1.2E-2</c:v>
                </c:pt>
                <c:pt idx="926">
                  <c:v>1.2E-2</c:v>
                </c:pt>
                <c:pt idx="927">
                  <c:v>1.2E-2</c:v>
                </c:pt>
                <c:pt idx="928">
                  <c:v>1.2E-2</c:v>
                </c:pt>
                <c:pt idx="929">
                  <c:v>1.2E-2</c:v>
                </c:pt>
                <c:pt idx="930">
                  <c:v>1.2E-2</c:v>
                </c:pt>
                <c:pt idx="931">
                  <c:v>1.2E-2</c:v>
                </c:pt>
                <c:pt idx="932">
                  <c:v>1.2300000000000005E-2</c:v>
                </c:pt>
                <c:pt idx="933">
                  <c:v>1.2300000000000005E-2</c:v>
                </c:pt>
                <c:pt idx="934">
                  <c:v>1.2300000000000005E-2</c:v>
                </c:pt>
                <c:pt idx="935">
                  <c:v>1.2300000000000005E-2</c:v>
                </c:pt>
                <c:pt idx="936">
                  <c:v>1.2300000000000005E-2</c:v>
                </c:pt>
                <c:pt idx="937">
                  <c:v>1.2300000000000005E-2</c:v>
                </c:pt>
                <c:pt idx="938">
                  <c:v>1.2300000000000005E-2</c:v>
                </c:pt>
                <c:pt idx="939">
                  <c:v>1.2300000000000005E-2</c:v>
                </c:pt>
                <c:pt idx="940">
                  <c:v>1.2300000000000005E-2</c:v>
                </c:pt>
                <c:pt idx="941">
                  <c:v>1.2300000000000005E-2</c:v>
                </c:pt>
                <c:pt idx="942">
                  <c:v>1.2300000000000005E-2</c:v>
                </c:pt>
                <c:pt idx="943">
                  <c:v>1.2300000000000005E-2</c:v>
                </c:pt>
                <c:pt idx="944">
                  <c:v>1.2300000000000005E-2</c:v>
                </c:pt>
                <c:pt idx="945">
                  <c:v>1.2300000000000005E-2</c:v>
                </c:pt>
                <c:pt idx="946">
                  <c:v>1.2300000000000005E-2</c:v>
                </c:pt>
                <c:pt idx="947">
                  <c:v>1.2300000000000005E-2</c:v>
                </c:pt>
                <c:pt idx="948">
                  <c:v>1.2300000000000005E-2</c:v>
                </c:pt>
                <c:pt idx="949">
                  <c:v>1.2300000000000005E-2</c:v>
                </c:pt>
                <c:pt idx="950">
                  <c:v>1.2300000000000005E-2</c:v>
                </c:pt>
                <c:pt idx="951">
                  <c:v>1.2300000000000005E-2</c:v>
                </c:pt>
                <c:pt idx="952">
                  <c:v>1.2300000000000005E-2</c:v>
                </c:pt>
                <c:pt idx="953">
                  <c:v>1.2300000000000005E-2</c:v>
                </c:pt>
                <c:pt idx="954">
                  <c:v>1.2300000000000005E-2</c:v>
                </c:pt>
                <c:pt idx="955">
                  <c:v>1.2300000000000005E-2</c:v>
                </c:pt>
                <c:pt idx="956">
                  <c:v>1.2300000000000005E-2</c:v>
                </c:pt>
                <c:pt idx="957">
                  <c:v>1.2300000000000005E-2</c:v>
                </c:pt>
                <c:pt idx="958">
                  <c:v>1.2300000000000005E-2</c:v>
                </c:pt>
                <c:pt idx="959">
                  <c:v>1.2600000000000005E-2</c:v>
                </c:pt>
                <c:pt idx="960">
                  <c:v>1.2600000000000005E-2</c:v>
                </c:pt>
                <c:pt idx="961">
                  <c:v>1.2600000000000005E-2</c:v>
                </c:pt>
                <c:pt idx="962">
                  <c:v>1.2600000000000005E-2</c:v>
                </c:pt>
                <c:pt idx="963">
                  <c:v>1.2600000000000005E-2</c:v>
                </c:pt>
                <c:pt idx="964">
                  <c:v>1.2600000000000005E-2</c:v>
                </c:pt>
                <c:pt idx="965">
                  <c:v>1.2600000000000005E-2</c:v>
                </c:pt>
                <c:pt idx="966">
                  <c:v>1.2600000000000005E-2</c:v>
                </c:pt>
                <c:pt idx="967">
                  <c:v>1.2999999999999998E-2</c:v>
                </c:pt>
                <c:pt idx="968">
                  <c:v>1.2999999999999998E-2</c:v>
                </c:pt>
                <c:pt idx="969">
                  <c:v>1.2999999999999998E-2</c:v>
                </c:pt>
                <c:pt idx="970">
                  <c:v>1.2999999999999998E-2</c:v>
                </c:pt>
                <c:pt idx="971">
                  <c:v>1.2999999999999998E-2</c:v>
                </c:pt>
                <c:pt idx="972">
                  <c:v>1.2999999999999998E-2</c:v>
                </c:pt>
                <c:pt idx="973">
                  <c:v>1.2999999999999998E-2</c:v>
                </c:pt>
                <c:pt idx="974">
                  <c:v>1.2999999999999998E-2</c:v>
                </c:pt>
                <c:pt idx="975">
                  <c:v>1.2999999999999998E-2</c:v>
                </c:pt>
                <c:pt idx="976">
                  <c:v>1.2999999999999998E-2</c:v>
                </c:pt>
                <c:pt idx="977">
                  <c:v>1.2999999999999998E-2</c:v>
                </c:pt>
                <c:pt idx="978">
                  <c:v>1.2999999999999998E-2</c:v>
                </c:pt>
                <c:pt idx="979">
                  <c:v>1.2999999999999998E-2</c:v>
                </c:pt>
                <c:pt idx="980">
                  <c:v>1.2999999999999998E-2</c:v>
                </c:pt>
                <c:pt idx="981">
                  <c:v>1.2999999999999998E-2</c:v>
                </c:pt>
                <c:pt idx="982">
                  <c:v>1.2999999999999998E-2</c:v>
                </c:pt>
                <c:pt idx="983">
                  <c:v>1.2999999999999998E-2</c:v>
                </c:pt>
                <c:pt idx="984">
                  <c:v>1.2999999999999998E-2</c:v>
                </c:pt>
                <c:pt idx="985">
                  <c:v>1.2999999999999998E-2</c:v>
                </c:pt>
                <c:pt idx="986">
                  <c:v>1.2999999999999998E-2</c:v>
                </c:pt>
                <c:pt idx="987">
                  <c:v>1.2999999999999998E-2</c:v>
                </c:pt>
                <c:pt idx="988">
                  <c:v>1.2999999999999998E-2</c:v>
                </c:pt>
                <c:pt idx="989">
                  <c:v>1.2999999999999998E-2</c:v>
                </c:pt>
                <c:pt idx="990">
                  <c:v>1.2999999999999998E-2</c:v>
                </c:pt>
                <c:pt idx="991">
                  <c:v>1.2999999999999998E-2</c:v>
                </c:pt>
                <c:pt idx="992">
                  <c:v>1.2999999999999998E-2</c:v>
                </c:pt>
                <c:pt idx="993">
                  <c:v>1.2999999999999998E-2</c:v>
                </c:pt>
                <c:pt idx="994">
                  <c:v>1.2999999999999998E-2</c:v>
                </c:pt>
                <c:pt idx="995">
                  <c:v>1.2999999999999998E-2</c:v>
                </c:pt>
                <c:pt idx="996">
                  <c:v>1.2999999999999998E-2</c:v>
                </c:pt>
                <c:pt idx="997">
                  <c:v>1.2999999999999998E-2</c:v>
                </c:pt>
                <c:pt idx="998">
                  <c:v>1.2999999999999998E-2</c:v>
                </c:pt>
                <c:pt idx="999">
                  <c:v>1.2999999999999998E-2</c:v>
                </c:pt>
                <c:pt idx="1000">
                  <c:v>1.2999999999999998E-2</c:v>
                </c:pt>
                <c:pt idx="1001">
                  <c:v>1.3500000000000012E-2</c:v>
                </c:pt>
                <c:pt idx="1002">
                  <c:v>1.3500000000000012E-2</c:v>
                </c:pt>
                <c:pt idx="1003">
                  <c:v>1.3500000000000012E-2</c:v>
                </c:pt>
                <c:pt idx="1004">
                  <c:v>1.3500000000000012E-2</c:v>
                </c:pt>
                <c:pt idx="1005">
                  <c:v>1.3500000000000012E-2</c:v>
                </c:pt>
                <c:pt idx="1006">
                  <c:v>1.3500000000000012E-2</c:v>
                </c:pt>
                <c:pt idx="1007">
                  <c:v>1.3500000000000012E-2</c:v>
                </c:pt>
                <c:pt idx="1008">
                  <c:v>1.3500000000000012E-2</c:v>
                </c:pt>
                <c:pt idx="1009">
                  <c:v>1.3500000000000012E-2</c:v>
                </c:pt>
                <c:pt idx="1010">
                  <c:v>1.3500000000000012E-2</c:v>
                </c:pt>
                <c:pt idx="1011">
                  <c:v>1.3500000000000012E-2</c:v>
                </c:pt>
                <c:pt idx="1012">
                  <c:v>1.3500000000000012E-2</c:v>
                </c:pt>
                <c:pt idx="1013">
                  <c:v>1.3500000000000012E-2</c:v>
                </c:pt>
                <c:pt idx="1014">
                  <c:v>1.3500000000000012E-2</c:v>
                </c:pt>
                <c:pt idx="1015">
                  <c:v>1.3500000000000012E-2</c:v>
                </c:pt>
                <c:pt idx="1016">
                  <c:v>1.4E-2</c:v>
                </c:pt>
                <c:pt idx="1017">
                  <c:v>1.4E-2</c:v>
                </c:pt>
                <c:pt idx="1018">
                  <c:v>1.4E-2</c:v>
                </c:pt>
                <c:pt idx="1019">
                  <c:v>1.4E-2</c:v>
                </c:pt>
                <c:pt idx="1020">
                  <c:v>1.4E-2</c:v>
                </c:pt>
                <c:pt idx="1021">
                  <c:v>1.4E-2</c:v>
                </c:pt>
                <c:pt idx="1022">
                  <c:v>1.4E-2</c:v>
                </c:pt>
                <c:pt idx="1023">
                  <c:v>1.4E-2</c:v>
                </c:pt>
                <c:pt idx="1024">
                  <c:v>1.4E-2</c:v>
                </c:pt>
                <c:pt idx="1025">
                  <c:v>1.4E-2</c:v>
                </c:pt>
                <c:pt idx="1026">
                  <c:v>1.4E-2</c:v>
                </c:pt>
                <c:pt idx="1027">
                  <c:v>1.4E-2</c:v>
                </c:pt>
                <c:pt idx="1028">
                  <c:v>1.4E-2</c:v>
                </c:pt>
                <c:pt idx="1029">
                  <c:v>1.4E-2</c:v>
                </c:pt>
                <c:pt idx="1030">
                  <c:v>1.4E-2</c:v>
                </c:pt>
                <c:pt idx="1031">
                  <c:v>1.4E-2</c:v>
                </c:pt>
                <c:pt idx="1032">
                  <c:v>1.4E-2</c:v>
                </c:pt>
                <c:pt idx="1033">
                  <c:v>1.4E-2</c:v>
                </c:pt>
                <c:pt idx="1034">
                  <c:v>1.4E-2</c:v>
                </c:pt>
                <c:pt idx="1035">
                  <c:v>1.4E-2</c:v>
                </c:pt>
                <c:pt idx="1036">
                  <c:v>1.4E-2</c:v>
                </c:pt>
                <c:pt idx="1037">
                  <c:v>1.4E-2</c:v>
                </c:pt>
                <c:pt idx="1038">
                  <c:v>1.4E-2</c:v>
                </c:pt>
                <c:pt idx="1039">
                  <c:v>1.4E-2</c:v>
                </c:pt>
                <c:pt idx="1040">
                  <c:v>1.4E-2</c:v>
                </c:pt>
                <c:pt idx="1041">
                  <c:v>1.4E-2</c:v>
                </c:pt>
                <c:pt idx="1042">
                  <c:v>1.4E-2</c:v>
                </c:pt>
                <c:pt idx="1043">
                  <c:v>1.4E-2</c:v>
                </c:pt>
                <c:pt idx="1044">
                  <c:v>1.4E-2</c:v>
                </c:pt>
                <c:pt idx="1045">
                  <c:v>1.4E-2</c:v>
                </c:pt>
                <c:pt idx="1046">
                  <c:v>1.4E-2</c:v>
                </c:pt>
                <c:pt idx="1047">
                  <c:v>1.4E-2</c:v>
                </c:pt>
                <c:pt idx="1048">
                  <c:v>1.4E-2</c:v>
                </c:pt>
                <c:pt idx="1049">
                  <c:v>1.4E-2</c:v>
                </c:pt>
                <c:pt idx="1050">
                  <c:v>1.4E-2</c:v>
                </c:pt>
                <c:pt idx="1051">
                  <c:v>1.4E-2</c:v>
                </c:pt>
                <c:pt idx="1052">
                  <c:v>1.4E-2</c:v>
                </c:pt>
                <c:pt idx="1053">
                  <c:v>1.4E-2</c:v>
                </c:pt>
                <c:pt idx="1054">
                  <c:v>1.4E-2</c:v>
                </c:pt>
                <c:pt idx="1055">
                  <c:v>1.4E-2</c:v>
                </c:pt>
                <c:pt idx="1056">
                  <c:v>1.4E-2</c:v>
                </c:pt>
                <c:pt idx="1057">
                  <c:v>1.4E-2</c:v>
                </c:pt>
                <c:pt idx="1058">
                  <c:v>1.4E-2</c:v>
                </c:pt>
                <c:pt idx="1059">
                  <c:v>1.4E-2</c:v>
                </c:pt>
                <c:pt idx="1060">
                  <c:v>1.4E-2</c:v>
                </c:pt>
                <c:pt idx="1061">
                  <c:v>1.4900000000000005E-2</c:v>
                </c:pt>
                <c:pt idx="1062">
                  <c:v>1.4900000000000005E-2</c:v>
                </c:pt>
                <c:pt idx="1063">
                  <c:v>1.4900000000000005E-2</c:v>
                </c:pt>
                <c:pt idx="1064">
                  <c:v>1.4900000000000005E-2</c:v>
                </c:pt>
                <c:pt idx="1065">
                  <c:v>1.4900000000000005E-2</c:v>
                </c:pt>
                <c:pt idx="1066">
                  <c:v>1.4900000000000005E-2</c:v>
                </c:pt>
                <c:pt idx="1067">
                  <c:v>1.4900000000000005E-2</c:v>
                </c:pt>
                <c:pt idx="1068">
                  <c:v>1.4900000000000005E-2</c:v>
                </c:pt>
                <c:pt idx="1069">
                  <c:v>1.4900000000000005E-2</c:v>
                </c:pt>
                <c:pt idx="1070">
                  <c:v>1.4900000000000005E-2</c:v>
                </c:pt>
                <c:pt idx="1071">
                  <c:v>1.4900000000000005E-2</c:v>
                </c:pt>
                <c:pt idx="1072">
                  <c:v>1.4900000000000005E-2</c:v>
                </c:pt>
                <c:pt idx="1073">
                  <c:v>1.4900000000000005E-2</c:v>
                </c:pt>
                <c:pt idx="1074">
                  <c:v>1.4900000000000005E-2</c:v>
                </c:pt>
                <c:pt idx="1075">
                  <c:v>1.4900000000000005E-2</c:v>
                </c:pt>
                <c:pt idx="1076">
                  <c:v>1.4900000000000005E-2</c:v>
                </c:pt>
                <c:pt idx="1077">
                  <c:v>1.4900000000000005E-2</c:v>
                </c:pt>
                <c:pt idx="1078">
                  <c:v>1.4900000000000005E-2</c:v>
                </c:pt>
                <c:pt idx="1079">
                  <c:v>1.4900000000000005E-2</c:v>
                </c:pt>
                <c:pt idx="1080">
                  <c:v>1.4900000000000005E-2</c:v>
                </c:pt>
                <c:pt idx="1081">
                  <c:v>1.4900000000000005E-2</c:v>
                </c:pt>
                <c:pt idx="1082">
                  <c:v>1.4900000000000005E-2</c:v>
                </c:pt>
                <c:pt idx="1083">
                  <c:v>1.4900000000000005E-2</c:v>
                </c:pt>
                <c:pt idx="1084">
                  <c:v>1.4900000000000005E-2</c:v>
                </c:pt>
                <c:pt idx="1085">
                  <c:v>1.4900000000000005E-2</c:v>
                </c:pt>
                <c:pt idx="1086">
                  <c:v>1.4900000000000005E-2</c:v>
                </c:pt>
                <c:pt idx="1087">
                  <c:v>1.4900000000000005E-2</c:v>
                </c:pt>
                <c:pt idx="1088">
                  <c:v>1.4900000000000005E-2</c:v>
                </c:pt>
                <c:pt idx="1089">
                  <c:v>1.4900000000000005E-2</c:v>
                </c:pt>
                <c:pt idx="1090">
                  <c:v>1.4900000000000005E-2</c:v>
                </c:pt>
                <c:pt idx="1091">
                  <c:v>1.4900000000000005E-2</c:v>
                </c:pt>
                <c:pt idx="1092">
                  <c:v>1.4900000000000005E-2</c:v>
                </c:pt>
                <c:pt idx="1093">
                  <c:v>1.4900000000000005E-2</c:v>
                </c:pt>
                <c:pt idx="1094">
                  <c:v>1.4900000000000005E-2</c:v>
                </c:pt>
                <c:pt idx="1095">
                  <c:v>1.4900000000000005E-2</c:v>
                </c:pt>
                <c:pt idx="1096">
                  <c:v>1.4900000000000005E-2</c:v>
                </c:pt>
              </c:numCache>
            </c:numRef>
          </c:yVal>
          <c:smooth val="0"/>
          <c:extLst>
            <c:ext xmlns:c16="http://schemas.microsoft.com/office/drawing/2014/chart" uri="{C3380CC4-5D6E-409C-BE32-E72D297353CC}">
              <c16:uniqueId val="{00000001-092A-4B52-A779-3D4426DBBBB5}"/>
            </c:ext>
          </c:extLst>
        </c:ser>
        <c:ser>
          <c:idx val="2"/>
          <c:order val="2"/>
          <c:tx>
            <c:strRef>
              <c:f>STEMI!$D$1:$D$2</c:f>
              <c:strCache>
                <c:ptCount val="2"/>
                <c:pt idx="0">
                  <c:v>FOURIER STEMI Endpoint, ITT</c:v>
                </c:pt>
                <c:pt idx="1">
                  <c:v>Evolocumab</c:v>
                </c:pt>
              </c:strCache>
            </c:strRef>
          </c:tx>
          <c:spPr>
            <a:ln w="44450">
              <a:solidFill>
                <a:srgbClr val="C00000"/>
              </a:solidFill>
            </a:ln>
          </c:spPr>
          <c:marker>
            <c:symbol val="none"/>
          </c:marker>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STEMI!$D$3:$D$1099</c:f>
              <c:numCache>
                <c:formatCode>General</c:formatCode>
                <c:ptCount val="1097"/>
                <c:pt idx="0">
                  <c:v>0</c:v>
                </c:pt>
                <c:pt idx="1">
                  <c:v>0</c:v>
                </c:pt>
                <c:pt idx="2">
                  <c:v>0</c:v>
                </c:pt>
                <c:pt idx="3">
                  <c:v>0</c:v>
                </c:pt>
                <c:pt idx="4">
                  <c:v>0</c:v>
                </c:pt>
                <c:pt idx="5">
                  <c:v>1.0000000000000011E-4</c:v>
                </c:pt>
                <c:pt idx="6">
                  <c:v>1.0000000000000011E-4</c:v>
                </c:pt>
                <c:pt idx="7">
                  <c:v>1.0000000000000011E-4</c:v>
                </c:pt>
                <c:pt idx="8">
                  <c:v>1.0000000000000011E-4</c:v>
                </c:pt>
                <c:pt idx="9">
                  <c:v>1.0000000000000011E-4</c:v>
                </c:pt>
                <c:pt idx="10">
                  <c:v>1.0000000000000011E-4</c:v>
                </c:pt>
                <c:pt idx="11">
                  <c:v>1.0000000000000011E-4</c:v>
                </c:pt>
                <c:pt idx="12">
                  <c:v>1.0000000000000011E-4</c:v>
                </c:pt>
                <c:pt idx="13">
                  <c:v>1.0000000000000011E-4</c:v>
                </c:pt>
                <c:pt idx="14">
                  <c:v>1.0000000000000011E-4</c:v>
                </c:pt>
                <c:pt idx="15">
                  <c:v>1.0000000000000011E-4</c:v>
                </c:pt>
                <c:pt idx="16">
                  <c:v>1.0000000000000011E-4</c:v>
                </c:pt>
                <c:pt idx="17">
                  <c:v>1.0000000000000011E-4</c:v>
                </c:pt>
                <c:pt idx="18">
                  <c:v>1.0000000000000011E-4</c:v>
                </c:pt>
                <c:pt idx="19">
                  <c:v>1.0000000000000011E-4</c:v>
                </c:pt>
                <c:pt idx="20">
                  <c:v>1.0000000000000011E-4</c:v>
                </c:pt>
                <c:pt idx="21">
                  <c:v>2.0000000000000023E-4</c:v>
                </c:pt>
                <c:pt idx="22">
                  <c:v>2.0000000000000023E-4</c:v>
                </c:pt>
                <c:pt idx="23">
                  <c:v>2.0000000000000023E-4</c:v>
                </c:pt>
                <c:pt idx="24">
                  <c:v>2.0000000000000023E-4</c:v>
                </c:pt>
                <c:pt idx="25">
                  <c:v>2.0000000000000023E-4</c:v>
                </c:pt>
                <c:pt idx="26">
                  <c:v>2.0000000000000023E-4</c:v>
                </c:pt>
                <c:pt idx="27">
                  <c:v>2.0000000000000023E-4</c:v>
                </c:pt>
                <c:pt idx="28">
                  <c:v>2.0000000000000023E-4</c:v>
                </c:pt>
                <c:pt idx="29">
                  <c:v>2.0000000000000023E-4</c:v>
                </c:pt>
                <c:pt idx="30">
                  <c:v>2.0000000000000023E-4</c:v>
                </c:pt>
                <c:pt idx="31">
                  <c:v>3.0000000000000035E-4</c:v>
                </c:pt>
                <c:pt idx="32">
                  <c:v>4.0000000000000034E-4</c:v>
                </c:pt>
                <c:pt idx="33">
                  <c:v>4.0000000000000034E-4</c:v>
                </c:pt>
                <c:pt idx="34">
                  <c:v>4.0000000000000034E-4</c:v>
                </c:pt>
                <c:pt idx="35">
                  <c:v>4.0000000000000034E-4</c:v>
                </c:pt>
                <c:pt idx="36">
                  <c:v>4.0000000000000034E-4</c:v>
                </c:pt>
                <c:pt idx="37">
                  <c:v>4.0000000000000034E-4</c:v>
                </c:pt>
                <c:pt idx="38">
                  <c:v>4.0000000000000034E-4</c:v>
                </c:pt>
                <c:pt idx="39">
                  <c:v>4.0000000000000034E-4</c:v>
                </c:pt>
                <c:pt idx="40">
                  <c:v>4.0000000000000034E-4</c:v>
                </c:pt>
                <c:pt idx="41">
                  <c:v>4.0000000000000034E-4</c:v>
                </c:pt>
                <c:pt idx="42">
                  <c:v>4.0000000000000034E-4</c:v>
                </c:pt>
                <c:pt idx="43">
                  <c:v>4.0000000000000034E-4</c:v>
                </c:pt>
                <c:pt idx="44">
                  <c:v>4.0000000000000034E-4</c:v>
                </c:pt>
                <c:pt idx="45">
                  <c:v>4.0000000000000034E-4</c:v>
                </c:pt>
                <c:pt idx="46">
                  <c:v>4.0000000000000034E-4</c:v>
                </c:pt>
                <c:pt idx="47">
                  <c:v>5.0000000000000034E-4</c:v>
                </c:pt>
                <c:pt idx="48">
                  <c:v>5.0000000000000034E-4</c:v>
                </c:pt>
                <c:pt idx="49">
                  <c:v>5.0000000000000034E-4</c:v>
                </c:pt>
                <c:pt idx="50">
                  <c:v>5.0000000000000034E-4</c:v>
                </c:pt>
                <c:pt idx="51">
                  <c:v>5.0000000000000034E-4</c:v>
                </c:pt>
                <c:pt idx="52">
                  <c:v>5.0000000000000034E-4</c:v>
                </c:pt>
                <c:pt idx="53">
                  <c:v>6.0000000000000071E-4</c:v>
                </c:pt>
                <c:pt idx="54">
                  <c:v>6.0000000000000071E-4</c:v>
                </c:pt>
                <c:pt idx="55">
                  <c:v>6.0000000000000071E-4</c:v>
                </c:pt>
                <c:pt idx="56">
                  <c:v>6.0000000000000071E-4</c:v>
                </c:pt>
                <c:pt idx="57">
                  <c:v>7.0000000000000064E-4</c:v>
                </c:pt>
                <c:pt idx="58">
                  <c:v>7.0000000000000064E-4</c:v>
                </c:pt>
                <c:pt idx="59">
                  <c:v>7.0000000000000064E-4</c:v>
                </c:pt>
                <c:pt idx="60">
                  <c:v>7.0000000000000064E-4</c:v>
                </c:pt>
                <c:pt idx="61">
                  <c:v>7.0000000000000064E-4</c:v>
                </c:pt>
                <c:pt idx="62">
                  <c:v>7.0000000000000064E-4</c:v>
                </c:pt>
                <c:pt idx="63">
                  <c:v>7.0000000000000064E-4</c:v>
                </c:pt>
                <c:pt idx="64">
                  <c:v>7.0000000000000064E-4</c:v>
                </c:pt>
                <c:pt idx="65">
                  <c:v>7.0000000000000064E-4</c:v>
                </c:pt>
                <c:pt idx="66">
                  <c:v>7.0000000000000064E-4</c:v>
                </c:pt>
                <c:pt idx="67">
                  <c:v>7.0000000000000064E-4</c:v>
                </c:pt>
                <c:pt idx="68">
                  <c:v>7.0000000000000064E-4</c:v>
                </c:pt>
                <c:pt idx="69">
                  <c:v>8.0000000000000091E-4</c:v>
                </c:pt>
                <c:pt idx="70">
                  <c:v>8.0000000000000091E-4</c:v>
                </c:pt>
                <c:pt idx="71">
                  <c:v>8.0000000000000091E-4</c:v>
                </c:pt>
                <c:pt idx="72">
                  <c:v>9.0000000000000106E-4</c:v>
                </c:pt>
                <c:pt idx="73">
                  <c:v>9.0000000000000106E-4</c:v>
                </c:pt>
                <c:pt idx="74">
                  <c:v>9.0000000000000106E-4</c:v>
                </c:pt>
                <c:pt idx="75">
                  <c:v>9.0000000000000106E-4</c:v>
                </c:pt>
                <c:pt idx="76">
                  <c:v>9.0000000000000106E-4</c:v>
                </c:pt>
                <c:pt idx="77">
                  <c:v>9.0000000000000106E-4</c:v>
                </c:pt>
                <c:pt idx="78">
                  <c:v>9.0000000000000106E-4</c:v>
                </c:pt>
                <c:pt idx="79">
                  <c:v>9.0000000000000106E-4</c:v>
                </c:pt>
                <c:pt idx="80">
                  <c:v>9.0000000000000106E-4</c:v>
                </c:pt>
                <c:pt idx="81">
                  <c:v>9.0000000000000106E-4</c:v>
                </c:pt>
                <c:pt idx="82">
                  <c:v>9.0000000000000106E-4</c:v>
                </c:pt>
                <c:pt idx="83">
                  <c:v>9.0000000000000106E-4</c:v>
                </c:pt>
                <c:pt idx="84">
                  <c:v>9.0000000000000106E-4</c:v>
                </c:pt>
                <c:pt idx="85">
                  <c:v>9.0000000000000106E-4</c:v>
                </c:pt>
                <c:pt idx="86">
                  <c:v>9.0000000000000106E-4</c:v>
                </c:pt>
                <c:pt idx="87">
                  <c:v>9.0000000000000106E-4</c:v>
                </c:pt>
                <c:pt idx="88">
                  <c:v>9.0000000000000106E-4</c:v>
                </c:pt>
                <c:pt idx="89">
                  <c:v>9.0000000000000106E-4</c:v>
                </c:pt>
                <c:pt idx="90">
                  <c:v>9.0000000000000106E-4</c:v>
                </c:pt>
                <c:pt idx="91">
                  <c:v>9.0000000000000106E-4</c:v>
                </c:pt>
                <c:pt idx="92">
                  <c:v>9.0000000000000106E-4</c:v>
                </c:pt>
                <c:pt idx="93">
                  <c:v>9.0000000000000106E-4</c:v>
                </c:pt>
                <c:pt idx="94">
                  <c:v>9.0000000000000106E-4</c:v>
                </c:pt>
                <c:pt idx="95">
                  <c:v>9.0000000000000106E-4</c:v>
                </c:pt>
                <c:pt idx="96">
                  <c:v>9.0000000000000106E-4</c:v>
                </c:pt>
                <c:pt idx="97">
                  <c:v>9.0000000000000106E-4</c:v>
                </c:pt>
                <c:pt idx="98">
                  <c:v>9.0000000000000106E-4</c:v>
                </c:pt>
                <c:pt idx="99">
                  <c:v>9.0000000000000106E-4</c:v>
                </c:pt>
                <c:pt idx="100">
                  <c:v>9.0000000000000106E-4</c:v>
                </c:pt>
                <c:pt idx="101">
                  <c:v>1.0000000000000011E-3</c:v>
                </c:pt>
                <c:pt idx="102">
                  <c:v>1.0000000000000011E-3</c:v>
                </c:pt>
                <c:pt idx="103">
                  <c:v>1.0000000000000011E-3</c:v>
                </c:pt>
                <c:pt idx="104">
                  <c:v>1.0000000000000011E-3</c:v>
                </c:pt>
                <c:pt idx="105">
                  <c:v>1.1000000000000012E-3</c:v>
                </c:pt>
                <c:pt idx="106">
                  <c:v>1.1000000000000012E-3</c:v>
                </c:pt>
                <c:pt idx="107">
                  <c:v>1.1000000000000012E-3</c:v>
                </c:pt>
                <c:pt idx="108">
                  <c:v>1.1000000000000012E-3</c:v>
                </c:pt>
                <c:pt idx="109">
                  <c:v>1.1000000000000012E-3</c:v>
                </c:pt>
                <c:pt idx="110">
                  <c:v>1.1000000000000012E-3</c:v>
                </c:pt>
                <c:pt idx="111">
                  <c:v>1.1000000000000012E-3</c:v>
                </c:pt>
                <c:pt idx="112">
                  <c:v>1.1000000000000012E-3</c:v>
                </c:pt>
                <c:pt idx="113">
                  <c:v>1.1000000000000012E-3</c:v>
                </c:pt>
                <c:pt idx="114">
                  <c:v>1.1000000000000012E-3</c:v>
                </c:pt>
                <c:pt idx="115">
                  <c:v>1.1000000000000012E-3</c:v>
                </c:pt>
                <c:pt idx="116">
                  <c:v>1.1000000000000012E-3</c:v>
                </c:pt>
                <c:pt idx="117">
                  <c:v>1.1000000000000012E-3</c:v>
                </c:pt>
                <c:pt idx="118">
                  <c:v>1.1000000000000012E-3</c:v>
                </c:pt>
                <c:pt idx="119">
                  <c:v>1.1999999999999999E-3</c:v>
                </c:pt>
                <c:pt idx="120">
                  <c:v>1.1999999999999999E-3</c:v>
                </c:pt>
                <c:pt idx="121">
                  <c:v>1.1999999999999999E-3</c:v>
                </c:pt>
                <c:pt idx="122">
                  <c:v>1.1999999999999999E-3</c:v>
                </c:pt>
                <c:pt idx="123">
                  <c:v>1.1999999999999999E-3</c:v>
                </c:pt>
                <c:pt idx="124">
                  <c:v>1.1999999999999999E-3</c:v>
                </c:pt>
                <c:pt idx="125">
                  <c:v>1.1999999999999999E-3</c:v>
                </c:pt>
                <c:pt idx="126">
                  <c:v>1.1999999999999999E-3</c:v>
                </c:pt>
                <c:pt idx="127">
                  <c:v>1.1999999999999999E-3</c:v>
                </c:pt>
                <c:pt idx="128">
                  <c:v>1.1999999999999999E-3</c:v>
                </c:pt>
                <c:pt idx="129">
                  <c:v>1.2999999999999989E-3</c:v>
                </c:pt>
                <c:pt idx="130">
                  <c:v>1.2999999999999989E-3</c:v>
                </c:pt>
                <c:pt idx="131">
                  <c:v>1.2999999999999989E-3</c:v>
                </c:pt>
                <c:pt idx="132">
                  <c:v>1.2999999999999989E-3</c:v>
                </c:pt>
                <c:pt idx="133">
                  <c:v>1.2999999999999989E-3</c:v>
                </c:pt>
                <c:pt idx="134">
                  <c:v>1.2999999999999989E-3</c:v>
                </c:pt>
                <c:pt idx="135">
                  <c:v>1.2999999999999989E-3</c:v>
                </c:pt>
                <c:pt idx="136">
                  <c:v>1.2999999999999989E-3</c:v>
                </c:pt>
                <c:pt idx="137">
                  <c:v>1.2999999999999989E-3</c:v>
                </c:pt>
                <c:pt idx="138">
                  <c:v>1.2999999999999989E-3</c:v>
                </c:pt>
                <c:pt idx="139">
                  <c:v>1.2999999999999989E-3</c:v>
                </c:pt>
                <c:pt idx="140">
                  <c:v>1.2999999999999989E-3</c:v>
                </c:pt>
                <c:pt idx="141">
                  <c:v>1.2999999999999989E-3</c:v>
                </c:pt>
                <c:pt idx="142">
                  <c:v>1.2999999999999989E-3</c:v>
                </c:pt>
                <c:pt idx="143">
                  <c:v>1.2999999999999989E-3</c:v>
                </c:pt>
                <c:pt idx="144">
                  <c:v>1.2999999999999989E-3</c:v>
                </c:pt>
                <c:pt idx="145">
                  <c:v>1.2999999999999989E-3</c:v>
                </c:pt>
                <c:pt idx="146">
                  <c:v>1.4000000000000011E-3</c:v>
                </c:pt>
                <c:pt idx="147">
                  <c:v>1.4000000000000011E-3</c:v>
                </c:pt>
                <c:pt idx="148">
                  <c:v>1.4000000000000011E-3</c:v>
                </c:pt>
                <c:pt idx="149">
                  <c:v>1.4000000000000011E-3</c:v>
                </c:pt>
                <c:pt idx="150">
                  <c:v>1.4000000000000011E-3</c:v>
                </c:pt>
                <c:pt idx="151">
                  <c:v>1.4000000000000011E-3</c:v>
                </c:pt>
                <c:pt idx="152">
                  <c:v>1.4000000000000011E-3</c:v>
                </c:pt>
                <c:pt idx="153">
                  <c:v>1.4000000000000011E-3</c:v>
                </c:pt>
                <c:pt idx="154">
                  <c:v>1.4000000000000011E-3</c:v>
                </c:pt>
                <c:pt idx="155">
                  <c:v>1.4000000000000011E-3</c:v>
                </c:pt>
                <c:pt idx="156">
                  <c:v>1.4000000000000011E-3</c:v>
                </c:pt>
                <c:pt idx="157">
                  <c:v>1.5000000000000011E-3</c:v>
                </c:pt>
                <c:pt idx="158">
                  <c:v>1.5000000000000011E-3</c:v>
                </c:pt>
                <c:pt idx="159">
                  <c:v>1.5000000000000011E-3</c:v>
                </c:pt>
                <c:pt idx="160">
                  <c:v>1.5000000000000011E-3</c:v>
                </c:pt>
                <c:pt idx="161">
                  <c:v>1.5000000000000011E-3</c:v>
                </c:pt>
                <c:pt idx="162">
                  <c:v>1.5000000000000011E-3</c:v>
                </c:pt>
                <c:pt idx="163">
                  <c:v>1.5000000000000011E-3</c:v>
                </c:pt>
                <c:pt idx="164">
                  <c:v>1.5000000000000011E-3</c:v>
                </c:pt>
                <c:pt idx="165">
                  <c:v>1.6000000000000012E-3</c:v>
                </c:pt>
                <c:pt idx="166">
                  <c:v>1.6000000000000012E-3</c:v>
                </c:pt>
                <c:pt idx="167">
                  <c:v>1.6000000000000012E-3</c:v>
                </c:pt>
                <c:pt idx="168">
                  <c:v>1.6000000000000012E-3</c:v>
                </c:pt>
                <c:pt idx="169">
                  <c:v>1.7000000000000014E-3</c:v>
                </c:pt>
                <c:pt idx="170">
                  <c:v>1.7000000000000014E-3</c:v>
                </c:pt>
                <c:pt idx="171">
                  <c:v>1.7000000000000014E-3</c:v>
                </c:pt>
                <c:pt idx="172">
                  <c:v>1.7000000000000014E-3</c:v>
                </c:pt>
                <c:pt idx="173">
                  <c:v>1.7000000000000014E-3</c:v>
                </c:pt>
                <c:pt idx="174">
                  <c:v>1.7000000000000014E-3</c:v>
                </c:pt>
                <c:pt idx="175">
                  <c:v>1.7000000000000014E-3</c:v>
                </c:pt>
                <c:pt idx="176">
                  <c:v>1.7000000000000014E-3</c:v>
                </c:pt>
                <c:pt idx="177">
                  <c:v>1.7000000000000014E-3</c:v>
                </c:pt>
                <c:pt idx="178">
                  <c:v>1.7000000000000014E-3</c:v>
                </c:pt>
                <c:pt idx="179">
                  <c:v>1.7000000000000014E-3</c:v>
                </c:pt>
                <c:pt idx="180">
                  <c:v>1.7000000000000014E-3</c:v>
                </c:pt>
                <c:pt idx="181">
                  <c:v>1.7000000000000014E-3</c:v>
                </c:pt>
                <c:pt idx="182">
                  <c:v>1.7000000000000014E-3</c:v>
                </c:pt>
                <c:pt idx="183">
                  <c:v>1.7000000000000014E-3</c:v>
                </c:pt>
                <c:pt idx="184">
                  <c:v>1.7000000000000014E-3</c:v>
                </c:pt>
                <c:pt idx="185">
                  <c:v>1.7000000000000014E-3</c:v>
                </c:pt>
                <c:pt idx="186">
                  <c:v>1.7000000000000014E-3</c:v>
                </c:pt>
                <c:pt idx="187">
                  <c:v>1.7000000000000014E-3</c:v>
                </c:pt>
                <c:pt idx="188">
                  <c:v>1.7000000000000014E-3</c:v>
                </c:pt>
                <c:pt idx="189">
                  <c:v>1.7000000000000014E-3</c:v>
                </c:pt>
                <c:pt idx="190">
                  <c:v>1.7000000000000014E-3</c:v>
                </c:pt>
                <c:pt idx="191">
                  <c:v>1.7000000000000014E-3</c:v>
                </c:pt>
                <c:pt idx="192">
                  <c:v>1.7000000000000014E-3</c:v>
                </c:pt>
                <c:pt idx="193">
                  <c:v>1.7000000000000014E-3</c:v>
                </c:pt>
                <c:pt idx="194">
                  <c:v>1.7000000000000014E-3</c:v>
                </c:pt>
                <c:pt idx="195">
                  <c:v>1.7000000000000014E-3</c:v>
                </c:pt>
                <c:pt idx="196">
                  <c:v>1.7000000000000014E-3</c:v>
                </c:pt>
                <c:pt idx="197">
                  <c:v>1.7000000000000014E-3</c:v>
                </c:pt>
                <c:pt idx="198">
                  <c:v>1.7000000000000014E-3</c:v>
                </c:pt>
                <c:pt idx="199">
                  <c:v>1.7000000000000014E-3</c:v>
                </c:pt>
                <c:pt idx="200">
                  <c:v>1.7000000000000014E-3</c:v>
                </c:pt>
                <c:pt idx="201">
                  <c:v>1.7000000000000014E-3</c:v>
                </c:pt>
                <c:pt idx="202">
                  <c:v>1.8000000000000021E-3</c:v>
                </c:pt>
                <c:pt idx="203">
                  <c:v>1.9000000000000022E-3</c:v>
                </c:pt>
                <c:pt idx="204">
                  <c:v>1.9000000000000022E-3</c:v>
                </c:pt>
                <c:pt idx="205">
                  <c:v>1.9000000000000022E-3</c:v>
                </c:pt>
                <c:pt idx="206">
                  <c:v>1.9000000000000022E-3</c:v>
                </c:pt>
                <c:pt idx="207">
                  <c:v>1.9000000000000022E-3</c:v>
                </c:pt>
                <c:pt idx="208">
                  <c:v>1.9000000000000022E-3</c:v>
                </c:pt>
                <c:pt idx="209">
                  <c:v>2.0000000000000022E-3</c:v>
                </c:pt>
                <c:pt idx="210">
                  <c:v>2.0000000000000022E-3</c:v>
                </c:pt>
                <c:pt idx="211">
                  <c:v>2.0000000000000022E-3</c:v>
                </c:pt>
                <c:pt idx="212">
                  <c:v>2.0000000000000022E-3</c:v>
                </c:pt>
                <c:pt idx="213">
                  <c:v>2.0000000000000022E-3</c:v>
                </c:pt>
                <c:pt idx="214">
                  <c:v>2.0000000000000022E-3</c:v>
                </c:pt>
                <c:pt idx="215">
                  <c:v>2.0000000000000022E-3</c:v>
                </c:pt>
                <c:pt idx="216">
                  <c:v>2.0000000000000022E-3</c:v>
                </c:pt>
                <c:pt idx="217">
                  <c:v>2.0000000000000022E-3</c:v>
                </c:pt>
                <c:pt idx="218">
                  <c:v>2.0000000000000022E-3</c:v>
                </c:pt>
                <c:pt idx="219">
                  <c:v>2.0000000000000022E-3</c:v>
                </c:pt>
                <c:pt idx="220">
                  <c:v>2.0000000000000022E-3</c:v>
                </c:pt>
                <c:pt idx="221">
                  <c:v>2.0000000000000022E-3</c:v>
                </c:pt>
                <c:pt idx="222">
                  <c:v>2.0000000000000022E-3</c:v>
                </c:pt>
                <c:pt idx="223">
                  <c:v>2.0000000000000022E-3</c:v>
                </c:pt>
                <c:pt idx="224">
                  <c:v>2.0000000000000022E-3</c:v>
                </c:pt>
                <c:pt idx="225">
                  <c:v>2.0000000000000022E-3</c:v>
                </c:pt>
                <c:pt idx="226">
                  <c:v>2.0000000000000022E-3</c:v>
                </c:pt>
                <c:pt idx="227">
                  <c:v>2.0000000000000022E-3</c:v>
                </c:pt>
                <c:pt idx="228">
                  <c:v>2.0000000000000022E-3</c:v>
                </c:pt>
                <c:pt idx="229">
                  <c:v>2.0000000000000022E-3</c:v>
                </c:pt>
                <c:pt idx="230">
                  <c:v>2.0000000000000022E-3</c:v>
                </c:pt>
                <c:pt idx="231">
                  <c:v>2.0000000000000022E-3</c:v>
                </c:pt>
                <c:pt idx="232">
                  <c:v>2.0000000000000022E-3</c:v>
                </c:pt>
                <c:pt idx="233">
                  <c:v>2.0000000000000022E-3</c:v>
                </c:pt>
                <c:pt idx="234">
                  <c:v>2.0000000000000022E-3</c:v>
                </c:pt>
                <c:pt idx="235">
                  <c:v>2.0000000000000022E-3</c:v>
                </c:pt>
                <c:pt idx="236">
                  <c:v>2.0000000000000022E-3</c:v>
                </c:pt>
                <c:pt idx="237">
                  <c:v>2.0000000000000022E-3</c:v>
                </c:pt>
                <c:pt idx="238">
                  <c:v>2.0000000000000022E-3</c:v>
                </c:pt>
                <c:pt idx="239">
                  <c:v>2.0000000000000022E-3</c:v>
                </c:pt>
                <c:pt idx="240">
                  <c:v>2.0000000000000022E-3</c:v>
                </c:pt>
                <c:pt idx="241">
                  <c:v>2.0999999999999999E-3</c:v>
                </c:pt>
                <c:pt idx="242">
                  <c:v>2.2000000000000023E-3</c:v>
                </c:pt>
                <c:pt idx="243">
                  <c:v>2.2000000000000023E-3</c:v>
                </c:pt>
                <c:pt idx="244">
                  <c:v>2.2000000000000023E-3</c:v>
                </c:pt>
                <c:pt idx="245">
                  <c:v>2.2000000000000023E-3</c:v>
                </c:pt>
                <c:pt idx="246">
                  <c:v>2.2000000000000023E-3</c:v>
                </c:pt>
                <c:pt idx="247">
                  <c:v>2.2000000000000023E-3</c:v>
                </c:pt>
                <c:pt idx="248">
                  <c:v>2.2000000000000023E-3</c:v>
                </c:pt>
                <c:pt idx="249">
                  <c:v>2.2000000000000023E-3</c:v>
                </c:pt>
                <c:pt idx="250">
                  <c:v>2.3000000000000021E-3</c:v>
                </c:pt>
                <c:pt idx="251">
                  <c:v>2.3000000000000021E-3</c:v>
                </c:pt>
                <c:pt idx="252">
                  <c:v>2.3000000000000021E-3</c:v>
                </c:pt>
                <c:pt idx="253">
                  <c:v>2.3000000000000021E-3</c:v>
                </c:pt>
                <c:pt idx="254">
                  <c:v>2.3000000000000021E-3</c:v>
                </c:pt>
                <c:pt idx="255">
                  <c:v>2.3000000000000021E-3</c:v>
                </c:pt>
                <c:pt idx="256">
                  <c:v>2.3000000000000021E-3</c:v>
                </c:pt>
                <c:pt idx="257">
                  <c:v>2.3000000000000021E-3</c:v>
                </c:pt>
                <c:pt idx="258">
                  <c:v>2.3000000000000021E-3</c:v>
                </c:pt>
                <c:pt idx="259">
                  <c:v>2.3999999999999998E-3</c:v>
                </c:pt>
                <c:pt idx="260">
                  <c:v>2.3999999999999998E-3</c:v>
                </c:pt>
                <c:pt idx="261">
                  <c:v>2.3999999999999998E-3</c:v>
                </c:pt>
                <c:pt idx="262">
                  <c:v>2.3999999999999998E-3</c:v>
                </c:pt>
                <c:pt idx="263">
                  <c:v>2.3999999999999998E-3</c:v>
                </c:pt>
                <c:pt idx="264">
                  <c:v>2.3999999999999998E-3</c:v>
                </c:pt>
                <c:pt idx="265">
                  <c:v>2.5000000000000022E-3</c:v>
                </c:pt>
                <c:pt idx="266">
                  <c:v>2.5000000000000022E-3</c:v>
                </c:pt>
                <c:pt idx="267">
                  <c:v>2.5000000000000022E-3</c:v>
                </c:pt>
                <c:pt idx="268">
                  <c:v>2.5000000000000022E-3</c:v>
                </c:pt>
                <c:pt idx="269">
                  <c:v>2.5000000000000022E-3</c:v>
                </c:pt>
                <c:pt idx="270">
                  <c:v>2.5000000000000022E-3</c:v>
                </c:pt>
                <c:pt idx="271">
                  <c:v>2.5000000000000022E-3</c:v>
                </c:pt>
                <c:pt idx="272">
                  <c:v>2.5000000000000022E-3</c:v>
                </c:pt>
                <c:pt idx="273">
                  <c:v>2.5000000000000022E-3</c:v>
                </c:pt>
                <c:pt idx="274">
                  <c:v>2.5000000000000022E-3</c:v>
                </c:pt>
                <c:pt idx="275">
                  <c:v>2.5000000000000022E-3</c:v>
                </c:pt>
                <c:pt idx="276">
                  <c:v>2.5000000000000022E-3</c:v>
                </c:pt>
                <c:pt idx="277">
                  <c:v>2.5000000000000022E-3</c:v>
                </c:pt>
                <c:pt idx="278">
                  <c:v>2.5000000000000022E-3</c:v>
                </c:pt>
                <c:pt idx="279">
                  <c:v>2.5000000000000022E-3</c:v>
                </c:pt>
                <c:pt idx="280">
                  <c:v>2.5000000000000022E-3</c:v>
                </c:pt>
                <c:pt idx="281">
                  <c:v>2.5000000000000022E-3</c:v>
                </c:pt>
                <c:pt idx="282">
                  <c:v>2.5000000000000022E-3</c:v>
                </c:pt>
                <c:pt idx="283">
                  <c:v>2.5000000000000022E-3</c:v>
                </c:pt>
                <c:pt idx="284">
                  <c:v>2.5000000000000022E-3</c:v>
                </c:pt>
                <c:pt idx="285">
                  <c:v>2.5000000000000022E-3</c:v>
                </c:pt>
                <c:pt idx="286">
                  <c:v>2.5999999999999999E-3</c:v>
                </c:pt>
                <c:pt idx="287">
                  <c:v>2.5999999999999999E-3</c:v>
                </c:pt>
                <c:pt idx="288">
                  <c:v>2.5999999999999999E-3</c:v>
                </c:pt>
                <c:pt idx="289">
                  <c:v>2.5999999999999999E-3</c:v>
                </c:pt>
                <c:pt idx="290">
                  <c:v>2.5999999999999999E-3</c:v>
                </c:pt>
                <c:pt idx="291">
                  <c:v>2.5999999999999999E-3</c:v>
                </c:pt>
                <c:pt idx="292">
                  <c:v>2.5999999999999999E-3</c:v>
                </c:pt>
                <c:pt idx="293">
                  <c:v>2.5999999999999999E-3</c:v>
                </c:pt>
                <c:pt idx="294">
                  <c:v>2.5999999999999999E-3</c:v>
                </c:pt>
                <c:pt idx="295">
                  <c:v>2.5999999999999999E-3</c:v>
                </c:pt>
                <c:pt idx="296">
                  <c:v>2.5999999999999999E-3</c:v>
                </c:pt>
                <c:pt idx="297">
                  <c:v>2.5999999999999999E-3</c:v>
                </c:pt>
                <c:pt idx="298">
                  <c:v>2.5999999999999999E-3</c:v>
                </c:pt>
                <c:pt idx="299">
                  <c:v>2.5999999999999999E-3</c:v>
                </c:pt>
                <c:pt idx="300">
                  <c:v>2.5999999999999999E-3</c:v>
                </c:pt>
                <c:pt idx="301">
                  <c:v>2.5999999999999999E-3</c:v>
                </c:pt>
                <c:pt idx="302">
                  <c:v>2.5999999999999999E-3</c:v>
                </c:pt>
                <c:pt idx="303">
                  <c:v>2.5999999999999999E-3</c:v>
                </c:pt>
                <c:pt idx="304">
                  <c:v>2.5999999999999999E-3</c:v>
                </c:pt>
                <c:pt idx="305">
                  <c:v>2.5999999999999999E-3</c:v>
                </c:pt>
                <c:pt idx="306">
                  <c:v>2.5999999999999999E-3</c:v>
                </c:pt>
                <c:pt idx="307">
                  <c:v>2.5999999999999999E-3</c:v>
                </c:pt>
                <c:pt idx="308">
                  <c:v>2.5999999999999999E-3</c:v>
                </c:pt>
                <c:pt idx="309">
                  <c:v>2.7000000000000023E-3</c:v>
                </c:pt>
                <c:pt idx="310">
                  <c:v>2.7000000000000023E-3</c:v>
                </c:pt>
                <c:pt idx="311">
                  <c:v>2.7000000000000023E-3</c:v>
                </c:pt>
                <c:pt idx="312">
                  <c:v>2.7000000000000023E-3</c:v>
                </c:pt>
                <c:pt idx="313">
                  <c:v>2.7000000000000023E-3</c:v>
                </c:pt>
                <c:pt idx="314">
                  <c:v>2.7000000000000023E-3</c:v>
                </c:pt>
                <c:pt idx="315">
                  <c:v>2.7000000000000023E-3</c:v>
                </c:pt>
                <c:pt idx="316">
                  <c:v>2.7000000000000023E-3</c:v>
                </c:pt>
                <c:pt idx="317">
                  <c:v>2.7000000000000023E-3</c:v>
                </c:pt>
                <c:pt idx="318">
                  <c:v>2.7000000000000023E-3</c:v>
                </c:pt>
                <c:pt idx="319">
                  <c:v>2.7000000000000023E-3</c:v>
                </c:pt>
                <c:pt idx="320">
                  <c:v>2.7000000000000023E-3</c:v>
                </c:pt>
                <c:pt idx="321">
                  <c:v>2.7000000000000023E-3</c:v>
                </c:pt>
                <c:pt idx="322">
                  <c:v>2.7000000000000023E-3</c:v>
                </c:pt>
                <c:pt idx="323">
                  <c:v>2.7000000000000023E-3</c:v>
                </c:pt>
                <c:pt idx="324">
                  <c:v>2.7000000000000023E-3</c:v>
                </c:pt>
                <c:pt idx="325">
                  <c:v>2.7000000000000023E-3</c:v>
                </c:pt>
                <c:pt idx="326">
                  <c:v>2.7000000000000023E-3</c:v>
                </c:pt>
                <c:pt idx="327">
                  <c:v>2.7000000000000023E-3</c:v>
                </c:pt>
                <c:pt idx="328">
                  <c:v>2.7000000000000023E-3</c:v>
                </c:pt>
                <c:pt idx="329">
                  <c:v>2.7000000000000023E-3</c:v>
                </c:pt>
                <c:pt idx="330">
                  <c:v>2.7000000000000023E-3</c:v>
                </c:pt>
                <c:pt idx="331">
                  <c:v>2.7000000000000023E-3</c:v>
                </c:pt>
                <c:pt idx="332">
                  <c:v>2.8000000000000021E-3</c:v>
                </c:pt>
                <c:pt idx="333">
                  <c:v>2.8000000000000021E-3</c:v>
                </c:pt>
                <c:pt idx="334">
                  <c:v>2.8000000000000021E-3</c:v>
                </c:pt>
                <c:pt idx="335">
                  <c:v>2.8000000000000021E-3</c:v>
                </c:pt>
                <c:pt idx="336">
                  <c:v>2.8000000000000021E-3</c:v>
                </c:pt>
                <c:pt idx="337">
                  <c:v>2.8000000000000021E-3</c:v>
                </c:pt>
                <c:pt idx="338">
                  <c:v>2.8000000000000021E-3</c:v>
                </c:pt>
                <c:pt idx="339">
                  <c:v>2.8000000000000021E-3</c:v>
                </c:pt>
                <c:pt idx="340">
                  <c:v>2.8000000000000021E-3</c:v>
                </c:pt>
                <c:pt idx="341">
                  <c:v>2.8000000000000021E-3</c:v>
                </c:pt>
                <c:pt idx="342">
                  <c:v>2.8000000000000021E-3</c:v>
                </c:pt>
                <c:pt idx="343">
                  <c:v>2.8000000000000021E-3</c:v>
                </c:pt>
                <c:pt idx="344">
                  <c:v>2.8000000000000021E-3</c:v>
                </c:pt>
                <c:pt idx="345">
                  <c:v>2.8000000000000021E-3</c:v>
                </c:pt>
                <c:pt idx="346">
                  <c:v>2.8000000000000021E-3</c:v>
                </c:pt>
                <c:pt idx="347">
                  <c:v>2.8000000000000021E-3</c:v>
                </c:pt>
                <c:pt idx="348">
                  <c:v>2.8000000000000021E-3</c:v>
                </c:pt>
                <c:pt idx="349">
                  <c:v>2.8000000000000021E-3</c:v>
                </c:pt>
                <c:pt idx="350">
                  <c:v>2.8000000000000021E-3</c:v>
                </c:pt>
                <c:pt idx="351">
                  <c:v>2.8000000000000021E-3</c:v>
                </c:pt>
                <c:pt idx="352">
                  <c:v>2.8000000000000021E-3</c:v>
                </c:pt>
                <c:pt idx="353">
                  <c:v>2.8000000000000021E-3</c:v>
                </c:pt>
                <c:pt idx="354">
                  <c:v>2.8999999999999998E-3</c:v>
                </c:pt>
                <c:pt idx="355">
                  <c:v>2.8999999999999998E-3</c:v>
                </c:pt>
                <c:pt idx="356">
                  <c:v>2.8999999999999998E-3</c:v>
                </c:pt>
                <c:pt idx="357">
                  <c:v>2.8999999999999998E-3</c:v>
                </c:pt>
                <c:pt idx="358">
                  <c:v>2.8999999999999998E-3</c:v>
                </c:pt>
                <c:pt idx="359">
                  <c:v>2.8999999999999998E-3</c:v>
                </c:pt>
                <c:pt idx="360">
                  <c:v>2.8999999999999998E-3</c:v>
                </c:pt>
                <c:pt idx="361">
                  <c:v>2.8999999999999998E-3</c:v>
                </c:pt>
                <c:pt idx="362">
                  <c:v>2.8999999999999998E-3</c:v>
                </c:pt>
                <c:pt idx="363">
                  <c:v>3.0000000000000022E-3</c:v>
                </c:pt>
                <c:pt idx="364">
                  <c:v>3.0000000000000022E-3</c:v>
                </c:pt>
                <c:pt idx="365">
                  <c:v>3.0000000000000022E-3</c:v>
                </c:pt>
                <c:pt idx="366">
                  <c:v>3.0000000000000022E-3</c:v>
                </c:pt>
                <c:pt idx="367">
                  <c:v>3.0000000000000022E-3</c:v>
                </c:pt>
                <c:pt idx="368">
                  <c:v>3.0000000000000022E-3</c:v>
                </c:pt>
                <c:pt idx="369">
                  <c:v>3.0000000000000022E-3</c:v>
                </c:pt>
                <c:pt idx="370">
                  <c:v>3.0000000000000022E-3</c:v>
                </c:pt>
                <c:pt idx="371">
                  <c:v>3.0000000000000022E-3</c:v>
                </c:pt>
                <c:pt idx="372">
                  <c:v>3.0000000000000022E-3</c:v>
                </c:pt>
                <c:pt idx="373">
                  <c:v>3.0000000000000022E-3</c:v>
                </c:pt>
                <c:pt idx="374">
                  <c:v>3.0000000000000022E-3</c:v>
                </c:pt>
                <c:pt idx="375">
                  <c:v>3.0000000000000022E-3</c:v>
                </c:pt>
                <c:pt idx="376">
                  <c:v>3.0000000000000022E-3</c:v>
                </c:pt>
                <c:pt idx="377">
                  <c:v>3.0000000000000022E-3</c:v>
                </c:pt>
                <c:pt idx="378">
                  <c:v>3.0000000000000022E-3</c:v>
                </c:pt>
                <c:pt idx="379">
                  <c:v>3.0000000000000022E-3</c:v>
                </c:pt>
                <c:pt idx="380">
                  <c:v>3.0000000000000022E-3</c:v>
                </c:pt>
                <c:pt idx="381">
                  <c:v>3.0000000000000022E-3</c:v>
                </c:pt>
                <c:pt idx="382">
                  <c:v>3.0000000000000022E-3</c:v>
                </c:pt>
                <c:pt idx="383">
                  <c:v>3.0000000000000022E-3</c:v>
                </c:pt>
                <c:pt idx="384">
                  <c:v>3.0000000000000022E-3</c:v>
                </c:pt>
                <c:pt idx="385">
                  <c:v>3.0000000000000022E-3</c:v>
                </c:pt>
                <c:pt idx="386">
                  <c:v>3.0000000000000022E-3</c:v>
                </c:pt>
                <c:pt idx="387">
                  <c:v>3.0000000000000022E-3</c:v>
                </c:pt>
                <c:pt idx="388">
                  <c:v>3.0000000000000022E-3</c:v>
                </c:pt>
                <c:pt idx="389">
                  <c:v>3.0000000000000022E-3</c:v>
                </c:pt>
                <c:pt idx="390">
                  <c:v>3.0000000000000022E-3</c:v>
                </c:pt>
                <c:pt idx="391">
                  <c:v>3.0000000000000022E-3</c:v>
                </c:pt>
                <c:pt idx="392">
                  <c:v>3.1000000000000029E-3</c:v>
                </c:pt>
                <c:pt idx="393">
                  <c:v>3.1000000000000029E-3</c:v>
                </c:pt>
                <c:pt idx="394">
                  <c:v>3.1000000000000029E-3</c:v>
                </c:pt>
                <c:pt idx="395">
                  <c:v>3.1000000000000029E-3</c:v>
                </c:pt>
                <c:pt idx="396">
                  <c:v>3.1000000000000029E-3</c:v>
                </c:pt>
                <c:pt idx="397">
                  <c:v>3.1000000000000029E-3</c:v>
                </c:pt>
                <c:pt idx="398">
                  <c:v>3.2000000000000023E-3</c:v>
                </c:pt>
                <c:pt idx="399">
                  <c:v>3.2000000000000023E-3</c:v>
                </c:pt>
                <c:pt idx="400">
                  <c:v>3.2000000000000023E-3</c:v>
                </c:pt>
                <c:pt idx="401">
                  <c:v>3.2000000000000023E-3</c:v>
                </c:pt>
                <c:pt idx="402">
                  <c:v>3.2000000000000023E-3</c:v>
                </c:pt>
                <c:pt idx="403">
                  <c:v>3.2000000000000023E-3</c:v>
                </c:pt>
                <c:pt idx="404">
                  <c:v>3.2000000000000023E-3</c:v>
                </c:pt>
                <c:pt idx="405">
                  <c:v>3.2000000000000023E-3</c:v>
                </c:pt>
                <c:pt idx="406">
                  <c:v>3.2000000000000023E-3</c:v>
                </c:pt>
                <c:pt idx="407">
                  <c:v>3.2000000000000023E-3</c:v>
                </c:pt>
                <c:pt idx="408">
                  <c:v>3.3000000000000022E-3</c:v>
                </c:pt>
                <c:pt idx="409">
                  <c:v>3.3000000000000022E-3</c:v>
                </c:pt>
                <c:pt idx="410">
                  <c:v>3.3000000000000022E-3</c:v>
                </c:pt>
                <c:pt idx="411">
                  <c:v>3.3000000000000022E-3</c:v>
                </c:pt>
                <c:pt idx="412">
                  <c:v>3.3000000000000022E-3</c:v>
                </c:pt>
                <c:pt idx="413">
                  <c:v>3.3000000000000022E-3</c:v>
                </c:pt>
                <c:pt idx="414">
                  <c:v>3.4000000000000028E-3</c:v>
                </c:pt>
                <c:pt idx="415">
                  <c:v>3.4000000000000028E-3</c:v>
                </c:pt>
                <c:pt idx="416">
                  <c:v>3.4000000000000028E-3</c:v>
                </c:pt>
                <c:pt idx="417">
                  <c:v>3.4000000000000028E-3</c:v>
                </c:pt>
                <c:pt idx="418">
                  <c:v>3.4000000000000028E-3</c:v>
                </c:pt>
                <c:pt idx="419">
                  <c:v>3.4000000000000028E-3</c:v>
                </c:pt>
                <c:pt idx="420">
                  <c:v>3.4000000000000028E-3</c:v>
                </c:pt>
                <c:pt idx="421">
                  <c:v>3.4000000000000028E-3</c:v>
                </c:pt>
                <c:pt idx="422">
                  <c:v>3.4000000000000028E-3</c:v>
                </c:pt>
                <c:pt idx="423">
                  <c:v>3.4000000000000028E-3</c:v>
                </c:pt>
                <c:pt idx="424">
                  <c:v>3.5000000000000022E-3</c:v>
                </c:pt>
                <c:pt idx="425">
                  <c:v>3.5000000000000022E-3</c:v>
                </c:pt>
                <c:pt idx="426">
                  <c:v>3.5000000000000022E-3</c:v>
                </c:pt>
                <c:pt idx="427">
                  <c:v>3.5000000000000022E-3</c:v>
                </c:pt>
                <c:pt idx="428">
                  <c:v>3.5000000000000022E-3</c:v>
                </c:pt>
                <c:pt idx="429">
                  <c:v>3.6000000000000029E-3</c:v>
                </c:pt>
                <c:pt idx="430">
                  <c:v>3.6000000000000029E-3</c:v>
                </c:pt>
                <c:pt idx="431">
                  <c:v>3.6000000000000029E-3</c:v>
                </c:pt>
                <c:pt idx="432">
                  <c:v>3.6000000000000029E-3</c:v>
                </c:pt>
                <c:pt idx="433">
                  <c:v>3.6000000000000029E-3</c:v>
                </c:pt>
                <c:pt idx="434">
                  <c:v>3.6000000000000029E-3</c:v>
                </c:pt>
                <c:pt idx="435">
                  <c:v>3.7000000000000041E-3</c:v>
                </c:pt>
                <c:pt idx="436">
                  <c:v>3.7000000000000041E-3</c:v>
                </c:pt>
                <c:pt idx="437">
                  <c:v>3.7000000000000041E-3</c:v>
                </c:pt>
                <c:pt idx="438">
                  <c:v>3.7000000000000041E-3</c:v>
                </c:pt>
                <c:pt idx="439">
                  <c:v>3.7000000000000041E-3</c:v>
                </c:pt>
                <c:pt idx="440">
                  <c:v>3.7000000000000041E-3</c:v>
                </c:pt>
                <c:pt idx="441">
                  <c:v>3.7000000000000041E-3</c:v>
                </c:pt>
                <c:pt idx="442">
                  <c:v>3.7000000000000041E-3</c:v>
                </c:pt>
                <c:pt idx="443">
                  <c:v>3.7000000000000041E-3</c:v>
                </c:pt>
                <c:pt idx="444">
                  <c:v>3.7000000000000041E-3</c:v>
                </c:pt>
                <c:pt idx="445">
                  <c:v>3.7000000000000041E-3</c:v>
                </c:pt>
                <c:pt idx="446">
                  <c:v>3.7000000000000041E-3</c:v>
                </c:pt>
                <c:pt idx="447">
                  <c:v>3.7000000000000041E-3</c:v>
                </c:pt>
                <c:pt idx="448">
                  <c:v>3.7000000000000041E-3</c:v>
                </c:pt>
                <c:pt idx="449">
                  <c:v>3.7000000000000041E-3</c:v>
                </c:pt>
                <c:pt idx="450">
                  <c:v>3.7000000000000041E-3</c:v>
                </c:pt>
                <c:pt idx="451">
                  <c:v>3.7000000000000041E-3</c:v>
                </c:pt>
                <c:pt idx="452">
                  <c:v>3.7000000000000041E-3</c:v>
                </c:pt>
                <c:pt idx="453">
                  <c:v>3.7000000000000041E-3</c:v>
                </c:pt>
                <c:pt idx="454">
                  <c:v>3.7000000000000041E-3</c:v>
                </c:pt>
                <c:pt idx="455">
                  <c:v>3.7000000000000041E-3</c:v>
                </c:pt>
                <c:pt idx="456">
                  <c:v>3.7000000000000041E-3</c:v>
                </c:pt>
                <c:pt idx="457">
                  <c:v>3.7000000000000041E-3</c:v>
                </c:pt>
                <c:pt idx="458">
                  <c:v>3.8000000000000022E-3</c:v>
                </c:pt>
                <c:pt idx="459">
                  <c:v>3.8000000000000022E-3</c:v>
                </c:pt>
                <c:pt idx="460">
                  <c:v>3.8000000000000022E-3</c:v>
                </c:pt>
                <c:pt idx="461">
                  <c:v>3.8000000000000022E-3</c:v>
                </c:pt>
                <c:pt idx="462">
                  <c:v>3.9000000000000029E-3</c:v>
                </c:pt>
                <c:pt idx="463">
                  <c:v>4.0000000000000044E-3</c:v>
                </c:pt>
                <c:pt idx="464">
                  <c:v>4.0000000000000044E-3</c:v>
                </c:pt>
                <c:pt idx="465">
                  <c:v>4.0000000000000044E-3</c:v>
                </c:pt>
                <c:pt idx="466">
                  <c:v>4.0000000000000044E-3</c:v>
                </c:pt>
                <c:pt idx="467">
                  <c:v>4.0000000000000044E-3</c:v>
                </c:pt>
                <c:pt idx="468">
                  <c:v>4.0000000000000044E-3</c:v>
                </c:pt>
                <c:pt idx="469">
                  <c:v>4.0000000000000044E-3</c:v>
                </c:pt>
                <c:pt idx="470">
                  <c:v>4.0000000000000044E-3</c:v>
                </c:pt>
                <c:pt idx="471">
                  <c:v>4.0000000000000044E-3</c:v>
                </c:pt>
                <c:pt idx="472">
                  <c:v>4.0000000000000044E-3</c:v>
                </c:pt>
                <c:pt idx="473">
                  <c:v>4.0000000000000044E-3</c:v>
                </c:pt>
                <c:pt idx="474">
                  <c:v>4.0000000000000044E-3</c:v>
                </c:pt>
                <c:pt idx="475">
                  <c:v>4.0000000000000044E-3</c:v>
                </c:pt>
                <c:pt idx="476">
                  <c:v>4.0000000000000044E-3</c:v>
                </c:pt>
                <c:pt idx="477">
                  <c:v>4.0000000000000044E-3</c:v>
                </c:pt>
                <c:pt idx="478">
                  <c:v>4.0000000000000044E-3</c:v>
                </c:pt>
                <c:pt idx="479">
                  <c:v>4.0000000000000044E-3</c:v>
                </c:pt>
                <c:pt idx="480">
                  <c:v>4.0000000000000044E-3</c:v>
                </c:pt>
                <c:pt idx="481">
                  <c:v>4.0000000000000044E-3</c:v>
                </c:pt>
                <c:pt idx="482">
                  <c:v>4.0000000000000044E-3</c:v>
                </c:pt>
                <c:pt idx="483">
                  <c:v>4.0000000000000044E-3</c:v>
                </c:pt>
                <c:pt idx="484">
                  <c:v>4.1000000000000003E-3</c:v>
                </c:pt>
                <c:pt idx="485">
                  <c:v>4.1000000000000003E-3</c:v>
                </c:pt>
                <c:pt idx="486">
                  <c:v>4.1000000000000003E-3</c:v>
                </c:pt>
                <c:pt idx="487">
                  <c:v>4.1000000000000003E-3</c:v>
                </c:pt>
                <c:pt idx="488">
                  <c:v>4.1000000000000003E-3</c:v>
                </c:pt>
                <c:pt idx="489">
                  <c:v>4.1000000000000003E-3</c:v>
                </c:pt>
                <c:pt idx="490">
                  <c:v>4.1000000000000003E-3</c:v>
                </c:pt>
                <c:pt idx="491">
                  <c:v>4.1000000000000003E-3</c:v>
                </c:pt>
                <c:pt idx="492">
                  <c:v>4.1000000000000003E-3</c:v>
                </c:pt>
                <c:pt idx="493">
                  <c:v>4.1999999999999997E-3</c:v>
                </c:pt>
                <c:pt idx="494">
                  <c:v>4.3000000000000043E-3</c:v>
                </c:pt>
                <c:pt idx="495">
                  <c:v>4.3000000000000043E-3</c:v>
                </c:pt>
                <c:pt idx="496">
                  <c:v>4.3000000000000043E-3</c:v>
                </c:pt>
                <c:pt idx="497">
                  <c:v>4.3000000000000043E-3</c:v>
                </c:pt>
                <c:pt idx="498">
                  <c:v>4.3000000000000043E-3</c:v>
                </c:pt>
                <c:pt idx="499">
                  <c:v>4.3000000000000043E-3</c:v>
                </c:pt>
                <c:pt idx="500">
                  <c:v>4.3000000000000043E-3</c:v>
                </c:pt>
                <c:pt idx="501">
                  <c:v>4.3000000000000043E-3</c:v>
                </c:pt>
                <c:pt idx="502">
                  <c:v>4.3000000000000043E-3</c:v>
                </c:pt>
                <c:pt idx="503">
                  <c:v>4.3000000000000043E-3</c:v>
                </c:pt>
                <c:pt idx="504">
                  <c:v>4.3000000000000043E-3</c:v>
                </c:pt>
                <c:pt idx="505">
                  <c:v>4.3000000000000043E-3</c:v>
                </c:pt>
                <c:pt idx="506">
                  <c:v>4.3000000000000043E-3</c:v>
                </c:pt>
                <c:pt idx="507">
                  <c:v>4.3000000000000043E-3</c:v>
                </c:pt>
                <c:pt idx="508">
                  <c:v>4.3000000000000043E-3</c:v>
                </c:pt>
                <c:pt idx="509">
                  <c:v>4.3000000000000043E-3</c:v>
                </c:pt>
                <c:pt idx="510">
                  <c:v>4.3000000000000043E-3</c:v>
                </c:pt>
                <c:pt idx="511">
                  <c:v>4.3000000000000043E-3</c:v>
                </c:pt>
                <c:pt idx="512">
                  <c:v>4.3000000000000043E-3</c:v>
                </c:pt>
                <c:pt idx="513">
                  <c:v>4.3000000000000043E-3</c:v>
                </c:pt>
                <c:pt idx="514">
                  <c:v>4.3000000000000043E-3</c:v>
                </c:pt>
                <c:pt idx="515">
                  <c:v>4.3000000000000043E-3</c:v>
                </c:pt>
                <c:pt idx="516">
                  <c:v>4.3000000000000043E-3</c:v>
                </c:pt>
                <c:pt idx="517">
                  <c:v>4.3000000000000043E-3</c:v>
                </c:pt>
                <c:pt idx="518">
                  <c:v>4.3000000000000043E-3</c:v>
                </c:pt>
                <c:pt idx="519">
                  <c:v>4.3000000000000043E-3</c:v>
                </c:pt>
                <c:pt idx="520">
                  <c:v>4.3000000000000043E-3</c:v>
                </c:pt>
                <c:pt idx="521">
                  <c:v>4.3000000000000043E-3</c:v>
                </c:pt>
                <c:pt idx="522">
                  <c:v>4.3000000000000043E-3</c:v>
                </c:pt>
                <c:pt idx="523">
                  <c:v>4.3000000000000043E-3</c:v>
                </c:pt>
                <c:pt idx="524">
                  <c:v>4.3000000000000043E-3</c:v>
                </c:pt>
                <c:pt idx="525">
                  <c:v>4.3000000000000043E-3</c:v>
                </c:pt>
                <c:pt idx="526">
                  <c:v>4.3000000000000043E-3</c:v>
                </c:pt>
                <c:pt idx="527">
                  <c:v>4.3000000000000043E-3</c:v>
                </c:pt>
                <c:pt idx="528">
                  <c:v>4.3000000000000043E-3</c:v>
                </c:pt>
                <c:pt idx="529">
                  <c:v>4.3000000000000043E-3</c:v>
                </c:pt>
                <c:pt idx="530">
                  <c:v>4.3000000000000043E-3</c:v>
                </c:pt>
                <c:pt idx="531">
                  <c:v>4.3000000000000043E-3</c:v>
                </c:pt>
                <c:pt idx="532">
                  <c:v>4.3000000000000043E-3</c:v>
                </c:pt>
                <c:pt idx="533">
                  <c:v>4.3000000000000043E-3</c:v>
                </c:pt>
                <c:pt idx="534">
                  <c:v>4.3000000000000043E-3</c:v>
                </c:pt>
                <c:pt idx="535">
                  <c:v>4.3000000000000043E-3</c:v>
                </c:pt>
                <c:pt idx="536">
                  <c:v>4.3000000000000043E-3</c:v>
                </c:pt>
                <c:pt idx="537">
                  <c:v>4.3000000000000043E-3</c:v>
                </c:pt>
                <c:pt idx="538">
                  <c:v>4.3000000000000043E-3</c:v>
                </c:pt>
                <c:pt idx="539">
                  <c:v>4.3000000000000043E-3</c:v>
                </c:pt>
                <c:pt idx="540">
                  <c:v>4.3000000000000043E-3</c:v>
                </c:pt>
                <c:pt idx="541">
                  <c:v>4.3000000000000043E-3</c:v>
                </c:pt>
                <c:pt idx="542">
                  <c:v>4.3000000000000043E-3</c:v>
                </c:pt>
                <c:pt idx="543">
                  <c:v>4.3000000000000043E-3</c:v>
                </c:pt>
                <c:pt idx="544">
                  <c:v>4.3000000000000043E-3</c:v>
                </c:pt>
                <c:pt idx="545">
                  <c:v>4.3000000000000043E-3</c:v>
                </c:pt>
                <c:pt idx="546">
                  <c:v>4.3000000000000043E-3</c:v>
                </c:pt>
                <c:pt idx="547">
                  <c:v>4.3000000000000043E-3</c:v>
                </c:pt>
                <c:pt idx="548">
                  <c:v>4.3000000000000043E-3</c:v>
                </c:pt>
                <c:pt idx="549">
                  <c:v>4.3000000000000043E-3</c:v>
                </c:pt>
                <c:pt idx="550">
                  <c:v>4.3000000000000043E-3</c:v>
                </c:pt>
                <c:pt idx="551">
                  <c:v>4.3000000000000043E-3</c:v>
                </c:pt>
                <c:pt idx="552">
                  <c:v>4.3000000000000043E-3</c:v>
                </c:pt>
                <c:pt idx="553">
                  <c:v>4.3000000000000043E-3</c:v>
                </c:pt>
                <c:pt idx="554">
                  <c:v>4.3000000000000043E-3</c:v>
                </c:pt>
                <c:pt idx="555">
                  <c:v>4.3000000000000043E-3</c:v>
                </c:pt>
                <c:pt idx="556">
                  <c:v>4.3000000000000043E-3</c:v>
                </c:pt>
                <c:pt idx="557">
                  <c:v>4.3000000000000043E-3</c:v>
                </c:pt>
                <c:pt idx="558">
                  <c:v>4.3000000000000043E-3</c:v>
                </c:pt>
                <c:pt idx="559">
                  <c:v>4.3000000000000043E-3</c:v>
                </c:pt>
                <c:pt idx="560">
                  <c:v>4.3000000000000043E-3</c:v>
                </c:pt>
                <c:pt idx="561">
                  <c:v>4.3000000000000043E-3</c:v>
                </c:pt>
                <c:pt idx="562">
                  <c:v>4.3000000000000043E-3</c:v>
                </c:pt>
                <c:pt idx="563">
                  <c:v>4.3000000000000043E-3</c:v>
                </c:pt>
                <c:pt idx="564">
                  <c:v>4.3000000000000043E-3</c:v>
                </c:pt>
                <c:pt idx="565">
                  <c:v>4.3000000000000043E-3</c:v>
                </c:pt>
                <c:pt idx="566">
                  <c:v>4.5000000000000014E-3</c:v>
                </c:pt>
                <c:pt idx="567">
                  <c:v>4.5000000000000014E-3</c:v>
                </c:pt>
                <c:pt idx="568">
                  <c:v>4.5000000000000014E-3</c:v>
                </c:pt>
                <c:pt idx="569">
                  <c:v>4.5000000000000014E-3</c:v>
                </c:pt>
                <c:pt idx="570">
                  <c:v>4.5000000000000014E-3</c:v>
                </c:pt>
                <c:pt idx="571">
                  <c:v>4.5000000000000014E-3</c:v>
                </c:pt>
                <c:pt idx="572">
                  <c:v>4.5000000000000014E-3</c:v>
                </c:pt>
                <c:pt idx="573">
                  <c:v>4.6000000000000034E-3</c:v>
                </c:pt>
                <c:pt idx="574">
                  <c:v>4.6000000000000034E-3</c:v>
                </c:pt>
                <c:pt idx="575">
                  <c:v>4.6000000000000034E-3</c:v>
                </c:pt>
                <c:pt idx="576">
                  <c:v>4.6000000000000034E-3</c:v>
                </c:pt>
                <c:pt idx="577">
                  <c:v>4.6000000000000034E-3</c:v>
                </c:pt>
                <c:pt idx="578">
                  <c:v>4.6000000000000034E-3</c:v>
                </c:pt>
                <c:pt idx="579">
                  <c:v>4.7000000000000045E-3</c:v>
                </c:pt>
                <c:pt idx="580">
                  <c:v>4.7000000000000045E-3</c:v>
                </c:pt>
                <c:pt idx="581">
                  <c:v>4.7000000000000045E-3</c:v>
                </c:pt>
                <c:pt idx="582">
                  <c:v>4.7000000000000045E-3</c:v>
                </c:pt>
                <c:pt idx="583">
                  <c:v>4.7000000000000045E-3</c:v>
                </c:pt>
                <c:pt idx="584">
                  <c:v>4.7000000000000045E-3</c:v>
                </c:pt>
                <c:pt idx="585">
                  <c:v>4.7000000000000045E-3</c:v>
                </c:pt>
                <c:pt idx="586">
                  <c:v>4.7000000000000045E-3</c:v>
                </c:pt>
                <c:pt idx="587">
                  <c:v>4.7000000000000045E-3</c:v>
                </c:pt>
                <c:pt idx="588">
                  <c:v>4.7000000000000045E-3</c:v>
                </c:pt>
                <c:pt idx="589">
                  <c:v>4.7000000000000045E-3</c:v>
                </c:pt>
                <c:pt idx="590">
                  <c:v>4.7000000000000045E-3</c:v>
                </c:pt>
                <c:pt idx="591">
                  <c:v>4.7000000000000045E-3</c:v>
                </c:pt>
                <c:pt idx="592">
                  <c:v>4.7000000000000045E-3</c:v>
                </c:pt>
                <c:pt idx="593">
                  <c:v>4.7000000000000045E-3</c:v>
                </c:pt>
                <c:pt idx="594">
                  <c:v>4.7000000000000045E-3</c:v>
                </c:pt>
                <c:pt idx="595">
                  <c:v>4.7000000000000045E-3</c:v>
                </c:pt>
                <c:pt idx="596">
                  <c:v>4.7000000000000045E-3</c:v>
                </c:pt>
                <c:pt idx="597">
                  <c:v>4.9000000000000059E-3</c:v>
                </c:pt>
                <c:pt idx="598">
                  <c:v>4.9000000000000059E-3</c:v>
                </c:pt>
                <c:pt idx="599">
                  <c:v>4.9000000000000059E-3</c:v>
                </c:pt>
                <c:pt idx="600">
                  <c:v>4.9000000000000059E-3</c:v>
                </c:pt>
                <c:pt idx="601">
                  <c:v>4.9000000000000059E-3</c:v>
                </c:pt>
                <c:pt idx="602">
                  <c:v>4.9000000000000059E-3</c:v>
                </c:pt>
                <c:pt idx="603">
                  <c:v>4.9000000000000059E-3</c:v>
                </c:pt>
                <c:pt idx="604">
                  <c:v>4.9000000000000059E-3</c:v>
                </c:pt>
                <c:pt idx="605">
                  <c:v>4.9000000000000059E-3</c:v>
                </c:pt>
                <c:pt idx="606">
                  <c:v>4.9000000000000059E-3</c:v>
                </c:pt>
                <c:pt idx="607">
                  <c:v>4.9000000000000059E-3</c:v>
                </c:pt>
                <c:pt idx="608">
                  <c:v>4.9000000000000059E-3</c:v>
                </c:pt>
                <c:pt idx="609">
                  <c:v>5.0000000000000044E-3</c:v>
                </c:pt>
                <c:pt idx="610">
                  <c:v>5.0000000000000044E-3</c:v>
                </c:pt>
                <c:pt idx="611">
                  <c:v>5.0000000000000044E-3</c:v>
                </c:pt>
                <c:pt idx="612">
                  <c:v>5.0000000000000044E-3</c:v>
                </c:pt>
                <c:pt idx="613">
                  <c:v>5.0000000000000044E-3</c:v>
                </c:pt>
                <c:pt idx="614">
                  <c:v>5.0000000000000044E-3</c:v>
                </c:pt>
                <c:pt idx="615">
                  <c:v>5.0000000000000044E-3</c:v>
                </c:pt>
                <c:pt idx="616">
                  <c:v>5.0000000000000044E-3</c:v>
                </c:pt>
                <c:pt idx="617">
                  <c:v>5.0000000000000044E-3</c:v>
                </c:pt>
                <c:pt idx="618">
                  <c:v>5.0000000000000044E-3</c:v>
                </c:pt>
                <c:pt idx="619">
                  <c:v>5.0000000000000044E-3</c:v>
                </c:pt>
                <c:pt idx="620">
                  <c:v>5.1000000000000004E-3</c:v>
                </c:pt>
                <c:pt idx="621">
                  <c:v>5.1000000000000004E-3</c:v>
                </c:pt>
                <c:pt idx="622">
                  <c:v>5.1000000000000004E-3</c:v>
                </c:pt>
                <c:pt idx="623">
                  <c:v>5.1000000000000004E-3</c:v>
                </c:pt>
                <c:pt idx="624">
                  <c:v>5.1000000000000004E-3</c:v>
                </c:pt>
                <c:pt idx="625">
                  <c:v>5.1000000000000004E-3</c:v>
                </c:pt>
                <c:pt idx="626">
                  <c:v>5.1000000000000004E-3</c:v>
                </c:pt>
                <c:pt idx="627">
                  <c:v>5.1000000000000004E-3</c:v>
                </c:pt>
                <c:pt idx="628">
                  <c:v>5.1999999999999998E-3</c:v>
                </c:pt>
                <c:pt idx="629">
                  <c:v>5.3000000000000044E-3</c:v>
                </c:pt>
                <c:pt idx="630">
                  <c:v>5.3000000000000044E-3</c:v>
                </c:pt>
                <c:pt idx="631">
                  <c:v>5.3000000000000044E-3</c:v>
                </c:pt>
                <c:pt idx="632">
                  <c:v>5.3000000000000044E-3</c:v>
                </c:pt>
                <c:pt idx="633">
                  <c:v>5.3000000000000044E-3</c:v>
                </c:pt>
                <c:pt idx="634">
                  <c:v>5.3000000000000044E-3</c:v>
                </c:pt>
                <c:pt idx="635">
                  <c:v>5.3000000000000044E-3</c:v>
                </c:pt>
                <c:pt idx="636">
                  <c:v>5.3000000000000044E-3</c:v>
                </c:pt>
                <c:pt idx="637">
                  <c:v>5.3000000000000044E-3</c:v>
                </c:pt>
                <c:pt idx="638">
                  <c:v>5.3000000000000044E-3</c:v>
                </c:pt>
                <c:pt idx="639">
                  <c:v>5.3000000000000044E-3</c:v>
                </c:pt>
                <c:pt idx="640">
                  <c:v>5.3000000000000044E-3</c:v>
                </c:pt>
                <c:pt idx="641">
                  <c:v>5.3000000000000044E-3</c:v>
                </c:pt>
                <c:pt idx="642">
                  <c:v>5.3000000000000044E-3</c:v>
                </c:pt>
                <c:pt idx="643">
                  <c:v>5.4000000000000046E-3</c:v>
                </c:pt>
                <c:pt idx="644">
                  <c:v>5.4000000000000046E-3</c:v>
                </c:pt>
                <c:pt idx="645">
                  <c:v>5.4000000000000046E-3</c:v>
                </c:pt>
                <c:pt idx="646">
                  <c:v>5.4000000000000046E-3</c:v>
                </c:pt>
                <c:pt idx="647">
                  <c:v>5.4000000000000046E-3</c:v>
                </c:pt>
                <c:pt idx="648">
                  <c:v>5.5000000000000014E-3</c:v>
                </c:pt>
                <c:pt idx="649">
                  <c:v>5.6000000000000034E-3</c:v>
                </c:pt>
                <c:pt idx="650">
                  <c:v>5.6000000000000034E-3</c:v>
                </c:pt>
                <c:pt idx="651">
                  <c:v>5.6000000000000034E-3</c:v>
                </c:pt>
                <c:pt idx="652">
                  <c:v>5.6000000000000034E-3</c:v>
                </c:pt>
                <c:pt idx="653">
                  <c:v>5.6000000000000034E-3</c:v>
                </c:pt>
                <c:pt idx="654">
                  <c:v>5.6000000000000034E-3</c:v>
                </c:pt>
                <c:pt idx="655">
                  <c:v>5.6000000000000034E-3</c:v>
                </c:pt>
                <c:pt idx="656">
                  <c:v>5.6000000000000034E-3</c:v>
                </c:pt>
                <c:pt idx="657">
                  <c:v>5.6000000000000034E-3</c:v>
                </c:pt>
                <c:pt idx="658">
                  <c:v>5.6000000000000034E-3</c:v>
                </c:pt>
                <c:pt idx="659">
                  <c:v>5.6000000000000034E-3</c:v>
                </c:pt>
                <c:pt idx="660">
                  <c:v>5.6000000000000034E-3</c:v>
                </c:pt>
                <c:pt idx="661">
                  <c:v>5.6000000000000034E-3</c:v>
                </c:pt>
                <c:pt idx="662">
                  <c:v>5.6000000000000034E-3</c:v>
                </c:pt>
                <c:pt idx="663">
                  <c:v>5.6000000000000034E-3</c:v>
                </c:pt>
                <c:pt idx="664">
                  <c:v>5.6000000000000034E-3</c:v>
                </c:pt>
                <c:pt idx="665">
                  <c:v>5.7000000000000045E-3</c:v>
                </c:pt>
                <c:pt idx="666">
                  <c:v>5.7000000000000045E-3</c:v>
                </c:pt>
                <c:pt idx="667">
                  <c:v>5.7000000000000045E-3</c:v>
                </c:pt>
                <c:pt idx="668">
                  <c:v>5.7000000000000045E-3</c:v>
                </c:pt>
                <c:pt idx="669">
                  <c:v>5.7000000000000045E-3</c:v>
                </c:pt>
                <c:pt idx="670">
                  <c:v>5.7000000000000045E-3</c:v>
                </c:pt>
                <c:pt idx="671">
                  <c:v>5.7000000000000045E-3</c:v>
                </c:pt>
                <c:pt idx="672">
                  <c:v>5.7000000000000045E-3</c:v>
                </c:pt>
                <c:pt idx="673">
                  <c:v>5.7000000000000045E-3</c:v>
                </c:pt>
                <c:pt idx="674">
                  <c:v>5.7000000000000045E-3</c:v>
                </c:pt>
                <c:pt idx="675">
                  <c:v>5.7000000000000045E-3</c:v>
                </c:pt>
                <c:pt idx="676">
                  <c:v>5.7000000000000045E-3</c:v>
                </c:pt>
                <c:pt idx="677">
                  <c:v>5.7000000000000045E-3</c:v>
                </c:pt>
                <c:pt idx="678">
                  <c:v>5.7000000000000045E-3</c:v>
                </c:pt>
                <c:pt idx="679">
                  <c:v>5.7000000000000045E-3</c:v>
                </c:pt>
                <c:pt idx="680">
                  <c:v>5.7000000000000045E-3</c:v>
                </c:pt>
                <c:pt idx="681">
                  <c:v>5.7000000000000045E-3</c:v>
                </c:pt>
                <c:pt idx="682">
                  <c:v>5.7000000000000045E-3</c:v>
                </c:pt>
                <c:pt idx="683">
                  <c:v>5.7000000000000045E-3</c:v>
                </c:pt>
                <c:pt idx="684">
                  <c:v>5.7000000000000045E-3</c:v>
                </c:pt>
                <c:pt idx="685">
                  <c:v>5.7000000000000045E-3</c:v>
                </c:pt>
                <c:pt idx="686">
                  <c:v>5.7000000000000045E-3</c:v>
                </c:pt>
                <c:pt idx="687">
                  <c:v>5.8000000000000013E-3</c:v>
                </c:pt>
                <c:pt idx="688">
                  <c:v>5.8000000000000013E-3</c:v>
                </c:pt>
                <c:pt idx="689">
                  <c:v>5.8000000000000013E-3</c:v>
                </c:pt>
                <c:pt idx="690">
                  <c:v>5.8000000000000013E-3</c:v>
                </c:pt>
                <c:pt idx="691">
                  <c:v>5.8000000000000013E-3</c:v>
                </c:pt>
                <c:pt idx="692">
                  <c:v>5.8000000000000013E-3</c:v>
                </c:pt>
                <c:pt idx="693">
                  <c:v>5.8000000000000013E-3</c:v>
                </c:pt>
                <c:pt idx="694">
                  <c:v>5.8000000000000013E-3</c:v>
                </c:pt>
                <c:pt idx="695">
                  <c:v>5.8000000000000013E-3</c:v>
                </c:pt>
                <c:pt idx="696">
                  <c:v>5.8000000000000013E-3</c:v>
                </c:pt>
                <c:pt idx="697">
                  <c:v>5.8000000000000013E-3</c:v>
                </c:pt>
                <c:pt idx="698">
                  <c:v>5.8000000000000013E-3</c:v>
                </c:pt>
                <c:pt idx="699">
                  <c:v>5.8000000000000013E-3</c:v>
                </c:pt>
                <c:pt idx="700">
                  <c:v>5.8000000000000013E-3</c:v>
                </c:pt>
                <c:pt idx="701">
                  <c:v>5.8000000000000013E-3</c:v>
                </c:pt>
                <c:pt idx="702">
                  <c:v>5.8000000000000013E-3</c:v>
                </c:pt>
                <c:pt idx="703">
                  <c:v>5.8000000000000013E-3</c:v>
                </c:pt>
                <c:pt idx="704">
                  <c:v>5.8000000000000013E-3</c:v>
                </c:pt>
                <c:pt idx="705">
                  <c:v>5.8000000000000013E-3</c:v>
                </c:pt>
                <c:pt idx="706">
                  <c:v>5.8000000000000013E-3</c:v>
                </c:pt>
                <c:pt idx="707">
                  <c:v>5.8000000000000013E-3</c:v>
                </c:pt>
                <c:pt idx="708">
                  <c:v>5.8000000000000013E-3</c:v>
                </c:pt>
                <c:pt idx="709">
                  <c:v>5.9000000000000077E-3</c:v>
                </c:pt>
                <c:pt idx="710">
                  <c:v>5.9000000000000077E-3</c:v>
                </c:pt>
                <c:pt idx="711">
                  <c:v>5.9000000000000077E-3</c:v>
                </c:pt>
                <c:pt idx="712">
                  <c:v>5.9000000000000077E-3</c:v>
                </c:pt>
                <c:pt idx="713">
                  <c:v>5.9000000000000077E-3</c:v>
                </c:pt>
                <c:pt idx="714">
                  <c:v>5.9000000000000077E-3</c:v>
                </c:pt>
                <c:pt idx="715">
                  <c:v>6.0000000000000045E-3</c:v>
                </c:pt>
                <c:pt idx="716">
                  <c:v>6.0000000000000045E-3</c:v>
                </c:pt>
                <c:pt idx="717">
                  <c:v>6.0000000000000045E-3</c:v>
                </c:pt>
                <c:pt idx="718">
                  <c:v>6.0000000000000045E-3</c:v>
                </c:pt>
                <c:pt idx="719">
                  <c:v>6.0000000000000045E-3</c:v>
                </c:pt>
                <c:pt idx="720">
                  <c:v>6.0000000000000045E-3</c:v>
                </c:pt>
                <c:pt idx="721">
                  <c:v>6.0000000000000045E-3</c:v>
                </c:pt>
                <c:pt idx="722">
                  <c:v>6.1000000000000004E-3</c:v>
                </c:pt>
                <c:pt idx="723">
                  <c:v>6.1000000000000004E-3</c:v>
                </c:pt>
                <c:pt idx="724">
                  <c:v>6.1000000000000004E-3</c:v>
                </c:pt>
                <c:pt idx="725">
                  <c:v>6.1000000000000004E-3</c:v>
                </c:pt>
                <c:pt idx="726">
                  <c:v>6.1000000000000004E-3</c:v>
                </c:pt>
                <c:pt idx="727">
                  <c:v>6.2000000000000059E-3</c:v>
                </c:pt>
                <c:pt idx="728">
                  <c:v>6.3000000000000044E-3</c:v>
                </c:pt>
                <c:pt idx="729">
                  <c:v>6.3000000000000044E-3</c:v>
                </c:pt>
                <c:pt idx="730">
                  <c:v>6.3000000000000044E-3</c:v>
                </c:pt>
                <c:pt idx="731">
                  <c:v>6.5000000000000058E-3</c:v>
                </c:pt>
                <c:pt idx="732">
                  <c:v>6.5000000000000058E-3</c:v>
                </c:pt>
                <c:pt idx="733">
                  <c:v>6.5000000000000058E-3</c:v>
                </c:pt>
                <c:pt idx="734">
                  <c:v>6.5000000000000058E-3</c:v>
                </c:pt>
                <c:pt idx="735">
                  <c:v>6.5000000000000058E-3</c:v>
                </c:pt>
                <c:pt idx="736">
                  <c:v>6.6000000000000034E-3</c:v>
                </c:pt>
                <c:pt idx="737">
                  <c:v>6.6000000000000034E-3</c:v>
                </c:pt>
                <c:pt idx="738">
                  <c:v>6.6000000000000034E-3</c:v>
                </c:pt>
                <c:pt idx="739">
                  <c:v>6.6000000000000034E-3</c:v>
                </c:pt>
                <c:pt idx="740">
                  <c:v>6.6000000000000034E-3</c:v>
                </c:pt>
                <c:pt idx="741">
                  <c:v>6.6000000000000034E-3</c:v>
                </c:pt>
                <c:pt idx="742">
                  <c:v>6.6000000000000034E-3</c:v>
                </c:pt>
                <c:pt idx="743">
                  <c:v>6.6000000000000034E-3</c:v>
                </c:pt>
                <c:pt idx="744">
                  <c:v>6.6000000000000034E-3</c:v>
                </c:pt>
                <c:pt idx="745">
                  <c:v>6.6000000000000034E-3</c:v>
                </c:pt>
                <c:pt idx="746">
                  <c:v>6.6000000000000034E-3</c:v>
                </c:pt>
                <c:pt idx="747">
                  <c:v>6.6000000000000034E-3</c:v>
                </c:pt>
                <c:pt idx="748">
                  <c:v>6.6000000000000034E-3</c:v>
                </c:pt>
                <c:pt idx="749">
                  <c:v>6.6000000000000034E-3</c:v>
                </c:pt>
                <c:pt idx="750">
                  <c:v>6.6000000000000034E-3</c:v>
                </c:pt>
                <c:pt idx="751">
                  <c:v>6.6000000000000034E-3</c:v>
                </c:pt>
                <c:pt idx="752">
                  <c:v>6.6000000000000034E-3</c:v>
                </c:pt>
                <c:pt idx="753">
                  <c:v>6.6000000000000034E-3</c:v>
                </c:pt>
                <c:pt idx="754">
                  <c:v>6.6000000000000034E-3</c:v>
                </c:pt>
                <c:pt idx="755">
                  <c:v>6.7000000000000046E-3</c:v>
                </c:pt>
                <c:pt idx="756">
                  <c:v>6.7000000000000046E-3</c:v>
                </c:pt>
                <c:pt idx="757">
                  <c:v>6.7000000000000046E-3</c:v>
                </c:pt>
                <c:pt idx="758">
                  <c:v>6.7000000000000046E-3</c:v>
                </c:pt>
                <c:pt idx="759">
                  <c:v>6.7000000000000046E-3</c:v>
                </c:pt>
                <c:pt idx="760">
                  <c:v>6.7000000000000046E-3</c:v>
                </c:pt>
                <c:pt idx="761">
                  <c:v>6.8000000000000057E-3</c:v>
                </c:pt>
                <c:pt idx="762">
                  <c:v>6.8000000000000057E-3</c:v>
                </c:pt>
                <c:pt idx="763">
                  <c:v>6.8000000000000057E-3</c:v>
                </c:pt>
                <c:pt idx="764">
                  <c:v>6.8000000000000057E-3</c:v>
                </c:pt>
                <c:pt idx="765">
                  <c:v>6.8000000000000057E-3</c:v>
                </c:pt>
                <c:pt idx="766">
                  <c:v>6.8000000000000057E-3</c:v>
                </c:pt>
                <c:pt idx="767">
                  <c:v>6.8000000000000057E-3</c:v>
                </c:pt>
                <c:pt idx="768">
                  <c:v>6.8000000000000057E-3</c:v>
                </c:pt>
                <c:pt idx="769">
                  <c:v>6.8000000000000057E-3</c:v>
                </c:pt>
                <c:pt idx="770">
                  <c:v>6.8000000000000057E-3</c:v>
                </c:pt>
                <c:pt idx="771">
                  <c:v>6.8000000000000057E-3</c:v>
                </c:pt>
                <c:pt idx="772">
                  <c:v>6.8000000000000057E-3</c:v>
                </c:pt>
                <c:pt idx="773">
                  <c:v>6.8000000000000057E-3</c:v>
                </c:pt>
                <c:pt idx="774">
                  <c:v>6.8000000000000057E-3</c:v>
                </c:pt>
                <c:pt idx="775">
                  <c:v>6.8000000000000057E-3</c:v>
                </c:pt>
                <c:pt idx="776">
                  <c:v>6.8000000000000057E-3</c:v>
                </c:pt>
                <c:pt idx="777">
                  <c:v>6.8000000000000057E-3</c:v>
                </c:pt>
                <c:pt idx="778">
                  <c:v>6.8000000000000057E-3</c:v>
                </c:pt>
                <c:pt idx="779">
                  <c:v>6.8000000000000057E-3</c:v>
                </c:pt>
                <c:pt idx="780">
                  <c:v>6.8000000000000057E-3</c:v>
                </c:pt>
                <c:pt idx="781">
                  <c:v>7.0000000000000045E-3</c:v>
                </c:pt>
                <c:pt idx="782">
                  <c:v>7.0000000000000045E-3</c:v>
                </c:pt>
                <c:pt idx="783">
                  <c:v>7.0000000000000045E-3</c:v>
                </c:pt>
                <c:pt idx="784">
                  <c:v>7.0000000000000045E-3</c:v>
                </c:pt>
                <c:pt idx="785">
                  <c:v>7.0000000000000045E-3</c:v>
                </c:pt>
                <c:pt idx="786">
                  <c:v>7.0000000000000045E-3</c:v>
                </c:pt>
                <c:pt idx="787">
                  <c:v>7.0000000000000045E-3</c:v>
                </c:pt>
                <c:pt idx="788">
                  <c:v>7.0000000000000045E-3</c:v>
                </c:pt>
                <c:pt idx="789">
                  <c:v>7.0000000000000045E-3</c:v>
                </c:pt>
                <c:pt idx="790">
                  <c:v>7.0000000000000045E-3</c:v>
                </c:pt>
                <c:pt idx="791">
                  <c:v>7.0000000000000045E-3</c:v>
                </c:pt>
                <c:pt idx="792">
                  <c:v>7.0000000000000045E-3</c:v>
                </c:pt>
                <c:pt idx="793">
                  <c:v>7.0000000000000045E-3</c:v>
                </c:pt>
                <c:pt idx="794">
                  <c:v>7.0000000000000045E-3</c:v>
                </c:pt>
                <c:pt idx="795">
                  <c:v>7.0000000000000045E-3</c:v>
                </c:pt>
                <c:pt idx="796">
                  <c:v>7.0000000000000045E-3</c:v>
                </c:pt>
                <c:pt idx="797">
                  <c:v>7.1000000000000004E-3</c:v>
                </c:pt>
                <c:pt idx="798">
                  <c:v>7.1000000000000004E-3</c:v>
                </c:pt>
                <c:pt idx="799">
                  <c:v>7.1000000000000004E-3</c:v>
                </c:pt>
                <c:pt idx="800">
                  <c:v>7.1000000000000004E-3</c:v>
                </c:pt>
                <c:pt idx="801">
                  <c:v>7.1000000000000004E-3</c:v>
                </c:pt>
                <c:pt idx="802">
                  <c:v>7.1000000000000004E-3</c:v>
                </c:pt>
                <c:pt idx="803">
                  <c:v>7.1000000000000004E-3</c:v>
                </c:pt>
                <c:pt idx="804">
                  <c:v>7.1000000000000004E-3</c:v>
                </c:pt>
                <c:pt idx="805">
                  <c:v>7.1000000000000004E-3</c:v>
                </c:pt>
                <c:pt idx="806">
                  <c:v>7.1000000000000004E-3</c:v>
                </c:pt>
                <c:pt idx="807">
                  <c:v>7.1000000000000004E-3</c:v>
                </c:pt>
                <c:pt idx="808">
                  <c:v>7.1000000000000004E-3</c:v>
                </c:pt>
                <c:pt idx="809">
                  <c:v>7.1000000000000004E-3</c:v>
                </c:pt>
                <c:pt idx="810">
                  <c:v>7.1000000000000004E-3</c:v>
                </c:pt>
                <c:pt idx="811">
                  <c:v>7.1000000000000004E-3</c:v>
                </c:pt>
                <c:pt idx="812">
                  <c:v>7.1000000000000004E-3</c:v>
                </c:pt>
                <c:pt idx="813">
                  <c:v>7.1000000000000004E-3</c:v>
                </c:pt>
                <c:pt idx="814">
                  <c:v>7.1000000000000004E-3</c:v>
                </c:pt>
                <c:pt idx="815">
                  <c:v>7.1000000000000004E-3</c:v>
                </c:pt>
                <c:pt idx="816">
                  <c:v>7.1000000000000004E-3</c:v>
                </c:pt>
                <c:pt idx="817">
                  <c:v>7.1000000000000004E-3</c:v>
                </c:pt>
                <c:pt idx="818">
                  <c:v>7.1000000000000004E-3</c:v>
                </c:pt>
                <c:pt idx="819">
                  <c:v>7.1000000000000004E-3</c:v>
                </c:pt>
                <c:pt idx="820">
                  <c:v>7.1000000000000004E-3</c:v>
                </c:pt>
                <c:pt idx="821">
                  <c:v>7.1000000000000004E-3</c:v>
                </c:pt>
                <c:pt idx="822">
                  <c:v>7.1000000000000004E-3</c:v>
                </c:pt>
                <c:pt idx="823">
                  <c:v>7.3000000000000044E-3</c:v>
                </c:pt>
                <c:pt idx="824">
                  <c:v>7.3000000000000044E-3</c:v>
                </c:pt>
                <c:pt idx="825">
                  <c:v>7.3000000000000044E-3</c:v>
                </c:pt>
                <c:pt idx="826">
                  <c:v>7.3000000000000044E-3</c:v>
                </c:pt>
                <c:pt idx="827">
                  <c:v>7.3000000000000044E-3</c:v>
                </c:pt>
                <c:pt idx="828">
                  <c:v>7.3000000000000044E-3</c:v>
                </c:pt>
                <c:pt idx="829">
                  <c:v>7.3000000000000044E-3</c:v>
                </c:pt>
                <c:pt idx="830">
                  <c:v>7.3000000000000044E-3</c:v>
                </c:pt>
                <c:pt idx="831">
                  <c:v>7.3000000000000044E-3</c:v>
                </c:pt>
                <c:pt idx="832">
                  <c:v>7.3000000000000044E-3</c:v>
                </c:pt>
                <c:pt idx="833">
                  <c:v>7.3000000000000044E-3</c:v>
                </c:pt>
                <c:pt idx="834">
                  <c:v>7.3000000000000044E-3</c:v>
                </c:pt>
                <c:pt idx="835">
                  <c:v>7.3000000000000044E-3</c:v>
                </c:pt>
                <c:pt idx="836">
                  <c:v>7.3000000000000044E-3</c:v>
                </c:pt>
                <c:pt idx="837">
                  <c:v>7.3000000000000044E-3</c:v>
                </c:pt>
                <c:pt idx="838">
                  <c:v>7.3000000000000044E-3</c:v>
                </c:pt>
                <c:pt idx="839">
                  <c:v>7.3000000000000044E-3</c:v>
                </c:pt>
                <c:pt idx="840">
                  <c:v>7.3000000000000044E-3</c:v>
                </c:pt>
                <c:pt idx="841">
                  <c:v>7.3000000000000044E-3</c:v>
                </c:pt>
                <c:pt idx="842">
                  <c:v>7.3000000000000044E-3</c:v>
                </c:pt>
                <c:pt idx="843">
                  <c:v>7.3000000000000044E-3</c:v>
                </c:pt>
                <c:pt idx="844">
                  <c:v>7.3000000000000044E-3</c:v>
                </c:pt>
                <c:pt idx="845">
                  <c:v>7.3000000000000044E-3</c:v>
                </c:pt>
                <c:pt idx="846">
                  <c:v>7.3000000000000044E-3</c:v>
                </c:pt>
                <c:pt idx="847">
                  <c:v>7.3000000000000044E-3</c:v>
                </c:pt>
                <c:pt idx="848">
                  <c:v>7.3000000000000044E-3</c:v>
                </c:pt>
                <c:pt idx="849">
                  <c:v>7.3000000000000044E-3</c:v>
                </c:pt>
                <c:pt idx="850">
                  <c:v>7.3000000000000044E-3</c:v>
                </c:pt>
                <c:pt idx="851">
                  <c:v>7.3000000000000044E-3</c:v>
                </c:pt>
                <c:pt idx="852">
                  <c:v>7.3000000000000044E-3</c:v>
                </c:pt>
                <c:pt idx="853">
                  <c:v>7.3000000000000044E-3</c:v>
                </c:pt>
                <c:pt idx="854">
                  <c:v>7.5000000000000075E-3</c:v>
                </c:pt>
                <c:pt idx="855">
                  <c:v>7.5000000000000075E-3</c:v>
                </c:pt>
                <c:pt idx="856">
                  <c:v>7.5000000000000075E-3</c:v>
                </c:pt>
                <c:pt idx="857">
                  <c:v>7.5000000000000075E-3</c:v>
                </c:pt>
                <c:pt idx="858">
                  <c:v>7.5000000000000075E-3</c:v>
                </c:pt>
                <c:pt idx="859">
                  <c:v>7.5000000000000075E-3</c:v>
                </c:pt>
                <c:pt idx="860">
                  <c:v>7.5000000000000075E-3</c:v>
                </c:pt>
                <c:pt idx="861">
                  <c:v>7.5000000000000075E-3</c:v>
                </c:pt>
                <c:pt idx="862">
                  <c:v>7.5000000000000075E-3</c:v>
                </c:pt>
                <c:pt idx="863">
                  <c:v>7.5000000000000075E-3</c:v>
                </c:pt>
                <c:pt idx="864">
                  <c:v>7.5000000000000075E-3</c:v>
                </c:pt>
                <c:pt idx="865">
                  <c:v>7.5000000000000075E-3</c:v>
                </c:pt>
                <c:pt idx="866">
                  <c:v>7.5000000000000075E-3</c:v>
                </c:pt>
                <c:pt idx="867">
                  <c:v>7.5000000000000075E-3</c:v>
                </c:pt>
                <c:pt idx="868">
                  <c:v>7.5000000000000075E-3</c:v>
                </c:pt>
                <c:pt idx="869">
                  <c:v>7.5000000000000075E-3</c:v>
                </c:pt>
                <c:pt idx="870">
                  <c:v>7.5000000000000075E-3</c:v>
                </c:pt>
                <c:pt idx="871">
                  <c:v>7.7000000000000046E-3</c:v>
                </c:pt>
                <c:pt idx="872">
                  <c:v>7.7000000000000046E-3</c:v>
                </c:pt>
                <c:pt idx="873">
                  <c:v>7.7000000000000046E-3</c:v>
                </c:pt>
                <c:pt idx="874">
                  <c:v>7.7000000000000046E-3</c:v>
                </c:pt>
                <c:pt idx="875">
                  <c:v>7.7000000000000046E-3</c:v>
                </c:pt>
                <c:pt idx="876">
                  <c:v>7.7000000000000046E-3</c:v>
                </c:pt>
                <c:pt idx="877">
                  <c:v>7.7000000000000046E-3</c:v>
                </c:pt>
                <c:pt idx="878">
                  <c:v>7.7000000000000046E-3</c:v>
                </c:pt>
                <c:pt idx="879">
                  <c:v>7.7000000000000046E-3</c:v>
                </c:pt>
                <c:pt idx="880">
                  <c:v>7.7000000000000046E-3</c:v>
                </c:pt>
                <c:pt idx="881">
                  <c:v>7.7000000000000046E-3</c:v>
                </c:pt>
                <c:pt idx="882">
                  <c:v>7.7000000000000046E-3</c:v>
                </c:pt>
                <c:pt idx="883">
                  <c:v>7.7000000000000046E-3</c:v>
                </c:pt>
                <c:pt idx="884">
                  <c:v>7.7000000000000046E-3</c:v>
                </c:pt>
                <c:pt idx="885">
                  <c:v>7.7000000000000046E-3</c:v>
                </c:pt>
                <c:pt idx="886">
                  <c:v>7.7000000000000046E-3</c:v>
                </c:pt>
                <c:pt idx="887">
                  <c:v>7.7000000000000046E-3</c:v>
                </c:pt>
                <c:pt idx="888">
                  <c:v>7.7000000000000046E-3</c:v>
                </c:pt>
                <c:pt idx="889">
                  <c:v>7.7000000000000046E-3</c:v>
                </c:pt>
                <c:pt idx="890">
                  <c:v>7.7000000000000046E-3</c:v>
                </c:pt>
                <c:pt idx="891">
                  <c:v>7.7000000000000046E-3</c:v>
                </c:pt>
                <c:pt idx="892">
                  <c:v>7.7000000000000046E-3</c:v>
                </c:pt>
                <c:pt idx="893">
                  <c:v>7.7000000000000046E-3</c:v>
                </c:pt>
                <c:pt idx="894">
                  <c:v>7.7000000000000046E-3</c:v>
                </c:pt>
                <c:pt idx="895">
                  <c:v>7.7000000000000046E-3</c:v>
                </c:pt>
                <c:pt idx="896">
                  <c:v>7.7000000000000046E-3</c:v>
                </c:pt>
                <c:pt idx="897">
                  <c:v>7.7000000000000046E-3</c:v>
                </c:pt>
                <c:pt idx="898">
                  <c:v>7.7000000000000046E-3</c:v>
                </c:pt>
                <c:pt idx="899">
                  <c:v>7.7000000000000046E-3</c:v>
                </c:pt>
                <c:pt idx="900">
                  <c:v>7.7000000000000046E-3</c:v>
                </c:pt>
                <c:pt idx="901">
                  <c:v>7.7000000000000046E-3</c:v>
                </c:pt>
                <c:pt idx="902">
                  <c:v>7.7000000000000046E-3</c:v>
                </c:pt>
                <c:pt idx="903">
                  <c:v>7.7000000000000046E-3</c:v>
                </c:pt>
                <c:pt idx="904">
                  <c:v>7.7000000000000046E-3</c:v>
                </c:pt>
                <c:pt idx="905">
                  <c:v>7.7000000000000046E-3</c:v>
                </c:pt>
                <c:pt idx="906">
                  <c:v>7.7000000000000046E-3</c:v>
                </c:pt>
                <c:pt idx="907">
                  <c:v>7.7000000000000046E-3</c:v>
                </c:pt>
                <c:pt idx="908">
                  <c:v>7.7000000000000046E-3</c:v>
                </c:pt>
                <c:pt idx="909">
                  <c:v>7.7000000000000046E-3</c:v>
                </c:pt>
                <c:pt idx="910">
                  <c:v>7.7000000000000046E-3</c:v>
                </c:pt>
                <c:pt idx="911">
                  <c:v>7.7000000000000046E-3</c:v>
                </c:pt>
                <c:pt idx="912">
                  <c:v>7.7000000000000046E-3</c:v>
                </c:pt>
                <c:pt idx="913">
                  <c:v>7.7000000000000046E-3</c:v>
                </c:pt>
                <c:pt idx="914">
                  <c:v>7.7000000000000046E-3</c:v>
                </c:pt>
                <c:pt idx="915">
                  <c:v>7.7000000000000046E-3</c:v>
                </c:pt>
                <c:pt idx="916">
                  <c:v>7.7000000000000046E-3</c:v>
                </c:pt>
                <c:pt idx="917">
                  <c:v>7.7000000000000046E-3</c:v>
                </c:pt>
                <c:pt idx="918">
                  <c:v>7.7000000000000046E-3</c:v>
                </c:pt>
                <c:pt idx="919">
                  <c:v>7.7000000000000046E-3</c:v>
                </c:pt>
                <c:pt idx="920">
                  <c:v>7.7000000000000046E-3</c:v>
                </c:pt>
                <c:pt idx="921">
                  <c:v>7.7000000000000046E-3</c:v>
                </c:pt>
                <c:pt idx="922">
                  <c:v>7.7000000000000046E-3</c:v>
                </c:pt>
                <c:pt idx="923">
                  <c:v>7.7000000000000046E-3</c:v>
                </c:pt>
                <c:pt idx="924">
                  <c:v>7.7000000000000046E-3</c:v>
                </c:pt>
                <c:pt idx="925">
                  <c:v>7.7000000000000046E-3</c:v>
                </c:pt>
                <c:pt idx="926">
                  <c:v>7.7000000000000046E-3</c:v>
                </c:pt>
                <c:pt idx="927">
                  <c:v>7.7000000000000046E-3</c:v>
                </c:pt>
                <c:pt idx="928">
                  <c:v>7.7000000000000046E-3</c:v>
                </c:pt>
                <c:pt idx="929">
                  <c:v>7.7000000000000046E-3</c:v>
                </c:pt>
                <c:pt idx="930">
                  <c:v>7.7000000000000046E-3</c:v>
                </c:pt>
                <c:pt idx="931">
                  <c:v>7.7000000000000046E-3</c:v>
                </c:pt>
                <c:pt idx="932">
                  <c:v>7.7000000000000046E-3</c:v>
                </c:pt>
                <c:pt idx="933">
                  <c:v>7.7000000000000046E-3</c:v>
                </c:pt>
                <c:pt idx="934">
                  <c:v>7.7000000000000046E-3</c:v>
                </c:pt>
                <c:pt idx="935">
                  <c:v>7.7000000000000046E-3</c:v>
                </c:pt>
                <c:pt idx="936">
                  <c:v>7.7000000000000046E-3</c:v>
                </c:pt>
                <c:pt idx="937">
                  <c:v>7.7000000000000046E-3</c:v>
                </c:pt>
                <c:pt idx="938">
                  <c:v>7.7000000000000046E-3</c:v>
                </c:pt>
                <c:pt idx="939">
                  <c:v>7.7000000000000046E-3</c:v>
                </c:pt>
                <c:pt idx="940">
                  <c:v>7.7000000000000046E-3</c:v>
                </c:pt>
                <c:pt idx="941">
                  <c:v>7.7000000000000046E-3</c:v>
                </c:pt>
                <c:pt idx="942">
                  <c:v>7.7000000000000046E-3</c:v>
                </c:pt>
                <c:pt idx="943">
                  <c:v>7.7000000000000046E-3</c:v>
                </c:pt>
                <c:pt idx="944">
                  <c:v>7.7000000000000046E-3</c:v>
                </c:pt>
                <c:pt idx="945">
                  <c:v>7.7000000000000046E-3</c:v>
                </c:pt>
                <c:pt idx="946">
                  <c:v>7.7000000000000046E-3</c:v>
                </c:pt>
                <c:pt idx="947">
                  <c:v>7.7000000000000046E-3</c:v>
                </c:pt>
                <c:pt idx="948">
                  <c:v>7.7000000000000046E-3</c:v>
                </c:pt>
                <c:pt idx="949">
                  <c:v>7.7000000000000046E-3</c:v>
                </c:pt>
                <c:pt idx="950">
                  <c:v>7.7000000000000046E-3</c:v>
                </c:pt>
                <c:pt idx="951">
                  <c:v>7.7000000000000046E-3</c:v>
                </c:pt>
                <c:pt idx="952">
                  <c:v>7.7000000000000046E-3</c:v>
                </c:pt>
                <c:pt idx="953">
                  <c:v>7.7000000000000046E-3</c:v>
                </c:pt>
                <c:pt idx="954">
                  <c:v>7.7000000000000046E-3</c:v>
                </c:pt>
                <c:pt idx="955">
                  <c:v>7.7000000000000046E-3</c:v>
                </c:pt>
                <c:pt idx="956">
                  <c:v>7.7000000000000046E-3</c:v>
                </c:pt>
                <c:pt idx="957">
                  <c:v>8.0000000000000106E-3</c:v>
                </c:pt>
                <c:pt idx="958">
                  <c:v>8.0000000000000106E-3</c:v>
                </c:pt>
                <c:pt idx="959">
                  <c:v>8.0000000000000106E-3</c:v>
                </c:pt>
                <c:pt idx="960">
                  <c:v>8.0000000000000106E-3</c:v>
                </c:pt>
                <c:pt idx="961">
                  <c:v>8.0000000000000106E-3</c:v>
                </c:pt>
                <c:pt idx="962">
                  <c:v>8.0000000000000106E-3</c:v>
                </c:pt>
                <c:pt idx="963">
                  <c:v>8.0000000000000106E-3</c:v>
                </c:pt>
                <c:pt idx="964">
                  <c:v>8.0000000000000106E-3</c:v>
                </c:pt>
                <c:pt idx="965">
                  <c:v>8.0000000000000106E-3</c:v>
                </c:pt>
                <c:pt idx="966">
                  <c:v>8.0000000000000106E-3</c:v>
                </c:pt>
                <c:pt idx="967">
                  <c:v>8.0000000000000106E-3</c:v>
                </c:pt>
                <c:pt idx="968">
                  <c:v>8.0000000000000106E-3</c:v>
                </c:pt>
                <c:pt idx="969">
                  <c:v>8.0000000000000106E-3</c:v>
                </c:pt>
                <c:pt idx="970">
                  <c:v>8.0000000000000106E-3</c:v>
                </c:pt>
                <c:pt idx="971">
                  <c:v>8.0000000000000106E-3</c:v>
                </c:pt>
                <c:pt idx="972">
                  <c:v>8.0000000000000106E-3</c:v>
                </c:pt>
                <c:pt idx="973">
                  <c:v>8.0000000000000106E-3</c:v>
                </c:pt>
                <c:pt idx="974">
                  <c:v>8.0000000000000106E-3</c:v>
                </c:pt>
                <c:pt idx="975">
                  <c:v>8.0000000000000106E-3</c:v>
                </c:pt>
                <c:pt idx="976">
                  <c:v>8.0000000000000106E-3</c:v>
                </c:pt>
                <c:pt idx="977">
                  <c:v>8.0000000000000106E-3</c:v>
                </c:pt>
                <c:pt idx="978">
                  <c:v>8.0000000000000106E-3</c:v>
                </c:pt>
                <c:pt idx="979">
                  <c:v>8.0000000000000106E-3</c:v>
                </c:pt>
                <c:pt idx="980">
                  <c:v>8.0000000000000106E-3</c:v>
                </c:pt>
                <c:pt idx="981">
                  <c:v>8.0000000000000106E-3</c:v>
                </c:pt>
                <c:pt idx="982">
                  <c:v>8.0000000000000106E-3</c:v>
                </c:pt>
                <c:pt idx="983">
                  <c:v>8.0000000000000106E-3</c:v>
                </c:pt>
                <c:pt idx="984">
                  <c:v>8.0000000000000106E-3</c:v>
                </c:pt>
                <c:pt idx="985">
                  <c:v>8.0000000000000106E-3</c:v>
                </c:pt>
                <c:pt idx="986">
                  <c:v>8.0000000000000106E-3</c:v>
                </c:pt>
                <c:pt idx="987">
                  <c:v>8.0000000000000106E-3</c:v>
                </c:pt>
                <c:pt idx="988">
                  <c:v>8.0000000000000106E-3</c:v>
                </c:pt>
                <c:pt idx="989">
                  <c:v>8.0000000000000106E-3</c:v>
                </c:pt>
                <c:pt idx="990">
                  <c:v>8.0000000000000106E-3</c:v>
                </c:pt>
                <c:pt idx="991">
                  <c:v>8.0000000000000106E-3</c:v>
                </c:pt>
                <c:pt idx="992">
                  <c:v>8.0000000000000106E-3</c:v>
                </c:pt>
                <c:pt idx="993">
                  <c:v>8.0000000000000106E-3</c:v>
                </c:pt>
                <c:pt idx="994">
                  <c:v>8.0000000000000106E-3</c:v>
                </c:pt>
                <c:pt idx="995">
                  <c:v>8.0000000000000106E-3</c:v>
                </c:pt>
                <c:pt idx="996">
                  <c:v>8.0000000000000106E-3</c:v>
                </c:pt>
                <c:pt idx="997">
                  <c:v>8.0000000000000106E-3</c:v>
                </c:pt>
                <c:pt idx="998">
                  <c:v>8.0000000000000106E-3</c:v>
                </c:pt>
                <c:pt idx="999">
                  <c:v>8.0000000000000106E-3</c:v>
                </c:pt>
                <c:pt idx="1000">
                  <c:v>8.0000000000000106E-3</c:v>
                </c:pt>
                <c:pt idx="1001">
                  <c:v>8.0000000000000106E-3</c:v>
                </c:pt>
                <c:pt idx="1002">
                  <c:v>8.0000000000000106E-3</c:v>
                </c:pt>
                <c:pt idx="1003">
                  <c:v>8.0000000000000106E-3</c:v>
                </c:pt>
                <c:pt idx="1004">
                  <c:v>8.0000000000000106E-3</c:v>
                </c:pt>
                <c:pt idx="1005">
                  <c:v>8.0000000000000106E-3</c:v>
                </c:pt>
                <c:pt idx="1006">
                  <c:v>8.0000000000000106E-3</c:v>
                </c:pt>
                <c:pt idx="1007">
                  <c:v>8.5000000000000006E-3</c:v>
                </c:pt>
                <c:pt idx="1008">
                  <c:v>8.5000000000000006E-3</c:v>
                </c:pt>
                <c:pt idx="1009">
                  <c:v>8.5000000000000006E-3</c:v>
                </c:pt>
                <c:pt idx="1010">
                  <c:v>8.5000000000000006E-3</c:v>
                </c:pt>
                <c:pt idx="1011">
                  <c:v>8.5000000000000006E-3</c:v>
                </c:pt>
                <c:pt idx="1012">
                  <c:v>8.5000000000000006E-3</c:v>
                </c:pt>
                <c:pt idx="1013">
                  <c:v>8.5000000000000006E-3</c:v>
                </c:pt>
                <c:pt idx="1014">
                  <c:v>8.5000000000000006E-3</c:v>
                </c:pt>
                <c:pt idx="1015">
                  <c:v>8.5000000000000006E-3</c:v>
                </c:pt>
                <c:pt idx="1016">
                  <c:v>8.5000000000000006E-3</c:v>
                </c:pt>
                <c:pt idx="1017">
                  <c:v>8.5000000000000006E-3</c:v>
                </c:pt>
                <c:pt idx="1018">
                  <c:v>8.5000000000000006E-3</c:v>
                </c:pt>
                <c:pt idx="1019">
                  <c:v>8.5000000000000006E-3</c:v>
                </c:pt>
                <c:pt idx="1020">
                  <c:v>8.5000000000000006E-3</c:v>
                </c:pt>
                <c:pt idx="1021">
                  <c:v>8.5000000000000006E-3</c:v>
                </c:pt>
                <c:pt idx="1022">
                  <c:v>8.5000000000000006E-3</c:v>
                </c:pt>
                <c:pt idx="1023">
                  <c:v>8.5000000000000006E-3</c:v>
                </c:pt>
                <c:pt idx="1024">
                  <c:v>8.5000000000000006E-3</c:v>
                </c:pt>
                <c:pt idx="1025">
                  <c:v>8.5000000000000006E-3</c:v>
                </c:pt>
                <c:pt idx="1026">
                  <c:v>8.5000000000000006E-3</c:v>
                </c:pt>
                <c:pt idx="1027">
                  <c:v>8.5000000000000006E-3</c:v>
                </c:pt>
                <c:pt idx="1028">
                  <c:v>8.5000000000000006E-3</c:v>
                </c:pt>
                <c:pt idx="1029">
                  <c:v>8.5000000000000006E-3</c:v>
                </c:pt>
                <c:pt idx="1030">
                  <c:v>8.5000000000000006E-3</c:v>
                </c:pt>
                <c:pt idx="1031">
                  <c:v>8.5000000000000006E-3</c:v>
                </c:pt>
                <c:pt idx="1032">
                  <c:v>8.5000000000000006E-3</c:v>
                </c:pt>
                <c:pt idx="1033">
                  <c:v>8.5000000000000006E-3</c:v>
                </c:pt>
                <c:pt idx="1034">
                  <c:v>8.5000000000000006E-3</c:v>
                </c:pt>
                <c:pt idx="1035">
                  <c:v>8.5000000000000006E-3</c:v>
                </c:pt>
                <c:pt idx="1036">
                  <c:v>8.5000000000000006E-3</c:v>
                </c:pt>
                <c:pt idx="1037">
                  <c:v>8.5000000000000006E-3</c:v>
                </c:pt>
                <c:pt idx="1038">
                  <c:v>8.5000000000000006E-3</c:v>
                </c:pt>
                <c:pt idx="1039">
                  <c:v>8.5000000000000006E-3</c:v>
                </c:pt>
                <c:pt idx="1040">
                  <c:v>8.5000000000000006E-3</c:v>
                </c:pt>
                <c:pt idx="1041">
                  <c:v>8.5000000000000006E-3</c:v>
                </c:pt>
                <c:pt idx="1042">
                  <c:v>8.5000000000000006E-3</c:v>
                </c:pt>
                <c:pt idx="1043">
                  <c:v>8.5000000000000006E-3</c:v>
                </c:pt>
                <c:pt idx="1044">
                  <c:v>8.5000000000000006E-3</c:v>
                </c:pt>
                <c:pt idx="1045">
                  <c:v>8.5000000000000006E-3</c:v>
                </c:pt>
                <c:pt idx="1046">
                  <c:v>8.5000000000000006E-3</c:v>
                </c:pt>
                <c:pt idx="1047">
                  <c:v>8.5000000000000006E-3</c:v>
                </c:pt>
                <c:pt idx="1048">
                  <c:v>8.5000000000000006E-3</c:v>
                </c:pt>
                <c:pt idx="1049">
                  <c:v>8.5000000000000006E-3</c:v>
                </c:pt>
                <c:pt idx="1050">
                  <c:v>8.5000000000000006E-3</c:v>
                </c:pt>
                <c:pt idx="1051">
                  <c:v>8.5000000000000006E-3</c:v>
                </c:pt>
                <c:pt idx="1052">
                  <c:v>8.5000000000000006E-3</c:v>
                </c:pt>
                <c:pt idx="1053">
                  <c:v>8.5000000000000006E-3</c:v>
                </c:pt>
                <c:pt idx="1054">
                  <c:v>8.5000000000000006E-3</c:v>
                </c:pt>
                <c:pt idx="1055">
                  <c:v>8.5000000000000006E-3</c:v>
                </c:pt>
                <c:pt idx="1056">
                  <c:v>8.5000000000000006E-3</c:v>
                </c:pt>
                <c:pt idx="1057">
                  <c:v>8.5000000000000006E-3</c:v>
                </c:pt>
                <c:pt idx="1058">
                  <c:v>8.5000000000000006E-3</c:v>
                </c:pt>
                <c:pt idx="1059">
                  <c:v>8.5000000000000006E-3</c:v>
                </c:pt>
                <c:pt idx="1060">
                  <c:v>8.5000000000000006E-3</c:v>
                </c:pt>
                <c:pt idx="1061">
                  <c:v>8.5000000000000006E-3</c:v>
                </c:pt>
                <c:pt idx="1062">
                  <c:v>8.5000000000000006E-3</c:v>
                </c:pt>
                <c:pt idx="1063">
                  <c:v>8.5000000000000006E-3</c:v>
                </c:pt>
                <c:pt idx="1064">
                  <c:v>8.5000000000000006E-3</c:v>
                </c:pt>
                <c:pt idx="1065">
                  <c:v>8.5000000000000006E-3</c:v>
                </c:pt>
                <c:pt idx="1066">
                  <c:v>8.5000000000000006E-3</c:v>
                </c:pt>
                <c:pt idx="1067">
                  <c:v>8.5000000000000006E-3</c:v>
                </c:pt>
                <c:pt idx="1068">
                  <c:v>8.5000000000000006E-3</c:v>
                </c:pt>
                <c:pt idx="1069">
                  <c:v>8.5000000000000006E-3</c:v>
                </c:pt>
                <c:pt idx="1070">
                  <c:v>8.5000000000000006E-3</c:v>
                </c:pt>
                <c:pt idx="1071">
                  <c:v>8.5000000000000006E-3</c:v>
                </c:pt>
                <c:pt idx="1072">
                  <c:v>8.5000000000000006E-3</c:v>
                </c:pt>
                <c:pt idx="1073">
                  <c:v>8.5000000000000006E-3</c:v>
                </c:pt>
                <c:pt idx="1074">
                  <c:v>8.5000000000000006E-3</c:v>
                </c:pt>
                <c:pt idx="1075">
                  <c:v>8.5000000000000006E-3</c:v>
                </c:pt>
                <c:pt idx="1076">
                  <c:v>8.5000000000000006E-3</c:v>
                </c:pt>
                <c:pt idx="1077">
                  <c:v>8.5000000000000006E-3</c:v>
                </c:pt>
                <c:pt idx="1078">
                  <c:v>8.5000000000000006E-3</c:v>
                </c:pt>
                <c:pt idx="1079">
                  <c:v>8.5000000000000006E-3</c:v>
                </c:pt>
                <c:pt idx="1080">
                  <c:v>8.5000000000000006E-3</c:v>
                </c:pt>
                <c:pt idx="1081">
                  <c:v>8.5000000000000006E-3</c:v>
                </c:pt>
                <c:pt idx="1082">
                  <c:v>8.5000000000000006E-3</c:v>
                </c:pt>
                <c:pt idx="1083">
                  <c:v>8.5000000000000006E-3</c:v>
                </c:pt>
                <c:pt idx="1084">
                  <c:v>8.5000000000000006E-3</c:v>
                </c:pt>
                <c:pt idx="1085">
                  <c:v>8.5000000000000006E-3</c:v>
                </c:pt>
                <c:pt idx="1086">
                  <c:v>9.6000000000000026E-3</c:v>
                </c:pt>
                <c:pt idx="1087">
                  <c:v>9.6000000000000026E-3</c:v>
                </c:pt>
                <c:pt idx="1088">
                  <c:v>9.6000000000000026E-3</c:v>
                </c:pt>
                <c:pt idx="1089">
                  <c:v>9.6000000000000026E-3</c:v>
                </c:pt>
                <c:pt idx="1090">
                  <c:v>9.6000000000000026E-3</c:v>
                </c:pt>
                <c:pt idx="1091">
                  <c:v>9.6000000000000026E-3</c:v>
                </c:pt>
                <c:pt idx="1092">
                  <c:v>9.6000000000000026E-3</c:v>
                </c:pt>
                <c:pt idx="1093">
                  <c:v>9.6000000000000026E-3</c:v>
                </c:pt>
                <c:pt idx="1094">
                  <c:v>9.6000000000000026E-3</c:v>
                </c:pt>
                <c:pt idx="1095">
                  <c:v>9.6000000000000026E-3</c:v>
                </c:pt>
                <c:pt idx="1096">
                  <c:v>9.6000000000000026E-3</c:v>
                </c:pt>
              </c:numCache>
            </c:numRef>
          </c:yVal>
          <c:smooth val="0"/>
          <c:extLst>
            <c:ext xmlns:c16="http://schemas.microsoft.com/office/drawing/2014/chart" uri="{C3380CC4-5D6E-409C-BE32-E72D297353CC}">
              <c16:uniqueId val="{00000002-092A-4B52-A779-3D4426DBBBB5}"/>
            </c:ext>
          </c:extLst>
        </c:ser>
        <c:dLbls>
          <c:showLegendKey val="0"/>
          <c:showVal val="0"/>
          <c:showCatName val="0"/>
          <c:showSerName val="0"/>
          <c:showPercent val="0"/>
          <c:showBubbleSize val="0"/>
        </c:dLbls>
        <c:axId val="291872128"/>
        <c:axId val="291886208"/>
      </c:scatterChart>
      <c:valAx>
        <c:axId val="291872128"/>
        <c:scaling>
          <c:orientation val="minMax"/>
          <c:max val="1100"/>
          <c:min val="0"/>
        </c:scaling>
        <c:delete val="0"/>
        <c:axPos val="b"/>
        <c:numFmt formatCode="General" sourceLinked="1"/>
        <c:majorTickMark val="out"/>
        <c:minorTickMark val="none"/>
        <c:tickLblPos val="nextTo"/>
        <c:spPr>
          <a:ln/>
        </c:spPr>
        <c:txPr>
          <a:bodyPr/>
          <a:lstStyle/>
          <a:p>
            <a:pPr>
              <a:defRPr sz="1400">
                <a:solidFill>
                  <a:schemeClr val="bg1"/>
                </a:solidFill>
              </a:defRPr>
            </a:pPr>
            <a:endParaRPr lang="en-US"/>
          </a:p>
        </c:txPr>
        <c:crossAx val="291886208"/>
        <c:crosses val="autoZero"/>
        <c:crossBetween val="midCat"/>
        <c:majorUnit val="360"/>
      </c:valAx>
      <c:valAx>
        <c:axId val="291886208"/>
        <c:scaling>
          <c:orientation val="minMax"/>
          <c:max val="2.5000000000000001E-2"/>
        </c:scaling>
        <c:delete val="0"/>
        <c:axPos val="l"/>
        <c:numFmt formatCode="0.0%" sourceLinked="0"/>
        <c:majorTickMark val="out"/>
        <c:minorTickMark val="none"/>
        <c:tickLblPos val="nextTo"/>
        <c:spPr>
          <a:ln/>
        </c:spPr>
        <c:txPr>
          <a:bodyPr/>
          <a:lstStyle/>
          <a:p>
            <a:pPr>
              <a:defRPr sz="1400">
                <a:solidFill>
                  <a:schemeClr val="bg1"/>
                </a:solidFill>
              </a:defRPr>
            </a:pPr>
            <a:endParaRPr lang="en-US"/>
          </a:p>
        </c:txPr>
        <c:crossAx val="291872128"/>
        <c:crosses val="autoZero"/>
        <c:crossBetween val="midCat"/>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0.65532</cdr:x>
      <cdr:y>0.05803</cdr:y>
    </cdr:from>
    <cdr:to>
      <cdr:x>1</cdr:x>
      <cdr:y>0.13774</cdr:y>
    </cdr:to>
    <cdr:sp macro="" textlink="">
      <cdr:nvSpPr>
        <cdr:cNvPr id="2" name="TextBox 1"/>
        <cdr:cNvSpPr txBox="1"/>
      </cdr:nvSpPr>
      <cdr:spPr>
        <a:xfrm xmlns:a="http://schemas.openxmlformats.org/drawingml/2006/main">
          <a:off x="5314775" y="252708"/>
          <a:ext cx="2795451" cy="3471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chemeClr val="bg1"/>
              </a:solidFill>
              <a:latin typeface="Arial" panose="020B0604020202020204" pitchFamily="34" charset="0"/>
              <a:cs typeface="Arial" panose="020B0604020202020204" pitchFamily="34" charset="0"/>
            </a:rPr>
            <a:t>LDL-C (mmol/L) at 4 weeks</a:t>
          </a:r>
        </a:p>
      </cdr:txBody>
    </cdr:sp>
  </cdr:relSizeAnchor>
  <cdr:relSizeAnchor xmlns:cdr="http://schemas.openxmlformats.org/drawingml/2006/chartDrawing">
    <cdr:from>
      <cdr:x>0.26561</cdr:x>
      <cdr:y>0.87106</cdr:y>
    </cdr:from>
    <cdr:to>
      <cdr:x>0.29626</cdr:x>
      <cdr:y>0.96621</cdr:y>
    </cdr:to>
    <cdr:sp macro="" textlink="">
      <cdr:nvSpPr>
        <cdr:cNvPr id="3" name="TextBox 2"/>
        <cdr:cNvSpPr txBox="1"/>
      </cdr:nvSpPr>
      <cdr:spPr>
        <a:xfrm xmlns:a="http://schemas.openxmlformats.org/drawingml/2006/main">
          <a:off x="2154163" y="3793280"/>
          <a:ext cx="248577" cy="414357"/>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ctr" anchorCtr="0">
          <a:noAutofit/>
        </a:bodyPr>
        <a:lstStyle xmlns:a="http://schemas.openxmlformats.org/drawingml/2006/main"/>
        <a:p xmlns:a="http://schemas.openxmlformats.org/drawingml/2006/main">
          <a:r>
            <a:rPr lang="en-US" sz="1200" dirty="0">
              <a:solidFill>
                <a:schemeClr val="bg1"/>
              </a:solidFill>
              <a:sym typeface="Symbol" panose="05050102010706020507" pitchFamily="18" charset="2"/>
            </a:rPr>
            <a:t></a:t>
          </a:r>
          <a:endParaRPr lang="en-US" sz="12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889E7A32-6A50-6841-95A7-B5E35D2C287D}" type="datetimeFigureOut">
              <a:rPr lang="en-US" smtClean="0"/>
              <a:pPr/>
              <a:t>4/17/2019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7602678-4D94-7D41-86E1-8CBD4B3E5E3A}" type="slidenum">
              <a:rPr lang="en-US" smtClean="0"/>
              <a:pPr/>
              <a:t>‹#›</a:t>
            </a:fld>
            <a:endParaRPr lang="en-US" dirty="0"/>
          </a:p>
        </p:txBody>
      </p:sp>
    </p:spTree>
    <p:extLst>
      <p:ext uri="{BB962C8B-B14F-4D97-AF65-F5344CB8AC3E}">
        <p14:creationId xmlns:p14="http://schemas.microsoft.com/office/powerpoint/2010/main" val="195341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clinicaltrials.gov/show/NCT00239681" TargetMode="External"/><Relationship Id="rId3" Type="http://schemas.openxmlformats.org/officeDocument/2006/relationships/hyperlink" Target="https://www.ncbi.nlm.nih.gov/pubmed/26916794" TargetMode="External"/><Relationship Id="rId7" Type="http://schemas.openxmlformats.org/officeDocument/2006/relationships/hyperlink" Target="https://www.ncbi.nlm.nih.gov/pubmed/?term=JUPITER%20Trial%20Study%20Group%5bCorporate%20Author%5d"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ncbi.nlm.nih.gov/pubmed/?term=Rose%20L%5bAuthor%5d&amp;cauthor=true&amp;cauthor_uid=26916794" TargetMode="External"/><Relationship Id="rId5" Type="http://schemas.openxmlformats.org/officeDocument/2006/relationships/hyperlink" Target="https://www.ncbi.nlm.nih.gov/pubmed/?term=Mora%20S%5bAuthor%5d&amp;cauthor=true&amp;cauthor_uid=26916794" TargetMode="External"/><Relationship Id="rId4" Type="http://schemas.openxmlformats.org/officeDocument/2006/relationships/hyperlink" Target="https://www.ncbi.nlm.nih.gov/pubmed/?term=Ridker%20PM%5bAuthor%5d&amp;cauthor=true&amp;cauthor_uid=2691679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07B4A042-FDD1-4D3F-8657-7242360558B0}" type="slidenum">
              <a:rPr lang="en-US" altLang="en-US" sz="1000" smtClean="0"/>
              <a:pPr/>
              <a:t>4</a:t>
            </a:fld>
            <a:endParaRPr lang="en-US" altLang="en-US" sz="1000"/>
          </a:p>
        </p:txBody>
      </p:sp>
      <p:sp>
        <p:nvSpPr>
          <p:cNvPr id="149507" name="Rectangle 2"/>
          <p:cNvSpPr>
            <a:spLocks noGrp="1" noRot="1" noChangeAspect="1" noChangeArrowheads="1" noTextEdit="1"/>
          </p:cNvSpPr>
          <p:nvPr>
            <p:ph type="sldImg"/>
          </p:nvPr>
        </p:nvSpPr>
        <p:spPr>
          <a:xfrm>
            <a:off x="-3224213" y="620713"/>
            <a:ext cx="13333413" cy="7500937"/>
          </a:xfrm>
          <a:ln/>
        </p:spPr>
      </p:sp>
      <p:sp>
        <p:nvSpPr>
          <p:cNvPr id="14950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44D21C21-A393-4EE2-80E6-80F57685F77F}" type="slidenum">
              <a:rPr lang="en-US" altLang="en-US" sz="1000" smtClean="0"/>
              <a:pPr/>
              <a:t>20</a:t>
            </a:fld>
            <a:endParaRPr lang="en-US" altLang="en-US" sz="1000"/>
          </a:p>
        </p:txBody>
      </p:sp>
      <p:sp>
        <p:nvSpPr>
          <p:cNvPr id="148483" name="Rectangle 2"/>
          <p:cNvSpPr>
            <a:spLocks noGrp="1" noRot="1" noChangeAspect="1" noChangeArrowheads="1" noTextEdit="1"/>
          </p:cNvSpPr>
          <p:nvPr>
            <p:ph type="sldImg"/>
          </p:nvPr>
        </p:nvSpPr>
        <p:spPr>
          <a:xfrm>
            <a:off x="-3224213" y="620713"/>
            <a:ext cx="13333413" cy="7500937"/>
          </a:xfrm>
          <a:ln/>
        </p:spPr>
      </p:sp>
      <p:sp>
        <p:nvSpPr>
          <p:cNvPr id="148484"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2947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a:prstGeom prst="rect">
            <a:avLst/>
          </a:prstGeom>
          <a:noFill/>
          <a:ln w="12700">
            <a:solidFill>
              <a:prstClr val="black"/>
            </a:solidFill>
          </a:ln>
        </p:spPr>
      </p:sp>
      <p:sp>
        <p:nvSpPr>
          <p:cNvPr id="3" name="Notes Placeholder 2"/>
          <p:cNvSpPr>
            <a:spLocks noGrp="1"/>
          </p:cNvSpPr>
          <p:nvPr>
            <p:ph type="body" idx="1"/>
          </p:nvPr>
        </p:nvSpPr>
        <p:spPr>
          <a:xfrm>
            <a:off x="708015" y="4506600"/>
            <a:ext cx="5661046" cy="3686091"/>
          </a:xfrm>
          <a:prstGeom prst="rect">
            <a:avLst/>
          </a:prstGeom>
        </p:spPr>
        <p:txBody>
          <a:bodyPr lIns="88861" tIns="44431" rIns="88861" bIns="44431"/>
          <a:lstStyle/>
          <a:p>
            <a:r>
              <a:rPr lang="en-US" b="1" dirty="0"/>
              <a:t>Key Concept: At the time of publication</a:t>
            </a:r>
            <a:r>
              <a:rPr lang="en-US" b="1" baseline="0" dirty="0"/>
              <a:t> of the 2013 ACC/AHA guidelines there were no available large RCTs of non-statin therapies for LDL-C lowering.  However, recent evidence with ezetimibe, evolocumab, and alirocumab support the benefits of the addition of non-statin therapies to maximally tolerated statin in appropriate high-risk patients.</a:t>
            </a:r>
            <a:endParaRPr lang="en-US" b="1" dirty="0"/>
          </a:p>
        </p:txBody>
      </p:sp>
      <p:sp>
        <p:nvSpPr>
          <p:cNvPr id="4" name="Slide Number Placeholder 3"/>
          <p:cNvSpPr>
            <a:spLocks noGrp="1"/>
          </p:cNvSpPr>
          <p:nvPr>
            <p:ph type="sldNum" sz="quarter" idx="10"/>
          </p:nvPr>
        </p:nvSpPr>
        <p:spPr/>
        <p:txBody>
          <a:bodyPr/>
          <a:lstStyle/>
          <a:p>
            <a:pPr>
              <a:defRPr/>
            </a:pPr>
            <a:fld id="{EF7BF49C-2CA5-44B2-9279-4421D079BE1F}" type="slidenum">
              <a:rPr lang="en-US" smtClean="0"/>
              <a:pPr>
                <a:defRPr/>
              </a:pPr>
              <a:t>21</a:t>
            </a:fld>
            <a:endParaRPr lang="en-US" dirty="0"/>
          </a:p>
        </p:txBody>
      </p:sp>
    </p:spTree>
    <p:extLst>
      <p:ext uri="{BB962C8B-B14F-4D97-AF65-F5344CB8AC3E}">
        <p14:creationId xmlns:p14="http://schemas.microsoft.com/office/powerpoint/2010/main" val="2825232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381000" y="685800"/>
            <a:ext cx="6096000" cy="3429000"/>
          </a:xfrm>
          <a:ln/>
        </p:spPr>
      </p:sp>
      <p:sp>
        <p:nvSpPr>
          <p:cNvPr id="9318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Arial" charset="0"/>
              <a:cs typeface="Arial" charset="0"/>
            </a:endParaRPr>
          </a:p>
        </p:txBody>
      </p:sp>
      <p:sp>
        <p:nvSpPr>
          <p:cNvPr id="931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fld id="{2CF8E285-F60F-A944-8F7C-613E64119337}" type="slidenum">
              <a:rPr lang="en-US" sz="1200"/>
              <a:pPr/>
              <a:t>22</a:t>
            </a:fld>
            <a:endParaRPr lang="en-US" sz="1200" dirty="0"/>
          </a:p>
        </p:txBody>
      </p:sp>
    </p:spTree>
    <p:extLst>
      <p:ext uri="{BB962C8B-B14F-4D97-AF65-F5344CB8AC3E}">
        <p14:creationId xmlns:p14="http://schemas.microsoft.com/office/powerpoint/2010/main" val="2701087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42604" y="9634781"/>
            <a:ext cx="3014932" cy="506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420D0D6D-826E-044F-8DA6-1AB25A563A6F}" type="slidenum">
              <a:rPr lang="en-US" sz="1200">
                <a:solidFill>
                  <a:srgbClr val="000000"/>
                </a:solidFill>
              </a:rPr>
              <a:pPr eaLnBrk="1" hangingPunct="1">
                <a:defRPr/>
              </a:pPr>
              <a:t>24</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98425" y="760413"/>
            <a:ext cx="6761163" cy="3803650"/>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GB" sz="2400" dirty="0"/>
          </a:p>
        </p:txBody>
      </p:sp>
    </p:spTree>
    <p:extLst>
      <p:ext uri="{BB962C8B-B14F-4D97-AF65-F5344CB8AC3E}">
        <p14:creationId xmlns:p14="http://schemas.microsoft.com/office/powerpoint/2010/main" val="4197702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42604" y="9634781"/>
            <a:ext cx="3014932" cy="506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420D0D6D-826E-044F-8DA6-1AB25A563A6F}" type="slidenum">
              <a:rPr lang="en-US" sz="1200">
                <a:solidFill>
                  <a:srgbClr val="000000"/>
                </a:solidFill>
              </a:rPr>
              <a:pPr eaLnBrk="1" hangingPunct="1">
                <a:defRPr/>
              </a:pPr>
              <a:t>25</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98425" y="760413"/>
            <a:ext cx="6761163" cy="3803650"/>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GB" sz="2400" dirty="0"/>
          </a:p>
        </p:txBody>
      </p:sp>
    </p:spTree>
    <p:extLst>
      <p:ext uri="{BB962C8B-B14F-4D97-AF65-F5344CB8AC3E}">
        <p14:creationId xmlns:p14="http://schemas.microsoft.com/office/powerpoint/2010/main" val="3031156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42604" y="9634781"/>
            <a:ext cx="3014932" cy="506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420D0D6D-826E-044F-8DA6-1AB25A563A6F}" type="slidenum">
              <a:rPr lang="en-US" sz="1200">
                <a:solidFill>
                  <a:srgbClr val="000000"/>
                </a:solidFill>
              </a:rPr>
              <a:pPr eaLnBrk="1" hangingPunct="1">
                <a:defRPr/>
              </a:pPr>
              <a:t>26</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98425" y="760413"/>
            <a:ext cx="6761163" cy="3803650"/>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GB" sz="2400" dirty="0"/>
          </a:p>
        </p:txBody>
      </p:sp>
    </p:spTree>
    <p:extLst>
      <p:ext uri="{BB962C8B-B14F-4D97-AF65-F5344CB8AC3E}">
        <p14:creationId xmlns:p14="http://schemas.microsoft.com/office/powerpoint/2010/main" val="3414110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417513" y="701675"/>
            <a:ext cx="6242050" cy="351155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This data shows the reduction in LDL with evolocumab added to statin.  For instance if patient’s baseline LDL is 240 mg/ dL then adding a low-dose statin may lower the patient’s LDL 16% to 200; adding PCSK9  at this point may lower it 60 percent to a final LDL of 80 mg/dL.  However if the patient can tolerate high-dose statin and lower the LDL 50 percent  to 120 then a further 60 percent reduction with resultant LDL of 48 mg/dL.  This is because statins will up regulate LDL receptor numbers and PCSK9 levels allowing a greater response to therapy by the PCS K 9 inhibitor .</a:t>
            </a:r>
          </a:p>
        </p:txBody>
      </p:sp>
      <p:sp>
        <p:nvSpPr>
          <p:cNvPr id="4" name="Footer Placeholder 3"/>
          <p:cNvSpPr>
            <a:spLocks noGrp="1"/>
          </p:cNvSpPr>
          <p:nvPr>
            <p:ph type="ftr" sz="quarter" idx="4"/>
          </p:nvPr>
        </p:nvSpPr>
        <p:spPr/>
        <p:txBody>
          <a:bodyPr/>
          <a:lstStyle/>
          <a:p>
            <a:pPr>
              <a:defRPr/>
            </a:pPr>
            <a:r>
              <a:rPr lang="en-US"/>
              <a:t>CP1088236	Connolly,HM	CW	11-13-2002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a:extLst>
              <a:ext uri="{FF2B5EF4-FFF2-40B4-BE49-F238E27FC236}">
                <a16:creationId xmlns:a16="http://schemas.microsoft.com/office/drawing/2014/main" id="{B38186BA-82FC-4E5F-9F66-E31C9D5755BE}"/>
              </a:ext>
            </a:extLst>
          </p:cNvPr>
          <p:cNvSpPr>
            <a:spLocks noGrp="1" noRot="1" noChangeAspect="1" noTextEdit="1"/>
          </p:cNvSpPr>
          <p:nvPr>
            <p:ph type="sldImg"/>
          </p:nvPr>
        </p:nvSpPr>
        <p:spPr>
          <a:ln/>
        </p:spPr>
      </p:sp>
      <p:sp>
        <p:nvSpPr>
          <p:cNvPr id="163842" name="Notes Placeholder 2">
            <a:extLst>
              <a:ext uri="{FF2B5EF4-FFF2-40B4-BE49-F238E27FC236}">
                <a16:creationId xmlns:a16="http://schemas.microsoft.com/office/drawing/2014/main" id="{D102CC1A-356F-4744-AB13-49A8154F79B3}"/>
              </a:ext>
            </a:extLst>
          </p:cNvPr>
          <p:cNvSpPr>
            <a:spLocks noGrp="1"/>
          </p:cNvSpPr>
          <p:nvPr>
            <p:ph type="body" idx="1"/>
          </p:nvPr>
        </p:nvSpPr>
        <p:spPr>
          <a:ln/>
        </p:spPr>
        <p:txBody>
          <a:bodyPr/>
          <a:lstStyle/>
          <a:p>
            <a:r>
              <a:rPr lang="en-US" altLang="en-US" b="1" dirty="0">
                <a:latin typeface="Arial" panose="020B0604020202020204" pitchFamily="34" charset="0"/>
              </a:rPr>
              <a:t>Key</a:t>
            </a:r>
            <a:r>
              <a:rPr lang="en-US" altLang="en-US" b="1" baseline="0" dirty="0">
                <a:latin typeface="Arial" panose="020B0604020202020204" pitchFamily="34" charset="0"/>
              </a:rPr>
              <a:t> Concept: PCSK9i may be slightly less effective in LDL-C lowering for patients with </a:t>
            </a:r>
            <a:r>
              <a:rPr lang="en-US" altLang="en-US" b="1" baseline="0" dirty="0" err="1">
                <a:latin typeface="Arial" panose="020B0604020202020204" pitchFamily="34" charset="0"/>
              </a:rPr>
              <a:t>HoFH</a:t>
            </a:r>
            <a:r>
              <a:rPr lang="en-US" altLang="en-US" b="1" baseline="0" dirty="0">
                <a:latin typeface="Arial" panose="020B0604020202020204" pitchFamily="34" charset="0"/>
              </a:rPr>
              <a:t> due to fewer or absent functioning LDL receptors.</a:t>
            </a:r>
            <a:r>
              <a:rPr lang="en-US" altLang="en-US" dirty="0">
                <a:latin typeface="Arial" panose="020B0604020202020204" pitchFamily="34" charset="0"/>
              </a:rPr>
              <a:t>
</a:t>
            </a:r>
          </a:p>
        </p:txBody>
      </p:sp>
      <p:sp>
        <p:nvSpPr>
          <p:cNvPr id="163843" name="Slide Number Placeholder 3">
            <a:extLst>
              <a:ext uri="{FF2B5EF4-FFF2-40B4-BE49-F238E27FC236}">
                <a16:creationId xmlns:a16="http://schemas.microsoft.com/office/drawing/2014/main" id="{499B0280-6299-452D-B8FE-2492A5A8655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C9A1DB5-9015-446A-A288-0DABDA0DFD28}" type="slidenum">
              <a:rPr lang="en-US" altLang="en-US" sz="1200"/>
              <a:pPr algn="r" eaLnBrk="1" hangingPunct="1"/>
              <a:t>28</a:t>
            </a:fld>
            <a:endParaRPr lang="en-US" altLang="en-US" sz="1200"/>
          </a:p>
        </p:txBody>
      </p:sp>
    </p:spTree>
    <p:extLst>
      <p:ext uri="{BB962C8B-B14F-4D97-AF65-F5344CB8AC3E}">
        <p14:creationId xmlns:p14="http://schemas.microsoft.com/office/powerpoint/2010/main" val="3411943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Concepts: differences in patient populations (ASCVD with high-risk features vs ACS within 4-12 months), both studies required maximally tolerated statin therapy, similar LDL-C </a:t>
            </a:r>
            <a:r>
              <a:rPr lang="en-US" b="1" u="sng" dirty="0"/>
              <a:t>&gt;</a:t>
            </a:r>
            <a:r>
              <a:rPr lang="en-US" b="1" u="none" dirty="0"/>
              <a:t>1.8 </a:t>
            </a:r>
            <a:r>
              <a:rPr lang="en-US" b="1" u="none" dirty="0" err="1"/>
              <a:t>mmol</a:t>
            </a:r>
            <a:r>
              <a:rPr lang="en-US" b="1" u="none" dirty="0"/>
              <a:t>/L or 70 mg/</a:t>
            </a:r>
            <a:r>
              <a:rPr lang="en-US" b="1" u="none" dirty="0" err="1"/>
              <a:t>dL</a:t>
            </a:r>
            <a:r>
              <a:rPr lang="en-US" b="1" u="none" dirty="0"/>
              <a:t>, duration</a:t>
            </a:r>
            <a:r>
              <a:rPr lang="en-US" b="1" u="none" baseline="0" dirty="0"/>
              <a:t> of follow-up slightly less in FOURIER.</a:t>
            </a:r>
            <a:endParaRPr lang="en-US" b="1"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31</a:t>
            </a:fld>
            <a:endParaRPr lang="en-US" dirty="0"/>
          </a:p>
        </p:txBody>
      </p:sp>
    </p:spTree>
    <p:extLst>
      <p:ext uri="{BB962C8B-B14F-4D97-AF65-F5344CB8AC3E}">
        <p14:creationId xmlns:p14="http://schemas.microsoft.com/office/powerpoint/2010/main" val="1907670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miter lim="800000"/>
            <a:headEnd/>
            <a:tailEnd/>
          </a:ln>
        </p:spPr>
        <p:txBody>
          <a:bodyPr/>
          <a:lstStyle/>
          <a:p>
            <a:fld id="{5479F0D4-09F8-46BF-B8CE-AA02755235C8}" type="slidenum">
              <a:rPr lang="de-DE">
                <a:solidFill>
                  <a:prstClr val="black"/>
                </a:solidFill>
              </a:rPr>
              <a:pPr/>
              <a:t>32</a:t>
            </a:fld>
            <a:endParaRPr lang="de-DE">
              <a:solidFill>
                <a:prstClr val="black"/>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dirty="0"/>
              <a:t>MAY HIDE THIS SLIDE FOR SAUDI ARABIA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44D21C21-A393-4EE2-80E6-80F57685F77F}" type="slidenum">
              <a:rPr lang="en-US" altLang="en-US" sz="1000" smtClean="0"/>
              <a:pPr/>
              <a:t>5</a:t>
            </a:fld>
            <a:endParaRPr lang="en-US" altLang="en-US" sz="1000"/>
          </a:p>
        </p:txBody>
      </p:sp>
      <p:sp>
        <p:nvSpPr>
          <p:cNvPr id="148483" name="Rectangle 2"/>
          <p:cNvSpPr>
            <a:spLocks noGrp="1" noRot="1" noChangeAspect="1" noChangeArrowheads="1" noTextEdit="1"/>
          </p:cNvSpPr>
          <p:nvPr>
            <p:ph type="sldImg"/>
          </p:nvPr>
        </p:nvSpPr>
        <p:spPr>
          <a:xfrm>
            <a:off x="-3224213" y="620713"/>
            <a:ext cx="13333413" cy="7500937"/>
          </a:xfrm>
          <a:ln/>
        </p:spPr>
      </p:sp>
      <p:sp>
        <p:nvSpPr>
          <p:cNvPr id="148484"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4FB33943-DA91-4513-B021-C1B669240E52}"/>
              </a:ext>
            </a:extLst>
          </p:cNvPr>
          <p:cNvSpPr>
            <a:spLocks noGrp="1" noRot="1" noChangeAspect="1"/>
          </p:cNvSpPr>
          <p:nvPr>
            <p:ph type="sldImg"/>
          </p:nvPr>
        </p:nvSpPr>
        <p:spPr>
          <a:xfrm>
            <a:off x="157163" y="909638"/>
            <a:ext cx="9288462" cy="5224462"/>
          </a:xfrm>
        </p:spPr>
      </p:sp>
      <p:sp>
        <p:nvSpPr>
          <p:cNvPr id="2" name="Notes Placeholder 1"/>
          <p:cNvSpPr>
            <a:spLocks noGrp="1"/>
          </p:cNvSpPr>
          <p:nvPr>
            <p:ph type="body" idx="1"/>
          </p:nvPr>
        </p:nvSpPr>
        <p:spPr/>
        <p:txBody>
          <a:bodyPr/>
          <a:lstStyle/>
          <a:p>
            <a:r>
              <a:rPr lang="en-US" b="1" dirty="0"/>
              <a:t>KEY Concept: This is analysis evaluated adverse</a:t>
            </a:r>
            <a:r>
              <a:rPr lang="en-US" b="1" baseline="0" dirty="0"/>
              <a:t> events based on achieved level of LDL-C in the evolocumab group. No difference in side effects even down to very low levels of LDL-C &lt;20 mg/dl or 0.5 </a:t>
            </a:r>
            <a:r>
              <a:rPr lang="en-US" b="1" baseline="0" dirty="0" err="1"/>
              <a:t>mmol</a:t>
            </a:r>
            <a:r>
              <a:rPr lang="en-US" b="1" baseline="0" dirty="0"/>
              <a:t>/L.  However, remember relatively short duration of follow-up of 26 months.</a:t>
            </a:r>
            <a:endParaRPr lang="en-US" b="1" dirty="0"/>
          </a:p>
        </p:txBody>
      </p:sp>
    </p:spTree>
    <p:extLst>
      <p:ext uri="{BB962C8B-B14F-4D97-AF65-F5344CB8AC3E}">
        <p14:creationId xmlns:p14="http://schemas.microsoft.com/office/powerpoint/2010/main" val="4156942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4FB33943-DA91-4513-B021-C1B669240E52}"/>
              </a:ext>
            </a:extLst>
          </p:cNvPr>
          <p:cNvSpPr>
            <a:spLocks noGrp="1" noRot="1" noChangeAspect="1"/>
          </p:cNvSpPr>
          <p:nvPr>
            <p:ph type="sldImg"/>
          </p:nvPr>
        </p:nvSpPr>
        <p:spPr>
          <a:xfrm>
            <a:off x="157163" y="909638"/>
            <a:ext cx="9288462" cy="5224462"/>
          </a:xfrm>
        </p:spPr>
      </p:sp>
      <p:sp>
        <p:nvSpPr>
          <p:cNvPr id="2" name="Notes Placeholder 1"/>
          <p:cNvSpPr>
            <a:spLocks noGrp="1"/>
          </p:cNvSpPr>
          <p:nvPr>
            <p:ph type="body" idx="1"/>
          </p:nvPr>
        </p:nvSpPr>
        <p:spPr/>
        <p:txBody>
          <a:bodyPr/>
          <a:lstStyle/>
          <a:p>
            <a:r>
              <a:rPr lang="en-US" b="1" dirty="0"/>
              <a:t>KEY Concept: This is analysis evaluated adverse</a:t>
            </a:r>
            <a:r>
              <a:rPr lang="en-US" b="1" baseline="0" dirty="0"/>
              <a:t> events based on achieved level of LDL-C in the evolocumab group. No difference in side effects even down to very low levels of LDL-C &lt;20 mg/dl or 0.5 </a:t>
            </a:r>
            <a:r>
              <a:rPr lang="en-US" b="1" baseline="0" dirty="0" err="1"/>
              <a:t>mmol</a:t>
            </a:r>
            <a:r>
              <a:rPr lang="en-US" b="1" baseline="0" dirty="0"/>
              <a:t>/L.  However, remember relatively short duration of follow-up of 26 months.</a:t>
            </a:r>
            <a:endParaRPr lang="en-US" b="1" dirty="0"/>
          </a:p>
        </p:txBody>
      </p:sp>
    </p:spTree>
    <p:extLst>
      <p:ext uri="{BB962C8B-B14F-4D97-AF65-F5344CB8AC3E}">
        <p14:creationId xmlns:p14="http://schemas.microsoft.com/office/powerpoint/2010/main" val="1291972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Findings from clinical trials of proprotein convertase subtilisin–</a:t>
            </a:r>
            <a:r>
              <a:rPr lang="en-US" dirty="0" err="1"/>
              <a:t>kexin</a:t>
            </a:r>
            <a:r>
              <a:rPr lang="en-US" dirty="0"/>
              <a:t> type 9 (PCSK9) inhibitors have led to concern that these drugs or the low levels of low-density lipoprotein (LDL) cholesterol that result from their use are associated with cognitive deficits. </a:t>
            </a:r>
          </a:p>
          <a:p>
            <a:endParaRPr lang="en-US" dirty="0"/>
          </a:p>
          <a:p>
            <a:r>
              <a:rPr lang="en-US" dirty="0"/>
              <a:t>METHODS In a subgroup of patients from a randomized, placebo-controlled trial of evolocumab added to statin therapy, we </a:t>
            </a:r>
            <a:r>
              <a:rPr lang="en-US" b="1" dirty="0"/>
              <a:t>prospectively assessed cognitive function using the Cambridge Neuropsychological Test Automated Battery</a:t>
            </a:r>
            <a:r>
              <a:rPr lang="en-US" dirty="0"/>
              <a:t>. The primary end point was the score on the </a:t>
            </a:r>
            <a:r>
              <a:rPr lang="en-US" b="1" dirty="0"/>
              <a:t>spatial working memory </a:t>
            </a:r>
            <a:r>
              <a:rPr lang="en-US" dirty="0"/>
              <a:t>strategy index of executive function (scores range from 4 to 28, with lower scores indicating a more efficient use of strategy and planning). Secondary end points were the scores for </a:t>
            </a:r>
            <a:r>
              <a:rPr lang="en-US" b="1" dirty="0"/>
              <a:t>working memory </a:t>
            </a:r>
            <a:r>
              <a:rPr lang="en-US" dirty="0"/>
              <a:t>(scores range from 0 to 279, with lower scores indicating fewer errors), </a:t>
            </a:r>
            <a:r>
              <a:rPr lang="en-US" b="1" dirty="0"/>
              <a:t>episodic memory </a:t>
            </a:r>
            <a:r>
              <a:rPr lang="en-US" dirty="0"/>
              <a:t>(scores range from 0 to 70, with lower scores indicating fewer errors), and </a:t>
            </a:r>
            <a:r>
              <a:rPr lang="en-US" b="1" dirty="0"/>
              <a:t>psychomotor speed </a:t>
            </a:r>
            <a:r>
              <a:rPr lang="en-US" dirty="0"/>
              <a:t>(scores range from 100 to 5100 </a:t>
            </a:r>
            <a:r>
              <a:rPr lang="en-US" dirty="0" err="1"/>
              <a:t>msec</a:t>
            </a:r>
            <a:r>
              <a:rPr lang="en-US" dirty="0"/>
              <a:t>, with faster times representing better performance). Assessments of cognitive function were performed at baseline, week 24, yearly, and at the end of the trial. The primary analysis was a noninferiority comparison of the mean change from baseline in the score on the spatial working memory strategy index of executive function between the patients who received evolocumab and those who received placebo; the noninferiority margin was set at 20% of the standard deviation of the score in the placebo group. </a:t>
            </a:r>
          </a:p>
          <a:p>
            <a:endParaRPr lang="en-US" dirty="0"/>
          </a:p>
          <a:p>
            <a:r>
              <a:rPr lang="en-US" dirty="0"/>
              <a:t>RESULTS A total of </a:t>
            </a:r>
            <a:r>
              <a:rPr lang="en-US" b="1" dirty="0"/>
              <a:t>1204 patients were followed for a median of 19 months</a:t>
            </a:r>
            <a:r>
              <a:rPr lang="en-US" dirty="0"/>
              <a:t>; the mean (±SD) change from baseline over time in the raw score for the spatial working memory strategy index of executive function (primary end point) was −0.21±2.62 in the evolocumab group and −0.29±2.81 in the placebo group (P=0.85) for superiority). There were no significant between-group differences in the secondary end points of scores for working memory (change in raw score, −0.52 in the evolocumab group and −0.93 in the placebo group), episodic memory (change in raw score, −1.53 and −1.53, respectively), or psychomotor speed (change in raw score, 5.2 </a:t>
            </a:r>
            <a:r>
              <a:rPr lang="en-US" dirty="0" err="1"/>
              <a:t>msec</a:t>
            </a:r>
            <a:r>
              <a:rPr lang="en-US" dirty="0"/>
              <a:t> and 0.9 </a:t>
            </a:r>
            <a:r>
              <a:rPr lang="en-US" dirty="0" err="1"/>
              <a:t>msec</a:t>
            </a:r>
            <a:r>
              <a:rPr lang="en-US" dirty="0"/>
              <a:t>, respectively). In an exploratory analysis, there were no associations between LDL cholesterol levels and cognitive changes. </a:t>
            </a:r>
          </a:p>
          <a:p>
            <a:endParaRPr lang="en-US" dirty="0"/>
          </a:p>
          <a:p>
            <a:r>
              <a:rPr lang="en-US" dirty="0"/>
              <a:t>CONCLUSIONS In a randomized trial involving patients who received either evolocumab or placebo in addition to statin therapy, </a:t>
            </a:r>
            <a:r>
              <a:rPr lang="en-US" b="1" dirty="0"/>
              <a:t>no significant between-group difference in cognitive function was observed over a median of 19 months</a:t>
            </a:r>
            <a:r>
              <a:rPr lang="en-US" dirty="0"/>
              <a:t>. (Funded by Amgen; EBBINGHAUS ClinicalTrials.gov number, NCT02207634.)</a:t>
            </a:r>
          </a:p>
        </p:txBody>
      </p:sp>
      <p:sp>
        <p:nvSpPr>
          <p:cNvPr id="4" name="Slide Number Placeholder 3"/>
          <p:cNvSpPr>
            <a:spLocks noGrp="1"/>
          </p:cNvSpPr>
          <p:nvPr>
            <p:ph type="sldNum" sz="quarter" idx="10"/>
          </p:nvPr>
        </p:nvSpPr>
        <p:spPr/>
        <p:txBody>
          <a:bodyPr/>
          <a:lstStyle/>
          <a:p>
            <a:fld id="{77602678-4D94-7D41-86E1-8CBD4B3E5E3A}" type="slidenum">
              <a:rPr lang="en-US" smtClean="0"/>
              <a:pPr/>
              <a:t>39</a:t>
            </a:fld>
            <a:endParaRPr lang="en-US" dirty="0"/>
          </a:p>
        </p:txBody>
      </p:sp>
    </p:spTree>
    <p:extLst>
      <p:ext uri="{BB962C8B-B14F-4D97-AF65-F5344CB8AC3E}">
        <p14:creationId xmlns:p14="http://schemas.microsoft.com/office/powerpoint/2010/main" val="2944934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850900"/>
            <a:ext cx="4075113" cy="2292350"/>
          </a:xfrm>
        </p:spPr>
      </p:sp>
      <p:sp>
        <p:nvSpPr>
          <p:cNvPr id="3" name="Notes Placeholder 2"/>
          <p:cNvSpPr>
            <a:spLocks noGrp="1"/>
          </p:cNvSpPr>
          <p:nvPr>
            <p:ph type="body" idx="1"/>
          </p:nvPr>
        </p:nvSpPr>
        <p:spPr/>
        <p:txBody>
          <a:bodyPr/>
          <a:lstStyle/>
          <a:p>
            <a:r>
              <a:rPr lang="en-US" dirty="0"/>
              <a:t>MAY HIDE THIS SLIDE FOR SAUDI ARABIA</a:t>
            </a:r>
          </a:p>
        </p:txBody>
      </p:sp>
      <p:sp>
        <p:nvSpPr>
          <p:cNvPr id="4" name="Slide Number Placeholder 3"/>
          <p:cNvSpPr>
            <a:spLocks noGrp="1"/>
          </p:cNvSpPr>
          <p:nvPr>
            <p:ph type="sldNum" sz="quarter" idx="10"/>
          </p:nvPr>
        </p:nvSpPr>
        <p:spPr/>
        <p:txBody>
          <a:bodyPr/>
          <a:lstStyle/>
          <a:p>
            <a:fld id="{E2499F02-F1A1-754B-94C5-1B7D224748D3}" type="slidenum">
              <a:rPr lang="en-US" smtClean="0"/>
              <a:t>40</a:t>
            </a:fld>
            <a:endParaRPr lang="en-US" dirty="0"/>
          </a:p>
        </p:txBody>
      </p:sp>
    </p:spTree>
    <p:extLst>
      <p:ext uri="{BB962C8B-B14F-4D97-AF65-F5344CB8AC3E}">
        <p14:creationId xmlns:p14="http://schemas.microsoft.com/office/powerpoint/2010/main" val="1814466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850900"/>
            <a:ext cx="4075113" cy="22923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99F02-F1A1-754B-94C5-1B7D224748D3}" type="slidenum">
              <a:rPr lang="en-US" smtClean="0"/>
              <a:t>41</a:t>
            </a:fld>
            <a:endParaRPr lang="en-US" dirty="0"/>
          </a:p>
        </p:txBody>
      </p:sp>
    </p:spTree>
    <p:extLst>
      <p:ext uri="{BB962C8B-B14F-4D97-AF65-F5344CB8AC3E}">
        <p14:creationId xmlns:p14="http://schemas.microsoft.com/office/powerpoint/2010/main" val="571989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850900"/>
            <a:ext cx="4075113" cy="2292350"/>
          </a:xfrm>
        </p:spPr>
      </p:sp>
      <p:sp>
        <p:nvSpPr>
          <p:cNvPr id="3" name="Notes Placeholder 2"/>
          <p:cNvSpPr>
            <a:spLocks noGrp="1"/>
          </p:cNvSpPr>
          <p:nvPr>
            <p:ph type="body" idx="1"/>
          </p:nvPr>
        </p:nvSpPr>
        <p:spPr/>
        <p:txBody>
          <a:bodyPr/>
          <a:lstStyle/>
          <a:p>
            <a:endParaRPr lang="en-US" dirty="0"/>
          </a:p>
          <a:p>
            <a:r>
              <a:rPr lang="en-US" dirty="0"/>
              <a:t>Includes all LDL-C values, regardless of blinded down titration or switch to placebo or premature treatment discontinuation</a:t>
            </a:r>
          </a:p>
          <a:p>
            <a:endParaRPr lang="en-US" dirty="0"/>
          </a:p>
          <a:p>
            <a:endParaRPr lang="en-US" dirty="0"/>
          </a:p>
          <a:p>
            <a:r>
              <a:rPr lang="en-US" dirty="0"/>
              <a:t>discontinuation, or blinded down titration or switch to placebo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Includes all LDL-C values, regardless of discontinuation or blinded down titration or switch to placebo</a:t>
            </a:r>
          </a:p>
          <a:p>
            <a:endParaRPr lang="en-US" b="1" dirty="0"/>
          </a:p>
        </p:txBody>
      </p:sp>
      <p:sp>
        <p:nvSpPr>
          <p:cNvPr id="4" name="Slide Number Placeholder 3"/>
          <p:cNvSpPr>
            <a:spLocks noGrp="1"/>
          </p:cNvSpPr>
          <p:nvPr>
            <p:ph type="sldNum" sz="quarter" idx="10"/>
          </p:nvPr>
        </p:nvSpPr>
        <p:spPr/>
        <p:txBody>
          <a:bodyPr/>
          <a:lstStyle/>
          <a:p>
            <a:fld id="{E2499F02-F1A1-754B-94C5-1B7D224748D3}" type="slidenum">
              <a:rPr lang="en-US" smtClean="0"/>
              <a:t>42</a:t>
            </a:fld>
            <a:endParaRPr lang="en-US" dirty="0"/>
          </a:p>
        </p:txBody>
      </p:sp>
    </p:spTree>
    <p:extLst>
      <p:ext uri="{BB962C8B-B14F-4D97-AF65-F5344CB8AC3E}">
        <p14:creationId xmlns:p14="http://schemas.microsoft.com/office/powerpoint/2010/main" val="3784904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889000"/>
            <a:ext cx="9067800" cy="5102225"/>
          </a:xfrm>
        </p:spPr>
      </p:sp>
      <p:sp>
        <p:nvSpPr>
          <p:cNvPr id="3" name="Notes Placeholder 2">
            <a:extLst>
              <a:ext uri="{FF2B5EF4-FFF2-40B4-BE49-F238E27FC236}">
                <a16:creationId xmlns:a16="http://schemas.microsoft.com/office/drawing/2014/main" id="{FDD13CAE-FFEA-49A9-B7C1-89D90218CC31}"/>
              </a:ext>
            </a:extLst>
          </p:cNvPr>
          <p:cNvSpPr>
            <a:spLocks noGrp="1"/>
          </p:cNvSpPr>
          <p:nvPr>
            <p:ph type="body" idx="1"/>
          </p:nvPr>
        </p:nvSpPr>
        <p:spPr/>
        <p:txBody>
          <a:bodyPr/>
          <a:lstStyle/>
          <a:p>
            <a:r>
              <a:rPr lang="en-US" dirty="0"/>
              <a:t>http://circ.ahajournals.org/content/136/Suppl_1/A15100 </a:t>
            </a:r>
          </a:p>
        </p:txBody>
      </p:sp>
    </p:spTree>
    <p:extLst>
      <p:ext uri="{BB962C8B-B14F-4D97-AF65-F5344CB8AC3E}">
        <p14:creationId xmlns:p14="http://schemas.microsoft.com/office/powerpoint/2010/main" val="4015600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FB35C6B-FC3B-429C-927E-BE44E6FBCD7D}"/>
              </a:ext>
            </a:extLst>
          </p:cNvPr>
          <p:cNvSpPr>
            <a:spLocks noGrp="1" noRot="1" noChangeAspect="1" noChangeArrowheads="1" noTextEdit="1"/>
          </p:cNvSpPr>
          <p:nvPr>
            <p:ph type="sldImg"/>
          </p:nvPr>
        </p:nvSpPr>
        <p:spPr bwMode="auto">
          <a:xfrm>
            <a:off x="728663" y="1169988"/>
            <a:ext cx="5619750" cy="3160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D525AC8A-6DC7-4693-BF6E-957AB8FF8C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2669 </a:t>
            </a:r>
            <a:r>
              <a:rPr lang="en-US" altLang="en-US" b="1" dirty="0"/>
              <a:t>(10%) </a:t>
            </a:r>
            <a:r>
              <a:rPr lang="en-US" altLang="en-US" dirty="0"/>
              <a:t>of 25982 patients achieved LDL-cholesterol concentrations of less than 0·5 mmol/L (20 mg/dl), 8003 </a:t>
            </a:r>
            <a:r>
              <a:rPr lang="en-US" altLang="en-US" b="1" dirty="0"/>
              <a:t>(31%) </a:t>
            </a:r>
            <a:r>
              <a:rPr lang="en-US" altLang="en-US" dirty="0"/>
              <a:t>patients achieved concentrations between 0·5 and less than 1·3 mmol/L (20-50 mg/dl), 3444 (13%) patients achieved concentrations between 1·3 and less than 1·8 mmol/L 50-70 mg/dl), 7471 (29%) patients achieved concentrations between 1·8 to less than 2·6 mmol/L 70-100 mg/dl), and 4395 (17%) patients achieved concentrations of 2·6 mmol/L or higher (&gt;100 mg/dl). </a:t>
            </a:r>
          </a:p>
          <a:p>
            <a:endParaRPr lang="en-US" altLang="en-US" dirty="0"/>
          </a:p>
          <a:p>
            <a:r>
              <a:rPr lang="en-US" altLang="en-US" dirty="0"/>
              <a:t>There was a highly significant monotonic relationship between low LDL-cholesterol concentrations and lower risk of the primary and secondary efficacy composite endpoints extending to the bottom first percentile (LDL-cholesterol concentrations of less than 0·2 mmol/L; p=0·0012 for the primary endpoint, p=0·0001 for the secondary endpoint). Conversely, no significant association was observed between achieved LDL cholesterol and safety outcomes, either for all serious adverse events or any of the other nine prespecified safety events.</a:t>
            </a:r>
          </a:p>
          <a:p>
            <a:endParaRPr lang="en-US" altLang="en-US" dirty="0"/>
          </a:p>
          <a:p>
            <a:endParaRPr lang="en-US" altLang="en-US" dirty="0"/>
          </a:p>
        </p:txBody>
      </p:sp>
      <p:sp>
        <p:nvSpPr>
          <p:cNvPr id="43012" name="Slide Number Placeholder 3">
            <a:extLst>
              <a:ext uri="{FF2B5EF4-FFF2-40B4-BE49-F238E27FC236}">
                <a16:creationId xmlns:a16="http://schemas.microsoft.com/office/drawing/2014/main" id="{AE9E7C61-570E-49D5-B7FD-43F4751B10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3233" indent="-293551">
              <a:defRPr>
                <a:solidFill>
                  <a:schemeClr val="tx1"/>
                </a:solidFill>
                <a:latin typeface="Calibri" panose="020F0502020204030204" pitchFamily="34" charset="0"/>
                <a:cs typeface="Arial" panose="020B0604020202020204" pitchFamily="34" charset="0"/>
              </a:defRPr>
            </a:lvl2pPr>
            <a:lvl3pPr marL="1174204" indent="-234841">
              <a:defRPr>
                <a:solidFill>
                  <a:schemeClr val="tx1"/>
                </a:solidFill>
                <a:latin typeface="Calibri" panose="020F0502020204030204" pitchFamily="34" charset="0"/>
                <a:cs typeface="Arial" panose="020B0604020202020204" pitchFamily="34" charset="0"/>
              </a:defRPr>
            </a:lvl3pPr>
            <a:lvl4pPr marL="1643885" indent="-234841">
              <a:defRPr>
                <a:solidFill>
                  <a:schemeClr val="tx1"/>
                </a:solidFill>
                <a:latin typeface="Calibri" panose="020F0502020204030204" pitchFamily="34" charset="0"/>
                <a:cs typeface="Arial" panose="020B0604020202020204" pitchFamily="34" charset="0"/>
              </a:defRPr>
            </a:lvl4pPr>
            <a:lvl5pPr marL="2113567" indent="-234841">
              <a:defRPr>
                <a:solidFill>
                  <a:schemeClr val="tx1"/>
                </a:solidFill>
                <a:latin typeface="Calibri" panose="020F0502020204030204" pitchFamily="34" charset="0"/>
                <a:cs typeface="Arial" panose="020B0604020202020204" pitchFamily="34" charset="0"/>
              </a:defRPr>
            </a:lvl5pPr>
            <a:lvl6pPr marL="2583249"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52930"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22612"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293"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561A43F-3D06-4C80-B5E2-C45F0D3D3E77}" type="slidenum">
              <a:rPr lang="en-US" altLang="en-US" smtClean="0">
                <a:latin typeface="Arial" panose="020B0604020202020204" pitchFamily="34" charset="0"/>
              </a:rPr>
              <a:pPr/>
              <a:t>48</a:t>
            </a:fld>
            <a:endParaRPr lang="en-US" altLang="en-US" dirty="0">
              <a:latin typeface="Arial" panose="020B0604020202020204" pitchFamily="34" charset="0"/>
            </a:endParaRPr>
          </a:p>
        </p:txBody>
      </p:sp>
    </p:spTree>
    <p:extLst>
      <p:ext uri="{BB962C8B-B14F-4D97-AF65-F5344CB8AC3E}">
        <p14:creationId xmlns:p14="http://schemas.microsoft.com/office/powerpoint/2010/main" val="1573517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869CDCE-3804-4B4B-B2B7-7EBD55B400D3}"/>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1EB679B-8292-4440-9ED5-2E9546181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this prespecified analysis of FOURIER, we investigated the efficacy and safety of evolocumab by diabetes status and the effect of evolocumab on glycaemia and risk of developing diabetes.</a:t>
            </a:r>
          </a:p>
          <a:p>
            <a:endParaRPr lang="en-US" altLang="en-US" dirty="0"/>
          </a:p>
          <a:p>
            <a:r>
              <a:rPr lang="en-US" altLang="en-US" dirty="0"/>
              <a:t>At study baseline, 11031 patients </a:t>
            </a:r>
            <a:r>
              <a:rPr lang="en-US" altLang="en-US" b="1" dirty="0"/>
              <a:t>(40%) had diabetes </a:t>
            </a:r>
            <a:r>
              <a:rPr lang="en-US" altLang="en-US" dirty="0"/>
              <a:t>and 16533 (60%) did not have diabetes (of whom 10344 had </a:t>
            </a:r>
            <a:r>
              <a:rPr lang="en-US" altLang="en-US" b="1" dirty="0"/>
              <a:t>prediabetes [63%] </a:t>
            </a:r>
            <a:r>
              <a:rPr lang="en-US" altLang="en-US" dirty="0"/>
              <a:t>and 6189 had </a:t>
            </a:r>
            <a:r>
              <a:rPr lang="en-US" altLang="en-US" b="1" dirty="0"/>
              <a:t>normoglycaemia [37%]</a:t>
            </a:r>
            <a:r>
              <a:rPr lang="en-US" altLang="en-US" dirty="0"/>
              <a:t>). </a:t>
            </a:r>
          </a:p>
          <a:p>
            <a:endParaRPr lang="en-US" altLang="en-US" dirty="0"/>
          </a:p>
          <a:p>
            <a:r>
              <a:rPr lang="en-US" altLang="en-US" dirty="0"/>
              <a:t>In this prespecified analysis, we investigated the effect of evolocumab on cardiovascular events by diabetes status at baseline, defined on the basis of patient history, clinical events committee review of medical records, or baseline HbA1c of 6·5% (48 mmol/mol) or greater or fasting plasma glucose (FPG) of 7·0 mmol/L or greater. </a:t>
            </a:r>
          </a:p>
          <a:p>
            <a:endParaRPr lang="en-US" altLang="en-US" dirty="0"/>
          </a:p>
          <a:p>
            <a:r>
              <a:rPr lang="en-US" altLang="en-US" dirty="0"/>
              <a:t>The primary endpoint was a composite of cardiovascular death, myocardial infarction, stroke, hospital admission for unstable angina, or coronary revascularisation. The key secondary endpoint was a composite of cardiovascular death, myocardial infarction, or stroke. </a:t>
            </a:r>
          </a:p>
          <a:p>
            <a:endParaRPr lang="en-US" altLang="en-US" dirty="0"/>
          </a:p>
          <a:p>
            <a:r>
              <a:rPr lang="en-US" altLang="en-US" dirty="0"/>
              <a:t>We also assessed the effect of evolocumab on glycaemia, and on the risk of new-onset diabetes among patients without diabetes at baseline. </a:t>
            </a:r>
          </a:p>
          <a:p>
            <a:endParaRPr lang="en-US" altLang="en-US" dirty="0"/>
          </a:p>
          <a:p>
            <a:r>
              <a:rPr lang="en-US" altLang="en-US" dirty="0"/>
              <a:t>HbA1c was measured at baseline then every 24 weeks and FPG was measured at baseline, week 12, week 24, and every 24 weeks thereafter, and potential cases of new-onset diabetes were adjudicated centrally. </a:t>
            </a:r>
          </a:p>
          <a:p>
            <a:endParaRPr lang="en-US" altLang="en-US" dirty="0"/>
          </a:p>
          <a:p>
            <a:r>
              <a:rPr lang="en-US" altLang="en-US" dirty="0"/>
              <a:t>In a post-hoc analysis, we also investigated the effects on glycaemia and diabetes risk in patients with prediabetes (HbA1c 5·7–6·4% [39–46 mmol/mol] or FPG 5·6–6·9 mmol/L) at baseline. </a:t>
            </a:r>
          </a:p>
        </p:txBody>
      </p:sp>
      <p:sp>
        <p:nvSpPr>
          <p:cNvPr id="45060" name="Slide Number Placeholder 3">
            <a:extLst>
              <a:ext uri="{FF2B5EF4-FFF2-40B4-BE49-F238E27FC236}">
                <a16:creationId xmlns:a16="http://schemas.microsoft.com/office/drawing/2014/main" id="{A484BC94-5AE4-4F22-8427-A7286F951D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992D2F-4F82-416F-8F0B-B225A9E49FB2}" type="slidenum">
              <a:rPr lang="en-US" altLang="en-US" smtClean="0">
                <a:latin typeface="Arial" panose="020B0604020202020204" pitchFamily="34" charset="0"/>
              </a:rPr>
              <a:pPr/>
              <a:t>49</a:t>
            </a:fld>
            <a:endParaRPr lang="en-US" altLang="en-US" dirty="0">
              <a:latin typeface="Arial" panose="020B0604020202020204" pitchFamily="34" charset="0"/>
            </a:endParaRPr>
          </a:p>
        </p:txBody>
      </p:sp>
    </p:spTree>
    <p:extLst>
      <p:ext uri="{BB962C8B-B14F-4D97-AF65-F5344CB8AC3E}">
        <p14:creationId xmlns:p14="http://schemas.microsoft.com/office/powerpoint/2010/main" val="539779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869CDCE-3804-4B4B-B2B7-7EBD55B400D3}"/>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1EB679B-8292-4440-9ED5-2E9546181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this prespecified analysis of FOURIER, we investigated the efficacy and safety of evolocumab by diabetes status and the effect of evolocumab on glycaemia and risk of developing diabetes.</a:t>
            </a:r>
          </a:p>
          <a:p>
            <a:endParaRPr lang="en-US" altLang="en-US" dirty="0"/>
          </a:p>
          <a:p>
            <a:r>
              <a:rPr lang="en-US" altLang="en-US" dirty="0"/>
              <a:t>At study baseline, 11031 patients </a:t>
            </a:r>
            <a:r>
              <a:rPr lang="en-US" altLang="en-US" b="1" dirty="0"/>
              <a:t>(40%) had diabetes </a:t>
            </a:r>
            <a:r>
              <a:rPr lang="en-US" altLang="en-US" dirty="0"/>
              <a:t>and 16533 (60%) did not have diabetes (of whom 10344 had </a:t>
            </a:r>
            <a:r>
              <a:rPr lang="en-US" altLang="en-US" b="1" dirty="0"/>
              <a:t>prediabetes [63%] </a:t>
            </a:r>
            <a:r>
              <a:rPr lang="en-US" altLang="en-US" dirty="0"/>
              <a:t>and 6189 had </a:t>
            </a:r>
            <a:r>
              <a:rPr lang="en-US" altLang="en-US" b="1" dirty="0"/>
              <a:t>normoglycaemia [37%]</a:t>
            </a:r>
            <a:r>
              <a:rPr lang="en-US" altLang="en-US" dirty="0"/>
              <a:t>). </a:t>
            </a:r>
          </a:p>
          <a:p>
            <a:endParaRPr lang="en-US" altLang="en-US" dirty="0"/>
          </a:p>
          <a:p>
            <a:r>
              <a:rPr lang="en-US" altLang="en-US" dirty="0"/>
              <a:t>In this prespecified analysis, we investigated the effect of evolocumab on cardiovascular events by diabetes status at baseline, defined on the basis of patient history, clinical events committee review of medical records, or baseline HbA1c of 6·5% (48 mmol/mol) or greater or fasting plasma glucose (FPG) of 7·0 mmol/L or greater. </a:t>
            </a:r>
          </a:p>
          <a:p>
            <a:endParaRPr lang="en-US" altLang="en-US" dirty="0"/>
          </a:p>
          <a:p>
            <a:r>
              <a:rPr lang="en-US" altLang="en-US" dirty="0"/>
              <a:t>The primary endpoint was a composite of cardiovascular death, myocardial infarction, stroke, hospital admission for unstable angina, or coronary revascularisation. The key secondary endpoint was a composite of cardiovascular death, myocardial infarction, or stroke. </a:t>
            </a:r>
          </a:p>
          <a:p>
            <a:endParaRPr lang="en-US" altLang="en-US" dirty="0"/>
          </a:p>
          <a:p>
            <a:r>
              <a:rPr lang="en-US" altLang="en-US" dirty="0"/>
              <a:t>We also assessed the effect of evolocumab on glycaemia, and on the risk of new-onset diabetes among patients without diabetes at baseline. </a:t>
            </a:r>
          </a:p>
          <a:p>
            <a:endParaRPr lang="en-US" altLang="en-US" dirty="0"/>
          </a:p>
          <a:p>
            <a:r>
              <a:rPr lang="en-US" altLang="en-US" dirty="0"/>
              <a:t>HbA1c was measured at baseline then every 24 weeks and FPG was measured at baseline, week 12, week 24, and every 24 weeks thereafter, and potential cases of new-onset diabetes were adjudicated centrally. </a:t>
            </a:r>
          </a:p>
          <a:p>
            <a:endParaRPr lang="en-US" altLang="en-US" dirty="0"/>
          </a:p>
          <a:p>
            <a:r>
              <a:rPr lang="en-US" altLang="en-US" dirty="0"/>
              <a:t>In a post-hoc analysis, we also investigated the effects on glycaemia and diabetes risk in patients with prediabetes (HbA1c 5·7–6·4% [39–46 mmol/mol] or FPG 5·6–6·9 mmol/L) at baseline. </a:t>
            </a:r>
          </a:p>
        </p:txBody>
      </p:sp>
      <p:sp>
        <p:nvSpPr>
          <p:cNvPr id="45060" name="Slide Number Placeholder 3">
            <a:extLst>
              <a:ext uri="{FF2B5EF4-FFF2-40B4-BE49-F238E27FC236}">
                <a16:creationId xmlns:a16="http://schemas.microsoft.com/office/drawing/2014/main" id="{A484BC94-5AE4-4F22-8427-A7286F951D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992D2F-4F82-416F-8F0B-B225A9E49FB2}" type="slidenum">
              <a:rPr lang="en-US" altLang="en-US" smtClean="0">
                <a:latin typeface="Arial" panose="020B0604020202020204" pitchFamily="34" charset="0"/>
              </a:rPr>
              <a:pPr/>
              <a:t>50</a:t>
            </a:fld>
            <a:endParaRPr lang="en-US" altLang="en-US" dirty="0">
              <a:latin typeface="Arial" panose="020B0604020202020204" pitchFamily="34" charset="0"/>
            </a:endParaRPr>
          </a:p>
        </p:txBody>
      </p:sp>
    </p:spTree>
    <p:extLst>
      <p:ext uri="{BB962C8B-B14F-4D97-AF65-F5344CB8AC3E}">
        <p14:creationId xmlns:p14="http://schemas.microsoft.com/office/powerpoint/2010/main" val="135793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500" b="1" dirty="0"/>
              <a:t>Notes</a:t>
            </a:r>
          </a:p>
          <a:p>
            <a:pPr marL="173336" indent="-173336" defTabSz="924458">
              <a:lnSpc>
                <a:spcPct val="80000"/>
              </a:lnSpc>
              <a:buFont typeface="Arial" charset="0"/>
              <a:buChar char="•"/>
              <a:defRPr/>
            </a:pPr>
            <a:r>
              <a:rPr lang="en-US" sz="800" dirty="0"/>
              <a:t>Several large-scale trials examined the effects of lipid-lowering pharmacologic therapy on CVD events </a:t>
            </a:r>
            <a:r>
              <a:rPr lang="en-US" dirty="0"/>
              <a:t>and demonstrated that statins substantially reduce CV morbidity and mortality in primary + secondary prevention in both genders and in all age groups</a:t>
            </a:r>
          </a:p>
          <a:p>
            <a:pPr marL="173336" indent="-173336">
              <a:buFont typeface="Arial" charset="0"/>
              <a:buChar char="•"/>
            </a:pPr>
            <a:r>
              <a:rPr lang="en-US" sz="800" dirty="0"/>
              <a:t>most compared a fixed dose of a single pharmacologic agent with placebo, with both groups receiving basic, limited lifestyle counseling</a:t>
            </a:r>
          </a:p>
          <a:p>
            <a:pPr marL="173336" indent="-173336">
              <a:buFont typeface="Arial" charset="0"/>
              <a:buChar char="•"/>
            </a:pPr>
            <a:r>
              <a:rPr lang="en-US" dirty="0"/>
              <a:t>A large number of meta-analyses have also been performed to analyze the effects of statins in larger populations and in subgroups</a:t>
            </a:r>
            <a:endParaRPr lang="en-US" sz="800" dirty="0"/>
          </a:p>
          <a:p>
            <a:pPr marL="173336" indent="-173336" defTabSz="924458">
              <a:lnSpc>
                <a:spcPct val="80000"/>
              </a:lnSpc>
              <a:buFont typeface="Arial" charset="0"/>
              <a:buChar char="•"/>
              <a:defRPr/>
            </a:pPr>
            <a:r>
              <a:rPr lang="en-US" dirty="0"/>
              <a:t>Lipid Clinics Research trial was the first major outcomes trial to show that lowering cholesterol reduced cardiovascular events</a:t>
            </a:r>
          </a:p>
          <a:p>
            <a:pPr marL="173336" indent="-173336" defTabSz="924458">
              <a:lnSpc>
                <a:spcPct val="80000"/>
              </a:lnSpc>
              <a:buFont typeface="Arial" charset="0"/>
              <a:buChar char="•"/>
              <a:defRPr/>
            </a:pPr>
            <a:r>
              <a:rPr lang="en-US" altLang="en-US" sz="500" dirty="0"/>
              <a:t>Early landmark trials of statin use in primary and secondary prevention (e.g. West of Scotland Coronary Prevention Study (WOSCOPS), Scandinavian Simvastatin Survival Study [4S]) have shown that cholesterol lowering resulted in a decreased CHD risk and mortality of approximately 25% to 35%. </a:t>
            </a:r>
          </a:p>
          <a:p>
            <a:pPr marL="173336" indent="-173336">
              <a:buFont typeface="Arial" charset="0"/>
              <a:buChar char="•"/>
            </a:pPr>
            <a:r>
              <a:rPr lang="en-US" dirty="0"/>
              <a:t>4S trial was a landmark clinical trial of cholesterol lowering with simvastatin in patients with coronary artery disease (CAD) and severely elevated levels of LDL-C that was designed to look at total mortality as the primary endpoint</a:t>
            </a:r>
          </a:p>
          <a:p>
            <a:pPr marL="635565" lvl="1" indent="-173336">
              <a:buFont typeface="Arial" charset="0"/>
              <a:buChar char="•"/>
            </a:pPr>
            <a:r>
              <a:rPr lang="en-US" dirty="0"/>
              <a:t>4S showed for the first time that lowering LDL-C levels by 35% with simvastatin resulted in a 30% reduction in total mortality with a 42% reduction in CHD deaths and a 34% reduction in the risk of Major Coronary Events</a:t>
            </a:r>
          </a:p>
          <a:p>
            <a:pPr marL="173336" indent="-173336">
              <a:buFont typeface="Arial" charset="0"/>
              <a:buChar char="•"/>
            </a:pPr>
            <a:r>
              <a:rPr lang="en-US" dirty="0"/>
              <a:t>Several subsequent trials extended these results to populations with CHD with low levels of LDL-C and to subjects without known CAD (primary prevention) with high or low levels of LDL-C </a:t>
            </a:r>
          </a:p>
          <a:p>
            <a:pPr marL="173336" indent="-173336">
              <a:lnSpc>
                <a:spcPct val="80000"/>
              </a:lnSpc>
              <a:buFont typeface="Arial" charset="0"/>
              <a:buChar char="•"/>
            </a:pPr>
            <a:r>
              <a:rPr lang="en-US" altLang="en-US" sz="500" dirty="0"/>
              <a:t>The JUPITER trial (Justification for the Use of Statins in Prevention: an Intervention Trial Evaluating </a:t>
            </a:r>
            <a:r>
              <a:rPr lang="en-US" altLang="en-US" sz="500" dirty="0" err="1"/>
              <a:t>Rosuvastatin</a:t>
            </a:r>
            <a:r>
              <a:rPr lang="en-US" altLang="en-US" sz="500" dirty="0"/>
              <a:t>) (2008) also showed significant reductions in cardiovascular events and all-cause mortality in apparently healthy patients with elevated </a:t>
            </a:r>
            <a:r>
              <a:rPr lang="en-US" altLang="en-US" sz="500" dirty="0" err="1"/>
              <a:t>hsCRP</a:t>
            </a:r>
            <a:r>
              <a:rPr lang="en-US" altLang="en-US" sz="500" dirty="0"/>
              <a:t> ≥2.0 mg/L treated with </a:t>
            </a:r>
            <a:r>
              <a:rPr lang="en-US" altLang="en-US" sz="500" dirty="0" err="1"/>
              <a:t>rosuvastatin</a:t>
            </a:r>
            <a:r>
              <a:rPr lang="en-US" altLang="en-US" sz="500" dirty="0"/>
              <a:t> 20 mg compared to placebo.[</a:t>
            </a:r>
            <a:r>
              <a:rPr lang="en-US" altLang="en-US" sz="500" dirty="0" err="1"/>
              <a:t>Ridker</a:t>
            </a:r>
            <a:r>
              <a:rPr lang="en-US" altLang="en-US" sz="500" dirty="0"/>
              <a:t> 2008] This study suggests a benefit to statin use in a widely expanded primary prevention population with levels of increased inflammation.</a:t>
            </a:r>
          </a:p>
          <a:p>
            <a:pPr marL="173336" indent="-173336" defTabSz="924458">
              <a:lnSpc>
                <a:spcPct val="80000"/>
              </a:lnSpc>
              <a:buFont typeface="Arial" charset="0"/>
              <a:buChar char="•"/>
              <a:defRPr/>
            </a:pPr>
            <a:r>
              <a:rPr lang="en-US" sz="800" dirty="0"/>
              <a:t>A meta‑analysis of individual data from 26 randomized trials of statins reported a 10% proportional reduction in all‑cause mortality and a 20% proportional reduction in CV death/1.0 </a:t>
            </a:r>
            <a:r>
              <a:rPr lang="en-US" sz="800" dirty="0" err="1"/>
              <a:t>mmol</a:t>
            </a:r>
            <a:r>
              <a:rPr lang="en-US" sz="800" dirty="0"/>
              <a:t>/L (40 mg/ </a:t>
            </a:r>
            <a:r>
              <a:rPr lang="en-US" sz="800" dirty="0" err="1"/>
              <a:t>dL</a:t>
            </a:r>
            <a:r>
              <a:rPr lang="en-US" sz="800" dirty="0"/>
              <a:t>) low‑density lipoprotein‑cholesterol (LDL‑C) reduction. The risk of major coronary events was reduced by 23%, and the risk of stroke was reduced by 17%/</a:t>
            </a:r>
            <a:r>
              <a:rPr lang="en-US" sz="800" dirty="0" err="1"/>
              <a:t>mmol</a:t>
            </a:r>
            <a:r>
              <a:rPr lang="en-US" sz="800" dirty="0"/>
              <a:t>/L (40 mg/ </a:t>
            </a:r>
            <a:r>
              <a:rPr lang="en-US" sz="800" dirty="0" err="1"/>
              <a:t>dL</a:t>
            </a:r>
            <a:r>
              <a:rPr lang="en-US" sz="800" dirty="0"/>
              <a:t>) LDL‑C reduction.[CTT 2010] For every 1 </a:t>
            </a:r>
            <a:r>
              <a:rPr lang="en-US" sz="800" dirty="0" err="1"/>
              <a:t>mmol</a:t>
            </a:r>
            <a:r>
              <a:rPr lang="en-US" sz="800" dirty="0"/>
              <a:t>/liter reduction in LDL cholesterol, there was a 20% to 25% reduction in major CV end points, including stroke.</a:t>
            </a:r>
          </a:p>
          <a:p>
            <a:pPr marL="173336" indent="-173336">
              <a:lnSpc>
                <a:spcPct val="80000"/>
              </a:lnSpc>
              <a:buFont typeface="Arial" charset="0"/>
              <a:buChar char="•"/>
            </a:pPr>
            <a:endParaRPr lang="en-US" altLang="en-US" sz="500" b="1" dirty="0"/>
          </a:p>
          <a:p>
            <a:pPr marL="173336" indent="-173336">
              <a:lnSpc>
                <a:spcPct val="80000"/>
              </a:lnSpc>
              <a:buFont typeface="Arial" charset="0"/>
              <a:buChar char="•"/>
            </a:pPr>
            <a:endParaRPr lang="en-US" altLang="en-US" sz="500" dirty="0"/>
          </a:p>
          <a:p>
            <a:pPr>
              <a:lnSpc>
                <a:spcPct val="80000"/>
              </a:lnSpc>
            </a:pPr>
            <a:r>
              <a:rPr lang="en-US" altLang="en-US" sz="500" b="1" dirty="0"/>
              <a:t>Sources</a:t>
            </a:r>
          </a:p>
          <a:p>
            <a:pPr>
              <a:lnSpc>
                <a:spcPct val="80000"/>
              </a:lnSpc>
            </a:pPr>
            <a:r>
              <a:rPr lang="en-US" altLang="en-US" sz="500" dirty="0"/>
              <a:t>Cannon CP, </a:t>
            </a:r>
            <a:r>
              <a:rPr lang="en-US" altLang="en-US" sz="500" dirty="0" err="1"/>
              <a:t>Braunwald</a:t>
            </a:r>
            <a:r>
              <a:rPr lang="en-US" altLang="en-US" sz="500" dirty="0"/>
              <a:t> E, McCabe CH, et al, for the Pravastatin or Atorvastatin Evaluation and Infection Therapy-Thrombolysis in Myocardial Infarction 22 Investigators. Intensive versus moderate lipid lowering with statins after acute coronary syndromes. </a:t>
            </a:r>
            <a:r>
              <a:rPr lang="en-US" altLang="en-US" sz="500" i="1" dirty="0"/>
              <a:t>N </a:t>
            </a:r>
            <a:r>
              <a:rPr lang="en-US" altLang="en-US" sz="500" i="1" dirty="0" err="1"/>
              <a:t>Engl</a:t>
            </a:r>
            <a:r>
              <a:rPr lang="en-US" altLang="en-US" sz="500" i="1" dirty="0"/>
              <a:t> J Med</a:t>
            </a:r>
            <a:r>
              <a:rPr lang="en-US" altLang="en-US" sz="500" dirty="0"/>
              <a:t>. 2004;350:1495-1504.</a:t>
            </a:r>
          </a:p>
          <a:p>
            <a:pPr>
              <a:lnSpc>
                <a:spcPct val="80000"/>
              </a:lnSpc>
            </a:pPr>
            <a:r>
              <a:rPr lang="en-US" altLang="en-US" sz="500" dirty="0"/>
              <a:t>Heart Protection Study Collaborative Group. MRC/BHF Heart Protection Study of cholesterol lowering with simvastatin in 20,536 high-risk individuals: A </a:t>
            </a:r>
            <a:r>
              <a:rPr lang="en-US" altLang="en-US" sz="500" dirty="0" err="1"/>
              <a:t>randomised</a:t>
            </a:r>
            <a:r>
              <a:rPr lang="en-US" altLang="en-US" sz="500" dirty="0"/>
              <a:t> placebo-controlled trial. </a:t>
            </a:r>
            <a:r>
              <a:rPr lang="en-US" altLang="en-US" sz="500" i="1" dirty="0"/>
              <a:t>Lancet</a:t>
            </a:r>
            <a:r>
              <a:rPr lang="en-US" altLang="en-US" sz="500" dirty="0"/>
              <a:t>. 2002;360:7-22.</a:t>
            </a:r>
          </a:p>
          <a:p>
            <a:pPr>
              <a:lnSpc>
                <a:spcPct val="80000"/>
              </a:lnSpc>
            </a:pPr>
            <a:r>
              <a:rPr lang="en-US" altLang="en-US" sz="500" dirty="0" err="1"/>
              <a:t>Randomised</a:t>
            </a:r>
            <a:r>
              <a:rPr lang="en-US" altLang="en-US" sz="500" dirty="0"/>
              <a:t> trial of cholesterol lowering in 4444 patients with coronary heart disease: The Scandinavian Simvastatin Survival Study (4S). </a:t>
            </a:r>
            <a:r>
              <a:rPr lang="en-US" altLang="en-US" sz="500" i="1" dirty="0"/>
              <a:t>Lancet</a:t>
            </a:r>
            <a:r>
              <a:rPr lang="en-US" altLang="en-US" sz="500" dirty="0"/>
              <a:t>. 1994;344:1383-1389.</a:t>
            </a:r>
          </a:p>
          <a:p>
            <a:pPr>
              <a:lnSpc>
                <a:spcPct val="80000"/>
              </a:lnSpc>
            </a:pPr>
            <a:r>
              <a:rPr lang="en-US" altLang="en-US" sz="500" dirty="0" err="1"/>
              <a:t>Ridker</a:t>
            </a:r>
            <a:r>
              <a:rPr lang="en-US" altLang="en-US" sz="500" dirty="0"/>
              <a:t> PM, Danielson E, Fonseca </a:t>
            </a:r>
            <a:r>
              <a:rPr lang="en-US" altLang="en-US" sz="500" dirty="0" err="1"/>
              <a:t>FA,et</a:t>
            </a:r>
            <a:r>
              <a:rPr lang="en-US" altLang="en-US" sz="500" dirty="0"/>
              <a:t> al, JUPITER Study Group. </a:t>
            </a:r>
            <a:r>
              <a:rPr lang="en-US" altLang="en-US" sz="500" dirty="0" err="1"/>
              <a:t>Rosuvastatin</a:t>
            </a:r>
            <a:r>
              <a:rPr lang="en-US" altLang="en-US" sz="500" dirty="0"/>
              <a:t> to prevent vascular events in men and women with elevated C-reactive protein. </a:t>
            </a:r>
            <a:r>
              <a:rPr lang="en-US" altLang="en-US" sz="500" i="1" dirty="0"/>
              <a:t>N </a:t>
            </a:r>
            <a:r>
              <a:rPr lang="en-US" altLang="en-US" sz="500" i="1" dirty="0" err="1"/>
              <a:t>Engl</a:t>
            </a:r>
            <a:r>
              <a:rPr lang="en-US" altLang="en-US" sz="500" i="1" dirty="0"/>
              <a:t> J Med</a:t>
            </a:r>
            <a:r>
              <a:rPr lang="en-US" altLang="en-US" sz="500" dirty="0"/>
              <a:t>. 2008;359(21):2195.</a:t>
            </a:r>
          </a:p>
          <a:p>
            <a:pPr>
              <a:lnSpc>
                <a:spcPct val="80000"/>
              </a:lnSpc>
            </a:pPr>
            <a:r>
              <a:rPr lang="en-US" altLang="en-US" sz="500" dirty="0"/>
              <a:t>Shepherd J, </a:t>
            </a:r>
            <a:r>
              <a:rPr lang="en-US" altLang="en-US" sz="500" dirty="0" err="1"/>
              <a:t>Cobbe</a:t>
            </a:r>
            <a:r>
              <a:rPr lang="en-US" altLang="en-US" sz="500" dirty="0"/>
              <a:t> SM, Ford I, et al. Prevention of coronary heart disease with pravastatin in men with hypercholesterolemia. West of Scotland Coronary Prevention Study Group. </a:t>
            </a:r>
            <a:r>
              <a:rPr lang="en-US" altLang="en-US" sz="500" i="1" dirty="0"/>
              <a:t>N </a:t>
            </a:r>
            <a:r>
              <a:rPr lang="en-US" altLang="en-US" sz="500" i="1" dirty="0" err="1"/>
              <a:t>Engl</a:t>
            </a:r>
            <a:r>
              <a:rPr lang="en-US" altLang="en-US" sz="500" i="1" dirty="0"/>
              <a:t> J Med</a:t>
            </a:r>
            <a:r>
              <a:rPr lang="en-US" altLang="en-US" sz="500" dirty="0"/>
              <a:t>. 1995;333:1301-1307.</a:t>
            </a:r>
          </a:p>
          <a:p>
            <a:pPr>
              <a:lnSpc>
                <a:spcPct val="80000"/>
              </a:lnSpc>
            </a:pPr>
            <a:r>
              <a:rPr lang="en-US" sz="800" dirty="0"/>
              <a:t>Cholesterol Treatment Trials Collaboration. Efficacy and safety of more intensive lowering of LDL cholesterol: a meta-analysis of data from 170,000 participants in 26 </a:t>
            </a:r>
            <a:r>
              <a:rPr lang="en-US" sz="800" dirty="0" err="1"/>
              <a:t>randomised</a:t>
            </a:r>
            <a:r>
              <a:rPr lang="en-US" sz="800" dirty="0"/>
              <a:t> trials. Lancet. 2010; 376(9753):1670-1681</a:t>
            </a:r>
            <a:endParaRPr lang="en-US" altLang="en-US" sz="500" dirty="0"/>
          </a:p>
          <a:p>
            <a:pPr>
              <a:lnSpc>
                <a:spcPct val="80000"/>
              </a:lnSpc>
            </a:pPr>
            <a:endParaRPr lang="en-US" altLang="en-US" sz="500" dirty="0"/>
          </a:p>
          <a:p>
            <a:pPr defTabSz="924458">
              <a:lnSpc>
                <a:spcPct val="80000"/>
              </a:lnSpc>
              <a:defRPr/>
            </a:pPr>
            <a:r>
              <a:rPr lang="en-US" altLang="en-US" sz="500" b="1" dirty="0"/>
              <a:t>Table</a:t>
            </a:r>
          </a:p>
          <a:p>
            <a:pPr defTabSz="924458">
              <a:lnSpc>
                <a:spcPct val="80000"/>
              </a:lnSpc>
              <a:defRPr/>
            </a:pPr>
            <a:r>
              <a:rPr lang="en-US" dirty="0" err="1"/>
              <a:t>Maron</a:t>
            </a:r>
            <a:r>
              <a:rPr lang="en-US" dirty="0"/>
              <a:t> DJ, Fazio S, Linton MF. Current perspectives on statins. </a:t>
            </a:r>
            <a:r>
              <a:rPr lang="en-US" i="1" dirty="0"/>
              <a:t>Circulation</a:t>
            </a:r>
            <a:r>
              <a:rPr lang="en-US" dirty="0"/>
              <a:t>. 2000;101:207-213</a:t>
            </a:r>
          </a:p>
          <a:p>
            <a:pPr defTabSz="924458">
              <a:lnSpc>
                <a:spcPct val="80000"/>
              </a:lnSpc>
              <a:defRPr/>
            </a:pPr>
            <a:endParaRPr lang="en-US" altLang="en-US" dirty="0"/>
          </a:p>
          <a:p>
            <a:pPr>
              <a:lnSpc>
                <a:spcPct val="80000"/>
              </a:lnSpc>
            </a:pPr>
            <a:endParaRPr lang="en-US" altLang="en-US" sz="500" dirty="0"/>
          </a:p>
          <a:p>
            <a:endParaRPr lang="en-US" dirty="0"/>
          </a:p>
        </p:txBody>
      </p:sp>
      <p:sp>
        <p:nvSpPr>
          <p:cNvPr id="4" name="Slide Number Placeholder 3"/>
          <p:cNvSpPr>
            <a:spLocks noGrp="1"/>
          </p:cNvSpPr>
          <p:nvPr>
            <p:ph type="sldNum" sz="quarter" idx="10"/>
          </p:nvPr>
        </p:nvSpPr>
        <p:spPr/>
        <p:txBody>
          <a:bodyPr/>
          <a:lstStyle/>
          <a:p>
            <a:pPr>
              <a:defRPr/>
            </a:pPr>
            <a:fld id="{B910C4FA-B0C1-4121-98B0-B2716988A14D}" type="slidenum">
              <a:rPr lang="en-US" altLang="en-US" smtClean="0"/>
              <a:pPr>
                <a:defRPr/>
              </a:pPr>
              <a:t>6</a:t>
            </a:fld>
            <a:endParaRPr lang="en-US" altLang="en-US"/>
          </a:p>
        </p:txBody>
      </p:sp>
    </p:spTree>
    <p:extLst>
      <p:ext uri="{BB962C8B-B14F-4D97-AF65-F5344CB8AC3E}">
        <p14:creationId xmlns:p14="http://schemas.microsoft.com/office/powerpoint/2010/main" val="2561722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DCCC55-CA31-4E3D-86D7-5CAAA8751270}"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2214085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6B140-0395-48F4-9E3E-3F8914FBC5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13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0000"/>
                </a:solidFill>
                <a:effectLst/>
                <a:latin typeface="arial" panose="020B0604020202020204" pitchFamily="34" charset="0"/>
              </a:rPr>
              <a:t>Background</a:t>
            </a:r>
            <a:r>
              <a:rPr lang="en-US" b="0" i="0" dirty="0">
                <a:solidFill>
                  <a:srgbClr val="000000"/>
                </a:solidFill>
                <a:effectLst/>
                <a:latin typeface="arial" panose="020B0604020202020204" pitchFamily="34" charset="0"/>
              </a:rPr>
              <a:t> -The FOURIER trial recently showed that the PCSK9 inhibitor evolocumab significantly reduced major vascular events in patients with stable atherosclerotic cardiovascular disease, including patients with prior MI. Within the broad group of patients with prior MI, we hypothesized that readily ascertainable features would identify subsets that derive greater clinical risk reduction with evolocumab. </a:t>
            </a:r>
          </a:p>
          <a:p>
            <a:r>
              <a:rPr lang="en-US" b="1" i="1" dirty="0">
                <a:solidFill>
                  <a:srgbClr val="000000"/>
                </a:solidFill>
                <a:effectLst/>
                <a:latin typeface="arial" panose="020B0604020202020204" pitchFamily="34" charset="0"/>
              </a:rPr>
              <a:t>Methods</a:t>
            </a:r>
            <a:r>
              <a:rPr lang="en-US" b="0" i="0" dirty="0">
                <a:solidFill>
                  <a:srgbClr val="000000"/>
                </a:solidFill>
                <a:effectLst/>
                <a:latin typeface="arial" panose="020B0604020202020204" pitchFamily="34" charset="0"/>
              </a:rPr>
              <a:t> -The 22,351 patients with a prior MI were characterized based on time from most recent MI, number of prior MIs, and presence of residual multivessel coronary artery disease (≥40% stenosis in ≥2 large vessels). The relative and absolute risk reductions in major vascular events including the primary endpoint (CV death, MI, stroke, hospitalization for unstable angina, or coronary revascularization) and the key secondary endpoint (CV death, MI or stroke) with evolocumab in these subgroups were compared. </a:t>
            </a:r>
          </a:p>
          <a:p>
            <a:r>
              <a:rPr lang="en-US" b="1" i="1" dirty="0">
                <a:solidFill>
                  <a:srgbClr val="000000"/>
                </a:solidFill>
                <a:effectLst/>
                <a:latin typeface="arial" panose="020B0604020202020204" pitchFamily="34" charset="0"/>
              </a:rPr>
              <a:t>Results</a:t>
            </a:r>
            <a:r>
              <a:rPr lang="en-US" b="0" i="0" dirty="0">
                <a:solidFill>
                  <a:srgbClr val="000000"/>
                </a:solidFill>
                <a:effectLst/>
                <a:latin typeface="arial" panose="020B0604020202020204" pitchFamily="34" charset="0"/>
              </a:rPr>
              <a:t> -A total of 8402 patients (38%) were within 2 years of their most recent MI, 5285 patients (24%) had ≥2 prior MIs, and 5618 patients (25%) had residual multivessel CAD. In a multivariable adjusted model that simultaneously included all three high-risk features as well as other baseline covariates, more recent MI, multiple prior MIs, and residual multivessel coronary disease remained independent predictors of cardiovascular outcomes, with adjusted HRs for the primary endpoint of 1.37 (1.22-1.53), 1.78 (1.59-1.99) and 1.39 (1.24-1.56), all P&lt;0.001. The relative risk reductions with evolocumab for the primary endpoint tended to be greater in the high-risk subgroups and were 20% (HR 0.80, 0.71-0.91), 18% (HR 0.82, 0.72-0.93), and 21% (HR 0.79, 0.69-0.91) for those with more recent MI, multiple prior MIs, and residual multivessel CAD, whereas they were 5% (HR 0.95, 0.85-1.05), 8% (HR 0.92, 0.84-1.02), and 7% (HR 0.93, 0.85-1.02) in those without, respectively. Given the higher baseline risk, the respective absolute risk reductions at 3 years exceeded 3% in the high-risk groups (3.4%, 3.7%, and 3.6%) vs. approximately 1% in the low-risk groups (0.8%, 1.3%, and 1.2%). </a:t>
            </a:r>
            <a:r>
              <a:rPr lang="en-US" b="1" i="1" dirty="0">
                <a:solidFill>
                  <a:srgbClr val="000000"/>
                </a:solidFill>
                <a:effectLst/>
                <a:latin typeface="arial" panose="020B0604020202020204" pitchFamily="34" charset="0"/>
              </a:rPr>
              <a:t>Conclusions</a:t>
            </a:r>
            <a:r>
              <a:rPr lang="en-US" b="0" i="0" dirty="0">
                <a:solidFill>
                  <a:srgbClr val="000000"/>
                </a:solidFill>
                <a:effectLst/>
                <a:latin typeface="arial" panose="020B0604020202020204" pitchFamily="34" charset="0"/>
              </a:rPr>
              <a:t> -Patients closer to their most recent MI, with multiple prior MIs or with residual multivessel CAD are at high risk for major vascular events and experience substantial risk reductions with LDL-C lowering with evolocumab. </a:t>
            </a:r>
            <a:endParaRPr lang="en-US"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54</a:t>
            </a:fld>
            <a:endParaRPr lang="en-US" dirty="0"/>
          </a:p>
        </p:txBody>
      </p:sp>
    </p:spTree>
    <p:extLst>
      <p:ext uri="{BB962C8B-B14F-4D97-AF65-F5344CB8AC3E}">
        <p14:creationId xmlns:p14="http://schemas.microsoft.com/office/powerpoint/2010/main" val="298578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0000"/>
                </a:solidFill>
                <a:effectLst/>
                <a:latin typeface="arial" panose="020B0604020202020204" pitchFamily="34" charset="0"/>
              </a:rPr>
              <a:t>Background</a:t>
            </a:r>
            <a:r>
              <a:rPr lang="en-US" b="0" i="0" dirty="0">
                <a:solidFill>
                  <a:srgbClr val="000000"/>
                </a:solidFill>
                <a:effectLst/>
                <a:latin typeface="arial" panose="020B0604020202020204" pitchFamily="34" charset="0"/>
              </a:rPr>
              <a:t> -The FOURIER trial recently showed that the PCSK9 inhibitor evolocumab significantly reduced major vascular events in patients with stable atherosclerotic cardiovascular disease, including patients with prior MI. Within the broad group of patients with prior MI, we hypothesized that readily ascertainable features would identify subsets that derive greater clinical risk reduction with evolocumab. </a:t>
            </a:r>
          </a:p>
          <a:p>
            <a:r>
              <a:rPr lang="en-US" b="1" i="1" dirty="0">
                <a:solidFill>
                  <a:srgbClr val="000000"/>
                </a:solidFill>
                <a:effectLst/>
                <a:latin typeface="arial" panose="020B0604020202020204" pitchFamily="34" charset="0"/>
              </a:rPr>
              <a:t>Methods</a:t>
            </a:r>
            <a:r>
              <a:rPr lang="en-US" b="0" i="0" dirty="0">
                <a:solidFill>
                  <a:srgbClr val="000000"/>
                </a:solidFill>
                <a:effectLst/>
                <a:latin typeface="arial" panose="020B0604020202020204" pitchFamily="34" charset="0"/>
              </a:rPr>
              <a:t> -The 22,351 patients with a prior MI were characterized based on time from most recent MI, number of prior MIs, and presence of residual multivessel coronary artery disease (≥40% stenosis in ≥2 large vessels). The relative and absolute risk reductions in major vascular events including the primary endpoint (CV death, MI, stroke, hospitalization for unstable angina, or coronary revascularization) and the key secondary endpoint (CV death, MI or stroke) with evolocumab in these subgroups were compared. </a:t>
            </a:r>
          </a:p>
          <a:p>
            <a:r>
              <a:rPr lang="en-US" b="1" i="1" dirty="0">
                <a:solidFill>
                  <a:srgbClr val="000000"/>
                </a:solidFill>
                <a:effectLst/>
                <a:latin typeface="arial" panose="020B0604020202020204" pitchFamily="34" charset="0"/>
              </a:rPr>
              <a:t>Results</a:t>
            </a:r>
            <a:r>
              <a:rPr lang="en-US" b="0" i="0" dirty="0">
                <a:solidFill>
                  <a:srgbClr val="000000"/>
                </a:solidFill>
                <a:effectLst/>
                <a:latin typeface="arial" panose="020B0604020202020204" pitchFamily="34" charset="0"/>
              </a:rPr>
              <a:t> -A total of 8402 patients (38%) were within 2 years of their most recent MI, 5285 patients (24%) had ≥2 prior MIs, and 5618 patients (25%) had residual multivessel CAD. In a multivariable adjusted model that simultaneously included all three high-risk features as well as other baseline covariates, more recent MI, multiple prior MIs, and residual multivessel coronary disease remained independent predictors of cardiovascular outcomes, with adjusted HRs for the primary endpoint of 1.37 (1.22-1.53), 1.78 (1.59-1.99) and 1.39 (1.24-1.56), all P&lt;0.001. The relative risk reductions with evolocumab for the primary endpoint tended to be greater in the high-risk subgroups and were 20% (HR 0.80, 0.71-0.91), 18% (HR 0.82, 0.72-0.93), and 21% (HR 0.79, 0.69-0.91) for those with more recent MI, multiple prior MIs, and residual multivessel CAD, whereas they were 5% (HR 0.95, 0.85-1.05), 8% (HR 0.92, 0.84-1.02), and 7% (HR 0.93, 0.85-1.02) in those without, respectively. Given the higher baseline risk, the respective absolute risk reductions at 3 years exceeded 3% in the high-risk groups (3.4%, 3.7%, and 3.6%) vs. approximately 1% in the low-risk groups (0.8%, 1.3%, and 1.2%). </a:t>
            </a:r>
            <a:r>
              <a:rPr lang="en-US" b="1" i="1" dirty="0">
                <a:solidFill>
                  <a:srgbClr val="000000"/>
                </a:solidFill>
                <a:effectLst/>
                <a:latin typeface="arial" panose="020B0604020202020204" pitchFamily="34" charset="0"/>
              </a:rPr>
              <a:t>Conclusions</a:t>
            </a:r>
            <a:r>
              <a:rPr lang="en-US" b="0" i="0" dirty="0">
                <a:solidFill>
                  <a:srgbClr val="000000"/>
                </a:solidFill>
                <a:effectLst/>
                <a:latin typeface="arial" panose="020B0604020202020204" pitchFamily="34" charset="0"/>
              </a:rPr>
              <a:t> -Patients closer to their most recent MI, with multiple prior MIs or with residual multivessel CAD are at high risk for major vascular events and experience substantial risk reductions with LDL-C lowering with evolocumab. </a:t>
            </a:r>
            <a:endParaRPr lang="en-US"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55</a:t>
            </a:fld>
            <a:endParaRPr lang="en-US" dirty="0"/>
          </a:p>
        </p:txBody>
      </p:sp>
    </p:spTree>
    <p:extLst>
      <p:ext uri="{BB962C8B-B14F-4D97-AF65-F5344CB8AC3E}">
        <p14:creationId xmlns:p14="http://schemas.microsoft.com/office/powerpoint/2010/main" val="928932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889000"/>
            <a:ext cx="9067800" cy="5102225"/>
          </a:xfrm>
        </p:spPr>
      </p:sp>
    </p:spTree>
    <p:extLst>
      <p:ext uri="{BB962C8B-B14F-4D97-AF65-F5344CB8AC3E}">
        <p14:creationId xmlns:p14="http://schemas.microsoft.com/office/powerpoint/2010/main" val="466240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Remarkable concordance across global</a:t>
            </a:r>
            <a:r>
              <a:rPr lang="en-US" b="1" baseline="0" dirty="0"/>
              <a:t> guidelines for management of high-risk patients with clinical ASCVD. </a:t>
            </a:r>
            <a:endParaRPr lang="en-US" b="1"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7</a:t>
            </a:fld>
            <a:endParaRPr lang="en-US" dirty="0"/>
          </a:p>
        </p:txBody>
      </p:sp>
    </p:spTree>
    <p:extLst>
      <p:ext uri="{BB962C8B-B14F-4D97-AF65-F5344CB8AC3E}">
        <p14:creationId xmlns:p14="http://schemas.microsoft.com/office/powerpoint/2010/main" val="195519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Residual risk</a:t>
            </a:r>
            <a:r>
              <a:rPr lang="en-US" b="1" baseline="0" dirty="0"/>
              <a:t> (~70%) + high rates of statin intolerance in clinical practice generated significant interest in alternative pathways and mechanisms to lower lipoproteins</a:t>
            </a:r>
            <a:endParaRPr lang="en-US" b="1" dirty="0"/>
          </a:p>
        </p:txBody>
      </p:sp>
      <p:sp>
        <p:nvSpPr>
          <p:cNvPr id="4" name="Slide Number Placeholder 3"/>
          <p:cNvSpPr>
            <a:spLocks noGrp="1"/>
          </p:cNvSpPr>
          <p:nvPr>
            <p:ph type="sldNum" sz="quarter" idx="10"/>
          </p:nvPr>
        </p:nvSpPr>
        <p:spPr/>
        <p:txBody>
          <a:bodyPr/>
          <a:lstStyle/>
          <a:p>
            <a:fld id="{80590565-DC88-4D76-9A32-7A35BEC1DDF7}" type="slidenum">
              <a:rPr lang="en-US" smtClean="0"/>
              <a:pPr/>
              <a:t>8</a:t>
            </a:fld>
            <a:endParaRPr lang="en-US"/>
          </a:p>
        </p:txBody>
      </p:sp>
    </p:spTree>
    <p:extLst>
      <p:ext uri="{BB962C8B-B14F-4D97-AF65-F5344CB8AC3E}">
        <p14:creationId xmlns:p14="http://schemas.microsoft.com/office/powerpoint/2010/main" val="350416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31774">
              <a:defRPr/>
            </a:pPr>
            <a:endParaRPr lang="en-GB" altLang="en-US" b="1" dirty="0">
              <a:latin typeface="Arial" pitchFamily="34" charset="0"/>
              <a:ea typeface="msgothic" charset="0"/>
              <a:cs typeface="msgothic" charset="0"/>
            </a:endParaRPr>
          </a:p>
          <a:p>
            <a:pPr defTabSz="931774">
              <a:defRPr/>
            </a:pPr>
            <a:endParaRPr lang="en-GB" altLang="en-US" b="1" dirty="0">
              <a:latin typeface="Arial" pitchFamily="34" charset="0"/>
              <a:ea typeface="msgothic" charset="0"/>
              <a:cs typeface="msgothic" charset="0"/>
            </a:endParaRPr>
          </a:p>
          <a:p>
            <a:pPr defTabSz="931774">
              <a:defRPr/>
            </a:pPr>
            <a:r>
              <a:rPr lang="en-GB" altLang="en-US" b="1" dirty="0">
                <a:latin typeface="Arial" pitchFamily="34" charset="0"/>
                <a:ea typeface="msgothic" charset="0"/>
                <a:cs typeface="msgothic" charset="0"/>
              </a:rPr>
              <a:t>Notes</a:t>
            </a:r>
          </a:p>
          <a:p>
            <a:pPr defTabSz="931774">
              <a:defRPr/>
            </a:pPr>
            <a:r>
              <a:rPr lang="en-GB" dirty="0"/>
              <a:t>Lifetime risk for ASCVD had not previously been estimated, and the effect of risk factor burden on lifetime risk was unknown. A study estimated lifetime risks for all Framingham Heart Study participants who were free of CVD (myocardial infarction, coronary insufficiency, angina, stroke, claudication) at 50 years of age. The study followed 3564 men and 4362 women for 111,777 person-years:</a:t>
            </a:r>
          </a:p>
          <a:p>
            <a:pPr marL="174708" indent="-174708" defTabSz="931774">
              <a:buFont typeface="Arial" charset="0"/>
              <a:buChar char="•"/>
              <a:defRPr/>
            </a:pPr>
            <a:r>
              <a:rPr lang="en-GB" dirty="0"/>
              <a:t>1757 had CVD events and 1641 died free of CVD</a:t>
            </a:r>
          </a:p>
          <a:p>
            <a:pPr marL="174708" indent="-174708" defTabSz="931774">
              <a:buFont typeface="Arial" charset="0"/>
              <a:buChar char="•"/>
              <a:defRPr/>
            </a:pPr>
            <a:r>
              <a:rPr lang="en-GB" dirty="0"/>
              <a:t>At 50 years of age, lifetime risks were 51.7% (95% CI, 49.3 to 54.2) for men and 39.2% (95% CI, 37.0 to 41.4) for women, with median survivals of 30 and 36 years, respectively. </a:t>
            </a:r>
          </a:p>
          <a:p>
            <a:pPr marL="174708" indent="-174708" defTabSz="931774">
              <a:buFont typeface="Arial" charset="0"/>
              <a:buChar char="•"/>
              <a:defRPr/>
            </a:pPr>
            <a:r>
              <a:rPr lang="en-GB" dirty="0"/>
              <a:t>With more adverse levels of single risk factors, lifetime risks increased and median survivals decreased. </a:t>
            </a:r>
          </a:p>
          <a:p>
            <a:pPr marL="174708" indent="-174708" defTabSz="931774">
              <a:buFont typeface="Arial" charset="0"/>
              <a:buChar char="•"/>
              <a:defRPr/>
            </a:pPr>
            <a:r>
              <a:rPr lang="en-GB" dirty="0">
                <a:solidFill>
                  <a:schemeClr val="bg1"/>
                </a:solidFill>
                <a:latin typeface="Franklin Gothic Book" charset="0"/>
                <a:ea typeface="Franklin Gothic Book" charset="0"/>
                <a:cs typeface="Franklin Gothic Book" charset="0"/>
              </a:rPr>
              <a:t>The absence of established risk factors at 50 years of age is associated with very low lifetime risk for CVD and markedly longer survival. </a:t>
            </a:r>
            <a:endParaRPr lang="en-GB" dirty="0"/>
          </a:p>
          <a:p>
            <a:pPr defTabSz="931774">
              <a:defRPr/>
            </a:pPr>
            <a:endParaRPr lang="en-GB" dirty="0"/>
          </a:p>
          <a:p>
            <a:pPr defTabSz="931774">
              <a:defRPr/>
            </a:pPr>
            <a:r>
              <a:rPr lang="en-GB" dirty="0"/>
              <a:t>The figure shows that compared with participants with ≥2 major risk factors, those with optimal levels had substantially lower lifetime risks (5.2% versus 68.9% in men, 8.2% versus 50.2% in women) and markedly longer median survivals (&gt;39 versus 28 years in men, &gt;39 versus 31 years in women).</a:t>
            </a:r>
          </a:p>
          <a:p>
            <a:pPr marL="174708" indent="-174708" defTabSz="931774">
              <a:buFont typeface="Arial" charset="0"/>
              <a:buChar char="•"/>
              <a:defRPr/>
            </a:pPr>
            <a:r>
              <a:rPr lang="en-GB" dirty="0"/>
              <a:t>These findings support the concept of estimating global risk rather than focusing on single risk factors to make treatment decisions because of better discrimination of lifetime risk with aggregate risk factor burden than with any single risk factor alone, and relying solely on estimates of short-term absolute risk is problematic</a:t>
            </a:r>
          </a:p>
          <a:p>
            <a:pPr defTabSz="931774">
              <a:defRPr/>
            </a:pPr>
            <a:endParaRPr lang="en-GB" altLang="en-US" dirty="0"/>
          </a:p>
          <a:p>
            <a:pPr defTabSz="931774">
              <a:defRPr/>
            </a:pPr>
            <a:r>
              <a:rPr lang="en-GB" altLang="en-US" b="1" dirty="0">
                <a:latin typeface="Arial" pitchFamily="34" charset="0"/>
                <a:ea typeface="msgothic" charset="0"/>
                <a:cs typeface="msgothic" charset="0"/>
              </a:rPr>
              <a:t>Additional notes</a:t>
            </a:r>
          </a:p>
          <a:p>
            <a:pPr defTabSz="931774">
              <a:defRPr/>
            </a:pPr>
            <a:r>
              <a:rPr lang="en-GB" altLang="en-US" dirty="0">
                <a:latin typeface="Arial" pitchFamily="34" charset="0"/>
                <a:ea typeface="msgothic" charset="0"/>
                <a:cs typeface="msgothic" charset="0"/>
              </a:rPr>
              <a:t>Cumulative incidence of CVD adjusted for the competing risk of death for men and women according to aggregate risk factor (RF) burden at 50 years of age. </a:t>
            </a:r>
          </a:p>
          <a:p>
            <a:pPr marL="174708" indent="-174708" defTabSz="931774">
              <a:buFont typeface="Arial" charset="0"/>
              <a:buChar char="•"/>
              <a:defRPr/>
            </a:pPr>
            <a:r>
              <a:rPr lang="en-GB" altLang="en-US" dirty="0">
                <a:latin typeface="Arial" pitchFamily="34" charset="0"/>
                <a:ea typeface="msgothic" charset="0"/>
                <a:cs typeface="msgothic" charset="0"/>
              </a:rPr>
              <a:t>The numbers at the right of each graph represent the adjusted cumulative incidence to 95 years of age or the lifetime risk for CVD. </a:t>
            </a:r>
          </a:p>
          <a:p>
            <a:pPr marL="174708" indent="-174708" defTabSz="931774">
              <a:buFont typeface="Arial" charset="0"/>
              <a:buChar char="•"/>
              <a:defRPr/>
            </a:pPr>
            <a:r>
              <a:rPr lang="en-GB" altLang="en-US" dirty="0">
                <a:latin typeface="Arial" pitchFamily="34" charset="0"/>
                <a:ea typeface="msgothic" charset="0"/>
                <a:cs typeface="msgothic" charset="0"/>
              </a:rPr>
              <a:t>Optimal risk factors are defined as total cholesterol &lt;4.65 mmol/L (&lt;180 mg/dL), blood pressure &lt;120/&lt;80 mm Hg, nonsmoker, and nondiabetic. </a:t>
            </a:r>
          </a:p>
          <a:p>
            <a:pPr marL="174708" indent="-174708" defTabSz="931774">
              <a:buFont typeface="Arial" charset="0"/>
              <a:buChar char="•"/>
              <a:defRPr/>
            </a:pPr>
            <a:r>
              <a:rPr lang="en-GB" altLang="en-US" dirty="0">
                <a:latin typeface="Arial" pitchFamily="34" charset="0"/>
                <a:ea typeface="msgothic" charset="0"/>
                <a:cs typeface="msgothic" charset="0"/>
              </a:rPr>
              <a:t>Suboptimal risk factors are defined as total cholesterol of 4.65 to 5.15 mmol/L (180 to 199 mg/dL), systolic blood pressure of 120 to 139 mm Hg, diastolic blood pressure of 80 to 89 mm Hg, nonsmoker, and nondiabetic. </a:t>
            </a:r>
          </a:p>
          <a:p>
            <a:pPr marL="174708" indent="-174708" defTabSz="931774">
              <a:buFont typeface="Arial" charset="0"/>
              <a:buChar char="•"/>
              <a:defRPr/>
            </a:pPr>
            <a:r>
              <a:rPr lang="en-GB" altLang="en-US" dirty="0">
                <a:latin typeface="Arial" pitchFamily="34" charset="0"/>
                <a:ea typeface="msgothic" charset="0"/>
                <a:cs typeface="msgothic" charset="0"/>
              </a:rPr>
              <a:t>Elevated risk factors are defined as total cholesterol of 5.16 to 6.19 mmol/L (200 to 239 mg/dL), systolic blood pressure of 140 to 159 mm Hg, diastolic blood pressure of 90 to 99 mm Hg, nonsmoker, and nondiabetic. </a:t>
            </a:r>
          </a:p>
          <a:p>
            <a:pPr marL="174708" indent="-174708" defTabSz="931774">
              <a:buFont typeface="Arial" charset="0"/>
              <a:buChar char="•"/>
              <a:defRPr/>
            </a:pPr>
            <a:r>
              <a:rPr lang="en-GB" altLang="en-US" dirty="0">
                <a:latin typeface="Arial" pitchFamily="34" charset="0"/>
                <a:ea typeface="msgothic" charset="0"/>
                <a:cs typeface="msgothic" charset="0"/>
              </a:rPr>
              <a:t>Major risk factors are defined as total cholesterol ≥6.20 mmol/L (≥240 mg/dL), systolic blood pressure ≥160 mm Hg, diastolic blood pressure ≥100 mm Hg, smoker, and diabetic.</a:t>
            </a:r>
          </a:p>
          <a:p>
            <a:pPr marL="174708" indent="-174708" defTabSz="931774">
              <a:buFont typeface="Arial" charset="0"/>
              <a:buChar char="•"/>
              <a:defRPr/>
            </a:pPr>
            <a:endParaRPr lang="en-GB" altLang="en-US" dirty="0">
              <a:latin typeface="Arial" pitchFamily="34" charset="0"/>
              <a:ea typeface="msgothic" charset="0"/>
              <a:cs typeface="msgothic" charset="0"/>
            </a:endParaRPr>
          </a:p>
          <a:p>
            <a:r>
              <a:rPr lang="en-US" b="1" dirty="0"/>
              <a:t>Source</a:t>
            </a:r>
          </a:p>
          <a:p>
            <a:r>
              <a:rPr lang="en-US" dirty="0"/>
              <a:t>Lloyd-Jones DM, Leip EP, Larson MG et al. Prediction of lifetime risk for cardiovascular disease by risk factor burden at 50 years of age. Circulation 2006;113:791-8.</a:t>
            </a:r>
            <a:endParaRPr lang="en-US" b="1" dirty="0"/>
          </a:p>
        </p:txBody>
      </p:sp>
      <p:sp>
        <p:nvSpPr>
          <p:cNvPr id="4" name="Slide Number Placeholder 3"/>
          <p:cNvSpPr>
            <a:spLocks noGrp="1"/>
          </p:cNvSpPr>
          <p:nvPr>
            <p:ph type="sldNum" sz="quarter" idx="10"/>
          </p:nvPr>
        </p:nvSpPr>
        <p:spPr/>
        <p:txBody>
          <a:bodyPr/>
          <a:lstStyle/>
          <a:p>
            <a:pPr>
              <a:defRPr/>
            </a:pPr>
            <a:fld id="{F51212FB-4C54-4C7B-8F53-D067571588E5}" type="slidenum">
              <a:rPr lang="en-US" altLang="en-US" smtClean="0"/>
              <a:pPr>
                <a:defRPr/>
              </a:pPr>
              <a:t>10</a:t>
            </a:fld>
            <a:endParaRPr lang="en-US" altLang="en-US" dirty="0"/>
          </a:p>
        </p:txBody>
      </p:sp>
    </p:spTree>
    <p:extLst>
      <p:ext uri="{BB962C8B-B14F-4D97-AF65-F5344CB8AC3E}">
        <p14:creationId xmlns:p14="http://schemas.microsoft.com/office/powerpoint/2010/main" val="25588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Lifestyle</a:t>
            </a:r>
            <a:r>
              <a:rPr lang="en-US" b="1" baseline="0" dirty="0"/>
              <a:t> intervention is critical to reduce residual risk even on maximally tolerated statin therapy. Benefits are greatest in individuals following healthy diet and patients with poor diet achieve LDL-C reduction, but less ASCVD event reduction.</a:t>
            </a:r>
            <a:endParaRPr lang="en-US" b="1"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11</a:t>
            </a:fld>
            <a:endParaRPr lang="en-US" dirty="0"/>
          </a:p>
        </p:txBody>
      </p:sp>
    </p:spTree>
    <p:extLst>
      <p:ext uri="{BB962C8B-B14F-4D97-AF65-F5344CB8AC3E}">
        <p14:creationId xmlns:p14="http://schemas.microsoft.com/office/powerpoint/2010/main" val="339939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0D09E579-7827-7240-8BEA-5C699EA65A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5AA72B86-90E5-7948-9FCF-CF9CC16460DF}"/>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fontScale="55000" lnSpcReduction="20000"/>
          </a:bodyPr>
          <a:lstStyle/>
          <a:p>
            <a:pPr>
              <a:defRPr/>
            </a:pPr>
            <a:r>
              <a:rPr lang="en-US" altLang="en-US" dirty="0" err="1">
                <a:hlinkClick r:id="rId3" tooltip="European heart journal."/>
              </a:rPr>
              <a:t>Eur</a:t>
            </a:r>
            <a:r>
              <a:rPr lang="en-US" altLang="en-US" dirty="0">
                <a:hlinkClick r:id="rId3" tooltip="European heart journal."/>
              </a:rPr>
              <a:t> Heart J.</a:t>
            </a:r>
            <a:r>
              <a:rPr lang="en-US" altLang="en-US" dirty="0"/>
              <a:t> 2016 May 1;37(17):1373-9. </a:t>
            </a:r>
            <a:r>
              <a:rPr lang="en-US" altLang="en-US" dirty="0" err="1"/>
              <a:t>doi</a:t>
            </a:r>
            <a:r>
              <a:rPr lang="en-US" altLang="en-US" dirty="0"/>
              <a:t>: 10.1093/</a:t>
            </a:r>
            <a:r>
              <a:rPr lang="en-US" altLang="en-US" dirty="0" err="1"/>
              <a:t>eurheartj</a:t>
            </a:r>
            <a:r>
              <a:rPr lang="en-US" altLang="en-US" dirty="0"/>
              <a:t>/ehw046. </a:t>
            </a:r>
            <a:r>
              <a:rPr lang="en-US" altLang="en-US" dirty="0" err="1"/>
              <a:t>Epub</a:t>
            </a:r>
            <a:r>
              <a:rPr lang="en-US" altLang="en-US" dirty="0"/>
              <a:t> 2016 Feb 24.</a:t>
            </a:r>
          </a:p>
          <a:p>
            <a:pPr>
              <a:defRPr/>
            </a:pPr>
            <a:endParaRPr lang="en-US" altLang="en-US" dirty="0"/>
          </a:p>
          <a:p>
            <a:pPr>
              <a:defRPr/>
            </a:pPr>
            <a:r>
              <a:rPr lang="en-US" altLang="en-US" b="1" dirty="0"/>
              <a:t>Percent reduction in LDL cholesterol following high-intensity statin therapy: potential implications for guidelines and for the prescription of emerging lipid-lowering agents.</a:t>
            </a:r>
          </a:p>
          <a:p>
            <a:pPr>
              <a:defRPr/>
            </a:pPr>
            <a:r>
              <a:rPr lang="en-US" altLang="en-US" dirty="0" err="1">
                <a:hlinkClick r:id="rId4"/>
              </a:rPr>
              <a:t>Ridker</a:t>
            </a:r>
            <a:r>
              <a:rPr lang="en-US" altLang="en-US" dirty="0">
                <a:hlinkClick r:id="rId4"/>
              </a:rPr>
              <a:t> PM</a:t>
            </a:r>
            <a:r>
              <a:rPr lang="en-US" altLang="en-US" baseline="30000" dirty="0"/>
              <a:t>1</a:t>
            </a:r>
            <a:r>
              <a:rPr lang="en-US" altLang="en-US" dirty="0"/>
              <a:t>, </a:t>
            </a:r>
            <a:r>
              <a:rPr lang="en-US" altLang="en-US" dirty="0">
                <a:hlinkClick r:id="rId5"/>
              </a:rPr>
              <a:t>Mora S</a:t>
            </a:r>
            <a:r>
              <a:rPr lang="en-US" altLang="en-US" baseline="30000" dirty="0"/>
              <a:t>2</a:t>
            </a:r>
            <a:r>
              <a:rPr lang="en-US" altLang="en-US" dirty="0"/>
              <a:t>, </a:t>
            </a:r>
            <a:r>
              <a:rPr lang="en-US" altLang="en-US" dirty="0">
                <a:hlinkClick r:id="rId6"/>
              </a:rPr>
              <a:t>Rose L</a:t>
            </a:r>
            <a:r>
              <a:rPr lang="en-US" altLang="en-US" baseline="30000" dirty="0"/>
              <a:t>2</a:t>
            </a:r>
            <a:r>
              <a:rPr lang="en-US" altLang="en-US" dirty="0"/>
              <a:t>; </a:t>
            </a:r>
            <a:r>
              <a:rPr lang="en-US" altLang="en-US" dirty="0">
                <a:hlinkClick r:id="rId7"/>
              </a:rPr>
              <a:t>JUPITER Trial Study Group</a:t>
            </a:r>
            <a:r>
              <a:rPr lang="en-US" altLang="en-US" dirty="0"/>
              <a:t>.</a:t>
            </a:r>
          </a:p>
          <a:p>
            <a:pPr>
              <a:defRPr/>
            </a:pPr>
            <a:r>
              <a:rPr lang="en-US" altLang="en-US" b="1" dirty="0">
                <a:hlinkClick r:id="rId3" tooltip="Open/close author information list"/>
              </a:rPr>
              <a:t>Author information</a:t>
            </a:r>
            <a:endParaRPr lang="en-US" altLang="en-US" b="1" dirty="0"/>
          </a:p>
          <a:p>
            <a:pPr>
              <a:buFontTx/>
              <a:buChar char="•"/>
              <a:defRPr/>
            </a:pPr>
            <a:r>
              <a:rPr lang="en-US" altLang="en-US" baseline="30000" dirty="0"/>
              <a:t>1</a:t>
            </a:r>
            <a:r>
              <a:rPr lang="en-US" altLang="en-US" dirty="0"/>
              <a:t>The Center for Cardiovascular Disease Prevention, Brigham and Women's Hospital, Harvard Medical School, 900 Commonwealth Avenue, Boston, MA 02215, USA pridker@partners.org.</a:t>
            </a:r>
          </a:p>
          <a:p>
            <a:pPr>
              <a:buFontTx/>
              <a:buChar char="•"/>
              <a:defRPr/>
            </a:pPr>
            <a:r>
              <a:rPr lang="en-US" altLang="en-US" baseline="30000" dirty="0"/>
              <a:t>2</a:t>
            </a:r>
            <a:r>
              <a:rPr lang="en-US" altLang="en-US" dirty="0"/>
              <a:t>The Center for Cardiovascular Disease Prevention, Brigham and Women's Hospital, Harvard Medical School, 900 Commonwealth Avenue, Boston, MA 02215, USA.</a:t>
            </a:r>
          </a:p>
          <a:p>
            <a:pPr>
              <a:defRPr/>
            </a:pPr>
            <a:r>
              <a:rPr lang="en-US" altLang="en-US" b="1" dirty="0"/>
              <a:t>Abstract</a:t>
            </a:r>
          </a:p>
          <a:p>
            <a:pPr>
              <a:defRPr/>
            </a:pPr>
            <a:r>
              <a:rPr lang="en-US" altLang="en-US" b="1" dirty="0"/>
              <a:t>AIMS: </a:t>
            </a:r>
          </a:p>
          <a:p>
            <a:pPr>
              <a:defRPr/>
            </a:pPr>
            <a:r>
              <a:rPr lang="en-US" altLang="en-US" dirty="0"/>
              <a:t>Current statin guidelines in Europe and Canada advocate achieving a fixed LDL target or the attainment of a ≥50% reduction in low-density lipoprotein cholesterol (LDLC), while current US guidelines advocate the use of statin therapies that reduce LDLC by &lt;50% (moderate intensity) or ≥50% (high intensity). Data are limited, however, linking the achievement of these % reduction thresholds to subsequent cardiovascular outcomes particularly for contemporary high-intensity regimens.</a:t>
            </a:r>
          </a:p>
          <a:p>
            <a:pPr>
              <a:defRPr/>
            </a:pPr>
            <a:r>
              <a:rPr lang="en-US" altLang="en-US" b="1" dirty="0"/>
              <a:t>METHODS AND RESULTS: </a:t>
            </a:r>
          </a:p>
          <a:p>
            <a:pPr>
              <a:defRPr/>
            </a:pPr>
            <a:r>
              <a:rPr lang="en-US" altLang="en-US" dirty="0"/>
              <a:t>In a randomized trial of 17 082 initially healthy men and women with median baseline LDLC of 108 mg/</a:t>
            </a:r>
            <a:r>
              <a:rPr lang="en-US" altLang="en-US" dirty="0" err="1"/>
              <a:t>dL</a:t>
            </a:r>
            <a:r>
              <a:rPr lang="en-US" altLang="en-US" dirty="0"/>
              <a:t> (interquartile range 94-119), we (i) used waterfall plots to assess the variability in LDLC response to </a:t>
            </a:r>
            <a:r>
              <a:rPr lang="en-US" altLang="en-US" dirty="0" err="1"/>
              <a:t>rosuvastatin</a:t>
            </a:r>
            <a:r>
              <a:rPr lang="en-US" altLang="en-US" dirty="0"/>
              <a:t> 20 mg daily and (ii) evaluated the impact of reaching ≥50% reductions in LDLC on risk of developing the first cardiovascular events. Among </a:t>
            </a:r>
            <a:r>
              <a:rPr lang="en-US" altLang="en-US" dirty="0" err="1"/>
              <a:t>rosuvastatin</a:t>
            </a:r>
            <a:r>
              <a:rPr lang="en-US" altLang="en-US" dirty="0"/>
              <a:t> allocated participants, 3640 individuals (46.3%) experienced an LDLC reduction ≥50%; 3365 individuals (42.8%) experienced an LDLC reduction &gt;0 but &lt;50%; and 851 individuals (10.8%) experienced no reduction or an increase in LDLC compared with baseline. These % LDLC reductions directly related to the risks of first cardiovascular events; at trial completion, incidence rates for the primary endpoint were 11.2, 9.2, 6.7, and 4.8 per 1000 person-years for those in the placebo, no LDLC reduction, LDLC reduction &lt;50%, and LDLC reduction ≥50% groups, respectively. Compared with placebo, the multivariable adjusted hazard ratios for sequentially greater on-treatment per cent reductions in LDLC were 0.91 (95%CI 0.54-1.53), 0.61 (95%CI 0.44-0.83), and 0.43 (95%CI 0.30-0.60) (P &lt; 0.00001). Similar relationships between % reduction and clinical outcomes were observed in analyses focusing on non-HDLC or </a:t>
            </a:r>
            <a:r>
              <a:rPr lang="en-US" altLang="en-US" dirty="0" err="1"/>
              <a:t>apolipoprotein</a:t>
            </a:r>
            <a:r>
              <a:rPr lang="en-US" altLang="en-US" dirty="0"/>
              <a:t> B.</a:t>
            </a:r>
          </a:p>
          <a:p>
            <a:pPr>
              <a:defRPr/>
            </a:pPr>
            <a:r>
              <a:rPr lang="en-US" altLang="en-US" b="1" dirty="0"/>
              <a:t>CONCLUSIONS: </a:t>
            </a:r>
          </a:p>
          <a:p>
            <a:pPr>
              <a:defRPr/>
            </a:pPr>
            <a:r>
              <a:rPr lang="en-US" altLang="en-US" dirty="0"/>
              <a:t>As documented for low- and moderate-intensity regimens, variability in % LDLC reduction following high-intensity statin therapy is wide yet the magnitude of this % reduction directly relates to efficacy. These data support guideline approaches that incorporate % reduction targets for statin therapy as well as absolute targets, and might provide a structure for the allocation of emerging adjunctive lipid-lowering therapies such as PCSK9 inhibitors should these agents prove broadly effective for cardiovascular event reduction.</a:t>
            </a:r>
          </a:p>
          <a:p>
            <a:pPr>
              <a:defRPr/>
            </a:pPr>
            <a:r>
              <a:rPr lang="en-US" altLang="en-US" b="1" dirty="0"/>
              <a:t>TRIAL REGISTRATION: </a:t>
            </a:r>
          </a:p>
          <a:p>
            <a:pPr>
              <a:defRPr/>
            </a:pPr>
            <a:r>
              <a:rPr lang="en-US" altLang="en-US" dirty="0"/>
              <a:t>ClinicalTrials.gov </a:t>
            </a:r>
            <a:r>
              <a:rPr lang="en-US" altLang="en-US" dirty="0">
                <a:hlinkClick r:id="rId8" tooltip="See in ClincalTrials.gov"/>
              </a:rPr>
              <a:t>NCT00239681</a:t>
            </a:r>
            <a:r>
              <a:rPr lang="en-US" altLang="en-US" dirty="0"/>
              <a:t>.</a:t>
            </a:r>
          </a:p>
          <a:p>
            <a:pPr>
              <a:defRPr/>
            </a:pPr>
            <a:endParaRPr lang="en-US" altLang="en-US" dirty="0"/>
          </a:p>
        </p:txBody>
      </p:sp>
      <p:sp>
        <p:nvSpPr>
          <p:cNvPr id="56323" name="Slide Number Placeholder 3">
            <a:extLst>
              <a:ext uri="{FF2B5EF4-FFF2-40B4-BE49-F238E27FC236}">
                <a16:creationId xmlns:a16="http://schemas.microsoft.com/office/drawing/2014/main" id="{B39A359F-8116-B542-8577-5BB42A41AD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31" tIns="44966" rIns="89931" bIns="44966"/>
          <a:lstStyle>
            <a:lvl1pPr>
              <a:spcBef>
                <a:spcPct val="30000"/>
              </a:spcBef>
              <a:defRPr sz="1200">
                <a:solidFill>
                  <a:schemeClr val="tx1"/>
                </a:solidFill>
                <a:latin typeface="Calibri" panose="020F0502020204030204" pitchFamily="34" charset="0"/>
              </a:defRPr>
            </a:lvl1pPr>
            <a:lvl2pPr marL="730250" indent="-280988">
              <a:spcBef>
                <a:spcPct val="30000"/>
              </a:spcBef>
              <a:defRPr sz="1200">
                <a:solidFill>
                  <a:schemeClr val="tx1"/>
                </a:solidFill>
                <a:latin typeface="Calibri" panose="020F0502020204030204" pitchFamily="34" charset="0"/>
              </a:defRPr>
            </a:lvl2pPr>
            <a:lvl3pPr marL="1123950" indent="-223838">
              <a:spcBef>
                <a:spcPct val="30000"/>
              </a:spcBef>
              <a:defRPr sz="1200">
                <a:solidFill>
                  <a:schemeClr val="tx1"/>
                </a:solidFill>
                <a:latin typeface="Calibri" panose="020F0502020204030204" pitchFamily="34" charset="0"/>
              </a:defRPr>
            </a:lvl3pPr>
            <a:lvl4pPr marL="1573213" indent="-223838">
              <a:spcBef>
                <a:spcPct val="30000"/>
              </a:spcBef>
              <a:defRPr sz="1200">
                <a:solidFill>
                  <a:schemeClr val="tx1"/>
                </a:solidFill>
                <a:latin typeface="Calibri" panose="020F0502020204030204" pitchFamily="34" charset="0"/>
              </a:defRPr>
            </a:lvl4pPr>
            <a:lvl5pPr marL="2022475" indent="-223838">
              <a:spcBef>
                <a:spcPct val="30000"/>
              </a:spcBef>
              <a:defRPr sz="1200">
                <a:solidFill>
                  <a:schemeClr val="tx1"/>
                </a:solidFill>
                <a:latin typeface="Calibri" panose="020F0502020204030204" pitchFamily="34" charset="0"/>
              </a:defRPr>
            </a:lvl5pPr>
            <a:lvl6pPr marL="2479675" indent="-223838" eaLnBrk="0" fontAlgn="base" hangingPunct="0">
              <a:spcBef>
                <a:spcPct val="30000"/>
              </a:spcBef>
              <a:spcAft>
                <a:spcPct val="0"/>
              </a:spcAft>
              <a:defRPr sz="1200">
                <a:solidFill>
                  <a:schemeClr val="tx1"/>
                </a:solidFill>
                <a:latin typeface="Calibri" panose="020F0502020204030204" pitchFamily="34" charset="0"/>
              </a:defRPr>
            </a:lvl6pPr>
            <a:lvl7pPr marL="2936875" indent="-223838" eaLnBrk="0" fontAlgn="base" hangingPunct="0">
              <a:spcBef>
                <a:spcPct val="30000"/>
              </a:spcBef>
              <a:spcAft>
                <a:spcPct val="0"/>
              </a:spcAft>
              <a:defRPr sz="1200">
                <a:solidFill>
                  <a:schemeClr val="tx1"/>
                </a:solidFill>
                <a:latin typeface="Calibri" panose="020F0502020204030204" pitchFamily="34" charset="0"/>
              </a:defRPr>
            </a:lvl7pPr>
            <a:lvl8pPr marL="3394075" indent="-223838" eaLnBrk="0" fontAlgn="base" hangingPunct="0">
              <a:spcBef>
                <a:spcPct val="30000"/>
              </a:spcBef>
              <a:spcAft>
                <a:spcPct val="0"/>
              </a:spcAft>
              <a:defRPr sz="1200">
                <a:solidFill>
                  <a:schemeClr val="tx1"/>
                </a:solidFill>
                <a:latin typeface="Calibri" panose="020F0502020204030204" pitchFamily="34" charset="0"/>
              </a:defRPr>
            </a:lvl8pPr>
            <a:lvl9pPr marL="3851275" indent="-2238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686F31-8690-AE42-B644-FFDE2FB1BB2F}" type="slidenum">
              <a:rPr lang="en-US" altLang="en-US" sz="2800" b="1" smtClean="0">
                <a:solidFill>
                  <a:srgbClr val="000000"/>
                </a:solidFill>
                <a:latin typeface="Franklin Gothic Book" panose="020B0503020102020204" pitchFamily="34" charset="0"/>
                <a:ea typeface="ＭＳ Ｐゴシック" panose="020B0600070205080204" pitchFamily="34" charset="-128"/>
              </a:rPr>
              <a:pPr>
                <a:spcBef>
                  <a:spcPct val="0"/>
                </a:spcBef>
              </a:pPr>
              <a:t>14</a:t>
            </a:fld>
            <a:endParaRPr lang="en-US" altLang="en-US" sz="2800" b="1">
              <a:solidFill>
                <a:srgbClr val="000000"/>
              </a:solidFill>
              <a:latin typeface="Franklin Gothic Book" panose="020B0503020102020204" pitchFamily="34" charset="0"/>
              <a:ea typeface="ＭＳ Ｐゴシック" panose="020B0600070205080204" pitchFamily="34" charset="-128"/>
            </a:endParaRPr>
          </a:p>
        </p:txBody>
      </p:sp>
    </p:spTree>
    <p:extLst>
      <p:ext uri="{BB962C8B-B14F-4D97-AF65-F5344CB8AC3E}">
        <p14:creationId xmlns:p14="http://schemas.microsoft.com/office/powerpoint/2010/main" val="2752798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Patients with lifelong elevations of LDL-C (FH) have significantly increased risk of premature ASCVD and require early and intensive therapy to reduce risk.</a:t>
            </a:r>
          </a:p>
        </p:txBody>
      </p:sp>
      <p:sp>
        <p:nvSpPr>
          <p:cNvPr id="4" name="Slide Number Placeholder 3"/>
          <p:cNvSpPr>
            <a:spLocks noGrp="1"/>
          </p:cNvSpPr>
          <p:nvPr>
            <p:ph type="sldNum" sz="quarter" idx="10"/>
          </p:nvPr>
        </p:nvSpPr>
        <p:spPr/>
        <p:txBody>
          <a:bodyPr/>
          <a:lstStyle/>
          <a:p>
            <a:fld id="{77602678-4D94-7D41-86E1-8CBD4B3E5E3A}" type="slidenum">
              <a:rPr lang="en-US" smtClean="0"/>
              <a:pPr/>
              <a:t>18</a:t>
            </a:fld>
            <a:endParaRPr lang="en-US" dirty="0"/>
          </a:p>
        </p:txBody>
      </p:sp>
    </p:spTree>
    <p:extLst>
      <p:ext uri="{BB962C8B-B14F-4D97-AF65-F5344CB8AC3E}">
        <p14:creationId xmlns:p14="http://schemas.microsoft.com/office/powerpoint/2010/main" val="658164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037696"/>
            <a:ext cx="12192000" cy="2387600"/>
          </a:xfrm>
        </p:spPr>
        <p:txBody>
          <a:bodyPr lIns="457200" tIns="0" rIns="91440" bIns="0" anchor="b" anchorCtr="0">
            <a:normAutofit/>
          </a:bodyPr>
          <a:lstStyle>
            <a:lvl1pPr algn="l">
              <a:lnSpc>
                <a:spcPct val="100000"/>
              </a:lnSpc>
              <a:defRPr sz="5400">
                <a:solidFill>
                  <a:schemeClr val="accent4"/>
                </a:solidFill>
              </a:defRPr>
            </a:lvl1pPr>
          </a:lstStyle>
          <a:p>
            <a:r>
              <a:rPr lang="en-US" dirty="0"/>
              <a:t>Click To Edit Master Title Style</a:t>
            </a:r>
          </a:p>
        </p:txBody>
      </p:sp>
      <p:sp>
        <p:nvSpPr>
          <p:cNvPr id="3" name="Subtitle 2"/>
          <p:cNvSpPr>
            <a:spLocks noGrp="1"/>
          </p:cNvSpPr>
          <p:nvPr>
            <p:ph type="subTitle" idx="1" hasCustomPrompt="1"/>
          </p:nvPr>
        </p:nvSpPr>
        <p:spPr>
          <a:xfrm>
            <a:off x="0" y="3886200"/>
            <a:ext cx="12192000" cy="914400"/>
          </a:xfrm>
        </p:spPr>
        <p:txBody>
          <a:bodyPr tIns="0" rIns="91440" bIns="0" anchor="b" anchorCtr="0">
            <a:norm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7"/>
          <p:cNvSpPr>
            <a:spLocks noGrp="1"/>
          </p:cNvSpPr>
          <p:nvPr>
            <p:ph type="body" sz="quarter" idx="10" hasCustomPrompt="1"/>
          </p:nvPr>
        </p:nvSpPr>
        <p:spPr>
          <a:xfrm>
            <a:off x="0" y="4977342"/>
            <a:ext cx="12192000" cy="1652058"/>
          </a:xfrm>
        </p:spPr>
        <p:txBody>
          <a:bodyPr tIns="0" rIns="91440" bIns="0">
            <a:normAutofit/>
          </a:bodyPr>
          <a:lstStyle>
            <a:lvl1pPr marL="0" indent="0">
              <a:buNone/>
              <a:defRPr sz="2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Edit Master Text Styles</a:t>
            </a:r>
          </a:p>
        </p:txBody>
      </p:sp>
    </p:spTree>
    <p:extLst>
      <p:ext uri="{BB962C8B-B14F-4D97-AF65-F5344CB8AC3E}">
        <p14:creationId xmlns:p14="http://schemas.microsoft.com/office/powerpoint/2010/main" val="197012992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Blue">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142652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with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a:xfrm>
            <a:off x="609600" y="1600200"/>
            <a:ext cx="10972800" cy="45354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86464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828800" y="3886200"/>
            <a:ext cx="8534401" cy="488950"/>
          </a:xfrm>
          <a:prstGeom prst="rect">
            <a:avLst/>
          </a:prstGeom>
        </p:spPr>
        <p:txBody>
          <a:bodyPr/>
          <a:lstStyle>
            <a:lvl1pPr marL="0" indent="0" algn="ctr">
              <a:buFont typeface="Times" charset="0"/>
              <a:buNone/>
              <a:defRPr/>
            </a:lvl1pPr>
          </a:lstStyle>
          <a:p>
            <a:r>
              <a:rPr lang="en-US"/>
              <a:t>Click to edit Master subtitle style</a:t>
            </a:r>
          </a:p>
        </p:txBody>
      </p:sp>
      <p:sp>
        <p:nvSpPr>
          <p:cNvPr id="3081" name="Rectangle 9"/>
          <p:cNvSpPr>
            <a:spLocks noGrp="1" noChangeArrowheads="1"/>
          </p:cNvSpPr>
          <p:nvPr>
            <p:ph type="ctrTitle" sz="quarter"/>
          </p:nvPr>
        </p:nvSpPr>
        <p:spPr>
          <a:xfrm>
            <a:off x="1" y="1063642"/>
            <a:ext cx="12192000" cy="2373313"/>
          </a:xfrm>
          <a:prstGeom prst="rect">
            <a:avLst/>
          </a:prstGeom>
        </p:spPr>
        <p:txBody>
          <a:bodyPr/>
          <a:lstStyle>
            <a:lvl1pPr>
              <a:defRPr sz="4400"/>
            </a:lvl1pPr>
          </a:lstStyle>
          <a:p>
            <a:r>
              <a:rPr lang="en-US"/>
              <a:t>Click to edit Master title style</a:t>
            </a:r>
          </a:p>
        </p:txBody>
      </p:sp>
    </p:spTree>
    <p:extLst>
      <p:ext uri="{BB962C8B-B14F-4D97-AF65-F5344CB8AC3E}">
        <p14:creationId xmlns:p14="http://schemas.microsoft.com/office/powerpoint/2010/main" val="668046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Mayo Reduced Size">
    <p:spTree>
      <p:nvGrpSpPr>
        <p:cNvPr id="1" name=""/>
        <p:cNvGrpSpPr/>
        <p:nvPr/>
      </p:nvGrpSpPr>
      <p:grpSpPr>
        <a:xfrm>
          <a:off x="0" y="0"/>
          <a:ext cx="0" cy="0"/>
          <a:chOff x="0" y="0"/>
          <a:chExt cx="0" cy="0"/>
        </a:xfrm>
      </p:grpSpPr>
      <p:grpSp>
        <p:nvGrpSpPr>
          <p:cNvPr id="2" name="Group 1"/>
          <p:cNvGrpSpPr/>
          <p:nvPr/>
        </p:nvGrpSpPr>
        <p:grpSpPr>
          <a:xfrm>
            <a:off x="160867" y="6299200"/>
            <a:ext cx="560917" cy="458788"/>
            <a:chOff x="120650" y="6299200"/>
            <a:chExt cx="420688" cy="458788"/>
          </a:xfrm>
          <a:solidFill>
            <a:srgbClr val="FFFFFF"/>
          </a:solidFill>
        </p:grpSpPr>
        <p:sp>
          <p:nvSpPr>
            <p:cNvPr id="3" name="Freeform 9"/>
            <p:cNvSpPr>
              <a:spLocks noChangeAspect="1" noEditPoints="1"/>
            </p:cNvSpPr>
            <p:nvPr/>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grpSp>
          <p:nvGrpSpPr>
            <p:cNvPr id="4" name="Group 3"/>
            <p:cNvGrpSpPr/>
            <p:nvPr/>
          </p:nvGrpSpPr>
          <p:grpSpPr>
            <a:xfrm>
              <a:off x="120650" y="6299200"/>
              <a:ext cx="420688" cy="187326"/>
              <a:chOff x="120650" y="6299200"/>
              <a:chExt cx="420688" cy="187326"/>
            </a:xfrm>
            <a:grpFill/>
          </p:grpSpPr>
          <p:sp>
            <p:nvSpPr>
              <p:cNvPr id="5" name="Freeform 4"/>
              <p:cNvSpPr>
                <a:spLocks noChangeAspect="1"/>
              </p:cNvSpPr>
              <p:nvPr/>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6" name="Freeform 5"/>
              <p:cNvSpPr>
                <a:spLocks noChangeAspect="1" noEditPoints="1"/>
              </p:cNvSpPr>
              <p:nvPr/>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7" name="Freeform 6"/>
              <p:cNvSpPr>
                <a:spLocks noChangeAspect="1"/>
              </p:cNvSpPr>
              <p:nvPr/>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8" name="Freeform 7"/>
              <p:cNvSpPr>
                <a:spLocks noChangeAspect="1"/>
              </p:cNvSpPr>
              <p:nvPr/>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9" name="Freeform 8"/>
              <p:cNvSpPr>
                <a:spLocks noChangeAspect="1"/>
              </p:cNvSpPr>
              <p:nvPr/>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0" name="Freeform 9"/>
              <p:cNvSpPr>
                <a:spLocks noChangeAspect="1"/>
              </p:cNvSpPr>
              <p:nvPr/>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1" name="Freeform 10"/>
              <p:cNvSpPr>
                <a:spLocks noChangeAspect="1"/>
              </p:cNvSpPr>
              <p:nvPr/>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2" name="Freeform 11"/>
              <p:cNvSpPr>
                <a:spLocks noChangeAspect="1" noEditPoints="1"/>
              </p:cNvSpPr>
              <p:nvPr/>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3" name="Freeform 12"/>
              <p:cNvSpPr>
                <a:spLocks noChangeAspect="1"/>
              </p:cNvSpPr>
              <p:nvPr/>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4" name="Freeform 13"/>
              <p:cNvSpPr>
                <a:spLocks noChangeAspect="1" noEditPoints="1"/>
              </p:cNvSpPr>
              <p:nvPr/>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grpSp>
      </p:grpSp>
      <p:sp>
        <p:nvSpPr>
          <p:cNvPr id="15" name="Date Placeholder 3"/>
          <p:cNvSpPr>
            <a:spLocks noGrp="1"/>
          </p:cNvSpPr>
          <p:nvPr>
            <p:ph type="dt" sz="half" idx="10"/>
          </p:nvPr>
        </p:nvSpPr>
        <p:spPr>
          <a:xfrm>
            <a:off x="11313585" y="6529390"/>
            <a:ext cx="878416" cy="1095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6DF8C6-AA11-7C48-BC6F-DEEE87AF3F19}" type="datetime1">
              <a:rPr lang="en-US"/>
              <a:pPr>
                <a:defRPr/>
              </a:pPr>
              <a:t>4/17/2019</a:t>
            </a:fld>
            <a:endParaRPr lang="en-US"/>
          </a:p>
        </p:txBody>
      </p:sp>
      <p:sp>
        <p:nvSpPr>
          <p:cNvPr id="16" name="Slide Number Placeholder 5"/>
          <p:cNvSpPr>
            <a:spLocks noGrp="1"/>
          </p:cNvSpPr>
          <p:nvPr>
            <p:ph type="sldNum" sz="quarter" idx="11"/>
          </p:nvPr>
        </p:nvSpPr>
        <p:spPr>
          <a:xfrm>
            <a:off x="11313585" y="6931025"/>
            <a:ext cx="878416" cy="109538"/>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90AD2B8-6B7A-3549-8DE3-561C52B9DB62}" type="slidenum">
              <a:rPr lang="en-US"/>
              <a:pPr>
                <a:defRPr/>
              </a:pPr>
              <a:t>‹#›</a:t>
            </a:fld>
            <a:endParaRPr lang="en-US"/>
          </a:p>
        </p:txBody>
      </p:sp>
    </p:spTree>
    <p:extLst>
      <p:ext uri="{BB962C8B-B14F-4D97-AF65-F5344CB8AC3E}">
        <p14:creationId xmlns:p14="http://schemas.microsoft.com/office/powerpoint/2010/main" val="3460937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940743"/>
            <a:ext cx="10363200" cy="1362075"/>
          </a:xfrm>
        </p:spPr>
        <p:txBody>
          <a:bodyPr anchor="t"/>
          <a:lstStyle>
            <a:lvl1pPr algn="l">
              <a:defRPr sz="5333" b="1" cap="all">
                <a:solidFill>
                  <a:srgbClr val="042E5B"/>
                </a:solidFill>
              </a:defRPr>
            </a:lvl1pPr>
          </a:lstStyle>
          <a:p>
            <a:r>
              <a:rPr lang="en-US" dirty="0"/>
              <a:t>Click to edit Master title style</a:t>
            </a:r>
          </a:p>
        </p:txBody>
      </p:sp>
      <p:sp>
        <p:nvSpPr>
          <p:cNvPr id="3" name="Text Placeholder 2"/>
          <p:cNvSpPr>
            <a:spLocks noGrp="1"/>
          </p:cNvSpPr>
          <p:nvPr>
            <p:ph type="body" idx="1"/>
          </p:nvPr>
        </p:nvSpPr>
        <p:spPr>
          <a:xfrm>
            <a:off x="963084" y="2440555"/>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A9E7B99-7C3F-4BC3-B7B8-7E1F8C620B24}" type="datetime1">
              <a:rPr lang="en-US" smtClean="0"/>
              <a:pPr/>
              <a:t>4/17/2019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321062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r>
              <a:rPr lang="en-US" dirty="0">
                <a:solidFill>
                  <a:srgbClr val="000000"/>
                </a:solidFill>
              </a:rPr>
              <a:t>Confidential</a:t>
            </a:r>
          </a:p>
        </p:txBody>
      </p:sp>
    </p:spTree>
    <p:extLst>
      <p:ext uri="{BB962C8B-B14F-4D97-AF65-F5344CB8AC3E}">
        <p14:creationId xmlns:p14="http://schemas.microsoft.com/office/powerpoint/2010/main" val="115192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9550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Blue Bac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65680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2_Title Only Blue Bac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5609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577" y="3429001"/>
            <a:ext cx="12169423" cy="2286000"/>
          </a:xfrm>
        </p:spPr>
        <p:txBody>
          <a:bodyPr lIns="457200" tIns="0" rIns="182880" bIns="0" anchor="b">
            <a:normAutofit/>
          </a:bodyPr>
          <a:lstStyle>
            <a:lvl1pPr algn="l">
              <a:defRPr sz="4400">
                <a:solidFill>
                  <a:schemeClr val="accent4"/>
                </a:solidFill>
              </a:defRPr>
            </a:lvl1pPr>
          </a:lstStyle>
          <a:p>
            <a:r>
              <a:rPr lang="en-US" dirty="0"/>
              <a:t>Click To Edit Master Title Style</a:t>
            </a:r>
          </a:p>
        </p:txBody>
      </p:sp>
    </p:spTree>
    <p:extLst>
      <p:ext uri="{BB962C8B-B14F-4D97-AF65-F5344CB8AC3E}">
        <p14:creationId xmlns:p14="http://schemas.microsoft.com/office/powerpoint/2010/main" val="342787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517713"/>
            <a:ext cx="5181600" cy="4351338"/>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200" y="1517713"/>
            <a:ext cx="5181600" cy="4351338"/>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0"/>
          </p:nvPr>
        </p:nvSpPr>
        <p:spPr/>
        <p:txBody>
          <a:bodyPr/>
          <a:lstStyle/>
          <a:p>
            <a:pPr marL="12700">
              <a:lnSpc>
                <a:spcPts val="1650"/>
              </a:lnSpc>
            </a:pPr>
            <a:r>
              <a:rPr lang="en-US" dirty="0">
                <a:solidFill>
                  <a:prstClr val="black"/>
                </a:solidFill>
              </a:rPr>
              <a:t>0</a:t>
            </a:r>
          </a:p>
        </p:txBody>
      </p:sp>
    </p:spTree>
    <p:extLst>
      <p:ext uri="{BB962C8B-B14F-4D97-AF65-F5344CB8AC3E}">
        <p14:creationId xmlns:p14="http://schemas.microsoft.com/office/powerpoint/2010/main" val="160118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448657"/>
            <a:ext cx="5157787" cy="823912"/>
          </a:xfrm>
        </p:spPr>
        <p:txBody>
          <a:bodyPr lIns="0" anchor="ctr" anchorCtr="0"/>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272570"/>
            <a:ext cx="5157787" cy="3747231"/>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1" y="1457124"/>
            <a:ext cx="5183188" cy="823912"/>
          </a:xfrm>
        </p:spPr>
        <p:txBody>
          <a:bodyPr lIns="0" anchor="ctr" anchorCtr="0"/>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272570"/>
            <a:ext cx="5183188" cy="3747231"/>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10" name="Footer Placeholder 9"/>
          <p:cNvSpPr>
            <a:spLocks noGrp="1"/>
          </p:cNvSpPr>
          <p:nvPr>
            <p:ph type="ftr" sz="quarter" idx="10"/>
          </p:nvPr>
        </p:nvSpPr>
        <p:spPr/>
        <p:txBody>
          <a:bodyPr/>
          <a:lstStyle/>
          <a:p>
            <a:endParaRPr lang="en-US" dirty="0"/>
          </a:p>
        </p:txBody>
      </p:sp>
      <p:sp>
        <p:nvSpPr>
          <p:cNvPr id="11" name="Title 10"/>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07424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43078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Placeholder 1"/>
          <p:cNvSpPr>
            <a:spLocks noGrp="1"/>
          </p:cNvSpPr>
          <p:nvPr>
            <p:ph type="title"/>
          </p:nvPr>
        </p:nvSpPr>
        <p:spPr>
          <a:xfrm>
            <a:off x="0" y="0"/>
            <a:ext cx="12192000" cy="1216152"/>
          </a:xfrm>
          <a:prstGeom prst="rect">
            <a:avLst/>
          </a:prstGeom>
        </p:spPr>
        <p:txBody>
          <a:bodyPr vert="horz" lIns="182880" tIns="91440" rIns="182880"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0" y="1418250"/>
            <a:ext cx="12192000" cy="4351338"/>
          </a:xfrm>
          <a:prstGeom prst="rect">
            <a:avLst/>
          </a:prstGeom>
        </p:spPr>
        <p:txBody>
          <a:bodyPr vert="horz" lIns="457200" tIns="365760" rIns="457200" bIns="36576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0" y="6176964"/>
            <a:ext cx="12192000" cy="665811"/>
          </a:xfrm>
          <a:prstGeom prst="rect">
            <a:avLst/>
          </a:prstGeom>
        </p:spPr>
        <p:txBody>
          <a:bodyPr vert="horz" lIns="274320" tIns="0" rIns="91440" bIns="182880" rtlCol="0" anchor="ctr"/>
          <a:lstStyle>
            <a:lvl1pPr algn="l">
              <a:defRPr sz="1200">
                <a:solidFill>
                  <a:schemeClr val="bg1"/>
                </a:solidFill>
              </a:defRPr>
            </a:lvl1pPr>
          </a:lstStyle>
          <a:p>
            <a:endParaRPr lang="en-US" dirty="0"/>
          </a:p>
        </p:txBody>
      </p:sp>
      <p:cxnSp>
        <p:nvCxnSpPr>
          <p:cNvPr id="9" name="Straight Connector 8"/>
          <p:cNvCxnSpPr/>
          <p:nvPr/>
        </p:nvCxnSpPr>
        <p:spPr>
          <a:xfrm>
            <a:off x="0" y="1343609"/>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9875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700" r:id="rId11"/>
    <p:sldLayoutId id="2147483701" r:id="rId12"/>
    <p:sldLayoutId id="2147483704" r:id="rId13"/>
    <p:sldLayoutId id="2147483705" r:id="rId14"/>
  </p:sldLayoutIdLst>
  <p:txStyles>
    <p:titleStyle>
      <a:lvl1pPr algn="ctr" defTabSz="914400" rtl="0" eaLnBrk="1" latinLnBrk="0" hangingPunct="1">
        <a:lnSpc>
          <a:spcPct val="100000"/>
        </a:lnSpc>
        <a:spcBef>
          <a:spcPct val="0"/>
        </a:spcBef>
        <a:buNone/>
        <a:defRPr sz="46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23.jpeg"/><Relationship Id="rId4" Type="http://schemas.openxmlformats.org/officeDocument/2006/relationships/chart" Target="../charts/chart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FA8C-5338-4BFD-A428-1EC3CE2652F5}"/>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C1D1E62B-3F4D-408B-B132-2503E024FF5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35A5DFD-59AB-425A-8FFD-406EF433353A}"/>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991ED3D-98E1-4ABD-8B7F-D878D2A00EE0}"/>
              </a:ext>
            </a:extLst>
          </p:cNvPr>
          <p:cNvSpPr/>
          <p:nvPr/>
        </p:nvSpPr>
        <p:spPr>
          <a:xfrm>
            <a:off x="236668" y="1088412"/>
            <a:ext cx="11478403" cy="2123658"/>
          </a:xfrm>
          <a:prstGeom prst="rect">
            <a:avLst/>
          </a:prstGeom>
        </p:spPr>
        <p:txBody>
          <a:bodyPr wrap="square">
            <a:spAutoFit/>
          </a:bodyPr>
          <a:lstStyle/>
          <a:p>
            <a:pPr algn="r"/>
            <a:r>
              <a:rPr lang="en-US" sz="4400" b="1" dirty="0">
                <a:solidFill>
                  <a:schemeClr val="accent1"/>
                </a:solidFill>
              </a:rPr>
              <a:t>The New Era of LDL-C Lowering: </a:t>
            </a:r>
          </a:p>
          <a:p>
            <a:pPr algn="r"/>
            <a:r>
              <a:rPr lang="en-US" sz="4400" b="1" dirty="0">
                <a:solidFill>
                  <a:schemeClr val="accent1"/>
                </a:solidFill>
              </a:rPr>
              <a:t>Evolving therapies, evolving evidence, evolving guidance </a:t>
            </a:r>
          </a:p>
        </p:txBody>
      </p:sp>
      <p:sp>
        <p:nvSpPr>
          <p:cNvPr id="10" name="Text Placeholder 7">
            <a:extLst>
              <a:ext uri="{FF2B5EF4-FFF2-40B4-BE49-F238E27FC236}">
                <a16:creationId xmlns:a16="http://schemas.microsoft.com/office/drawing/2014/main" id="{F59C87D4-B99A-49CD-94DC-58EBFB6564FA}"/>
              </a:ext>
            </a:extLst>
          </p:cNvPr>
          <p:cNvSpPr txBox="1">
            <a:spLocks/>
          </p:cNvSpPr>
          <p:nvPr/>
        </p:nvSpPr>
        <p:spPr>
          <a:xfrm>
            <a:off x="-581704" y="3850832"/>
            <a:ext cx="12192000" cy="2857285"/>
          </a:xfrm>
          <a:prstGeom prst="rect">
            <a:avLst/>
          </a:prstGeom>
        </p:spPr>
        <p:txBody>
          <a:bodyPr>
            <a:normAutofit/>
          </a:bodyPr>
          <a:lst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b="1" dirty="0">
                <a:solidFill>
                  <a:schemeClr val="bg2">
                    <a:lumMod val="50000"/>
                  </a:schemeClr>
                </a:solidFill>
              </a:rPr>
              <a:t>Name</a:t>
            </a:r>
          </a:p>
          <a:p>
            <a:pPr marL="0" indent="0" algn="r">
              <a:buNone/>
            </a:pPr>
            <a:r>
              <a:rPr lang="en-US" sz="3200" b="1" dirty="0">
                <a:solidFill>
                  <a:schemeClr val="bg2">
                    <a:lumMod val="50000"/>
                  </a:schemeClr>
                </a:solidFill>
              </a:rPr>
              <a:t>Institution</a:t>
            </a:r>
          </a:p>
          <a:p>
            <a:pPr marL="0" indent="0" algn="r">
              <a:buNone/>
            </a:pPr>
            <a:r>
              <a:rPr lang="en-US" sz="3200" b="1" dirty="0">
                <a:solidFill>
                  <a:schemeClr val="bg2">
                    <a:lumMod val="50000"/>
                  </a:schemeClr>
                </a:solidFill>
              </a:rPr>
              <a:t>Date</a:t>
            </a:r>
            <a:endParaRPr lang="en-US" sz="1400" b="1" dirty="0">
              <a:solidFill>
                <a:schemeClr val="bg2">
                  <a:lumMod val="50000"/>
                </a:schemeClr>
              </a:solidFill>
            </a:endParaRPr>
          </a:p>
        </p:txBody>
      </p:sp>
    </p:spTree>
    <p:extLst>
      <p:ext uri="{BB962C8B-B14F-4D97-AF65-F5344CB8AC3E}">
        <p14:creationId xmlns:p14="http://schemas.microsoft.com/office/powerpoint/2010/main" val="4141465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rotWithShape="1">
          <a:blip r:embed="rId4"/>
          <a:srcRect/>
          <a:stretch/>
        </p:blipFill>
        <p:spPr>
          <a:xfrm>
            <a:off x="4884849" y="1653076"/>
            <a:ext cx="6705600" cy="4576571"/>
          </a:xfrm>
          <a:prstGeom prst="rect">
            <a:avLst/>
          </a:prstGeom>
        </p:spPr>
      </p:pic>
      <p:sp>
        <p:nvSpPr>
          <p:cNvPr id="5" name="Text Box 1"/>
          <p:cNvSpPr txBox="1">
            <a:spLocks noGrp="1" noChangeArrowheads="1"/>
          </p:cNvSpPr>
          <p:nvPr>
            <p:ph type="title"/>
          </p:nvPr>
        </p:nvSpPr>
        <p:spPr bwMode="auto">
          <a:xfrm>
            <a:off x="631289" y="19546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normAutofit/>
          </a:bodyPr>
          <a:lstStyle>
            <a:lvl1pPr algn="ctr" eaLnBrk="1" hangingPunct="1">
              <a:defRPr sz="3200">
                <a:latin typeface="+mj-lt"/>
                <a:cs typeface="ＭＳ Ｐゴシック" charset="0"/>
              </a:defRPr>
            </a:lvl1pPr>
            <a:lvl2pPr algn="ctr" eaLnBrk="0" hangingPunct="0">
              <a:defRPr sz="4400">
                <a:latin typeface="Garamond" charset="0"/>
                <a:cs typeface="ＭＳ Ｐゴシック" charset="0"/>
              </a:defRPr>
            </a:lvl2pPr>
            <a:lvl3pPr algn="ctr" eaLnBrk="0" hangingPunct="0">
              <a:defRPr sz="4400">
                <a:latin typeface="Garamond" charset="0"/>
                <a:cs typeface="ＭＳ Ｐゴシック" charset="0"/>
              </a:defRPr>
            </a:lvl3pPr>
            <a:lvl4pPr algn="ctr" eaLnBrk="0" hangingPunct="0">
              <a:defRPr sz="4400">
                <a:latin typeface="Garamond" charset="0"/>
                <a:cs typeface="ＭＳ Ｐゴシック" charset="0"/>
              </a:defRPr>
            </a:lvl4pPr>
            <a:lvl5pPr algn="ctr" eaLnBrk="0" hangingPunct="0">
              <a:defRPr sz="4400">
                <a:latin typeface="Garamond" charset="0"/>
                <a:cs typeface="ＭＳ Ｐゴシック" charset="0"/>
              </a:defRPr>
            </a:lvl5pPr>
            <a:lvl6pPr marL="457200" algn="ctr" fontAlgn="base">
              <a:spcBef>
                <a:spcPct val="0"/>
              </a:spcBef>
              <a:spcAft>
                <a:spcPct val="0"/>
              </a:spcAft>
              <a:defRPr sz="4400">
                <a:latin typeface="Garamond" charset="0"/>
                <a:ea typeface="ＭＳ Ｐゴシック" charset="0"/>
              </a:defRPr>
            </a:lvl6pPr>
            <a:lvl7pPr marL="914400" algn="ctr" fontAlgn="base">
              <a:spcBef>
                <a:spcPct val="0"/>
              </a:spcBef>
              <a:spcAft>
                <a:spcPct val="0"/>
              </a:spcAft>
              <a:defRPr sz="4400">
                <a:latin typeface="Garamond" charset="0"/>
                <a:ea typeface="ＭＳ Ｐゴシック" charset="0"/>
              </a:defRPr>
            </a:lvl7pPr>
            <a:lvl8pPr marL="1371600" algn="ctr" fontAlgn="base">
              <a:spcBef>
                <a:spcPct val="0"/>
              </a:spcBef>
              <a:spcAft>
                <a:spcPct val="0"/>
              </a:spcAft>
              <a:defRPr sz="4400">
                <a:latin typeface="Garamond" charset="0"/>
                <a:ea typeface="ＭＳ Ｐゴシック" charset="0"/>
              </a:defRPr>
            </a:lvl8pPr>
            <a:lvl9pPr marL="1828800" algn="ctr" fontAlgn="base">
              <a:spcBef>
                <a:spcPct val="0"/>
              </a:spcBef>
              <a:spcAft>
                <a:spcPct val="0"/>
              </a:spcAft>
              <a:defRPr sz="4400">
                <a:latin typeface="Garamond" charset="0"/>
                <a:ea typeface="ＭＳ Ｐゴシック" charset="0"/>
              </a:defRPr>
            </a:lvl9pPr>
          </a:lstStyle>
          <a:p>
            <a:r>
              <a:rPr lang="en-GB" sz="3600" dirty="0">
                <a:solidFill>
                  <a:srgbClr val="00386B"/>
                </a:solidFill>
                <a:cs typeface="Franklin Gothic Medium" charset="0"/>
              </a:rPr>
              <a:t>Lifetime Risk with Aggregate Risk Factor Burden</a:t>
            </a:r>
          </a:p>
        </p:txBody>
      </p:sp>
      <p:sp>
        <p:nvSpPr>
          <p:cNvPr id="2" name="TextBox 1"/>
          <p:cNvSpPr txBox="1"/>
          <p:nvPr/>
        </p:nvSpPr>
        <p:spPr>
          <a:xfrm>
            <a:off x="0" y="6483787"/>
            <a:ext cx="6299200" cy="318100"/>
          </a:xfrm>
          <a:prstGeom prst="rect">
            <a:avLst/>
          </a:prstGeom>
          <a:noFill/>
        </p:spPr>
        <p:txBody>
          <a:bodyPr wrap="square" rtlCol="0">
            <a:spAutoFit/>
          </a:bodyPr>
          <a:lstStyle/>
          <a:p>
            <a:r>
              <a:rPr lang="en-US" sz="1467" dirty="0">
                <a:solidFill>
                  <a:schemeClr val="bg1"/>
                </a:solidFill>
              </a:rPr>
              <a:t>Lloyd-Jones D, et al. </a:t>
            </a:r>
            <a:r>
              <a:rPr lang="en-US" sz="1467" i="1" dirty="0">
                <a:solidFill>
                  <a:schemeClr val="bg1"/>
                </a:solidFill>
              </a:rPr>
              <a:t>Circulation</a:t>
            </a:r>
            <a:r>
              <a:rPr lang="en-US" sz="1467" dirty="0">
                <a:solidFill>
                  <a:schemeClr val="bg1"/>
                </a:solidFill>
              </a:rPr>
              <a:t>. 2006;113:791-798 </a:t>
            </a:r>
          </a:p>
        </p:txBody>
      </p:sp>
      <p:sp>
        <p:nvSpPr>
          <p:cNvPr id="6" name="Content Placeholder 14"/>
          <p:cNvSpPr txBox="1">
            <a:spLocks/>
          </p:cNvSpPr>
          <p:nvPr/>
        </p:nvSpPr>
        <p:spPr bwMode="auto">
          <a:xfrm>
            <a:off x="875897" y="1592609"/>
            <a:ext cx="3145832" cy="4637037"/>
          </a:xfrm>
          <a:prstGeom prst="rect">
            <a:avLst/>
          </a:prstGeom>
          <a:solidFill>
            <a:srgbClr val="BFCDD7"/>
          </a:solidFill>
          <a:ln w="38100">
            <a:solidFill>
              <a:srgbClr val="C00000"/>
            </a:solidFill>
          </a:ln>
          <a:extLst/>
        </p:spPr>
        <p:txBody>
          <a:bodyPr vert="horz" wrap="square" lIns="121920" tIns="60960" rIns="121920" bIns="60960" numCol="1"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None/>
            </a:pPr>
            <a:endParaRPr lang="en-GB" b="1" dirty="0">
              <a:solidFill>
                <a:srgbClr val="00386B"/>
              </a:solidFill>
              <a:ea typeface="Open Sans" panose="020B0606030504020204" pitchFamily="34" charset="0"/>
              <a:cs typeface="Open Sans" panose="020B0606030504020204" pitchFamily="34" charset="0"/>
            </a:endParaRPr>
          </a:p>
          <a:p>
            <a:pPr marL="0" indent="0" algn="ctr" defTabSz="1219170" eaLnBrk="1" fontAlgn="auto" hangingPunct="1">
              <a:spcBef>
                <a:spcPts val="0"/>
              </a:spcBef>
              <a:spcAft>
                <a:spcPts val="0"/>
              </a:spcAft>
              <a:buNone/>
            </a:pPr>
            <a:r>
              <a:rPr lang="en-GB" b="1" dirty="0">
                <a:solidFill>
                  <a:srgbClr val="00386B"/>
                </a:solidFill>
                <a:ea typeface="Open Sans" panose="020B0606030504020204" pitchFamily="34" charset="0"/>
                <a:cs typeface="Open Sans" panose="020B0606030504020204" pitchFamily="34" charset="0"/>
              </a:rPr>
              <a:t>Multiple risk factors increase risk:</a:t>
            </a:r>
          </a:p>
          <a:p>
            <a:pPr marL="0" indent="0" algn="ctr" defTabSz="1219170" eaLnBrk="1" fontAlgn="auto" hangingPunct="1">
              <a:spcBef>
                <a:spcPts val="0"/>
              </a:spcBef>
              <a:spcAft>
                <a:spcPts val="0"/>
              </a:spcAft>
              <a:buNone/>
            </a:pPr>
            <a:endParaRPr lang="en-GB" sz="1800" b="1" dirty="0">
              <a:solidFill>
                <a:srgbClr val="00386B"/>
              </a:solidFill>
              <a:ea typeface="Open Sans" panose="020B0606030504020204" pitchFamily="34" charset="0"/>
              <a:cs typeface="Open Sans" panose="020B0606030504020204" pitchFamily="34" charset="0"/>
            </a:endParaRPr>
          </a:p>
          <a:p>
            <a:pPr marL="0" indent="0" algn="ctr" defTabSz="1219170" eaLnBrk="1" fontAlgn="auto" hangingPunct="1">
              <a:spcBef>
                <a:spcPts val="0"/>
              </a:spcBef>
              <a:spcAft>
                <a:spcPts val="0"/>
              </a:spcAft>
              <a:buNone/>
            </a:pPr>
            <a:r>
              <a:rPr lang="en-GB" b="1" dirty="0">
                <a:solidFill>
                  <a:srgbClr val="00386B"/>
                </a:solidFill>
                <a:ea typeface="Open Sans" panose="020B0606030504020204" pitchFamily="34" charset="0"/>
                <a:cs typeface="Open Sans" panose="020B0606030504020204" pitchFamily="34" charset="0"/>
              </a:rPr>
              <a:t>Address ALL risk factors for optimal ASCVD risk reduction!</a:t>
            </a:r>
          </a:p>
          <a:p>
            <a:pPr marL="0" indent="0" defTabSz="1219170" eaLnBrk="1" fontAlgn="auto" hangingPunct="1">
              <a:spcBef>
                <a:spcPts val="0"/>
              </a:spcBef>
              <a:spcAft>
                <a:spcPts val="0"/>
              </a:spcAft>
              <a:buNone/>
            </a:pPr>
            <a:endParaRPr lang="en-US" sz="3600" dirty="0">
              <a:solidFill>
                <a:srgbClr val="00386B"/>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032630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0EF9471D-136A-A543-BBA7-35DDCEB793E7}"/>
              </a:ext>
            </a:extLst>
          </p:cNvPr>
          <p:cNvSpPr>
            <a:spLocks noChangeArrowheads="1"/>
          </p:cNvSpPr>
          <p:nvPr/>
        </p:nvSpPr>
        <p:spPr bwMode="auto">
          <a:xfrm>
            <a:off x="3048001" y="475179"/>
            <a:ext cx="9143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2000" b="0" dirty="0"/>
              <a:t>Quintile 5  Healthiest : </a:t>
            </a:r>
            <a:r>
              <a:rPr lang="en-US" altLang="en-US" sz="2000" b="0" i="1" dirty="0"/>
              <a:t>Mediterranean Style Diet</a:t>
            </a:r>
            <a:endParaRPr lang="en-US" altLang="en-US" sz="2000" b="0" dirty="0"/>
          </a:p>
          <a:p>
            <a:pPr defTabSz="1218987">
              <a:defRPr/>
            </a:pPr>
            <a:r>
              <a:rPr lang="en-US" altLang="en-US" sz="2000" b="0" dirty="0"/>
              <a:t>Quintile 1 Unhealthiest : </a:t>
            </a:r>
            <a:r>
              <a:rPr lang="en-US" altLang="en-US" sz="2000" b="0" i="1" dirty="0"/>
              <a:t>Processed, sodium </a:t>
            </a:r>
          </a:p>
        </p:txBody>
      </p:sp>
      <p:sp>
        <p:nvSpPr>
          <p:cNvPr id="28674" name="Rectangle 10">
            <a:extLst>
              <a:ext uri="{FF2B5EF4-FFF2-40B4-BE49-F238E27FC236}">
                <a16:creationId xmlns:a16="http://schemas.microsoft.com/office/drawing/2014/main" id="{C0C91E53-61DB-3142-A148-366217C1AE67}"/>
              </a:ext>
            </a:extLst>
          </p:cNvPr>
          <p:cNvSpPr>
            <a:spLocks noChangeArrowheads="1"/>
          </p:cNvSpPr>
          <p:nvPr/>
        </p:nvSpPr>
        <p:spPr bwMode="auto">
          <a:xfrm>
            <a:off x="82477" y="6550019"/>
            <a:ext cx="914399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1400" b="0" dirty="0">
                <a:solidFill>
                  <a:srgbClr val="FFFFFF"/>
                </a:solidFill>
              </a:rPr>
              <a:t>ONTARGET  &amp; TRANSCEND Trials </a:t>
            </a:r>
            <a:r>
              <a:rPr lang="pt-BR" altLang="en-US" sz="1400" b="0" dirty="0">
                <a:solidFill>
                  <a:srgbClr val="FFFFFF"/>
                </a:solidFill>
              </a:rPr>
              <a:t> Circ 2012;126:2705-2712</a:t>
            </a:r>
            <a:endParaRPr lang="en-US" altLang="en-US" sz="1400" b="0" dirty="0">
              <a:solidFill>
                <a:srgbClr val="FFFFFF"/>
              </a:solidFill>
            </a:endParaRPr>
          </a:p>
        </p:txBody>
      </p:sp>
      <p:sp>
        <p:nvSpPr>
          <p:cNvPr id="16" name="Rectangle 15">
            <a:extLst>
              <a:ext uri="{FF2B5EF4-FFF2-40B4-BE49-F238E27FC236}">
                <a16:creationId xmlns:a16="http://schemas.microsoft.com/office/drawing/2014/main" id="{27C9ED69-B912-E649-A452-EF5A9EF8FD0A}"/>
              </a:ext>
            </a:extLst>
          </p:cNvPr>
          <p:cNvSpPr>
            <a:spLocks noChangeArrowheads="1"/>
          </p:cNvSpPr>
          <p:nvPr/>
        </p:nvSpPr>
        <p:spPr bwMode="auto">
          <a:xfrm>
            <a:off x="2028829" y="1606558"/>
            <a:ext cx="8080375" cy="3693319"/>
          </a:xfrm>
          <a:prstGeom prst="rect">
            <a:avLst/>
          </a:prstGeom>
          <a:solidFill>
            <a:schemeClr val="tx1"/>
          </a:solidFill>
          <a:ln w="38100">
            <a:solidFill>
              <a:schemeClr val="tx1"/>
            </a:solidFill>
            <a:miter lim="800000"/>
            <a:headEnd/>
            <a:tailEnd/>
          </a:ln>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b="0" dirty="0">
                <a:solidFill>
                  <a:schemeClr val="bg1"/>
                </a:solidFill>
              </a:rPr>
              <a:t>Primary outcome = CV Death, MI, Stroke, or CHF</a:t>
            </a:r>
          </a:p>
          <a:p>
            <a:pPr defTabSz="1218987">
              <a:defRPr/>
            </a:pPr>
            <a:endParaRPr lang="en-US" altLang="en-US" sz="1400" b="0" dirty="0">
              <a:solidFill>
                <a:schemeClr val="bg1"/>
              </a:solidFill>
            </a:endParaRPr>
          </a:p>
          <a:p>
            <a:pPr defTabSz="1218987">
              <a:defRPr/>
            </a:pPr>
            <a:endParaRPr lang="en-US" altLang="en-US" b="0" dirty="0">
              <a:solidFill>
                <a:schemeClr val="bg1"/>
              </a:solidFill>
            </a:endParaRPr>
          </a:p>
          <a:p>
            <a:pPr defTabSz="1218987">
              <a:defRPr/>
            </a:pPr>
            <a:endParaRPr lang="en-US" altLang="en-US" sz="2400" b="0" dirty="0">
              <a:solidFill>
                <a:schemeClr val="bg1"/>
              </a:solidFill>
            </a:endParaRPr>
          </a:p>
          <a:p>
            <a:pPr defTabSz="1218987">
              <a:defRPr/>
            </a:pPr>
            <a:endParaRPr lang="en-US" altLang="en-US" b="0" dirty="0">
              <a:solidFill>
                <a:schemeClr val="bg1"/>
              </a:solidFill>
            </a:endParaRPr>
          </a:p>
          <a:p>
            <a:pPr defTabSz="1218987">
              <a:defRPr/>
            </a:pPr>
            <a:endParaRPr lang="en-US" altLang="en-US" b="0" dirty="0">
              <a:solidFill>
                <a:schemeClr val="bg1"/>
              </a:solidFill>
            </a:endParaRPr>
          </a:p>
          <a:p>
            <a:pPr defTabSz="1218987">
              <a:defRPr/>
            </a:pPr>
            <a:endParaRPr lang="en-US" altLang="en-US" b="0" dirty="0">
              <a:solidFill>
                <a:schemeClr val="bg1"/>
              </a:solidFill>
            </a:endParaRPr>
          </a:p>
          <a:p>
            <a:pPr defTabSz="1218987">
              <a:defRPr/>
            </a:pPr>
            <a:endParaRPr lang="en-US" altLang="en-US" b="0" dirty="0">
              <a:solidFill>
                <a:schemeClr val="bg1"/>
              </a:solidFill>
            </a:endParaRPr>
          </a:p>
          <a:p>
            <a:pPr defTabSz="1218987">
              <a:defRPr/>
            </a:pPr>
            <a:endParaRPr lang="en-US" altLang="en-US" b="0" dirty="0">
              <a:solidFill>
                <a:schemeClr val="bg1"/>
              </a:solidFill>
            </a:endParaRPr>
          </a:p>
        </p:txBody>
      </p:sp>
      <p:sp>
        <p:nvSpPr>
          <p:cNvPr id="28676" name="Rectangle 16">
            <a:extLst>
              <a:ext uri="{FF2B5EF4-FFF2-40B4-BE49-F238E27FC236}">
                <a16:creationId xmlns:a16="http://schemas.microsoft.com/office/drawing/2014/main" id="{C830C2B7-CCB7-0E4D-8B52-7B6F851416E5}"/>
              </a:ext>
            </a:extLst>
          </p:cNvPr>
          <p:cNvSpPr>
            <a:spLocks noChangeArrowheads="1"/>
          </p:cNvSpPr>
          <p:nvPr/>
        </p:nvSpPr>
        <p:spPr bwMode="auto">
          <a:xfrm>
            <a:off x="1500105" y="21516"/>
            <a:ext cx="95695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algn="ctr" defTabSz="1218987">
              <a:defRPr/>
            </a:pPr>
            <a:r>
              <a:rPr lang="en-US" altLang="en-US" dirty="0"/>
              <a:t>How beneficial is healthy eating when taking a statin?</a:t>
            </a:r>
          </a:p>
        </p:txBody>
      </p:sp>
      <p:pic>
        <p:nvPicPr>
          <p:cNvPr id="70659" name="Picture 3">
            <a:extLst>
              <a:ext uri="{FF2B5EF4-FFF2-40B4-BE49-F238E27FC236}">
                <a16:creationId xmlns:a16="http://schemas.microsoft.com/office/drawing/2014/main" id="{09A60B2C-3738-404F-9293-024559465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9" y="2172603"/>
            <a:ext cx="7539038" cy="242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F6D56F14-3360-C84E-A2EF-81DB418A3D74}"/>
              </a:ext>
            </a:extLst>
          </p:cNvPr>
          <p:cNvSpPr>
            <a:spLocks noChangeArrowheads="1"/>
          </p:cNvSpPr>
          <p:nvPr/>
        </p:nvSpPr>
        <p:spPr bwMode="auto">
          <a:xfrm>
            <a:off x="2327702" y="2218638"/>
            <a:ext cx="6030912" cy="400110"/>
          </a:xfrm>
          <a:prstGeom prst="rect">
            <a:avLst/>
          </a:prstGeom>
          <a:solidFill>
            <a:schemeClr val="bg1"/>
          </a:solidFill>
          <a:ln>
            <a:noFill/>
          </a:ln>
          <a:extLst/>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2000" b="0" dirty="0"/>
              <a:t>*Modified Alternative Healthy Eating Index</a:t>
            </a:r>
          </a:p>
        </p:txBody>
      </p:sp>
      <p:pic>
        <p:nvPicPr>
          <p:cNvPr id="70661" name="Picture 5">
            <a:extLst>
              <a:ext uri="{FF2B5EF4-FFF2-40B4-BE49-F238E27FC236}">
                <a16:creationId xmlns:a16="http://schemas.microsoft.com/office/drawing/2014/main" id="{4220D6BC-1BE9-7448-BF2F-E030409FA5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48" r="1342" b="2258"/>
          <a:stretch/>
        </p:blipFill>
        <p:spPr bwMode="auto">
          <a:xfrm>
            <a:off x="2312990" y="4517510"/>
            <a:ext cx="7539038" cy="733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CE7CF032-4E90-0C4A-88F6-312998DFFF9F}"/>
              </a:ext>
            </a:extLst>
          </p:cNvPr>
          <p:cNvSpPr/>
          <p:nvPr/>
        </p:nvSpPr>
        <p:spPr>
          <a:xfrm>
            <a:off x="1314687" y="5428714"/>
            <a:ext cx="9403910" cy="954107"/>
          </a:xfrm>
          <a:prstGeom prst="rect">
            <a:avLst/>
          </a:prstGeom>
          <a:solidFill>
            <a:schemeClr val="bg2">
              <a:lumMod val="50000"/>
            </a:schemeClr>
          </a:solidFill>
          <a:ln w="38100" cmpd="sng">
            <a:solidFill>
              <a:srgbClr val="FF0000"/>
            </a:solidFill>
          </a:ln>
        </p:spPr>
        <p:txBody>
          <a:bodyPr wrap="square">
            <a:spAutoFit/>
          </a:bodyPr>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9pPr>
          </a:lstStyle>
          <a:p>
            <a:pPr algn="ctr" defTabSz="1218987" eaLnBrk="1" hangingPunct="1">
              <a:defRPr/>
            </a:pPr>
            <a:r>
              <a:rPr lang="en-US" altLang="en-US" b="0" dirty="0">
                <a:solidFill>
                  <a:schemeClr val="bg1"/>
                </a:solidFill>
              </a:rPr>
              <a:t>Statin benefits are greatest in patients on healthiest diet.</a:t>
            </a:r>
          </a:p>
          <a:p>
            <a:pPr algn="ctr" defTabSz="1218987" eaLnBrk="1" hangingPunct="1">
              <a:defRPr/>
            </a:pPr>
            <a:r>
              <a:rPr lang="en-US" altLang="en-US" b="0" dirty="0">
                <a:solidFill>
                  <a:schemeClr val="bg1"/>
                </a:solidFill>
              </a:rPr>
              <a:t>Benefits significantly lessened on poor diet.</a:t>
            </a:r>
          </a:p>
        </p:txBody>
      </p:sp>
      <p:sp>
        <p:nvSpPr>
          <p:cNvPr id="3" name="TextBox 2">
            <a:extLst>
              <a:ext uri="{FF2B5EF4-FFF2-40B4-BE49-F238E27FC236}">
                <a16:creationId xmlns:a16="http://schemas.microsoft.com/office/drawing/2014/main" id="{003B5229-D347-3B4A-9374-21AA03F154D7}"/>
              </a:ext>
            </a:extLst>
          </p:cNvPr>
          <p:cNvSpPr txBox="1">
            <a:spLocks noChangeArrowheads="1"/>
          </p:cNvSpPr>
          <p:nvPr/>
        </p:nvSpPr>
        <p:spPr bwMode="auto">
          <a:xfrm>
            <a:off x="5077850" y="1353413"/>
            <a:ext cx="12602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2000" b="0" dirty="0">
                <a:solidFill>
                  <a:schemeClr val="bg1"/>
                </a:solidFill>
              </a:rPr>
              <a:t>n=19,055</a:t>
            </a:r>
          </a:p>
        </p:txBody>
      </p:sp>
      <p:sp>
        <p:nvSpPr>
          <p:cNvPr id="5" name="Rectangle 4">
            <a:extLst>
              <a:ext uri="{FF2B5EF4-FFF2-40B4-BE49-F238E27FC236}">
                <a16:creationId xmlns:a16="http://schemas.microsoft.com/office/drawing/2014/main" id="{97F5D882-AFAA-DF42-B146-4893F3E95374}"/>
              </a:ext>
            </a:extLst>
          </p:cNvPr>
          <p:cNvSpPr>
            <a:spLocks noChangeArrowheads="1"/>
          </p:cNvSpPr>
          <p:nvPr/>
        </p:nvSpPr>
        <p:spPr bwMode="auto">
          <a:xfrm>
            <a:off x="3790967" y="2452148"/>
            <a:ext cx="2225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2000" b="0" i="1">
                <a:solidFill>
                  <a:prstClr val="black"/>
                </a:solidFill>
              </a:rPr>
              <a:t>p&lt;0.001</a:t>
            </a:r>
            <a:r>
              <a:rPr lang="en-US" altLang="en-US" sz="2000" b="0">
                <a:solidFill>
                  <a:prstClr val="black"/>
                </a:solidFill>
              </a:rPr>
              <a:t> for Trend</a:t>
            </a:r>
          </a:p>
        </p:txBody>
      </p:sp>
      <p:sp>
        <p:nvSpPr>
          <p:cNvPr id="2" name="Rectangle 1"/>
          <p:cNvSpPr/>
          <p:nvPr/>
        </p:nvSpPr>
        <p:spPr>
          <a:xfrm>
            <a:off x="2395538" y="3225867"/>
            <a:ext cx="5666015" cy="3111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D14C11-BB8D-4359-A904-0D2AFF445C31}"/>
              </a:ext>
            </a:extLst>
          </p:cNvPr>
          <p:cNvSpPr/>
          <p:nvPr/>
        </p:nvSpPr>
        <p:spPr>
          <a:xfrm>
            <a:off x="2387918" y="4195512"/>
            <a:ext cx="5666015" cy="3111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051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3" y="236668"/>
            <a:ext cx="11805557" cy="685800"/>
          </a:xfrm>
        </p:spPr>
        <p:txBody>
          <a:bodyPr>
            <a:noAutofit/>
          </a:bodyPr>
          <a:lstStyle/>
          <a:p>
            <a:r>
              <a:rPr lang="en-US" sz="4000" dirty="0"/>
              <a:t>Why does residual risk occur in spite of ‘optimal’ statin therapy ?</a:t>
            </a:r>
          </a:p>
        </p:txBody>
      </p:sp>
      <p:sp>
        <p:nvSpPr>
          <p:cNvPr id="4" name="TextBox 3"/>
          <p:cNvSpPr txBox="1"/>
          <p:nvPr/>
        </p:nvSpPr>
        <p:spPr>
          <a:xfrm>
            <a:off x="386443" y="1604574"/>
            <a:ext cx="11640606" cy="5139869"/>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 </a:t>
            </a:r>
            <a:r>
              <a:rPr lang="en-US" sz="3600" b="1" dirty="0">
                <a:solidFill>
                  <a:schemeClr val="accent4">
                    <a:lumMod val="75000"/>
                  </a:schemeClr>
                </a:solidFill>
              </a:rPr>
              <a:t>LDL-C goal </a:t>
            </a:r>
            <a:r>
              <a:rPr lang="en-US" sz="3600" b="1" i="1" dirty="0">
                <a:solidFill>
                  <a:schemeClr val="accent4">
                    <a:lumMod val="75000"/>
                  </a:schemeClr>
                </a:solidFill>
              </a:rPr>
              <a:t>not achieved </a:t>
            </a:r>
            <a:r>
              <a:rPr lang="en-US" sz="3600" b="1" dirty="0">
                <a:solidFill>
                  <a:schemeClr val="accent4">
                    <a:lumMod val="75000"/>
                  </a:schemeClr>
                </a:solidFill>
              </a:rPr>
              <a:t>on</a:t>
            </a:r>
            <a:r>
              <a:rPr lang="en-US" sz="3600" b="1" i="1" dirty="0">
                <a:solidFill>
                  <a:schemeClr val="accent4">
                    <a:lumMod val="75000"/>
                  </a:schemeClr>
                </a:solidFill>
              </a:rPr>
              <a:t> </a:t>
            </a:r>
            <a:r>
              <a:rPr lang="en-US" sz="3600" b="1" dirty="0">
                <a:solidFill>
                  <a:schemeClr val="accent4">
                    <a:lumMod val="75000"/>
                  </a:schemeClr>
                </a:solidFill>
              </a:rPr>
              <a:t>optimal statin therapy</a:t>
            </a:r>
            <a:endParaRPr lang="en-US" sz="3200" b="1" dirty="0">
              <a:solidFill>
                <a:schemeClr val="accent4">
                  <a:lumMod val="75000"/>
                </a:schemeClr>
              </a:solidFill>
            </a:endParaRPr>
          </a:p>
          <a:p>
            <a:pPr marL="1257300" lvl="2" indent="-342900">
              <a:buFont typeface="Arial" panose="020B0604020202020204" pitchFamily="34" charset="0"/>
              <a:buChar char="•"/>
            </a:pPr>
            <a:r>
              <a:rPr lang="en-US" sz="3200" dirty="0">
                <a:solidFill>
                  <a:schemeClr val="bg1"/>
                </a:solidFill>
              </a:rPr>
              <a:t>Consider secondary causes of severe hyperlipidemia</a:t>
            </a:r>
          </a:p>
          <a:p>
            <a:pPr marL="1257300" lvl="2" indent="-342900">
              <a:buFont typeface="Arial" panose="020B0604020202020204" pitchFamily="34" charset="0"/>
              <a:buChar char="•"/>
            </a:pPr>
            <a:r>
              <a:rPr lang="en-US" sz="3200" dirty="0">
                <a:solidFill>
                  <a:schemeClr val="bg1"/>
                </a:solidFill>
              </a:rPr>
              <a:t>Interindividual variability in response to statin</a:t>
            </a:r>
          </a:p>
          <a:p>
            <a:pPr marL="1257300" lvl="2" indent="-342900">
              <a:buFont typeface="Arial" panose="020B0604020202020204" pitchFamily="34" charset="0"/>
              <a:buChar char="•"/>
            </a:pPr>
            <a:r>
              <a:rPr lang="en-US" sz="3200" dirty="0">
                <a:solidFill>
                  <a:schemeClr val="bg1"/>
                </a:solidFill>
              </a:rPr>
              <a:t>Statin intolerance</a:t>
            </a:r>
          </a:p>
          <a:p>
            <a:pPr marL="1257300" lvl="2" indent="-342900">
              <a:buFont typeface="Arial" panose="020B0604020202020204" pitchFamily="34" charset="0"/>
              <a:buChar char="•"/>
            </a:pPr>
            <a:r>
              <a:rPr lang="en-US" sz="3200" dirty="0">
                <a:solidFill>
                  <a:schemeClr val="bg1"/>
                </a:solidFill>
              </a:rPr>
              <a:t>Non-Adherence</a:t>
            </a:r>
          </a:p>
          <a:p>
            <a:pPr marL="1257300" lvl="2" indent="-342900">
              <a:buFont typeface="Arial" panose="020B0604020202020204" pitchFamily="34" charset="0"/>
              <a:buChar char="•"/>
            </a:pPr>
            <a:r>
              <a:rPr lang="en-US" sz="3200" dirty="0">
                <a:solidFill>
                  <a:schemeClr val="bg1"/>
                </a:solidFill>
              </a:rPr>
              <a:t>Genetic dyslipidemias</a:t>
            </a:r>
          </a:p>
          <a:p>
            <a:pPr marL="1714500" lvl="3" indent="-342900">
              <a:buFont typeface="Arial" panose="020B0604020202020204" pitchFamily="34" charset="0"/>
              <a:buChar char="•"/>
            </a:pPr>
            <a:r>
              <a:rPr lang="en-US" sz="3200" dirty="0">
                <a:solidFill>
                  <a:schemeClr val="bg1"/>
                </a:solidFill>
              </a:rPr>
              <a:t>Elevated Lipoprotein a</a:t>
            </a:r>
          </a:p>
          <a:p>
            <a:pPr marL="1714500" lvl="3" indent="-342900">
              <a:buFont typeface="Arial" panose="020B0604020202020204" pitchFamily="34" charset="0"/>
              <a:buChar char="•"/>
            </a:pPr>
            <a:r>
              <a:rPr lang="en-US" sz="3200" dirty="0">
                <a:solidFill>
                  <a:schemeClr val="bg1"/>
                </a:solidFill>
              </a:rPr>
              <a:t>Familial Hypercholesterolemia</a:t>
            </a:r>
          </a:p>
          <a:p>
            <a:pPr marL="342900" indent="-3429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2787180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3">
            <a:extLst>
              <a:ext uri="{FF2B5EF4-FFF2-40B4-BE49-F238E27FC236}">
                <a16:creationId xmlns:a16="http://schemas.microsoft.com/office/drawing/2014/main" id="{54F13046-F255-C347-8AD1-87D3B32CA50F}"/>
              </a:ext>
            </a:extLst>
          </p:cNvPr>
          <p:cNvSpPr txBox="1">
            <a:spLocks noChangeArrowheads="1"/>
          </p:cNvSpPr>
          <p:nvPr/>
        </p:nvSpPr>
        <p:spPr bwMode="auto">
          <a:xfrm>
            <a:off x="179238" y="110312"/>
            <a:ext cx="111050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algn="ctr"/>
            <a:r>
              <a:rPr lang="en-US" altLang="en-US" sz="3200" dirty="0"/>
              <a:t>Secondary Causes of Dyslipidemia </a:t>
            </a:r>
          </a:p>
          <a:p>
            <a:pPr algn="ctr"/>
            <a:r>
              <a:rPr lang="en-US" altLang="en-US" sz="3200" dirty="0"/>
              <a:t>Most Commonly Encountered</a:t>
            </a:r>
          </a:p>
        </p:txBody>
      </p:sp>
      <p:graphicFrame>
        <p:nvGraphicFramePr>
          <p:cNvPr id="5" name="Table 4">
            <a:extLst>
              <a:ext uri="{FF2B5EF4-FFF2-40B4-BE49-F238E27FC236}">
                <a16:creationId xmlns:a16="http://schemas.microsoft.com/office/drawing/2014/main" id="{7A53930F-D271-9843-9AD4-B6EAE5F383EA}"/>
              </a:ext>
            </a:extLst>
          </p:cNvPr>
          <p:cNvGraphicFramePr>
            <a:graphicFrameLocks noGrp="1"/>
          </p:cNvGraphicFramePr>
          <p:nvPr>
            <p:extLst>
              <p:ext uri="{D42A27DB-BD31-4B8C-83A1-F6EECF244321}">
                <p14:modId xmlns:p14="http://schemas.microsoft.com/office/powerpoint/2010/main" val="1278854803"/>
              </p:ext>
            </p:extLst>
          </p:nvPr>
        </p:nvGraphicFramePr>
        <p:xfrm>
          <a:off x="349703" y="1863102"/>
          <a:ext cx="11520163" cy="4160169"/>
        </p:xfrm>
        <a:graphic>
          <a:graphicData uri="http://schemas.openxmlformats.org/drawingml/2006/table">
            <a:tbl>
              <a:tblPr firstRow="1" bandRow="1">
                <a:tableStyleId>{5C22544A-7EE6-4342-B048-85BDC9FD1C3A}</a:tableStyleId>
              </a:tblPr>
              <a:tblGrid>
                <a:gridCol w="4394288">
                  <a:extLst>
                    <a:ext uri="{9D8B030D-6E8A-4147-A177-3AD203B41FA5}">
                      <a16:colId xmlns:a16="http://schemas.microsoft.com/office/drawing/2014/main" val="20000"/>
                    </a:ext>
                  </a:extLst>
                </a:gridCol>
                <a:gridCol w="7125875">
                  <a:extLst>
                    <a:ext uri="{9D8B030D-6E8A-4147-A177-3AD203B41FA5}">
                      <a16:colId xmlns:a16="http://schemas.microsoft.com/office/drawing/2014/main" val="20001"/>
                    </a:ext>
                  </a:extLst>
                </a:gridCol>
              </a:tblGrid>
              <a:tr h="1205717">
                <a:tc>
                  <a:txBody>
                    <a:bodyPr/>
                    <a:lstStyle/>
                    <a:p>
                      <a:pPr algn="ctr"/>
                      <a:r>
                        <a:rPr lang="en-US" sz="3200" b="1" dirty="0">
                          <a:solidFill>
                            <a:schemeClr val="tx1"/>
                          </a:solidFill>
                        </a:rPr>
                        <a:t>Secondary Cause</a:t>
                      </a:r>
                    </a:p>
                  </a:txBody>
                  <a:tcPr marL="91448" marR="91448" marT="45714" marB="45714" anchor="ctr">
                    <a:solidFill>
                      <a:schemeClr val="bg1">
                        <a:lumMod val="50000"/>
                      </a:schemeClr>
                    </a:solidFill>
                  </a:tcPr>
                </a:tc>
                <a:tc>
                  <a:txBody>
                    <a:bodyPr/>
                    <a:lstStyle/>
                    <a:p>
                      <a:pPr algn="ctr"/>
                      <a:r>
                        <a:rPr lang="en-US" sz="3200" b="1" dirty="0">
                          <a:solidFill>
                            <a:schemeClr val="tx1"/>
                          </a:solidFill>
                        </a:rPr>
                        <a:t>Elevated LDL-C</a:t>
                      </a:r>
                    </a:p>
                  </a:txBody>
                  <a:tcPr marL="91448" marR="91448" marT="45714" marB="45714" anchor="ctr">
                    <a:solidFill>
                      <a:schemeClr val="bg1">
                        <a:lumMod val="50000"/>
                      </a:schemeClr>
                    </a:solidFill>
                  </a:tcPr>
                </a:tc>
                <a:extLst>
                  <a:ext uri="{0D108BD9-81ED-4DB2-BD59-A6C34878D82A}">
                    <a16:rowId xmlns:a16="http://schemas.microsoft.com/office/drawing/2014/main" val="10000"/>
                  </a:ext>
                </a:extLst>
              </a:tr>
              <a:tr h="826767">
                <a:tc>
                  <a:txBody>
                    <a:bodyPr/>
                    <a:lstStyle/>
                    <a:p>
                      <a:r>
                        <a:rPr lang="en-US" sz="3200" b="0" dirty="0">
                          <a:solidFill>
                            <a:schemeClr val="tx1"/>
                          </a:solidFill>
                        </a:rPr>
                        <a:t>Drugs</a:t>
                      </a:r>
                    </a:p>
                  </a:txBody>
                  <a:tcPr marL="91448" marR="91448" marT="45714" marB="45714" anchor="ctr">
                    <a:solidFill>
                      <a:schemeClr val="bg2">
                        <a:lumMod val="90000"/>
                      </a:schemeClr>
                    </a:solidFill>
                  </a:tcPr>
                </a:tc>
                <a:tc>
                  <a:txBody>
                    <a:bodyPr/>
                    <a:lstStyle/>
                    <a:p>
                      <a:r>
                        <a:rPr lang="en-US" sz="2800" b="0" dirty="0">
                          <a:solidFill>
                            <a:schemeClr val="tx1"/>
                          </a:solidFill>
                        </a:rPr>
                        <a:t>Diuretics, cyclosporine, glucocorticoids, amiodarone</a:t>
                      </a:r>
                    </a:p>
                  </a:txBody>
                  <a:tcPr marL="91448" marR="91448" marT="45714" marB="45714" anchor="ctr">
                    <a:solidFill>
                      <a:schemeClr val="bg2">
                        <a:lumMod val="90000"/>
                      </a:schemeClr>
                    </a:solidFill>
                  </a:tcPr>
                </a:tc>
                <a:extLst>
                  <a:ext uri="{0D108BD9-81ED-4DB2-BD59-A6C34878D82A}">
                    <a16:rowId xmlns:a16="http://schemas.microsoft.com/office/drawing/2014/main" val="10002"/>
                  </a:ext>
                </a:extLst>
              </a:tr>
              <a:tr h="799409">
                <a:tc>
                  <a:txBody>
                    <a:bodyPr/>
                    <a:lstStyle/>
                    <a:p>
                      <a:r>
                        <a:rPr lang="en-US" sz="3200" b="0" dirty="0">
                          <a:solidFill>
                            <a:schemeClr val="tx1"/>
                          </a:solidFill>
                        </a:rPr>
                        <a:t>Diseases</a:t>
                      </a:r>
                    </a:p>
                  </a:txBody>
                  <a:tcPr marL="91448" marR="91448" marT="45714" marB="45714" anchor="ctr">
                    <a:solidFill>
                      <a:schemeClr val="bg2">
                        <a:lumMod val="40000"/>
                        <a:lumOff val="60000"/>
                      </a:schemeClr>
                    </a:solidFill>
                  </a:tcPr>
                </a:tc>
                <a:tc>
                  <a:txBody>
                    <a:bodyPr/>
                    <a:lstStyle/>
                    <a:p>
                      <a:r>
                        <a:rPr lang="en-US" sz="2800" b="0" dirty="0">
                          <a:solidFill>
                            <a:schemeClr val="tx1"/>
                          </a:solidFill>
                        </a:rPr>
                        <a:t>Biliary obstruction, </a:t>
                      </a:r>
                      <a:r>
                        <a:rPr lang="en-US" sz="2800" b="0" dirty="0" err="1">
                          <a:solidFill>
                            <a:schemeClr val="tx1"/>
                          </a:solidFill>
                        </a:rPr>
                        <a:t>nephrotic</a:t>
                      </a:r>
                      <a:r>
                        <a:rPr lang="en-US" sz="2800" b="0" dirty="0">
                          <a:solidFill>
                            <a:schemeClr val="tx1"/>
                          </a:solidFill>
                        </a:rPr>
                        <a:t> syndrome</a:t>
                      </a:r>
                    </a:p>
                  </a:txBody>
                  <a:tcPr marL="91448" marR="91448" marT="45714" marB="45714" anchor="ctr">
                    <a:solidFill>
                      <a:schemeClr val="bg2">
                        <a:lumMod val="40000"/>
                        <a:lumOff val="60000"/>
                      </a:schemeClr>
                    </a:solidFill>
                  </a:tcPr>
                </a:tc>
                <a:extLst>
                  <a:ext uri="{0D108BD9-81ED-4DB2-BD59-A6C34878D82A}">
                    <a16:rowId xmlns:a16="http://schemas.microsoft.com/office/drawing/2014/main" val="10003"/>
                  </a:ext>
                </a:extLst>
              </a:tr>
              <a:tr h="1210175">
                <a:tc>
                  <a:txBody>
                    <a:bodyPr/>
                    <a:lstStyle/>
                    <a:p>
                      <a:r>
                        <a:rPr lang="en-US" sz="3200" b="0" dirty="0">
                          <a:solidFill>
                            <a:schemeClr val="tx1"/>
                          </a:solidFill>
                        </a:rPr>
                        <a:t>Disorders of metabolism</a:t>
                      </a:r>
                    </a:p>
                  </a:txBody>
                  <a:tcPr marL="91448" marR="91448" marT="45714" marB="45714" anchor="ctr">
                    <a:solidFill>
                      <a:schemeClr val="bg2">
                        <a:lumMod val="90000"/>
                      </a:schemeClr>
                    </a:solidFill>
                  </a:tcPr>
                </a:tc>
                <a:tc>
                  <a:txBody>
                    <a:bodyPr/>
                    <a:lstStyle/>
                    <a:p>
                      <a:r>
                        <a:rPr lang="en-US" sz="2800" b="0" dirty="0">
                          <a:solidFill>
                            <a:schemeClr val="tx1"/>
                          </a:solidFill>
                        </a:rPr>
                        <a:t>Low T4, obesity, pregnancy*</a:t>
                      </a:r>
                    </a:p>
                  </a:txBody>
                  <a:tcPr marL="91448" marR="91448" marT="45714" marB="45714" anchor="ctr">
                    <a:solidFill>
                      <a:schemeClr val="bg2">
                        <a:lumMod val="90000"/>
                      </a:schemeClr>
                    </a:solidFill>
                  </a:tcPr>
                </a:tc>
                <a:extLst>
                  <a:ext uri="{0D108BD9-81ED-4DB2-BD59-A6C34878D82A}">
                    <a16:rowId xmlns:a16="http://schemas.microsoft.com/office/drawing/2014/main" val="10004"/>
                  </a:ext>
                </a:extLst>
              </a:tr>
            </a:tbl>
          </a:graphicData>
        </a:graphic>
      </p:graphicFrame>
      <p:sp>
        <p:nvSpPr>
          <p:cNvPr id="22556" name="TextBox 5">
            <a:extLst>
              <a:ext uri="{FF2B5EF4-FFF2-40B4-BE49-F238E27FC236}">
                <a16:creationId xmlns:a16="http://schemas.microsoft.com/office/drawing/2014/main" id="{82F6F34C-793B-484D-8625-D756BBAADCE5}"/>
              </a:ext>
            </a:extLst>
          </p:cNvPr>
          <p:cNvSpPr txBox="1">
            <a:spLocks noChangeArrowheads="1"/>
          </p:cNvSpPr>
          <p:nvPr/>
        </p:nvSpPr>
        <p:spPr bwMode="auto">
          <a:xfrm>
            <a:off x="4796040" y="5694242"/>
            <a:ext cx="3709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r>
              <a:rPr lang="en-US" altLang="en-US" sz="1600" b="0" dirty="0"/>
              <a:t>* Statin contraindicated (&amp; w/ lactation)</a:t>
            </a:r>
          </a:p>
        </p:txBody>
      </p:sp>
      <p:sp>
        <p:nvSpPr>
          <p:cNvPr id="22560" name="TextBox 10">
            <a:extLst>
              <a:ext uri="{FF2B5EF4-FFF2-40B4-BE49-F238E27FC236}">
                <a16:creationId xmlns:a16="http://schemas.microsoft.com/office/drawing/2014/main" id="{B4A7A613-3FD3-EF4C-95E4-65B74FA14DED}"/>
              </a:ext>
            </a:extLst>
          </p:cNvPr>
          <p:cNvSpPr txBox="1">
            <a:spLocks noChangeArrowheads="1"/>
          </p:cNvSpPr>
          <p:nvPr/>
        </p:nvSpPr>
        <p:spPr bwMode="auto">
          <a:xfrm>
            <a:off x="206212" y="6510634"/>
            <a:ext cx="52156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r>
              <a:rPr lang="en-US" altLang="en-US" sz="1400" b="0" dirty="0">
                <a:solidFill>
                  <a:schemeClr val="bg1"/>
                </a:solidFill>
              </a:rPr>
              <a:t>2013 ACC/AHA Cholesterol Guidelines</a:t>
            </a:r>
          </a:p>
        </p:txBody>
      </p:sp>
      <p:sp>
        <p:nvSpPr>
          <p:cNvPr id="11" name="TextBox 5">
            <a:extLst>
              <a:ext uri="{FF2B5EF4-FFF2-40B4-BE49-F238E27FC236}">
                <a16:creationId xmlns:a16="http://schemas.microsoft.com/office/drawing/2014/main" id="{82F6F34C-793B-484D-8625-D756BBAADCE5}"/>
              </a:ext>
            </a:extLst>
          </p:cNvPr>
          <p:cNvSpPr txBox="1">
            <a:spLocks noChangeArrowheads="1"/>
          </p:cNvSpPr>
          <p:nvPr/>
        </p:nvSpPr>
        <p:spPr bwMode="auto">
          <a:xfrm>
            <a:off x="9318908" y="6191277"/>
            <a:ext cx="2307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r>
              <a:rPr lang="en-US" altLang="en-US" sz="1800" b="0" dirty="0"/>
              <a:t>HLD=Hyperlipidemia</a:t>
            </a:r>
          </a:p>
        </p:txBody>
      </p:sp>
      <p:sp>
        <p:nvSpPr>
          <p:cNvPr id="13" name="Rectangle 8"/>
          <p:cNvSpPr>
            <a:spLocks noChangeArrowheads="1"/>
          </p:cNvSpPr>
          <p:nvPr/>
        </p:nvSpPr>
        <p:spPr bwMode="auto">
          <a:xfrm>
            <a:off x="5561468" y="6462227"/>
            <a:ext cx="648947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chemeClr val="tx2"/>
              </a:buClr>
              <a:buSzPct val="120000"/>
              <a:buFont typeface="Times" charset="0"/>
              <a:buChar char="•"/>
              <a:defRPr sz="2600">
                <a:solidFill>
                  <a:schemeClr val="tx1"/>
                </a:solidFill>
                <a:latin typeface="Arial" charset="0"/>
                <a:ea typeface="ＭＳ Ｐゴシック" charset="-128"/>
              </a:defRPr>
            </a:lvl1pPr>
            <a:lvl2pPr marL="742950" indent="-285750" eaLnBrk="0" hangingPunct="0">
              <a:buClr>
                <a:srgbClr val="FAFF00"/>
              </a:buClr>
              <a:buSzPct val="120000"/>
              <a:defRPr sz="2600">
                <a:solidFill>
                  <a:schemeClr val="tx1"/>
                </a:solidFill>
                <a:latin typeface="Arial" charset="0"/>
                <a:ea typeface="ＭＳ Ｐゴシック" charset="-128"/>
              </a:defRPr>
            </a:lvl2pPr>
            <a:lvl3pPr marL="1143000" indent="-228600" eaLnBrk="0" hangingPunct="0">
              <a:buClr>
                <a:srgbClr val="FAFF00"/>
              </a:buClr>
              <a:buSzPct val="120000"/>
              <a:defRPr sz="2600">
                <a:solidFill>
                  <a:schemeClr val="tx1"/>
                </a:solidFill>
                <a:latin typeface="Arial" charset="0"/>
                <a:ea typeface="ＭＳ Ｐゴシック" charset="-128"/>
              </a:defRPr>
            </a:lvl3pPr>
            <a:lvl4pPr marL="1600200" indent="-228600" eaLnBrk="0" hangingPunct="0">
              <a:buClr>
                <a:srgbClr val="FAFF00"/>
              </a:buClr>
              <a:buSzPct val="120000"/>
              <a:defRPr sz="2600">
                <a:solidFill>
                  <a:schemeClr val="tx1"/>
                </a:solidFill>
                <a:latin typeface="Arial" charset="0"/>
                <a:ea typeface="ＭＳ Ｐゴシック" charset="-128"/>
              </a:defRPr>
            </a:lvl4pPr>
            <a:lvl5pPr marL="2057400" indent="-228600" eaLnBrk="0" hangingPunct="0">
              <a:buClr>
                <a:srgbClr val="FAFF00"/>
              </a:buClr>
              <a:buSzPct val="120000"/>
              <a:defRPr sz="2600">
                <a:solidFill>
                  <a:schemeClr val="tx1"/>
                </a:solidFill>
                <a:latin typeface="Arial" charset="0"/>
                <a:ea typeface="ＭＳ Ｐゴシック" charset="-128"/>
              </a:defRPr>
            </a:lvl5pPr>
            <a:lvl6pPr marL="25146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6pPr>
            <a:lvl7pPr marL="29718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7pPr>
            <a:lvl8pPr marL="34290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8pPr>
            <a:lvl9pPr marL="38862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9pPr>
          </a:lstStyle>
          <a:p>
            <a:pPr eaLnBrk="1" hangingPunct="1">
              <a:buClrTx/>
              <a:buSzTx/>
              <a:buFontTx/>
              <a:buNone/>
            </a:pPr>
            <a:r>
              <a:rPr lang="en-US" altLang="en-US" sz="1400" dirty="0" err="1">
                <a:solidFill>
                  <a:schemeClr val="bg1"/>
                </a:solidFill>
              </a:rPr>
              <a:t>Vodnala</a:t>
            </a:r>
            <a:r>
              <a:rPr lang="en-US" altLang="en-US" sz="1400" dirty="0">
                <a:solidFill>
                  <a:schemeClr val="bg1"/>
                </a:solidFill>
              </a:rPr>
              <a:t> et al Secondary causes of dyslipidemia. </a:t>
            </a:r>
            <a:r>
              <a:rPr lang="de-DE" altLang="en-US" sz="1400" dirty="0">
                <a:solidFill>
                  <a:schemeClr val="bg1"/>
                </a:solidFill>
              </a:rPr>
              <a:t>Am J Cardiol. 2012;110(6):823.</a:t>
            </a:r>
          </a:p>
        </p:txBody>
      </p:sp>
    </p:spTree>
    <p:extLst>
      <p:ext uri="{BB962C8B-B14F-4D97-AF65-F5344CB8AC3E}">
        <p14:creationId xmlns:p14="http://schemas.microsoft.com/office/powerpoint/2010/main" val="231867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4">
            <a:extLst>
              <a:ext uri="{FF2B5EF4-FFF2-40B4-BE49-F238E27FC236}">
                <a16:creationId xmlns:a16="http://schemas.microsoft.com/office/drawing/2014/main" id="{B2882530-2E38-AA44-9434-0CA2BC7D5CFC}"/>
              </a:ext>
            </a:extLst>
          </p:cNvPr>
          <p:cNvSpPr>
            <a:spLocks noGrp="1"/>
          </p:cNvSpPr>
          <p:nvPr>
            <p:ph type="title"/>
          </p:nvPr>
        </p:nvSpPr>
        <p:spPr>
          <a:xfrm>
            <a:off x="1200149" y="32566"/>
            <a:ext cx="9134475" cy="1143000"/>
          </a:xfrm>
        </p:spPr>
        <p:txBody>
          <a:bodyPr vert="horz" lIns="91440" tIns="91440" rIns="91440" bIns="91440" rtlCol="0" anchor="t">
            <a:normAutofit fontScale="90000"/>
          </a:bodyPr>
          <a:lstStyle/>
          <a:p>
            <a:r>
              <a:rPr lang="en-US" altLang="en-US" dirty="0">
                <a:ea typeface="ＭＳ Ｐゴシック" panose="020B0600070205080204" pitchFamily="34" charset="-128"/>
              </a:rPr>
              <a:t>Variability in Response to Statins</a:t>
            </a:r>
          </a:p>
        </p:txBody>
      </p:sp>
      <p:sp>
        <p:nvSpPr>
          <p:cNvPr id="55299" name="TextBox 1">
            <a:extLst>
              <a:ext uri="{FF2B5EF4-FFF2-40B4-BE49-F238E27FC236}">
                <a16:creationId xmlns:a16="http://schemas.microsoft.com/office/drawing/2014/main" id="{7CBB510E-7754-7B4A-A220-9E18FE26E343}"/>
              </a:ext>
            </a:extLst>
          </p:cNvPr>
          <p:cNvSpPr txBox="1">
            <a:spLocks noChangeArrowheads="1"/>
          </p:cNvSpPr>
          <p:nvPr/>
        </p:nvSpPr>
        <p:spPr bwMode="auto">
          <a:xfrm>
            <a:off x="113892" y="6273800"/>
            <a:ext cx="25923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500"/>
              </a:spcBef>
              <a:buClr>
                <a:srgbClr val="FEB80A"/>
              </a:buClr>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2pPr>
            <a:lvl3pPr marL="11430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3pPr>
            <a:lvl4pPr marL="16002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4pPr>
            <a:lvl5pPr marL="20574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9pPr>
          </a:lstStyle>
          <a:p>
            <a:pPr eaLnBrk="1" hangingPunct="1">
              <a:lnSpc>
                <a:spcPct val="100000"/>
              </a:lnSpc>
              <a:spcBef>
                <a:spcPct val="0"/>
              </a:spcBef>
              <a:buClrTx/>
              <a:buFontTx/>
              <a:buNone/>
            </a:pPr>
            <a:r>
              <a:rPr lang="en-US" altLang="en-US" sz="1400" dirty="0" err="1">
                <a:solidFill>
                  <a:schemeClr val="bg1"/>
                </a:solidFill>
              </a:rPr>
              <a:t>Ridker</a:t>
            </a:r>
            <a:r>
              <a:rPr lang="en-US" altLang="en-US" sz="1400" dirty="0">
                <a:solidFill>
                  <a:schemeClr val="bg1"/>
                </a:solidFill>
              </a:rPr>
              <a:t> et al, Eur Heart J 2016 </a:t>
            </a:r>
          </a:p>
          <a:p>
            <a:pPr eaLnBrk="1" hangingPunct="1">
              <a:lnSpc>
                <a:spcPct val="100000"/>
              </a:lnSpc>
              <a:spcBef>
                <a:spcPct val="0"/>
              </a:spcBef>
              <a:buClrTx/>
              <a:buFontTx/>
              <a:buNone/>
            </a:pPr>
            <a:r>
              <a:rPr lang="en-US" altLang="en-US" sz="1400" dirty="0">
                <a:solidFill>
                  <a:schemeClr val="bg1"/>
                </a:solidFill>
              </a:rPr>
              <a:t>Lloyd-Jones, JACC  2017   </a:t>
            </a:r>
          </a:p>
        </p:txBody>
      </p:sp>
      <p:pic>
        <p:nvPicPr>
          <p:cNvPr id="118786" name="Picture 2">
            <a:extLst>
              <a:ext uri="{FF2B5EF4-FFF2-40B4-BE49-F238E27FC236}">
                <a16:creationId xmlns:a16="http://schemas.microsoft.com/office/drawing/2014/main" id="{18708914-1143-5D42-B08C-B291AAB4E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268" y="1472156"/>
            <a:ext cx="6776399" cy="5245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6">
            <a:extLst>
              <a:ext uri="{FF2B5EF4-FFF2-40B4-BE49-F238E27FC236}">
                <a16:creationId xmlns:a16="http://schemas.microsoft.com/office/drawing/2014/main" id="{88BF00D2-0E26-6A4A-B8BD-BCC18AB6E51C}"/>
              </a:ext>
            </a:extLst>
          </p:cNvPr>
          <p:cNvSpPr>
            <a:spLocks noGrp="1"/>
          </p:cNvSpPr>
          <p:nvPr>
            <p:ph sz="half" idx="1"/>
          </p:nvPr>
        </p:nvSpPr>
        <p:spPr>
          <a:xfrm>
            <a:off x="194337" y="2711916"/>
            <a:ext cx="2478911" cy="3265294"/>
          </a:xfrm>
        </p:spPr>
        <p:txBody>
          <a:bodyPr vert="horz" lIns="91440" tIns="45720" rIns="91440" bIns="365760" rtlCol="0">
            <a:normAutofit/>
          </a:bodyPr>
          <a:lstStyle/>
          <a:p>
            <a:pPr>
              <a:defRPr/>
            </a:pPr>
            <a:r>
              <a:rPr lang="en-US" altLang="en-US" sz="2400" dirty="0">
                <a:ea typeface="ＭＳ Ｐゴシック" pitchFamily="34" charset="-128"/>
              </a:rPr>
              <a:t>Interindividual variability in response to therapy</a:t>
            </a:r>
          </a:p>
          <a:p>
            <a:pPr>
              <a:defRPr/>
            </a:pPr>
            <a:r>
              <a:rPr lang="en-US" altLang="en-US" sz="2400" dirty="0">
                <a:ea typeface="ＭＳ Ｐゴシック" pitchFamily="34" charset="-128"/>
              </a:rPr>
              <a:t>Adherence issues</a:t>
            </a:r>
          </a:p>
          <a:p>
            <a:pPr>
              <a:defRPr/>
            </a:pPr>
            <a:endParaRPr lang="en-US" altLang="en-US" sz="2400" dirty="0">
              <a:ea typeface="ＭＳ Ｐゴシック" pitchFamily="34" charset="-128"/>
            </a:endParaRPr>
          </a:p>
        </p:txBody>
      </p:sp>
      <p:sp>
        <p:nvSpPr>
          <p:cNvPr id="2" name="Rectangle 1">
            <a:extLst>
              <a:ext uri="{FF2B5EF4-FFF2-40B4-BE49-F238E27FC236}">
                <a16:creationId xmlns:a16="http://schemas.microsoft.com/office/drawing/2014/main" id="{669B13F3-6E48-448B-B15B-35D06738A105}"/>
              </a:ext>
            </a:extLst>
          </p:cNvPr>
          <p:cNvSpPr/>
          <p:nvPr/>
        </p:nvSpPr>
        <p:spPr>
          <a:xfrm>
            <a:off x="3613609" y="725333"/>
            <a:ext cx="4249881" cy="369332"/>
          </a:xfrm>
          <a:prstGeom prst="rect">
            <a:avLst/>
          </a:prstGeom>
        </p:spPr>
        <p:txBody>
          <a:bodyPr wrap="none">
            <a:spAutoFit/>
          </a:bodyPr>
          <a:lstStyle/>
          <a:p>
            <a:pPr algn="ctr">
              <a:defRPr/>
            </a:pPr>
            <a:r>
              <a:rPr lang="en-US" altLang="en-US" b="1" dirty="0">
                <a:ea typeface="ＭＳ Ｐゴシック" pitchFamily="34" charset="-128"/>
              </a:rPr>
              <a:t>JUPITER Study: Rosuvastatin 20/mg </a:t>
            </a:r>
          </a:p>
        </p:txBody>
      </p:sp>
      <p:sp>
        <p:nvSpPr>
          <p:cNvPr id="3" name="Rectangle 2">
            <a:extLst>
              <a:ext uri="{FF2B5EF4-FFF2-40B4-BE49-F238E27FC236}">
                <a16:creationId xmlns:a16="http://schemas.microsoft.com/office/drawing/2014/main" id="{9913B703-1775-4C71-A883-26EE60CE15A8}"/>
              </a:ext>
            </a:extLst>
          </p:cNvPr>
          <p:cNvSpPr/>
          <p:nvPr/>
        </p:nvSpPr>
        <p:spPr>
          <a:xfrm>
            <a:off x="9669533" y="2481145"/>
            <a:ext cx="2340864" cy="3046988"/>
          </a:xfrm>
          <a:prstGeom prst="rect">
            <a:avLst/>
          </a:prstGeom>
        </p:spPr>
        <p:txBody>
          <a:bodyPr wrap="square">
            <a:spAutoFit/>
          </a:bodyPr>
          <a:lstStyle/>
          <a:p>
            <a:pPr marL="228600" lvl="0" indent="-228600" defTabSz="914400">
              <a:spcAft>
                <a:spcPts val="600"/>
              </a:spcAft>
              <a:buSzPct val="90000"/>
              <a:buFont typeface="Arial" panose="020B0604020202020204" pitchFamily="34" charset="0"/>
              <a:buChar char="•"/>
              <a:defRPr/>
            </a:pPr>
            <a:r>
              <a:rPr lang="en-US" altLang="en-US" sz="2400" dirty="0">
                <a:solidFill>
                  <a:prstClr val="white"/>
                </a:solidFill>
                <a:ea typeface="ＭＳ Ｐゴシック" pitchFamily="34" charset="-128"/>
              </a:rPr>
              <a:t>Reduction in ASCVD events greatest in those with greatest % reduction in LDL-C</a:t>
            </a:r>
          </a:p>
        </p:txBody>
      </p:sp>
      <p:sp>
        <p:nvSpPr>
          <p:cNvPr id="4" name="Rectangle 3">
            <a:extLst>
              <a:ext uri="{FF2B5EF4-FFF2-40B4-BE49-F238E27FC236}">
                <a16:creationId xmlns:a16="http://schemas.microsoft.com/office/drawing/2014/main" id="{9351F9E2-D407-4552-B4DC-2475CA981AC6}"/>
              </a:ext>
            </a:extLst>
          </p:cNvPr>
          <p:cNvSpPr/>
          <p:nvPr/>
        </p:nvSpPr>
        <p:spPr>
          <a:xfrm>
            <a:off x="3613609" y="3609975"/>
            <a:ext cx="1948991" cy="2133600"/>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AD41D13-BCC3-49AD-924C-24D0AE6FAD10}"/>
              </a:ext>
            </a:extLst>
          </p:cNvPr>
          <p:cNvSpPr txBox="1"/>
          <p:nvPr/>
        </p:nvSpPr>
        <p:spPr>
          <a:xfrm>
            <a:off x="3800475" y="3714750"/>
            <a:ext cx="1666875" cy="738664"/>
          </a:xfrm>
          <a:prstGeom prst="rect">
            <a:avLst/>
          </a:prstGeom>
          <a:noFill/>
        </p:spPr>
        <p:txBody>
          <a:bodyPr wrap="square" rtlCol="0">
            <a:spAutoFit/>
          </a:bodyPr>
          <a:lstStyle/>
          <a:p>
            <a:pPr algn="ctr"/>
            <a:r>
              <a:rPr lang="en-US" sz="1400" dirty="0"/>
              <a:t>Pts. Who did not achieve &gt;50% reduction in LDL-C</a:t>
            </a:r>
          </a:p>
        </p:txBody>
      </p:sp>
      <p:sp>
        <p:nvSpPr>
          <p:cNvPr id="11" name="Rectangle 10">
            <a:extLst>
              <a:ext uri="{FF2B5EF4-FFF2-40B4-BE49-F238E27FC236}">
                <a16:creationId xmlns:a16="http://schemas.microsoft.com/office/drawing/2014/main" id="{A307B742-0CFA-4AC3-A01C-E0044895466B}"/>
              </a:ext>
            </a:extLst>
          </p:cNvPr>
          <p:cNvSpPr/>
          <p:nvPr/>
        </p:nvSpPr>
        <p:spPr>
          <a:xfrm>
            <a:off x="8316227" y="3762375"/>
            <a:ext cx="770022" cy="2705802"/>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065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825" y="2187702"/>
            <a:ext cx="11572695" cy="4137856"/>
          </a:xfrm>
        </p:spPr>
        <p:txBody>
          <a:bodyPr>
            <a:noAutofit/>
          </a:bodyPr>
          <a:lstStyle/>
          <a:p>
            <a:pPr lvl="0"/>
            <a:r>
              <a:rPr lang="en-US" sz="3200" dirty="0">
                <a:solidFill>
                  <a:prstClr val="white"/>
                </a:solidFill>
              </a:rPr>
              <a:t>Non-statin therapies should be considered to be an alternative to evidence-based statin therapy </a:t>
            </a:r>
            <a:r>
              <a:rPr lang="en-US" sz="3200" b="1" i="1" dirty="0">
                <a:solidFill>
                  <a:schemeClr val="accent4">
                    <a:lumMod val="75000"/>
                  </a:schemeClr>
                </a:solidFill>
              </a:rPr>
              <a:t>only</a:t>
            </a:r>
            <a:r>
              <a:rPr lang="en-US" sz="3200" dirty="0">
                <a:solidFill>
                  <a:prstClr val="white"/>
                </a:solidFill>
              </a:rPr>
              <a:t> after</a:t>
            </a:r>
          </a:p>
          <a:p>
            <a:pPr lvl="1"/>
            <a:r>
              <a:rPr lang="en-US" sz="2800" dirty="0">
                <a:solidFill>
                  <a:prstClr val="white"/>
                </a:solidFill>
              </a:rPr>
              <a:t>Optimizing statin therapy</a:t>
            </a:r>
          </a:p>
          <a:p>
            <a:pPr lvl="1"/>
            <a:r>
              <a:rPr lang="en-US" sz="2800" dirty="0">
                <a:solidFill>
                  <a:prstClr val="white"/>
                </a:solidFill>
              </a:rPr>
              <a:t>Systematic evaluation of statin intolerance </a:t>
            </a:r>
          </a:p>
          <a:p>
            <a:endParaRPr lang="en-US" sz="3200" dirty="0"/>
          </a:p>
        </p:txBody>
      </p:sp>
      <p:sp>
        <p:nvSpPr>
          <p:cNvPr id="5" name="Title 4">
            <a:extLst>
              <a:ext uri="{FF2B5EF4-FFF2-40B4-BE49-F238E27FC236}">
                <a16:creationId xmlns:a16="http://schemas.microsoft.com/office/drawing/2014/main" id="{42E27924-80D9-4041-91C3-F336E9A110EE}"/>
              </a:ext>
            </a:extLst>
          </p:cNvPr>
          <p:cNvSpPr>
            <a:spLocks noGrp="1"/>
          </p:cNvSpPr>
          <p:nvPr>
            <p:ph type="title"/>
          </p:nvPr>
        </p:nvSpPr>
        <p:spPr/>
        <p:txBody>
          <a:bodyPr/>
          <a:lstStyle/>
          <a:p>
            <a:r>
              <a:rPr lang="en-US" dirty="0"/>
              <a:t>Statin Intolerance</a:t>
            </a:r>
          </a:p>
        </p:txBody>
      </p:sp>
    </p:spTree>
    <p:extLst>
      <p:ext uri="{BB962C8B-B14F-4D97-AF65-F5344CB8AC3E}">
        <p14:creationId xmlns:p14="http://schemas.microsoft.com/office/powerpoint/2010/main" val="1478983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350" y="1244727"/>
            <a:ext cx="11572695" cy="5317998"/>
          </a:xfrm>
        </p:spPr>
        <p:txBody>
          <a:bodyPr>
            <a:noAutofit/>
          </a:bodyPr>
          <a:lstStyle/>
          <a:p>
            <a:r>
              <a:rPr lang="en-US" sz="3200" dirty="0"/>
              <a:t>No “gold standard” diagnostic tool</a:t>
            </a:r>
          </a:p>
          <a:p>
            <a:endParaRPr lang="en-US" sz="1050" dirty="0"/>
          </a:p>
          <a:p>
            <a:r>
              <a:rPr lang="en-US" sz="3200" dirty="0"/>
              <a:t>Definition of statin intolerance</a:t>
            </a:r>
          </a:p>
          <a:p>
            <a:pPr lvl="1"/>
            <a:r>
              <a:rPr lang="en-US" sz="2400" dirty="0"/>
              <a:t>Unacceptable muscle-related symptoms that resolve with discontinuation of therapy and occur with re-challenge on at least 2-3 statins</a:t>
            </a:r>
          </a:p>
          <a:p>
            <a:pPr lvl="1"/>
            <a:r>
              <a:rPr lang="en-US" sz="2400" dirty="0"/>
              <a:t>1 of which is prescribed at the lowest approved dose</a:t>
            </a:r>
          </a:p>
          <a:p>
            <a:pPr lvl="1"/>
            <a:endParaRPr lang="en-US" sz="1050" dirty="0"/>
          </a:p>
          <a:p>
            <a:r>
              <a:rPr lang="en-US" sz="3200" dirty="0"/>
              <a:t>Approach to statin dosing:</a:t>
            </a:r>
          </a:p>
          <a:p>
            <a:pPr lvl="1"/>
            <a:r>
              <a:rPr lang="en-US" sz="2400" dirty="0"/>
              <a:t>If lowest dose of multiple statins cannot be tolerated on a daily basis, consider alternative dosing strategies </a:t>
            </a:r>
          </a:p>
          <a:p>
            <a:pPr lvl="1"/>
            <a:r>
              <a:rPr lang="en-US" sz="2400" dirty="0"/>
              <a:t>Use of statins with long half-life administered 3 times per week or once per week</a:t>
            </a:r>
          </a:p>
        </p:txBody>
      </p:sp>
      <p:sp>
        <p:nvSpPr>
          <p:cNvPr id="5" name="Title 4">
            <a:extLst>
              <a:ext uri="{FF2B5EF4-FFF2-40B4-BE49-F238E27FC236}">
                <a16:creationId xmlns:a16="http://schemas.microsoft.com/office/drawing/2014/main" id="{42E27924-80D9-4041-91C3-F336E9A110EE}"/>
              </a:ext>
            </a:extLst>
          </p:cNvPr>
          <p:cNvSpPr>
            <a:spLocks noGrp="1"/>
          </p:cNvSpPr>
          <p:nvPr>
            <p:ph type="title"/>
          </p:nvPr>
        </p:nvSpPr>
        <p:spPr/>
        <p:txBody>
          <a:bodyPr/>
          <a:lstStyle/>
          <a:p>
            <a:r>
              <a:rPr lang="en-US" dirty="0"/>
              <a:t>Statin Intolerance</a:t>
            </a:r>
          </a:p>
        </p:txBody>
      </p:sp>
    </p:spTree>
    <p:extLst>
      <p:ext uri="{BB962C8B-B14F-4D97-AF65-F5344CB8AC3E}">
        <p14:creationId xmlns:p14="http://schemas.microsoft.com/office/powerpoint/2010/main" val="4123969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7701"/>
            <a:ext cx="12188825" cy="641350"/>
          </a:xfrm>
        </p:spPr>
        <p:txBody>
          <a:bodyPr>
            <a:noAutofit/>
          </a:bodyPr>
          <a:lstStyle/>
          <a:p>
            <a:r>
              <a:rPr lang="en-US" sz="3600" cap="none" dirty="0"/>
              <a:t> Lipoprotein (a</a:t>
            </a:r>
            <a:r>
              <a:rPr lang="en-US" sz="3600" dirty="0"/>
              <a:t>): Effects on atheroma and CV events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7905" y="1583679"/>
            <a:ext cx="7839271" cy="5030330"/>
          </a:xfrm>
          <a:prstGeom prst="rect">
            <a:avLst/>
          </a:prstGeom>
        </p:spPr>
      </p:pic>
      <p:sp>
        <p:nvSpPr>
          <p:cNvPr id="8" name="TextBox 7"/>
          <p:cNvSpPr txBox="1"/>
          <p:nvPr/>
        </p:nvSpPr>
        <p:spPr>
          <a:xfrm>
            <a:off x="1589" y="6460121"/>
            <a:ext cx="3051476" cy="307777"/>
          </a:xfrm>
          <a:prstGeom prst="rect">
            <a:avLst/>
          </a:prstGeom>
          <a:noFill/>
        </p:spPr>
        <p:txBody>
          <a:bodyPr wrap="none" rtlCol="0">
            <a:spAutoFit/>
          </a:bodyPr>
          <a:lstStyle/>
          <a:p>
            <a:r>
              <a:rPr lang="en-US" sz="1400" i="1" dirty="0" err="1">
                <a:solidFill>
                  <a:schemeClr val="bg1"/>
                </a:solidFill>
              </a:rPr>
              <a:t>Tsimikas</a:t>
            </a:r>
            <a:r>
              <a:rPr lang="en-US" sz="1400" i="1" dirty="0">
                <a:solidFill>
                  <a:schemeClr val="bg1"/>
                </a:solidFill>
              </a:rPr>
              <a:t> S, JACC 2017;69:692-711.</a:t>
            </a:r>
          </a:p>
        </p:txBody>
      </p:sp>
      <p:sp>
        <p:nvSpPr>
          <p:cNvPr id="2" name="TextBox 1"/>
          <p:cNvSpPr txBox="1"/>
          <p:nvPr/>
        </p:nvSpPr>
        <p:spPr>
          <a:xfrm>
            <a:off x="273755" y="1878476"/>
            <a:ext cx="3385863" cy="1815882"/>
          </a:xfrm>
          <a:prstGeom prst="rect">
            <a:avLst/>
          </a:prstGeom>
          <a:solidFill>
            <a:schemeClr val="bg1">
              <a:lumMod val="75000"/>
            </a:schemeClr>
          </a:solidFill>
          <a:ln w="38100">
            <a:solidFill>
              <a:srgbClr val="C00000"/>
            </a:solidFill>
          </a:ln>
        </p:spPr>
        <p:txBody>
          <a:bodyPr wrap="none" rtlCol="0">
            <a:spAutoFit/>
          </a:bodyPr>
          <a:lstStyle/>
          <a:p>
            <a:r>
              <a:rPr lang="en-US" sz="2800" b="1" dirty="0"/>
              <a:t>Triple Threat:</a:t>
            </a:r>
          </a:p>
          <a:p>
            <a:pPr marL="457200" indent="-457200">
              <a:buFont typeface="Arial" panose="020B0604020202020204" pitchFamily="34" charset="0"/>
              <a:buChar char="•"/>
            </a:pPr>
            <a:r>
              <a:rPr lang="en-US" sz="2800" dirty="0"/>
              <a:t>Pro-</a:t>
            </a:r>
            <a:r>
              <a:rPr lang="en-US" sz="2800" dirty="0" err="1"/>
              <a:t>atherogenic</a:t>
            </a:r>
            <a:endParaRPr lang="en-US" sz="2800" dirty="0"/>
          </a:p>
          <a:p>
            <a:pPr marL="457200" indent="-457200">
              <a:buFont typeface="Arial" panose="020B0604020202020204" pitchFamily="34" charset="0"/>
              <a:buChar char="•"/>
            </a:pPr>
            <a:r>
              <a:rPr lang="en-US" sz="2800" dirty="0"/>
              <a:t>Pro-inflammatory</a:t>
            </a:r>
          </a:p>
          <a:p>
            <a:pPr marL="457200" indent="-457200">
              <a:buFont typeface="Arial" panose="020B0604020202020204" pitchFamily="34" charset="0"/>
              <a:buChar char="•"/>
            </a:pPr>
            <a:r>
              <a:rPr lang="en-US" sz="2800" dirty="0"/>
              <a:t>Pro-thrombotic</a:t>
            </a:r>
          </a:p>
        </p:txBody>
      </p:sp>
      <p:sp>
        <p:nvSpPr>
          <p:cNvPr id="3" name="TextBox 2"/>
          <p:cNvSpPr txBox="1"/>
          <p:nvPr/>
        </p:nvSpPr>
        <p:spPr>
          <a:xfrm>
            <a:off x="315434" y="4257206"/>
            <a:ext cx="3302507" cy="1077218"/>
          </a:xfrm>
          <a:prstGeom prst="rect">
            <a:avLst/>
          </a:prstGeom>
          <a:solidFill>
            <a:schemeClr val="bg1">
              <a:lumMod val="75000"/>
            </a:schemeClr>
          </a:solidFill>
          <a:ln w="38100">
            <a:solidFill>
              <a:srgbClr val="C00000"/>
            </a:solidFill>
          </a:ln>
        </p:spPr>
        <p:txBody>
          <a:bodyPr wrap="none" rtlCol="0">
            <a:spAutoFit/>
          </a:bodyPr>
          <a:lstStyle/>
          <a:p>
            <a:pPr algn="ctr"/>
            <a:r>
              <a:rPr lang="en-US" sz="3200" b="1" dirty="0" err="1"/>
              <a:t>Lp</a:t>
            </a:r>
            <a:r>
              <a:rPr lang="en-US" sz="3200" b="1" dirty="0"/>
              <a:t> (a) increases</a:t>
            </a:r>
          </a:p>
          <a:p>
            <a:pPr algn="ctr"/>
            <a:r>
              <a:rPr lang="en-US" sz="3200" b="1" dirty="0"/>
              <a:t>CAD Risk</a:t>
            </a:r>
          </a:p>
        </p:txBody>
      </p:sp>
    </p:spTree>
    <p:extLst>
      <p:ext uri="{BB962C8B-B14F-4D97-AF65-F5344CB8AC3E}">
        <p14:creationId xmlns:p14="http://schemas.microsoft.com/office/powerpoint/2010/main" val="236205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Familial hypercholesterolemia (FH) and ASCVD risk</a:t>
            </a:r>
          </a:p>
        </p:txBody>
      </p:sp>
      <p:pic>
        <p:nvPicPr>
          <p:cNvPr id="4" name="Content Placeholder 3"/>
          <p:cNvPicPr>
            <a:picLocks noGrp="1" noChangeAspect="1"/>
          </p:cNvPicPr>
          <p:nvPr>
            <p:ph idx="1"/>
          </p:nvPr>
        </p:nvPicPr>
        <p:blipFill>
          <a:blip r:embed="rId3"/>
          <a:stretch>
            <a:fillRect/>
          </a:stretch>
        </p:blipFill>
        <p:spPr>
          <a:xfrm>
            <a:off x="1361209" y="1491889"/>
            <a:ext cx="9601200" cy="4800601"/>
          </a:xfrm>
          <a:prstGeom prst="rect">
            <a:avLst/>
          </a:prstGeom>
        </p:spPr>
      </p:pic>
      <p:sp>
        <p:nvSpPr>
          <p:cNvPr id="5" name="TextBox 4"/>
          <p:cNvSpPr txBox="1"/>
          <p:nvPr/>
        </p:nvSpPr>
        <p:spPr>
          <a:xfrm>
            <a:off x="152400" y="6480147"/>
            <a:ext cx="5943600" cy="307777"/>
          </a:xfrm>
          <a:prstGeom prst="rect">
            <a:avLst/>
          </a:prstGeom>
          <a:noFill/>
        </p:spPr>
        <p:txBody>
          <a:bodyPr wrap="square" rtlCol="0">
            <a:spAutoFit/>
          </a:bodyPr>
          <a:lstStyle/>
          <a:p>
            <a:r>
              <a:rPr lang="en-US" sz="1400" dirty="0">
                <a:solidFill>
                  <a:schemeClr val="bg1"/>
                </a:solidFill>
              </a:rPr>
              <a:t>European Heart Journal. doi:10.1093/</a:t>
            </a:r>
            <a:r>
              <a:rPr lang="en-US" sz="1400" dirty="0" err="1">
                <a:solidFill>
                  <a:schemeClr val="bg1"/>
                </a:solidFill>
              </a:rPr>
              <a:t>eurheartj</a:t>
            </a:r>
            <a:r>
              <a:rPr lang="en-US" sz="1400" dirty="0">
                <a:solidFill>
                  <a:schemeClr val="bg1"/>
                </a:solidFill>
              </a:rPr>
              <a:t>/eht273</a:t>
            </a:r>
          </a:p>
        </p:txBody>
      </p:sp>
    </p:spTree>
    <p:extLst>
      <p:ext uri="{BB962C8B-B14F-4D97-AF65-F5344CB8AC3E}">
        <p14:creationId xmlns:p14="http://schemas.microsoft.com/office/powerpoint/2010/main" val="253454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560" y="1409251"/>
            <a:ext cx="11843660" cy="4893345"/>
          </a:xfrm>
        </p:spPr>
        <p:txBody>
          <a:bodyPr>
            <a:normAutofit lnSpcReduction="10000"/>
          </a:bodyPr>
          <a:lstStyle/>
          <a:p>
            <a:pPr marL="457200" indent="-457200"/>
            <a:r>
              <a:rPr lang="en-US" sz="3300" dirty="0"/>
              <a:t>Statin therapy significantly reduces CV events. </a:t>
            </a:r>
          </a:p>
          <a:p>
            <a:pPr marL="457200" indent="-457200"/>
            <a:endParaRPr lang="en-US" sz="1100" dirty="0"/>
          </a:p>
          <a:p>
            <a:pPr marL="457200" indent="-457200"/>
            <a:r>
              <a:rPr lang="en-US" sz="3300" dirty="0"/>
              <a:t>Greater CV event reduction with greater LDL-C lowering</a:t>
            </a:r>
          </a:p>
          <a:p>
            <a:pPr marL="914400" lvl="1" indent="-457200"/>
            <a:r>
              <a:rPr lang="en-US" sz="2900" dirty="0"/>
              <a:t>20-25% relative risk reduction per 1 mmol/L (38.7 mg/dL) LDL-C reduction</a:t>
            </a:r>
          </a:p>
          <a:p>
            <a:pPr marL="914400" lvl="1" indent="-457200"/>
            <a:endParaRPr lang="en-US" sz="1000" dirty="0"/>
          </a:p>
          <a:p>
            <a:pPr marL="457200" indent="-457200"/>
            <a:r>
              <a:rPr lang="en-US" sz="3300" dirty="0"/>
              <a:t>Statins are mainstay of therapy for CVD prevention.</a:t>
            </a:r>
          </a:p>
          <a:p>
            <a:pPr marL="457200" indent="-457200"/>
            <a:endParaRPr lang="en-US" sz="700" dirty="0"/>
          </a:p>
          <a:p>
            <a:pPr marL="457200" indent="-457200"/>
            <a:r>
              <a:rPr lang="en-US" sz="3300" dirty="0"/>
              <a:t>Residual risk persists despite optimal statin therapy and should be evaluated.</a:t>
            </a:r>
          </a:p>
        </p:txBody>
      </p:sp>
      <p:sp>
        <p:nvSpPr>
          <p:cNvPr id="3" name="Title 2"/>
          <p:cNvSpPr>
            <a:spLocks noGrp="1"/>
          </p:cNvSpPr>
          <p:nvPr>
            <p:ph type="title"/>
          </p:nvPr>
        </p:nvSpPr>
        <p:spPr>
          <a:xfrm>
            <a:off x="-71893" y="62602"/>
            <a:ext cx="12188825" cy="1346649"/>
          </a:xfrm>
        </p:spPr>
        <p:txBody>
          <a:bodyPr>
            <a:normAutofit/>
          </a:bodyPr>
          <a:lstStyle/>
          <a:p>
            <a:r>
              <a:rPr lang="en-US" sz="4000" dirty="0"/>
              <a:t>Summary</a:t>
            </a:r>
          </a:p>
        </p:txBody>
      </p:sp>
      <p:sp>
        <p:nvSpPr>
          <p:cNvPr id="8" name="TextBox 7"/>
          <p:cNvSpPr txBox="1"/>
          <p:nvPr/>
        </p:nvSpPr>
        <p:spPr>
          <a:xfrm>
            <a:off x="99559" y="6246017"/>
            <a:ext cx="11992881" cy="549381"/>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baseline="0">
                <a:solidFill>
                  <a:srgbClr val="000000"/>
                </a:solidFill>
                <a:latin typeface="Arial"/>
                <a:cs typeface="Arial"/>
              </a:defRPr>
            </a:lvl1pPr>
          </a:lstStyle>
          <a:p>
            <a:pPr algn="r" eaLnBrk="1" hangingPunct="1">
              <a:spcBef>
                <a:spcPts val="0"/>
              </a:spcBef>
            </a:pPr>
            <a:r>
              <a:rPr lang="en-GB" sz="1050" b="0" dirty="0">
                <a:solidFill>
                  <a:schemeClr val="bg1"/>
                </a:solidFill>
              </a:rPr>
              <a:t>Ballantyne CM, et al. </a:t>
            </a:r>
            <a:r>
              <a:rPr lang="en-GB" sz="1050" b="0" i="1" dirty="0">
                <a:solidFill>
                  <a:schemeClr val="bg1"/>
                </a:solidFill>
              </a:rPr>
              <a:t>Am Heart J</a:t>
            </a:r>
            <a:r>
              <a:rPr lang="en-GB" sz="1050" b="0" dirty="0">
                <a:solidFill>
                  <a:schemeClr val="bg1"/>
                </a:solidFill>
              </a:rPr>
              <a:t>. 2005;149:464-73.  </a:t>
            </a:r>
            <a:r>
              <a:rPr lang="en-US" sz="1050" b="0" dirty="0" err="1">
                <a:solidFill>
                  <a:schemeClr val="bg1"/>
                </a:solidFill>
              </a:rPr>
              <a:t>Karalis</a:t>
            </a:r>
            <a:r>
              <a:rPr lang="en-US" sz="1050" b="0" dirty="0">
                <a:solidFill>
                  <a:schemeClr val="bg1"/>
                </a:solidFill>
              </a:rPr>
              <a:t> DG, et al. </a:t>
            </a:r>
            <a:r>
              <a:rPr lang="en-US" sz="1050" b="0" i="1" dirty="0">
                <a:solidFill>
                  <a:schemeClr val="bg1"/>
                </a:solidFill>
              </a:rPr>
              <a:t>Cholesterol</a:t>
            </a:r>
            <a:r>
              <a:rPr lang="en-US" sz="1050" b="0" dirty="0">
                <a:solidFill>
                  <a:schemeClr val="bg1"/>
                </a:solidFill>
              </a:rPr>
              <a:t>. 2012;2012:861924.  </a:t>
            </a:r>
            <a:br>
              <a:rPr lang="en-US" sz="1050" b="0" dirty="0">
                <a:solidFill>
                  <a:schemeClr val="bg1"/>
                </a:solidFill>
              </a:rPr>
            </a:br>
            <a:r>
              <a:rPr lang="en-US" sz="1050" b="0" dirty="0">
                <a:solidFill>
                  <a:schemeClr val="bg1"/>
                </a:solidFill>
              </a:rPr>
              <a:t>Sullivan D, et al. </a:t>
            </a:r>
            <a:r>
              <a:rPr lang="en-US" sz="1050" b="0" i="1" dirty="0">
                <a:solidFill>
                  <a:schemeClr val="bg1"/>
                </a:solidFill>
              </a:rPr>
              <a:t>JAMA</a:t>
            </a:r>
            <a:r>
              <a:rPr lang="en-US" sz="1050" b="0" dirty="0">
                <a:solidFill>
                  <a:schemeClr val="bg1"/>
                </a:solidFill>
              </a:rPr>
              <a:t>. 2012;308(23):2497-2506. Kataoka Y, et al. </a:t>
            </a:r>
            <a:r>
              <a:rPr lang="en-US" sz="1050" b="0" i="1" dirty="0" err="1">
                <a:solidFill>
                  <a:schemeClr val="bg1"/>
                </a:solidFill>
              </a:rPr>
              <a:t>Arterioscler</a:t>
            </a:r>
            <a:r>
              <a:rPr lang="en-US" sz="1050" b="0" i="1" dirty="0">
                <a:solidFill>
                  <a:schemeClr val="bg1"/>
                </a:solidFill>
              </a:rPr>
              <a:t> </a:t>
            </a:r>
            <a:r>
              <a:rPr lang="en-US" sz="1050" b="0" i="1" dirty="0" err="1">
                <a:solidFill>
                  <a:schemeClr val="bg1"/>
                </a:solidFill>
              </a:rPr>
              <a:t>Thromb</a:t>
            </a:r>
            <a:r>
              <a:rPr lang="en-US" sz="1050" b="0" i="1" dirty="0">
                <a:solidFill>
                  <a:schemeClr val="bg1"/>
                </a:solidFill>
              </a:rPr>
              <a:t> </a:t>
            </a:r>
            <a:r>
              <a:rPr lang="en-US" sz="1050" b="0" i="1" dirty="0" err="1">
                <a:solidFill>
                  <a:schemeClr val="bg1"/>
                </a:solidFill>
              </a:rPr>
              <a:t>Vasc</a:t>
            </a:r>
            <a:r>
              <a:rPr lang="en-US" sz="1050" b="0" i="1" dirty="0">
                <a:solidFill>
                  <a:schemeClr val="bg1"/>
                </a:solidFill>
              </a:rPr>
              <a:t> Biol</a:t>
            </a:r>
            <a:r>
              <a:rPr lang="en-US" sz="1050" b="0" dirty="0">
                <a:solidFill>
                  <a:schemeClr val="bg1"/>
                </a:solidFill>
              </a:rPr>
              <a:t>. 2015;35(4):990-5.  </a:t>
            </a:r>
          </a:p>
          <a:p>
            <a:pPr algn="r" eaLnBrk="1" hangingPunct="1">
              <a:spcBef>
                <a:spcPts val="0"/>
              </a:spcBef>
            </a:pPr>
            <a:r>
              <a:rPr lang="en-US" sz="1050" b="0" dirty="0">
                <a:solidFill>
                  <a:schemeClr val="bg1"/>
                </a:solidFill>
              </a:rPr>
              <a:t>Stein EA, et al. Am J </a:t>
            </a:r>
            <a:r>
              <a:rPr lang="en-US" sz="1050" b="0" dirty="0" err="1">
                <a:solidFill>
                  <a:schemeClr val="bg1"/>
                </a:solidFill>
              </a:rPr>
              <a:t>Cardiol</a:t>
            </a:r>
            <a:r>
              <a:rPr lang="en-US" sz="1050" b="0" dirty="0">
                <a:solidFill>
                  <a:schemeClr val="bg1"/>
                </a:solidFill>
              </a:rPr>
              <a:t>. 2003;92(11):1287-93. Stark </a:t>
            </a:r>
            <a:r>
              <a:rPr lang="en-US" sz="1050" b="0" dirty="0" err="1">
                <a:solidFill>
                  <a:schemeClr val="bg1"/>
                </a:solidFill>
              </a:rPr>
              <a:t>Casgrande</a:t>
            </a:r>
            <a:r>
              <a:rPr lang="en-US" sz="1050" b="0" dirty="0">
                <a:solidFill>
                  <a:schemeClr val="bg1"/>
                </a:solidFill>
              </a:rPr>
              <a:t> S, et al. </a:t>
            </a:r>
            <a:r>
              <a:rPr lang="pt-BR" sz="1050" b="0" i="1" dirty="0">
                <a:solidFill>
                  <a:schemeClr val="bg1"/>
                </a:solidFill>
              </a:rPr>
              <a:t>Diabetes Care</a:t>
            </a:r>
            <a:r>
              <a:rPr lang="pt-BR" sz="1050" b="0" dirty="0">
                <a:solidFill>
                  <a:schemeClr val="bg1"/>
                </a:solidFill>
              </a:rPr>
              <a:t>. 2013;36(8):2271-9. </a:t>
            </a:r>
            <a:endParaRPr lang="en-US" sz="1050" b="0" dirty="0">
              <a:solidFill>
                <a:schemeClr val="bg1"/>
              </a:solidFill>
            </a:endParaRPr>
          </a:p>
        </p:txBody>
      </p:sp>
    </p:spTree>
    <p:extLst>
      <p:ext uri="{BB962C8B-B14F-4D97-AF65-F5344CB8AC3E}">
        <p14:creationId xmlns:p14="http://schemas.microsoft.com/office/powerpoint/2010/main" val="384521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sz="4000" dirty="0">
                <a:solidFill>
                  <a:schemeClr val="tx2">
                    <a:lumMod val="90000"/>
                    <a:lumOff val="10000"/>
                  </a:schemeClr>
                </a:solidFill>
              </a:rPr>
              <a:t>Thank you</a:t>
            </a:r>
            <a:br>
              <a:rPr lang="en-US" sz="4000" dirty="0">
                <a:solidFill>
                  <a:schemeClr val="tx2">
                    <a:lumMod val="90000"/>
                    <a:lumOff val="10000"/>
                  </a:schemeClr>
                </a:solidFill>
              </a:rPr>
            </a:br>
            <a:endParaRPr lang="en-US" sz="4000" dirty="0">
              <a:solidFill>
                <a:schemeClr val="tx2">
                  <a:lumMod val="90000"/>
                  <a:lumOff val="10000"/>
                </a:schemeClr>
              </a:solidFill>
            </a:endParaRPr>
          </a:p>
        </p:txBody>
      </p:sp>
      <p:sp>
        <p:nvSpPr>
          <p:cNvPr id="7" name="Content Placeholder 6"/>
          <p:cNvSpPr>
            <a:spLocks noGrp="1"/>
          </p:cNvSpPr>
          <p:nvPr>
            <p:ph idx="1"/>
          </p:nvPr>
        </p:nvSpPr>
        <p:spPr>
          <a:noFill/>
          <a:ln>
            <a:noFill/>
          </a:ln>
        </p:spPr>
        <p:txBody>
          <a:bodyPr>
            <a:normAutofit/>
          </a:bodyPr>
          <a:lstStyle/>
          <a:p>
            <a:pPr marL="0" indent="0" algn="ctr">
              <a:buNone/>
            </a:pPr>
            <a:r>
              <a:rPr lang="en-US" sz="3200" dirty="0"/>
              <a:t>This program was made possible with </a:t>
            </a:r>
          </a:p>
          <a:p>
            <a:pPr marL="0" indent="0" algn="ctr">
              <a:buNone/>
            </a:pPr>
            <a:r>
              <a:rPr lang="en-US" sz="3200" dirty="0"/>
              <a:t>Amgen’s support </a:t>
            </a:r>
          </a:p>
          <a:p>
            <a:pPr marL="0" indent="0" algn="ctr">
              <a:buNone/>
            </a:pPr>
            <a:r>
              <a:rPr lang="en-US" sz="3200" dirty="0"/>
              <a:t>for the ACC.</a:t>
            </a:r>
          </a:p>
        </p:txBody>
      </p:sp>
    </p:spTree>
    <p:extLst>
      <p:ext uri="{BB962C8B-B14F-4D97-AF65-F5344CB8AC3E}">
        <p14:creationId xmlns:p14="http://schemas.microsoft.com/office/powerpoint/2010/main" val="3443194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87A7D3-5C60-43B7-BB5F-0F52762E8D60}"/>
              </a:ext>
            </a:extLst>
          </p:cNvPr>
          <p:cNvPicPr>
            <a:picLocks noChangeAspect="1"/>
          </p:cNvPicPr>
          <p:nvPr/>
        </p:nvPicPr>
        <p:blipFill>
          <a:blip r:embed="rId3"/>
          <a:stretch>
            <a:fillRect/>
          </a:stretch>
        </p:blipFill>
        <p:spPr>
          <a:xfrm>
            <a:off x="0" y="0"/>
            <a:ext cx="12192000" cy="6858000"/>
          </a:xfrm>
          <a:prstGeom prst="rect">
            <a:avLst/>
          </a:prstGeom>
        </p:spPr>
      </p:pic>
      <p:sp>
        <p:nvSpPr>
          <p:cNvPr id="240642" name="Rectangle 2"/>
          <p:cNvSpPr>
            <a:spLocks noGrp="1" noChangeArrowheads="1"/>
          </p:cNvSpPr>
          <p:nvPr>
            <p:ph type="ctrTitle"/>
          </p:nvPr>
        </p:nvSpPr>
        <p:spPr>
          <a:xfrm>
            <a:off x="132558" y="1041400"/>
            <a:ext cx="11478409" cy="2387600"/>
          </a:xfrm>
        </p:spPr>
        <p:txBody>
          <a:bodyPr>
            <a:normAutofit/>
          </a:bodyPr>
          <a:lstStyle/>
          <a:p>
            <a:pPr algn="r" eaLnBrk="1" hangingPunct="1">
              <a:defRPr/>
            </a:pPr>
            <a:r>
              <a:rPr lang="en-US" sz="4400" dirty="0">
                <a:solidFill>
                  <a:schemeClr val="accent1"/>
                </a:solidFill>
              </a:rPr>
              <a:t>The Role of Non-statin Therapies:</a:t>
            </a:r>
            <a:br>
              <a:rPr lang="en-US" sz="4400" dirty="0">
                <a:solidFill>
                  <a:schemeClr val="accent1"/>
                </a:solidFill>
              </a:rPr>
            </a:br>
            <a:r>
              <a:rPr lang="en-US" sz="4400" dirty="0">
                <a:solidFill>
                  <a:schemeClr val="accent1"/>
                </a:solidFill>
              </a:rPr>
              <a:t>Evolving evidence, evolving guidance</a:t>
            </a:r>
          </a:p>
        </p:txBody>
      </p:sp>
      <p:sp>
        <p:nvSpPr>
          <p:cNvPr id="4" name="Subtitle 2">
            <a:extLst>
              <a:ext uri="{FF2B5EF4-FFF2-40B4-BE49-F238E27FC236}">
                <a16:creationId xmlns:a16="http://schemas.microsoft.com/office/drawing/2014/main" id="{B5D69326-A84D-4A3D-84B4-171802F642EE}"/>
              </a:ext>
            </a:extLst>
          </p:cNvPr>
          <p:cNvSpPr txBox="1">
            <a:spLocks/>
          </p:cNvSpPr>
          <p:nvPr/>
        </p:nvSpPr>
        <p:spPr>
          <a:xfrm>
            <a:off x="2622542" y="3572118"/>
            <a:ext cx="8988425" cy="685800"/>
          </a:xfrm>
          <a:prstGeom prst="rect">
            <a:avLst/>
          </a:prstGeom>
        </p:spPr>
        <p:txBody>
          <a:bodyPr vert="horz" lIns="0" tIns="228621" rIns="0" bIns="45724" rtlCol="0">
            <a:noAutofit/>
          </a:bodyPr>
          <a:lstStyle>
            <a:lvl1pPr marL="228621" indent="-228621" algn="l" defTabSz="914484"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214" indent="-23497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2pPr>
            <a:lvl3pPr marL="1143105"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3pPr>
            <a:lvl4pPr marL="1600347"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4pPr>
            <a:lvl5pPr marL="2057588"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endParaRPr lang="en-US" dirty="0">
              <a:solidFill>
                <a:schemeClr val="bg2">
                  <a:lumMod val="50000"/>
                </a:schemeClr>
              </a:solidFill>
            </a:endParaRPr>
          </a:p>
        </p:txBody>
      </p:sp>
    </p:spTree>
    <p:extLst>
      <p:ext uri="{BB962C8B-B14F-4D97-AF65-F5344CB8AC3E}">
        <p14:creationId xmlns:p14="http://schemas.microsoft.com/office/powerpoint/2010/main" val="389266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C749E-F76D-4273-AD22-5F08FBEEF0FD}"/>
              </a:ext>
            </a:extLst>
          </p:cNvPr>
          <p:cNvSpPr>
            <a:spLocks noGrp="1"/>
          </p:cNvSpPr>
          <p:nvPr>
            <p:ph type="title"/>
          </p:nvPr>
        </p:nvSpPr>
        <p:spPr/>
        <p:txBody>
          <a:bodyPr>
            <a:normAutofit/>
          </a:bodyPr>
          <a:lstStyle/>
          <a:p>
            <a:r>
              <a:rPr lang="en-US" sz="4000" dirty="0">
                <a:solidFill>
                  <a:schemeClr val="tx2"/>
                </a:solidFill>
              </a:rPr>
              <a:t>Evolving Evidence, Evolving Guidance</a:t>
            </a:r>
          </a:p>
        </p:txBody>
      </p:sp>
      <p:pic>
        <p:nvPicPr>
          <p:cNvPr id="8" name="Content Placeholder 7">
            <a:extLst>
              <a:ext uri="{FF2B5EF4-FFF2-40B4-BE49-F238E27FC236}">
                <a16:creationId xmlns:a16="http://schemas.microsoft.com/office/drawing/2014/main" id="{3B9DCBCF-E826-464E-AC66-E65E122FEB68}"/>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4177553" y="2190190"/>
            <a:ext cx="3608293" cy="2706220"/>
          </a:xfrm>
          <a:prstGeom prst="rect">
            <a:avLst/>
          </a:prstGeom>
        </p:spPr>
      </p:pic>
      <p:pic>
        <p:nvPicPr>
          <p:cNvPr id="7" name="Content Placeholder 6">
            <a:extLst>
              <a:ext uri="{FF2B5EF4-FFF2-40B4-BE49-F238E27FC236}">
                <a16:creationId xmlns:a16="http://schemas.microsoft.com/office/drawing/2014/main" id="{6B4D2658-2D2A-4E84-955C-A0B5DC22860A}"/>
              </a:ext>
            </a:extLst>
          </p:cNvPr>
          <p:cNvPicPr>
            <a:picLocks noGrp="1" noChangeAspect="1"/>
          </p:cNvPicPr>
          <p:nvPr>
            <p:ph idx="4294967295"/>
          </p:nvPr>
        </p:nvPicPr>
        <p:blipFill>
          <a:blip r:embed="rId4" cstate="screen">
            <a:extLst>
              <a:ext uri="{28A0092B-C50C-407E-A947-70E740481C1C}">
                <a14:useLocalDpi xmlns:a14="http://schemas.microsoft.com/office/drawing/2010/main"/>
              </a:ext>
            </a:extLst>
          </a:blip>
          <a:stretch>
            <a:fillRect/>
          </a:stretch>
        </p:blipFill>
        <p:spPr>
          <a:xfrm>
            <a:off x="556591" y="2168992"/>
            <a:ext cx="3258664" cy="2716734"/>
          </a:xfrm>
          <a:prstGeom prst="rect">
            <a:avLst/>
          </a:prstGeom>
          <a:solidFill>
            <a:schemeClr val="bg1"/>
          </a:solidFill>
        </p:spPr>
      </p:pic>
      <p:pic>
        <p:nvPicPr>
          <p:cNvPr id="2" name="Picture 1">
            <a:extLst>
              <a:ext uri="{FF2B5EF4-FFF2-40B4-BE49-F238E27FC236}">
                <a16:creationId xmlns:a16="http://schemas.microsoft.com/office/drawing/2014/main" id="{58FBE758-D2CA-4051-830A-1874329685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4563" y="2201650"/>
            <a:ext cx="3608294" cy="2716734"/>
          </a:xfrm>
          <a:prstGeom prst="rect">
            <a:avLst/>
          </a:prstGeom>
        </p:spPr>
      </p:pic>
      <p:sp>
        <p:nvSpPr>
          <p:cNvPr id="3" name="TextBox 2">
            <a:extLst>
              <a:ext uri="{FF2B5EF4-FFF2-40B4-BE49-F238E27FC236}">
                <a16:creationId xmlns:a16="http://schemas.microsoft.com/office/drawing/2014/main" id="{6E70B4DC-DBAF-4301-9885-06234C192FEE}"/>
              </a:ext>
            </a:extLst>
          </p:cNvPr>
          <p:cNvSpPr txBox="1"/>
          <p:nvPr/>
        </p:nvSpPr>
        <p:spPr>
          <a:xfrm>
            <a:off x="915381" y="5110936"/>
            <a:ext cx="2228850" cy="338554"/>
          </a:xfrm>
          <a:prstGeom prst="rect">
            <a:avLst/>
          </a:prstGeom>
          <a:noFill/>
        </p:spPr>
        <p:txBody>
          <a:bodyPr wrap="square" rtlCol="0">
            <a:spAutoFit/>
          </a:bodyPr>
          <a:lstStyle/>
          <a:p>
            <a:pPr algn="ctr"/>
            <a:r>
              <a:rPr lang="en-US" sz="1600" b="1" dirty="0">
                <a:solidFill>
                  <a:schemeClr val="bg1"/>
                </a:solidFill>
              </a:rPr>
              <a:t>IMPROVE-IT</a:t>
            </a:r>
            <a:r>
              <a:rPr lang="en-US" sz="1600" b="1" baseline="30000" dirty="0">
                <a:solidFill>
                  <a:schemeClr val="bg1"/>
                </a:solidFill>
              </a:rPr>
              <a:t>1</a:t>
            </a:r>
          </a:p>
        </p:txBody>
      </p:sp>
      <p:sp>
        <p:nvSpPr>
          <p:cNvPr id="5" name="TextBox 4">
            <a:extLst>
              <a:ext uri="{FF2B5EF4-FFF2-40B4-BE49-F238E27FC236}">
                <a16:creationId xmlns:a16="http://schemas.microsoft.com/office/drawing/2014/main" id="{D510A741-CF77-4546-996B-316C1A4F2FC9}"/>
              </a:ext>
            </a:extLst>
          </p:cNvPr>
          <p:cNvSpPr txBox="1"/>
          <p:nvPr/>
        </p:nvSpPr>
        <p:spPr>
          <a:xfrm>
            <a:off x="5458020" y="5110936"/>
            <a:ext cx="1181734" cy="338554"/>
          </a:xfrm>
          <a:prstGeom prst="rect">
            <a:avLst/>
          </a:prstGeom>
          <a:noFill/>
        </p:spPr>
        <p:txBody>
          <a:bodyPr wrap="none" rtlCol="0">
            <a:spAutoFit/>
          </a:bodyPr>
          <a:lstStyle/>
          <a:p>
            <a:r>
              <a:rPr lang="en-US" sz="1600" b="1" dirty="0">
                <a:solidFill>
                  <a:schemeClr val="bg1"/>
                </a:solidFill>
              </a:rPr>
              <a:t>FOURIER</a:t>
            </a:r>
            <a:r>
              <a:rPr lang="en-US" sz="1600" b="1" baseline="30000" dirty="0">
                <a:solidFill>
                  <a:schemeClr val="bg1"/>
                </a:solidFill>
              </a:rPr>
              <a:t>2</a:t>
            </a:r>
          </a:p>
        </p:txBody>
      </p:sp>
      <p:sp>
        <p:nvSpPr>
          <p:cNvPr id="6" name="TextBox 5">
            <a:extLst>
              <a:ext uri="{FF2B5EF4-FFF2-40B4-BE49-F238E27FC236}">
                <a16:creationId xmlns:a16="http://schemas.microsoft.com/office/drawing/2014/main" id="{B545147B-4B12-4B3E-9874-6C3E91AA9F85}"/>
              </a:ext>
            </a:extLst>
          </p:cNvPr>
          <p:cNvSpPr txBox="1"/>
          <p:nvPr/>
        </p:nvSpPr>
        <p:spPr>
          <a:xfrm>
            <a:off x="8861665" y="5110936"/>
            <a:ext cx="2306529" cy="338554"/>
          </a:xfrm>
          <a:prstGeom prst="rect">
            <a:avLst/>
          </a:prstGeom>
          <a:noFill/>
        </p:spPr>
        <p:txBody>
          <a:bodyPr wrap="none" rtlCol="0">
            <a:spAutoFit/>
          </a:bodyPr>
          <a:lstStyle/>
          <a:p>
            <a:r>
              <a:rPr lang="en-US" sz="1600" b="1" dirty="0">
                <a:solidFill>
                  <a:schemeClr val="bg1"/>
                </a:solidFill>
              </a:rPr>
              <a:t>ODYSSEY Outcomes</a:t>
            </a:r>
            <a:r>
              <a:rPr lang="en-US" sz="1600" b="1" baseline="30000" dirty="0">
                <a:solidFill>
                  <a:schemeClr val="bg1"/>
                </a:solidFill>
              </a:rPr>
              <a:t>3</a:t>
            </a:r>
          </a:p>
        </p:txBody>
      </p:sp>
    </p:spTree>
    <p:extLst>
      <p:ext uri="{BB962C8B-B14F-4D97-AF65-F5344CB8AC3E}">
        <p14:creationId xmlns:p14="http://schemas.microsoft.com/office/powerpoint/2010/main" val="1682995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a:spLocks noChangeArrowheads="1"/>
          </p:cNvSpPr>
          <p:nvPr/>
        </p:nvSpPr>
        <p:spPr bwMode="auto">
          <a:xfrm>
            <a:off x="2894035" y="1993557"/>
            <a:ext cx="6374820" cy="571500"/>
          </a:xfrm>
          <a:prstGeom prst="rect">
            <a:avLst/>
          </a:prstGeom>
          <a:noFill/>
          <a:ln w="9525">
            <a:noFill/>
            <a:miter lim="800000"/>
            <a:headEnd/>
            <a:tailEnd/>
          </a:ln>
          <a:effectLst/>
        </p:spPr>
        <p:txBody>
          <a:bodyPr anchor="ctr"/>
          <a:lstStyle/>
          <a:p>
            <a:pPr algn="ctr"/>
            <a:r>
              <a:rPr lang="en-US" sz="1400" dirty="0">
                <a:solidFill>
                  <a:schemeClr val="bg1"/>
                </a:solidFill>
                <a:latin typeface="Arial" panose="020B0604020202020204" pitchFamily="34" charset="0"/>
                <a:cs typeface="Arial" panose="020B0604020202020204" pitchFamily="34" charset="0"/>
              </a:rPr>
              <a:t>18,144 ACS patients randomized to simvastatin (40 mg QHS) or simvastatin/ezetimibe (40 mg/10 mg QHS) for 7 years</a:t>
            </a:r>
          </a:p>
        </p:txBody>
      </p:sp>
      <p:grpSp>
        <p:nvGrpSpPr>
          <p:cNvPr id="7" name="Group 6">
            <a:extLst>
              <a:ext uri="{FF2B5EF4-FFF2-40B4-BE49-F238E27FC236}">
                <a16:creationId xmlns:a16="http://schemas.microsoft.com/office/drawing/2014/main" id="{69D9B0D6-3D1C-4C08-B64B-DA5EE87205A6}"/>
              </a:ext>
            </a:extLst>
          </p:cNvPr>
          <p:cNvGrpSpPr/>
          <p:nvPr/>
        </p:nvGrpSpPr>
        <p:grpSpPr>
          <a:xfrm>
            <a:off x="6486953" y="2571462"/>
            <a:ext cx="4554087" cy="3072964"/>
            <a:chOff x="4730131" y="1752173"/>
            <a:chExt cx="4006723" cy="2703619"/>
          </a:xfrm>
        </p:grpSpPr>
        <p:sp>
          <p:nvSpPr>
            <p:cNvPr id="11" name="Rectangle 10"/>
            <p:cNvSpPr>
              <a:spLocks noChangeArrowheads="1"/>
            </p:cNvSpPr>
            <p:nvPr/>
          </p:nvSpPr>
          <p:spPr bwMode="auto">
            <a:xfrm rot="16200000">
              <a:off x="3825661" y="2698174"/>
              <a:ext cx="2215070" cy="40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37160" bIns="137160" anchor="b">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200" b="1" dirty="0">
                  <a:solidFill>
                    <a:schemeClr val="bg1"/>
                  </a:solidFill>
                  <a:latin typeface="Arial"/>
                  <a:cs typeface="Arial"/>
                </a:rPr>
                <a:t>Event Rate</a:t>
              </a:r>
              <a:r>
                <a:rPr lang="en-US" sz="1200" b="1" baseline="30000" dirty="0">
                  <a:solidFill>
                    <a:schemeClr val="bg1"/>
                  </a:solidFill>
                  <a:latin typeface="Arial"/>
                  <a:cs typeface="Arial"/>
                </a:rPr>
                <a:t>a</a:t>
              </a:r>
              <a:r>
                <a:rPr lang="en-US" sz="1200" b="1" dirty="0">
                  <a:solidFill>
                    <a:schemeClr val="bg1"/>
                  </a:solidFill>
                  <a:latin typeface="Arial"/>
                  <a:cs typeface="Arial"/>
                </a:rPr>
                <a:t> (%)</a:t>
              </a:r>
            </a:p>
          </p:txBody>
        </p:sp>
        <p:sp>
          <p:nvSpPr>
            <p:cNvPr id="12" name="Line 30"/>
            <p:cNvSpPr>
              <a:spLocks noChangeShapeType="1"/>
            </p:cNvSpPr>
            <p:nvPr/>
          </p:nvSpPr>
          <p:spPr bwMode="auto">
            <a:xfrm flipV="1">
              <a:off x="8634569"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13" name="Rectangle 12"/>
            <p:cNvSpPr>
              <a:spLocks noChangeArrowheads="1"/>
            </p:cNvSpPr>
            <p:nvPr/>
          </p:nvSpPr>
          <p:spPr bwMode="auto">
            <a:xfrm>
              <a:off x="4997139" y="1752173"/>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40</a:t>
              </a:r>
            </a:p>
          </p:txBody>
        </p:sp>
        <p:sp>
          <p:nvSpPr>
            <p:cNvPr id="14" name="Line 24"/>
            <p:cNvSpPr>
              <a:spLocks noChangeShapeType="1"/>
            </p:cNvSpPr>
            <p:nvPr/>
          </p:nvSpPr>
          <p:spPr bwMode="auto">
            <a:xfrm>
              <a:off x="5396993" y="1904432"/>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15" name="Line 18"/>
            <p:cNvSpPr>
              <a:spLocks noChangeShapeType="1"/>
            </p:cNvSpPr>
            <p:nvPr/>
          </p:nvSpPr>
          <p:spPr bwMode="auto">
            <a:xfrm>
              <a:off x="5396993" y="3894788"/>
              <a:ext cx="90958" cy="108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16" name="Rectangle 15"/>
            <p:cNvSpPr>
              <a:spLocks noChangeArrowheads="1"/>
            </p:cNvSpPr>
            <p:nvPr/>
          </p:nvSpPr>
          <p:spPr bwMode="auto">
            <a:xfrm>
              <a:off x="5096989" y="3742528"/>
              <a:ext cx="376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0</a:t>
              </a:r>
            </a:p>
          </p:txBody>
        </p:sp>
        <p:sp>
          <p:nvSpPr>
            <p:cNvPr id="17" name="Line 26"/>
            <p:cNvSpPr>
              <a:spLocks noChangeShapeType="1"/>
            </p:cNvSpPr>
            <p:nvPr/>
          </p:nvSpPr>
          <p:spPr bwMode="auto">
            <a:xfrm flipV="1">
              <a:off x="5480109"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18" name="Line 20"/>
            <p:cNvSpPr>
              <a:spLocks noChangeShapeType="1"/>
            </p:cNvSpPr>
            <p:nvPr/>
          </p:nvSpPr>
          <p:spPr bwMode="auto">
            <a:xfrm>
              <a:off x="5396993" y="3645995"/>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22" name="Line 22"/>
            <p:cNvSpPr>
              <a:spLocks noChangeShapeType="1"/>
            </p:cNvSpPr>
            <p:nvPr/>
          </p:nvSpPr>
          <p:spPr bwMode="auto">
            <a:xfrm>
              <a:off x="5396993" y="2153226"/>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23" name="Rectangle 22"/>
            <p:cNvSpPr>
              <a:spLocks noChangeArrowheads="1"/>
            </p:cNvSpPr>
            <p:nvPr/>
          </p:nvSpPr>
          <p:spPr bwMode="auto">
            <a:xfrm>
              <a:off x="5096989" y="3493734"/>
              <a:ext cx="376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5</a:t>
              </a:r>
            </a:p>
          </p:txBody>
        </p:sp>
        <p:sp>
          <p:nvSpPr>
            <p:cNvPr id="24" name="Rectangle 23"/>
            <p:cNvSpPr>
              <a:spLocks noChangeArrowheads="1"/>
            </p:cNvSpPr>
            <p:nvPr/>
          </p:nvSpPr>
          <p:spPr bwMode="auto">
            <a:xfrm>
              <a:off x="4997139" y="200096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35</a:t>
              </a:r>
            </a:p>
          </p:txBody>
        </p:sp>
        <p:sp>
          <p:nvSpPr>
            <p:cNvPr id="27" name="Line 20"/>
            <p:cNvSpPr>
              <a:spLocks noChangeShapeType="1"/>
            </p:cNvSpPr>
            <p:nvPr/>
          </p:nvSpPr>
          <p:spPr bwMode="auto">
            <a:xfrm>
              <a:off x="5396993" y="3397199"/>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28" name="Rectangle 27"/>
            <p:cNvSpPr>
              <a:spLocks noChangeArrowheads="1"/>
            </p:cNvSpPr>
            <p:nvPr/>
          </p:nvSpPr>
          <p:spPr bwMode="auto">
            <a:xfrm>
              <a:off x="4997139" y="3244941"/>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10</a:t>
              </a:r>
            </a:p>
          </p:txBody>
        </p:sp>
        <p:sp>
          <p:nvSpPr>
            <p:cNvPr id="29" name="Line 22"/>
            <p:cNvSpPr>
              <a:spLocks noChangeShapeType="1"/>
            </p:cNvSpPr>
            <p:nvPr/>
          </p:nvSpPr>
          <p:spPr bwMode="auto">
            <a:xfrm>
              <a:off x="5396993" y="2650815"/>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0" name="Rectangle 29"/>
            <p:cNvSpPr>
              <a:spLocks noChangeArrowheads="1"/>
            </p:cNvSpPr>
            <p:nvPr/>
          </p:nvSpPr>
          <p:spPr bwMode="auto">
            <a:xfrm>
              <a:off x="4997139" y="249855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25</a:t>
              </a:r>
            </a:p>
          </p:txBody>
        </p:sp>
        <p:sp>
          <p:nvSpPr>
            <p:cNvPr id="31" name="Line 22"/>
            <p:cNvSpPr>
              <a:spLocks noChangeShapeType="1"/>
            </p:cNvSpPr>
            <p:nvPr/>
          </p:nvSpPr>
          <p:spPr bwMode="auto">
            <a:xfrm>
              <a:off x="5396993" y="3148406"/>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2" name="Rectangle 31"/>
            <p:cNvSpPr>
              <a:spLocks noChangeArrowheads="1"/>
            </p:cNvSpPr>
            <p:nvPr/>
          </p:nvSpPr>
          <p:spPr bwMode="auto">
            <a:xfrm>
              <a:off x="4997139" y="299614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15</a:t>
              </a:r>
            </a:p>
          </p:txBody>
        </p:sp>
        <p:sp>
          <p:nvSpPr>
            <p:cNvPr id="33" name="Line 26"/>
            <p:cNvSpPr>
              <a:spLocks noChangeShapeType="1"/>
            </p:cNvSpPr>
            <p:nvPr/>
          </p:nvSpPr>
          <p:spPr bwMode="auto">
            <a:xfrm flipV="1">
              <a:off x="6832020"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4" name="Rectangle 33"/>
            <p:cNvSpPr>
              <a:spLocks noChangeArrowheads="1"/>
            </p:cNvSpPr>
            <p:nvPr/>
          </p:nvSpPr>
          <p:spPr bwMode="auto">
            <a:xfrm>
              <a:off x="5474991" y="4124521"/>
              <a:ext cx="3159707"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200" b="1" dirty="0">
                  <a:solidFill>
                    <a:schemeClr val="bg1"/>
                  </a:solidFill>
                  <a:latin typeface="Arial"/>
                  <a:cs typeface="Arial"/>
                </a:rPr>
                <a:t>Years</a:t>
              </a:r>
            </a:p>
          </p:txBody>
        </p:sp>
        <p:sp>
          <p:nvSpPr>
            <p:cNvPr id="35" name="Line 30"/>
            <p:cNvSpPr>
              <a:spLocks noChangeShapeType="1"/>
            </p:cNvSpPr>
            <p:nvPr/>
          </p:nvSpPr>
          <p:spPr bwMode="auto">
            <a:xfrm flipV="1">
              <a:off x="8183930"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6" name="Line 30"/>
            <p:cNvSpPr>
              <a:spLocks noChangeShapeType="1"/>
            </p:cNvSpPr>
            <p:nvPr/>
          </p:nvSpPr>
          <p:spPr bwMode="auto">
            <a:xfrm flipV="1">
              <a:off x="7733294"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7" name="Line 30"/>
            <p:cNvSpPr>
              <a:spLocks noChangeShapeType="1"/>
            </p:cNvSpPr>
            <p:nvPr/>
          </p:nvSpPr>
          <p:spPr bwMode="auto">
            <a:xfrm flipV="1">
              <a:off x="7282657"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8" name="Line 30"/>
            <p:cNvSpPr>
              <a:spLocks noChangeShapeType="1"/>
            </p:cNvSpPr>
            <p:nvPr/>
          </p:nvSpPr>
          <p:spPr bwMode="auto">
            <a:xfrm flipV="1">
              <a:off x="6381383"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9" name="Line 30"/>
            <p:cNvSpPr>
              <a:spLocks noChangeShapeType="1"/>
            </p:cNvSpPr>
            <p:nvPr/>
          </p:nvSpPr>
          <p:spPr bwMode="auto">
            <a:xfrm flipV="1">
              <a:off x="5930747"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40" name="Rectangle 39"/>
            <p:cNvSpPr>
              <a:spLocks noChangeArrowheads="1"/>
            </p:cNvSpPr>
            <p:nvPr/>
          </p:nvSpPr>
          <p:spPr bwMode="auto">
            <a:xfrm>
              <a:off x="7182776"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4</a:t>
              </a:r>
            </a:p>
          </p:txBody>
        </p:sp>
        <p:sp>
          <p:nvSpPr>
            <p:cNvPr id="41" name="Rectangle 40"/>
            <p:cNvSpPr>
              <a:spLocks noChangeArrowheads="1"/>
            </p:cNvSpPr>
            <p:nvPr/>
          </p:nvSpPr>
          <p:spPr bwMode="auto">
            <a:xfrm>
              <a:off x="6731725"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3</a:t>
              </a:r>
            </a:p>
          </p:txBody>
        </p:sp>
        <p:sp>
          <p:nvSpPr>
            <p:cNvPr id="42" name="Rectangle 41"/>
            <p:cNvSpPr>
              <a:spLocks noChangeArrowheads="1"/>
            </p:cNvSpPr>
            <p:nvPr/>
          </p:nvSpPr>
          <p:spPr bwMode="auto">
            <a:xfrm>
              <a:off x="5378571"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0</a:t>
              </a:r>
            </a:p>
          </p:txBody>
        </p:sp>
        <p:sp>
          <p:nvSpPr>
            <p:cNvPr id="43" name="Rectangle 42"/>
            <p:cNvSpPr>
              <a:spLocks noChangeArrowheads="1"/>
            </p:cNvSpPr>
            <p:nvPr/>
          </p:nvSpPr>
          <p:spPr bwMode="auto">
            <a:xfrm>
              <a:off x="6280673"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2</a:t>
              </a:r>
            </a:p>
          </p:txBody>
        </p:sp>
        <p:sp>
          <p:nvSpPr>
            <p:cNvPr id="44" name="Rectangle 43"/>
            <p:cNvSpPr>
              <a:spLocks noChangeArrowheads="1"/>
            </p:cNvSpPr>
            <p:nvPr/>
          </p:nvSpPr>
          <p:spPr bwMode="auto">
            <a:xfrm>
              <a:off x="7633827"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5</a:t>
              </a:r>
            </a:p>
          </p:txBody>
        </p:sp>
        <p:sp>
          <p:nvSpPr>
            <p:cNvPr id="45" name="Rectangle 44"/>
            <p:cNvSpPr>
              <a:spLocks noChangeArrowheads="1"/>
            </p:cNvSpPr>
            <p:nvPr/>
          </p:nvSpPr>
          <p:spPr bwMode="auto">
            <a:xfrm>
              <a:off x="5829622"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1</a:t>
              </a:r>
            </a:p>
          </p:txBody>
        </p:sp>
        <p:sp>
          <p:nvSpPr>
            <p:cNvPr id="46" name="Rectangle 45"/>
            <p:cNvSpPr>
              <a:spLocks noChangeArrowheads="1"/>
            </p:cNvSpPr>
            <p:nvPr/>
          </p:nvSpPr>
          <p:spPr bwMode="auto">
            <a:xfrm>
              <a:off x="8535933"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7</a:t>
              </a:r>
            </a:p>
          </p:txBody>
        </p:sp>
        <p:sp>
          <p:nvSpPr>
            <p:cNvPr id="47" name="Rectangle 46"/>
            <p:cNvSpPr>
              <a:spLocks noChangeArrowheads="1"/>
            </p:cNvSpPr>
            <p:nvPr/>
          </p:nvSpPr>
          <p:spPr bwMode="auto">
            <a:xfrm>
              <a:off x="8084878"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6</a:t>
              </a:r>
            </a:p>
          </p:txBody>
        </p:sp>
        <p:sp>
          <p:nvSpPr>
            <p:cNvPr id="48" name="Line 22"/>
            <p:cNvSpPr>
              <a:spLocks noChangeShapeType="1"/>
            </p:cNvSpPr>
            <p:nvPr/>
          </p:nvSpPr>
          <p:spPr bwMode="auto">
            <a:xfrm>
              <a:off x="5396993" y="2402021"/>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49" name="Rectangle 48"/>
            <p:cNvSpPr>
              <a:spLocks noChangeArrowheads="1"/>
            </p:cNvSpPr>
            <p:nvPr/>
          </p:nvSpPr>
          <p:spPr bwMode="auto">
            <a:xfrm>
              <a:off x="4997139" y="2249762"/>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30</a:t>
              </a:r>
            </a:p>
          </p:txBody>
        </p:sp>
        <p:sp>
          <p:nvSpPr>
            <p:cNvPr id="50" name="Line 22"/>
            <p:cNvSpPr>
              <a:spLocks noChangeShapeType="1"/>
            </p:cNvSpPr>
            <p:nvPr/>
          </p:nvSpPr>
          <p:spPr bwMode="auto">
            <a:xfrm>
              <a:off x="5396993" y="2899611"/>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51" name="Rectangle 50"/>
            <p:cNvSpPr>
              <a:spLocks noChangeArrowheads="1"/>
            </p:cNvSpPr>
            <p:nvPr/>
          </p:nvSpPr>
          <p:spPr bwMode="auto">
            <a:xfrm>
              <a:off x="4997139" y="2747350"/>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20</a:t>
              </a:r>
            </a:p>
          </p:txBody>
        </p:sp>
        <p:sp>
          <p:nvSpPr>
            <p:cNvPr id="52" name="Line 17"/>
            <p:cNvSpPr>
              <a:spLocks noChangeShapeType="1"/>
            </p:cNvSpPr>
            <p:nvPr/>
          </p:nvSpPr>
          <p:spPr bwMode="auto">
            <a:xfrm>
              <a:off x="5480109" y="1904432"/>
              <a:ext cx="0" cy="199857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ln>
                  <a:solidFill>
                    <a:srgbClr val="000000"/>
                  </a:solidFill>
                </a:ln>
                <a:solidFill>
                  <a:schemeClr val="bg1"/>
                </a:solidFill>
                <a:latin typeface="Arial"/>
                <a:cs typeface="Arial"/>
              </a:endParaRPr>
            </a:p>
          </p:txBody>
        </p:sp>
        <p:sp>
          <p:nvSpPr>
            <p:cNvPr id="53" name="Line 91"/>
            <p:cNvSpPr>
              <a:spLocks noChangeShapeType="1"/>
            </p:cNvSpPr>
            <p:nvPr/>
          </p:nvSpPr>
          <p:spPr bwMode="auto">
            <a:xfrm>
              <a:off x="5475625" y="3895875"/>
              <a:ext cx="316560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grpSp>
          <p:nvGrpSpPr>
            <p:cNvPr id="54" name="Group 53"/>
            <p:cNvGrpSpPr/>
            <p:nvPr/>
          </p:nvGrpSpPr>
          <p:grpSpPr>
            <a:xfrm>
              <a:off x="5476623" y="2401864"/>
              <a:ext cx="3138386" cy="1500136"/>
              <a:chOff x="5267326" y="2888456"/>
              <a:chExt cx="3326604" cy="2095500"/>
            </a:xfrm>
          </p:grpSpPr>
          <p:sp>
            <p:nvSpPr>
              <p:cNvPr id="65" name="Freeform 64"/>
              <p:cNvSpPr/>
              <p:nvPr/>
            </p:nvSpPr>
            <p:spPr>
              <a:xfrm>
                <a:off x="5267326" y="3724276"/>
                <a:ext cx="1033991" cy="1259680"/>
              </a:xfrm>
              <a:custGeom>
                <a:avLst/>
                <a:gdLst>
                  <a:gd name="connsiteX0" fmla="*/ 0 w 1088231"/>
                  <a:gd name="connsiteY0" fmla="*/ 1233488 h 1247775"/>
                  <a:gd name="connsiteX1" fmla="*/ 59531 w 1088231"/>
                  <a:gd name="connsiteY1" fmla="*/ 1247775 h 1247775"/>
                  <a:gd name="connsiteX2" fmla="*/ 71437 w 1088231"/>
                  <a:gd name="connsiteY2" fmla="*/ 1202532 h 1247775"/>
                  <a:gd name="connsiteX3" fmla="*/ 78581 w 1088231"/>
                  <a:gd name="connsiteY3" fmla="*/ 1195388 h 1247775"/>
                  <a:gd name="connsiteX4" fmla="*/ 76200 w 1088231"/>
                  <a:gd name="connsiteY4" fmla="*/ 1176338 h 1247775"/>
                  <a:gd name="connsiteX5" fmla="*/ 83344 w 1088231"/>
                  <a:gd name="connsiteY5" fmla="*/ 1176338 h 1247775"/>
                  <a:gd name="connsiteX6" fmla="*/ 83344 w 1088231"/>
                  <a:gd name="connsiteY6" fmla="*/ 1147763 h 1247775"/>
                  <a:gd name="connsiteX7" fmla="*/ 100012 w 1088231"/>
                  <a:gd name="connsiteY7" fmla="*/ 1147763 h 1247775"/>
                  <a:gd name="connsiteX8" fmla="*/ 100012 w 1088231"/>
                  <a:gd name="connsiteY8" fmla="*/ 1116807 h 1247775"/>
                  <a:gd name="connsiteX9" fmla="*/ 109537 w 1088231"/>
                  <a:gd name="connsiteY9" fmla="*/ 1071563 h 1247775"/>
                  <a:gd name="connsiteX10" fmla="*/ 114300 w 1088231"/>
                  <a:gd name="connsiteY10" fmla="*/ 1071563 h 1247775"/>
                  <a:gd name="connsiteX11" fmla="*/ 114300 w 1088231"/>
                  <a:gd name="connsiteY11" fmla="*/ 1052513 h 1247775"/>
                  <a:gd name="connsiteX12" fmla="*/ 126206 w 1088231"/>
                  <a:gd name="connsiteY12" fmla="*/ 1052513 h 1247775"/>
                  <a:gd name="connsiteX13" fmla="*/ 126206 w 1088231"/>
                  <a:gd name="connsiteY13" fmla="*/ 1028700 h 1247775"/>
                  <a:gd name="connsiteX14" fmla="*/ 128588 w 1088231"/>
                  <a:gd name="connsiteY14" fmla="*/ 1031082 h 1247775"/>
                  <a:gd name="connsiteX15" fmla="*/ 128588 w 1088231"/>
                  <a:gd name="connsiteY15" fmla="*/ 981075 h 1247775"/>
                  <a:gd name="connsiteX16" fmla="*/ 128588 w 1088231"/>
                  <a:gd name="connsiteY16" fmla="*/ 981075 h 1247775"/>
                  <a:gd name="connsiteX17" fmla="*/ 142875 w 1088231"/>
                  <a:gd name="connsiteY17" fmla="*/ 966788 h 1247775"/>
                  <a:gd name="connsiteX18" fmla="*/ 150019 w 1088231"/>
                  <a:gd name="connsiteY18" fmla="*/ 959644 h 1247775"/>
                  <a:gd name="connsiteX19" fmla="*/ 150019 w 1088231"/>
                  <a:gd name="connsiteY19" fmla="*/ 933450 h 1247775"/>
                  <a:gd name="connsiteX20" fmla="*/ 159544 w 1088231"/>
                  <a:gd name="connsiteY20" fmla="*/ 933450 h 1247775"/>
                  <a:gd name="connsiteX21" fmla="*/ 159544 w 1088231"/>
                  <a:gd name="connsiteY21" fmla="*/ 900113 h 1247775"/>
                  <a:gd name="connsiteX22" fmla="*/ 166687 w 1088231"/>
                  <a:gd name="connsiteY22" fmla="*/ 900113 h 1247775"/>
                  <a:gd name="connsiteX23" fmla="*/ 166687 w 1088231"/>
                  <a:gd name="connsiteY23" fmla="*/ 871538 h 1247775"/>
                  <a:gd name="connsiteX24" fmla="*/ 178594 w 1088231"/>
                  <a:gd name="connsiteY24" fmla="*/ 833438 h 1247775"/>
                  <a:gd name="connsiteX25" fmla="*/ 192881 w 1088231"/>
                  <a:gd name="connsiteY25" fmla="*/ 833438 h 1247775"/>
                  <a:gd name="connsiteX26" fmla="*/ 192881 w 1088231"/>
                  <a:gd name="connsiteY26" fmla="*/ 807244 h 1247775"/>
                  <a:gd name="connsiteX27" fmla="*/ 207169 w 1088231"/>
                  <a:gd name="connsiteY27" fmla="*/ 807244 h 1247775"/>
                  <a:gd name="connsiteX28" fmla="*/ 207169 w 1088231"/>
                  <a:gd name="connsiteY28" fmla="*/ 759619 h 1247775"/>
                  <a:gd name="connsiteX29" fmla="*/ 221456 w 1088231"/>
                  <a:gd name="connsiteY29" fmla="*/ 759619 h 1247775"/>
                  <a:gd name="connsiteX30" fmla="*/ 221456 w 1088231"/>
                  <a:gd name="connsiteY30" fmla="*/ 731044 h 1247775"/>
                  <a:gd name="connsiteX31" fmla="*/ 238125 w 1088231"/>
                  <a:gd name="connsiteY31" fmla="*/ 731044 h 1247775"/>
                  <a:gd name="connsiteX32" fmla="*/ 238125 w 1088231"/>
                  <a:gd name="connsiteY32" fmla="*/ 707232 h 1247775"/>
                  <a:gd name="connsiteX33" fmla="*/ 238125 w 1088231"/>
                  <a:gd name="connsiteY33" fmla="*/ 697707 h 1247775"/>
                  <a:gd name="connsiteX34" fmla="*/ 247650 w 1088231"/>
                  <a:gd name="connsiteY34" fmla="*/ 678657 h 1247775"/>
                  <a:gd name="connsiteX35" fmla="*/ 250031 w 1088231"/>
                  <a:gd name="connsiteY35" fmla="*/ 661988 h 1247775"/>
                  <a:gd name="connsiteX36" fmla="*/ 259556 w 1088231"/>
                  <a:gd name="connsiteY36" fmla="*/ 657225 h 1247775"/>
                  <a:gd name="connsiteX37" fmla="*/ 259556 w 1088231"/>
                  <a:gd name="connsiteY37" fmla="*/ 631032 h 1247775"/>
                  <a:gd name="connsiteX38" fmla="*/ 266700 w 1088231"/>
                  <a:gd name="connsiteY38" fmla="*/ 628650 h 1247775"/>
                  <a:gd name="connsiteX39" fmla="*/ 266700 w 1088231"/>
                  <a:gd name="connsiteY39" fmla="*/ 609600 h 1247775"/>
                  <a:gd name="connsiteX40" fmla="*/ 295275 w 1088231"/>
                  <a:gd name="connsiteY40" fmla="*/ 609600 h 1247775"/>
                  <a:gd name="connsiteX41" fmla="*/ 302419 w 1088231"/>
                  <a:gd name="connsiteY41" fmla="*/ 566738 h 1247775"/>
                  <a:gd name="connsiteX42" fmla="*/ 323850 w 1088231"/>
                  <a:gd name="connsiteY42" fmla="*/ 566738 h 1247775"/>
                  <a:gd name="connsiteX43" fmla="*/ 323850 w 1088231"/>
                  <a:gd name="connsiteY43" fmla="*/ 538163 h 1247775"/>
                  <a:gd name="connsiteX44" fmla="*/ 333375 w 1088231"/>
                  <a:gd name="connsiteY44" fmla="*/ 538163 h 1247775"/>
                  <a:gd name="connsiteX45" fmla="*/ 333375 w 1088231"/>
                  <a:gd name="connsiteY45" fmla="*/ 511969 h 1247775"/>
                  <a:gd name="connsiteX46" fmla="*/ 352425 w 1088231"/>
                  <a:gd name="connsiteY46" fmla="*/ 511969 h 1247775"/>
                  <a:gd name="connsiteX47" fmla="*/ 352425 w 1088231"/>
                  <a:gd name="connsiteY47" fmla="*/ 500063 h 1247775"/>
                  <a:gd name="connsiteX48" fmla="*/ 359569 w 1088231"/>
                  <a:gd name="connsiteY48" fmla="*/ 492919 h 1247775"/>
                  <a:gd name="connsiteX49" fmla="*/ 359569 w 1088231"/>
                  <a:gd name="connsiteY49" fmla="*/ 469107 h 1247775"/>
                  <a:gd name="connsiteX50" fmla="*/ 390525 w 1088231"/>
                  <a:gd name="connsiteY50" fmla="*/ 469107 h 1247775"/>
                  <a:gd name="connsiteX51" fmla="*/ 390525 w 1088231"/>
                  <a:gd name="connsiteY51" fmla="*/ 442913 h 1247775"/>
                  <a:gd name="connsiteX52" fmla="*/ 404812 w 1088231"/>
                  <a:gd name="connsiteY52" fmla="*/ 442913 h 1247775"/>
                  <a:gd name="connsiteX53" fmla="*/ 404812 w 1088231"/>
                  <a:gd name="connsiteY53" fmla="*/ 421482 h 1247775"/>
                  <a:gd name="connsiteX54" fmla="*/ 421481 w 1088231"/>
                  <a:gd name="connsiteY54" fmla="*/ 421482 h 1247775"/>
                  <a:gd name="connsiteX55" fmla="*/ 421481 w 1088231"/>
                  <a:gd name="connsiteY55" fmla="*/ 395288 h 1247775"/>
                  <a:gd name="connsiteX56" fmla="*/ 461962 w 1088231"/>
                  <a:gd name="connsiteY56" fmla="*/ 395288 h 1247775"/>
                  <a:gd name="connsiteX57" fmla="*/ 461962 w 1088231"/>
                  <a:gd name="connsiteY57" fmla="*/ 369094 h 1247775"/>
                  <a:gd name="connsiteX58" fmla="*/ 485775 w 1088231"/>
                  <a:gd name="connsiteY58" fmla="*/ 369094 h 1247775"/>
                  <a:gd name="connsiteX59" fmla="*/ 485775 w 1088231"/>
                  <a:gd name="connsiteY59" fmla="*/ 347663 h 1247775"/>
                  <a:gd name="connsiteX60" fmla="*/ 526256 w 1088231"/>
                  <a:gd name="connsiteY60" fmla="*/ 347663 h 1247775"/>
                  <a:gd name="connsiteX61" fmla="*/ 526256 w 1088231"/>
                  <a:gd name="connsiteY61" fmla="*/ 319088 h 1247775"/>
                  <a:gd name="connsiteX62" fmla="*/ 557212 w 1088231"/>
                  <a:gd name="connsiteY62" fmla="*/ 319088 h 1247775"/>
                  <a:gd name="connsiteX63" fmla="*/ 557212 w 1088231"/>
                  <a:gd name="connsiteY63" fmla="*/ 295275 h 1247775"/>
                  <a:gd name="connsiteX64" fmla="*/ 592931 w 1088231"/>
                  <a:gd name="connsiteY64" fmla="*/ 295275 h 1247775"/>
                  <a:gd name="connsiteX65" fmla="*/ 592931 w 1088231"/>
                  <a:gd name="connsiteY65" fmla="*/ 271463 h 1247775"/>
                  <a:gd name="connsiteX66" fmla="*/ 635794 w 1088231"/>
                  <a:gd name="connsiteY66" fmla="*/ 271463 h 1247775"/>
                  <a:gd name="connsiteX67" fmla="*/ 635794 w 1088231"/>
                  <a:gd name="connsiteY67" fmla="*/ 250032 h 1247775"/>
                  <a:gd name="connsiteX68" fmla="*/ 678656 w 1088231"/>
                  <a:gd name="connsiteY68" fmla="*/ 250032 h 1247775"/>
                  <a:gd name="connsiteX69" fmla="*/ 678656 w 1088231"/>
                  <a:gd name="connsiteY69" fmla="*/ 228600 h 1247775"/>
                  <a:gd name="connsiteX70" fmla="*/ 707231 w 1088231"/>
                  <a:gd name="connsiteY70" fmla="*/ 228600 h 1247775"/>
                  <a:gd name="connsiteX71" fmla="*/ 707231 w 1088231"/>
                  <a:gd name="connsiteY71" fmla="*/ 200025 h 1247775"/>
                  <a:gd name="connsiteX72" fmla="*/ 764381 w 1088231"/>
                  <a:gd name="connsiteY72" fmla="*/ 200025 h 1247775"/>
                  <a:gd name="connsiteX73" fmla="*/ 764381 w 1088231"/>
                  <a:gd name="connsiteY73" fmla="*/ 173832 h 1247775"/>
                  <a:gd name="connsiteX74" fmla="*/ 800100 w 1088231"/>
                  <a:gd name="connsiteY74" fmla="*/ 173832 h 1247775"/>
                  <a:gd name="connsiteX75" fmla="*/ 800100 w 1088231"/>
                  <a:gd name="connsiteY75" fmla="*/ 152400 h 1247775"/>
                  <a:gd name="connsiteX76" fmla="*/ 840581 w 1088231"/>
                  <a:gd name="connsiteY76" fmla="*/ 152400 h 1247775"/>
                  <a:gd name="connsiteX77" fmla="*/ 840581 w 1088231"/>
                  <a:gd name="connsiteY77" fmla="*/ 126207 h 1247775"/>
                  <a:gd name="connsiteX78" fmla="*/ 864394 w 1088231"/>
                  <a:gd name="connsiteY78" fmla="*/ 126207 h 1247775"/>
                  <a:gd name="connsiteX79" fmla="*/ 864394 w 1088231"/>
                  <a:gd name="connsiteY79" fmla="*/ 102394 h 1247775"/>
                  <a:gd name="connsiteX80" fmla="*/ 897731 w 1088231"/>
                  <a:gd name="connsiteY80" fmla="*/ 102394 h 1247775"/>
                  <a:gd name="connsiteX81" fmla="*/ 897731 w 1088231"/>
                  <a:gd name="connsiteY81" fmla="*/ 80963 h 1247775"/>
                  <a:gd name="connsiteX82" fmla="*/ 921544 w 1088231"/>
                  <a:gd name="connsiteY82" fmla="*/ 80963 h 1247775"/>
                  <a:gd name="connsiteX83" fmla="*/ 921544 w 1088231"/>
                  <a:gd name="connsiteY83" fmla="*/ 54769 h 1247775"/>
                  <a:gd name="connsiteX84" fmla="*/ 971550 w 1088231"/>
                  <a:gd name="connsiteY84" fmla="*/ 54769 h 1247775"/>
                  <a:gd name="connsiteX85" fmla="*/ 971550 w 1088231"/>
                  <a:gd name="connsiteY85" fmla="*/ 26194 h 1247775"/>
                  <a:gd name="connsiteX86" fmla="*/ 1016794 w 1088231"/>
                  <a:gd name="connsiteY86" fmla="*/ 26194 h 1247775"/>
                  <a:gd name="connsiteX87" fmla="*/ 1016794 w 1088231"/>
                  <a:gd name="connsiteY87" fmla="*/ 0 h 1247775"/>
                  <a:gd name="connsiteX88" fmla="*/ 1088231 w 1088231"/>
                  <a:gd name="connsiteY88" fmla="*/ 0 h 1247775"/>
                  <a:gd name="connsiteX0" fmla="*/ 0 w 1088231"/>
                  <a:gd name="connsiteY0" fmla="*/ 1233488 h 1247775"/>
                  <a:gd name="connsiteX1" fmla="*/ 59531 w 1088231"/>
                  <a:gd name="connsiteY1" fmla="*/ 1247775 h 1247775"/>
                  <a:gd name="connsiteX2" fmla="*/ 71437 w 1088231"/>
                  <a:gd name="connsiteY2" fmla="*/ 1202532 h 1247775"/>
                  <a:gd name="connsiteX3" fmla="*/ 78581 w 1088231"/>
                  <a:gd name="connsiteY3" fmla="*/ 1195388 h 1247775"/>
                  <a:gd name="connsiteX4" fmla="*/ 76200 w 1088231"/>
                  <a:gd name="connsiteY4" fmla="*/ 1176338 h 1247775"/>
                  <a:gd name="connsiteX5" fmla="*/ 83344 w 1088231"/>
                  <a:gd name="connsiteY5" fmla="*/ 1176338 h 1247775"/>
                  <a:gd name="connsiteX6" fmla="*/ 83344 w 1088231"/>
                  <a:gd name="connsiteY6" fmla="*/ 1147763 h 1247775"/>
                  <a:gd name="connsiteX7" fmla="*/ 100012 w 1088231"/>
                  <a:gd name="connsiteY7" fmla="*/ 1147763 h 1247775"/>
                  <a:gd name="connsiteX8" fmla="*/ 100012 w 1088231"/>
                  <a:gd name="connsiteY8" fmla="*/ 1116807 h 1247775"/>
                  <a:gd name="connsiteX9" fmla="*/ 109537 w 1088231"/>
                  <a:gd name="connsiteY9" fmla="*/ 1071563 h 1247775"/>
                  <a:gd name="connsiteX10" fmla="*/ 114300 w 1088231"/>
                  <a:gd name="connsiteY10" fmla="*/ 1071563 h 1247775"/>
                  <a:gd name="connsiteX11" fmla="*/ 114300 w 1088231"/>
                  <a:gd name="connsiteY11" fmla="*/ 1052513 h 1247775"/>
                  <a:gd name="connsiteX12" fmla="*/ 126206 w 1088231"/>
                  <a:gd name="connsiteY12" fmla="*/ 1052513 h 1247775"/>
                  <a:gd name="connsiteX13" fmla="*/ 126206 w 1088231"/>
                  <a:gd name="connsiteY13" fmla="*/ 1028700 h 1247775"/>
                  <a:gd name="connsiteX14" fmla="*/ 128588 w 1088231"/>
                  <a:gd name="connsiteY14" fmla="*/ 1031082 h 1247775"/>
                  <a:gd name="connsiteX15" fmla="*/ 128588 w 1088231"/>
                  <a:gd name="connsiteY15" fmla="*/ 981075 h 1247775"/>
                  <a:gd name="connsiteX16" fmla="*/ 128588 w 1088231"/>
                  <a:gd name="connsiteY16" fmla="*/ 981075 h 1247775"/>
                  <a:gd name="connsiteX17" fmla="*/ 142875 w 1088231"/>
                  <a:gd name="connsiteY17" fmla="*/ 978695 h 1247775"/>
                  <a:gd name="connsiteX18" fmla="*/ 150019 w 1088231"/>
                  <a:gd name="connsiteY18" fmla="*/ 959644 h 1247775"/>
                  <a:gd name="connsiteX19" fmla="*/ 150019 w 1088231"/>
                  <a:gd name="connsiteY19" fmla="*/ 933450 h 1247775"/>
                  <a:gd name="connsiteX20" fmla="*/ 159544 w 1088231"/>
                  <a:gd name="connsiteY20" fmla="*/ 933450 h 1247775"/>
                  <a:gd name="connsiteX21" fmla="*/ 159544 w 1088231"/>
                  <a:gd name="connsiteY21" fmla="*/ 900113 h 1247775"/>
                  <a:gd name="connsiteX22" fmla="*/ 166687 w 1088231"/>
                  <a:gd name="connsiteY22" fmla="*/ 900113 h 1247775"/>
                  <a:gd name="connsiteX23" fmla="*/ 166687 w 1088231"/>
                  <a:gd name="connsiteY23" fmla="*/ 871538 h 1247775"/>
                  <a:gd name="connsiteX24" fmla="*/ 178594 w 1088231"/>
                  <a:gd name="connsiteY24" fmla="*/ 833438 h 1247775"/>
                  <a:gd name="connsiteX25" fmla="*/ 192881 w 1088231"/>
                  <a:gd name="connsiteY25" fmla="*/ 833438 h 1247775"/>
                  <a:gd name="connsiteX26" fmla="*/ 192881 w 1088231"/>
                  <a:gd name="connsiteY26" fmla="*/ 807244 h 1247775"/>
                  <a:gd name="connsiteX27" fmla="*/ 207169 w 1088231"/>
                  <a:gd name="connsiteY27" fmla="*/ 807244 h 1247775"/>
                  <a:gd name="connsiteX28" fmla="*/ 207169 w 1088231"/>
                  <a:gd name="connsiteY28" fmla="*/ 759619 h 1247775"/>
                  <a:gd name="connsiteX29" fmla="*/ 221456 w 1088231"/>
                  <a:gd name="connsiteY29" fmla="*/ 759619 h 1247775"/>
                  <a:gd name="connsiteX30" fmla="*/ 221456 w 1088231"/>
                  <a:gd name="connsiteY30" fmla="*/ 731044 h 1247775"/>
                  <a:gd name="connsiteX31" fmla="*/ 238125 w 1088231"/>
                  <a:gd name="connsiteY31" fmla="*/ 731044 h 1247775"/>
                  <a:gd name="connsiteX32" fmla="*/ 238125 w 1088231"/>
                  <a:gd name="connsiteY32" fmla="*/ 707232 h 1247775"/>
                  <a:gd name="connsiteX33" fmla="*/ 238125 w 1088231"/>
                  <a:gd name="connsiteY33" fmla="*/ 697707 h 1247775"/>
                  <a:gd name="connsiteX34" fmla="*/ 247650 w 1088231"/>
                  <a:gd name="connsiteY34" fmla="*/ 678657 h 1247775"/>
                  <a:gd name="connsiteX35" fmla="*/ 250031 w 1088231"/>
                  <a:gd name="connsiteY35" fmla="*/ 661988 h 1247775"/>
                  <a:gd name="connsiteX36" fmla="*/ 259556 w 1088231"/>
                  <a:gd name="connsiteY36" fmla="*/ 657225 h 1247775"/>
                  <a:gd name="connsiteX37" fmla="*/ 259556 w 1088231"/>
                  <a:gd name="connsiteY37" fmla="*/ 631032 h 1247775"/>
                  <a:gd name="connsiteX38" fmla="*/ 266700 w 1088231"/>
                  <a:gd name="connsiteY38" fmla="*/ 628650 h 1247775"/>
                  <a:gd name="connsiteX39" fmla="*/ 266700 w 1088231"/>
                  <a:gd name="connsiteY39" fmla="*/ 609600 h 1247775"/>
                  <a:gd name="connsiteX40" fmla="*/ 295275 w 1088231"/>
                  <a:gd name="connsiteY40" fmla="*/ 609600 h 1247775"/>
                  <a:gd name="connsiteX41" fmla="*/ 302419 w 1088231"/>
                  <a:gd name="connsiteY41" fmla="*/ 566738 h 1247775"/>
                  <a:gd name="connsiteX42" fmla="*/ 323850 w 1088231"/>
                  <a:gd name="connsiteY42" fmla="*/ 566738 h 1247775"/>
                  <a:gd name="connsiteX43" fmla="*/ 323850 w 1088231"/>
                  <a:gd name="connsiteY43" fmla="*/ 538163 h 1247775"/>
                  <a:gd name="connsiteX44" fmla="*/ 333375 w 1088231"/>
                  <a:gd name="connsiteY44" fmla="*/ 538163 h 1247775"/>
                  <a:gd name="connsiteX45" fmla="*/ 333375 w 1088231"/>
                  <a:gd name="connsiteY45" fmla="*/ 511969 h 1247775"/>
                  <a:gd name="connsiteX46" fmla="*/ 352425 w 1088231"/>
                  <a:gd name="connsiteY46" fmla="*/ 511969 h 1247775"/>
                  <a:gd name="connsiteX47" fmla="*/ 352425 w 1088231"/>
                  <a:gd name="connsiteY47" fmla="*/ 500063 h 1247775"/>
                  <a:gd name="connsiteX48" fmla="*/ 359569 w 1088231"/>
                  <a:gd name="connsiteY48" fmla="*/ 492919 h 1247775"/>
                  <a:gd name="connsiteX49" fmla="*/ 359569 w 1088231"/>
                  <a:gd name="connsiteY49" fmla="*/ 469107 h 1247775"/>
                  <a:gd name="connsiteX50" fmla="*/ 390525 w 1088231"/>
                  <a:gd name="connsiteY50" fmla="*/ 469107 h 1247775"/>
                  <a:gd name="connsiteX51" fmla="*/ 390525 w 1088231"/>
                  <a:gd name="connsiteY51" fmla="*/ 442913 h 1247775"/>
                  <a:gd name="connsiteX52" fmla="*/ 404812 w 1088231"/>
                  <a:gd name="connsiteY52" fmla="*/ 442913 h 1247775"/>
                  <a:gd name="connsiteX53" fmla="*/ 404812 w 1088231"/>
                  <a:gd name="connsiteY53" fmla="*/ 421482 h 1247775"/>
                  <a:gd name="connsiteX54" fmla="*/ 421481 w 1088231"/>
                  <a:gd name="connsiteY54" fmla="*/ 421482 h 1247775"/>
                  <a:gd name="connsiteX55" fmla="*/ 421481 w 1088231"/>
                  <a:gd name="connsiteY55" fmla="*/ 395288 h 1247775"/>
                  <a:gd name="connsiteX56" fmla="*/ 461962 w 1088231"/>
                  <a:gd name="connsiteY56" fmla="*/ 395288 h 1247775"/>
                  <a:gd name="connsiteX57" fmla="*/ 461962 w 1088231"/>
                  <a:gd name="connsiteY57" fmla="*/ 369094 h 1247775"/>
                  <a:gd name="connsiteX58" fmla="*/ 485775 w 1088231"/>
                  <a:gd name="connsiteY58" fmla="*/ 369094 h 1247775"/>
                  <a:gd name="connsiteX59" fmla="*/ 485775 w 1088231"/>
                  <a:gd name="connsiteY59" fmla="*/ 347663 h 1247775"/>
                  <a:gd name="connsiteX60" fmla="*/ 526256 w 1088231"/>
                  <a:gd name="connsiteY60" fmla="*/ 347663 h 1247775"/>
                  <a:gd name="connsiteX61" fmla="*/ 526256 w 1088231"/>
                  <a:gd name="connsiteY61" fmla="*/ 319088 h 1247775"/>
                  <a:gd name="connsiteX62" fmla="*/ 557212 w 1088231"/>
                  <a:gd name="connsiteY62" fmla="*/ 319088 h 1247775"/>
                  <a:gd name="connsiteX63" fmla="*/ 557212 w 1088231"/>
                  <a:gd name="connsiteY63" fmla="*/ 295275 h 1247775"/>
                  <a:gd name="connsiteX64" fmla="*/ 592931 w 1088231"/>
                  <a:gd name="connsiteY64" fmla="*/ 295275 h 1247775"/>
                  <a:gd name="connsiteX65" fmla="*/ 592931 w 1088231"/>
                  <a:gd name="connsiteY65" fmla="*/ 271463 h 1247775"/>
                  <a:gd name="connsiteX66" fmla="*/ 635794 w 1088231"/>
                  <a:gd name="connsiteY66" fmla="*/ 271463 h 1247775"/>
                  <a:gd name="connsiteX67" fmla="*/ 635794 w 1088231"/>
                  <a:gd name="connsiteY67" fmla="*/ 250032 h 1247775"/>
                  <a:gd name="connsiteX68" fmla="*/ 678656 w 1088231"/>
                  <a:gd name="connsiteY68" fmla="*/ 250032 h 1247775"/>
                  <a:gd name="connsiteX69" fmla="*/ 678656 w 1088231"/>
                  <a:gd name="connsiteY69" fmla="*/ 228600 h 1247775"/>
                  <a:gd name="connsiteX70" fmla="*/ 707231 w 1088231"/>
                  <a:gd name="connsiteY70" fmla="*/ 228600 h 1247775"/>
                  <a:gd name="connsiteX71" fmla="*/ 707231 w 1088231"/>
                  <a:gd name="connsiteY71" fmla="*/ 200025 h 1247775"/>
                  <a:gd name="connsiteX72" fmla="*/ 764381 w 1088231"/>
                  <a:gd name="connsiteY72" fmla="*/ 200025 h 1247775"/>
                  <a:gd name="connsiteX73" fmla="*/ 764381 w 1088231"/>
                  <a:gd name="connsiteY73" fmla="*/ 173832 h 1247775"/>
                  <a:gd name="connsiteX74" fmla="*/ 800100 w 1088231"/>
                  <a:gd name="connsiteY74" fmla="*/ 173832 h 1247775"/>
                  <a:gd name="connsiteX75" fmla="*/ 800100 w 1088231"/>
                  <a:gd name="connsiteY75" fmla="*/ 152400 h 1247775"/>
                  <a:gd name="connsiteX76" fmla="*/ 840581 w 1088231"/>
                  <a:gd name="connsiteY76" fmla="*/ 152400 h 1247775"/>
                  <a:gd name="connsiteX77" fmla="*/ 840581 w 1088231"/>
                  <a:gd name="connsiteY77" fmla="*/ 126207 h 1247775"/>
                  <a:gd name="connsiteX78" fmla="*/ 864394 w 1088231"/>
                  <a:gd name="connsiteY78" fmla="*/ 126207 h 1247775"/>
                  <a:gd name="connsiteX79" fmla="*/ 864394 w 1088231"/>
                  <a:gd name="connsiteY79" fmla="*/ 102394 h 1247775"/>
                  <a:gd name="connsiteX80" fmla="*/ 897731 w 1088231"/>
                  <a:gd name="connsiteY80" fmla="*/ 102394 h 1247775"/>
                  <a:gd name="connsiteX81" fmla="*/ 897731 w 1088231"/>
                  <a:gd name="connsiteY81" fmla="*/ 80963 h 1247775"/>
                  <a:gd name="connsiteX82" fmla="*/ 921544 w 1088231"/>
                  <a:gd name="connsiteY82" fmla="*/ 80963 h 1247775"/>
                  <a:gd name="connsiteX83" fmla="*/ 921544 w 1088231"/>
                  <a:gd name="connsiteY83" fmla="*/ 54769 h 1247775"/>
                  <a:gd name="connsiteX84" fmla="*/ 971550 w 1088231"/>
                  <a:gd name="connsiteY84" fmla="*/ 54769 h 1247775"/>
                  <a:gd name="connsiteX85" fmla="*/ 971550 w 1088231"/>
                  <a:gd name="connsiteY85" fmla="*/ 26194 h 1247775"/>
                  <a:gd name="connsiteX86" fmla="*/ 1016794 w 1088231"/>
                  <a:gd name="connsiteY86" fmla="*/ 26194 h 1247775"/>
                  <a:gd name="connsiteX87" fmla="*/ 1016794 w 1088231"/>
                  <a:gd name="connsiteY87" fmla="*/ 0 h 1247775"/>
                  <a:gd name="connsiteX88" fmla="*/ 1088231 w 1088231"/>
                  <a:gd name="connsiteY88" fmla="*/ 0 h 1247775"/>
                  <a:gd name="connsiteX0" fmla="*/ 0 w 1028700"/>
                  <a:gd name="connsiteY0" fmla="*/ 1247775 h 1247775"/>
                  <a:gd name="connsiteX1" fmla="*/ 11906 w 1028700"/>
                  <a:gd name="connsiteY1" fmla="*/ 1202532 h 1247775"/>
                  <a:gd name="connsiteX2" fmla="*/ 19050 w 1028700"/>
                  <a:gd name="connsiteY2" fmla="*/ 1195388 h 1247775"/>
                  <a:gd name="connsiteX3" fmla="*/ 16669 w 1028700"/>
                  <a:gd name="connsiteY3" fmla="*/ 1176338 h 1247775"/>
                  <a:gd name="connsiteX4" fmla="*/ 23813 w 1028700"/>
                  <a:gd name="connsiteY4" fmla="*/ 1176338 h 1247775"/>
                  <a:gd name="connsiteX5" fmla="*/ 23813 w 1028700"/>
                  <a:gd name="connsiteY5" fmla="*/ 1147763 h 1247775"/>
                  <a:gd name="connsiteX6" fmla="*/ 40481 w 1028700"/>
                  <a:gd name="connsiteY6" fmla="*/ 1147763 h 1247775"/>
                  <a:gd name="connsiteX7" fmla="*/ 40481 w 1028700"/>
                  <a:gd name="connsiteY7" fmla="*/ 1116807 h 1247775"/>
                  <a:gd name="connsiteX8" fmla="*/ 50006 w 1028700"/>
                  <a:gd name="connsiteY8" fmla="*/ 1071563 h 1247775"/>
                  <a:gd name="connsiteX9" fmla="*/ 54769 w 1028700"/>
                  <a:gd name="connsiteY9" fmla="*/ 1071563 h 1247775"/>
                  <a:gd name="connsiteX10" fmla="*/ 54769 w 1028700"/>
                  <a:gd name="connsiteY10" fmla="*/ 1052513 h 1247775"/>
                  <a:gd name="connsiteX11" fmla="*/ 66675 w 1028700"/>
                  <a:gd name="connsiteY11" fmla="*/ 1052513 h 1247775"/>
                  <a:gd name="connsiteX12" fmla="*/ 66675 w 1028700"/>
                  <a:gd name="connsiteY12" fmla="*/ 1028700 h 1247775"/>
                  <a:gd name="connsiteX13" fmla="*/ 69057 w 1028700"/>
                  <a:gd name="connsiteY13" fmla="*/ 1031082 h 1247775"/>
                  <a:gd name="connsiteX14" fmla="*/ 69057 w 1028700"/>
                  <a:gd name="connsiteY14" fmla="*/ 981075 h 1247775"/>
                  <a:gd name="connsiteX15" fmla="*/ 69057 w 1028700"/>
                  <a:gd name="connsiteY15" fmla="*/ 981075 h 1247775"/>
                  <a:gd name="connsiteX16" fmla="*/ 83344 w 1028700"/>
                  <a:gd name="connsiteY16" fmla="*/ 978695 h 1247775"/>
                  <a:gd name="connsiteX17" fmla="*/ 90488 w 1028700"/>
                  <a:gd name="connsiteY17" fmla="*/ 959644 h 1247775"/>
                  <a:gd name="connsiteX18" fmla="*/ 90488 w 1028700"/>
                  <a:gd name="connsiteY18" fmla="*/ 933450 h 1247775"/>
                  <a:gd name="connsiteX19" fmla="*/ 100013 w 1028700"/>
                  <a:gd name="connsiteY19" fmla="*/ 933450 h 1247775"/>
                  <a:gd name="connsiteX20" fmla="*/ 100013 w 1028700"/>
                  <a:gd name="connsiteY20" fmla="*/ 900113 h 1247775"/>
                  <a:gd name="connsiteX21" fmla="*/ 107156 w 1028700"/>
                  <a:gd name="connsiteY21" fmla="*/ 900113 h 1247775"/>
                  <a:gd name="connsiteX22" fmla="*/ 107156 w 1028700"/>
                  <a:gd name="connsiteY22" fmla="*/ 871538 h 1247775"/>
                  <a:gd name="connsiteX23" fmla="*/ 119063 w 1028700"/>
                  <a:gd name="connsiteY23" fmla="*/ 833438 h 1247775"/>
                  <a:gd name="connsiteX24" fmla="*/ 133350 w 1028700"/>
                  <a:gd name="connsiteY24" fmla="*/ 833438 h 1247775"/>
                  <a:gd name="connsiteX25" fmla="*/ 133350 w 1028700"/>
                  <a:gd name="connsiteY25" fmla="*/ 807244 h 1247775"/>
                  <a:gd name="connsiteX26" fmla="*/ 147638 w 1028700"/>
                  <a:gd name="connsiteY26" fmla="*/ 807244 h 1247775"/>
                  <a:gd name="connsiteX27" fmla="*/ 147638 w 1028700"/>
                  <a:gd name="connsiteY27" fmla="*/ 759619 h 1247775"/>
                  <a:gd name="connsiteX28" fmla="*/ 161925 w 1028700"/>
                  <a:gd name="connsiteY28" fmla="*/ 759619 h 1247775"/>
                  <a:gd name="connsiteX29" fmla="*/ 161925 w 1028700"/>
                  <a:gd name="connsiteY29" fmla="*/ 731044 h 1247775"/>
                  <a:gd name="connsiteX30" fmla="*/ 178594 w 1028700"/>
                  <a:gd name="connsiteY30" fmla="*/ 731044 h 1247775"/>
                  <a:gd name="connsiteX31" fmla="*/ 178594 w 1028700"/>
                  <a:gd name="connsiteY31" fmla="*/ 707232 h 1247775"/>
                  <a:gd name="connsiteX32" fmla="*/ 178594 w 1028700"/>
                  <a:gd name="connsiteY32" fmla="*/ 697707 h 1247775"/>
                  <a:gd name="connsiteX33" fmla="*/ 188119 w 1028700"/>
                  <a:gd name="connsiteY33" fmla="*/ 678657 h 1247775"/>
                  <a:gd name="connsiteX34" fmla="*/ 190500 w 1028700"/>
                  <a:gd name="connsiteY34" fmla="*/ 661988 h 1247775"/>
                  <a:gd name="connsiteX35" fmla="*/ 200025 w 1028700"/>
                  <a:gd name="connsiteY35" fmla="*/ 657225 h 1247775"/>
                  <a:gd name="connsiteX36" fmla="*/ 200025 w 1028700"/>
                  <a:gd name="connsiteY36" fmla="*/ 631032 h 1247775"/>
                  <a:gd name="connsiteX37" fmla="*/ 207169 w 1028700"/>
                  <a:gd name="connsiteY37" fmla="*/ 628650 h 1247775"/>
                  <a:gd name="connsiteX38" fmla="*/ 207169 w 1028700"/>
                  <a:gd name="connsiteY38" fmla="*/ 609600 h 1247775"/>
                  <a:gd name="connsiteX39" fmla="*/ 235744 w 1028700"/>
                  <a:gd name="connsiteY39" fmla="*/ 609600 h 1247775"/>
                  <a:gd name="connsiteX40" fmla="*/ 242888 w 1028700"/>
                  <a:gd name="connsiteY40" fmla="*/ 566738 h 1247775"/>
                  <a:gd name="connsiteX41" fmla="*/ 264319 w 1028700"/>
                  <a:gd name="connsiteY41" fmla="*/ 566738 h 1247775"/>
                  <a:gd name="connsiteX42" fmla="*/ 264319 w 1028700"/>
                  <a:gd name="connsiteY42" fmla="*/ 538163 h 1247775"/>
                  <a:gd name="connsiteX43" fmla="*/ 273844 w 1028700"/>
                  <a:gd name="connsiteY43" fmla="*/ 538163 h 1247775"/>
                  <a:gd name="connsiteX44" fmla="*/ 273844 w 1028700"/>
                  <a:gd name="connsiteY44" fmla="*/ 511969 h 1247775"/>
                  <a:gd name="connsiteX45" fmla="*/ 292894 w 1028700"/>
                  <a:gd name="connsiteY45" fmla="*/ 511969 h 1247775"/>
                  <a:gd name="connsiteX46" fmla="*/ 292894 w 1028700"/>
                  <a:gd name="connsiteY46" fmla="*/ 500063 h 1247775"/>
                  <a:gd name="connsiteX47" fmla="*/ 300038 w 1028700"/>
                  <a:gd name="connsiteY47" fmla="*/ 492919 h 1247775"/>
                  <a:gd name="connsiteX48" fmla="*/ 300038 w 1028700"/>
                  <a:gd name="connsiteY48" fmla="*/ 469107 h 1247775"/>
                  <a:gd name="connsiteX49" fmla="*/ 330994 w 1028700"/>
                  <a:gd name="connsiteY49" fmla="*/ 469107 h 1247775"/>
                  <a:gd name="connsiteX50" fmla="*/ 330994 w 1028700"/>
                  <a:gd name="connsiteY50" fmla="*/ 442913 h 1247775"/>
                  <a:gd name="connsiteX51" fmla="*/ 345281 w 1028700"/>
                  <a:gd name="connsiteY51" fmla="*/ 442913 h 1247775"/>
                  <a:gd name="connsiteX52" fmla="*/ 345281 w 1028700"/>
                  <a:gd name="connsiteY52" fmla="*/ 421482 h 1247775"/>
                  <a:gd name="connsiteX53" fmla="*/ 361950 w 1028700"/>
                  <a:gd name="connsiteY53" fmla="*/ 421482 h 1247775"/>
                  <a:gd name="connsiteX54" fmla="*/ 361950 w 1028700"/>
                  <a:gd name="connsiteY54" fmla="*/ 395288 h 1247775"/>
                  <a:gd name="connsiteX55" fmla="*/ 402431 w 1028700"/>
                  <a:gd name="connsiteY55" fmla="*/ 395288 h 1247775"/>
                  <a:gd name="connsiteX56" fmla="*/ 402431 w 1028700"/>
                  <a:gd name="connsiteY56" fmla="*/ 369094 h 1247775"/>
                  <a:gd name="connsiteX57" fmla="*/ 426244 w 1028700"/>
                  <a:gd name="connsiteY57" fmla="*/ 369094 h 1247775"/>
                  <a:gd name="connsiteX58" fmla="*/ 426244 w 1028700"/>
                  <a:gd name="connsiteY58" fmla="*/ 347663 h 1247775"/>
                  <a:gd name="connsiteX59" fmla="*/ 466725 w 1028700"/>
                  <a:gd name="connsiteY59" fmla="*/ 347663 h 1247775"/>
                  <a:gd name="connsiteX60" fmla="*/ 466725 w 1028700"/>
                  <a:gd name="connsiteY60" fmla="*/ 319088 h 1247775"/>
                  <a:gd name="connsiteX61" fmla="*/ 497681 w 1028700"/>
                  <a:gd name="connsiteY61" fmla="*/ 319088 h 1247775"/>
                  <a:gd name="connsiteX62" fmla="*/ 497681 w 1028700"/>
                  <a:gd name="connsiteY62" fmla="*/ 295275 h 1247775"/>
                  <a:gd name="connsiteX63" fmla="*/ 533400 w 1028700"/>
                  <a:gd name="connsiteY63" fmla="*/ 295275 h 1247775"/>
                  <a:gd name="connsiteX64" fmla="*/ 533400 w 1028700"/>
                  <a:gd name="connsiteY64" fmla="*/ 271463 h 1247775"/>
                  <a:gd name="connsiteX65" fmla="*/ 576263 w 1028700"/>
                  <a:gd name="connsiteY65" fmla="*/ 271463 h 1247775"/>
                  <a:gd name="connsiteX66" fmla="*/ 576263 w 1028700"/>
                  <a:gd name="connsiteY66" fmla="*/ 250032 h 1247775"/>
                  <a:gd name="connsiteX67" fmla="*/ 619125 w 1028700"/>
                  <a:gd name="connsiteY67" fmla="*/ 250032 h 1247775"/>
                  <a:gd name="connsiteX68" fmla="*/ 619125 w 1028700"/>
                  <a:gd name="connsiteY68" fmla="*/ 228600 h 1247775"/>
                  <a:gd name="connsiteX69" fmla="*/ 647700 w 1028700"/>
                  <a:gd name="connsiteY69" fmla="*/ 228600 h 1247775"/>
                  <a:gd name="connsiteX70" fmla="*/ 647700 w 1028700"/>
                  <a:gd name="connsiteY70" fmla="*/ 200025 h 1247775"/>
                  <a:gd name="connsiteX71" fmla="*/ 704850 w 1028700"/>
                  <a:gd name="connsiteY71" fmla="*/ 200025 h 1247775"/>
                  <a:gd name="connsiteX72" fmla="*/ 704850 w 1028700"/>
                  <a:gd name="connsiteY72" fmla="*/ 173832 h 1247775"/>
                  <a:gd name="connsiteX73" fmla="*/ 740569 w 1028700"/>
                  <a:gd name="connsiteY73" fmla="*/ 173832 h 1247775"/>
                  <a:gd name="connsiteX74" fmla="*/ 740569 w 1028700"/>
                  <a:gd name="connsiteY74" fmla="*/ 152400 h 1247775"/>
                  <a:gd name="connsiteX75" fmla="*/ 781050 w 1028700"/>
                  <a:gd name="connsiteY75" fmla="*/ 152400 h 1247775"/>
                  <a:gd name="connsiteX76" fmla="*/ 781050 w 1028700"/>
                  <a:gd name="connsiteY76" fmla="*/ 126207 h 1247775"/>
                  <a:gd name="connsiteX77" fmla="*/ 804863 w 1028700"/>
                  <a:gd name="connsiteY77" fmla="*/ 126207 h 1247775"/>
                  <a:gd name="connsiteX78" fmla="*/ 804863 w 1028700"/>
                  <a:gd name="connsiteY78" fmla="*/ 102394 h 1247775"/>
                  <a:gd name="connsiteX79" fmla="*/ 838200 w 1028700"/>
                  <a:gd name="connsiteY79" fmla="*/ 102394 h 1247775"/>
                  <a:gd name="connsiteX80" fmla="*/ 838200 w 1028700"/>
                  <a:gd name="connsiteY80" fmla="*/ 80963 h 1247775"/>
                  <a:gd name="connsiteX81" fmla="*/ 862013 w 1028700"/>
                  <a:gd name="connsiteY81" fmla="*/ 80963 h 1247775"/>
                  <a:gd name="connsiteX82" fmla="*/ 862013 w 1028700"/>
                  <a:gd name="connsiteY82" fmla="*/ 54769 h 1247775"/>
                  <a:gd name="connsiteX83" fmla="*/ 912019 w 1028700"/>
                  <a:gd name="connsiteY83" fmla="*/ 54769 h 1247775"/>
                  <a:gd name="connsiteX84" fmla="*/ 912019 w 1028700"/>
                  <a:gd name="connsiteY84" fmla="*/ 26194 h 1247775"/>
                  <a:gd name="connsiteX85" fmla="*/ 957263 w 1028700"/>
                  <a:gd name="connsiteY85" fmla="*/ 26194 h 1247775"/>
                  <a:gd name="connsiteX86" fmla="*/ 957263 w 1028700"/>
                  <a:gd name="connsiteY86" fmla="*/ 0 h 1247775"/>
                  <a:gd name="connsiteX87" fmla="*/ 1028700 w 1028700"/>
                  <a:gd name="connsiteY87" fmla="*/ 0 h 1247775"/>
                  <a:gd name="connsiteX0" fmla="*/ 0 w 1028700"/>
                  <a:gd name="connsiteY0" fmla="*/ 1247775 h 1247775"/>
                  <a:gd name="connsiteX1" fmla="*/ 11906 w 1028700"/>
                  <a:gd name="connsiteY1" fmla="*/ 1202532 h 1247775"/>
                  <a:gd name="connsiteX2" fmla="*/ 19050 w 1028700"/>
                  <a:gd name="connsiteY2" fmla="*/ 1195388 h 1247775"/>
                  <a:gd name="connsiteX3" fmla="*/ 16669 w 1028700"/>
                  <a:gd name="connsiteY3" fmla="*/ 1176338 h 1247775"/>
                  <a:gd name="connsiteX4" fmla="*/ 23813 w 1028700"/>
                  <a:gd name="connsiteY4" fmla="*/ 1176338 h 1247775"/>
                  <a:gd name="connsiteX5" fmla="*/ 23813 w 1028700"/>
                  <a:gd name="connsiteY5" fmla="*/ 1147763 h 1247775"/>
                  <a:gd name="connsiteX6" fmla="*/ 40481 w 1028700"/>
                  <a:gd name="connsiteY6" fmla="*/ 1147763 h 1247775"/>
                  <a:gd name="connsiteX7" fmla="*/ 40481 w 1028700"/>
                  <a:gd name="connsiteY7" fmla="*/ 1116807 h 1247775"/>
                  <a:gd name="connsiteX8" fmla="*/ 50006 w 1028700"/>
                  <a:gd name="connsiteY8" fmla="*/ 1071563 h 1247775"/>
                  <a:gd name="connsiteX9" fmla="*/ 54769 w 1028700"/>
                  <a:gd name="connsiteY9" fmla="*/ 1071563 h 1247775"/>
                  <a:gd name="connsiteX10" fmla="*/ 54769 w 1028700"/>
                  <a:gd name="connsiteY10" fmla="*/ 1052513 h 1247775"/>
                  <a:gd name="connsiteX11" fmla="*/ 66675 w 1028700"/>
                  <a:gd name="connsiteY11" fmla="*/ 1052513 h 1247775"/>
                  <a:gd name="connsiteX12" fmla="*/ 66675 w 1028700"/>
                  <a:gd name="connsiteY12" fmla="*/ 1028700 h 1247775"/>
                  <a:gd name="connsiteX13" fmla="*/ 69057 w 1028700"/>
                  <a:gd name="connsiteY13" fmla="*/ 1031082 h 1247775"/>
                  <a:gd name="connsiteX14" fmla="*/ 69057 w 1028700"/>
                  <a:gd name="connsiteY14" fmla="*/ 981075 h 1247775"/>
                  <a:gd name="connsiteX15" fmla="*/ 69057 w 1028700"/>
                  <a:gd name="connsiteY15" fmla="*/ 981075 h 1247775"/>
                  <a:gd name="connsiteX16" fmla="*/ 83344 w 1028700"/>
                  <a:gd name="connsiteY16" fmla="*/ 978695 h 1247775"/>
                  <a:gd name="connsiteX17" fmla="*/ 90488 w 1028700"/>
                  <a:gd name="connsiteY17" fmla="*/ 959644 h 1247775"/>
                  <a:gd name="connsiteX18" fmla="*/ 90488 w 1028700"/>
                  <a:gd name="connsiteY18" fmla="*/ 933450 h 1247775"/>
                  <a:gd name="connsiteX19" fmla="*/ 100013 w 1028700"/>
                  <a:gd name="connsiteY19" fmla="*/ 933450 h 1247775"/>
                  <a:gd name="connsiteX20" fmla="*/ 100013 w 1028700"/>
                  <a:gd name="connsiteY20" fmla="*/ 900113 h 1247775"/>
                  <a:gd name="connsiteX21" fmla="*/ 107156 w 1028700"/>
                  <a:gd name="connsiteY21" fmla="*/ 900113 h 1247775"/>
                  <a:gd name="connsiteX22" fmla="*/ 107156 w 1028700"/>
                  <a:gd name="connsiteY22" fmla="*/ 871538 h 1247775"/>
                  <a:gd name="connsiteX23" fmla="*/ 119063 w 1028700"/>
                  <a:gd name="connsiteY23" fmla="*/ 833438 h 1247775"/>
                  <a:gd name="connsiteX24" fmla="*/ 133350 w 1028700"/>
                  <a:gd name="connsiteY24" fmla="*/ 833438 h 1247775"/>
                  <a:gd name="connsiteX25" fmla="*/ 133350 w 1028700"/>
                  <a:gd name="connsiteY25" fmla="*/ 807244 h 1247775"/>
                  <a:gd name="connsiteX26" fmla="*/ 147638 w 1028700"/>
                  <a:gd name="connsiteY26" fmla="*/ 807244 h 1247775"/>
                  <a:gd name="connsiteX27" fmla="*/ 147638 w 1028700"/>
                  <a:gd name="connsiteY27" fmla="*/ 759619 h 1247775"/>
                  <a:gd name="connsiteX28" fmla="*/ 161925 w 1028700"/>
                  <a:gd name="connsiteY28" fmla="*/ 759619 h 1247775"/>
                  <a:gd name="connsiteX29" fmla="*/ 161925 w 1028700"/>
                  <a:gd name="connsiteY29" fmla="*/ 731044 h 1247775"/>
                  <a:gd name="connsiteX30" fmla="*/ 178594 w 1028700"/>
                  <a:gd name="connsiteY30" fmla="*/ 731044 h 1247775"/>
                  <a:gd name="connsiteX31" fmla="*/ 178594 w 1028700"/>
                  <a:gd name="connsiteY31" fmla="*/ 707232 h 1247775"/>
                  <a:gd name="connsiteX32" fmla="*/ 178594 w 1028700"/>
                  <a:gd name="connsiteY32" fmla="*/ 697707 h 1247775"/>
                  <a:gd name="connsiteX33" fmla="*/ 188119 w 1028700"/>
                  <a:gd name="connsiteY33" fmla="*/ 678657 h 1247775"/>
                  <a:gd name="connsiteX34" fmla="*/ 190500 w 1028700"/>
                  <a:gd name="connsiteY34" fmla="*/ 661988 h 1247775"/>
                  <a:gd name="connsiteX35" fmla="*/ 200025 w 1028700"/>
                  <a:gd name="connsiteY35" fmla="*/ 657225 h 1247775"/>
                  <a:gd name="connsiteX36" fmla="*/ 200025 w 1028700"/>
                  <a:gd name="connsiteY36" fmla="*/ 631032 h 1247775"/>
                  <a:gd name="connsiteX37" fmla="*/ 207169 w 1028700"/>
                  <a:gd name="connsiteY37" fmla="*/ 628650 h 1247775"/>
                  <a:gd name="connsiteX38" fmla="*/ 207169 w 1028700"/>
                  <a:gd name="connsiteY38" fmla="*/ 609600 h 1247775"/>
                  <a:gd name="connsiteX39" fmla="*/ 235744 w 1028700"/>
                  <a:gd name="connsiteY39" fmla="*/ 609600 h 1247775"/>
                  <a:gd name="connsiteX40" fmla="*/ 242888 w 1028700"/>
                  <a:gd name="connsiteY40" fmla="*/ 566738 h 1247775"/>
                  <a:gd name="connsiteX41" fmla="*/ 264319 w 1028700"/>
                  <a:gd name="connsiteY41" fmla="*/ 566738 h 1247775"/>
                  <a:gd name="connsiteX42" fmla="*/ 264319 w 1028700"/>
                  <a:gd name="connsiteY42" fmla="*/ 538163 h 1247775"/>
                  <a:gd name="connsiteX43" fmla="*/ 273844 w 1028700"/>
                  <a:gd name="connsiteY43" fmla="*/ 538163 h 1247775"/>
                  <a:gd name="connsiteX44" fmla="*/ 273844 w 1028700"/>
                  <a:gd name="connsiteY44" fmla="*/ 511969 h 1247775"/>
                  <a:gd name="connsiteX45" fmla="*/ 292894 w 1028700"/>
                  <a:gd name="connsiteY45" fmla="*/ 511969 h 1247775"/>
                  <a:gd name="connsiteX46" fmla="*/ 292894 w 1028700"/>
                  <a:gd name="connsiteY46" fmla="*/ 500063 h 1247775"/>
                  <a:gd name="connsiteX47" fmla="*/ 300038 w 1028700"/>
                  <a:gd name="connsiteY47" fmla="*/ 492919 h 1247775"/>
                  <a:gd name="connsiteX48" fmla="*/ 300038 w 1028700"/>
                  <a:gd name="connsiteY48" fmla="*/ 469107 h 1247775"/>
                  <a:gd name="connsiteX49" fmla="*/ 330994 w 1028700"/>
                  <a:gd name="connsiteY49" fmla="*/ 469107 h 1247775"/>
                  <a:gd name="connsiteX50" fmla="*/ 330994 w 1028700"/>
                  <a:gd name="connsiteY50" fmla="*/ 442913 h 1247775"/>
                  <a:gd name="connsiteX51" fmla="*/ 345281 w 1028700"/>
                  <a:gd name="connsiteY51" fmla="*/ 442913 h 1247775"/>
                  <a:gd name="connsiteX52" fmla="*/ 345281 w 1028700"/>
                  <a:gd name="connsiteY52" fmla="*/ 421482 h 1247775"/>
                  <a:gd name="connsiteX53" fmla="*/ 361950 w 1028700"/>
                  <a:gd name="connsiteY53" fmla="*/ 421482 h 1247775"/>
                  <a:gd name="connsiteX54" fmla="*/ 361950 w 1028700"/>
                  <a:gd name="connsiteY54" fmla="*/ 395288 h 1247775"/>
                  <a:gd name="connsiteX55" fmla="*/ 402431 w 1028700"/>
                  <a:gd name="connsiteY55" fmla="*/ 395288 h 1247775"/>
                  <a:gd name="connsiteX56" fmla="*/ 402431 w 1028700"/>
                  <a:gd name="connsiteY56" fmla="*/ 369094 h 1247775"/>
                  <a:gd name="connsiteX57" fmla="*/ 426244 w 1028700"/>
                  <a:gd name="connsiteY57" fmla="*/ 369094 h 1247775"/>
                  <a:gd name="connsiteX58" fmla="*/ 426244 w 1028700"/>
                  <a:gd name="connsiteY58" fmla="*/ 347663 h 1247775"/>
                  <a:gd name="connsiteX59" fmla="*/ 466725 w 1028700"/>
                  <a:gd name="connsiteY59" fmla="*/ 347663 h 1247775"/>
                  <a:gd name="connsiteX60" fmla="*/ 466725 w 1028700"/>
                  <a:gd name="connsiteY60" fmla="*/ 319088 h 1247775"/>
                  <a:gd name="connsiteX61" fmla="*/ 497681 w 1028700"/>
                  <a:gd name="connsiteY61" fmla="*/ 319088 h 1247775"/>
                  <a:gd name="connsiteX62" fmla="*/ 497681 w 1028700"/>
                  <a:gd name="connsiteY62" fmla="*/ 295275 h 1247775"/>
                  <a:gd name="connsiteX63" fmla="*/ 533400 w 1028700"/>
                  <a:gd name="connsiteY63" fmla="*/ 295275 h 1247775"/>
                  <a:gd name="connsiteX64" fmla="*/ 533400 w 1028700"/>
                  <a:gd name="connsiteY64" fmla="*/ 271463 h 1247775"/>
                  <a:gd name="connsiteX65" fmla="*/ 576263 w 1028700"/>
                  <a:gd name="connsiteY65" fmla="*/ 271463 h 1247775"/>
                  <a:gd name="connsiteX66" fmla="*/ 576263 w 1028700"/>
                  <a:gd name="connsiteY66" fmla="*/ 250032 h 1247775"/>
                  <a:gd name="connsiteX67" fmla="*/ 619125 w 1028700"/>
                  <a:gd name="connsiteY67" fmla="*/ 250032 h 1247775"/>
                  <a:gd name="connsiteX68" fmla="*/ 619125 w 1028700"/>
                  <a:gd name="connsiteY68" fmla="*/ 228600 h 1247775"/>
                  <a:gd name="connsiteX69" fmla="*/ 647700 w 1028700"/>
                  <a:gd name="connsiteY69" fmla="*/ 228600 h 1247775"/>
                  <a:gd name="connsiteX70" fmla="*/ 647700 w 1028700"/>
                  <a:gd name="connsiteY70" fmla="*/ 200025 h 1247775"/>
                  <a:gd name="connsiteX71" fmla="*/ 704850 w 1028700"/>
                  <a:gd name="connsiteY71" fmla="*/ 200025 h 1247775"/>
                  <a:gd name="connsiteX72" fmla="*/ 704850 w 1028700"/>
                  <a:gd name="connsiteY72" fmla="*/ 173832 h 1247775"/>
                  <a:gd name="connsiteX73" fmla="*/ 740569 w 1028700"/>
                  <a:gd name="connsiteY73" fmla="*/ 173832 h 1247775"/>
                  <a:gd name="connsiteX74" fmla="*/ 740569 w 1028700"/>
                  <a:gd name="connsiteY74" fmla="*/ 152400 h 1247775"/>
                  <a:gd name="connsiteX75" fmla="*/ 781050 w 1028700"/>
                  <a:gd name="connsiteY75" fmla="*/ 152400 h 1247775"/>
                  <a:gd name="connsiteX76" fmla="*/ 781050 w 1028700"/>
                  <a:gd name="connsiteY76" fmla="*/ 126207 h 1247775"/>
                  <a:gd name="connsiteX77" fmla="*/ 804863 w 1028700"/>
                  <a:gd name="connsiteY77" fmla="*/ 126207 h 1247775"/>
                  <a:gd name="connsiteX78" fmla="*/ 804863 w 1028700"/>
                  <a:gd name="connsiteY78" fmla="*/ 102394 h 1247775"/>
                  <a:gd name="connsiteX79" fmla="*/ 838200 w 1028700"/>
                  <a:gd name="connsiteY79" fmla="*/ 102394 h 1247775"/>
                  <a:gd name="connsiteX80" fmla="*/ 838200 w 1028700"/>
                  <a:gd name="connsiteY80" fmla="*/ 80963 h 1247775"/>
                  <a:gd name="connsiteX81" fmla="*/ 862013 w 1028700"/>
                  <a:gd name="connsiteY81" fmla="*/ 80963 h 1247775"/>
                  <a:gd name="connsiteX82" fmla="*/ 862013 w 1028700"/>
                  <a:gd name="connsiteY82" fmla="*/ 54769 h 1247775"/>
                  <a:gd name="connsiteX83" fmla="*/ 912019 w 1028700"/>
                  <a:gd name="connsiteY83" fmla="*/ 54769 h 1247775"/>
                  <a:gd name="connsiteX84" fmla="*/ 912019 w 1028700"/>
                  <a:gd name="connsiteY84" fmla="*/ 26194 h 1247775"/>
                  <a:gd name="connsiteX85" fmla="*/ 957263 w 1028700"/>
                  <a:gd name="connsiteY85" fmla="*/ 26194 h 1247775"/>
                  <a:gd name="connsiteX86" fmla="*/ 959644 w 1028700"/>
                  <a:gd name="connsiteY86" fmla="*/ 4762 h 1247775"/>
                  <a:gd name="connsiteX87" fmla="*/ 1028700 w 1028700"/>
                  <a:gd name="connsiteY87" fmla="*/ 0 h 1247775"/>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9644 w 1028700"/>
                  <a:gd name="connsiteY86" fmla="*/ 0 h 1243013"/>
                  <a:gd name="connsiteX87" fmla="*/ 1028700 w 1028700"/>
                  <a:gd name="connsiteY87" fmla="*/ 2381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2381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0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0 h 1243013"/>
                  <a:gd name="connsiteX0" fmla="*/ 0 w 1033991"/>
                  <a:gd name="connsiteY0" fmla="*/ 1243013 h 1243013"/>
                  <a:gd name="connsiteX1" fmla="*/ 11906 w 1033991"/>
                  <a:gd name="connsiteY1" fmla="*/ 1197770 h 1243013"/>
                  <a:gd name="connsiteX2" fmla="*/ 19050 w 1033991"/>
                  <a:gd name="connsiteY2" fmla="*/ 1190626 h 1243013"/>
                  <a:gd name="connsiteX3" fmla="*/ 16669 w 1033991"/>
                  <a:gd name="connsiteY3" fmla="*/ 1171576 h 1243013"/>
                  <a:gd name="connsiteX4" fmla="*/ 23813 w 1033991"/>
                  <a:gd name="connsiteY4" fmla="*/ 1171576 h 1243013"/>
                  <a:gd name="connsiteX5" fmla="*/ 23813 w 1033991"/>
                  <a:gd name="connsiteY5" fmla="*/ 1143001 h 1243013"/>
                  <a:gd name="connsiteX6" fmla="*/ 40481 w 1033991"/>
                  <a:gd name="connsiteY6" fmla="*/ 1143001 h 1243013"/>
                  <a:gd name="connsiteX7" fmla="*/ 40481 w 1033991"/>
                  <a:gd name="connsiteY7" fmla="*/ 1112045 h 1243013"/>
                  <a:gd name="connsiteX8" fmla="*/ 50006 w 1033991"/>
                  <a:gd name="connsiteY8" fmla="*/ 1066801 h 1243013"/>
                  <a:gd name="connsiteX9" fmla="*/ 54769 w 1033991"/>
                  <a:gd name="connsiteY9" fmla="*/ 1066801 h 1243013"/>
                  <a:gd name="connsiteX10" fmla="*/ 54769 w 1033991"/>
                  <a:gd name="connsiteY10" fmla="*/ 1047751 h 1243013"/>
                  <a:gd name="connsiteX11" fmla="*/ 66675 w 1033991"/>
                  <a:gd name="connsiteY11" fmla="*/ 1047751 h 1243013"/>
                  <a:gd name="connsiteX12" fmla="*/ 66675 w 1033991"/>
                  <a:gd name="connsiteY12" fmla="*/ 1023938 h 1243013"/>
                  <a:gd name="connsiteX13" fmla="*/ 69057 w 1033991"/>
                  <a:gd name="connsiteY13" fmla="*/ 1026320 h 1243013"/>
                  <a:gd name="connsiteX14" fmla="*/ 69057 w 1033991"/>
                  <a:gd name="connsiteY14" fmla="*/ 976313 h 1243013"/>
                  <a:gd name="connsiteX15" fmla="*/ 69057 w 1033991"/>
                  <a:gd name="connsiteY15" fmla="*/ 976313 h 1243013"/>
                  <a:gd name="connsiteX16" fmla="*/ 83344 w 1033991"/>
                  <a:gd name="connsiteY16" fmla="*/ 973933 h 1243013"/>
                  <a:gd name="connsiteX17" fmla="*/ 90488 w 1033991"/>
                  <a:gd name="connsiteY17" fmla="*/ 954882 h 1243013"/>
                  <a:gd name="connsiteX18" fmla="*/ 90488 w 1033991"/>
                  <a:gd name="connsiteY18" fmla="*/ 928688 h 1243013"/>
                  <a:gd name="connsiteX19" fmla="*/ 100013 w 1033991"/>
                  <a:gd name="connsiteY19" fmla="*/ 928688 h 1243013"/>
                  <a:gd name="connsiteX20" fmla="*/ 100013 w 1033991"/>
                  <a:gd name="connsiteY20" fmla="*/ 895351 h 1243013"/>
                  <a:gd name="connsiteX21" fmla="*/ 107156 w 1033991"/>
                  <a:gd name="connsiteY21" fmla="*/ 895351 h 1243013"/>
                  <a:gd name="connsiteX22" fmla="*/ 107156 w 1033991"/>
                  <a:gd name="connsiteY22" fmla="*/ 866776 h 1243013"/>
                  <a:gd name="connsiteX23" fmla="*/ 119063 w 1033991"/>
                  <a:gd name="connsiteY23" fmla="*/ 828676 h 1243013"/>
                  <a:gd name="connsiteX24" fmla="*/ 133350 w 1033991"/>
                  <a:gd name="connsiteY24" fmla="*/ 828676 h 1243013"/>
                  <a:gd name="connsiteX25" fmla="*/ 133350 w 1033991"/>
                  <a:gd name="connsiteY25" fmla="*/ 802482 h 1243013"/>
                  <a:gd name="connsiteX26" fmla="*/ 147638 w 1033991"/>
                  <a:gd name="connsiteY26" fmla="*/ 802482 h 1243013"/>
                  <a:gd name="connsiteX27" fmla="*/ 147638 w 1033991"/>
                  <a:gd name="connsiteY27" fmla="*/ 754857 h 1243013"/>
                  <a:gd name="connsiteX28" fmla="*/ 161925 w 1033991"/>
                  <a:gd name="connsiteY28" fmla="*/ 754857 h 1243013"/>
                  <a:gd name="connsiteX29" fmla="*/ 161925 w 1033991"/>
                  <a:gd name="connsiteY29" fmla="*/ 726282 h 1243013"/>
                  <a:gd name="connsiteX30" fmla="*/ 178594 w 1033991"/>
                  <a:gd name="connsiteY30" fmla="*/ 726282 h 1243013"/>
                  <a:gd name="connsiteX31" fmla="*/ 178594 w 1033991"/>
                  <a:gd name="connsiteY31" fmla="*/ 702470 h 1243013"/>
                  <a:gd name="connsiteX32" fmla="*/ 178594 w 1033991"/>
                  <a:gd name="connsiteY32" fmla="*/ 692945 h 1243013"/>
                  <a:gd name="connsiteX33" fmla="*/ 188119 w 1033991"/>
                  <a:gd name="connsiteY33" fmla="*/ 673895 h 1243013"/>
                  <a:gd name="connsiteX34" fmla="*/ 190500 w 1033991"/>
                  <a:gd name="connsiteY34" fmla="*/ 657226 h 1243013"/>
                  <a:gd name="connsiteX35" fmla="*/ 200025 w 1033991"/>
                  <a:gd name="connsiteY35" fmla="*/ 652463 h 1243013"/>
                  <a:gd name="connsiteX36" fmla="*/ 200025 w 1033991"/>
                  <a:gd name="connsiteY36" fmla="*/ 626270 h 1243013"/>
                  <a:gd name="connsiteX37" fmla="*/ 207169 w 1033991"/>
                  <a:gd name="connsiteY37" fmla="*/ 623888 h 1243013"/>
                  <a:gd name="connsiteX38" fmla="*/ 207169 w 1033991"/>
                  <a:gd name="connsiteY38" fmla="*/ 604838 h 1243013"/>
                  <a:gd name="connsiteX39" fmla="*/ 235744 w 1033991"/>
                  <a:gd name="connsiteY39" fmla="*/ 604838 h 1243013"/>
                  <a:gd name="connsiteX40" fmla="*/ 242888 w 1033991"/>
                  <a:gd name="connsiteY40" fmla="*/ 561976 h 1243013"/>
                  <a:gd name="connsiteX41" fmla="*/ 264319 w 1033991"/>
                  <a:gd name="connsiteY41" fmla="*/ 561976 h 1243013"/>
                  <a:gd name="connsiteX42" fmla="*/ 264319 w 1033991"/>
                  <a:gd name="connsiteY42" fmla="*/ 533401 h 1243013"/>
                  <a:gd name="connsiteX43" fmla="*/ 273844 w 1033991"/>
                  <a:gd name="connsiteY43" fmla="*/ 533401 h 1243013"/>
                  <a:gd name="connsiteX44" fmla="*/ 273844 w 1033991"/>
                  <a:gd name="connsiteY44" fmla="*/ 507207 h 1243013"/>
                  <a:gd name="connsiteX45" fmla="*/ 292894 w 1033991"/>
                  <a:gd name="connsiteY45" fmla="*/ 507207 h 1243013"/>
                  <a:gd name="connsiteX46" fmla="*/ 292894 w 1033991"/>
                  <a:gd name="connsiteY46" fmla="*/ 495301 h 1243013"/>
                  <a:gd name="connsiteX47" fmla="*/ 300038 w 1033991"/>
                  <a:gd name="connsiteY47" fmla="*/ 488157 h 1243013"/>
                  <a:gd name="connsiteX48" fmla="*/ 300038 w 1033991"/>
                  <a:gd name="connsiteY48" fmla="*/ 464345 h 1243013"/>
                  <a:gd name="connsiteX49" fmla="*/ 330994 w 1033991"/>
                  <a:gd name="connsiteY49" fmla="*/ 464345 h 1243013"/>
                  <a:gd name="connsiteX50" fmla="*/ 330994 w 1033991"/>
                  <a:gd name="connsiteY50" fmla="*/ 438151 h 1243013"/>
                  <a:gd name="connsiteX51" fmla="*/ 345281 w 1033991"/>
                  <a:gd name="connsiteY51" fmla="*/ 438151 h 1243013"/>
                  <a:gd name="connsiteX52" fmla="*/ 345281 w 1033991"/>
                  <a:gd name="connsiteY52" fmla="*/ 416720 h 1243013"/>
                  <a:gd name="connsiteX53" fmla="*/ 361950 w 1033991"/>
                  <a:gd name="connsiteY53" fmla="*/ 416720 h 1243013"/>
                  <a:gd name="connsiteX54" fmla="*/ 361950 w 1033991"/>
                  <a:gd name="connsiteY54" fmla="*/ 390526 h 1243013"/>
                  <a:gd name="connsiteX55" fmla="*/ 402431 w 1033991"/>
                  <a:gd name="connsiteY55" fmla="*/ 390526 h 1243013"/>
                  <a:gd name="connsiteX56" fmla="*/ 402431 w 1033991"/>
                  <a:gd name="connsiteY56" fmla="*/ 364332 h 1243013"/>
                  <a:gd name="connsiteX57" fmla="*/ 426244 w 1033991"/>
                  <a:gd name="connsiteY57" fmla="*/ 364332 h 1243013"/>
                  <a:gd name="connsiteX58" fmla="*/ 426244 w 1033991"/>
                  <a:gd name="connsiteY58" fmla="*/ 342901 h 1243013"/>
                  <a:gd name="connsiteX59" fmla="*/ 466725 w 1033991"/>
                  <a:gd name="connsiteY59" fmla="*/ 342901 h 1243013"/>
                  <a:gd name="connsiteX60" fmla="*/ 466725 w 1033991"/>
                  <a:gd name="connsiteY60" fmla="*/ 314326 h 1243013"/>
                  <a:gd name="connsiteX61" fmla="*/ 497681 w 1033991"/>
                  <a:gd name="connsiteY61" fmla="*/ 314326 h 1243013"/>
                  <a:gd name="connsiteX62" fmla="*/ 497681 w 1033991"/>
                  <a:gd name="connsiteY62" fmla="*/ 290513 h 1243013"/>
                  <a:gd name="connsiteX63" fmla="*/ 533400 w 1033991"/>
                  <a:gd name="connsiteY63" fmla="*/ 290513 h 1243013"/>
                  <a:gd name="connsiteX64" fmla="*/ 533400 w 1033991"/>
                  <a:gd name="connsiteY64" fmla="*/ 266701 h 1243013"/>
                  <a:gd name="connsiteX65" fmla="*/ 576263 w 1033991"/>
                  <a:gd name="connsiteY65" fmla="*/ 266701 h 1243013"/>
                  <a:gd name="connsiteX66" fmla="*/ 576263 w 1033991"/>
                  <a:gd name="connsiteY66" fmla="*/ 245270 h 1243013"/>
                  <a:gd name="connsiteX67" fmla="*/ 619125 w 1033991"/>
                  <a:gd name="connsiteY67" fmla="*/ 245270 h 1243013"/>
                  <a:gd name="connsiteX68" fmla="*/ 619125 w 1033991"/>
                  <a:gd name="connsiteY68" fmla="*/ 223838 h 1243013"/>
                  <a:gd name="connsiteX69" fmla="*/ 647700 w 1033991"/>
                  <a:gd name="connsiteY69" fmla="*/ 223838 h 1243013"/>
                  <a:gd name="connsiteX70" fmla="*/ 647700 w 1033991"/>
                  <a:gd name="connsiteY70" fmla="*/ 195263 h 1243013"/>
                  <a:gd name="connsiteX71" fmla="*/ 704850 w 1033991"/>
                  <a:gd name="connsiteY71" fmla="*/ 195263 h 1243013"/>
                  <a:gd name="connsiteX72" fmla="*/ 704850 w 1033991"/>
                  <a:gd name="connsiteY72" fmla="*/ 169070 h 1243013"/>
                  <a:gd name="connsiteX73" fmla="*/ 740569 w 1033991"/>
                  <a:gd name="connsiteY73" fmla="*/ 169070 h 1243013"/>
                  <a:gd name="connsiteX74" fmla="*/ 740569 w 1033991"/>
                  <a:gd name="connsiteY74" fmla="*/ 147638 h 1243013"/>
                  <a:gd name="connsiteX75" fmla="*/ 781050 w 1033991"/>
                  <a:gd name="connsiteY75" fmla="*/ 147638 h 1243013"/>
                  <a:gd name="connsiteX76" fmla="*/ 781050 w 1033991"/>
                  <a:gd name="connsiteY76" fmla="*/ 121445 h 1243013"/>
                  <a:gd name="connsiteX77" fmla="*/ 804863 w 1033991"/>
                  <a:gd name="connsiteY77" fmla="*/ 121445 h 1243013"/>
                  <a:gd name="connsiteX78" fmla="*/ 804863 w 1033991"/>
                  <a:gd name="connsiteY78" fmla="*/ 97632 h 1243013"/>
                  <a:gd name="connsiteX79" fmla="*/ 838200 w 1033991"/>
                  <a:gd name="connsiteY79" fmla="*/ 97632 h 1243013"/>
                  <a:gd name="connsiteX80" fmla="*/ 838200 w 1033991"/>
                  <a:gd name="connsiteY80" fmla="*/ 76201 h 1243013"/>
                  <a:gd name="connsiteX81" fmla="*/ 862013 w 1033991"/>
                  <a:gd name="connsiteY81" fmla="*/ 76201 h 1243013"/>
                  <a:gd name="connsiteX82" fmla="*/ 862013 w 1033991"/>
                  <a:gd name="connsiteY82" fmla="*/ 50007 h 1243013"/>
                  <a:gd name="connsiteX83" fmla="*/ 912019 w 1033991"/>
                  <a:gd name="connsiteY83" fmla="*/ 50007 h 1243013"/>
                  <a:gd name="connsiteX84" fmla="*/ 912019 w 1033991"/>
                  <a:gd name="connsiteY84" fmla="*/ 21432 h 1243013"/>
                  <a:gd name="connsiteX85" fmla="*/ 957263 w 1033991"/>
                  <a:gd name="connsiteY85" fmla="*/ 21432 h 1243013"/>
                  <a:gd name="connsiteX86" fmla="*/ 957263 w 1033991"/>
                  <a:gd name="connsiteY86" fmla="*/ 0 h 1243013"/>
                  <a:gd name="connsiteX87" fmla="*/ 1028700 w 1033991"/>
                  <a:gd name="connsiteY87" fmla="*/ 0 h 1243013"/>
                  <a:gd name="connsiteX88" fmla="*/ 1028699 w 1033991"/>
                  <a:gd name="connsiteY88" fmla="*/ 1 h 1243013"/>
                  <a:gd name="connsiteX0" fmla="*/ 0 w 1033991"/>
                  <a:gd name="connsiteY0" fmla="*/ 1259680 h 1259680"/>
                  <a:gd name="connsiteX1" fmla="*/ 11906 w 1033991"/>
                  <a:gd name="connsiteY1" fmla="*/ 1214437 h 1259680"/>
                  <a:gd name="connsiteX2" fmla="*/ 19050 w 1033991"/>
                  <a:gd name="connsiteY2" fmla="*/ 1207293 h 1259680"/>
                  <a:gd name="connsiteX3" fmla="*/ 16669 w 1033991"/>
                  <a:gd name="connsiteY3" fmla="*/ 1188243 h 1259680"/>
                  <a:gd name="connsiteX4" fmla="*/ 23813 w 1033991"/>
                  <a:gd name="connsiteY4" fmla="*/ 1188243 h 1259680"/>
                  <a:gd name="connsiteX5" fmla="*/ 23813 w 1033991"/>
                  <a:gd name="connsiteY5" fmla="*/ 1159668 h 1259680"/>
                  <a:gd name="connsiteX6" fmla="*/ 40481 w 1033991"/>
                  <a:gd name="connsiteY6" fmla="*/ 1159668 h 1259680"/>
                  <a:gd name="connsiteX7" fmla="*/ 40481 w 1033991"/>
                  <a:gd name="connsiteY7" fmla="*/ 1128712 h 1259680"/>
                  <a:gd name="connsiteX8" fmla="*/ 50006 w 1033991"/>
                  <a:gd name="connsiteY8" fmla="*/ 1083468 h 1259680"/>
                  <a:gd name="connsiteX9" fmla="*/ 54769 w 1033991"/>
                  <a:gd name="connsiteY9" fmla="*/ 1083468 h 1259680"/>
                  <a:gd name="connsiteX10" fmla="*/ 54769 w 1033991"/>
                  <a:gd name="connsiteY10" fmla="*/ 1064418 h 1259680"/>
                  <a:gd name="connsiteX11" fmla="*/ 66675 w 1033991"/>
                  <a:gd name="connsiteY11" fmla="*/ 1064418 h 1259680"/>
                  <a:gd name="connsiteX12" fmla="*/ 66675 w 1033991"/>
                  <a:gd name="connsiteY12" fmla="*/ 1040605 h 1259680"/>
                  <a:gd name="connsiteX13" fmla="*/ 69057 w 1033991"/>
                  <a:gd name="connsiteY13" fmla="*/ 1042987 h 1259680"/>
                  <a:gd name="connsiteX14" fmla="*/ 69057 w 1033991"/>
                  <a:gd name="connsiteY14" fmla="*/ 992980 h 1259680"/>
                  <a:gd name="connsiteX15" fmla="*/ 69057 w 1033991"/>
                  <a:gd name="connsiteY15" fmla="*/ 992980 h 1259680"/>
                  <a:gd name="connsiteX16" fmla="*/ 83344 w 1033991"/>
                  <a:gd name="connsiteY16" fmla="*/ 990600 h 1259680"/>
                  <a:gd name="connsiteX17" fmla="*/ 90488 w 1033991"/>
                  <a:gd name="connsiteY17" fmla="*/ 971549 h 1259680"/>
                  <a:gd name="connsiteX18" fmla="*/ 90488 w 1033991"/>
                  <a:gd name="connsiteY18" fmla="*/ 945355 h 1259680"/>
                  <a:gd name="connsiteX19" fmla="*/ 100013 w 1033991"/>
                  <a:gd name="connsiteY19" fmla="*/ 945355 h 1259680"/>
                  <a:gd name="connsiteX20" fmla="*/ 100013 w 1033991"/>
                  <a:gd name="connsiteY20" fmla="*/ 912018 h 1259680"/>
                  <a:gd name="connsiteX21" fmla="*/ 107156 w 1033991"/>
                  <a:gd name="connsiteY21" fmla="*/ 912018 h 1259680"/>
                  <a:gd name="connsiteX22" fmla="*/ 107156 w 1033991"/>
                  <a:gd name="connsiteY22" fmla="*/ 883443 h 1259680"/>
                  <a:gd name="connsiteX23" fmla="*/ 119063 w 1033991"/>
                  <a:gd name="connsiteY23" fmla="*/ 845343 h 1259680"/>
                  <a:gd name="connsiteX24" fmla="*/ 133350 w 1033991"/>
                  <a:gd name="connsiteY24" fmla="*/ 845343 h 1259680"/>
                  <a:gd name="connsiteX25" fmla="*/ 133350 w 1033991"/>
                  <a:gd name="connsiteY25" fmla="*/ 819149 h 1259680"/>
                  <a:gd name="connsiteX26" fmla="*/ 147638 w 1033991"/>
                  <a:gd name="connsiteY26" fmla="*/ 819149 h 1259680"/>
                  <a:gd name="connsiteX27" fmla="*/ 147638 w 1033991"/>
                  <a:gd name="connsiteY27" fmla="*/ 771524 h 1259680"/>
                  <a:gd name="connsiteX28" fmla="*/ 161925 w 1033991"/>
                  <a:gd name="connsiteY28" fmla="*/ 771524 h 1259680"/>
                  <a:gd name="connsiteX29" fmla="*/ 161925 w 1033991"/>
                  <a:gd name="connsiteY29" fmla="*/ 742949 h 1259680"/>
                  <a:gd name="connsiteX30" fmla="*/ 178594 w 1033991"/>
                  <a:gd name="connsiteY30" fmla="*/ 742949 h 1259680"/>
                  <a:gd name="connsiteX31" fmla="*/ 178594 w 1033991"/>
                  <a:gd name="connsiteY31" fmla="*/ 719137 h 1259680"/>
                  <a:gd name="connsiteX32" fmla="*/ 178594 w 1033991"/>
                  <a:gd name="connsiteY32" fmla="*/ 709612 h 1259680"/>
                  <a:gd name="connsiteX33" fmla="*/ 188119 w 1033991"/>
                  <a:gd name="connsiteY33" fmla="*/ 690562 h 1259680"/>
                  <a:gd name="connsiteX34" fmla="*/ 190500 w 1033991"/>
                  <a:gd name="connsiteY34" fmla="*/ 673893 h 1259680"/>
                  <a:gd name="connsiteX35" fmla="*/ 200025 w 1033991"/>
                  <a:gd name="connsiteY35" fmla="*/ 669130 h 1259680"/>
                  <a:gd name="connsiteX36" fmla="*/ 200025 w 1033991"/>
                  <a:gd name="connsiteY36" fmla="*/ 642937 h 1259680"/>
                  <a:gd name="connsiteX37" fmla="*/ 207169 w 1033991"/>
                  <a:gd name="connsiteY37" fmla="*/ 640555 h 1259680"/>
                  <a:gd name="connsiteX38" fmla="*/ 207169 w 1033991"/>
                  <a:gd name="connsiteY38" fmla="*/ 621505 h 1259680"/>
                  <a:gd name="connsiteX39" fmla="*/ 235744 w 1033991"/>
                  <a:gd name="connsiteY39" fmla="*/ 621505 h 1259680"/>
                  <a:gd name="connsiteX40" fmla="*/ 242888 w 1033991"/>
                  <a:gd name="connsiteY40" fmla="*/ 578643 h 1259680"/>
                  <a:gd name="connsiteX41" fmla="*/ 264319 w 1033991"/>
                  <a:gd name="connsiteY41" fmla="*/ 578643 h 1259680"/>
                  <a:gd name="connsiteX42" fmla="*/ 264319 w 1033991"/>
                  <a:gd name="connsiteY42" fmla="*/ 550068 h 1259680"/>
                  <a:gd name="connsiteX43" fmla="*/ 273844 w 1033991"/>
                  <a:gd name="connsiteY43" fmla="*/ 550068 h 1259680"/>
                  <a:gd name="connsiteX44" fmla="*/ 273844 w 1033991"/>
                  <a:gd name="connsiteY44" fmla="*/ 523874 h 1259680"/>
                  <a:gd name="connsiteX45" fmla="*/ 292894 w 1033991"/>
                  <a:gd name="connsiteY45" fmla="*/ 523874 h 1259680"/>
                  <a:gd name="connsiteX46" fmla="*/ 292894 w 1033991"/>
                  <a:gd name="connsiteY46" fmla="*/ 511968 h 1259680"/>
                  <a:gd name="connsiteX47" fmla="*/ 300038 w 1033991"/>
                  <a:gd name="connsiteY47" fmla="*/ 504824 h 1259680"/>
                  <a:gd name="connsiteX48" fmla="*/ 300038 w 1033991"/>
                  <a:gd name="connsiteY48" fmla="*/ 481012 h 1259680"/>
                  <a:gd name="connsiteX49" fmla="*/ 330994 w 1033991"/>
                  <a:gd name="connsiteY49" fmla="*/ 481012 h 1259680"/>
                  <a:gd name="connsiteX50" fmla="*/ 330994 w 1033991"/>
                  <a:gd name="connsiteY50" fmla="*/ 454818 h 1259680"/>
                  <a:gd name="connsiteX51" fmla="*/ 345281 w 1033991"/>
                  <a:gd name="connsiteY51" fmla="*/ 454818 h 1259680"/>
                  <a:gd name="connsiteX52" fmla="*/ 345281 w 1033991"/>
                  <a:gd name="connsiteY52" fmla="*/ 433387 h 1259680"/>
                  <a:gd name="connsiteX53" fmla="*/ 361950 w 1033991"/>
                  <a:gd name="connsiteY53" fmla="*/ 433387 h 1259680"/>
                  <a:gd name="connsiteX54" fmla="*/ 361950 w 1033991"/>
                  <a:gd name="connsiteY54" fmla="*/ 407193 h 1259680"/>
                  <a:gd name="connsiteX55" fmla="*/ 402431 w 1033991"/>
                  <a:gd name="connsiteY55" fmla="*/ 407193 h 1259680"/>
                  <a:gd name="connsiteX56" fmla="*/ 402431 w 1033991"/>
                  <a:gd name="connsiteY56" fmla="*/ 380999 h 1259680"/>
                  <a:gd name="connsiteX57" fmla="*/ 426244 w 1033991"/>
                  <a:gd name="connsiteY57" fmla="*/ 380999 h 1259680"/>
                  <a:gd name="connsiteX58" fmla="*/ 426244 w 1033991"/>
                  <a:gd name="connsiteY58" fmla="*/ 359568 h 1259680"/>
                  <a:gd name="connsiteX59" fmla="*/ 466725 w 1033991"/>
                  <a:gd name="connsiteY59" fmla="*/ 359568 h 1259680"/>
                  <a:gd name="connsiteX60" fmla="*/ 466725 w 1033991"/>
                  <a:gd name="connsiteY60" fmla="*/ 330993 h 1259680"/>
                  <a:gd name="connsiteX61" fmla="*/ 497681 w 1033991"/>
                  <a:gd name="connsiteY61" fmla="*/ 330993 h 1259680"/>
                  <a:gd name="connsiteX62" fmla="*/ 497681 w 1033991"/>
                  <a:gd name="connsiteY62" fmla="*/ 307180 h 1259680"/>
                  <a:gd name="connsiteX63" fmla="*/ 533400 w 1033991"/>
                  <a:gd name="connsiteY63" fmla="*/ 307180 h 1259680"/>
                  <a:gd name="connsiteX64" fmla="*/ 533400 w 1033991"/>
                  <a:gd name="connsiteY64" fmla="*/ 283368 h 1259680"/>
                  <a:gd name="connsiteX65" fmla="*/ 576263 w 1033991"/>
                  <a:gd name="connsiteY65" fmla="*/ 283368 h 1259680"/>
                  <a:gd name="connsiteX66" fmla="*/ 576263 w 1033991"/>
                  <a:gd name="connsiteY66" fmla="*/ 261937 h 1259680"/>
                  <a:gd name="connsiteX67" fmla="*/ 619125 w 1033991"/>
                  <a:gd name="connsiteY67" fmla="*/ 261937 h 1259680"/>
                  <a:gd name="connsiteX68" fmla="*/ 619125 w 1033991"/>
                  <a:gd name="connsiteY68" fmla="*/ 240505 h 1259680"/>
                  <a:gd name="connsiteX69" fmla="*/ 647700 w 1033991"/>
                  <a:gd name="connsiteY69" fmla="*/ 240505 h 1259680"/>
                  <a:gd name="connsiteX70" fmla="*/ 647700 w 1033991"/>
                  <a:gd name="connsiteY70" fmla="*/ 211930 h 1259680"/>
                  <a:gd name="connsiteX71" fmla="*/ 704850 w 1033991"/>
                  <a:gd name="connsiteY71" fmla="*/ 211930 h 1259680"/>
                  <a:gd name="connsiteX72" fmla="*/ 704850 w 1033991"/>
                  <a:gd name="connsiteY72" fmla="*/ 185737 h 1259680"/>
                  <a:gd name="connsiteX73" fmla="*/ 740569 w 1033991"/>
                  <a:gd name="connsiteY73" fmla="*/ 185737 h 1259680"/>
                  <a:gd name="connsiteX74" fmla="*/ 740569 w 1033991"/>
                  <a:gd name="connsiteY74" fmla="*/ 164305 h 1259680"/>
                  <a:gd name="connsiteX75" fmla="*/ 781050 w 1033991"/>
                  <a:gd name="connsiteY75" fmla="*/ 164305 h 1259680"/>
                  <a:gd name="connsiteX76" fmla="*/ 781050 w 1033991"/>
                  <a:gd name="connsiteY76" fmla="*/ 138112 h 1259680"/>
                  <a:gd name="connsiteX77" fmla="*/ 804863 w 1033991"/>
                  <a:gd name="connsiteY77" fmla="*/ 138112 h 1259680"/>
                  <a:gd name="connsiteX78" fmla="*/ 804863 w 1033991"/>
                  <a:gd name="connsiteY78" fmla="*/ 114299 h 1259680"/>
                  <a:gd name="connsiteX79" fmla="*/ 838200 w 1033991"/>
                  <a:gd name="connsiteY79" fmla="*/ 114299 h 1259680"/>
                  <a:gd name="connsiteX80" fmla="*/ 838200 w 1033991"/>
                  <a:gd name="connsiteY80" fmla="*/ 92868 h 1259680"/>
                  <a:gd name="connsiteX81" fmla="*/ 862013 w 1033991"/>
                  <a:gd name="connsiteY81" fmla="*/ 92868 h 1259680"/>
                  <a:gd name="connsiteX82" fmla="*/ 862013 w 1033991"/>
                  <a:gd name="connsiteY82" fmla="*/ 66674 h 1259680"/>
                  <a:gd name="connsiteX83" fmla="*/ 912019 w 1033991"/>
                  <a:gd name="connsiteY83" fmla="*/ 66674 h 1259680"/>
                  <a:gd name="connsiteX84" fmla="*/ 912019 w 1033991"/>
                  <a:gd name="connsiteY84" fmla="*/ 38099 h 1259680"/>
                  <a:gd name="connsiteX85" fmla="*/ 957263 w 1033991"/>
                  <a:gd name="connsiteY85" fmla="*/ 38099 h 1259680"/>
                  <a:gd name="connsiteX86" fmla="*/ 957263 w 1033991"/>
                  <a:gd name="connsiteY86" fmla="*/ 16667 h 1259680"/>
                  <a:gd name="connsiteX87" fmla="*/ 1028700 w 1033991"/>
                  <a:gd name="connsiteY87" fmla="*/ 16667 h 1259680"/>
                  <a:gd name="connsiteX88" fmla="*/ 1028699 w 1033991"/>
                  <a:gd name="connsiteY88" fmla="*/ 0 h 12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33991" h="1259680">
                    <a:moveTo>
                      <a:pt x="0" y="1259680"/>
                    </a:moveTo>
                    <a:lnTo>
                      <a:pt x="11906" y="1214437"/>
                    </a:lnTo>
                    <a:lnTo>
                      <a:pt x="19050" y="1207293"/>
                    </a:lnTo>
                    <a:lnTo>
                      <a:pt x="16669" y="1188243"/>
                    </a:lnTo>
                    <a:lnTo>
                      <a:pt x="23813" y="1188243"/>
                    </a:lnTo>
                    <a:lnTo>
                      <a:pt x="23813" y="1159668"/>
                    </a:lnTo>
                    <a:lnTo>
                      <a:pt x="40481" y="1159668"/>
                    </a:lnTo>
                    <a:lnTo>
                      <a:pt x="40481" y="1128712"/>
                    </a:lnTo>
                    <a:lnTo>
                      <a:pt x="50006" y="1083468"/>
                    </a:lnTo>
                    <a:lnTo>
                      <a:pt x="54769" y="1083468"/>
                    </a:lnTo>
                    <a:lnTo>
                      <a:pt x="54769" y="1064418"/>
                    </a:lnTo>
                    <a:lnTo>
                      <a:pt x="66675" y="1064418"/>
                    </a:lnTo>
                    <a:lnTo>
                      <a:pt x="66675" y="1040605"/>
                    </a:lnTo>
                    <a:lnTo>
                      <a:pt x="69057" y="1042987"/>
                    </a:lnTo>
                    <a:lnTo>
                      <a:pt x="69057" y="992980"/>
                    </a:lnTo>
                    <a:lnTo>
                      <a:pt x="69057" y="992980"/>
                    </a:lnTo>
                    <a:lnTo>
                      <a:pt x="83344" y="990600"/>
                    </a:lnTo>
                    <a:cubicBezTo>
                      <a:pt x="85725" y="984250"/>
                      <a:pt x="89297" y="979090"/>
                      <a:pt x="90488" y="971549"/>
                    </a:cubicBezTo>
                    <a:cubicBezTo>
                      <a:pt x="91679" y="964008"/>
                      <a:pt x="90488" y="954086"/>
                      <a:pt x="90488" y="945355"/>
                    </a:cubicBezTo>
                    <a:lnTo>
                      <a:pt x="100013" y="945355"/>
                    </a:lnTo>
                    <a:lnTo>
                      <a:pt x="100013" y="912018"/>
                    </a:lnTo>
                    <a:lnTo>
                      <a:pt x="107156" y="912018"/>
                    </a:lnTo>
                    <a:lnTo>
                      <a:pt x="107156" y="883443"/>
                    </a:lnTo>
                    <a:lnTo>
                      <a:pt x="119063" y="845343"/>
                    </a:lnTo>
                    <a:lnTo>
                      <a:pt x="133350" y="845343"/>
                    </a:lnTo>
                    <a:lnTo>
                      <a:pt x="133350" y="819149"/>
                    </a:lnTo>
                    <a:lnTo>
                      <a:pt x="147638" y="819149"/>
                    </a:lnTo>
                    <a:lnTo>
                      <a:pt x="147638" y="771524"/>
                    </a:lnTo>
                    <a:lnTo>
                      <a:pt x="161925" y="771524"/>
                    </a:lnTo>
                    <a:lnTo>
                      <a:pt x="161925" y="742949"/>
                    </a:lnTo>
                    <a:lnTo>
                      <a:pt x="178594" y="742949"/>
                    </a:lnTo>
                    <a:lnTo>
                      <a:pt x="178594" y="719137"/>
                    </a:lnTo>
                    <a:lnTo>
                      <a:pt x="178594" y="709612"/>
                    </a:lnTo>
                    <a:lnTo>
                      <a:pt x="188119" y="690562"/>
                    </a:lnTo>
                    <a:lnTo>
                      <a:pt x="190500" y="673893"/>
                    </a:lnTo>
                    <a:lnTo>
                      <a:pt x="200025" y="669130"/>
                    </a:lnTo>
                    <a:lnTo>
                      <a:pt x="200025" y="642937"/>
                    </a:lnTo>
                    <a:lnTo>
                      <a:pt x="207169" y="640555"/>
                    </a:lnTo>
                    <a:lnTo>
                      <a:pt x="207169" y="621505"/>
                    </a:lnTo>
                    <a:lnTo>
                      <a:pt x="235744" y="621505"/>
                    </a:lnTo>
                    <a:lnTo>
                      <a:pt x="242888" y="578643"/>
                    </a:lnTo>
                    <a:lnTo>
                      <a:pt x="264319" y="578643"/>
                    </a:lnTo>
                    <a:lnTo>
                      <a:pt x="264319" y="550068"/>
                    </a:lnTo>
                    <a:lnTo>
                      <a:pt x="273844" y="550068"/>
                    </a:lnTo>
                    <a:lnTo>
                      <a:pt x="273844" y="523874"/>
                    </a:lnTo>
                    <a:lnTo>
                      <a:pt x="292894" y="523874"/>
                    </a:lnTo>
                    <a:lnTo>
                      <a:pt x="292894" y="511968"/>
                    </a:lnTo>
                    <a:lnTo>
                      <a:pt x="300038" y="504824"/>
                    </a:lnTo>
                    <a:lnTo>
                      <a:pt x="300038" y="481012"/>
                    </a:lnTo>
                    <a:lnTo>
                      <a:pt x="330994" y="481012"/>
                    </a:lnTo>
                    <a:lnTo>
                      <a:pt x="330994" y="454818"/>
                    </a:lnTo>
                    <a:lnTo>
                      <a:pt x="345281" y="454818"/>
                    </a:lnTo>
                    <a:lnTo>
                      <a:pt x="345281" y="433387"/>
                    </a:lnTo>
                    <a:lnTo>
                      <a:pt x="361950" y="433387"/>
                    </a:lnTo>
                    <a:lnTo>
                      <a:pt x="361950" y="407193"/>
                    </a:lnTo>
                    <a:lnTo>
                      <a:pt x="402431" y="407193"/>
                    </a:lnTo>
                    <a:lnTo>
                      <a:pt x="402431" y="380999"/>
                    </a:lnTo>
                    <a:lnTo>
                      <a:pt x="426244" y="380999"/>
                    </a:lnTo>
                    <a:lnTo>
                      <a:pt x="426244" y="359568"/>
                    </a:lnTo>
                    <a:lnTo>
                      <a:pt x="466725" y="359568"/>
                    </a:lnTo>
                    <a:lnTo>
                      <a:pt x="466725" y="330993"/>
                    </a:lnTo>
                    <a:lnTo>
                      <a:pt x="497681" y="330993"/>
                    </a:lnTo>
                    <a:lnTo>
                      <a:pt x="497681" y="307180"/>
                    </a:lnTo>
                    <a:lnTo>
                      <a:pt x="533400" y="307180"/>
                    </a:lnTo>
                    <a:lnTo>
                      <a:pt x="533400" y="283368"/>
                    </a:lnTo>
                    <a:lnTo>
                      <a:pt x="576263" y="283368"/>
                    </a:lnTo>
                    <a:lnTo>
                      <a:pt x="576263" y="261937"/>
                    </a:lnTo>
                    <a:lnTo>
                      <a:pt x="619125" y="261937"/>
                    </a:lnTo>
                    <a:lnTo>
                      <a:pt x="619125" y="240505"/>
                    </a:lnTo>
                    <a:lnTo>
                      <a:pt x="647700" y="240505"/>
                    </a:lnTo>
                    <a:lnTo>
                      <a:pt x="647700" y="211930"/>
                    </a:lnTo>
                    <a:lnTo>
                      <a:pt x="704850" y="211930"/>
                    </a:lnTo>
                    <a:lnTo>
                      <a:pt x="704850" y="185737"/>
                    </a:lnTo>
                    <a:lnTo>
                      <a:pt x="740569" y="185737"/>
                    </a:lnTo>
                    <a:lnTo>
                      <a:pt x="740569" y="164305"/>
                    </a:lnTo>
                    <a:lnTo>
                      <a:pt x="781050" y="164305"/>
                    </a:lnTo>
                    <a:lnTo>
                      <a:pt x="781050" y="138112"/>
                    </a:lnTo>
                    <a:lnTo>
                      <a:pt x="804863" y="138112"/>
                    </a:lnTo>
                    <a:lnTo>
                      <a:pt x="804863" y="114299"/>
                    </a:lnTo>
                    <a:lnTo>
                      <a:pt x="838200" y="114299"/>
                    </a:lnTo>
                    <a:lnTo>
                      <a:pt x="838200" y="92868"/>
                    </a:lnTo>
                    <a:lnTo>
                      <a:pt x="862013" y="92868"/>
                    </a:lnTo>
                    <a:lnTo>
                      <a:pt x="862013" y="66674"/>
                    </a:lnTo>
                    <a:lnTo>
                      <a:pt x="912019" y="66674"/>
                    </a:lnTo>
                    <a:lnTo>
                      <a:pt x="912019" y="38099"/>
                    </a:lnTo>
                    <a:lnTo>
                      <a:pt x="957263" y="38099"/>
                    </a:lnTo>
                    <a:lnTo>
                      <a:pt x="957263" y="16667"/>
                    </a:lnTo>
                    <a:lnTo>
                      <a:pt x="1028700" y="16667"/>
                    </a:lnTo>
                    <a:cubicBezTo>
                      <a:pt x="1040606" y="16667"/>
                      <a:pt x="1028699" y="0"/>
                      <a:pt x="1028699" y="0"/>
                    </a:cubicBez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sp>
            <p:nvSpPr>
              <p:cNvPr id="66" name="Freeform 65"/>
              <p:cNvSpPr/>
              <p:nvPr/>
            </p:nvSpPr>
            <p:spPr>
              <a:xfrm>
                <a:off x="6288881" y="2888456"/>
                <a:ext cx="2305049" cy="862013"/>
              </a:xfrm>
              <a:custGeom>
                <a:avLst/>
                <a:gdLst>
                  <a:gd name="connsiteX0" fmla="*/ 0 w 2614612"/>
                  <a:gd name="connsiteY0" fmla="*/ 835819 h 852488"/>
                  <a:gd name="connsiteX1" fmla="*/ 311944 w 2614612"/>
                  <a:gd name="connsiteY1" fmla="*/ 852488 h 852488"/>
                  <a:gd name="connsiteX2" fmla="*/ 311944 w 2614612"/>
                  <a:gd name="connsiteY2" fmla="*/ 828675 h 852488"/>
                  <a:gd name="connsiteX3" fmla="*/ 378619 w 2614612"/>
                  <a:gd name="connsiteY3" fmla="*/ 828675 h 852488"/>
                  <a:gd name="connsiteX4" fmla="*/ 378619 w 2614612"/>
                  <a:gd name="connsiteY4" fmla="*/ 804863 h 852488"/>
                  <a:gd name="connsiteX5" fmla="*/ 442912 w 2614612"/>
                  <a:gd name="connsiteY5" fmla="*/ 804863 h 852488"/>
                  <a:gd name="connsiteX6" fmla="*/ 442912 w 2614612"/>
                  <a:gd name="connsiteY6" fmla="*/ 781050 h 852488"/>
                  <a:gd name="connsiteX7" fmla="*/ 492919 w 2614612"/>
                  <a:gd name="connsiteY7" fmla="*/ 781050 h 852488"/>
                  <a:gd name="connsiteX8" fmla="*/ 492919 w 2614612"/>
                  <a:gd name="connsiteY8" fmla="*/ 752475 h 852488"/>
                  <a:gd name="connsiteX9" fmla="*/ 542925 w 2614612"/>
                  <a:gd name="connsiteY9" fmla="*/ 752475 h 852488"/>
                  <a:gd name="connsiteX10" fmla="*/ 542925 w 2614612"/>
                  <a:gd name="connsiteY10" fmla="*/ 726282 h 852488"/>
                  <a:gd name="connsiteX11" fmla="*/ 595312 w 2614612"/>
                  <a:gd name="connsiteY11" fmla="*/ 726282 h 852488"/>
                  <a:gd name="connsiteX12" fmla="*/ 595312 w 2614612"/>
                  <a:gd name="connsiteY12" fmla="*/ 704850 h 852488"/>
                  <a:gd name="connsiteX13" fmla="*/ 633412 w 2614612"/>
                  <a:gd name="connsiteY13" fmla="*/ 704850 h 852488"/>
                  <a:gd name="connsiteX14" fmla="*/ 633412 w 2614612"/>
                  <a:gd name="connsiteY14" fmla="*/ 681038 h 852488"/>
                  <a:gd name="connsiteX15" fmla="*/ 690562 w 2614612"/>
                  <a:gd name="connsiteY15" fmla="*/ 681038 h 852488"/>
                  <a:gd name="connsiteX16" fmla="*/ 690562 w 2614612"/>
                  <a:gd name="connsiteY16" fmla="*/ 654844 h 852488"/>
                  <a:gd name="connsiteX17" fmla="*/ 738187 w 2614612"/>
                  <a:gd name="connsiteY17" fmla="*/ 654844 h 852488"/>
                  <a:gd name="connsiteX18" fmla="*/ 738187 w 2614612"/>
                  <a:gd name="connsiteY18" fmla="*/ 631032 h 852488"/>
                  <a:gd name="connsiteX19" fmla="*/ 802481 w 2614612"/>
                  <a:gd name="connsiteY19" fmla="*/ 631032 h 852488"/>
                  <a:gd name="connsiteX20" fmla="*/ 802481 w 2614612"/>
                  <a:gd name="connsiteY20" fmla="*/ 607219 h 852488"/>
                  <a:gd name="connsiteX21" fmla="*/ 854869 w 2614612"/>
                  <a:gd name="connsiteY21" fmla="*/ 607219 h 852488"/>
                  <a:gd name="connsiteX22" fmla="*/ 854869 w 2614612"/>
                  <a:gd name="connsiteY22" fmla="*/ 583407 h 852488"/>
                  <a:gd name="connsiteX23" fmla="*/ 919162 w 2614612"/>
                  <a:gd name="connsiteY23" fmla="*/ 583407 h 852488"/>
                  <a:gd name="connsiteX24" fmla="*/ 919162 w 2614612"/>
                  <a:gd name="connsiteY24" fmla="*/ 564357 h 852488"/>
                  <a:gd name="connsiteX25" fmla="*/ 976312 w 2614612"/>
                  <a:gd name="connsiteY25" fmla="*/ 564357 h 852488"/>
                  <a:gd name="connsiteX26" fmla="*/ 976312 w 2614612"/>
                  <a:gd name="connsiteY26" fmla="*/ 535782 h 852488"/>
                  <a:gd name="connsiteX27" fmla="*/ 1066800 w 2614612"/>
                  <a:gd name="connsiteY27" fmla="*/ 535782 h 852488"/>
                  <a:gd name="connsiteX28" fmla="*/ 1066800 w 2614612"/>
                  <a:gd name="connsiteY28" fmla="*/ 511969 h 852488"/>
                  <a:gd name="connsiteX29" fmla="*/ 1133475 w 2614612"/>
                  <a:gd name="connsiteY29" fmla="*/ 511969 h 852488"/>
                  <a:gd name="connsiteX30" fmla="*/ 1133475 w 2614612"/>
                  <a:gd name="connsiteY30" fmla="*/ 483394 h 852488"/>
                  <a:gd name="connsiteX31" fmla="*/ 1212056 w 2614612"/>
                  <a:gd name="connsiteY31" fmla="*/ 483394 h 852488"/>
                  <a:gd name="connsiteX32" fmla="*/ 1212056 w 2614612"/>
                  <a:gd name="connsiteY32" fmla="*/ 464344 h 852488"/>
                  <a:gd name="connsiteX33" fmla="*/ 1247775 w 2614612"/>
                  <a:gd name="connsiteY33" fmla="*/ 464344 h 852488"/>
                  <a:gd name="connsiteX34" fmla="*/ 1247775 w 2614612"/>
                  <a:gd name="connsiteY34" fmla="*/ 438150 h 852488"/>
                  <a:gd name="connsiteX35" fmla="*/ 1352550 w 2614612"/>
                  <a:gd name="connsiteY35" fmla="*/ 438150 h 852488"/>
                  <a:gd name="connsiteX36" fmla="*/ 1352550 w 2614612"/>
                  <a:gd name="connsiteY36" fmla="*/ 414338 h 852488"/>
                  <a:gd name="connsiteX37" fmla="*/ 1421606 w 2614612"/>
                  <a:gd name="connsiteY37" fmla="*/ 414338 h 852488"/>
                  <a:gd name="connsiteX38" fmla="*/ 1421606 w 2614612"/>
                  <a:gd name="connsiteY38" fmla="*/ 390525 h 852488"/>
                  <a:gd name="connsiteX39" fmla="*/ 1509712 w 2614612"/>
                  <a:gd name="connsiteY39" fmla="*/ 390525 h 852488"/>
                  <a:gd name="connsiteX40" fmla="*/ 1509712 w 2614612"/>
                  <a:gd name="connsiteY40" fmla="*/ 364332 h 852488"/>
                  <a:gd name="connsiteX41" fmla="*/ 1590675 w 2614612"/>
                  <a:gd name="connsiteY41" fmla="*/ 364332 h 852488"/>
                  <a:gd name="connsiteX42" fmla="*/ 1590675 w 2614612"/>
                  <a:gd name="connsiteY42" fmla="*/ 342900 h 852488"/>
                  <a:gd name="connsiteX43" fmla="*/ 1674019 w 2614612"/>
                  <a:gd name="connsiteY43" fmla="*/ 342900 h 852488"/>
                  <a:gd name="connsiteX44" fmla="*/ 1674019 w 2614612"/>
                  <a:gd name="connsiteY44" fmla="*/ 319088 h 852488"/>
                  <a:gd name="connsiteX45" fmla="*/ 1726406 w 2614612"/>
                  <a:gd name="connsiteY45" fmla="*/ 319088 h 852488"/>
                  <a:gd name="connsiteX46" fmla="*/ 1726406 w 2614612"/>
                  <a:gd name="connsiteY46" fmla="*/ 295275 h 852488"/>
                  <a:gd name="connsiteX47" fmla="*/ 1804987 w 2614612"/>
                  <a:gd name="connsiteY47" fmla="*/ 295275 h 852488"/>
                  <a:gd name="connsiteX48" fmla="*/ 1804987 w 2614612"/>
                  <a:gd name="connsiteY48" fmla="*/ 266700 h 852488"/>
                  <a:gd name="connsiteX49" fmla="*/ 1862137 w 2614612"/>
                  <a:gd name="connsiteY49" fmla="*/ 266700 h 852488"/>
                  <a:gd name="connsiteX50" fmla="*/ 1862137 w 2614612"/>
                  <a:gd name="connsiteY50" fmla="*/ 250032 h 852488"/>
                  <a:gd name="connsiteX51" fmla="*/ 1940719 w 2614612"/>
                  <a:gd name="connsiteY51" fmla="*/ 250032 h 852488"/>
                  <a:gd name="connsiteX52" fmla="*/ 1940719 w 2614612"/>
                  <a:gd name="connsiteY52" fmla="*/ 221457 h 852488"/>
                  <a:gd name="connsiteX53" fmla="*/ 1978819 w 2614612"/>
                  <a:gd name="connsiteY53" fmla="*/ 221457 h 852488"/>
                  <a:gd name="connsiteX54" fmla="*/ 1978819 w 2614612"/>
                  <a:gd name="connsiteY54" fmla="*/ 195263 h 852488"/>
                  <a:gd name="connsiteX55" fmla="*/ 2057400 w 2614612"/>
                  <a:gd name="connsiteY55" fmla="*/ 195263 h 852488"/>
                  <a:gd name="connsiteX56" fmla="*/ 2057400 w 2614612"/>
                  <a:gd name="connsiteY56" fmla="*/ 173832 h 852488"/>
                  <a:gd name="connsiteX57" fmla="*/ 2097881 w 2614612"/>
                  <a:gd name="connsiteY57" fmla="*/ 173832 h 852488"/>
                  <a:gd name="connsiteX58" fmla="*/ 2097881 w 2614612"/>
                  <a:gd name="connsiteY58" fmla="*/ 147638 h 852488"/>
                  <a:gd name="connsiteX59" fmla="*/ 2157412 w 2614612"/>
                  <a:gd name="connsiteY59" fmla="*/ 147638 h 852488"/>
                  <a:gd name="connsiteX60" fmla="*/ 2157412 w 2614612"/>
                  <a:gd name="connsiteY60" fmla="*/ 126207 h 852488"/>
                  <a:gd name="connsiteX61" fmla="*/ 2185987 w 2614612"/>
                  <a:gd name="connsiteY61" fmla="*/ 126207 h 852488"/>
                  <a:gd name="connsiteX62" fmla="*/ 2185987 w 2614612"/>
                  <a:gd name="connsiteY62" fmla="*/ 102394 h 852488"/>
                  <a:gd name="connsiteX63" fmla="*/ 2333625 w 2614612"/>
                  <a:gd name="connsiteY63" fmla="*/ 102394 h 852488"/>
                  <a:gd name="connsiteX64" fmla="*/ 2333625 w 2614612"/>
                  <a:gd name="connsiteY64" fmla="*/ 76200 h 852488"/>
                  <a:gd name="connsiteX65" fmla="*/ 2407444 w 2614612"/>
                  <a:gd name="connsiteY65" fmla="*/ 76200 h 852488"/>
                  <a:gd name="connsiteX66" fmla="*/ 2407444 w 2614612"/>
                  <a:gd name="connsiteY66" fmla="*/ 52388 h 852488"/>
                  <a:gd name="connsiteX67" fmla="*/ 2497931 w 2614612"/>
                  <a:gd name="connsiteY67" fmla="*/ 52388 h 852488"/>
                  <a:gd name="connsiteX68" fmla="*/ 2497931 w 2614612"/>
                  <a:gd name="connsiteY68" fmla="*/ 23813 h 852488"/>
                  <a:gd name="connsiteX69" fmla="*/ 2566987 w 2614612"/>
                  <a:gd name="connsiteY69" fmla="*/ 23813 h 852488"/>
                  <a:gd name="connsiteX70" fmla="*/ 2566987 w 2614612"/>
                  <a:gd name="connsiteY70" fmla="*/ 0 h 852488"/>
                  <a:gd name="connsiteX71" fmla="*/ 2614612 w 2614612"/>
                  <a:gd name="connsiteY71" fmla="*/ 0 h 852488"/>
                  <a:gd name="connsiteX0" fmla="*/ 0 w 2302668"/>
                  <a:gd name="connsiteY0" fmla="*/ 852488 h 852488"/>
                  <a:gd name="connsiteX1" fmla="*/ 0 w 2302668"/>
                  <a:gd name="connsiteY1" fmla="*/ 828675 h 852488"/>
                  <a:gd name="connsiteX2" fmla="*/ 66675 w 2302668"/>
                  <a:gd name="connsiteY2" fmla="*/ 828675 h 852488"/>
                  <a:gd name="connsiteX3" fmla="*/ 66675 w 2302668"/>
                  <a:gd name="connsiteY3" fmla="*/ 804863 h 852488"/>
                  <a:gd name="connsiteX4" fmla="*/ 130968 w 2302668"/>
                  <a:gd name="connsiteY4" fmla="*/ 804863 h 852488"/>
                  <a:gd name="connsiteX5" fmla="*/ 130968 w 2302668"/>
                  <a:gd name="connsiteY5" fmla="*/ 781050 h 852488"/>
                  <a:gd name="connsiteX6" fmla="*/ 180975 w 2302668"/>
                  <a:gd name="connsiteY6" fmla="*/ 781050 h 852488"/>
                  <a:gd name="connsiteX7" fmla="*/ 180975 w 2302668"/>
                  <a:gd name="connsiteY7" fmla="*/ 752475 h 852488"/>
                  <a:gd name="connsiteX8" fmla="*/ 230981 w 2302668"/>
                  <a:gd name="connsiteY8" fmla="*/ 752475 h 852488"/>
                  <a:gd name="connsiteX9" fmla="*/ 230981 w 2302668"/>
                  <a:gd name="connsiteY9" fmla="*/ 726282 h 852488"/>
                  <a:gd name="connsiteX10" fmla="*/ 283368 w 2302668"/>
                  <a:gd name="connsiteY10" fmla="*/ 726282 h 852488"/>
                  <a:gd name="connsiteX11" fmla="*/ 283368 w 2302668"/>
                  <a:gd name="connsiteY11" fmla="*/ 704850 h 852488"/>
                  <a:gd name="connsiteX12" fmla="*/ 321468 w 2302668"/>
                  <a:gd name="connsiteY12" fmla="*/ 704850 h 852488"/>
                  <a:gd name="connsiteX13" fmla="*/ 321468 w 2302668"/>
                  <a:gd name="connsiteY13" fmla="*/ 681038 h 852488"/>
                  <a:gd name="connsiteX14" fmla="*/ 378618 w 2302668"/>
                  <a:gd name="connsiteY14" fmla="*/ 681038 h 852488"/>
                  <a:gd name="connsiteX15" fmla="*/ 378618 w 2302668"/>
                  <a:gd name="connsiteY15" fmla="*/ 654844 h 852488"/>
                  <a:gd name="connsiteX16" fmla="*/ 426243 w 2302668"/>
                  <a:gd name="connsiteY16" fmla="*/ 654844 h 852488"/>
                  <a:gd name="connsiteX17" fmla="*/ 426243 w 2302668"/>
                  <a:gd name="connsiteY17" fmla="*/ 631032 h 852488"/>
                  <a:gd name="connsiteX18" fmla="*/ 490537 w 2302668"/>
                  <a:gd name="connsiteY18" fmla="*/ 631032 h 852488"/>
                  <a:gd name="connsiteX19" fmla="*/ 490537 w 2302668"/>
                  <a:gd name="connsiteY19" fmla="*/ 607219 h 852488"/>
                  <a:gd name="connsiteX20" fmla="*/ 542925 w 2302668"/>
                  <a:gd name="connsiteY20" fmla="*/ 607219 h 852488"/>
                  <a:gd name="connsiteX21" fmla="*/ 542925 w 2302668"/>
                  <a:gd name="connsiteY21" fmla="*/ 583407 h 852488"/>
                  <a:gd name="connsiteX22" fmla="*/ 607218 w 2302668"/>
                  <a:gd name="connsiteY22" fmla="*/ 583407 h 852488"/>
                  <a:gd name="connsiteX23" fmla="*/ 607218 w 2302668"/>
                  <a:gd name="connsiteY23" fmla="*/ 564357 h 852488"/>
                  <a:gd name="connsiteX24" fmla="*/ 664368 w 2302668"/>
                  <a:gd name="connsiteY24" fmla="*/ 564357 h 852488"/>
                  <a:gd name="connsiteX25" fmla="*/ 664368 w 2302668"/>
                  <a:gd name="connsiteY25" fmla="*/ 535782 h 852488"/>
                  <a:gd name="connsiteX26" fmla="*/ 754856 w 2302668"/>
                  <a:gd name="connsiteY26" fmla="*/ 535782 h 852488"/>
                  <a:gd name="connsiteX27" fmla="*/ 754856 w 2302668"/>
                  <a:gd name="connsiteY27" fmla="*/ 511969 h 852488"/>
                  <a:gd name="connsiteX28" fmla="*/ 821531 w 2302668"/>
                  <a:gd name="connsiteY28" fmla="*/ 511969 h 852488"/>
                  <a:gd name="connsiteX29" fmla="*/ 821531 w 2302668"/>
                  <a:gd name="connsiteY29" fmla="*/ 483394 h 852488"/>
                  <a:gd name="connsiteX30" fmla="*/ 900112 w 2302668"/>
                  <a:gd name="connsiteY30" fmla="*/ 483394 h 852488"/>
                  <a:gd name="connsiteX31" fmla="*/ 900112 w 2302668"/>
                  <a:gd name="connsiteY31" fmla="*/ 464344 h 852488"/>
                  <a:gd name="connsiteX32" fmla="*/ 935831 w 2302668"/>
                  <a:gd name="connsiteY32" fmla="*/ 464344 h 852488"/>
                  <a:gd name="connsiteX33" fmla="*/ 935831 w 2302668"/>
                  <a:gd name="connsiteY33" fmla="*/ 438150 h 852488"/>
                  <a:gd name="connsiteX34" fmla="*/ 1040606 w 2302668"/>
                  <a:gd name="connsiteY34" fmla="*/ 438150 h 852488"/>
                  <a:gd name="connsiteX35" fmla="*/ 1040606 w 2302668"/>
                  <a:gd name="connsiteY35" fmla="*/ 414338 h 852488"/>
                  <a:gd name="connsiteX36" fmla="*/ 1109662 w 2302668"/>
                  <a:gd name="connsiteY36" fmla="*/ 414338 h 852488"/>
                  <a:gd name="connsiteX37" fmla="*/ 1109662 w 2302668"/>
                  <a:gd name="connsiteY37" fmla="*/ 390525 h 852488"/>
                  <a:gd name="connsiteX38" fmla="*/ 1197768 w 2302668"/>
                  <a:gd name="connsiteY38" fmla="*/ 390525 h 852488"/>
                  <a:gd name="connsiteX39" fmla="*/ 1197768 w 2302668"/>
                  <a:gd name="connsiteY39" fmla="*/ 364332 h 852488"/>
                  <a:gd name="connsiteX40" fmla="*/ 1278731 w 2302668"/>
                  <a:gd name="connsiteY40" fmla="*/ 364332 h 852488"/>
                  <a:gd name="connsiteX41" fmla="*/ 1278731 w 2302668"/>
                  <a:gd name="connsiteY41" fmla="*/ 342900 h 852488"/>
                  <a:gd name="connsiteX42" fmla="*/ 1362075 w 2302668"/>
                  <a:gd name="connsiteY42" fmla="*/ 342900 h 852488"/>
                  <a:gd name="connsiteX43" fmla="*/ 1362075 w 2302668"/>
                  <a:gd name="connsiteY43" fmla="*/ 319088 h 852488"/>
                  <a:gd name="connsiteX44" fmla="*/ 1414462 w 2302668"/>
                  <a:gd name="connsiteY44" fmla="*/ 319088 h 852488"/>
                  <a:gd name="connsiteX45" fmla="*/ 1414462 w 2302668"/>
                  <a:gd name="connsiteY45" fmla="*/ 295275 h 852488"/>
                  <a:gd name="connsiteX46" fmla="*/ 1493043 w 2302668"/>
                  <a:gd name="connsiteY46" fmla="*/ 295275 h 852488"/>
                  <a:gd name="connsiteX47" fmla="*/ 1493043 w 2302668"/>
                  <a:gd name="connsiteY47" fmla="*/ 266700 h 852488"/>
                  <a:gd name="connsiteX48" fmla="*/ 1550193 w 2302668"/>
                  <a:gd name="connsiteY48" fmla="*/ 266700 h 852488"/>
                  <a:gd name="connsiteX49" fmla="*/ 1550193 w 2302668"/>
                  <a:gd name="connsiteY49" fmla="*/ 250032 h 852488"/>
                  <a:gd name="connsiteX50" fmla="*/ 1628775 w 2302668"/>
                  <a:gd name="connsiteY50" fmla="*/ 250032 h 852488"/>
                  <a:gd name="connsiteX51" fmla="*/ 1628775 w 2302668"/>
                  <a:gd name="connsiteY51" fmla="*/ 221457 h 852488"/>
                  <a:gd name="connsiteX52" fmla="*/ 1666875 w 2302668"/>
                  <a:gd name="connsiteY52" fmla="*/ 221457 h 852488"/>
                  <a:gd name="connsiteX53" fmla="*/ 1666875 w 2302668"/>
                  <a:gd name="connsiteY53" fmla="*/ 195263 h 852488"/>
                  <a:gd name="connsiteX54" fmla="*/ 1745456 w 2302668"/>
                  <a:gd name="connsiteY54" fmla="*/ 195263 h 852488"/>
                  <a:gd name="connsiteX55" fmla="*/ 1745456 w 2302668"/>
                  <a:gd name="connsiteY55" fmla="*/ 173832 h 852488"/>
                  <a:gd name="connsiteX56" fmla="*/ 1785937 w 2302668"/>
                  <a:gd name="connsiteY56" fmla="*/ 173832 h 852488"/>
                  <a:gd name="connsiteX57" fmla="*/ 1785937 w 2302668"/>
                  <a:gd name="connsiteY57" fmla="*/ 147638 h 852488"/>
                  <a:gd name="connsiteX58" fmla="*/ 1845468 w 2302668"/>
                  <a:gd name="connsiteY58" fmla="*/ 147638 h 852488"/>
                  <a:gd name="connsiteX59" fmla="*/ 1845468 w 2302668"/>
                  <a:gd name="connsiteY59" fmla="*/ 126207 h 852488"/>
                  <a:gd name="connsiteX60" fmla="*/ 1874043 w 2302668"/>
                  <a:gd name="connsiteY60" fmla="*/ 126207 h 852488"/>
                  <a:gd name="connsiteX61" fmla="*/ 1874043 w 2302668"/>
                  <a:gd name="connsiteY61" fmla="*/ 102394 h 852488"/>
                  <a:gd name="connsiteX62" fmla="*/ 2021681 w 2302668"/>
                  <a:gd name="connsiteY62" fmla="*/ 102394 h 852488"/>
                  <a:gd name="connsiteX63" fmla="*/ 2021681 w 2302668"/>
                  <a:gd name="connsiteY63" fmla="*/ 76200 h 852488"/>
                  <a:gd name="connsiteX64" fmla="*/ 2095500 w 2302668"/>
                  <a:gd name="connsiteY64" fmla="*/ 76200 h 852488"/>
                  <a:gd name="connsiteX65" fmla="*/ 2095500 w 2302668"/>
                  <a:gd name="connsiteY65" fmla="*/ 52388 h 852488"/>
                  <a:gd name="connsiteX66" fmla="*/ 2185987 w 2302668"/>
                  <a:gd name="connsiteY66" fmla="*/ 52388 h 852488"/>
                  <a:gd name="connsiteX67" fmla="*/ 2185987 w 2302668"/>
                  <a:gd name="connsiteY67" fmla="*/ 23813 h 852488"/>
                  <a:gd name="connsiteX68" fmla="*/ 2255043 w 2302668"/>
                  <a:gd name="connsiteY68" fmla="*/ 23813 h 852488"/>
                  <a:gd name="connsiteX69" fmla="*/ 2255043 w 2302668"/>
                  <a:gd name="connsiteY69" fmla="*/ 0 h 852488"/>
                  <a:gd name="connsiteX70" fmla="*/ 2302668 w 2302668"/>
                  <a:gd name="connsiteY70" fmla="*/ 0 h 852488"/>
                  <a:gd name="connsiteX0" fmla="*/ 0 w 2305049"/>
                  <a:gd name="connsiteY0" fmla="*/ 862013 h 862013"/>
                  <a:gd name="connsiteX1" fmla="*/ 2381 w 2305049"/>
                  <a:gd name="connsiteY1" fmla="*/ 828675 h 862013"/>
                  <a:gd name="connsiteX2" fmla="*/ 69056 w 2305049"/>
                  <a:gd name="connsiteY2" fmla="*/ 828675 h 862013"/>
                  <a:gd name="connsiteX3" fmla="*/ 69056 w 2305049"/>
                  <a:gd name="connsiteY3" fmla="*/ 804863 h 862013"/>
                  <a:gd name="connsiteX4" fmla="*/ 133349 w 2305049"/>
                  <a:gd name="connsiteY4" fmla="*/ 804863 h 862013"/>
                  <a:gd name="connsiteX5" fmla="*/ 133349 w 2305049"/>
                  <a:gd name="connsiteY5" fmla="*/ 781050 h 862013"/>
                  <a:gd name="connsiteX6" fmla="*/ 183356 w 2305049"/>
                  <a:gd name="connsiteY6" fmla="*/ 781050 h 862013"/>
                  <a:gd name="connsiteX7" fmla="*/ 183356 w 2305049"/>
                  <a:gd name="connsiteY7" fmla="*/ 752475 h 862013"/>
                  <a:gd name="connsiteX8" fmla="*/ 233362 w 2305049"/>
                  <a:gd name="connsiteY8" fmla="*/ 752475 h 862013"/>
                  <a:gd name="connsiteX9" fmla="*/ 233362 w 2305049"/>
                  <a:gd name="connsiteY9" fmla="*/ 726282 h 862013"/>
                  <a:gd name="connsiteX10" fmla="*/ 285749 w 2305049"/>
                  <a:gd name="connsiteY10" fmla="*/ 726282 h 862013"/>
                  <a:gd name="connsiteX11" fmla="*/ 285749 w 2305049"/>
                  <a:gd name="connsiteY11" fmla="*/ 704850 h 862013"/>
                  <a:gd name="connsiteX12" fmla="*/ 323849 w 2305049"/>
                  <a:gd name="connsiteY12" fmla="*/ 704850 h 862013"/>
                  <a:gd name="connsiteX13" fmla="*/ 323849 w 2305049"/>
                  <a:gd name="connsiteY13" fmla="*/ 681038 h 862013"/>
                  <a:gd name="connsiteX14" fmla="*/ 380999 w 2305049"/>
                  <a:gd name="connsiteY14" fmla="*/ 681038 h 862013"/>
                  <a:gd name="connsiteX15" fmla="*/ 380999 w 2305049"/>
                  <a:gd name="connsiteY15" fmla="*/ 654844 h 862013"/>
                  <a:gd name="connsiteX16" fmla="*/ 428624 w 2305049"/>
                  <a:gd name="connsiteY16" fmla="*/ 654844 h 862013"/>
                  <a:gd name="connsiteX17" fmla="*/ 428624 w 2305049"/>
                  <a:gd name="connsiteY17" fmla="*/ 631032 h 862013"/>
                  <a:gd name="connsiteX18" fmla="*/ 492918 w 2305049"/>
                  <a:gd name="connsiteY18" fmla="*/ 631032 h 862013"/>
                  <a:gd name="connsiteX19" fmla="*/ 492918 w 2305049"/>
                  <a:gd name="connsiteY19" fmla="*/ 607219 h 862013"/>
                  <a:gd name="connsiteX20" fmla="*/ 545306 w 2305049"/>
                  <a:gd name="connsiteY20" fmla="*/ 607219 h 862013"/>
                  <a:gd name="connsiteX21" fmla="*/ 545306 w 2305049"/>
                  <a:gd name="connsiteY21" fmla="*/ 583407 h 862013"/>
                  <a:gd name="connsiteX22" fmla="*/ 609599 w 2305049"/>
                  <a:gd name="connsiteY22" fmla="*/ 583407 h 862013"/>
                  <a:gd name="connsiteX23" fmla="*/ 609599 w 2305049"/>
                  <a:gd name="connsiteY23" fmla="*/ 564357 h 862013"/>
                  <a:gd name="connsiteX24" fmla="*/ 666749 w 2305049"/>
                  <a:gd name="connsiteY24" fmla="*/ 564357 h 862013"/>
                  <a:gd name="connsiteX25" fmla="*/ 666749 w 2305049"/>
                  <a:gd name="connsiteY25" fmla="*/ 535782 h 862013"/>
                  <a:gd name="connsiteX26" fmla="*/ 757237 w 2305049"/>
                  <a:gd name="connsiteY26" fmla="*/ 535782 h 862013"/>
                  <a:gd name="connsiteX27" fmla="*/ 757237 w 2305049"/>
                  <a:gd name="connsiteY27" fmla="*/ 511969 h 862013"/>
                  <a:gd name="connsiteX28" fmla="*/ 823912 w 2305049"/>
                  <a:gd name="connsiteY28" fmla="*/ 511969 h 862013"/>
                  <a:gd name="connsiteX29" fmla="*/ 823912 w 2305049"/>
                  <a:gd name="connsiteY29" fmla="*/ 483394 h 862013"/>
                  <a:gd name="connsiteX30" fmla="*/ 902493 w 2305049"/>
                  <a:gd name="connsiteY30" fmla="*/ 483394 h 862013"/>
                  <a:gd name="connsiteX31" fmla="*/ 902493 w 2305049"/>
                  <a:gd name="connsiteY31" fmla="*/ 464344 h 862013"/>
                  <a:gd name="connsiteX32" fmla="*/ 938212 w 2305049"/>
                  <a:gd name="connsiteY32" fmla="*/ 464344 h 862013"/>
                  <a:gd name="connsiteX33" fmla="*/ 938212 w 2305049"/>
                  <a:gd name="connsiteY33" fmla="*/ 438150 h 862013"/>
                  <a:gd name="connsiteX34" fmla="*/ 1042987 w 2305049"/>
                  <a:gd name="connsiteY34" fmla="*/ 438150 h 862013"/>
                  <a:gd name="connsiteX35" fmla="*/ 1042987 w 2305049"/>
                  <a:gd name="connsiteY35" fmla="*/ 414338 h 862013"/>
                  <a:gd name="connsiteX36" fmla="*/ 1112043 w 2305049"/>
                  <a:gd name="connsiteY36" fmla="*/ 414338 h 862013"/>
                  <a:gd name="connsiteX37" fmla="*/ 1112043 w 2305049"/>
                  <a:gd name="connsiteY37" fmla="*/ 390525 h 862013"/>
                  <a:gd name="connsiteX38" fmla="*/ 1200149 w 2305049"/>
                  <a:gd name="connsiteY38" fmla="*/ 390525 h 862013"/>
                  <a:gd name="connsiteX39" fmla="*/ 1200149 w 2305049"/>
                  <a:gd name="connsiteY39" fmla="*/ 364332 h 862013"/>
                  <a:gd name="connsiteX40" fmla="*/ 1281112 w 2305049"/>
                  <a:gd name="connsiteY40" fmla="*/ 364332 h 862013"/>
                  <a:gd name="connsiteX41" fmla="*/ 1281112 w 2305049"/>
                  <a:gd name="connsiteY41" fmla="*/ 342900 h 862013"/>
                  <a:gd name="connsiteX42" fmla="*/ 1364456 w 2305049"/>
                  <a:gd name="connsiteY42" fmla="*/ 342900 h 862013"/>
                  <a:gd name="connsiteX43" fmla="*/ 1364456 w 2305049"/>
                  <a:gd name="connsiteY43" fmla="*/ 319088 h 862013"/>
                  <a:gd name="connsiteX44" fmla="*/ 1416843 w 2305049"/>
                  <a:gd name="connsiteY44" fmla="*/ 319088 h 862013"/>
                  <a:gd name="connsiteX45" fmla="*/ 1416843 w 2305049"/>
                  <a:gd name="connsiteY45" fmla="*/ 295275 h 862013"/>
                  <a:gd name="connsiteX46" fmla="*/ 1495424 w 2305049"/>
                  <a:gd name="connsiteY46" fmla="*/ 295275 h 862013"/>
                  <a:gd name="connsiteX47" fmla="*/ 1495424 w 2305049"/>
                  <a:gd name="connsiteY47" fmla="*/ 266700 h 862013"/>
                  <a:gd name="connsiteX48" fmla="*/ 1552574 w 2305049"/>
                  <a:gd name="connsiteY48" fmla="*/ 266700 h 862013"/>
                  <a:gd name="connsiteX49" fmla="*/ 1552574 w 2305049"/>
                  <a:gd name="connsiteY49" fmla="*/ 250032 h 862013"/>
                  <a:gd name="connsiteX50" fmla="*/ 1631156 w 2305049"/>
                  <a:gd name="connsiteY50" fmla="*/ 250032 h 862013"/>
                  <a:gd name="connsiteX51" fmla="*/ 1631156 w 2305049"/>
                  <a:gd name="connsiteY51" fmla="*/ 221457 h 862013"/>
                  <a:gd name="connsiteX52" fmla="*/ 1669256 w 2305049"/>
                  <a:gd name="connsiteY52" fmla="*/ 221457 h 862013"/>
                  <a:gd name="connsiteX53" fmla="*/ 1669256 w 2305049"/>
                  <a:gd name="connsiteY53" fmla="*/ 195263 h 862013"/>
                  <a:gd name="connsiteX54" fmla="*/ 1747837 w 2305049"/>
                  <a:gd name="connsiteY54" fmla="*/ 195263 h 862013"/>
                  <a:gd name="connsiteX55" fmla="*/ 1747837 w 2305049"/>
                  <a:gd name="connsiteY55" fmla="*/ 173832 h 862013"/>
                  <a:gd name="connsiteX56" fmla="*/ 1788318 w 2305049"/>
                  <a:gd name="connsiteY56" fmla="*/ 173832 h 862013"/>
                  <a:gd name="connsiteX57" fmla="*/ 1788318 w 2305049"/>
                  <a:gd name="connsiteY57" fmla="*/ 147638 h 862013"/>
                  <a:gd name="connsiteX58" fmla="*/ 1847849 w 2305049"/>
                  <a:gd name="connsiteY58" fmla="*/ 147638 h 862013"/>
                  <a:gd name="connsiteX59" fmla="*/ 1847849 w 2305049"/>
                  <a:gd name="connsiteY59" fmla="*/ 126207 h 862013"/>
                  <a:gd name="connsiteX60" fmla="*/ 1876424 w 2305049"/>
                  <a:gd name="connsiteY60" fmla="*/ 126207 h 862013"/>
                  <a:gd name="connsiteX61" fmla="*/ 1876424 w 2305049"/>
                  <a:gd name="connsiteY61" fmla="*/ 102394 h 862013"/>
                  <a:gd name="connsiteX62" fmla="*/ 2024062 w 2305049"/>
                  <a:gd name="connsiteY62" fmla="*/ 102394 h 862013"/>
                  <a:gd name="connsiteX63" fmla="*/ 2024062 w 2305049"/>
                  <a:gd name="connsiteY63" fmla="*/ 76200 h 862013"/>
                  <a:gd name="connsiteX64" fmla="*/ 2097881 w 2305049"/>
                  <a:gd name="connsiteY64" fmla="*/ 76200 h 862013"/>
                  <a:gd name="connsiteX65" fmla="*/ 2097881 w 2305049"/>
                  <a:gd name="connsiteY65" fmla="*/ 52388 h 862013"/>
                  <a:gd name="connsiteX66" fmla="*/ 2188368 w 2305049"/>
                  <a:gd name="connsiteY66" fmla="*/ 52388 h 862013"/>
                  <a:gd name="connsiteX67" fmla="*/ 2188368 w 2305049"/>
                  <a:gd name="connsiteY67" fmla="*/ 23813 h 862013"/>
                  <a:gd name="connsiteX68" fmla="*/ 2257424 w 2305049"/>
                  <a:gd name="connsiteY68" fmla="*/ 23813 h 862013"/>
                  <a:gd name="connsiteX69" fmla="*/ 2257424 w 2305049"/>
                  <a:gd name="connsiteY69" fmla="*/ 0 h 862013"/>
                  <a:gd name="connsiteX70" fmla="*/ 2305049 w 2305049"/>
                  <a:gd name="connsiteY70" fmla="*/ 0 h 86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05049" h="862013">
                    <a:moveTo>
                      <a:pt x="0" y="862013"/>
                    </a:moveTo>
                    <a:lnTo>
                      <a:pt x="2381" y="828675"/>
                    </a:lnTo>
                    <a:lnTo>
                      <a:pt x="69056" y="828675"/>
                    </a:lnTo>
                    <a:lnTo>
                      <a:pt x="69056" y="804863"/>
                    </a:lnTo>
                    <a:lnTo>
                      <a:pt x="133349" y="804863"/>
                    </a:lnTo>
                    <a:lnTo>
                      <a:pt x="133349" y="781050"/>
                    </a:lnTo>
                    <a:lnTo>
                      <a:pt x="183356" y="781050"/>
                    </a:lnTo>
                    <a:lnTo>
                      <a:pt x="183356" y="752475"/>
                    </a:lnTo>
                    <a:lnTo>
                      <a:pt x="233362" y="752475"/>
                    </a:lnTo>
                    <a:lnTo>
                      <a:pt x="233362" y="726282"/>
                    </a:lnTo>
                    <a:lnTo>
                      <a:pt x="285749" y="726282"/>
                    </a:lnTo>
                    <a:lnTo>
                      <a:pt x="285749" y="704850"/>
                    </a:lnTo>
                    <a:lnTo>
                      <a:pt x="323849" y="704850"/>
                    </a:lnTo>
                    <a:lnTo>
                      <a:pt x="323849" y="681038"/>
                    </a:lnTo>
                    <a:lnTo>
                      <a:pt x="380999" y="681038"/>
                    </a:lnTo>
                    <a:lnTo>
                      <a:pt x="380999" y="654844"/>
                    </a:lnTo>
                    <a:lnTo>
                      <a:pt x="428624" y="654844"/>
                    </a:lnTo>
                    <a:lnTo>
                      <a:pt x="428624" y="631032"/>
                    </a:lnTo>
                    <a:lnTo>
                      <a:pt x="492918" y="631032"/>
                    </a:lnTo>
                    <a:lnTo>
                      <a:pt x="492918" y="607219"/>
                    </a:lnTo>
                    <a:lnTo>
                      <a:pt x="545306" y="607219"/>
                    </a:lnTo>
                    <a:lnTo>
                      <a:pt x="545306" y="583407"/>
                    </a:lnTo>
                    <a:lnTo>
                      <a:pt x="609599" y="583407"/>
                    </a:lnTo>
                    <a:lnTo>
                      <a:pt x="609599" y="564357"/>
                    </a:lnTo>
                    <a:lnTo>
                      <a:pt x="666749" y="564357"/>
                    </a:lnTo>
                    <a:lnTo>
                      <a:pt x="666749" y="535782"/>
                    </a:lnTo>
                    <a:lnTo>
                      <a:pt x="757237" y="535782"/>
                    </a:lnTo>
                    <a:lnTo>
                      <a:pt x="757237" y="511969"/>
                    </a:lnTo>
                    <a:lnTo>
                      <a:pt x="823912" y="511969"/>
                    </a:lnTo>
                    <a:lnTo>
                      <a:pt x="823912" y="483394"/>
                    </a:lnTo>
                    <a:lnTo>
                      <a:pt x="902493" y="483394"/>
                    </a:lnTo>
                    <a:lnTo>
                      <a:pt x="902493" y="464344"/>
                    </a:lnTo>
                    <a:lnTo>
                      <a:pt x="938212" y="464344"/>
                    </a:lnTo>
                    <a:lnTo>
                      <a:pt x="938212" y="438150"/>
                    </a:lnTo>
                    <a:lnTo>
                      <a:pt x="1042987" y="438150"/>
                    </a:lnTo>
                    <a:lnTo>
                      <a:pt x="1042987" y="414338"/>
                    </a:lnTo>
                    <a:lnTo>
                      <a:pt x="1112043" y="414338"/>
                    </a:lnTo>
                    <a:lnTo>
                      <a:pt x="1112043" y="390525"/>
                    </a:lnTo>
                    <a:lnTo>
                      <a:pt x="1200149" y="390525"/>
                    </a:lnTo>
                    <a:lnTo>
                      <a:pt x="1200149" y="364332"/>
                    </a:lnTo>
                    <a:lnTo>
                      <a:pt x="1281112" y="364332"/>
                    </a:lnTo>
                    <a:lnTo>
                      <a:pt x="1281112" y="342900"/>
                    </a:lnTo>
                    <a:lnTo>
                      <a:pt x="1364456" y="342900"/>
                    </a:lnTo>
                    <a:lnTo>
                      <a:pt x="1364456" y="319088"/>
                    </a:lnTo>
                    <a:lnTo>
                      <a:pt x="1416843" y="319088"/>
                    </a:lnTo>
                    <a:lnTo>
                      <a:pt x="1416843" y="295275"/>
                    </a:lnTo>
                    <a:lnTo>
                      <a:pt x="1495424" y="295275"/>
                    </a:lnTo>
                    <a:lnTo>
                      <a:pt x="1495424" y="266700"/>
                    </a:lnTo>
                    <a:lnTo>
                      <a:pt x="1552574" y="266700"/>
                    </a:lnTo>
                    <a:lnTo>
                      <a:pt x="1552574" y="250032"/>
                    </a:lnTo>
                    <a:lnTo>
                      <a:pt x="1631156" y="250032"/>
                    </a:lnTo>
                    <a:lnTo>
                      <a:pt x="1631156" y="221457"/>
                    </a:lnTo>
                    <a:lnTo>
                      <a:pt x="1669256" y="221457"/>
                    </a:lnTo>
                    <a:lnTo>
                      <a:pt x="1669256" y="195263"/>
                    </a:lnTo>
                    <a:lnTo>
                      <a:pt x="1747837" y="195263"/>
                    </a:lnTo>
                    <a:lnTo>
                      <a:pt x="1747837" y="173832"/>
                    </a:lnTo>
                    <a:lnTo>
                      <a:pt x="1788318" y="173832"/>
                    </a:lnTo>
                    <a:lnTo>
                      <a:pt x="1788318" y="147638"/>
                    </a:lnTo>
                    <a:lnTo>
                      <a:pt x="1847849" y="147638"/>
                    </a:lnTo>
                    <a:lnTo>
                      <a:pt x="1847849" y="126207"/>
                    </a:lnTo>
                    <a:lnTo>
                      <a:pt x="1876424" y="126207"/>
                    </a:lnTo>
                    <a:lnTo>
                      <a:pt x="1876424" y="102394"/>
                    </a:lnTo>
                    <a:lnTo>
                      <a:pt x="2024062" y="102394"/>
                    </a:lnTo>
                    <a:lnTo>
                      <a:pt x="2024062" y="76200"/>
                    </a:lnTo>
                    <a:lnTo>
                      <a:pt x="2097881" y="76200"/>
                    </a:lnTo>
                    <a:lnTo>
                      <a:pt x="2097881" y="52388"/>
                    </a:lnTo>
                    <a:lnTo>
                      <a:pt x="2188368" y="52388"/>
                    </a:lnTo>
                    <a:lnTo>
                      <a:pt x="2188368" y="23813"/>
                    </a:lnTo>
                    <a:lnTo>
                      <a:pt x="2257424" y="23813"/>
                    </a:lnTo>
                    <a:lnTo>
                      <a:pt x="2257424" y="0"/>
                    </a:lnTo>
                    <a:lnTo>
                      <a:pt x="2305049" y="0"/>
                    </a:ln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grpSp>
        <p:grpSp>
          <p:nvGrpSpPr>
            <p:cNvPr id="55" name="Group 54"/>
            <p:cNvGrpSpPr/>
            <p:nvPr/>
          </p:nvGrpSpPr>
          <p:grpSpPr>
            <a:xfrm>
              <a:off x="5489556" y="2280328"/>
              <a:ext cx="3131652" cy="1617760"/>
              <a:chOff x="5279231" y="2719388"/>
              <a:chExt cx="3319464" cy="2259806"/>
            </a:xfrm>
          </p:grpSpPr>
          <p:sp>
            <p:nvSpPr>
              <p:cNvPr id="62" name="Freeform 61"/>
              <p:cNvSpPr/>
              <p:nvPr/>
            </p:nvSpPr>
            <p:spPr>
              <a:xfrm>
                <a:off x="5279231" y="3938588"/>
                <a:ext cx="602457" cy="1040606"/>
              </a:xfrm>
              <a:custGeom>
                <a:avLst/>
                <a:gdLst>
                  <a:gd name="connsiteX0" fmla="*/ 0 w 673894"/>
                  <a:gd name="connsiteY0" fmla="*/ 1126331 h 1126331"/>
                  <a:gd name="connsiteX1" fmla="*/ 71437 w 673894"/>
                  <a:gd name="connsiteY1" fmla="*/ 1040606 h 1126331"/>
                  <a:gd name="connsiteX2" fmla="*/ 71437 w 673894"/>
                  <a:gd name="connsiteY2" fmla="*/ 1002506 h 1126331"/>
                  <a:gd name="connsiteX3" fmla="*/ 76200 w 673894"/>
                  <a:gd name="connsiteY3" fmla="*/ 997743 h 1126331"/>
                  <a:gd name="connsiteX4" fmla="*/ 76200 w 673894"/>
                  <a:gd name="connsiteY4" fmla="*/ 969168 h 1126331"/>
                  <a:gd name="connsiteX5" fmla="*/ 85725 w 673894"/>
                  <a:gd name="connsiteY5" fmla="*/ 969168 h 1126331"/>
                  <a:gd name="connsiteX6" fmla="*/ 85725 w 673894"/>
                  <a:gd name="connsiteY6" fmla="*/ 940593 h 1126331"/>
                  <a:gd name="connsiteX7" fmla="*/ 92869 w 673894"/>
                  <a:gd name="connsiteY7" fmla="*/ 940593 h 1126331"/>
                  <a:gd name="connsiteX8" fmla="*/ 92869 w 673894"/>
                  <a:gd name="connsiteY8" fmla="*/ 914400 h 1126331"/>
                  <a:gd name="connsiteX9" fmla="*/ 109537 w 673894"/>
                  <a:gd name="connsiteY9" fmla="*/ 914400 h 1126331"/>
                  <a:gd name="connsiteX10" fmla="*/ 109537 w 673894"/>
                  <a:gd name="connsiteY10" fmla="*/ 862012 h 1126331"/>
                  <a:gd name="connsiteX11" fmla="*/ 111919 w 673894"/>
                  <a:gd name="connsiteY11" fmla="*/ 862012 h 1126331"/>
                  <a:gd name="connsiteX12" fmla="*/ 111919 w 673894"/>
                  <a:gd name="connsiteY12" fmla="*/ 816768 h 1126331"/>
                  <a:gd name="connsiteX13" fmla="*/ 119062 w 673894"/>
                  <a:gd name="connsiteY13" fmla="*/ 816768 h 1126331"/>
                  <a:gd name="connsiteX14" fmla="*/ 119062 w 673894"/>
                  <a:gd name="connsiteY14" fmla="*/ 795337 h 1126331"/>
                  <a:gd name="connsiteX15" fmla="*/ 128587 w 673894"/>
                  <a:gd name="connsiteY15" fmla="*/ 795337 h 1126331"/>
                  <a:gd name="connsiteX16" fmla="*/ 128587 w 673894"/>
                  <a:gd name="connsiteY16" fmla="*/ 766762 h 1126331"/>
                  <a:gd name="connsiteX17" fmla="*/ 135731 w 673894"/>
                  <a:gd name="connsiteY17" fmla="*/ 766762 h 1126331"/>
                  <a:gd name="connsiteX18" fmla="*/ 135731 w 673894"/>
                  <a:gd name="connsiteY18" fmla="*/ 735806 h 1126331"/>
                  <a:gd name="connsiteX19" fmla="*/ 145256 w 673894"/>
                  <a:gd name="connsiteY19" fmla="*/ 735806 h 1126331"/>
                  <a:gd name="connsiteX20" fmla="*/ 145256 w 673894"/>
                  <a:gd name="connsiteY20" fmla="*/ 719137 h 1126331"/>
                  <a:gd name="connsiteX21" fmla="*/ 147637 w 673894"/>
                  <a:gd name="connsiteY21" fmla="*/ 719137 h 1126331"/>
                  <a:gd name="connsiteX22" fmla="*/ 147637 w 673894"/>
                  <a:gd name="connsiteY22" fmla="*/ 695325 h 1126331"/>
                  <a:gd name="connsiteX23" fmla="*/ 159544 w 673894"/>
                  <a:gd name="connsiteY23" fmla="*/ 695325 h 1126331"/>
                  <a:gd name="connsiteX24" fmla="*/ 159544 w 673894"/>
                  <a:gd name="connsiteY24" fmla="*/ 673893 h 1126331"/>
                  <a:gd name="connsiteX25" fmla="*/ 173831 w 673894"/>
                  <a:gd name="connsiteY25" fmla="*/ 673893 h 1126331"/>
                  <a:gd name="connsiteX26" fmla="*/ 173831 w 673894"/>
                  <a:gd name="connsiteY26" fmla="*/ 650081 h 1126331"/>
                  <a:gd name="connsiteX27" fmla="*/ 178594 w 673894"/>
                  <a:gd name="connsiteY27" fmla="*/ 650081 h 1126331"/>
                  <a:gd name="connsiteX28" fmla="*/ 178594 w 673894"/>
                  <a:gd name="connsiteY28" fmla="*/ 626268 h 1126331"/>
                  <a:gd name="connsiteX29" fmla="*/ 185737 w 673894"/>
                  <a:gd name="connsiteY29" fmla="*/ 619125 h 1126331"/>
                  <a:gd name="connsiteX30" fmla="*/ 185737 w 673894"/>
                  <a:gd name="connsiteY30" fmla="*/ 592931 h 1126331"/>
                  <a:gd name="connsiteX31" fmla="*/ 190500 w 673894"/>
                  <a:gd name="connsiteY31" fmla="*/ 592931 h 1126331"/>
                  <a:gd name="connsiteX32" fmla="*/ 190500 w 673894"/>
                  <a:gd name="connsiteY32" fmla="*/ 581025 h 1126331"/>
                  <a:gd name="connsiteX33" fmla="*/ 204787 w 673894"/>
                  <a:gd name="connsiteY33" fmla="*/ 581025 h 1126331"/>
                  <a:gd name="connsiteX34" fmla="*/ 204787 w 673894"/>
                  <a:gd name="connsiteY34" fmla="*/ 552450 h 1126331"/>
                  <a:gd name="connsiteX35" fmla="*/ 211931 w 673894"/>
                  <a:gd name="connsiteY35" fmla="*/ 552450 h 1126331"/>
                  <a:gd name="connsiteX36" fmla="*/ 211931 w 673894"/>
                  <a:gd name="connsiteY36" fmla="*/ 526256 h 1126331"/>
                  <a:gd name="connsiteX37" fmla="*/ 221456 w 673894"/>
                  <a:gd name="connsiteY37" fmla="*/ 526256 h 1126331"/>
                  <a:gd name="connsiteX38" fmla="*/ 221456 w 673894"/>
                  <a:gd name="connsiteY38" fmla="*/ 502443 h 1126331"/>
                  <a:gd name="connsiteX39" fmla="*/ 235744 w 673894"/>
                  <a:gd name="connsiteY39" fmla="*/ 502443 h 1126331"/>
                  <a:gd name="connsiteX40" fmla="*/ 235744 w 673894"/>
                  <a:gd name="connsiteY40" fmla="*/ 473868 h 1126331"/>
                  <a:gd name="connsiteX41" fmla="*/ 245269 w 673894"/>
                  <a:gd name="connsiteY41" fmla="*/ 473868 h 1126331"/>
                  <a:gd name="connsiteX42" fmla="*/ 245269 w 673894"/>
                  <a:gd name="connsiteY42" fmla="*/ 457200 h 1126331"/>
                  <a:gd name="connsiteX43" fmla="*/ 266700 w 673894"/>
                  <a:gd name="connsiteY43" fmla="*/ 457200 h 1126331"/>
                  <a:gd name="connsiteX44" fmla="*/ 266700 w 673894"/>
                  <a:gd name="connsiteY44" fmla="*/ 431006 h 1126331"/>
                  <a:gd name="connsiteX45" fmla="*/ 278606 w 673894"/>
                  <a:gd name="connsiteY45" fmla="*/ 431006 h 1126331"/>
                  <a:gd name="connsiteX46" fmla="*/ 278606 w 673894"/>
                  <a:gd name="connsiteY46" fmla="*/ 411956 h 1126331"/>
                  <a:gd name="connsiteX47" fmla="*/ 295275 w 673894"/>
                  <a:gd name="connsiteY47" fmla="*/ 411956 h 1126331"/>
                  <a:gd name="connsiteX48" fmla="*/ 295275 w 673894"/>
                  <a:gd name="connsiteY48" fmla="*/ 383381 h 1126331"/>
                  <a:gd name="connsiteX49" fmla="*/ 302419 w 673894"/>
                  <a:gd name="connsiteY49" fmla="*/ 383381 h 1126331"/>
                  <a:gd name="connsiteX50" fmla="*/ 302419 w 673894"/>
                  <a:gd name="connsiteY50" fmla="*/ 361950 h 1126331"/>
                  <a:gd name="connsiteX51" fmla="*/ 321469 w 673894"/>
                  <a:gd name="connsiteY51" fmla="*/ 361950 h 1126331"/>
                  <a:gd name="connsiteX52" fmla="*/ 321469 w 673894"/>
                  <a:gd name="connsiteY52" fmla="*/ 333375 h 1126331"/>
                  <a:gd name="connsiteX53" fmla="*/ 338137 w 673894"/>
                  <a:gd name="connsiteY53" fmla="*/ 333375 h 1126331"/>
                  <a:gd name="connsiteX54" fmla="*/ 338137 w 673894"/>
                  <a:gd name="connsiteY54" fmla="*/ 311943 h 1126331"/>
                  <a:gd name="connsiteX55" fmla="*/ 369094 w 673894"/>
                  <a:gd name="connsiteY55" fmla="*/ 311943 h 1126331"/>
                  <a:gd name="connsiteX56" fmla="*/ 369094 w 673894"/>
                  <a:gd name="connsiteY56" fmla="*/ 290512 h 1126331"/>
                  <a:gd name="connsiteX57" fmla="*/ 385762 w 673894"/>
                  <a:gd name="connsiteY57" fmla="*/ 290512 h 1126331"/>
                  <a:gd name="connsiteX58" fmla="*/ 385762 w 673894"/>
                  <a:gd name="connsiteY58" fmla="*/ 264318 h 1126331"/>
                  <a:gd name="connsiteX59" fmla="*/ 404812 w 673894"/>
                  <a:gd name="connsiteY59" fmla="*/ 264318 h 1126331"/>
                  <a:gd name="connsiteX60" fmla="*/ 404812 w 673894"/>
                  <a:gd name="connsiteY60" fmla="*/ 233362 h 1126331"/>
                  <a:gd name="connsiteX61" fmla="*/ 419100 w 673894"/>
                  <a:gd name="connsiteY61" fmla="*/ 233362 h 1126331"/>
                  <a:gd name="connsiteX62" fmla="*/ 419100 w 673894"/>
                  <a:gd name="connsiteY62" fmla="*/ 214312 h 1126331"/>
                  <a:gd name="connsiteX63" fmla="*/ 438150 w 673894"/>
                  <a:gd name="connsiteY63" fmla="*/ 214312 h 1126331"/>
                  <a:gd name="connsiteX64" fmla="*/ 438150 w 673894"/>
                  <a:gd name="connsiteY64" fmla="*/ 190500 h 1126331"/>
                  <a:gd name="connsiteX65" fmla="*/ 461962 w 673894"/>
                  <a:gd name="connsiteY65" fmla="*/ 190500 h 1126331"/>
                  <a:gd name="connsiteX66" fmla="*/ 461962 w 673894"/>
                  <a:gd name="connsiteY66" fmla="*/ 164306 h 1126331"/>
                  <a:gd name="connsiteX67" fmla="*/ 476250 w 673894"/>
                  <a:gd name="connsiteY67" fmla="*/ 164306 h 1126331"/>
                  <a:gd name="connsiteX68" fmla="*/ 476250 w 673894"/>
                  <a:gd name="connsiteY68" fmla="*/ 140493 h 1126331"/>
                  <a:gd name="connsiteX69" fmla="*/ 516731 w 673894"/>
                  <a:gd name="connsiteY69" fmla="*/ 140493 h 1126331"/>
                  <a:gd name="connsiteX70" fmla="*/ 516731 w 673894"/>
                  <a:gd name="connsiteY70" fmla="*/ 116681 h 1126331"/>
                  <a:gd name="connsiteX71" fmla="*/ 540544 w 673894"/>
                  <a:gd name="connsiteY71" fmla="*/ 116681 h 1126331"/>
                  <a:gd name="connsiteX72" fmla="*/ 540544 w 673894"/>
                  <a:gd name="connsiteY72" fmla="*/ 95250 h 1126331"/>
                  <a:gd name="connsiteX73" fmla="*/ 559594 w 673894"/>
                  <a:gd name="connsiteY73" fmla="*/ 95250 h 1126331"/>
                  <a:gd name="connsiteX74" fmla="*/ 559594 w 673894"/>
                  <a:gd name="connsiteY74" fmla="*/ 71437 h 1126331"/>
                  <a:gd name="connsiteX75" fmla="*/ 585787 w 673894"/>
                  <a:gd name="connsiteY75" fmla="*/ 71437 h 1126331"/>
                  <a:gd name="connsiteX76" fmla="*/ 585787 w 673894"/>
                  <a:gd name="connsiteY76" fmla="*/ 50006 h 1126331"/>
                  <a:gd name="connsiteX77" fmla="*/ 602456 w 673894"/>
                  <a:gd name="connsiteY77" fmla="*/ 50006 h 1126331"/>
                  <a:gd name="connsiteX78" fmla="*/ 602456 w 673894"/>
                  <a:gd name="connsiteY78" fmla="*/ 23812 h 1126331"/>
                  <a:gd name="connsiteX79" fmla="*/ 623887 w 673894"/>
                  <a:gd name="connsiteY79" fmla="*/ 19050 h 1126331"/>
                  <a:gd name="connsiteX80" fmla="*/ 623887 w 673894"/>
                  <a:gd name="connsiteY80" fmla="*/ 0 h 1126331"/>
                  <a:gd name="connsiteX81" fmla="*/ 673894 w 673894"/>
                  <a:gd name="connsiteY81" fmla="*/ 0 h 1126331"/>
                  <a:gd name="connsiteX0" fmla="*/ 0 w 673894"/>
                  <a:gd name="connsiteY0" fmla="*/ 1126331 h 1126331"/>
                  <a:gd name="connsiteX1" fmla="*/ 71437 w 673894"/>
                  <a:gd name="connsiteY1" fmla="*/ 1040606 h 1126331"/>
                  <a:gd name="connsiteX2" fmla="*/ 71437 w 673894"/>
                  <a:gd name="connsiteY2" fmla="*/ 1002506 h 1126331"/>
                  <a:gd name="connsiteX3" fmla="*/ 76200 w 673894"/>
                  <a:gd name="connsiteY3" fmla="*/ 997743 h 1126331"/>
                  <a:gd name="connsiteX4" fmla="*/ 76200 w 673894"/>
                  <a:gd name="connsiteY4" fmla="*/ 969168 h 1126331"/>
                  <a:gd name="connsiteX5" fmla="*/ 85725 w 673894"/>
                  <a:gd name="connsiteY5" fmla="*/ 969168 h 1126331"/>
                  <a:gd name="connsiteX6" fmla="*/ 85725 w 673894"/>
                  <a:gd name="connsiteY6" fmla="*/ 940593 h 1126331"/>
                  <a:gd name="connsiteX7" fmla="*/ 92869 w 673894"/>
                  <a:gd name="connsiteY7" fmla="*/ 940593 h 1126331"/>
                  <a:gd name="connsiteX8" fmla="*/ 92869 w 673894"/>
                  <a:gd name="connsiteY8" fmla="*/ 914400 h 1126331"/>
                  <a:gd name="connsiteX9" fmla="*/ 109537 w 673894"/>
                  <a:gd name="connsiteY9" fmla="*/ 914400 h 1126331"/>
                  <a:gd name="connsiteX10" fmla="*/ 109537 w 673894"/>
                  <a:gd name="connsiteY10" fmla="*/ 862012 h 1126331"/>
                  <a:gd name="connsiteX11" fmla="*/ 111919 w 673894"/>
                  <a:gd name="connsiteY11" fmla="*/ 862012 h 1126331"/>
                  <a:gd name="connsiteX12" fmla="*/ 111919 w 673894"/>
                  <a:gd name="connsiteY12" fmla="*/ 816768 h 1126331"/>
                  <a:gd name="connsiteX13" fmla="*/ 119062 w 673894"/>
                  <a:gd name="connsiteY13" fmla="*/ 816768 h 1126331"/>
                  <a:gd name="connsiteX14" fmla="*/ 119062 w 673894"/>
                  <a:gd name="connsiteY14" fmla="*/ 795337 h 1126331"/>
                  <a:gd name="connsiteX15" fmla="*/ 128587 w 673894"/>
                  <a:gd name="connsiteY15" fmla="*/ 795337 h 1126331"/>
                  <a:gd name="connsiteX16" fmla="*/ 128587 w 673894"/>
                  <a:gd name="connsiteY16" fmla="*/ 766762 h 1126331"/>
                  <a:gd name="connsiteX17" fmla="*/ 135731 w 673894"/>
                  <a:gd name="connsiteY17" fmla="*/ 766762 h 1126331"/>
                  <a:gd name="connsiteX18" fmla="*/ 135731 w 673894"/>
                  <a:gd name="connsiteY18" fmla="*/ 735806 h 1126331"/>
                  <a:gd name="connsiteX19" fmla="*/ 145256 w 673894"/>
                  <a:gd name="connsiteY19" fmla="*/ 735806 h 1126331"/>
                  <a:gd name="connsiteX20" fmla="*/ 145256 w 673894"/>
                  <a:gd name="connsiteY20" fmla="*/ 719137 h 1126331"/>
                  <a:gd name="connsiteX21" fmla="*/ 147637 w 673894"/>
                  <a:gd name="connsiteY21" fmla="*/ 719137 h 1126331"/>
                  <a:gd name="connsiteX22" fmla="*/ 147637 w 673894"/>
                  <a:gd name="connsiteY22" fmla="*/ 695325 h 1126331"/>
                  <a:gd name="connsiteX23" fmla="*/ 159544 w 673894"/>
                  <a:gd name="connsiteY23" fmla="*/ 695325 h 1126331"/>
                  <a:gd name="connsiteX24" fmla="*/ 159544 w 673894"/>
                  <a:gd name="connsiteY24" fmla="*/ 673893 h 1126331"/>
                  <a:gd name="connsiteX25" fmla="*/ 173831 w 673894"/>
                  <a:gd name="connsiteY25" fmla="*/ 673893 h 1126331"/>
                  <a:gd name="connsiteX26" fmla="*/ 173831 w 673894"/>
                  <a:gd name="connsiteY26" fmla="*/ 650081 h 1126331"/>
                  <a:gd name="connsiteX27" fmla="*/ 178594 w 673894"/>
                  <a:gd name="connsiteY27" fmla="*/ 650081 h 1126331"/>
                  <a:gd name="connsiteX28" fmla="*/ 178594 w 673894"/>
                  <a:gd name="connsiteY28" fmla="*/ 626268 h 1126331"/>
                  <a:gd name="connsiteX29" fmla="*/ 185737 w 673894"/>
                  <a:gd name="connsiteY29" fmla="*/ 619125 h 1126331"/>
                  <a:gd name="connsiteX30" fmla="*/ 185737 w 673894"/>
                  <a:gd name="connsiteY30" fmla="*/ 592931 h 1126331"/>
                  <a:gd name="connsiteX31" fmla="*/ 190500 w 673894"/>
                  <a:gd name="connsiteY31" fmla="*/ 592931 h 1126331"/>
                  <a:gd name="connsiteX32" fmla="*/ 190500 w 673894"/>
                  <a:gd name="connsiteY32" fmla="*/ 581025 h 1126331"/>
                  <a:gd name="connsiteX33" fmla="*/ 204787 w 673894"/>
                  <a:gd name="connsiteY33" fmla="*/ 581025 h 1126331"/>
                  <a:gd name="connsiteX34" fmla="*/ 204787 w 673894"/>
                  <a:gd name="connsiteY34" fmla="*/ 552450 h 1126331"/>
                  <a:gd name="connsiteX35" fmla="*/ 211931 w 673894"/>
                  <a:gd name="connsiteY35" fmla="*/ 552450 h 1126331"/>
                  <a:gd name="connsiteX36" fmla="*/ 211931 w 673894"/>
                  <a:gd name="connsiteY36" fmla="*/ 526256 h 1126331"/>
                  <a:gd name="connsiteX37" fmla="*/ 221456 w 673894"/>
                  <a:gd name="connsiteY37" fmla="*/ 526256 h 1126331"/>
                  <a:gd name="connsiteX38" fmla="*/ 221456 w 673894"/>
                  <a:gd name="connsiteY38" fmla="*/ 502443 h 1126331"/>
                  <a:gd name="connsiteX39" fmla="*/ 235744 w 673894"/>
                  <a:gd name="connsiteY39" fmla="*/ 502443 h 1126331"/>
                  <a:gd name="connsiteX40" fmla="*/ 235744 w 673894"/>
                  <a:gd name="connsiteY40" fmla="*/ 473868 h 1126331"/>
                  <a:gd name="connsiteX41" fmla="*/ 245269 w 673894"/>
                  <a:gd name="connsiteY41" fmla="*/ 473868 h 1126331"/>
                  <a:gd name="connsiteX42" fmla="*/ 245269 w 673894"/>
                  <a:gd name="connsiteY42" fmla="*/ 457200 h 1126331"/>
                  <a:gd name="connsiteX43" fmla="*/ 266700 w 673894"/>
                  <a:gd name="connsiteY43" fmla="*/ 457200 h 1126331"/>
                  <a:gd name="connsiteX44" fmla="*/ 266700 w 673894"/>
                  <a:gd name="connsiteY44" fmla="*/ 431006 h 1126331"/>
                  <a:gd name="connsiteX45" fmla="*/ 278606 w 673894"/>
                  <a:gd name="connsiteY45" fmla="*/ 431006 h 1126331"/>
                  <a:gd name="connsiteX46" fmla="*/ 278606 w 673894"/>
                  <a:gd name="connsiteY46" fmla="*/ 411956 h 1126331"/>
                  <a:gd name="connsiteX47" fmla="*/ 295275 w 673894"/>
                  <a:gd name="connsiteY47" fmla="*/ 411956 h 1126331"/>
                  <a:gd name="connsiteX48" fmla="*/ 295275 w 673894"/>
                  <a:gd name="connsiteY48" fmla="*/ 383381 h 1126331"/>
                  <a:gd name="connsiteX49" fmla="*/ 302419 w 673894"/>
                  <a:gd name="connsiteY49" fmla="*/ 383381 h 1126331"/>
                  <a:gd name="connsiteX50" fmla="*/ 302419 w 673894"/>
                  <a:gd name="connsiteY50" fmla="*/ 361950 h 1126331"/>
                  <a:gd name="connsiteX51" fmla="*/ 321469 w 673894"/>
                  <a:gd name="connsiteY51" fmla="*/ 361950 h 1126331"/>
                  <a:gd name="connsiteX52" fmla="*/ 321469 w 673894"/>
                  <a:gd name="connsiteY52" fmla="*/ 333375 h 1126331"/>
                  <a:gd name="connsiteX53" fmla="*/ 338137 w 673894"/>
                  <a:gd name="connsiteY53" fmla="*/ 333375 h 1126331"/>
                  <a:gd name="connsiteX54" fmla="*/ 338137 w 673894"/>
                  <a:gd name="connsiteY54" fmla="*/ 311943 h 1126331"/>
                  <a:gd name="connsiteX55" fmla="*/ 369094 w 673894"/>
                  <a:gd name="connsiteY55" fmla="*/ 311943 h 1126331"/>
                  <a:gd name="connsiteX56" fmla="*/ 369094 w 673894"/>
                  <a:gd name="connsiteY56" fmla="*/ 290512 h 1126331"/>
                  <a:gd name="connsiteX57" fmla="*/ 385762 w 673894"/>
                  <a:gd name="connsiteY57" fmla="*/ 290512 h 1126331"/>
                  <a:gd name="connsiteX58" fmla="*/ 385762 w 673894"/>
                  <a:gd name="connsiteY58" fmla="*/ 264318 h 1126331"/>
                  <a:gd name="connsiteX59" fmla="*/ 404812 w 673894"/>
                  <a:gd name="connsiteY59" fmla="*/ 264318 h 1126331"/>
                  <a:gd name="connsiteX60" fmla="*/ 404812 w 673894"/>
                  <a:gd name="connsiteY60" fmla="*/ 233362 h 1126331"/>
                  <a:gd name="connsiteX61" fmla="*/ 419100 w 673894"/>
                  <a:gd name="connsiteY61" fmla="*/ 233362 h 1126331"/>
                  <a:gd name="connsiteX62" fmla="*/ 419100 w 673894"/>
                  <a:gd name="connsiteY62" fmla="*/ 214312 h 1126331"/>
                  <a:gd name="connsiteX63" fmla="*/ 438150 w 673894"/>
                  <a:gd name="connsiteY63" fmla="*/ 214312 h 1126331"/>
                  <a:gd name="connsiteX64" fmla="*/ 438150 w 673894"/>
                  <a:gd name="connsiteY64" fmla="*/ 190500 h 1126331"/>
                  <a:gd name="connsiteX65" fmla="*/ 461962 w 673894"/>
                  <a:gd name="connsiteY65" fmla="*/ 190500 h 1126331"/>
                  <a:gd name="connsiteX66" fmla="*/ 461962 w 673894"/>
                  <a:gd name="connsiteY66" fmla="*/ 164306 h 1126331"/>
                  <a:gd name="connsiteX67" fmla="*/ 476250 w 673894"/>
                  <a:gd name="connsiteY67" fmla="*/ 164306 h 1126331"/>
                  <a:gd name="connsiteX68" fmla="*/ 476250 w 673894"/>
                  <a:gd name="connsiteY68" fmla="*/ 140493 h 1126331"/>
                  <a:gd name="connsiteX69" fmla="*/ 516731 w 673894"/>
                  <a:gd name="connsiteY69" fmla="*/ 140493 h 1126331"/>
                  <a:gd name="connsiteX70" fmla="*/ 516731 w 673894"/>
                  <a:gd name="connsiteY70" fmla="*/ 116681 h 1126331"/>
                  <a:gd name="connsiteX71" fmla="*/ 540544 w 673894"/>
                  <a:gd name="connsiteY71" fmla="*/ 116681 h 1126331"/>
                  <a:gd name="connsiteX72" fmla="*/ 540544 w 673894"/>
                  <a:gd name="connsiteY72" fmla="*/ 95250 h 1126331"/>
                  <a:gd name="connsiteX73" fmla="*/ 559594 w 673894"/>
                  <a:gd name="connsiteY73" fmla="*/ 95250 h 1126331"/>
                  <a:gd name="connsiteX74" fmla="*/ 559594 w 673894"/>
                  <a:gd name="connsiteY74" fmla="*/ 71437 h 1126331"/>
                  <a:gd name="connsiteX75" fmla="*/ 585787 w 673894"/>
                  <a:gd name="connsiteY75" fmla="*/ 71437 h 1126331"/>
                  <a:gd name="connsiteX76" fmla="*/ 585787 w 673894"/>
                  <a:gd name="connsiteY76" fmla="*/ 50006 h 1126331"/>
                  <a:gd name="connsiteX77" fmla="*/ 602456 w 673894"/>
                  <a:gd name="connsiteY77" fmla="*/ 50006 h 1126331"/>
                  <a:gd name="connsiteX78" fmla="*/ 602456 w 673894"/>
                  <a:gd name="connsiteY78" fmla="*/ 23812 h 1126331"/>
                  <a:gd name="connsiteX79" fmla="*/ 623887 w 673894"/>
                  <a:gd name="connsiteY79" fmla="*/ 23812 h 1126331"/>
                  <a:gd name="connsiteX80" fmla="*/ 623887 w 673894"/>
                  <a:gd name="connsiteY80" fmla="*/ 0 h 1126331"/>
                  <a:gd name="connsiteX81" fmla="*/ 673894 w 673894"/>
                  <a:gd name="connsiteY81" fmla="*/ 0 h 1126331"/>
                  <a:gd name="connsiteX0" fmla="*/ 0 w 602457"/>
                  <a:gd name="connsiteY0" fmla="*/ 1040606 h 1040606"/>
                  <a:gd name="connsiteX1" fmla="*/ 0 w 602457"/>
                  <a:gd name="connsiteY1" fmla="*/ 1002506 h 1040606"/>
                  <a:gd name="connsiteX2" fmla="*/ 4763 w 602457"/>
                  <a:gd name="connsiteY2" fmla="*/ 997743 h 1040606"/>
                  <a:gd name="connsiteX3" fmla="*/ 4763 w 602457"/>
                  <a:gd name="connsiteY3" fmla="*/ 969168 h 1040606"/>
                  <a:gd name="connsiteX4" fmla="*/ 14288 w 602457"/>
                  <a:gd name="connsiteY4" fmla="*/ 969168 h 1040606"/>
                  <a:gd name="connsiteX5" fmla="*/ 14288 w 602457"/>
                  <a:gd name="connsiteY5" fmla="*/ 940593 h 1040606"/>
                  <a:gd name="connsiteX6" fmla="*/ 21432 w 602457"/>
                  <a:gd name="connsiteY6" fmla="*/ 940593 h 1040606"/>
                  <a:gd name="connsiteX7" fmla="*/ 21432 w 602457"/>
                  <a:gd name="connsiteY7" fmla="*/ 914400 h 1040606"/>
                  <a:gd name="connsiteX8" fmla="*/ 38100 w 602457"/>
                  <a:gd name="connsiteY8" fmla="*/ 914400 h 1040606"/>
                  <a:gd name="connsiteX9" fmla="*/ 38100 w 602457"/>
                  <a:gd name="connsiteY9" fmla="*/ 862012 h 1040606"/>
                  <a:gd name="connsiteX10" fmla="*/ 40482 w 602457"/>
                  <a:gd name="connsiteY10" fmla="*/ 862012 h 1040606"/>
                  <a:gd name="connsiteX11" fmla="*/ 40482 w 602457"/>
                  <a:gd name="connsiteY11" fmla="*/ 816768 h 1040606"/>
                  <a:gd name="connsiteX12" fmla="*/ 47625 w 602457"/>
                  <a:gd name="connsiteY12" fmla="*/ 816768 h 1040606"/>
                  <a:gd name="connsiteX13" fmla="*/ 47625 w 602457"/>
                  <a:gd name="connsiteY13" fmla="*/ 795337 h 1040606"/>
                  <a:gd name="connsiteX14" fmla="*/ 57150 w 602457"/>
                  <a:gd name="connsiteY14" fmla="*/ 795337 h 1040606"/>
                  <a:gd name="connsiteX15" fmla="*/ 57150 w 602457"/>
                  <a:gd name="connsiteY15" fmla="*/ 766762 h 1040606"/>
                  <a:gd name="connsiteX16" fmla="*/ 64294 w 602457"/>
                  <a:gd name="connsiteY16" fmla="*/ 766762 h 1040606"/>
                  <a:gd name="connsiteX17" fmla="*/ 64294 w 602457"/>
                  <a:gd name="connsiteY17" fmla="*/ 735806 h 1040606"/>
                  <a:gd name="connsiteX18" fmla="*/ 73819 w 602457"/>
                  <a:gd name="connsiteY18" fmla="*/ 735806 h 1040606"/>
                  <a:gd name="connsiteX19" fmla="*/ 73819 w 602457"/>
                  <a:gd name="connsiteY19" fmla="*/ 719137 h 1040606"/>
                  <a:gd name="connsiteX20" fmla="*/ 76200 w 602457"/>
                  <a:gd name="connsiteY20" fmla="*/ 719137 h 1040606"/>
                  <a:gd name="connsiteX21" fmla="*/ 76200 w 602457"/>
                  <a:gd name="connsiteY21" fmla="*/ 695325 h 1040606"/>
                  <a:gd name="connsiteX22" fmla="*/ 88107 w 602457"/>
                  <a:gd name="connsiteY22" fmla="*/ 695325 h 1040606"/>
                  <a:gd name="connsiteX23" fmla="*/ 88107 w 602457"/>
                  <a:gd name="connsiteY23" fmla="*/ 673893 h 1040606"/>
                  <a:gd name="connsiteX24" fmla="*/ 102394 w 602457"/>
                  <a:gd name="connsiteY24" fmla="*/ 673893 h 1040606"/>
                  <a:gd name="connsiteX25" fmla="*/ 102394 w 602457"/>
                  <a:gd name="connsiteY25" fmla="*/ 650081 h 1040606"/>
                  <a:gd name="connsiteX26" fmla="*/ 107157 w 602457"/>
                  <a:gd name="connsiteY26" fmla="*/ 650081 h 1040606"/>
                  <a:gd name="connsiteX27" fmla="*/ 107157 w 602457"/>
                  <a:gd name="connsiteY27" fmla="*/ 626268 h 1040606"/>
                  <a:gd name="connsiteX28" fmla="*/ 114300 w 602457"/>
                  <a:gd name="connsiteY28" fmla="*/ 619125 h 1040606"/>
                  <a:gd name="connsiteX29" fmla="*/ 114300 w 602457"/>
                  <a:gd name="connsiteY29" fmla="*/ 592931 h 1040606"/>
                  <a:gd name="connsiteX30" fmla="*/ 119063 w 602457"/>
                  <a:gd name="connsiteY30" fmla="*/ 592931 h 1040606"/>
                  <a:gd name="connsiteX31" fmla="*/ 119063 w 602457"/>
                  <a:gd name="connsiteY31" fmla="*/ 581025 h 1040606"/>
                  <a:gd name="connsiteX32" fmla="*/ 133350 w 602457"/>
                  <a:gd name="connsiteY32" fmla="*/ 581025 h 1040606"/>
                  <a:gd name="connsiteX33" fmla="*/ 133350 w 602457"/>
                  <a:gd name="connsiteY33" fmla="*/ 552450 h 1040606"/>
                  <a:gd name="connsiteX34" fmla="*/ 140494 w 602457"/>
                  <a:gd name="connsiteY34" fmla="*/ 552450 h 1040606"/>
                  <a:gd name="connsiteX35" fmla="*/ 140494 w 602457"/>
                  <a:gd name="connsiteY35" fmla="*/ 526256 h 1040606"/>
                  <a:gd name="connsiteX36" fmla="*/ 150019 w 602457"/>
                  <a:gd name="connsiteY36" fmla="*/ 526256 h 1040606"/>
                  <a:gd name="connsiteX37" fmla="*/ 150019 w 602457"/>
                  <a:gd name="connsiteY37" fmla="*/ 502443 h 1040606"/>
                  <a:gd name="connsiteX38" fmla="*/ 164307 w 602457"/>
                  <a:gd name="connsiteY38" fmla="*/ 502443 h 1040606"/>
                  <a:gd name="connsiteX39" fmla="*/ 164307 w 602457"/>
                  <a:gd name="connsiteY39" fmla="*/ 473868 h 1040606"/>
                  <a:gd name="connsiteX40" fmla="*/ 173832 w 602457"/>
                  <a:gd name="connsiteY40" fmla="*/ 473868 h 1040606"/>
                  <a:gd name="connsiteX41" fmla="*/ 173832 w 602457"/>
                  <a:gd name="connsiteY41" fmla="*/ 457200 h 1040606"/>
                  <a:gd name="connsiteX42" fmla="*/ 195263 w 602457"/>
                  <a:gd name="connsiteY42" fmla="*/ 457200 h 1040606"/>
                  <a:gd name="connsiteX43" fmla="*/ 195263 w 602457"/>
                  <a:gd name="connsiteY43" fmla="*/ 431006 h 1040606"/>
                  <a:gd name="connsiteX44" fmla="*/ 207169 w 602457"/>
                  <a:gd name="connsiteY44" fmla="*/ 431006 h 1040606"/>
                  <a:gd name="connsiteX45" fmla="*/ 207169 w 602457"/>
                  <a:gd name="connsiteY45" fmla="*/ 411956 h 1040606"/>
                  <a:gd name="connsiteX46" fmla="*/ 223838 w 602457"/>
                  <a:gd name="connsiteY46" fmla="*/ 411956 h 1040606"/>
                  <a:gd name="connsiteX47" fmla="*/ 223838 w 602457"/>
                  <a:gd name="connsiteY47" fmla="*/ 383381 h 1040606"/>
                  <a:gd name="connsiteX48" fmla="*/ 230982 w 602457"/>
                  <a:gd name="connsiteY48" fmla="*/ 383381 h 1040606"/>
                  <a:gd name="connsiteX49" fmla="*/ 230982 w 602457"/>
                  <a:gd name="connsiteY49" fmla="*/ 361950 h 1040606"/>
                  <a:gd name="connsiteX50" fmla="*/ 250032 w 602457"/>
                  <a:gd name="connsiteY50" fmla="*/ 361950 h 1040606"/>
                  <a:gd name="connsiteX51" fmla="*/ 250032 w 602457"/>
                  <a:gd name="connsiteY51" fmla="*/ 333375 h 1040606"/>
                  <a:gd name="connsiteX52" fmla="*/ 266700 w 602457"/>
                  <a:gd name="connsiteY52" fmla="*/ 333375 h 1040606"/>
                  <a:gd name="connsiteX53" fmla="*/ 266700 w 602457"/>
                  <a:gd name="connsiteY53" fmla="*/ 311943 h 1040606"/>
                  <a:gd name="connsiteX54" fmla="*/ 297657 w 602457"/>
                  <a:gd name="connsiteY54" fmla="*/ 311943 h 1040606"/>
                  <a:gd name="connsiteX55" fmla="*/ 297657 w 602457"/>
                  <a:gd name="connsiteY55" fmla="*/ 290512 h 1040606"/>
                  <a:gd name="connsiteX56" fmla="*/ 314325 w 602457"/>
                  <a:gd name="connsiteY56" fmla="*/ 290512 h 1040606"/>
                  <a:gd name="connsiteX57" fmla="*/ 314325 w 602457"/>
                  <a:gd name="connsiteY57" fmla="*/ 264318 h 1040606"/>
                  <a:gd name="connsiteX58" fmla="*/ 333375 w 602457"/>
                  <a:gd name="connsiteY58" fmla="*/ 264318 h 1040606"/>
                  <a:gd name="connsiteX59" fmla="*/ 333375 w 602457"/>
                  <a:gd name="connsiteY59" fmla="*/ 233362 h 1040606"/>
                  <a:gd name="connsiteX60" fmla="*/ 347663 w 602457"/>
                  <a:gd name="connsiteY60" fmla="*/ 233362 h 1040606"/>
                  <a:gd name="connsiteX61" fmla="*/ 347663 w 602457"/>
                  <a:gd name="connsiteY61" fmla="*/ 214312 h 1040606"/>
                  <a:gd name="connsiteX62" fmla="*/ 366713 w 602457"/>
                  <a:gd name="connsiteY62" fmla="*/ 214312 h 1040606"/>
                  <a:gd name="connsiteX63" fmla="*/ 366713 w 602457"/>
                  <a:gd name="connsiteY63" fmla="*/ 190500 h 1040606"/>
                  <a:gd name="connsiteX64" fmla="*/ 390525 w 602457"/>
                  <a:gd name="connsiteY64" fmla="*/ 190500 h 1040606"/>
                  <a:gd name="connsiteX65" fmla="*/ 390525 w 602457"/>
                  <a:gd name="connsiteY65" fmla="*/ 164306 h 1040606"/>
                  <a:gd name="connsiteX66" fmla="*/ 404813 w 602457"/>
                  <a:gd name="connsiteY66" fmla="*/ 164306 h 1040606"/>
                  <a:gd name="connsiteX67" fmla="*/ 404813 w 602457"/>
                  <a:gd name="connsiteY67" fmla="*/ 140493 h 1040606"/>
                  <a:gd name="connsiteX68" fmla="*/ 445294 w 602457"/>
                  <a:gd name="connsiteY68" fmla="*/ 140493 h 1040606"/>
                  <a:gd name="connsiteX69" fmla="*/ 445294 w 602457"/>
                  <a:gd name="connsiteY69" fmla="*/ 116681 h 1040606"/>
                  <a:gd name="connsiteX70" fmla="*/ 469107 w 602457"/>
                  <a:gd name="connsiteY70" fmla="*/ 116681 h 1040606"/>
                  <a:gd name="connsiteX71" fmla="*/ 469107 w 602457"/>
                  <a:gd name="connsiteY71" fmla="*/ 95250 h 1040606"/>
                  <a:gd name="connsiteX72" fmla="*/ 488157 w 602457"/>
                  <a:gd name="connsiteY72" fmla="*/ 95250 h 1040606"/>
                  <a:gd name="connsiteX73" fmla="*/ 488157 w 602457"/>
                  <a:gd name="connsiteY73" fmla="*/ 71437 h 1040606"/>
                  <a:gd name="connsiteX74" fmla="*/ 514350 w 602457"/>
                  <a:gd name="connsiteY74" fmla="*/ 71437 h 1040606"/>
                  <a:gd name="connsiteX75" fmla="*/ 514350 w 602457"/>
                  <a:gd name="connsiteY75" fmla="*/ 50006 h 1040606"/>
                  <a:gd name="connsiteX76" fmla="*/ 531019 w 602457"/>
                  <a:gd name="connsiteY76" fmla="*/ 50006 h 1040606"/>
                  <a:gd name="connsiteX77" fmla="*/ 531019 w 602457"/>
                  <a:gd name="connsiteY77" fmla="*/ 23812 h 1040606"/>
                  <a:gd name="connsiteX78" fmla="*/ 552450 w 602457"/>
                  <a:gd name="connsiteY78" fmla="*/ 23812 h 1040606"/>
                  <a:gd name="connsiteX79" fmla="*/ 552450 w 602457"/>
                  <a:gd name="connsiteY79" fmla="*/ 0 h 1040606"/>
                  <a:gd name="connsiteX80" fmla="*/ 602457 w 602457"/>
                  <a:gd name="connsiteY80" fmla="*/ 0 h 10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2457" h="1040606">
                    <a:moveTo>
                      <a:pt x="0" y="1040606"/>
                    </a:moveTo>
                    <a:lnTo>
                      <a:pt x="0" y="1002506"/>
                    </a:lnTo>
                    <a:lnTo>
                      <a:pt x="4763" y="997743"/>
                    </a:lnTo>
                    <a:lnTo>
                      <a:pt x="4763" y="969168"/>
                    </a:lnTo>
                    <a:lnTo>
                      <a:pt x="14288" y="969168"/>
                    </a:lnTo>
                    <a:lnTo>
                      <a:pt x="14288" y="940593"/>
                    </a:lnTo>
                    <a:lnTo>
                      <a:pt x="21432" y="940593"/>
                    </a:lnTo>
                    <a:lnTo>
                      <a:pt x="21432" y="914400"/>
                    </a:lnTo>
                    <a:lnTo>
                      <a:pt x="38100" y="914400"/>
                    </a:lnTo>
                    <a:lnTo>
                      <a:pt x="38100" y="862012"/>
                    </a:lnTo>
                    <a:lnTo>
                      <a:pt x="40482" y="862012"/>
                    </a:lnTo>
                    <a:lnTo>
                      <a:pt x="40482" y="816768"/>
                    </a:lnTo>
                    <a:lnTo>
                      <a:pt x="47625" y="816768"/>
                    </a:lnTo>
                    <a:lnTo>
                      <a:pt x="47625" y="795337"/>
                    </a:lnTo>
                    <a:lnTo>
                      <a:pt x="57150" y="795337"/>
                    </a:lnTo>
                    <a:lnTo>
                      <a:pt x="57150" y="766762"/>
                    </a:lnTo>
                    <a:lnTo>
                      <a:pt x="64294" y="766762"/>
                    </a:lnTo>
                    <a:lnTo>
                      <a:pt x="64294" y="735806"/>
                    </a:lnTo>
                    <a:lnTo>
                      <a:pt x="73819" y="735806"/>
                    </a:lnTo>
                    <a:lnTo>
                      <a:pt x="73819" y="719137"/>
                    </a:lnTo>
                    <a:lnTo>
                      <a:pt x="76200" y="719137"/>
                    </a:lnTo>
                    <a:lnTo>
                      <a:pt x="76200" y="695325"/>
                    </a:lnTo>
                    <a:lnTo>
                      <a:pt x="88107" y="695325"/>
                    </a:lnTo>
                    <a:lnTo>
                      <a:pt x="88107" y="673893"/>
                    </a:lnTo>
                    <a:lnTo>
                      <a:pt x="102394" y="673893"/>
                    </a:lnTo>
                    <a:lnTo>
                      <a:pt x="102394" y="650081"/>
                    </a:lnTo>
                    <a:lnTo>
                      <a:pt x="107157" y="650081"/>
                    </a:lnTo>
                    <a:lnTo>
                      <a:pt x="107157" y="626268"/>
                    </a:lnTo>
                    <a:lnTo>
                      <a:pt x="114300" y="619125"/>
                    </a:lnTo>
                    <a:lnTo>
                      <a:pt x="114300" y="592931"/>
                    </a:lnTo>
                    <a:lnTo>
                      <a:pt x="119063" y="592931"/>
                    </a:lnTo>
                    <a:lnTo>
                      <a:pt x="119063" y="581025"/>
                    </a:lnTo>
                    <a:lnTo>
                      <a:pt x="133350" y="581025"/>
                    </a:lnTo>
                    <a:lnTo>
                      <a:pt x="133350" y="552450"/>
                    </a:lnTo>
                    <a:lnTo>
                      <a:pt x="140494" y="552450"/>
                    </a:lnTo>
                    <a:lnTo>
                      <a:pt x="140494" y="526256"/>
                    </a:lnTo>
                    <a:lnTo>
                      <a:pt x="150019" y="526256"/>
                    </a:lnTo>
                    <a:lnTo>
                      <a:pt x="150019" y="502443"/>
                    </a:lnTo>
                    <a:lnTo>
                      <a:pt x="164307" y="502443"/>
                    </a:lnTo>
                    <a:lnTo>
                      <a:pt x="164307" y="473868"/>
                    </a:lnTo>
                    <a:lnTo>
                      <a:pt x="173832" y="473868"/>
                    </a:lnTo>
                    <a:lnTo>
                      <a:pt x="173832" y="457200"/>
                    </a:lnTo>
                    <a:lnTo>
                      <a:pt x="195263" y="457200"/>
                    </a:lnTo>
                    <a:lnTo>
                      <a:pt x="195263" y="431006"/>
                    </a:lnTo>
                    <a:lnTo>
                      <a:pt x="207169" y="431006"/>
                    </a:lnTo>
                    <a:lnTo>
                      <a:pt x="207169" y="411956"/>
                    </a:lnTo>
                    <a:lnTo>
                      <a:pt x="223838" y="411956"/>
                    </a:lnTo>
                    <a:lnTo>
                      <a:pt x="223838" y="383381"/>
                    </a:lnTo>
                    <a:lnTo>
                      <a:pt x="230982" y="383381"/>
                    </a:lnTo>
                    <a:lnTo>
                      <a:pt x="230982" y="361950"/>
                    </a:lnTo>
                    <a:lnTo>
                      <a:pt x="250032" y="361950"/>
                    </a:lnTo>
                    <a:lnTo>
                      <a:pt x="250032" y="333375"/>
                    </a:lnTo>
                    <a:lnTo>
                      <a:pt x="266700" y="333375"/>
                    </a:lnTo>
                    <a:lnTo>
                      <a:pt x="266700" y="311943"/>
                    </a:lnTo>
                    <a:lnTo>
                      <a:pt x="297657" y="311943"/>
                    </a:lnTo>
                    <a:lnTo>
                      <a:pt x="297657" y="290512"/>
                    </a:lnTo>
                    <a:lnTo>
                      <a:pt x="314325" y="290512"/>
                    </a:lnTo>
                    <a:lnTo>
                      <a:pt x="314325" y="264318"/>
                    </a:lnTo>
                    <a:lnTo>
                      <a:pt x="333375" y="264318"/>
                    </a:lnTo>
                    <a:lnTo>
                      <a:pt x="333375" y="233362"/>
                    </a:lnTo>
                    <a:lnTo>
                      <a:pt x="347663" y="233362"/>
                    </a:lnTo>
                    <a:lnTo>
                      <a:pt x="347663" y="214312"/>
                    </a:lnTo>
                    <a:lnTo>
                      <a:pt x="366713" y="214312"/>
                    </a:lnTo>
                    <a:lnTo>
                      <a:pt x="366713" y="190500"/>
                    </a:lnTo>
                    <a:lnTo>
                      <a:pt x="390525" y="190500"/>
                    </a:lnTo>
                    <a:lnTo>
                      <a:pt x="390525" y="164306"/>
                    </a:lnTo>
                    <a:lnTo>
                      <a:pt x="404813" y="164306"/>
                    </a:lnTo>
                    <a:lnTo>
                      <a:pt x="404813" y="140493"/>
                    </a:lnTo>
                    <a:lnTo>
                      <a:pt x="445294" y="140493"/>
                    </a:lnTo>
                    <a:lnTo>
                      <a:pt x="445294" y="116681"/>
                    </a:lnTo>
                    <a:lnTo>
                      <a:pt x="469107" y="116681"/>
                    </a:lnTo>
                    <a:lnTo>
                      <a:pt x="469107" y="95250"/>
                    </a:lnTo>
                    <a:lnTo>
                      <a:pt x="488157" y="95250"/>
                    </a:lnTo>
                    <a:lnTo>
                      <a:pt x="488157" y="71437"/>
                    </a:lnTo>
                    <a:lnTo>
                      <a:pt x="514350" y="71437"/>
                    </a:lnTo>
                    <a:lnTo>
                      <a:pt x="514350" y="50006"/>
                    </a:lnTo>
                    <a:lnTo>
                      <a:pt x="531019" y="50006"/>
                    </a:lnTo>
                    <a:lnTo>
                      <a:pt x="531019" y="23812"/>
                    </a:lnTo>
                    <a:lnTo>
                      <a:pt x="552450" y="23812"/>
                    </a:lnTo>
                    <a:lnTo>
                      <a:pt x="552450" y="0"/>
                    </a:lnTo>
                    <a:lnTo>
                      <a:pt x="602457" y="0"/>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sp>
            <p:nvSpPr>
              <p:cNvPr id="63" name="Freeform 62"/>
              <p:cNvSpPr/>
              <p:nvPr/>
            </p:nvSpPr>
            <p:spPr>
              <a:xfrm>
                <a:off x="5879306" y="2757488"/>
                <a:ext cx="2593182" cy="1183481"/>
              </a:xfrm>
              <a:custGeom>
                <a:avLst/>
                <a:gdLst>
                  <a:gd name="connsiteX0" fmla="*/ 185738 w 2593182"/>
                  <a:gd name="connsiteY0" fmla="*/ 1226343 h 1226343"/>
                  <a:gd name="connsiteX1" fmla="*/ 0 w 2593182"/>
                  <a:gd name="connsiteY1" fmla="*/ 1183481 h 1226343"/>
                  <a:gd name="connsiteX2" fmla="*/ 0 w 2593182"/>
                  <a:gd name="connsiteY2" fmla="*/ 1152525 h 1226343"/>
                  <a:gd name="connsiteX3" fmla="*/ 21432 w 2593182"/>
                  <a:gd name="connsiteY3" fmla="*/ 1152525 h 1226343"/>
                  <a:gd name="connsiteX4" fmla="*/ 21432 w 2593182"/>
                  <a:gd name="connsiteY4" fmla="*/ 1131093 h 1226343"/>
                  <a:gd name="connsiteX5" fmla="*/ 52388 w 2593182"/>
                  <a:gd name="connsiteY5" fmla="*/ 1131093 h 1226343"/>
                  <a:gd name="connsiteX6" fmla="*/ 52388 w 2593182"/>
                  <a:gd name="connsiteY6" fmla="*/ 1102518 h 1226343"/>
                  <a:gd name="connsiteX7" fmla="*/ 76200 w 2593182"/>
                  <a:gd name="connsiteY7" fmla="*/ 1102518 h 1226343"/>
                  <a:gd name="connsiteX8" fmla="*/ 76200 w 2593182"/>
                  <a:gd name="connsiteY8" fmla="*/ 1081087 h 1226343"/>
                  <a:gd name="connsiteX9" fmla="*/ 121444 w 2593182"/>
                  <a:gd name="connsiteY9" fmla="*/ 1081087 h 1226343"/>
                  <a:gd name="connsiteX10" fmla="*/ 121444 w 2593182"/>
                  <a:gd name="connsiteY10" fmla="*/ 1054893 h 1226343"/>
                  <a:gd name="connsiteX11" fmla="*/ 154782 w 2593182"/>
                  <a:gd name="connsiteY11" fmla="*/ 1054893 h 1226343"/>
                  <a:gd name="connsiteX12" fmla="*/ 154782 w 2593182"/>
                  <a:gd name="connsiteY12" fmla="*/ 1035843 h 1226343"/>
                  <a:gd name="connsiteX13" fmla="*/ 197644 w 2593182"/>
                  <a:gd name="connsiteY13" fmla="*/ 1035843 h 1226343"/>
                  <a:gd name="connsiteX14" fmla="*/ 197644 w 2593182"/>
                  <a:gd name="connsiteY14" fmla="*/ 1007268 h 1226343"/>
                  <a:gd name="connsiteX15" fmla="*/ 228600 w 2593182"/>
                  <a:gd name="connsiteY15" fmla="*/ 1007268 h 1226343"/>
                  <a:gd name="connsiteX16" fmla="*/ 228600 w 2593182"/>
                  <a:gd name="connsiteY16" fmla="*/ 981075 h 1226343"/>
                  <a:gd name="connsiteX17" fmla="*/ 288132 w 2593182"/>
                  <a:gd name="connsiteY17" fmla="*/ 981075 h 1226343"/>
                  <a:gd name="connsiteX18" fmla="*/ 288132 w 2593182"/>
                  <a:gd name="connsiteY18" fmla="*/ 954881 h 1226343"/>
                  <a:gd name="connsiteX19" fmla="*/ 316707 w 2593182"/>
                  <a:gd name="connsiteY19" fmla="*/ 954881 h 1226343"/>
                  <a:gd name="connsiteX20" fmla="*/ 316707 w 2593182"/>
                  <a:gd name="connsiteY20" fmla="*/ 931068 h 1226343"/>
                  <a:gd name="connsiteX21" fmla="*/ 376238 w 2593182"/>
                  <a:gd name="connsiteY21" fmla="*/ 931068 h 1226343"/>
                  <a:gd name="connsiteX22" fmla="*/ 376238 w 2593182"/>
                  <a:gd name="connsiteY22" fmla="*/ 904875 h 1226343"/>
                  <a:gd name="connsiteX23" fmla="*/ 409575 w 2593182"/>
                  <a:gd name="connsiteY23" fmla="*/ 904875 h 1226343"/>
                  <a:gd name="connsiteX24" fmla="*/ 409575 w 2593182"/>
                  <a:gd name="connsiteY24" fmla="*/ 881062 h 1226343"/>
                  <a:gd name="connsiteX25" fmla="*/ 457200 w 2593182"/>
                  <a:gd name="connsiteY25" fmla="*/ 881062 h 1226343"/>
                  <a:gd name="connsiteX26" fmla="*/ 457200 w 2593182"/>
                  <a:gd name="connsiteY26" fmla="*/ 859631 h 1226343"/>
                  <a:gd name="connsiteX27" fmla="*/ 500063 w 2593182"/>
                  <a:gd name="connsiteY27" fmla="*/ 859631 h 1226343"/>
                  <a:gd name="connsiteX28" fmla="*/ 500063 w 2593182"/>
                  <a:gd name="connsiteY28" fmla="*/ 835818 h 1226343"/>
                  <a:gd name="connsiteX29" fmla="*/ 547688 w 2593182"/>
                  <a:gd name="connsiteY29" fmla="*/ 835818 h 1226343"/>
                  <a:gd name="connsiteX30" fmla="*/ 547688 w 2593182"/>
                  <a:gd name="connsiteY30" fmla="*/ 812006 h 1226343"/>
                  <a:gd name="connsiteX31" fmla="*/ 592932 w 2593182"/>
                  <a:gd name="connsiteY31" fmla="*/ 812006 h 1226343"/>
                  <a:gd name="connsiteX32" fmla="*/ 592932 w 2593182"/>
                  <a:gd name="connsiteY32" fmla="*/ 790575 h 1226343"/>
                  <a:gd name="connsiteX33" fmla="*/ 659607 w 2593182"/>
                  <a:gd name="connsiteY33" fmla="*/ 790575 h 1226343"/>
                  <a:gd name="connsiteX34" fmla="*/ 659607 w 2593182"/>
                  <a:gd name="connsiteY34" fmla="*/ 764381 h 1226343"/>
                  <a:gd name="connsiteX35" fmla="*/ 719138 w 2593182"/>
                  <a:gd name="connsiteY35" fmla="*/ 764381 h 1226343"/>
                  <a:gd name="connsiteX36" fmla="*/ 719138 w 2593182"/>
                  <a:gd name="connsiteY36" fmla="*/ 735806 h 1226343"/>
                  <a:gd name="connsiteX37" fmla="*/ 781050 w 2593182"/>
                  <a:gd name="connsiteY37" fmla="*/ 735806 h 1226343"/>
                  <a:gd name="connsiteX38" fmla="*/ 781050 w 2593182"/>
                  <a:gd name="connsiteY38" fmla="*/ 709612 h 1226343"/>
                  <a:gd name="connsiteX39" fmla="*/ 828675 w 2593182"/>
                  <a:gd name="connsiteY39" fmla="*/ 709612 h 1226343"/>
                  <a:gd name="connsiteX40" fmla="*/ 828675 w 2593182"/>
                  <a:gd name="connsiteY40" fmla="*/ 688181 h 1226343"/>
                  <a:gd name="connsiteX41" fmla="*/ 859632 w 2593182"/>
                  <a:gd name="connsiteY41" fmla="*/ 688181 h 1226343"/>
                  <a:gd name="connsiteX42" fmla="*/ 859632 w 2593182"/>
                  <a:gd name="connsiteY42" fmla="*/ 664368 h 1226343"/>
                  <a:gd name="connsiteX43" fmla="*/ 892969 w 2593182"/>
                  <a:gd name="connsiteY43" fmla="*/ 664368 h 1226343"/>
                  <a:gd name="connsiteX44" fmla="*/ 892969 w 2593182"/>
                  <a:gd name="connsiteY44" fmla="*/ 642937 h 1226343"/>
                  <a:gd name="connsiteX45" fmla="*/ 950119 w 2593182"/>
                  <a:gd name="connsiteY45" fmla="*/ 642937 h 1226343"/>
                  <a:gd name="connsiteX46" fmla="*/ 950119 w 2593182"/>
                  <a:gd name="connsiteY46" fmla="*/ 616743 h 1226343"/>
                  <a:gd name="connsiteX47" fmla="*/ 1012032 w 2593182"/>
                  <a:gd name="connsiteY47" fmla="*/ 616743 h 1226343"/>
                  <a:gd name="connsiteX48" fmla="*/ 1012032 w 2593182"/>
                  <a:gd name="connsiteY48" fmla="*/ 590550 h 1226343"/>
                  <a:gd name="connsiteX49" fmla="*/ 1052513 w 2593182"/>
                  <a:gd name="connsiteY49" fmla="*/ 590550 h 1226343"/>
                  <a:gd name="connsiteX50" fmla="*/ 1052513 w 2593182"/>
                  <a:gd name="connsiteY50" fmla="*/ 566737 h 1226343"/>
                  <a:gd name="connsiteX51" fmla="*/ 1119188 w 2593182"/>
                  <a:gd name="connsiteY51" fmla="*/ 566737 h 1226343"/>
                  <a:gd name="connsiteX52" fmla="*/ 1119188 w 2593182"/>
                  <a:gd name="connsiteY52" fmla="*/ 540543 h 1226343"/>
                  <a:gd name="connsiteX53" fmla="*/ 1162050 w 2593182"/>
                  <a:gd name="connsiteY53" fmla="*/ 540543 h 1226343"/>
                  <a:gd name="connsiteX54" fmla="*/ 1162050 w 2593182"/>
                  <a:gd name="connsiteY54" fmla="*/ 519112 h 1226343"/>
                  <a:gd name="connsiteX55" fmla="*/ 1209675 w 2593182"/>
                  <a:gd name="connsiteY55" fmla="*/ 519112 h 1226343"/>
                  <a:gd name="connsiteX56" fmla="*/ 1209675 w 2593182"/>
                  <a:gd name="connsiteY56" fmla="*/ 492918 h 1226343"/>
                  <a:gd name="connsiteX57" fmla="*/ 1235869 w 2593182"/>
                  <a:gd name="connsiteY57" fmla="*/ 492918 h 1226343"/>
                  <a:gd name="connsiteX58" fmla="*/ 1235869 w 2593182"/>
                  <a:gd name="connsiteY58" fmla="*/ 476250 h 1226343"/>
                  <a:gd name="connsiteX59" fmla="*/ 1314450 w 2593182"/>
                  <a:gd name="connsiteY59" fmla="*/ 476250 h 1226343"/>
                  <a:gd name="connsiteX60" fmla="*/ 1314450 w 2593182"/>
                  <a:gd name="connsiteY60" fmla="*/ 450056 h 1226343"/>
                  <a:gd name="connsiteX61" fmla="*/ 1354932 w 2593182"/>
                  <a:gd name="connsiteY61" fmla="*/ 450056 h 1226343"/>
                  <a:gd name="connsiteX62" fmla="*/ 1354932 w 2593182"/>
                  <a:gd name="connsiteY62" fmla="*/ 421481 h 1226343"/>
                  <a:gd name="connsiteX63" fmla="*/ 1423988 w 2593182"/>
                  <a:gd name="connsiteY63" fmla="*/ 421481 h 1226343"/>
                  <a:gd name="connsiteX64" fmla="*/ 1423988 w 2593182"/>
                  <a:gd name="connsiteY64" fmla="*/ 397668 h 1226343"/>
                  <a:gd name="connsiteX65" fmla="*/ 1473994 w 2593182"/>
                  <a:gd name="connsiteY65" fmla="*/ 397668 h 1226343"/>
                  <a:gd name="connsiteX66" fmla="*/ 1473994 w 2593182"/>
                  <a:gd name="connsiteY66" fmla="*/ 381000 h 1226343"/>
                  <a:gd name="connsiteX67" fmla="*/ 1557338 w 2593182"/>
                  <a:gd name="connsiteY67" fmla="*/ 381000 h 1226343"/>
                  <a:gd name="connsiteX68" fmla="*/ 1557338 w 2593182"/>
                  <a:gd name="connsiteY68" fmla="*/ 350043 h 1226343"/>
                  <a:gd name="connsiteX69" fmla="*/ 1614488 w 2593182"/>
                  <a:gd name="connsiteY69" fmla="*/ 350043 h 1226343"/>
                  <a:gd name="connsiteX70" fmla="*/ 1614488 w 2593182"/>
                  <a:gd name="connsiteY70" fmla="*/ 328612 h 1226343"/>
                  <a:gd name="connsiteX71" fmla="*/ 1693069 w 2593182"/>
                  <a:gd name="connsiteY71" fmla="*/ 328612 h 1226343"/>
                  <a:gd name="connsiteX72" fmla="*/ 1693069 w 2593182"/>
                  <a:gd name="connsiteY72" fmla="*/ 300037 h 1226343"/>
                  <a:gd name="connsiteX73" fmla="*/ 1759744 w 2593182"/>
                  <a:gd name="connsiteY73" fmla="*/ 300037 h 1226343"/>
                  <a:gd name="connsiteX74" fmla="*/ 1759744 w 2593182"/>
                  <a:gd name="connsiteY74" fmla="*/ 278606 h 1226343"/>
                  <a:gd name="connsiteX75" fmla="*/ 1857375 w 2593182"/>
                  <a:gd name="connsiteY75" fmla="*/ 278606 h 1226343"/>
                  <a:gd name="connsiteX76" fmla="*/ 1857375 w 2593182"/>
                  <a:gd name="connsiteY76" fmla="*/ 252412 h 1226343"/>
                  <a:gd name="connsiteX77" fmla="*/ 1905000 w 2593182"/>
                  <a:gd name="connsiteY77" fmla="*/ 252412 h 1226343"/>
                  <a:gd name="connsiteX78" fmla="*/ 1905000 w 2593182"/>
                  <a:gd name="connsiteY78" fmla="*/ 230981 h 1226343"/>
                  <a:gd name="connsiteX79" fmla="*/ 1976438 w 2593182"/>
                  <a:gd name="connsiteY79" fmla="*/ 230981 h 1226343"/>
                  <a:gd name="connsiteX80" fmla="*/ 1976438 w 2593182"/>
                  <a:gd name="connsiteY80" fmla="*/ 209550 h 1226343"/>
                  <a:gd name="connsiteX81" fmla="*/ 2105025 w 2593182"/>
                  <a:gd name="connsiteY81" fmla="*/ 209550 h 1226343"/>
                  <a:gd name="connsiteX82" fmla="*/ 2105025 w 2593182"/>
                  <a:gd name="connsiteY82" fmla="*/ 180975 h 1226343"/>
                  <a:gd name="connsiteX83" fmla="*/ 2159794 w 2593182"/>
                  <a:gd name="connsiteY83" fmla="*/ 180975 h 1226343"/>
                  <a:gd name="connsiteX84" fmla="*/ 2159794 w 2593182"/>
                  <a:gd name="connsiteY84" fmla="*/ 157162 h 1226343"/>
                  <a:gd name="connsiteX85" fmla="*/ 2233613 w 2593182"/>
                  <a:gd name="connsiteY85" fmla="*/ 157162 h 1226343"/>
                  <a:gd name="connsiteX86" fmla="*/ 2233613 w 2593182"/>
                  <a:gd name="connsiteY86" fmla="*/ 130968 h 1226343"/>
                  <a:gd name="connsiteX87" fmla="*/ 2278857 w 2593182"/>
                  <a:gd name="connsiteY87" fmla="*/ 130968 h 1226343"/>
                  <a:gd name="connsiteX88" fmla="*/ 2278857 w 2593182"/>
                  <a:gd name="connsiteY88" fmla="*/ 109537 h 1226343"/>
                  <a:gd name="connsiteX89" fmla="*/ 2321719 w 2593182"/>
                  <a:gd name="connsiteY89" fmla="*/ 109537 h 1226343"/>
                  <a:gd name="connsiteX90" fmla="*/ 2321719 w 2593182"/>
                  <a:gd name="connsiteY90" fmla="*/ 85725 h 1226343"/>
                  <a:gd name="connsiteX91" fmla="*/ 2393157 w 2593182"/>
                  <a:gd name="connsiteY91" fmla="*/ 85725 h 1226343"/>
                  <a:gd name="connsiteX92" fmla="*/ 2393157 w 2593182"/>
                  <a:gd name="connsiteY92" fmla="*/ 54768 h 1226343"/>
                  <a:gd name="connsiteX93" fmla="*/ 2481263 w 2593182"/>
                  <a:gd name="connsiteY93" fmla="*/ 54768 h 1226343"/>
                  <a:gd name="connsiteX94" fmla="*/ 2481263 w 2593182"/>
                  <a:gd name="connsiteY94" fmla="*/ 35718 h 1226343"/>
                  <a:gd name="connsiteX95" fmla="*/ 2497932 w 2593182"/>
                  <a:gd name="connsiteY95" fmla="*/ 35718 h 1226343"/>
                  <a:gd name="connsiteX96" fmla="*/ 2497932 w 2593182"/>
                  <a:gd name="connsiteY96" fmla="*/ 11906 h 1226343"/>
                  <a:gd name="connsiteX97" fmla="*/ 2593182 w 2593182"/>
                  <a:gd name="connsiteY97" fmla="*/ 11906 h 1226343"/>
                  <a:gd name="connsiteX98" fmla="*/ 2593182 w 2593182"/>
                  <a:gd name="connsiteY98" fmla="*/ 0 h 1226343"/>
                  <a:gd name="connsiteX0" fmla="*/ 0 w 2593182"/>
                  <a:gd name="connsiteY0" fmla="*/ 1183481 h 1183481"/>
                  <a:gd name="connsiteX1" fmla="*/ 0 w 2593182"/>
                  <a:gd name="connsiteY1" fmla="*/ 1152525 h 1183481"/>
                  <a:gd name="connsiteX2" fmla="*/ 21432 w 2593182"/>
                  <a:gd name="connsiteY2" fmla="*/ 1152525 h 1183481"/>
                  <a:gd name="connsiteX3" fmla="*/ 21432 w 2593182"/>
                  <a:gd name="connsiteY3" fmla="*/ 1131093 h 1183481"/>
                  <a:gd name="connsiteX4" fmla="*/ 52388 w 2593182"/>
                  <a:gd name="connsiteY4" fmla="*/ 1131093 h 1183481"/>
                  <a:gd name="connsiteX5" fmla="*/ 52388 w 2593182"/>
                  <a:gd name="connsiteY5" fmla="*/ 1102518 h 1183481"/>
                  <a:gd name="connsiteX6" fmla="*/ 76200 w 2593182"/>
                  <a:gd name="connsiteY6" fmla="*/ 1102518 h 1183481"/>
                  <a:gd name="connsiteX7" fmla="*/ 76200 w 2593182"/>
                  <a:gd name="connsiteY7" fmla="*/ 1081087 h 1183481"/>
                  <a:gd name="connsiteX8" fmla="*/ 121444 w 2593182"/>
                  <a:gd name="connsiteY8" fmla="*/ 1081087 h 1183481"/>
                  <a:gd name="connsiteX9" fmla="*/ 121444 w 2593182"/>
                  <a:gd name="connsiteY9" fmla="*/ 1054893 h 1183481"/>
                  <a:gd name="connsiteX10" fmla="*/ 154782 w 2593182"/>
                  <a:gd name="connsiteY10" fmla="*/ 1054893 h 1183481"/>
                  <a:gd name="connsiteX11" fmla="*/ 154782 w 2593182"/>
                  <a:gd name="connsiteY11" fmla="*/ 1035843 h 1183481"/>
                  <a:gd name="connsiteX12" fmla="*/ 197644 w 2593182"/>
                  <a:gd name="connsiteY12" fmla="*/ 1035843 h 1183481"/>
                  <a:gd name="connsiteX13" fmla="*/ 197644 w 2593182"/>
                  <a:gd name="connsiteY13" fmla="*/ 1007268 h 1183481"/>
                  <a:gd name="connsiteX14" fmla="*/ 228600 w 2593182"/>
                  <a:gd name="connsiteY14" fmla="*/ 1007268 h 1183481"/>
                  <a:gd name="connsiteX15" fmla="*/ 228600 w 2593182"/>
                  <a:gd name="connsiteY15" fmla="*/ 981075 h 1183481"/>
                  <a:gd name="connsiteX16" fmla="*/ 288132 w 2593182"/>
                  <a:gd name="connsiteY16" fmla="*/ 981075 h 1183481"/>
                  <a:gd name="connsiteX17" fmla="*/ 288132 w 2593182"/>
                  <a:gd name="connsiteY17" fmla="*/ 954881 h 1183481"/>
                  <a:gd name="connsiteX18" fmla="*/ 316707 w 2593182"/>
                  <a:gd name="connsiteY18" fmla="*/ 954881 h 1183481"/>
                  <a:gd name="connsiteX19" fmla="*/ 316707 w 2593182"/>
                  <a:gd name="connsiteY19" fmla="*/ 931068 h 1183481"/>
                  <a:gd name="connsiteX20" fmla="*/ 376238 w 2593182"/>
                  <a:gd name="connsiteY20" fmla="*/ 931068 h 1183481"/>
                  <a:gd name="connsiteX21" fmla="*/ 376238 w 2593182"/>
                  <a:gd name="connsiteY21" fmla="*/ 904875 h 1183481"/>
                  <a:gd name="connsiteX22" fmla="*/ 409575 w 2593182"/>
                  <a:gd name="connsiteY22" fmla="*/ 904875 h 1183481"/>
                  <a:gd name="connsiteX23" fmla="*/ 409575 w 2593182"/>
                  <a:gd name="connsiteY23" fmla="*/ 881062 h 1183481"/>
                  <a:gd name="connsiteX24" fmla="*/ 457200 w 2593182"/>
                  <a:gd name="connsiteY24" fmla="*/ 881062 h 1183481"/>
                  <a:gd name="connsiteX25" fmla="*/ 457200 w 2593182"/>
                  <a:gd name="connsiteY25" fmla="*/ 859631 h 1183481"/>
                  <a:gd name="connsiteX26" fmla="*/ 500063 w 2593182"/>
                  <a:gd name="connsiteY26" fmla="*/ 859631 h 1183481"/>
                  <a:gd name="connsiteX27" fmla="*/ 500063 w 2593182"/>
                  <a:gd name="connsiteY27" fmla="*/ 835818 h 1183481"/>
                  <a:gd name="connsiteX28" fmla="*/ 547688 w 2593182"/>
                  <a:gd name="connsiteY28" fmla="*/ 835818 h 1183481"/>
                  <a:gd name="connsiteX29" fmla="*/ 547688 w 2593182"/>
                  <a:gd name="connsiteY29" fmla="*/ 812006 h 1183481"/>
                  <a:gd name="connsiteX30" fmla="*/ 592932 w 2593182"/>
                  <a:gd name="connsiteY30" fmla="*/ 812006 h 1183481"/>
                  <a:gd name="connsiteX31" fmla="*/ 592932 w 2593182"/>
                  <a:gd name="connsiteY31" fmla="*/ 790575 h 1183481"/>
                  <a:gd name="connsiteX32" fmla="*/ 659607 w 2593182"/>
                  <a:gd name="connsiteY32" fmla="*/ 790575 h 1183481"/>
                  <a:gd name="connsiteX33" fmla="*/ 659607 w 2593182"/>
                  <a:gd name="connsiteY33" fmla="*/ 764381 h 1183481"/>
                  <a:gd name="connsiteX34" fmla="*/ 719138 w 2593182"/>
                  <a:gd name="connsiteY34" fmla="*/ 764381 h 1183481"/>
                  <a:gd name="connsiteX35" fmla="*/ 719138 w 2593182"/>
                  <a:gd name="connsiteY35" fmla="*/ 735806 h 1183481"/>
                  <a:gd name="connsiteX36" fmla="*/ 781050 w 2593182"/>
                  <a:gd name="connsiteY36" fmla="*/ 735806 h 1183481"/>
                  <a:gd name="connsiteX37" fmla="*/ 781050 w 2593182"/>
                  <a:gd name="connsiteY37" fmla="*/ 709612 h 1183481"/>
                  <a:gd name="connsiteX38" fmla="*/ 828675 w 2593182"/>
                  <a:gd name="connsiteY38" fmla="*/ 709612 h 1183481"/>
                  <a:gd name="connsiteX39" fmla="*/ 828675 w 2593182"/>
                  <a:gd name="connsiteY39" fmla="*/ 688181 h 1183481"/>
                  <a:gd name="connsiteX40" fmla="*/ 859632 w 2593182"/>
                  <a:gd name="connsiteY40" fmla="*/ 688181 h 1183481"/>
                  <a:gd name="connsiteX41" fmla="*/ 859632 w 2593182"/>
                  <a:gd name="connsiteY41" fmla="*/ 664368 h 1183481"/>
                  <a:gd name="connsiteX42" fmla="*/ 892969 w 2593182"/>
                  <a:gd name="connsiteY42" fmla="*/ 664368 h 1183481"/>
                  <a:gd name="connsiteX43" fmla="*/ 892969 w 2593182"/>
                  <a:gd name="connsiteY43" fmla="*/ 642937 h 1183481"/>
                  <a:gd name="connsiteX44" fmla="*/ 950119 w 2593182"/>
                  <a:gd name="connsiteY44" fmla="*/ 642937 h 1183481"/>
                  <a:gd name="connsiteX45" fmla="*/ 950119 w 2593182"/>
                  <a:gd name="connsiteY45" fmla="*/ 616743 h 1183481"/>
                  <a:gd name="connsiteX46" fmla="*/ 1012032 w 2593182"/>
                  <a:gd name="connsiteY46" fmla="*/ 616743 h 1183481"/>
                  <a:gd name="connsiteX47" fmla="*/ 1012032 w 2593182"/>
                  <a:gd name="connsiteY47" fmla="*/ 590550 h 1183481"/>
                  <a:gd name="connsiteX48" fmla="*/ 1052513 w 2593182"/>
                  <a:gd name="connsiteY48" fmla="*/ 590550 h 1183481"/>
                  <a:gd name="connsiteX49" fmla="*/ 1052513 w 2593182"/>
                  <a:gd name="connsiteY49" fmla="*/ 566737 h 1183481"/>
                  <a:gd name="connsiteX50" fmla="*/ 1119188 w 2593182"/>
                  <a:gd name="connsiteY50" fmla="*/ 566737 h 1183481"/>
                  <a:gd name="connsiteX51" fmla="*/ 1119188 w 2593182"/>
                  <a:gd name="connsiteY51" fmla="*/ 540543 h 1183481"/>
                  <a:gd name="connsiteX52" fmla="*/ 1162050 w 2593182"/>
                  <a:gd name="connsiteY52" fmla="*/ 540543 h 1183481"/>
                  <a:gd name="connsiteX53" fmla="*/ 1162050 w 2593182"/>
                  <a:gd name="connsiteY53" fmla="*/ 519112 h 1183481"/>
                  <a:gd name="connsiteX54" fmla="*/ 1209675 w 2593182"/>
                  <a:gd name="connsiteY54" fmla="*/ 519112 h 1183481"/>
                  <a:gd name="connsiteX55" fmla="*/ 1209675 w 2593182"/>
                  <a:gd name="connsiteY55" fmla="*/ 492918 h 1183481"/>
                  <a:gd name="connsiteX56" fmla="*/ 1235869 w 2593182"/>
                  <a:gd name="connsiteY56" fmla="*/ 492918 h 1183481"/>
                  <a:gd name="connsiteX57" fmla="*/ 1235869 w 2593182"/>
                  <a:gd name="connsiteY57" fmla="*/ 476250 h 1183481"/>
                  <a:gd name="connsiteX58" fmla="*/ 1314450 w 2593182"/>
                  <a:gd name="connsiteY58" fmla="*/ 476250 h 1183481"/>
                  <a:gd name="connsiteX59" fmla="*/ 1314450 w 2593182"/>
                  <a:gd name="connsiteY59" fmla="*/ 450056 h 1183481"/>
                  <a:gd name="connsiteX60" fmla="*/ 1354932 w 2593182"/>
                  <a:gd name="connsiteY60" fmla="*/ 450056 h 1183481"/>
                  <a:gd name="connsiteX61" fmla="*/ 1354932 w 2593182"/>
                  <a:gd name="connsiteY61" fmla="*/ 421481 h 1183481"/>
                  <a:gd name="connsiteX62" fmla="*/ 1423988 w 2593182"/>
                  <a:gd name="connsiteY62" fmla="*/ 421481 h 1183481"/>
                  <a:gd name="connsiteX63" fmla="*/ 1423988 w 2593182"/>
                  <a:gd name="connsiteY63" fmla="*/ 397668 h 1183481"/>
                  <a:gd name="connsiteX64" fmla="*/ 1473994 w 2593182"/>
                  <a:gd name="connsiteY64" fmla="*/ 397668 h 1183481"/>
                  <a:gd name="connsiteX65" fmla="*/ 1473994 w 2593182"/>
                  <a:gd name="connsiteY65" fmla="*/ 381000 h 1183481"/>
                  <a:gd name="connsiteX66" fmla="*/ 1557338 w 2593182"/>
                  <a:gd name="connsiteY66" fmla="*/ 381000 h 1183481"/>
                  <a:gd name="connsiteX67" fmla="*/ 1557338 w 2593182"/>
                  <a:gd name="connsiteY67" fmla="*/ 350043 h 1183481"/>
                  <a:gd name="connsiteX68" fmla="*/ 1614488 w 2593182"/>
                  <a:gd name="connsiteY68" fmla="*/ 350043 h 1183481"/>
                  <a:gd name="connsiteX69" fmla="*/ 1614488 w 2593182"/>
                  <a:gd name="connsiteY69" fmla="*/ 328612 h 1183481"/>
                  <a:gd name="connsiteX70" fmla="*/ 1693069 w 2593182"/>
                  <a:gd name="connsiteY70" fmla="*/ 328612 h 1183481"/>
                  <a:gd name="connsiteX71" fmla="*/ 1693069 w 2593182"/>
                  <a:gd name="connsiteY71" fmla="*/ 300037 h 1183481"/>
                  <a:gd name="connsiteX72" fmla="*/ 1759744 w 2593182"/>
                  <a:gd name="connsiteY72" fmla="*/ 300037 h 1183481"/>
                  <a:gd name="connsiteX73" fmla="*/ 1759744 w 2593182"/>
                  <a:gd name="connsiteY73" fmla="*/ 278606 h 1183481"/>
                  <a:gd name="connsiteX74" fmla="*/ 1857375 w 2593182"/>
                  <a:gd name="connsiteY74" fmla="*/ 278606 h 1183481"/>
                  <a:gd name="connsiteX75" fmla="*/ 1857375 w 2593182"/>
                  <a:gd name="connsiteY75" fmla="*/ 252412 h 1183481"/>
                  <a:gd name="connsiteX76" fmla="*/ 1905000 w 2593182"/>
                  <a:gd name="connsiteY76" fmla="*/ 252412 h 1183481"/>
                  <a:gd name="connsiteX77" fmla="*/ 1905000 w 2593182"/>
                  <a:gd name="connsiteY77" fmla="*/ 230981 h 1183481"/>
                  <a:gd name="connsiteX78" fmla="*/ 1976438 w 2593182"/>
                  <a:gd name="connsiteY78" fmla="*/ 230981 h 1183481"/>
                  <a:gd name="connsiteX79" fmla="*/ 1976438 w 2593182"/>
                  <a:gd name="connsiteY79" fmla="*/ 209550 h 1183481"/>
                  <a:gd name="connsiteX80" fmla="*/ 2105025 w 2593182"/>
                  <a:gd name="connsiteY80" fmla="*/ 209550 h 1183481"/>
                  <a:gd name="connsiteX81" fmla="*/ 2105025 w 2593182"/>
                  <a:gd name="connsiteY81" fmla="*/ 180975 h 1183481"/>
                  <a:gd name="connsiteX82" fmla="*/ 2159794 w 2593182"/>
                  <a:gd name="connsiteY82" fmla="*/ 180975 h 1183481"/>
                  <a:gd name="connsiteX83" fmla="*/ 2159794 w 2593182"/>
                  <a:gd name="connsiteY83" fmla="*/ 157162 h 1183481"/>
                  <a:gd name="connsiteX84" fmla="*/ 2233613 w 2593182"/>
                  <a:gd name="connsiteY84" fmla="*/ 157162 h 1183481"/>
                  <a:gd name="connsiteX85" fmla="*/ 2233613 w 2593182"/>
                  <a:gd name="connsiteY85" fmla="*/ 130968 h 1183481"/>
                  <a:gd name="connsiteX86" fmla="*/ 2278857 w 2593182"/>
                  <a:gd name="connsiteY86" fmla="*/ 130968 h 1183481"/>
                  <a:gd name="connsiteX87" fmla="*/ 2278857 w 2593182"/>
                  <a:gd name="connsiteY87" fmla="*/ 109537 h 1183481"/>
                  <a:gd name="connsiteX88" fmla="*/ 2321719 w 2593182"/>
                  <a:gd name="connsiteY88" fmla="*/ 109537 h 1183481"/>
                  <a:gd name="connsiteX89" fmla="*/ 2321719 w 2593182"/>
                  <a:gd name="connsiteY89" fmla="*/ 85725 h 1183481"/>
                  <a:gd name="connsiteX90" fmla="*/ 2393157 w 2593182"/>
                  <a:gd name="connsiteY90" fmla="*/ 85725 h 1183481"/>
                  <a:gd name="connsiteX91" fmla="*/ 2393157 w 2593182"/>
                  <a:gd name="connsiteY91" fmla="*/ 54768 h 1183481"/>
                  <a:gd name="connsiteX92" fmla="*/ 2481263 w 2593182"/>
                  <a:gd name="connsiteY92" fmla="*/ 54768 h 1183481"/>
                  <a:gd name="connsiteX93" fmla="*/ 2481263 w 2593182"/>
                  <a:gd name="connsiteY93" fmla="*/ 35718 h 1183481"/>
                  <a:gd name="connsiteX94" fmla="*/ 2497932 w 2593182"/>
                  <a:gd name="connsiteY94" fmla="*/ 35718 h 1183481"/>
                  <a:gd name="connsiteX95" fmla="*/ 2497932 w 2593182"/>
                  <a:gd name="connsiteY95" fmla="*/ 11906 h 1183481"/>
                  <a:gd name="connsiteX96" fmla="*/ 2593182 w 2593182"/>
                  <a:gd name="connsiteY96" fmla="*/ 11906 h 1183481"/>
                  <a:gd name="connsiteX97" fmla="*/ 2593182 w 2593182"/>
                  <a:gd name="connsiteY97" fmla="*/ 0 h 118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593182" h="1183481">
                    <a:moveTo>
                      <a:pt x="0" y="1183481"/>
                    </a:moveTo>
                    <a:lnTo>
                      <a:pt x="0" y="1152525"/>
                    </a:lnTo>
                    <a:lnTo>
                      <a:pt x="21432" y="1152525"/>
                    </a:lnTo>
                    <a:lnTo>
                      <a:pt x="21432" y="1131093"/>
                    </a:lnTo>
                    <a:lnTo>
                      <a:pt x="52388" y="1131093"/>
                    </a:lnTo>
                    <a:lnTo>
                      <a:pt x="52388" y="1102518"/>
                    </a:lnTo>
                    <a:lnTo>
                      <a:pt x="76200" y="1102518"/>
                    </a:lnTo>
                    <a:lnTo>
                      <a:pt x="76200" y="1081087"/>
                    </a:lnTo>
                    <a:lnTo>
                      <a:pt x="121444" y="1081087"/>
                    </a:lnTo>
                    <a:lnTo>
                      <a:pt x="121444" y="1054893"/>
                    </a:lnTo>
                    <a:lnTo>
                      <a:pt x="154782" y="1054893"/>
                    </a:lnTo>
                    <a:lnTo>
                      <a:pt x="154782" y="1035843"/>
                    </a:lnTo>
                    <a:lnTo>
                      <a:pt x="197644" y="1035843"/>
                    </a:lnTo>
                    <a:lnTo>
                      <a:pt x="197644" y="1007268"/>
                    </a:lnTo>
                    <a:lnTo>
                      <a:pt x="228600" y="1007268"/>
                    </a:lnTo>
                    <a:lnTo>
                      <a:pt x="228600" y="981075"/>
                    </a:lnTo>
                    <a:lnTo>
                      <a:pt x="288132" y="981075"/>
                    </a:lnTo>
                    <a:lnTo>
                      <a:pt x="288132" y="954881"/>
                    </a:lnTo>
                    <a:lnTo>
                      <a:pt x="316707" y="954881"/>
                    </a:lnTo>
                    <a:lnTo>
                      <a:pt x="316707" y="931068"/>
                    </a:lnTo>
                    <a:lnTo>
                      <a:pt x="376238" y="931068"/>
                    </a:lnTo>
                    <a:lnTo>
                      <a:pt x="376238" y="904875"/>
                    </a:lnTo>
                    <a:lnTo>
                      <a:pt x="409575" y="904875"/>
                    </a:lnTo>
                    <a:lnTo>
                      <a:pt x="409575" y="881062"/>
                    </a:lnTo>
                    <a:lnTo>
                      <a:pt x="457200" y="881062"/>
                    </a:lnTo>
                    <a:lnTo>
                      <a:pt x="457200" y="859631"/>
                    </a:lnTo>
                    <a:lnTo>
                      <a:pt x="500063" y="859631"/>
                    </a:lnTo>
                    <a:lnTo>
                      <a:pt x="500063" y="835818"/>
                    </a:lnTo>
                    <a:lnTo>
                      <a:pt x="547688" y="835818"/>
                    </a:lnTo>
                    <a:lnTo>
                      <a:pt x="547688" y="812006"/>
                    </a:lnTo>
                    <a:lnTo>
                      <a:pt x="592932" y="812006"/>
                    </a:lnTo>
                    <a:lnTo>
                      <a:pt x="592932" y="790575"/>
                    </a:lnTo>
                    <a:lnTo>
                      <a:pt x="659607" y="790575"/>
                    </a:lnTo>
                    <a:lnTo>
                      <a:pt x="659607" y="764381"/>
                    </a:lnTo>
                    <a:lnTo>
                      <a:pt x="719138" y="764381"/>
                    </a:lnTo>
                    <a:lnTo>
                      <a:pt x="719138" y="735806"/>
                    </a:lnTo>
                    <a:lnTo>
                      <a:pt x="781050" y="735806"/>
                    </a:lnTo>
                    <a:lnTo>
                      <a:pt x="781050" y="709612"/>
                    </a:lnTo>
                    <a:lnTo>
                      <a:pt x="828675" y="709612"/>
                    </a:lnTo>
                    <a:lnTo>
                      <a:pt x="828675" y="688181"/>
                    </a:lnTo>
                    <a:lnTo>
                      <a:pt x="859632" y="688181"/>
                    </a:lnTo>
                    <a:lnTo>
                      <a:pt x="859632" y="664368"/>
                    </a:lnTo>
                    <a:lnTo>
                      <a:pt x="892969" y="664368"/>
                    </a:lnTo>
                    <a:lnTo>
                      <a:pt x="892969" y="642937"/>
                    </a:lnTo>
                    <a:lnTo>
                      <a:pt x="950119" y="642937"/>
                    </a:lnTo>
                    <a:lnTo>
                      <a:pt x="950119" y="616743"/>
                    </a:lnTo>
                    <a:lnTo>
                      <a:pt x="1012032" y="616743"/>
                    </a:lnTo>
                    <a:lnTo>
                      <a:pt x="1012032" y="590550"/>
                    </a:lnTo>
                    <a:lnTo>
                      <a:pt x="1052513" y="590550"/>
                    </a:lnTo>
                    <a:lnTo>
                      <a:pt x="1052513" y="566737"/>
                    </a:lnTo>
                    <a:lnTo>
                      <a:pt x="1119188" y="566737"/>
                    </a:lnTo>
                    <a:lnTo>
                      <a:pt x="1119188" y="540543"/>
                    </a:lnTo>
                    <a:lnTo>
                      <a:pt x="1162050" y="540543"/>
                    </a:lnTo>
                    <a:lnTo>
                      <a:pt x="1162050" y="519112"/>
                    </a:lnTo>
                    <a:lnTo>
                      <a:pt x="1209675" y="519112"/>
                    </a:lnTo>
                    <a:lnTo>
                      <a:pt x="1209675" y="492918"/>
                    </a:lnTo>
                    <a:lnTo>
                      <a:pt x="1235869" y="492918"/>
                    </a:lnTo>
                    <a:lnTo>
                      <a:pt x="1235869" y="476250"/>
                    </a:lnTo>
                    <a:lnTo>
                      <a:pt x="1314450" y="476250"/>
                    </a:lnTo>
                    <a:lnTo>
                      <a:pt x="1314450" y="450056"/>
                    </a:lnTo>
                    <a:lnTo>
                      <a:pt x="1354932" y="450056"/>
                    </a:lnTo>
                    <a:lnTo>
                      <a:pt x="1354932" y="421481"/>
                    </a:lnTo>
                    <a:lnTo>
                      <a:pt x="1423988" y="421481"/>
                    </a:lnTo>
                    <a:lnTo>
                      <a:pt x="1423988" y="397668"/>
                    </a:lnTo>
                    <a:lnTo>
                      <a:pt x="1473994" y="397668"/>
                    </a:lnTo>
                    <a:lnTo>
                      <a:pt x="1473994" y="381000"/>
                    </a:lnTo>
                    <a:lnTo>
                      <a:pt x="1557338" y="381000"/>
                    </a:lnTo>
                    <a:lnTo>
                      <a:pt x="1557338" y="350043"/>
                    </a:lnTo>
                    <a:lnTo>
                      <a:pt x="1614488" y="350043"/>
                    </a:lnTo>
                    <a:lnTo>
                      <a:pt x="1614488" y="328612"/>
                    </a:lnTo>
                    <a:lnTo>
                      <a:pt x="1693069" y="328612"/>
                    </a:lnTo>
                    <a:lnTo>
                      <a:pt x="1693069" y="300037"/>
                    </a:lnTo>
                    <a:lnTo>
                      <a:pt x="1759744" y="300037"/>
                    </a:lnTo>
                    <a:lnTo>
                      <a:pt x="1759744" y="278606"/>
                    </a:lnTo>
                    <a:lnTo>
                      <a:pt x="1857375" y="278606"/>
                    </a:lnTo>
                    <a:lnTo>
                      <a:pt x="1857375" y="252412"/>
                    </a:lnTo>
                    <a:lnTo>
                      <a:pt x="1905000" y="252412"/>
                    </a:lnTo>
                    <a:lnTo>
                      <a:pt x="1905000" y="230981"/>
                    </a:lnTo>
                    <a:lnTo>
                      <a:pt x="1976438" y="230981"/>
                    </a:lnTo>
                    <a:lnTo>
                      <a:pt x="1976438" y="209550"/>
                    </a:lnTo>
                    <a:lnTo>
                      <a:pt x="2105025" y="209550"/>
                    </a:lnTo>
                    <a:lnTo>
                      <a:pt x="2105025" y="180975"/>
                    </a:lnTo>
                    <a:lnTo>
                      <a:pt x="2159794" y="180975"/>
                    </a:lnTo>
                    <a:lnTo>
                      <a:pt x="2159794" y="157162"/>
                    </a:lnTo>
                    <a:lnTo>
                      <a:pt x="2233613" y="157162"/>
                    </a:lnTo>
                    <a:lnTo>
                      <a:pt x="2233613" y="130968"/>
                    </a:lnTo>
                    <a:lnTo>
                      <a:pt x="2278857" y="130968"/>
                    </a:lnTo>
                    <a:lnTo>
                      <a:pt x="2278857" y="109537"/>
                    </a:lnTo>
                    <a:lnTo>
                      <a:pt x="2321719" y="109537"/>
                    </a:lnTo>
                    <a:lnTo>
                      <a:pt x="2321719" y="85725"/>
                    </a:lnTo>
                    <a:lnTo>
                      <a:pt x="2393157" y="85725"/>
                    </a:lnTo>
                    <a:lnTo>
                      <a:pt x="2393157" y="54768"/>
                    </a:lnTo>
                    <a:lnTo>
                      <a:pt x="2481263" y="54768"/>
                    </a:lnTo>
                    <a:lnTo>
                      <a:pt x="2481263" y="35718"/>
                    </a:lnTo>
                    <a:lnTo>
                      <a:pt x="2497932" y="35718"/>
                    </a:lnTo>
                    <a:lnTo>
                      <a:pt x="2497932" y="11906"/>
                    </a:lnTo>
                    <a:lnTo>
                      <a:pt x="2593182" y="11906"/>
                    </a:lnTo>
                    <a:lnTo>
                      <a:pt x="2593182" y="0"/>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sp>
            <p:nvSpPr>
              <p:cNvPr id="64" name="Freeform 63"/>
              <p:cNvSpPr/>
              <p:nvPr/>
            </p:nvSpPr>
            <p:spPr>
              <a:xfrm>
                <a:off x="8472489" y="2719388"/>
                <a:ext cx="126206" cy="50006"/>
              </a:xfrm>
              <a:custGeom>
                <a:avLst/>
                <a:gdLst>
                  <a:gd name="connsiteX0" fmla="*/ 0 w 214313"/>
                  <a:gd name="connsiteY0" fmla="*/ 209550 h 209550"/>
                  <a:gd name="connsiteX1" fmla="*/ 88107 w 214313"/>
                  <a:gd name="connsiteY1" fmla="*/ 50006 h 209550"/>
                  <a:gd name="connsiteX2" fmla="*/ 88107 w 214313"/>
                  <a:gd name="connsiteY2" fmla="*/ 26193 h 209550"/>
                  <a:gd name="connsiteX3" fmla="*/ 169069 w 214313"/>
                  <a:gd name="connsiteY3" fmla="*/ 26193 h 209550"/>
                  <a:gd name="connsiteX4" fmla="*/ 169069 w 214313"/>
                  <a:gd name="connsiteY4" fmla="*/ 0 h 209550"/>
                  <a:gd name="connsiteX5" fmla="*/ 214313 w 214313"/>
                  <a:gd name="connsiteY5" fmla="*/ 0 h 209550"/>
                  <a:gd name="connsiteX0" fmla="*/ 0 w 126206"/>
                  <a:gd name="connsiteY0" fmla="*/ 50006 h 50006"/>
                  <a:gd name="connsiteX1" fmla="*/ 0 w 126206"/>
                  <a:gd name="connsiteY1" fmla="*/ 26193 h 50006"/>
                  <a:gd name="connsiteX2" fmla="*/ 80962 w 126206"/>
                  <a:gd name="connsiteY2" fmla="*/ 26193 h 50006"/>
                  <a:gd name="connsiteX3" fmla="*/ 80962 w 126206"/>
                  <a:gd name="connsiteY3" fmla="*/ 0 h 50006"/>
                  <a:gd name="connsiteX4" fmla="*/ 126206 w 126206"/>
                  <a:gd name="connsiteY4" fmla="*/ 0 h 5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 h="50006">
                    <a:moveTo>
                      <a:pt x="0" y="50006"/>
                    </a:moveTo>
                    <a:lnTo>
                      <a:pt x="0" y="26193"/>
                    </a:lnTo>
                    <a:lnTo>
                      <a:pt x="80962" y="26193"/>
                    </a:lnTo>
                    <a:lnTo>
                      <a:pt x="80962" y="0"/>
                    </a:lnTo>
                    <a:lnTo>
                      <a:pt x="126206" y="0"/>
                    </a:lnTo>
                  </a:path>
                </a:pathLst>
              </a:custGeom>
              <a:solidFill>
                <a:schemeClr val="accent5"/>
              </a:solid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grpSp>
        <p:sp>
          <p:nvSpPr>
            <p:cNvPr id="59" name="Rectangle 58"/>
            <p:cNvSpPr>
              <a:spLocks noChangeArrowheads="1"/>
            </p:cNvSpPr>
            <p:nvPr/>
          </p:nvSpPr>
          <p:spPr bwMode="auto">
            <a:xfrm>
              <a:off x="5042553" y="3693045"/>
              <a:ext cx="3627739" cy="16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spcBef>
                  <a:spcPts val="600"/>
                </a:spcBef>
              </a:pPr>
              <a:r>
                <a:rPr lang="en-US" sz="1200" dirty="0">
                  <a:solidFill>
                    <a:schemeClr val="bg1"/>
                  </a:solidFill>
                  <a:latin typeface="Arial"/>
                  <a:cs typeface="Arial"/>
                </a:rPr>
                <a:t>HR 0.936, </a:t>
              </a:r>
              <a:r>
                <a:rPr lang="en-US" sz="1200" i="1" dirty="0">
                  <a:solidFill>
                    <a:schemeClr val="bg1"/>
                  </a:solidFill>
                  <a:latin typeface="Arial"/>
                  <a:cs typeface="Arial"/>
                </a:rPr>
                <a:t>P</a:t>
              </a:r>
              <a:r>
                <a:rPr lang="en-US" sz="1200" dirty="0">
                  <a:solidFill>
                    <a:schemeClr val="bg1"/>
                  </a:solidFill>
                  <a:latin typeface="Arial"/>
                  <a:cs typeface="Arial"/>
                </a:rPr>
                <a:t>=.016</a:t>
              </a:r>
            </a:p>
          </p:txBody>
        </p:sp>
        <p:grpSp>
          <p:nvGrpSpPr>
            <p:cNvPr id="5" name="Group 4">
              <a:extLst>
                <a:ext uri="{FF2B5EF4-FFF2-40B4-BE49-F238E27FC236}">
                  <a16:creationId xmlns:a16="http://schemas.microsoft.com/office/drawing/2014/main" id="{7A7840BE-B002-428E-9629-D75DEA2B0241}"/>
                </a:ext>
              </a:extLst>
            </p:cNvPr>
            <p:cNvGrpSpPr/>
            <p:nvPr/>
          </p:nvGrpSpPr>
          <p:grpSpPr>
            <a:xfrm>
              <a:off x="5732362" y="2019615"/>
              <a:ext cx="2134448" cy="408031"/>
              <a:chOff x="5732362" y="2019615"/>
              <a:chExt cx="2134448" cy="408031"/>
            </a:xfrm>
          </p:grpSpPr>
          <p:sp>
            <p:nvSpPr>
              <p:cNvPr id="56" name="Rectangle 55"/>
              <p:cNvSpPr>
                <a:spLocks noChangeArrowheads="1"/>
              </p:cNvSpPr>
              <p:nvPr/>
            </p:nvSpPr>
            <p:spPr bwMode="auto">
              <a:xfrm>
                <a:off x="5861570" y="2019615"/>
                <a:ext cx="18491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spcBef>
                    <a:spcPts val="600"/>
                  </a:spcBef>
                </a:pPr>
                <a:r>
                  <a:rPr lang="en-US" sz="1400" dirty="0">
                    <a:solidFill>
                      <a:schemeClr val="bg1"/>
                    </a:solidFill>
                    <a:latin typeface="Arial"/>
                    <a:cs typeface="Arial"/>
                  </a:rPr>
                  <a:t>Simvastatin</a:t>
                </a:r>
              </a:p>
            </p:txBody>
          </p:sp>
          <p:sp>
            <p:nvSpPr>
              <p:cNvPr id="57" name="Rectangle 56"/>
              <p:cNvSpPr>
                <a:spLocks noChangeArrowheads="1"/>
              </p:cNvSpPr>
              <p:nvPr/>
            </p:nvSpPr>
            <p:spPr bwMode="auto">
              <a:xfrm>
                <a:off x="5861570" y="2212202"/>
                <a:ext cx="2005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spcBef>
                    <a:spcPts val="600"/>
                  </a:spcBef>
                </a:pPr>
                <a:r>
                  <a:rPr lang="en-US" sz="1400" dirty="0">
                    <a:solidFill>
                      <a:schemeClr val="bg1"/>
                    </a:solidFill>
                    <a:latin typeface="Arial"/>
                    <a:cs typeface="Arial"/>
                  </a:rPr>
                  <a:t>Ezetimibe/simvastatin</a:t>
                </a:r>
              </a:p>
            </p:txBody>
          </p:sp>
          <p:cxnSp>
            <p:nvCxnSpPr>
              <p:cNvPr id="60" name="Straight Connector 59"/>
              <p:cNvCxnSpPr/>
              <p:nvPr/>
            </p:nvCxnSpPr>
            <p:spPr>
              <a:xfrm>
                <a:off x="5732362" y="2129627"/>
                <a:ext cx="182880" cy="0"/>
              </a:xfrm>
              <a:prstGeom prst="line">
                <a:avLst/>
              </a:prstGeom>
              <a:ln w="38100"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735737" y="2321349"/>
                <a:ext cx="182880" cy="0"/>
              </a:xfrm>
              <a:prstGeom prst="line">
                <a:avLst/>
              </a:prstGeom>
              <a:ln w="38100"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grpSp>
        <p:nvGrpSpPr>
          <p:cNvPr id="8" name="Group 7">
            <a:extLst>
              <a:ext uri="{FF2B5EF4-FFF2-40B4-BE49-F238E27FC236}">
                <a16:creationId xmlns:a16="http://schemas.microsoft.com/office/drawing/2014/main" id="{607B48E6-10CD-434D-BBE0-E333E10391CF}"/>
              </a:ext>
            </a:extLst>
          </p:cNvPr>
          <p:cNvGrpSpPr/>
          <p:nvPr/>
        </p:nvGrpSpPr>
        <p:grpSpPr>
          <a:xfrm>
            <a:off x="1016830" y="2624097"/>
            <a:ext cx="5049981" cy="3045419"/>
            <a:chOff x="222678" y="1734607"/>
            <a:chExt cx="4509028" cy="2719194"/>
          </a:xfrm>
        </p:grpSpPr>
        <p:sp>
          <p:nvSpPr>
            <p:cNvPr id="145" name="Freeform 144"/>
            <p:cNvSpPr/>
            <p:nvPr/>
          </p:nvSpPr>
          <p:spPr>
            <a:xfrm>
              <a:off x="1080670" y="2092711"/>
              <a:ext cx="3294491" cy="866717"/>
            </a:xfrm>
            <a:custGeom>
              <a:avLst/>
              <a:gdLst>
                <a:gd name="connsiteX0" fmla="*/ 0 w 3337840"/>
                <a:gd name="connsiteY0" fmla="*/ 0 h 1222940"/>
                <a:gd name="connsiteX1" fmla="*/ 255246 w 3337840"/>
                <a:gd name="connsiteY1" fmla="*/ 586226 h 1222940"/>
                <a:gd name="connsiteX2" fmla="*/ 510493 w 3337840"/>
                <a:gd name="connsiteY2" fmla="*/ 1222940 h 1222940"/>
                <a:gd name="connsiteX3" fmla="*/ 768544 w 3337840"/>
                <a:gd name="connsiteY3" fmla="*/ 1051840 h 1222940"/>
                <a:gd name="connsiteX4" fmla="*/ 1029401 w 3337840"/>
                <a:gd name="connsiteY4" fmla="*/ 1071475 h 1222940"/>
                <a:gd name="connsiteX5" fmla="*/ 1284647 w 3337840"/>
                <a:gd name="connsiteY5" fmla="*/ 1110743 h 1222940"/>
                <a:gd name="connsiteX6" fmla="*/ 1539894 w 3337840"/>
                <a:gd name="connsiteY6" fmla="*/ 1150012 h 1222940"/>
                <a:gd name="connsiteX7" fmla="*/ 1795141 w 3337840"/>
                <a:gd name="connsiteY7" fmla="*/ 1135987 h 1222940"/>
                <a:gd name="connsiteX8" fmla="*/ 2055997 w 3337840"/>
                <a:gd name="connsiteY8" fmla="*/ 1135987 h 1222940"/>
                <a:gd name="connsiteX9" fmla="*/ 2314049 w 3337840"/>
                <a:gd name="connsiteY9" fmla="*/ 1166841 h 1222940"/>
                <a:gd name="connsiteX10" fmla="*/ 2566490 w 3337840"/>
                <a:gd name="connsiteY10" fmla="*/ 1138792 h 1222940"/>
                <a:gd name="connsiteX11" fmla="*/ 2824542 w 3337840"/>
                <a:gd name="connsiteY11" fmla="*/ 1135987 h 1222940"/>
                <a:gd name="connsiteX12" fmla="*/ 3082593 w 3337840"/>
                <a:gd name="connsiteY12" fmla="*/ 1155622 h 1222940"/>
                <a:gd name="connsiteX13" fmla="*/ 3337840 w 3337840"/>
                <a:gd name="connsiteY13" fmla="*/ 1144402 h 122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7840" h="1222940">
                  <a:moveTo>
                    <a:pt x="0" y="0"/>
                  </a:moveTo>
                  <a:lnTo>
                    <a:pt x="255246" y="586226"/>
                  </a:lnTo>
                  <a:lnTo>
                    <a:pt x="510493" y="1222940"/>
                  </a:lnTo>
                  <a:lnTo>
                    <a:pt x="768544" y="1051840"/>
                  </a:lnTo>
                  <a:lnTo>
                    <a:pt x="1029401" y="1071475"/>
                  </a:lnTo>
                  <a:lnTo>
                    <a:pt x="1284647" y="1110743"/>
                  </a:lnTo>
                  <a:lnTo>
                    <a:pt x="1539894" y="1150012"/>
                  </a:lnTo>
                  <a:lnTo>
                    <a:pt x="1795141" y="1135987"/>
                  </a:lnTo>
                  <a:lnTo>
                    <a:pt x="2055997" y="1135987"/>
                  </a:lnTo>
                  <a:lnTo>
                    <a:pt x="2314049" y="1166841"/>
                  </a:lnTo>
                  <a:lnTo>
                    <a:pt x="2566490" y="1138792"/>
                  </a:lnTo>
                  <a:lnTo>
                    <a:pt x="2824542" y="1135987"/>
                  </a:lnTo>
                  <a:lnTo>
                    <a:pt x="3082593" y="1155622"/>
                  </a:lnTo>
                  <a:lnTo>
                    <a:pt x="3337840" y="1144402"/>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latin typeface="Arial"/>
                <a:cs typeface="Arial"/>
              </a:endParaRPr>
            </a:p>
          </p:txBody>
        </p:sp>
        <p:sp>
          <p:nvSpPr>
            <p:cNvPr id="68" name="Freeform 67"/>
            <p:cNvSpPr/>
            <p:nvPr/>
          </p:nvSpPr>
          <p:spPr>
            <a:xfrm>
              <a:off x="1080476" y="2186445"/>
              <a:ext cx="3296177" cy="1345394"/>
            </a:xfrm>
            <a:custGeom>
              <a:avLst/>
              <a:gdLst>
                <a:gd name="connsiteX0" fmla="*/ 0 w 3339548"/>
                <a:gd name="connsiteY0" fmla="*/ 0 h 2039510"/>
                <a:gd name="connsiteX1" fmla="*/ 254442 w 3339548"/>
                <a:gd name="connsiteY1" fmla="*/ 604299 h 2039510"/>
                <a:gd name="connsiteX2" fmla="*/ 512860 w 3339548"/>
                <a:gd name="connsiteY2" fmla="*/ 2039510 h 2039510"/>
                <a:gd name="connsiteX3" fmla="*/ 771277 w 3339548"/>
                <a:gd name="connsiteY3" fmla="*/ 1880483 h 2039510"/>
                <a:gd name="connsiteX4" fmla="*/ 1021743 w 3339548"/>
                <a:gd name="connsiteY4" fmla="*/ 1860605 h 2039510"/>
                <a:gd name="connsiteX5" fmla="*/ 1280160 w 3339548"/>
                <a:gd name="connsiteY5" fmla="*/ 1880483 h 2039510"/>
                <a:gd name="connsiteX6" fmla="*/ 1538578 w 3339548"/>
                <a:gd name="connsiteY6" fmla="*/ 1896386 h 2039510"/>
                <a:gd name="connsiteX7" fmla="*/ 1800971 w 3339548"/>
                <a:gd name="connsiteY7" fmla="*/ 1864581 h 2039510"/>
                <a:gd name="connsiteX8" fmla="*/ 2051437 w 3339548"/>
                <a:gd name="connsiteY8" fmla="*/ 1856630 h 2039510"/>
                <a:gd name="connsiteX9" fmla="*/ 2313830 w 3339548"/>
                <a:gd name="connsiteY9" fmla="*/ 1844703 h 2039510"/>
                <a:gd name="connsiteX10" fmla="*/ 2564296 w 3339548"/>
                <a:gd name="connsiteY10" fmla="*/ 1804946 h 2039510"/>
                <a:gd name="connsiteX11" fmla="*/ 2826689 w 3339548"/>
                <a:gd name="connsiteY11" fmla="*/ 1773141 h 2039510"/>
                <a:gd name="connsiteX12" fmla="*/ 3085106 w 3339548"/>
                <a:gd name="connsiteY12" fmla="*/ 1737360 h 2039510"/>
                <a:gd name="connsiteX13" fmla="*/ 3339548 w 3339548"/>
                <a:gd name="connsiteY13" fmla="*/ 1749287 h 20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9548" h="2039510">
                  <a:moveTo>
                    <a:pt x="0" y="0"/>
                  </a:moveTo>
                  <a:lnTo>
                    <a:pt x="254442" y="604299"/>
                  </a:lnTo>
                  <a:lnTo>
                    <a:pt x="512860" y="2039510"/>
                  </a:lnTo>
                  <a:lnTo>
                    <a:pt x="771277" y="1880483"/>
                  </a:lnTo>
                  <a:lnTo>
                    <a:pt x="1021743" y="1860605"/>
                  </a:lnTo>
                  <a:lnTo>
                    <a:pt x="1280160" y="1880483"/>
                  </a:lnTo>
                  <a:lnTo>
                    <a:pt x="1538578" y="1896386"/>
                  </a:lnTo>
                  <a:lnTo>
                    <a:pt x="1800971" y="1864581"/>
                  </a:lnTo>
                  <a:lnTo>
                    <a:pt x="2051437" y="1856630"/>
                  </a:lnTo>
                  <a:lnTo>
                    <a:pt x="2313830" y="1844703"/>
                  </a:lnTo>
                  <a:lnTo>
                    <a:pt x="2564296" y="1804946"/>
                  </a:lnTo>
                  <a:lnTo>
                    <a:pt x="2826689" y="1773141"/>
                  </a:lnTo>
                  <a:lnTo>
                    <a:pt x="3085106" y="1737360"/>
                  </a:lnTo>
                  <a:lnTo>
                    <a:pt x="3339548" y="1749287"/>
                  </a:ln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latin typeface="Arial"/>
                <a:cs typeface="Arial"/>
              </a:endParaRPr>
            </a:p>
          </p:txBody>
        </p:sp>
        <p:sp>
          <p:nvSpPr>
            <p:cNvPr id="70" name="Rectangle 69"/>
            <p:cNvSpPr>
              <a:spLocks noChangeArrowheads="1"/>
            </p:cNvSpPr>
            <p:nvPr/>
          </p:nvSpPr>
          <p:spPr bwMode="auto">
            <a:xfrm>
              <a:off x="500777" y="1734607"/>
              <a:ext cx="5765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100</a:t>
              </a:r>
            </a:p>
          </p:txBody>
        </p:sp>
        <p:sp>
          <p:nvSpPr>
            <p:cNvPr id="71" name="Line 17"/>
            <p:cNvSpPr>
              <a:spLocks noChangeShapeType="1"/>
            </p:cNvSpPr>
            <p:nvPr/>
          </p:nvSpPr>
          <p:spPr bwMode="auto">
            <a:xfrm>
              <a:off x="1083886" y="1886870"/>
              <a:ext cx="0" cy="199460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2" name="Line 24"/>
            <p:cNvSpPr>
              <a:spLocks noChangeShapeType="1"/>
            </p:cNvSpPr>
            <p:nvPr/>
          </p:nvSpPr>
          <p:spPr bwMode="auto">
            <a:xfrm>
              <a:off x="996963" y="1886869"/>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3" name="Line 18"/>
            <p:cNvSpPr>
              <a:spLocks noChangeShapeType="1"/>
            </p:cNvSpPr>
            <p:nvPr/>
          </p:nvSpPr>
          <p:spPr bwMode="auto">
            <a:xfrm>
              <a:off x="996963" y="3873268"/>
              <a:ext cx="95127" cy="108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4" name="Rectangle 73"/>
            <p:cNvSpPr>
              <a:spLocks noChangeArrowheads="1"/>
            </p:cNvSpPr>
            <p:nvPr/>
          </p:nvSpPr>
          <p:spPr bwMode="auto">
            <a:xfrm>
              <a:off x="600629" y="372100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40</a:t>
              </a:r>
            </a:p>
          </p:txBody>
        </p:sp>
        <p:sp>
          <p:nvSpPr>
            <p:cNvPr id="75" name="Rectangle 74"/>
            <p:cNvSpPr>
              <a:spLocks noChangeArrowheads="1"/>
            </p:cNvSpPr>
            <p:nvPr/>
          </p:nvSpPr>
          <p:spPr bwMode="auto">
            <a:xfrm>
              <a:off x="1993713"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8</a:t>
              </a:r>
            </a:p>
          </p:txBody>
        </p:sp>
        <p:sp>
          <p:nvSpPr>
            <p:cNvPr id="76" name="Line 26"/>
            <p:cNvSpPr>
              <a:spLocks noChangeShapeType="1"/>
            </p:cNvSpPr>
            <p:nvPr/>
          </p:nvSpPr>
          <p:spPr bwMode="auto">
            <a:xfrm flipV="1">
              <a:off x="108388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7" name="Line 20"/>
            <p:cNvSpPr>
              <a:spLocks noChangeShapeType="1"/>
            </p:cNvSpPr>
            <p:nvPr/>
          </p:nvSpPr>
          <p:spPr bwMode="auto">
            <a:xfrm>
              <a:off x="996963" y="3542200"/>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8" name="Line 22"/>
            <p:cNvSpPr>
              <a:spLocks noChangeShapeType="1"/>
            </p:cNvSpPr>
            <p:nvPr/>
          </p:nvSpPr>
          <p:spPr bwMode="auto">
            <a:xfrm>
              <a:off x="996963" y="2217935"/>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9" name="Rectangle 78"/>
            <p:cNvSpPr>
              <a:spLocks noChangeArrowheads="1"/>
            </p:cNvSpPr>
            <p:nvPr/>
          </p:nvSpPr>
          <p:spPr bwMode="auto">
            <a:xfrm>
              <a:off x="599055" y="3359164"/>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50</a:t>
              </a:r>
            </a:p>
          </p:txBody>
        </p:sp>
        <p:sp>
          <p:nvSpPr>
            <p:cNvPr id="80" name="Rectangle 79"/>
            <p:cNvSpPr>
              <a:spLocks noChangeArrowheads="1"/>
            </p:cNvSpPr>
            <p:nvPr/>
          </p:nvSpPr>
          <p:spPr bwMode="auto">
            <a:xfrm>
              <a:off x="600629" y="2065674"/>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90</a:t>
              </a:r>
            </a:p>
          </p:txBody>
        </p:sp>
        <p:sp>
          <p:nvSpPr>
            <p:cNvPr id="81" name="Line 20"/>
            <p:cNvSpPr>
              <a:spLocks noChangeShapeType="1"/>
            </p:cNvSpPr>
            <p:nvPr/>
          </p:nvSpPr>
          <p:spPr bwMode="auto">
            <a:xfrm>
              <a:off x="996963" y="3211135"/>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82" name="Rectangle 81"/>
            <p:cNvSpPr>
              <a:spLocks noChangeArrowheads="1"/>
            </p:cNvSpPr>
            <p:nvPr/>
          </p:nvSpPr>
          <p:spPr bwMode="auto">
            <a:xfrm>
              <a:off x="600628" y="3058872"/>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60</a:t>
              </a:r>
            </a:p>
          </p:txBody>
        </p:sp>
        <p:sp>
          <p:nvSpPr>
            <p:cNvPr id="83" name="Line 22"/>
            <p:cNvSpPr>
              <a:spLocks noChangeShapeType="1"/>
            </p:cNvSpPr>
            <p:nvPr/>
          </p:nvSpPr>
          <p:spPr bwMode="auto">
            <a:xfrm>
              <a:off x="996963" y="2549002"/>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84" name="Rectangle 83"/>
            <p:cNvSpPr>
              <a:spLocks noChangeArrowheads="1"/>
            </p:cNvSpPr>
            <p:nvPr/>
          </p:nvSpPr>
          <p:spPr bwMode="auto">
            <a:xfrm>
              <a:off x="600629" y="2396740"/>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80</a:t>
              </a:r>
            </a:p>
          </p:txBody>
        </p:sp>
        <p:sp>
          <p:nvSpPr>
            <p:cNvPr id="85" name="Line 22"/>
            <p:cNvSpPr>
              <a:spLocks noChangeShapeType="1"/>
            </p:cNvSpPr>
            <p:nvPr/>
          </p:nvSpPr>
          <p:spPr bwMode="auto">
            <a:xfrm>
              <a:off x="996963" y="2880068"/>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86" name="Rectangle 85"/>
            <p:cNvSpPr>
              <a:spLocks noChangeArrowheads="1"/>
            </p:cNvSpPr>
            <p:nvPr/>
          </p:nvSpPr>
          <p:spPr bwMode="auto">
            <a:xfrm>
              <a:off x="600629" y="2727805"/>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70</a:t>
              </a:r>
            </a:p>
          </p:txBody>
        </p:sp>
        <p:sp>
          <p:nvSpPr>
            <p:cNvPr id="87" name="Line 26"/>
            <p:cNvSpPr>
              <a:spLocks noChangeShapeType="1"/>
            </p:cNvSpPr>
            <p:nvPr/>
          </p:nvSpPr>
          <p:spPr bwMode="auto">
            <a:xfrm flipV="1">
              <a:off x="3114054"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88" name="Rectangle 87"/>
            <p:cNvSpPr>
              <a:spLocks noChangeArrowheads="1"/>
            </p:cNvSpPr>
            <p:nvPr/>
          </p:nvSpPr>
          <p:spPr bwMode="auto">
            <a:xfrm>
              <a:off x="377174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72</a:t>
              </a:r>
            </a:p>
          </p:txBody>
        </p:sp>
        <p:sp>
          <p:nvSpPr>
            <p:cNvPr id="89" name="Line 91"/>
            <p:cNvSpPr>
              <a:spLocks noChangeShapeType="1"/>
            </p:cNvSpPr>
            <p:nvPr/>
          </p:nvSpPr>
          <p:spPr bwMode="auto">
            <a:xfrm>
              <a:off x="1079198" y="3874353"/>
              <a:ext cx="3310673"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0" name="Rectangle 89"/>
            <p:cNvSpPr>
              <a:spLocks noChangeArrowheads="1"/>
            </p:cNvSpPr>
            <p:nvPr/>
          </p:nvSpPr>
          <p:spPr bwMode="auto">
            <a:xfrm rot="16200000">
              <a:off x="-531296" y="2635404"/>
              <a:ext cx="1994021" cy="48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37160" bIns="137160" anchor="b">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200" b="1" dirty="0">
                  <a:solidFill>
                    <a:schemeClr val="bg1"/>
                  </a:solidFill>
                  <a:latin typeface="Arial"/>
                  <a:cs typeface="Arial"/>
                </a:rPr>
                <a:t>Mean LDL-C (mg/dL)</a:t>
              </a:r>
            </a:p>
          </p:txBody>
        </p:sp>
        <p:sp>
          <p:nvSpPr>
            <p:cNvPr id="91" name="Rectangle 90"/>
            <p:cNvSpPr>
              <a:spLocks noChangeArrowheads="1"/>
            </p:cNvSpPr>
            <p:nvPr/>
          </p:nvSpPr>
          <p:spPr bwMode="auto">
            <a:xfrm>
              <a:off x="1078535" y="4123188"/>
              <a:ext cx="3304507"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200" b="1" dirty="0">
                  <a:solidFill>
                    <a:schemeClr val="bg1"/>
                  </a:solidFill>
                  <a:latin typeface="Arial"/>
                  <a:cs typeface="Arial"/>
                </a:rPr>
                <a:t>Time Since Randomization (Months)</a:t>
              </a:r>
            </a:p>
          </p:txBody>
        </p:sp>
        <p:sp>
          <p:nvSpPr>
            <p:cNvPr id="93" name="Line 26"/>
            <p:cNvSpPr>
              <a:spLocks noChangeShapeType="1"/>
            </p:cNvSpPr>
            <p:nvPr/>
          </p:nvSpPr>
          <p:spPr bwMode="auto">
            <a:xfrm flipV="1">
              <a:off x="2352741"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4" name="Line 30"/>
            <p:cNvSpPr>
              <a:spLocks noChangeShapeType="1"/>
            </p:cNvSpPr>
            <p:nvPr/>
          </p:nvSpPr>
          <p:spPr bwMode="auto">
            <a:xfrm flipV="1">
              <a:off x="387536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5" name="Line 26"/>
            <p:cNvSpPr>
              <a:spLocks noChangeShapeType="1"/>
            </p:cNvSpPr>
            <p:nvPr/>
          </p:nvSpPr>
          <p:spPr bwMode="auto">
            <a:xfrm flipV="1">
              <a:off x="2098970"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6" name="Line 30"/>
            <p:cNvSpPr>
              <a:spLocks noChangeShapeType="1"/>
            </p:cNvSpPr>
            <p:nvPr/>
          </p:nvSpPr>
          <p:spPr bwMode="auto">
            <a:xfrm flipV="1">
              <a:off x="362159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7" name="Line 26"/>
            <p:cNvSpPr>
              <a:spLocks noChangeShapeType="1"/>
            </p:cNvSpPr>
            <p:nvPr/>
          </p:nvSpPr>
          <p:spPr bwMode="auto">
            <a:xfrm flipV="1">
              <a:off x="1845199"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8" name="Line 30"/>
            <p:cNvSpPr>
              <a:spLocks noChangeShapeType="1"/>
            </p:cNvSpPr>
            <p:nvPr/>
          </p:nvSpPr>
          <p:spPr bwMode="auto">
            <a:xfrm flipV="1">
              <a:off x="3367825"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9" name="Line 26"/>
            <p:cNvSpPr>
              <a:spLocks noChangeShapeType="1"/>
            </p:cNvSpPr>
            <p:nvPr/>
          </p:nvSpPr>
          <p:spPr bwMode="auto">
            <a:xfrm flipV="1">
              <a:off x="1591428"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00" name="Line 30"/>
            <p:cNvSpPr>
              <a:spLocks noChangeShapeType="1"/>
            </p:cNvSpPr>
            <p:nvPr/>
          </p:nvSpPr>
          <p:spPr bwMode="auto">
            <a:xfrm flipV="1">
              <a:off x="2860282"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01" name="Line 26"/>
            <p:cNvSpPr>
              <a:spLocks noChangeShapeType="1"/>
            </p:cNvSpPr>
            <p:nvPr/>
          </p:nvSpPr>
          <p:spPr bwMode="auto">
            <a:xfrm flipV="1">
              <a:off x="1337657"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02" name="Line 30"/>
            <p:cNvSpPr>
              <a:spLocks noChangeShapeType="1"/>
            </p:cNvSpPr>
            <p:nvPr/>
          </p:nvSpPr>
          <p:spPr bwMode="auto">
            <a:xfrm flipV="1">
              <a:off x="2606512"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03" name="Rectangle 102"/>
            <p:cNvSpPr>
              <a:spLocks noChangeArrowheads="1"/>
            </p:cNvSpPr>
            <p:nvPr/>
          </p:nvSpPr>
          <p:spPr bwMode="auto">
            <a:xfrm>
              <a:off x="1485704"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1</a:t>
              </a:r>
            </a:p>
          </p:txBody>
        </p:sp>
        <p:sp>
          <p:nvSpPr>
            <p:cNvPr id="104" name="Rectangle 103"/>
            <p:cNvSpPr>
              <a:spLocks noChangeArrowheads="1"/>
            </p:cNvSpPr>
            <p:nvPr/>
          </p:nvSpPr>
          <p:spPr bwMode="auto">
            <a:xfrm>
              <a:off x="3263733"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48</a:t>
              </a:r>
            </a:p>
          </p:txBody>
        </p:sp>
        <p:sp>
          <p:nvSpPr>
            <p:cNvPr id="105" name="Rectangle 104"/>
            <p:cNvSpPr>
              <a:spLocks noChangeArrowheads="1"/>
            </p:cNvSpPr>
            <p:nvPr/>
          </p:nvSpPr>
          <p:spPr bwMode="auto">
            <a:xfrm>
              <a:off x="123170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R</a:t>
              </a:r>
            </a:p>
          </p:txBody>
        </p:sp>
        <p:sp>
          <p:nvSpPr>
            <p:cNvPr id="106" name="Rectangle 105"/>
            <p:cNvSpPr>
              <a:spLocks noChangeArrowheads="1"/>
            </p:cNvSpPr>
            <p:nvPr/>
          </p:nvSpPr>
          <p:spPr bwMode="auto">
            <a:xfrm>
              <a:off x="3009726"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36</a:t>
              </a:r>
            </a:p>
          </p:txBody>
        </p:sp>
        <p:sp>
          <p:nvSpPr>
            <p:cNvPr id="107" name="Rectangle 106"/>
            <p:cNvSpPr>
              <a:spLocks noChangeArrowheads="1"/>
            </p:cNvSpPr>
            <p:nvPr/>
          </p:nvSpPr>
          <p:spPr bwMode="auto">
            <a:xfrm>
              <a:off x="977697"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QE</a:t>
              </a:r>
            </a:p>
          </p:txBody>
        </p:sp>
        <p:sp>
          <p:nvSpPr>
            <p:cNvPr id="108" name="Rectangle 107"/>
            <p:cNvSpPr>
              <a:spLocks noChangeArrowheads="1"/>
            </p:cNvSpPr>
            <p:nvPr/>
          </p:nvSpPr>
          <p:spPr bwMode="auto">
            <a:xfrm>
              <a:off x="275572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24</a:t>
              </a:r>
            </a:p>
          </p:txBody>
        </p:sp>
        <p:sp>
          <p:nvSpPr>
            <p:cNvPr id="109" name="Rectangle 108"/>
            <p:cNvSpPr>
              <a:spLocks noChangeArrowheads="1"/>
            </p:cNvSpPr>
            <p:nvPr/>
          </p:nvSpPr>
          <p:spPr bwMode="auto">
            <a:xfrm>
              <a:off x="1739709"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4</a:t>
              </a:r>
            </a:p>
          </p:txBody>
        </p:sp>
        <p:sp>
          <p:nvSpPr>
            <p:cNvPr id="110" name="Rectangle 109"/>
            <p:cNvSpPr>
              <a:spLocks noChangeArrowheads="1"/>
            </p:cNvSpPr>
            <p:nvPr/>
          </p:nvSpPr>
          <p:spPr bwMode="auto">
            <a:xfrm>
              <a:off x="3517736"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60</a:t>
              </a:r>
            </a:p>
          </p:txBody>
        </p:sp>
        <p:sp>
          <p:nvSpPr>
            <p:cNvPr id="111" name="Rectangle 110"/>
            <p:cNvSpPr>
              <a:spLocks noChangeArrowheads="1"/>
            </p:cNvSpPr>
            <p:nvPr/>
          </p:nvSpPr>
          <p:spPr bwMode="auto">
            <a:xfrm>
              <a:off x="250172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16</a:t>
              </a:r>
            </a:p>
          </p:txBody>
        </p:sp>
        <p:sp>
          <p:nvSpPr>
            <p:cNvPr id="69" name="Line 30"/>
            <p:cNvSpPr>
              <a:spLocks noChangeShapeType="1"/>
            </p:cNvSpPr>
            <p:nvPr/>
          </p:nvSpPr>
          <p:spPr bwMode="auto">
            <a:xfrm flipV="1">
              <a:off x="4389779"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2" name="Line 30"/>
            <p:cNvSpPr>
              <a:spLocks noChangeShapeType="1"/>
            </p:cNvSpPr>
            <p:nvPr/>
          </p:nvSpPr>
          <p:spPr bwMode="auto">
            <a:xfrm flipV="1">
              <a:off x="4129138"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12" name="Rectangle 111"/>
            <p:cNvSpPr>
              <a:spLocks noChangeArrowheads="1"/>
            </p:cNvSpPr>
            <p:nvPr/>
          </p:nvSpPr>
          <p:spPr bwMode="auto">
            <a:xfrm>
              <a:off x="427975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96</a:t>
              </a:r>
            </a:p>
          </p:txBody>
        </p:sp>
        <p:sp>
          <p:nvSpPr>
            <p:cNvPr id="113" name="Rectangle 112"/>
            <p:cNvSpPr>
              <a:spLocks noChangeArrowheads="1"/>
            </p:cNvSpPr>
            <p:nvPr/>
          </p:nvSpPr>
          <p:spPr bwMode="auto">
            <a:xfrm>
              <a:off x="224771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12</a:t>
              </a:r>
            </a:p>
          </p:txBody>
        </p:sp>
        <p:sp>
          <p:nvSpPr>
            <p:cNvPr id="114" name="Rectangle 113"/>
            <p:cNvSpPr>
              <a:spLocks noChangeArrowheads="1"/>
            </p:cNvSpPr>
            <p:nvPr/>
          </p:nvSpPr>
          <p:spPr bwMode="auto">
            <a:xfrm>
              <a:off x="402574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84</a:t>
              </a:r>
            </a:p>
          </p:txBody>
        </p:sp>
        <p:grpSp>
          <p:nvGrpSpPr>
            <p:cNvPr id="115" name="Group 114"/>
            <p:cNvGrpSpPr/>
            <p:nvPr/>
          </p:nvGrpSpPr>
          <p:grpSpPr>
            <a:xfrm>
              <a:off x="1040298" y="2158931"/>
              <a:ext cx="3376988" cy="1394204"/>
              <a:chOff x="949233" y="3185202"/>
              <a:chExt cx="3421423" cy="2113501"/>
            </a:xfrm>
            <a:solidFill>
              <a:schemeClr val="accent4"/>
            </a:solidFill>
          </p:grpSpPr>
          <p:sp>
            <p:nvSpPr>
              <p:cNvPr id="116" name="Oval 115"/>
              <p:cNvSpPr/>
              <p:nvPr/>
            </p:nvSpPr>
            <p:spPr>
              <a:xfrm>
                <a:off x="4288360" y="493780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17" name="Oval 116"/>
              <p:cNvSpPr/>
              <p:nvPr/>
            </p:nvSpPr>
            <p:spPr>
              <a:xfrm>
                <a:off x="4031505" y="4925895"/>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18" name="Oval 117"/>
              <p:cNvSpPr/>
              <p:nvPr/>
            </p:nvSpPr>
            <p:spPr>
              <a:xfrm>
                <a:off x="3774649" y="495685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19" name="Oval 118"/>
              <p:cNvSpPr/>
              <p:nvPr/>
            </p:nvSpPr>
            <p:spPr>
              <a:xfrm>
                <a:off x="3517793" y="4990189"/>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0" name="Oval 119"/>
              <p:cNvSpPr/>
              <p:nvPr/>
            </p:nvSpPr>
            <p:spPr>
              <a:xfrm>
                <a:off x="3260937" y="503305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1" name="Oval 120"/>
              <p:cNvSpPr/>
              <p:nvPr/>
            </p:nvSpPr>
            <p:spPr>
              <a:xfrm>
                <a:off x="3004081" y="5040195"/>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2" name="Oval 121"/>
              <p:cNvSpPr/>
              <p:nvPr/>
            </p:nvSpPr>
            <p:spPr>
              <a:xfrm>
                <a:off x="2747225" y="5049720"/>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3" name="Oval 122"/>
              <p:cNvSpPr/>
              <p:nvPr/>
            </p:nvSpPr>
            <p:spPr>
              <a:xfrm>
                <a:off x="2490369" y="5080676"/>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4" name="Oval 123"/>
              <p:cNvSpPr/>
              <p:nvPr/>
            </p:nvSpPr>
            <p:spPr>
              <a:xfrm>
                <a:off x="2233513" y="5066388"/>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5" name="Oval 124"/>
              <p:cNvSpPr/>
              <p:nvPr/>
            </p:nvSpPr>
            <p:spPr>
              <a:xfrm>
                <a:off x="1976657" y="5049720"/>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6" name="Oval 125"/>
              <p:cNvSpPr/>
              <p:nvPr/>
            </p:nvSpPr>
            <p:spPr>
              <a:xfrm>
                <a:off x="1719801" y="5068769"/>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7" name="Oval 126"/>
              <p:cNvSpPr/>
              <p:nvPr/>
            </p:nvSpPr>
            <p:spPr>
              <a:xfrm>
                <a:off x="1462945" y="5216407"/>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8" name="Oval 127"/>
              <p:cNvSpPr/>
              <p:nvPr/>
            </p:nvSpPr>
            <p:spPr>
              <a:xfrm>
                <a:off x="1206089" y="3787657"/>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9" name="Oval 128"/>
              <p:cNvSpPr/>
              <p:nvPr/>
            </p:nvSpPr>
            <p:spPr>
              <a:xfrm>
                <a:off x="949233" y="3185202"/>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grpSp>
        <p:grpSp>
          <p:nvGrpSpPr>
            <p:cNvPr id="130" name="Group 129"/>
            <p:cNvGrpSpPr/>
            <p:nvPr/>
          </p:nvGrpSpPr>
          <p:grpSpPr>
            <a:xfrm>
              <a:off x="1040298" y="2066701"/>
              <a:ext cx="3376988" cy="920703"/>
              <a:chOff x="985260" y="2610037"/>
              <a:chExt cx="3376988" cy="1227604"/>
            </a:xfrm>
          </p:grpSpPr>
          <p:sp>
            <p:nvSpPr>
              <p:cNvPr id="131" name="Oval 130"/>
              <p:cNvSpPr/>
              <p:nvPr/>
            </p:nvSpPr>
            <p:spPr>
              <a:xfrm>
                <a:off x="4281021" y="368562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2" name="Oval 131"/>
              <p:cNvSpPr/>
              <p:nvPr/>
            </p:nvSpPr>
            <p:spPr>
              <a:xfrm>
                <a:off x="4027502" y="369687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3" name="Oval 132"/>
              <p:cNvSpPr/>
              <p:nvPr/>
            </p:nvSpPr>
            <p:spPr>
              <a:xfrm>
                <a:off x="3773982" y="367661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4" name="Oval 133"/>
              <p:cNvSpPr/>
              <p:nvPr/>
            </p:nvSpPr>
            <p:spPr>
              <a:xfrm>
                <a:off x="3520461" y="367886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5" name="Oval 134"/>
              <p:cNvSpPr/>
              <p:nvPr/>
            </p:nvSpPr>
            <p:spPr>
              <a:xfrm>
                <a:off x="3266941" y="3708122"/>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6" name="Oval 135"/>
              <p:cNvSpPr/>
              <p:nvPr/>
            </p:nvSpPr>
            <p:spPr>
              <a:xfrm>
                <a:off x="3013421" y="367886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7" name="Oval 136"/>
              <p:cNvSpPr/>
              <p:nvPr/>
            </p:nvSpPr>
            <p:spPr>
              <a:xfrm>
                <a:off x="2759901" y="367661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8" name="Oval 137"/>
              <p:cNvSpPr/>
              <p:nvPr/>
            </p:nvSpPr>
            <p:spPr>
              <a:xfrm>
                <a:off x="2506381" y="369462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9" name="Oval 138"/>
              <p:cNvSpPr/>
              <p:nvPr/>
            </p:nvSpPr>
            <p:spPr>
              <a:xfrm>
                <a:off x="2252861" y="3654118"/>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0" name="Oval 139"/>
              <p:cNvSpPr/>
              <p:nvPr/>
            </p:nvSpPr>
            <p:spPr>
              <a:xfrm>
                <a:off x="1999341" y="3618114"/>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1" name="Oval 140"/>
              <p:cNvSpPr/>
              <p:nvPr/>
            </p:nvSpPr>
            <p:spPr>
              <a:xfrm>
                <a:off x="1745820" y="3600112"/>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2" name="Oval 141"/>
              <p:cNvSpPr/>
              <p:nvPr/>
            </p:nvSpPr>
            <p:spPr>
              <a:xfrm>
                <a:off x="1492300" y="3759875"/>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3" name="Oval 142"/>
              <p:cNvSpPr/>
              <p:nvPr/>
            </p:nvSpPr>
            <p:spPr>
              <a:xfrm>
                <a:off x="1238780" y="3159078"/>
                <a:ext cx="81227" cy="777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4" name="Oval 143"/>
              <p:cNvSpPr/>
              <p:nvPr/>
            </p:nvSpPr>
            <p:spPr>
              <a:xfrm>
                <a:off x="985260" y="2610037"/>
                <a:ext cx="81227" cy="777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grpSp>
        <p:sp>
          <p:nvSpPr>
            <p:cNvPr id="146" name="Rectangle 145"/>
            <p:cNvSpPr>
              <a:spLocks noChangeArrowheads="1"/>
            </p:cNvSpPr>
            <p:nvPr/>
          </p:nvSpPr>
          <p:spPr bwMode="auto">
            <a:xfrm>
              <a:off x="1968718" y="2952816"/>
              <a:ext cx="2762988" cy="32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spcBef>
                  <a:spcPts val="600"/>
                </a:spcBef>
              </a:pPr>
              <a:r>
                <a:rPr lang="en-US" sz="1200" dirty="0">
                  <a:solidFill>
                    <a:schemeClr val="bg1"/>
                  </a:solidFill>
                  <a:latin typeface="Arial"/>
                  <a:cs typeface="Arial"/>
                </a:rPr>
                <a:t>Median time average</a:t>
              </a:r>
              <a:br>
                <a:rPr lang="en-US" sz="1200" dirty="0">
                  <a:solidFill>
                    <a:schemeClr val="bg1"/>
                  </a:solidFill>
                  <a:latin typeface="Arial"/>
                  <a:cs typeface="Arial"/>
                </a:rPr>
              </a:br>
              <a:r>
                <a:rPr lang="en-US" sz="1200" dirty="0">
                  <a:solidFill>
                    <a:schemeClr val="bg1"/>
                  </a:solidFill>
                  <a:latin typeface="Arial"/>
                  <a:cs typeface="Arial"/>
                </a:rPr>
                <a:t>69.5 (1.8) vs 53.7 (1.4) [mg/dL (mmol/L)]</a:t>
              </a:r>
            </a:p>
          </p:txBody>
        </p:sp>
        <p:grpSp>
          <p:nvGrpSpPr>
            <p:cNvPr id="3" name="Group 2">
              <a:extLst>
                <a:ext uri="{FF2B5EF4-FFF2-40B4-BE49-F238E27FC236}">
                  <a16:creationId xmlns:a16="http://schemas.microsoft.com/office/drawing/2014/main" id="{F3C7472D-7D97-4372-BF72-A6DD2F3728D3}"/>
                </a:ext>
              </a:extLst>
            </p:cNvPr>
            <p:cNvGrpSpPr/>
            <p:nvPr/>
          </p:nvGrpSpPr>
          <p:grpSpPr>
            <a:xfrm>
              <a:off x="1451728" y="1908269"/>
              <a:ext cx="2165889" cy="408032"/>
              <a:chOff x="1737913" y="2096731"/>
              <a:chExt cx="2165889" cy="408032"/>
            </a:xfrm>
          </p:grpSpPr>
          <p:sp>
            <p:nvSpPr>
              <p:cNvPr id="153" name="Rectangle 152"/>
              <p:cNvSpPr>
                <a:spLocks noChangeArrowheads="1"/>
              </p:cNvSpPr>
              <p:nvPr/>
            </p:nvSpPr>
            <p:spPr bwMode="auto">
              <a:xfrm>
                <a:off x="1883381" y="2096731"/>
                <a:ext cx="18631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spcBef>
                    <a:spcPts val="600"/>
                  </a:spcBef>
                </a:pPr>
                <a:r>
                  <a:rPr lang="en-US" sz="1400" dirty="0">
                    <a:solidFill>
                      <a:schemeClr val="bg1"/>
                    </a:solidFill>
                    <a:latin typeface="Arial"/>
                    <a:cs typeface="Arial"/>
                  </a:rPr>
                  <a:t>Simvastatin</a:t>
                </a:r>
              </a:p>
            </p:txBody>
          </p:sp>
          <p:sp>
            <p:nvSpPr>
              <p:cNvPr id="154" name="Rectangle 153"/>
              <p:cNvSpPr>
                <a:spLocks noChangeArrowheads="1"/>
              </p:cNvSpPr>
              <p:nvPr/>
            </p:nvSpPr>
            <p:spPr bwMode="auto">
              <a:xfrm>
                <a:off x="1883378" y="2289319"/>
                <a:ext cx="20204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spcBef>
                    <a:spcPts val="600"/>
                  </a:spcBef>
                </a:pPr>
                <a:r>
                  <a:rPr lang="en-US" sz="1400" dirty="0">
                    <a:solidFill>
                      <a:schemeClr val="bg1"/>
                    </a:solidFill>
                    <a:latin typeface="Arial"/>
                    <a:cs typeface="Arial"/>
                  </a:rPr>
                  <a:t>Ezetimibe/simvastatin</a:t>
                </a:r>
              </a:p>
            </p:txBody>
          </p:sp>
          <p:cxnSp>
            <p:nvCxnSpPr>
              <p:cNvPr id="155" name="Straight Connector 154"/>
              <p:cNvCxnSpPr/>
              <p:nvPr/>
            </p:nvCxnSpPr>
            <p:spPr>
              <a:xfrm>
                <a:off x="1737913" y="2185803"/>
                <a:ext cx="182880" cy="0"/>
              </a:xfrm>
              <a:prstGeom prst="line">
                <a:avLst/>
              </a:prstGeom>
              <a:ln w="28575"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1741314" y="2377525"/>
                <a:ext cx="182880" cy="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sp>
        <p:nvSpPr>
          <p:cNvPr id="4" name="Title 3"/>
          <p:cNvSpPr>
            <a:spLocks noGrp="1"/>
          </p:cNvSpPr>
          <p:nvPr>
            <p:ph type="title"/>
          </p:nvPr>
        </p:nvSpPr>
        <p:spPr/>
        <p:txBody>
          <a:bodyPr/>
          <a:lstStyle/>
          <a:p>
            <a:r>
              <a:rPr lang="en-GB" dirty="0"/>
              <a:t>Impact of Ezetimibe in ACS</a:t>
            </a:r>
            <a:endParaRPr lang="en-US" dirty="0"/>
          </a:p>
        </p:txBody>
      </p:sp>
      <p:sp>
        <p:nvSpPr>
          <p:cNvPr id="150" name="Rectangle 6"/>
          <p:cNvSpPr>
            <a:spLocks noChangeArrowheads="1"/>
          </p:cNvSpPr>
          <p:nvPr/>
        </p:nvSpPr>
        <p:spPr bwMode="auto">
          <a:xfrm>
            <a:off x="1981200" y="5388176"/>
            <a:ext cx="8229600" cy="50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b">
            <a:noAutofit/>
          </a:bodyPr>
          <a:lstStyle/>
          <a:p>
            <a:pPr eaLnBrk="0" hangingPunct="0"/>
            <a:endParaRPr lang="en-US" sz="1200" dirty="0">
              <a:solidFill>
                <a:srgbClr val="000000"/>
              </a:solidFill>
              <a:latin typeface="Arial" panose="020B0604020202020204" pitchFamily="34" charset="0"/>
              <a:cs typeface="Arial" panose="020B0604020202020204" pitchFamily="34" charset="0"/>
            </a:endParaRPr>
          </a:p>
        </p:txBody>
      </p:sp>
      <p:sp>
        <p:nvSpPr>
          <p:cNvPr id="151" name="Rectangle 59"/>
          <p:cNvSpPr>
            <a:spLocks noChangeArrowheads="1"/>
          </p:cNvSpPr>
          <p:nvPr/>
        </p:nvSpPr>
        <p:spPr bwMode="auto">
          <a:xfrm>
            <a:off x="1687324" y="1576778"/>
            <a:ext cx="85953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dirty="0">
                <a:solidFill>
                  <a:schemeClr val="accent4"/>
                </a:solidFill>
                <a:latin typeface="Arial" panose="020B0604020202020204" pitchFamily="34" charset="0"/>
                <a:cs typeface="Arial" panose="020B0604020202020204" pitchFamily="34" charset="0"/>
              </a:rPr>
              <a:t>IMPROVE-IT Study</a:t>
            </a:r>
          </a:p>
        </p:txBody>
      </p:sp>
      <p:sp>
        <p:nvSpPr>
          <p:cNvPr id="6" name="Footer Placeholder 5">
            <a:extLst>
              <a:ext uri="{FF2B5EF4-FFF2-40B4-BE49-F238E27FC236}">
                <a16:creationId xmlns:a16="http://schemas.microsoft.com/office/drawing/2014/main" id="{0D5A9703-A7C8-4DCB-BBF4-C56623625D24}"/>
              </a:ext>
            </a:extLst>
          </p:cNvPr>
          <p:cNvSpPr>
            <a:spLocks noGrp="1"/>
          </p:cNvSpPr>
          <p:nvPr>
            <p:ph type="ftr" sz="quarter" idx="11"/>
          </p:nvPr>
        </p:nvSpPr>
        <p:spPr>
          <a:xfrm>
            <a:off x="201385" y="6020280"/>
            <a:ext cx="11789229" cy="665811"/>
          </a:xfrm>
        </p:spPr>
        <p:txBody>
          <a:bodyPr/>
          <a:lstStyle/>
          <a:p>
            <a:pPr eaLnBrk="0" hangingPunct="0">
              <a:spcAft>
                <a:spcPts val="200"/>
              </a:spcAft>
            </a:pPr>
            <a:r>
              <a:rPr lang="fr-FR" baseline="30000" dirty="0">
                <a:latin typeface="Arial" panose="020B0604020202020204" pitchFamily="34" charset="0"/>
                <a:cs typeface="Arial" panose="020B0604020202020204" pitchFamily="34" charset="0"/>
              </a:rPr>
              <a:t>a</a:t>
            </a:r>
            <a:r>
              <a:rPr lang="fr-FR" dirty="0">
                <a:latin typeface="Arial" panose="020B0604020202020204" pitchFamily="34" charset="0"/>
                <a:cs typeface="Arial" panose="020B0604020202020204" pitchFamily="34" charset="0"/>
              </a:rPr>
              <a:t>Composite of cardiovascular death, myocardial infarction, unstable angina, coronary revascularization, or stroke.</a:t>
            </a:r>
          </a:p>
          <a:p>
            <a:pPr eaLnBrk="0" hangingPunct="0">
              <a:spcAft>
                <a:spcPts val="200"/>
              </a:spcAft>
            </a:pPr>
            <a:r>
              <a:rPr lang="fr-FR" dirty="0">
                <a:latin typeface="Arial" panose="020B0604020202020204" pitchFamily="34" charset="0"/>
                <a:cs typeface="Arial" panose="020B0604020202020204" pitchFamily="34" charset="0"/>
              </a:rPr>
              <a:t>ACS = acute coronary syndrome; QHS = every night at bedtime.</a:t>
            </a:r>
          </a:p>
          <a:p>
            <a:pPr eaLnBrk="0" hangingPunct="0"/>
            <a:r>
              <a:rPr lang="en-US" dirty="0">
                <a:latin typeface="Arial" panose="020B0604020202020204" pitchFamily="34" charset="0"/>
                <a:cs typeface="Arial" panose="020B0604020202020204" pitchFamily="34" charset="0"/>
              </a:rPr>
              <a:t>Cannon CP, et al. </a:t>
            </a:r>
            <a:r>
              <a:rPr lang="en-US" i="1" dirty="0">
                <a:latin typeface="Arial" panose="020B0604020202020204" pitchFamily="34" charset="0"/>
                <a:cs typeface="Arial" panose="020B0604020202020204" pitchFamily="34" charset="0"/>
              </a:rPr>
              <a:t>N Engl J Med</a:t>
            </a:r>
            <a:r>
              <a:rPr lang="en-US" dirty="0">
                <a:latin typeface="Arial" panose="020B0604020202020204" pitchFamily="34" charset="0"/>
                <a:cs typeface="Arial" panose="020B0604020202020204" pitchFamily="34" charset="0"/>
              </a:rPr>
              <a:t>. 2015;372(25):2387-97.</a:t>
            </a:r>
          </a:p>
        </p:txBody>
      </p:sp>
    </p:spTree>
    <p:extLst>
      <p:ext uri="{BB962C8B-B14F-4D97-AF65-F5344CB8AC3E}">
        <p14:creationId xmlns:p14="http://schemas.microsoft.com/office/powerpoint/2010/main" val="117374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2F0D-177B-EA4B-BCC3-E400B108A02F}"/>
              </a:ext>
            </a:extLst>
          </p:cNvPr>
          <p:cNvSpPr>
            <a:spLocks noGrp="1"/>
          </p:cNvSpPr>
          <p:nvPr>
            <p:ph type="title"/>
          </p:nvPr>
        </p:nvSpPr>
        <p:spPr/>
        <p:txBody>
          <a:bodyPr>
            <a:normAutofit/>
          </a:bodyPr>
          <a:lstStyle/>
          <a:p>
            <a:pPr>
              <a:defRPr/>
            </a:pPr>
            <a:r>
              <a:rPr lang="en-US" b="0" dirty="0"/>
              <a:t>PCSK9 Inhibitors (PCSK9i) </a:t>
            </a:r>
          </a:p>
        </p:txBody>
      </p:sp>
      <p:sp>
        <p:nvSpPr>
          <p:cNvPr id="3" name="Content Placeholder 2">
            <a:extLst>
              <a:ext uri="{FF2B5EF4-FFF2-40B4-BE49-F238E27FC236}">
                <a16:creationId xmlns:a16="http://schemas.microsoft.com/office/drawing/2014/main" id="{B9AA9B23-2B62-41F7-A3A6-E2F31CE6BF7F}"/>
              </a:ext>
            </a:extLst>
          </p:cNvPr>
          <p:cNvSpPr>
            <a:spLocks noGrp="1"/>
          </p:cNvSpPr>
          <p:nvPr>
            <p:ph idx="1"/>
          </p:nvPr>
        </p:nvSpPr>
        <p:spPr>
          <a:xfrm>
            <a:off x="0" y="1547342"/>
            <a:ext cx="12192000" cy="4351338"/>
          </a:xfrm>
        </p:spPr>
        <p:txBody>
          <a:bodyPr>
            <a:normAutofit/>
          </a:bodyPr>
          <a:lstStyle/>
          <a:p>
            <a:r>
              <a:rPr lang="en-US" dirty="0"/>
              <a:t>Inhibitors of </a:t>
            </a:r>
            <a:r>
              <a:rPr lang="en-US" dirty="0">
                <a:solidFill>
                  <a:schemeClr val="accent4">
                    <a:lumMod val="75000"/>
                  </a:schemeClr>
                </a:solidFill>
              </a:rPr>
              <a:t>P</a:t>
            </a:r>
            <a:r>
              <a:rPr lang="en-US" dirty="0"/>
              <a:t>roprotein </a:t>
            </a:r>
            <a:r>
              <a:rPr lang="en-US" dirty="0">
                <a:solidFill>
                  <a:schemeClr val="accent4">
                    <a:lumMod val="75000"/>
                  </a:schemeClr>
                </a:solidFill>
              </a:rPr>
              <a:t>C</a:t>
            </a:r>
            <a:r>
              <a:rPr lang="en-US" dirty="0"/>
              <a:t>onvertase </a:t>
            </a:r>
            <a:r>
              <a:rPr lang="en-US" dirty="0">
                <a:solidFill>
                  <a:schemeClr val="accent4">
                    <a:lumMod val="75000"/>
                  </a:schemeClr>
                </a:solidFill>
              </a:rPr>
              <a:t>S</a:t>
            </a:r>
            <a:r>
              <a:rPr lang="en-US" dirty="0"/>
              <a:t>ubtilisin/</a:t>
            </a:r>
            <a:r>
              <a:rPr lang="en-US" dirty="0" err="1">
                <a:solidFill>
                  <a:schemeClr val="accent4">
                    <a:lumMod val="75000"/>
                  </a:schemeClr>
                </a:solidFill>
              </a:rPr>
              <a:t>K</a:t>
            </a:r>
            <a:r>
              <a:rPr lang="en-US" dirty="0" err="1"/>
              <a:t>exin</a:t>
            </a:r>
            <a:r>
              <a:rPr lang="en-US" dirty="0"/>
              <a:t> type </a:t>
            </a:r>
            <a:r>
              <a:rPr lang="en-US" dirty="0">
                <a:solidFill>
                  <a:srgbClr val="FFC000"/>
                </a:solidFill>
              </a:rPr>
              <a:t>9</a:t>
            </a:r>
          </a:p>
          <a:p>
            <a:pPr lvl="1"/>
            <a:r>
              <a:rPr lang="en-US" dirty="0"/>
              <a:t>Fully human monoclonal antibodies</a:t>
            </a:r>
          </a:p>
          <a:p>
            <a:pPr lvl="1"/>
            <a:r>
              <a:rPr lang="en-US" dirty="0"/>
              <a:t>Administered by subcutaneous injection</a:t>
            </a:r>
          </a:p>
          <a:p>
            <a:endParaRPr lang="en-US" dirty="0"/>
          </a:p>
          <a:p>
            <a:endParaRPr lang="en-US" dirty="0"/>
          </a:p>
        </p:txBody>
      </p:sp>
    </p:spTree>
    <p:extLst>
      <p:ext uri="{BB962C8B-B14F-4D97-AF65-F5344CB8AC3E}">
        <p14:creationId xmlns:p14="http://schemas.microsoft.com/office/powerpoint/2010/main" val="267106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a:xfrm>
            <a:off x="0" y="-240084"/>
            <a:ext cx="12192000" cy="1216152"/>
          </a:xfrm>
        </p:spPr>
        <p:txBody>
          <a:bodyPr>
            <a:normAutofit fontScale="90000"/>
          </a:bodyPr>
          <a:lstStyle/>
          <a:p>
            <a:r>
              <a:rPr lang="en-US" altLang="en-US" b="0" dirty="0"/>
              <a:t>LDL Receptor (LDL-R) Function and Life Cycle</a:t>
            </a:r>
            <a:endParaRPr lang="en-US" sz="3556" b="0" dirty="0"/>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2956" y="717210"/>
            <a:ext cx="9630888" cy="591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93E24C39-5DD8-724C-9BB5-6386DEDF3934}"/>
              </a:ext>
            </a:extLst>
          </p:cNvPr>
          <p:cNvSpPr/>
          <p:nvPr/>
        </p:nvSpPr>
        <p:spPr bwMode="auto">
          <a:xfrm>
            <a:off x="2062353" y="914401"/>
            <a:ext cx="2553194" cy="771896"/>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8" name="Oval 7">
            <a:extLst>
              <a:ext uri="{FF2B5EF4-FFF2-40B4-BE49-F238E27FC236}">
                <a16:creationId xmlns:a16="http://schemas.microsoft.com/office/drawing/2014/main" id="{9DB4F948-090C-E544-8316-3B2A9763AA41}"/>
              </a:ext>
            </a:extLst>
          </p:cNvPr>
          <p:cNvSpPr/>
          <p:nvPr/>
        </p:nvSpPr>
        <p:spPr bwMode="auto">
          <a:xfrm>
            <a:off x="4114310" y="1728971"/>
            <a:ext cx="1093915"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9" name="Oval 8">
            <a:extLst>
              <a:ext uri="{FF2B5EF4-FFF2-40B4-BE49-F238E27FC236}">
                <a16:creationId xmlns:a16="http://schemas.microsoft.com/office/drawing/2014/main" id="{4189E057-7D8C-4C44-94F8-6505D889E9C4}"/>
              </a:ext>
            </a:extLst>
          </p:cNvPr>
          <p:cNvSpPr/>
          <p:nvPr/>
        </p:nvSpPr>
        <p:spPr bwMode="auto">
          <a:xfrm>
            <a:off x="7197738" y="709415"/>
            <a:ext cx="2344090"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0" name="Oval 9">
            <a:extLst>
              <a:ext uri="{FF2B5EF4-FFF2-40B4-BE49-F238E27FC236}">
                <a16:creationId xmlns:a16="http://schemas.microsoft.com/office/drawing/2014/main" id="{E74BBB15-38F2-094D-8D4D-BF4D8527C354}"/>
              </a:ext>
            </a:extLst>
          </p:cNvPr>
          <p:cNvSpPr/>
          <p:nvPr/>
        </p:nvSpPr>
        <p:spPr bwMode="auto">
          <a:xfrm>
            <a:off x="9511349" y="1386840"/>
            <a:ext cx="944880" cy="102554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8000" dirty="0">
              <a:solidFill>
                <a:srgbClr val="FFFF00"/>
              </a:solidFill>
              <a:effectLst>
                <a:outerShdw blurRad="38100" dist="38100" dir="2700000" algn="tl">
                  <a:srgbClr val="000000">
                    <a:alpha val="43137"/>
                  </a:srgbClr>
                </a:outerShdw>
              </a:effectLst>
              <a:latin typeface="Arial" charset="0"/>
            </a:endParaRPr>
          </a:p>
        </p:txBody>
      </p:sp>
      <p:sp>
        <p:nvSpPr>
          <p:cNvPr id="4" name="TextBox 3">
            <a:extLst>
              <a:ext uri="{FF2B5EF4-FFF2-40B4-BE49-F238E27FC236}">
                <a16:creationId xmlns:a16="http://schemas.microsoft.com/office/drawing/2014/main" id="{65632941-8BDC-A34C-B419-81461E0D92C4}"/>
              </a:ext>
            </a:extLst>
          </p:cNvPr>
          <p:cNvSpPr txBox="1"/>
          <p:nvPr/>
        </p:nvSpPr>
        <p:spPr>
          <a:xfrm>
            <a:off x="10386164" y="2331721"/>
            <a:ext cx="1645002" cy="1384995"/>
          </a:xfrm>
          <a:prstGeom prst="rect">
            <a:avLst/>
          </a:prstGeom>
          <a:solidFill>
            <a:schemeClr val="bg1">
              <a:lumMod val="75000"/>
            </a:schemeClr>
          </a:solidFill>
          <a:ln w="38100">
            <a:solidFill>
              <a:srgbClr val="C00000"/>
            </a:solidFill>
          </a:ln>
        </p:spPr>
        <p:txBody>
          <a:bodyPr wrap="none" rtlCol="0">
            <a:spAutoFit/>
          </a:bodyPr>
          <a:lstStyle/>
          <a:p>
            <a:pPr algn="ctr"/>
            <a:r>
              <a:rPr lang="en-US" sz="2800" dirty="0"/>
              <a:t>Receptor</a:t>
            </a:r>
          </a:p>
          <a:p>
            <a:pPr algn="ctr"/>
            <a:r>
              <a:rPr lang="en-US" sz="2800" dirty="0"/>
              <a:t>re-used</a:t>
            </a:r>
          </a:p>
          <a:p>
            <a:pPr algn="ctr"/>
            <a:r>
              <a:rPr lang="en-US" sz="2800" dirty="0"/>
              <a:t>~200x</a:t>
            </a:r>
          </a:p>
        </p:txBody>
      </p:sp>
      <p:sp>
        <p:nvSpPr>
          <p:cNvPr id="5" name="TextBox 4">
            <a:extLst>
              <a:ext uri="{FF2B5EF4-FFF2-40B4-BE49-F238E27FC236}">
                <a16:creationId xmlns:a16="http://schemas.microsoft.com/office/drawing/2014/main" id="{62028A3E-D6B8-BB41-BE0D-70351362EA05}"/>
              </a:ext>
            </a:extLst>
          </p:cNvPr>
          <p:cNvSpPr txBox="1"/>
          <p:nvPr/>
        </p:nvSpPr>
        <p:spPr>
          <a:xfrm>
            <a:off x="1364876" y="6156960"/>
            <a:ext cx="1351652" cy="369332"/>
          </a:xfrm>
          <a:prstGeom prst="rect">
            <a:avLst/>
          </a:prstGeom>
          <a:solidFill>
            <a:srgbClr val="C00000"/>
          </a:solidFill>
          <a:ln>
            <a:solidFill>
              <a:schemeClr val="accent4">
                <a:lumMod val="50000"/>
              </a:schemeClr>
            </a:solidFill>
          </a:ln>
        </p:spPr>
        <p:txBody>
          <a:bodyPr wrap="none" rtlCol="0">
            <a:spAutoFit/>
          </a:bodyPr>
          <a:lstStyle/>
          <a:p>
            <a:r>
              <a:rPr lang="en-US" dirty="0">
                <a:solidFill>
                  <a:schemeClr val="bg2"/>
                </a:solidFill>
              </a:rPr>
              <a:t>Hepatocyte</a:t>
            </a:r>
          </a:p>
        </p:txBody>
      </p:sp>
      <p:sp>
        <p:nvSpPr>
          <p:cNvPr id="11" name="Down Arrow 10">
            <a:extLst>
              <a:ext uri="{FF2B5EF4-FFF2-40B4-BE49-F238E27FC236}">
                <a16:creationId xmlns:a16="http://schemas.microsoft.com/office/drawing/2014/main" id="{DDE123CF-62EA-F746-9A3E-A48ADFB9C512}"/>
              </a:ext>
            </a:extLst>
          </p:cNvPr>
          <p:cNvSpPr/>
          <p:nvPr/>
        </p:nvSpPr>
        <p:spPr bwMode="auto">
          <a:xfrm>
            <a:off x="10980065" y="3825934"/>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3" name="TextBox 12">
            <a:extLst>
              <a:ext uri="{FF2B5EF4-FFF2-40B4-BE49-F238E27FC236}">
                <a16:creationId xmlns:a16="http://schemas.microsoft.com/office/drawing/2014/main" id="{14ECD031-715A-2A4A-BBEE-17B23FEE00CB}"/>
              </a:ext>
            </a:extLst>
          </p:cNvPr>
          <p:cNvSpPr txBox="1"/>
          <p:nvPr/>
        </p:nvSpPr>
        <p:spPr>
          <a:xfrm>
            <a:off x="10313634" y="4595315"/>
            <a:ext cx="1805302" cy="954107"/>
          </a:xfrm>
          <a:prstGeom prst="rect">
            <a:avLst/>
          </a:prstGeom>
          <a:solidFill>
            <a:schemeClr val="bg1">
              <a:lumMod val="75000"/>
            </a:schemeClr>
          </a:solidFill>
          <a:ln w="38100">
            <a:solidFill>
              <a:srgbClr val="C00000"/>
            </a:solidFill>
          </a:ln>
        </p:spPr>
        <p:txBody>
          <a:bodyPr wrap="none" rtlCol="0">
            <a:spAutoFit/>
          </a:bodyPr>
          <a:lstStyle/>
          <a:p>
            <a:pPr algn="ctr"/>
            <a:r>
              <a:rPr lang="en-US" sz="2800" dirty="0"/>
              <a:t>LDL-C</a:t>
            </a:r>
          </a:p>
          <a:p>
            <a:pPr algn="ctr"/>
            <a:r>
              <a:rPr lang="en-US" sz="2800" dirty="0"/>
              <a:t>Reduction</a:t>
            </a:r>
          </a:p>
        </p:txBody>
      </p:sp>
      <p:sp>
        <p:nvSpPr>
          <p:cNvPr id="12" name="Oval 11">
            <a:extLst>
              <a:ext uri="{FF2B5EF4-FFF2-40B4-BE49-F238E27FC236}">
                <a16:creationId xmlns:a16="http://schemas.microsoft.com/office/drawing/2014/main" id="{394BC79F-E8DE-4D83-960D-12C2E0A091C7}"/>
              </a:ext>
            </a:extLst>
          </p:cNvPr>
          <p:cNvSpPr/>
          <p:nvPr/>
        </p:nvSpPr>
        <p:spPr bwMode="auto">
          <a:xfrm rot="20748092">
            <a:off x="7624112" y="3669408"/>
            <a:ext cx="2249084"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5659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4" grpId="0" animBg="1"/>
      <p:bldP spid="11" grpId="0" animBg="1"/>
      <p:bldP spid="13"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p:txBody>
          <a:bodyPr>
            <a:noAutofit/>
          </a:bodyPr>
          <a:lstStyle/>
          <a:p>
            <a:r>
              <a:rPr lang="en-US" altLang="en-US" sz="4000" dirty="0"/>
              <a:t>Role of PCSK9 in the Regulation of LDLR Expression</a:t>
            </a:r>
            <a:endParaRPr lang="en-US" sz="2800" dirty="0"/>
          </a:p>
        </p:txBody>
      </p:sp>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5068" y="702100"/>
            <a:ext cx="9799320" cy="59273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80F8348-D32C-4A4A-A7CC-90CB261BCE92}"/>
              </a:ext>
            </a:extLst>
          </p:cNvPr>
          <p:cNvSpPr/>
          <p:nvPr/>
        </p:nvSpPr>
        <p:spPr bwMode="auto">
          <a:xfrm>
            <a:off x="1083628" y="1417320"/>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7" name="Oval 6">
            <a:extLst>
              <a:ext uri="{FF2B5EF4-FFF2-40B4-BE49-F238E27FC236}">
                <a16:creationId xmlns:a16="http://schemas.microsoft.com/office/drawing/2014/main" id="{3D0F76A1-E3CF-2140-8634-2EAE573E05A6}"/>
              </a:ext>
            </a:extLst>
          </p:cNvPr>
          <p:cNvSpPr/>
          <p:nvPr/>
        </p:nvSpPr>
        <p:spPr bwMode="auto">
          <a:xfrm>
            <a:off x="4040188" y="1524000"/>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9" name="Oval 8">
            <a:extLst>
              <a:ext uri="{FF2B5EF4-FFF2-40B4-BE49-F238E27FC236}">
                <a16:creationId xmlns:a16="http://schemas.microsoft.com/office/drawing/2014/main" id="{DAD21058-E791-774C-92CB-9F05493C783D}"/>
              </a:ext>
            </a:extLst>
          </p:cNvPr>
          <p:cNvSpPr/>
          <p:nvPr/>
        </p:nvSpPr>
        <p:spPr bwMode="auto">
          <a:xfrm>
            <a:off x="9618029" y="1402080"/>
            <a:ext cx="1082040" cy="105602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8000" dirty="0">
                <a:solidFill>
                  <a:srgbClr val="C00000"/>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X</a:t>
            </a:r>
          </a:p>
        </p:txBody>
      </p:sp>
      <p:sp>
        <p:nvSpPr>
          <p:cNvPr id="10" name="TextBox 9">
            <a:extLst>
              <a:ext uri="{FF2B5EF4-FFF2-40B4-BE49-F238E27FC236}">
                <a16:creationId xmlns:a16="http://schemas.microsoft.com/office/drawing/2014/main" id="{315F1247-8572-AB4C-B7A2-570EF7AD4344}"/>
              </a:ext>
            </a:extLst>
          </p:cNvPr>
          <p:cNvSpPr txBox="1"/>
          <p:nvPr/>
        </p:nvSpPr>
        <p:spPr>
          <a:xfrm>
            <a:off x="1364876" y="6156960"/>
            <a:ext cx="1351652" cy="369332"/>
          </a:xfrm>
          <a:prstGeom prst="rect">
            <a:avLst/>
          </a:prstGeom>
          <a:solidFill>
            <a:srgbClr val="C00000"/>
          </a:solidFill>
        </p:spPr>
        <p:txBody>
          <a:bodyPr wrap="none" rtlCol="0">
            <a:spAutoFit/>
          </a:bodyPr>
          <a:lstStyle/>
          <a:p>
            <a:r>
              <a:rPr lang="en-US" dirty="0">
                <a:solidFill>
                  <a:schemeClr val="bg2"/>
                </a:solidFill>
              </a:rPr>
              <a:t>Hepatocyte</a:t>
            </a:r>
          </a:p>
        </p:txBody>
      </p:sp>
      <p:sp>
        <p:nvSpPr>
          <p:cNvPr id="12" name="TextBox 11">
            <a:extLst>
              <a:ext uri="{FF2B5EF4-FFF2-40B4-BE49-F238E27FC236}">
                <a16:creationId xmlns:a16="http://schemas.microsoft.com/office/drawing/2014/main" id="{2F8380BD-2E76-414F-8465-F46B928DEFD6}"/>
              </a:ext>
            </a:extLst>
          </p:cNvPr>
          <p:cNvSpPr txBox="1"/>
          <p:nvPr/>
        </p:nvSpPr>
        <p:spPr>
          <a:xfrm>
            <a:off x="10247026" y="2840165"/>
            <a:ext cx="1879172" cy="707886"/>
          </a:xfrm>
          <a:prstGeom prst="rect">
            <a:avLst/>
          </a:prstGeom>
          <a:solidFill>
            <a:schemeClr val="bg1">
              <a:lumMod val="75000"/>
            </a:schemeClr>
          </a:solidFill>
          <a:ln w="38100">
            <a:solidFill>
              <a:srgbClr val="C00000"/>
            </a:solidFill>
          </a:ln>
        </p:spPr>
        <p:txBody>
          <a:bodyPr wrap="square" rtlCol="0">
            <a:spAutoFit/>
          </a:bodyPr>
          <a:lstStyle/>
          <a:p>
            <a:pPr algn="ctr"/>
            <a:r>
              <a:rPr lang="en-US" sz="2000" dirty="0"/>
              <a:t>LDLR</a:t>
            </a:r>
          </a:p>
          <a:p>
            <a:pPr algn="ctr"/>
            <a:r>
              <a:rPr lang="en-US" sz="2000" dirty="0"/>
              <a:t>destroyed</a:t>
            </a:r>
          </a:p>
        </p:txBody>
      </p:sp>
      <p:sp>
        <p:nvSpPr>
          <p:cNvPr id="13" name="Down Arrow 12">
            <a:extLst>
              <a:ext uri="{FF2B5EF4-FFF2-40B4-BE49-F238E27FC236}">
                <a16:creationId xmlns:a16="http://schemas.microsoft.com/office/drawing/2014/main" id="{711D6446-D1B9-BE45-B6AF-B4C63D566656}"/>
              </a:ext>
            </a:extLst>
          </p:cNvPr>
          <p:cNvSpPr/>
          <p:nvPr/>
        </p:nvSpPr>
        <p:spPr bwMode="auto">
          <a:xfrm>
            <a:off x="11431588" y="3647273"/>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4" name="TextBox 13">
            <a:extLst>
              <a:ext uri="{FF2B5EF4-FFF2-40B4-BE49-F238E27FC236}">
                <a16:creationId xmlns:a16="http://schemas.microsoft.com/office/drawing/2014/main" id="{6EB58D97-16C1-A945-8CA4-BBD6A6A5FD34}"/>
              </a:ext>
            </a:extLst>
          </p:cNvPr>
          <p:cNvSpPr txBox="1"/>
          <p:nvPr/>
        </p:nvSpPr>
        <p:spPr>
          <a:xfrm>
            <a:off x="10374193" y="4401815"/>
            <a:ext cx="1764872" cy="707886"/>
          </a:xfrm>
          <a:prstGeom prst="rect">
            <a:avLst/>
          </a:prstGeom>
          <a:solidFill>
            <a:schemeClr val="bg1">
              <a:lumMod val="75000"/>
            </a:schemeClr>
          </a:solidFill>
          <a:ln w="38100">
            <a:solidFill>
              <a:srgbClr val="C00000"/>
            </a:solidFill>
          </a:ln>
        </p:spPr>
        <p:txBody>
          <a:bodyPr wrap="square" rtlCol="0">
            <a:spAutoFit/>
          </a:bodyPr>
          <a:lstStyle/>
          <a:p>
            <a:pPr algn="ctr"/>
            <a:r>
              <a:rPr lang="en-US" sz="2000" dirty="0"/>
              <a:t>Reduced LDLR density</a:t>
            </a:r>
          </a:p>
        </p:txBody>
      </p:sp>
      <p:sp>
        <p:nvSpPr>
          <p:cNvPr id="11" name="Oval 10">
            <a:extLst>
              <a:ext uri="{FF2B5EF4-FFF2-40B4-BE49-F238E27FC236}">
                <a16:creationId xmlns:a16="http://schemas.microsoft.com/office/drawing/2014/main" id="{80127B65-C7D6-4C81-8099-0A5CABCE27BB}"/>
              </a:ext>
            </a:extLst>
          </p:cNvPr>
          <p:cNvSpPr/>
          <p:nvPr/>
        </p:nvSpPr>
        <p:spPr bwMode="auto">
          <a:xfrm>
            <a:off x="8772208" y="3379725"/>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pic>
        <p:nvPicPr>
          <p:cNvPr id="2" name="Picture 1">
            <a:extLst>
              <a:ext uri="{FF2B5EF4-FFF2-40B4-BE49-F238E27FC236}">
                <a16:creationId xmlns:a16="http://schemas.microsoft.com/office/drawing/2014/main" id="{61704B06-7AE5-4B43-8025-F8E5379D5B4B}"/>
              </a:ext>
            </a:extLst>
          </p:cNvPr>
          <p:cNvPicPr>
            <a:picLocks noChangeAspect="1"/>
          </p:cNvPicPr>
          <p:nvPr/>
        </p:nvPicPr>
        <p:blipFill>
          <a:blip r:embed="rId4"/>
          <a:stretch>
            <a:fillRect/>
          </a:stretch>
        </p:blipFill>
        <p:spPr>
          <a:xfrm>
            <a:off x="11396952" y="5211103"/>
            <a:ext cx="573074" cy="707197"/>
          </a:xfrm>
          <a:prstGeom prst="rect">
            <a:avLst/>
          </a:prstGeom>
        </p:spPr>
      </p:pic>
      <p:sp>
        <p:nvSpPr>
          <p:cNvPr id="15" name="TextBox 14">
            <a:extLst>
              <a:ext uri="{FF2B5EF4-FFF2-40B4-BE49-F238E27FC236}">
                <a16:creationId xmlns:a16="http://schemas.microsoft.com/office/drawing/2014/main" id="{6ADF95DB-5824-4B06-BBF1-CA6EC6B23F38}"/>
              </a:ext>
            </a:extLst>
          </p:cNvPr>
          <p:cNvSpPr txBox="1"/>
          <p:nvPr/>
        </p:nvSpPr>
        <p:spPr>
          <a:xfrm>
            <a:off x="10374095" y="6002013"/>
            <a:ext cx="1764872" cy="707886"/>
          </a:xfrm>
          <a:prstGeom prst="rect">
            <a:avLst/>
          </a:prstGeom>
          <a:solidFill>
            <a:schemeClr val="bg1">
              <a:lumMod val="75000"/>
            </a:schemeClr>
          </a:solidFill>
          <a:ln w="38100">
            <a:solidFill>
              <a:srgbClr val="C00000"/>
            </a:solidFill>
          </a:ln>
        </p:spPr>
        <p:txBody>
          <a:bodyPr wrap="square" rtlCol="0">
            <a:spAutoFit/>
          </a:bodyPr>
          <a:lstStyle/>
          <a:p>
            <a:pPr algn="ctr"/>
            <a:r>
              <a:rPr lang="en-US" sz="2000" dirty="0"/>
              <a:t>No LDL-C</a:t>
            </a:r>
          </a:p>
          <a:p>
            <a:pPr algn="ctr"/>
            <a:r>
              <a:rPr lang="en-US" sz="2000" dirty="0"/>
              <a:t>Reduction</a:t>
            </a:r>
          </a:p>
        </p:txBody>
      </p:sp>
    </p:spTree>
    <p:extLst>
      <p:ext uri="{BB962C8B-B14F-4D97-AF65-F5344CB8AC3E}">
        <p14:creationId xmlns:p14="http://schemas.microsoft.com/office/powerpoint/2010/main" val="188123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3" grpId="0" animBg="1"/>
      <p:bldP spid="14" grpId="0" animBg="1"/>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a:xfrm>
            <a:off x="69525" y="-266236"/>
            <a:ext cx="12192000" cy="1216152"/>
          </a:xfrm>
        </p:spPr>
        <p:txBody>
          <a:bodyPr>
            <a:normAutofit/>
          </a:bodyPr>
          <a:lstStyle/>
          <a:p>
            <a:r>
              <a:rPr lang="en-US" altLang="en-US" sz="4000" dirty="0"/>
              <a:t>Impact of PCSK9i on LDLR Expression</a:t>
            </a:r>
            <a:endParaRPr lang="en-US" sz="2800" dirty="0"/>
          </a:p>
        </p:txBody>
      </p:sp>
      <p:pic>
        <p:nvPicPr>
          <p:cNvPr id="5" name="Picture 5" descr="P:\Sanofi-Regeneron - PCSK9\REGPCS13031 - Slide Formatting and Recreates\Slides\Tony Recreates\regeneron_4.9.20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068" y="665391"/>
            <a:ext cx="9877269" cy="608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C367D0-E224-8B42-9908-48189EC68C7B}"/>
              </a:ext>
            </a:extLst>
          </p:cNvPr>
          <p:cNvSpPr txBox="1"/>
          <p:nvPr/>
        </p:nvSpPr>
        <p:spPr>
          <a:xfrm>
            <a:off x="499129" y="2346055"/>
            <a:ext cx="1154482" cy="707886"/>
          </a:xfrm>
          <a:prstGeom prst="rect">
            <a:avLst/>
          </a:prstGeom>
          <a:solidFill>
            <a:schemeClr val="bg1">
              <a:lumMod val="85000"/>
            </a:schemeClr>
          </a:solidFill>
          <a:ln>
            <a:solidFill>
              <a:srgbClr val="C00000"/>
            </a:solidFill>
          </a:ln>
        </p:spPr>
        <p:txBody>
          <a:bodyPr wrap="none" rtlCol="0">
            <a:spAutoFit/>
          </a:bodyPr>
          <a:lstStyle/>
          <a:p>
            <a:pPr algn="ctr"/>
            <a:r>
              <a:rPr lang="en-US" sz="2000" dirty="0"/>
              <a:t>PCSK9 </a:t>
            </a:r>
          </a:p>
          <a:p>
            <a:pPr algn="ctr"/>
            <a:r>
              <a:rPr lang="en-US" sz="2000" dirty="0"/>
              <a:t>antibody</a:t>
            </a:r>
          </a:p>
        </p:txBody>
      </p:sp>
      <p:sp>
        <p:nvSpPr>
          <p:cNvPr id="7" name="Oval 6">
            <a:extLst>
              <a:ext uri="{FF2B5EF4-FFF2-40B4-BE49-F238E27FC236}">
                <a16:creationId xmlns:a16="http://schemas.microsoft.com/office/drawing/2014/main" id="{5246D06F-EBBB-324E-8399-38DBD60992AA}"/>
              </a:ext>
            </a:extLst>
          </p:cNvPr>
          <p:cNvSpPr/>
          <p:nvPr/>
        </p:nvSpPr>
        <p:spPr bwMode="auto">
          <a:xfrm>
            <a:off x="983925" y="1076325"/>
            <a:ext cx="1105544" cy="122555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3" name="Rectangle 2">
            <a:extLst>
              <a:ext uri="{FF2B5EF4-FFF2-40B4-BE49-F238E27FC236}">
                <a16:creationId xmlns:a16="http://schemas.microsoft.com/office/drawing/2014/main" id="{0191E5CE-9A1E-8143-90C5-C1F17F8D3D00}"/>
              </a:ext>
            </a:extLst>
          </p:cNvPr>
          <p:cNvSpPr/>
          <p:nvPr/>
        </p:nvSpPr>
        <p:spPr bwMode="auto">
          <a:xfrm>
            <a:off x="2089470" y="856392"/>
            <a:ext cx="3169919" cy="210409"/>
          </a:xfrm>
          <a:prstGeom prst="rect">
            <a:avLst/>
          </a:prstGeom>
          <a:solidFill>
            <a:schemeClr val="tx1">
              <a:lumMod val="90000"/>
              <a:lumOff val="1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8" name="TextBox 7">
            <a:extLst>
              <a:ext uri="{FF2B5EF4-FFF2-40B4-BE49-F238E27FC236}">
                <a16:creationId xmlns:a16="http://schemas.microsoft.com/office/drawing/2014/main" id="{690D72E7-119A-B045-8EEA-CCA5FE399873}"/>
              </a:ext>
            </a:extLst>
          </p:cNvPr>
          <p:cNvSpPr txBox="1"/>
          <p:nvPr/>
        </p:nvSpPr>
        <p:spPr>
          <a:xfrm>
            <a:off x="2089469" y="676216"/>
            <a:ext cx="3651001" cy="400110"/>
          </a:xfrm>
          <a:prstGeom prst="rect">
            <a:avLst/>
          </a:prstGeom>
          <a:solidFill>
            <a:schemeClr val="bg1">
              <a:lumMod val="85000"/>
            </a:schemeClr>
          </a:solidFill>
          <a:ln>
            <a:solidFill>
              <a:srgbClr val="C00000"/>
            </a:solidFill>
          </a:ln>
        </p:spPr>
        <p:txBody>
          <a:bodyPr wrap="square" rtlCol="0">
            <a:spAutoFit/>
          </a:bodyPr>
          <a:lstStyle/>
          <a:p>
            <a:pPr algn="ctr"/>
            <a:r>
              <a:rPr lang="en-US" sz="2000" dirty="0"/>
              <a:t>PCSK9 mAb-PCSK9 Complex</a:t>
            </a:r>
          </a:p>
        </p:txBody>
      </p:sp>
      <p:sp>
        <p:nvSpPr>
          <p:cNvPr id="9" name="Oval 8">
            <a:extLst>
              <a:ext uri="{FF2B5EF4-FFF2-40B4-BE49-F238E27FC236}">
                <a16:creationId xmlns:a16="http://schemas.microsoft.com/office/drawing/2014/main" id="{12733CE5-D994-194F-BF30-6E57FC468F4F}"/>
              </a:ext>
            </a:extLst>
          </p:cNvPr>
          <p:cNvSpPr/>
          <p:nvPr/>
        </p:nvSpPr>
        <p:spPr bwMode="auto">
          <a:xfrm>
            <a:off x="1653611" y="1345565"/>
            <a:ext cx="1105544" cy="122555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3" name="Oval 12">
            <a:extLst>
              <a:ext uri="{FF2B5EF4-FFF2-40B4-BE49-F238E27FC236}">
                <a16:creationId xmlns:a16="http://schemas.microsoft.com/office/drawing/2014/main" id="{64E44D81-B4C8-9949-B88E-EEEFF263C08F}"/>
              </a:ext>
            </a:extLst>
          </p:cNvPr>
          <p:cNvSpPr/>
          <p:nvPr/>
        </p:nvSpPr>
        <p:spPr bwMode="auto">
          <a:xfrm>
            <a:off x="9511349" y="1234440"/>
            <a:ext cx="944880" cy="102554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8000" dirty="0">
              <a:solidFill>
                <a:srgbClr val="FFFF00"/>
              </a:solidFill>
              <a:effectLst>
                <a:outerShdw blurRad="38100" dist="38100" dir="2700000" algn="tl">
                  <a:srgbClr val="000000">
                    <a:alpha val="43137"/>
                  </a:srgbClr>
                </a:outerShdw>
              </a:effectLst>
              <a:latin typeface="Arial" charset="0"/>
            </a:endParaRPr>
          </a:p>
        </p:txBody>
      </p:sp>
      <p:sp>
        <p:nvSpPr>
          <p:cNvPr id="14" name="TextBox 13">
            <a:extLst>
              <a:ext uri="{FF2B5EF4-FFF2-40B4-BE49-F238E27FC236}">
                <a16:creationId xmlns:a16="http://schemas.microsoft.com/office/drawing/2014/main" id="{6D9BB7B0-2D0A-8047-AB62-00E2665DAFDC}"/>
              </a:ext>
            </a:extLst>
          </p:cNvPr>
          <p:cNvSpPr txBox="1"/>
          <p:nvPr/>
        </p:nvSpPr>
        <p:spPr>
          <a:xfrm>
            <a:off x="10643219" y="2166894"/>
            <a:ext cx="1435008" cy="1200329"/>
          </a:xfrm>
          <a:prstGeom prst="rect">
            <a:avLst/>
          </a:prstGeom>
          <a:solidFill>
            <a:schemeClr val="bg1">
              <a:lumMod val="75000"/>
            </a:schemeClr>
          </a:solidFill>
          <a:ln w="38100">
            <a:solidFill>
              <a:srgbClr val="C00000"/>
            </a:solidFill>
          </a:ln>
        </p:spPr>
        <p:txBody>
          <a:bodyPr wrap="none" rtlCol="0">
            <a:spAutoFit/>
          </a:bodyPr>
          <a:lstStyle/>
          <a:p>
            <a:pPr algn="ctr"/>
            <a:r>
              <a:rPr lang="en-US" sz="2400" dirty="0"/>
              <a:t>Receptor</a:t>
            </a:r>
          </a:p>
          <a:p>
            <a:pPr algn="ctr"/>
            <a:r>
              <a:rPr lang="en-US" sz="2400" dirty="0"/>
              <a:t>recycled</a:t>
            </a:r>
          </a:p>
          <a:p>
            <a:pPr algn="ctr"/>
            <a:r>
              <a:rPr lang="en-US" sz="2400" dirty="0"/>
              <a:t>~200x</a:t>
            </a:r>
          </a:p>
        </p:txBody>
      </p:sp>
      <p:sp>
        <p:nvSpPr>
          <p:cNvPr id="15" name="Down Arrow 14">
            <a:extLst>
              <a:ext uri="{FF2B5EF4-FFF2-40B4-BE49-F238E27FC236}">
                <a16:creationId xmlns:a16="http://schemas.microsoft.com/office/drawing/2014/main" id="{7BD1AE45-C275-C24C-B4DC-97DA4BA2DF3A}"/>
              </a:ext>
            </a:extLst>
          </p:cNvPr>
          <p:cNvSpPr/>
          <p:nvPr/>
        </p:nvSpPr>
        <p:spPr bwMode="auto">
          <a:xfrm>
            <a:off x="11288014" y="3469996"/>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6" name="TextBox 15">
            <a:extLst>
              <a:ext uri="{FF2B5EF4-FFF2-40B4-BE49-F238E27FC236}">
                <a16:creationId xmlns:a16="http://schemas.microsoft.com/office/drawing/2014/main" id="{82962475-0851-0640-8241-6DF1368B5527}"/>
              </a:ext>
            </a:extLst>
          </p:cNvPr>
          <p:cNvSpPr txBox="1"/>
          <p:nvPr/>
        </p:nvSpPr>
        <p:spPr>
          <a:xfrm>
            <a:off x="10380904" y="4245147"/>
            <a:ext cx="1725152" cy="707886"/>
          </a:xfrm>
          <a:prstGeom prst="rect">
            <a:avLst/>
          </a:prstGeom>
          <a:solidFill>
            <a:schemeClr val="bg1">
              <a:lumMod val="75000"/>
            </a:schemeClr>
          </a:solidFill>
          <a:ln w="38100">
            <a:solidFill>
              <a:srgbClr val="C00000"/>
            </a:solidFill>
          </a:ln>
        </p:spPr>
        <p:txBody>
          <a:bodyPr wrap="none" rtlCol="0">
            <a:spAutoFit/>
          </a:bodyPr>
          <a:lstStyle/>
          <a:p>
            <a:pPr algn="ctr"/>
            <a:r>
              <a:rPr lang="en-US" sz="2000" dirty="0"/>
              <a:t>Increased </a:t>
            </a:r>
          </a:p>
          <a:p>
            <a:pPr algn="ctr"/>
            <a:r>
              <a:rPr lang="en-US" sz="2000" dirty="0"/>
              <a:t>LDLR density</a:t>
            </a:r>
          </a:p>
        </p:txBody>
      </p:sp>
      <p:sp>
        <p:nvSpPr>
          <p:cNvPr id="17" name="Oval 16">
            <a:extLst>
              <a:ext uri="{FF2B5EF4-FFF2-40B4-BE49-F238E27FC236}">
                <a16:creationId xmlns:a16="http://schemas.microsoft.com/office/drawing/2014/main" id="{779B5D13-ABC6-4BF1-8D3A-3374C46C19FC}"/>
              </a:ext>
            </a:extLst>
          </p:cNvPr>
          <p:cNvSpPr/>
          <p:nvPr/>
        </p:nvSpPr>
        <p:spPr bwMode="auto">
          <a:xfrm rot="20628482">
            <a:off x="8571506" y="3371136"/>
            <a:ext cx="1986673" cy="108379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8" name="TextBox 17">
            <a:extLst>
              <a:ext uri="{FF2B5EF4-FFF2-40B4-BE49-F238E27FC236}">
                <a16:creationId xmlns:a16="http://schemas.microsoft.com/office/drawing/2014/main" id="{7DB0CF19-4689-4B7F-87EC-3B32098A66DB}"/>
              </a:ext>
            </a:extLst>
          </p:cNvPr>
          <p:cNvSpPr txBox="1"/>
          <p:nvPr/>
        </p:nvSpPr>
        <p:spPr>
          <a:xfrm>
            <a:off x="10746270" y="5813059"/>
            <a:ext cx="1340431" cy="707886"/>
          </a:xfrm>
          <a:prstGeom prst="rect">
            <a:avLst/>
          </a:prstGeom>
          <a:solidFill>
            <a:schemeClr val="bg1">
              <a:lumMod val="75000"/>
            </a:schemeClr>
          </a:solidFill>
          <a:ln w="38100">
            <a:solidFill>
              <a:srgbClr val="C00000"/>
            </a:solidFill>
          </a:ln>
        </p:spPr>
        <p:txBody>
          <a:bodyPr wrap="none" rtlCol="0">
            <a:spAutoFit/>
          </a:bodyPr>
          <a:lstStyle/>
          <a:p>
            <a:pPr algn="ctr"/>
            <a:r>
              <a:rPr lang="en-US" sz="2000" dirty="0"/>
              <a:t>LDL-C</a:t>
            </a:r>
          </a:p>
          <a:p>
            <a:pPr algn="ctr"/>
            <a:r>
              <a:rPr lang="en-US" sz="2000" dirty="0"/>
              <a:t>Reduction</a:t>
            </a:r>
          </a:p>
        </p:txBody>
      </p:sp>
      <p:sp>
        <p:nvSpPr>
          <p:cNvPr id="19" name="Down Arrow 14">
            <a:extLst>
              <a:ext uri="{FF2B5EF4-FFF2-40B4-BE49-F238E27FC236}">
                <a16:creationId xmlns:a16="http://schemas.microsoft.com/office/drawing/2014/main" id="{FA00DAE6-7049-4D99-B29A-C35C678722D3}"/>
              </a:ext>
            </a:extLst>
          </p:cNvPr>
          <p:cNvSpPr/>
          <p:nvPr/>
        </p:nvSpPr>
        <p:spPr bwMode="auto">
          <a:xfrm>
            <a:off x="11329550" y="5035155"/>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72918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9"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4" grpId="0" animBg="1"/>
      <p:bldP spid="15"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14389" y="220138"/>
            <a:ext cx="12188825" cy="954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3600" dirty="0">
                <a:ea typeface="ＭＳ Ｐゴシック" pitchFamily="34" charset="-128"/>
              </a:rPr>
              <a:t>Efficacy of PCSK9i added to baseline therapies</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874" y="1489075"/>
            <a:ext cx="8227457"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8" name="Rectangle 3"/>
          <p:cNvSpPr>
            <a:spLocks noChangeArrowheads="1"/>
          </p:cNvSpPr>
          <p:nvPr/>
        </p:nvSpPr>
        <p:spPr bwMode="auto">
          <a:xfrm>
            <a:off x="2793971" y="822297"/>
            <a:ext cx="63870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eaLnBrk="1" hangingPunct="1"/>
            <a:r>
              <a:rPr lang="en-US" altLang="en-US" sz="2000" b="0" dirty="0"/>
              <a:t>% LDL Reduction from Baseline w/ </a:t>
            </a:r>
            <a:r>
              <a:rPr lang="en-US" altLang="en-US" sz="2000" b="0" dirty="0" err="1"/>
              <a:t>Evolocumab</a:t>
            </a:r>
            <a:r>
              <a:rPr lang="en-US" altLang="en-US" sz="2000" b="0" dirty="0"/>
              <a:t> Added </a:t>
            </a:r>
          </a:p>
        </p:txBody>
      </p:sp>
      <p:sp>
        <p:nvSpPr>
          <p:cNvPr id="21509" name="Rectangle 4"/>
          <p:cNvSpPr>
            <a:spLocks noChangeArrowheads="1"/>
          </p:cNvSpPr>
          <p:nvPr/>
        </p:nvSpPr>
        <p:spPr bwMode="auto">
          <a:xfrm>
            <a:off x="1589" y="6594477"/>
            <a:ext cx="914161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eaLnBrk="1" hangingPunct="1"/>
            <a:r>
              <a:rPr lang="en-US" altLang="en-US" sz="1400" b="0">
                <a:solidFill>
                  <a:srgbClr val="FFFFFF"/>
                </a:solidFill>
              </a:rPr>
              <a:t>N Engl J Med 2014;370:1809-19.</a:t>
            </a:r>
          </a:p>
        </p:txBody>
      </p:sp>
      <p:sp>
        <p:nvSpPr>
          <p:cNvPr id="17" name="Rectangle 16">
            <a:extLst>
              <a:ext uri="{FF2B5EF4-FFF2-40B4-BE49-F238E27FC236}">
                <a16:creationId xmlns:a16="http://schemas.microsoft.com/office/drawing/2014/main" id="{84E5467C-D60C-D048-8771-D6909BD0EC5F}"/>
              </a:ext>
            </a:extLst>
          </p:cNvPr>
          <p:cNvSpPr/>
          <p:nvPr/>
        </p:nvSpPr>
        <p:spPr bwMode="auto">
          <a:xfrm>
            <a:off x="1330552" y="5686973"/>
            <a:ext cx="8322759" cy="929945"/>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8" name="TextBox 17">
            <a:extLst>
              <a:ext uri="{FF2B5EF4-FFF2-40B4-BE49-F238E27FC236}">
                <a16:creationId xmlns:a16="http://schemas.microsoft.com/office/drawing/2014/main" id="{92B01AD2-DC4B-2E4E-9ADD-24292153AD60}"/>
              </a:ext>
            </a:extLst>
          </p:cNvPr>
          <p:cNvSpPr txBox="1"/>
          <p:nvPr/>
        </p:nvSpPr>
        <p:spPr>
          <a:xfrm>
            <a:off x="1406962" y="5638388"/>
            <a:ext cx="1062210" cy="646331"/>
          </a:xfrm>
          <a:prstGeom prst="rect">
            <a:avLst/>
          </a:prstGeom>
          <a:noFill/>
        </p:spPr>
        <p:txBody>
          <a:bodyPr wrap="square" rtlCol="0">
            <a:spAutoFit/>
          </a:bodyPr>
          <a:lstStyle/>
          <a:p>
            <a:pPr algn="ctr"/>
            <a:r>
              <a:rPr lang="en-US" dirty="0">
                <a:solidFill>
                  <a:schemeClr val="bg1"/>
                </a:solidFill>
                <a:latin typeface="Arial Narrow" panose="020B0604020202020204" pitchFamily="34" charset="0"/>
                <a:cs typeface="Arial Narrow" panose="020B0604020202020204" pitchFamily="34" charset="0"/>
              </a:rPr>
              <a:t>Baseline </a:t>
            </a:r>
          </a:p>
          <a:p>
            <a:pPr algn="ctr"/>
            <a:r>
              <a:rPr lang="en-US" dirty="0">
                <a:solidFill>
                  <a:schemeClr val="bg1"/>
                </a:solidFill>
                <a:latin typeface="Arial Narrow" panose="020B0604020202020204" pitchFamily="34" charset="0"/>
                <a:cs typeface="Arial Narrow" panose="020B0604020202020204" pitchFamily="34" charset="0"/>
              </a:rPr>
              <a:t>Treatment</a:t>
            </a:r>
          </a:p>
        </p:txBody>
      </p:sp>
      <p:sp>
        <p:nvSpPr>
          <p:cNvPr id="19" name="TextBox 18">
            <a:extLst>
              <a:ext uri="{FF2B5EF4-FFF2-40B4-BE49-F238E27FC236}">
                <a16:creationId xmlns:a16="http://schemas.microsoft.com/office/drawing/2014/main" id="{B5635B77-65FE-5749-B95A-11549AA4AF7E}"/>
              </a:ext>
            </a:extLst>
          </p:cNvPr>
          <p:cNvSpPr txBox="1"/>
          <p:nvPr/>
        </p:nvSpPr>
        <p:spPr>
          <a:xfrm>
            <a:off x="2656523" y="5681434"/>
            <a:ext cx="799534" cy="369332"/>
          </a:xfrm>
          <a:prstGeom prst="rect">
            <a:avLst/>
          </a:prstGeom>
          <a:noFill/>
        </p:spPr>
        <p:txBody>
          <a:bodyPr wrap="square" rtlCol="0">
            <a:spAutoFit/>
          </a:bodyPr>
          <a:lstStyle/>
          <a:p>
            <a:r>
              <a:rPr lang="en-US" dirty="0">
                <a:solidFill>
                  <a:schemeClr val="bg1"/>
                </a:solidFill>
                <a:latin typeface="Arial Narrow" panose="020B0604020202020204" pitchFamily="34" charset="0"/>
                <a:cs typeface="Arial Narrow" panose="020B0604020202020204" pitchFamily="34" charset="0"/>
              </a:rPr>
              <a:t>Overall</a:t>
            </a:r>
          </a:p>
        </p:txBody>
      </p:sp>
      <p:sp>
        <p:nvSpPr>
          <p:cNvPr id="20" name="TextBox 19">
            <a:extLst>
              <a:ext uri="{FF2B5EF4-FFF2-40B4-BE49-F238E27FC236}">
                <a16:creationId xmlns:a16="http://schemas.microsoft.com/office/drawing/2014/main" id="{47F82917-2F8E-B842-B345-A2FA3F28875C}"/>
              </a:ext>
            </a:extLst>
          </p:cNvPr>
          <p:cNvSpPr txBox="1"/>
          <p:nvPr/>
        </p:nvSpPr>
        <p:spPr>
          <a:xfrm>
            <a:off x="4120538" y="5681434"/>
            <a:ext cx="585432" cy="646331"/>
          </a:xfrm>
          <a:prstGeom prst="rect">
            <a:avLst/>
          </a:prstGeom>
          <a:noFill/>
        </p:spPr>
        <p:txBody>
          <a:bodyPr wrap="square" rtlCol="0">
            <a:spAutoFit/>
          </a:bodyPr>
          <a:lstStyle/>
          <a:p>
            <a:r>
              <a:rPr lang="en-US" dirty="0">
                <a:solidFill>
                  <a:schemeClr val="bg1"/>
                </a:solidFill>
                <a:latin typeface="Arial Narrow" panose="020B0604020202020204" pitchFamily="34" charset="0"/>
                <a:cs typeface="Arial Narrow" panose="020B0604020202020204" pitchFamily="34" charset="0"/>
              </a:rPr>
              <a:t>Diet</a:t>
            </a:r>
          </a:p>
          <a:p>
            <a:r>
              <a:rPr lang="en-US" dirty="0">
                <a:solidFill>
                  <a:schemeClr val="bg1"/>
                </a:solidFill>
                <a:latin typeface="Arial Narrow" panose="020B0604020202020204" pitchFamily="34" charset="0"/>
                <a:cs typeface="Arial Narrow" panose="020B0604020202020204" pitchFamily="34" charset="0"/>
              </a:rPr>
              <a:t>Only</a:t>
            </a:r>
          </a:p>
        </p:txBody>
      </p:sp>
      <p:sp>
        <p:nvSpPr>
          <p:cNvPr id="21" name="TextBox 20">
            <a:extLst>
              <a:ext uri="{FF2B5EF4-FFF2-40B4-BE49-F238E27FC236}">
                <a16:creationId xmlns:a16="http://schemas.microsoft.com/office/drawing/2014/main" id="{612B0E54-02AF-A54B-8911-C6D9741213F0}"/>
              </a:ext>
            </a:extLst>
          </p:cNvPr>
          <p:cNvSpPr txBox="1"/>
          <p:nvPr/>
        </p:nvSpPr>
        <p:spPr>
          <a:xfrm>
            <a:off x="5611116" y="5681434"/>
            <a:ext cx="747234" cy="646331"/>
          </a:xfrm>
          <a:prstGeom prst="rect">
            <a:avLst/>
          </a:prstGeom>
          <a:noFill/>
        </p:spPr>
        <p:txBody>
          <a:bodyPr wrap="square" rtlCol="0">
            <a:spAutoFit/>
          </a:bodyPr>
          <a:lstStyle/>
          <a:p>
            <a:pPr algn="ctr"/>
            <a:r>
              <a:rPr lang="en-US" dirty="0" err="1">
                <a:solidFill>
                  <a:schemeClr val="bg1"/>
                </a:solidFill>
                <a:latin typeface="Arial Narrow" panose="020B0604020202020204" pitchFamily="34" charset="0"/>
                <a:cs typeface="Arial Narrow" panose="020B0604020202020204" pitchFamily="34" charset="0"/>
              </a:rPr>
              <a:t>Atorva</a:t>
            </a:r>
            <a:endParaRPr lang="en-US" dirty="0">
              <a:solidFill>
                <a:schemeClr val="bg1"/>
              </a:solidFill>
              <a:latin typeface="Arial Narrow" panose="020B0604020202020204" pitchFamily="34" charset="0"/>
              <a:cs typeface="Arial Narrow" panose="020B0604020202020204" pitchFamily="34" charset="0"/>
            </a:endParaRPr>
          </a:p>
          <a:p>
            <a:pPr algn="ctr"/>
            <a:r>
              <a:rPr lang="en-US" dirty="0">
                <a:solidFill>
                  <a:schemeClr val="bg1"/>
                </a:solidFill>
                <a:latin typeface="Arial Narrow" panose="020B0604020202020204" pitchFamily="34" charset="0"/>
                <a:cs typeface="Arial Narrow" panose="020B0604020202020204" pitchFamily="34" charset="0"/>
              </a:rPr>
              <a:t>10 mg</a:t>
            </a:r>
          </a:p>
        </p:txBody>
      </p:sp>
      <p:sp>
        <p:nvSpPr>
          <p:cNvPr id="22" name="TextBox 21">
            <a:extLst>
              <a:ext uri="{FF2B5EF4-FFF2-40B4-BE49-F238E27FC236}">
                <a16:creationId xmlns:a16="http://schemas.microsoft.com/office/drawing/2014/main" id="{703878E4-9908-D74D-A611-24CC31E0BFDB}"/>
              </a:ext>
            </a:extLst>
          </p:cNvPr>
          <p:cNvSpPr txBox="1"/>
          <p:nvPr/>
        </p:nvSpPr>
        <p:spPr>
          <a:xfrm>
            <a:off x="7134744" y="5662612"/>
            <a:ext cx="747234" cy="646331"/>
          </a:xfrm>
          <a:prstGeom prst="rect">
            <a:avLst/>
          </a:prstGeom>
          <a:noFill/>
        </p:spPr>
        <p:txBody>
          <a:bodyPr wrap="square" rtlCol="0">
            <a:spAutoFit/>
          </a:bodyPr>
          <a:lstStyle/>
          <a:p>
            <a:pPr algn="ctr"/>
            <a:r>
              <a:rPr lang="en-US" dirty="0" err="1">
                <a:solidFill>
                  <a:schemeClr val="bg1"/>
                </a:solidFill>
                <a:latin typeface="Arial Narrow" panose="020B0604020202020204" pitchFamily="34" charset="0"/>
                <a:cs typeface="Arial Narrow" panose="020B0604020202020204" pitchFamily="34" charset="0"/>
              </a:rPr>
              <a:t>Atorva</a:t>
            </a:r>
            <a:endParaRPr lang="en-US" dirty="0">
              <a:solidFill>
                <a:schemeClr val="bg1"/>
              </a:solidFill>
              <a:latin typeface="Arial Narrow" panose="020B0604020202020204" pitchFamily="34" charset="0"/>
              <a:cs typeface="Arial Narrow" panose="020B0604020202020204" pitchFamily="34" charset="0"/>
            </a:endParaRPr>
          </a:p>
          <a:p>
            <a:pPr algn="ctr"/>
            <a:r>
              <a:rPr lang="en-US" dirty="0">
                <a:solidFill>
                  <a:schemeClr val="bg1"/>
                </a:solidFill>
                <a:latin typeface="Arial Narrow" panose="020B0604020202020204" pitchFamily="34" charset="0"/>
                <a:cs typeface="Arial Narrow" panose="020B0604020202020204" pitchFamily="34" charset="0"/>
              </a:rPr>
              <a:t>80 mg</a:t>
            </a:r>
          </a:p>
        </p:txBody>
      </p:sp>
      <p:sp>
        <p:nvSpPr>
          <p:cNvPr id="23" name="TextBox 22">
            <a:extLst>
              <a:ext uri="{FF2B5EF4-FFF2-40B4-BE49-F238E27FC236}">
                <a16:creationId xmlns:a16="http://schemas.microsoft.com/office/drawing/2014/main" id="{74827F6D-62B6-5641-8610-33453BE7E0E5}"/>
              </a:ext>
            </a:extLst>
          </p:cNvPr>
          <p:cNvSpPr txBox="1"/>
          <p:nvPr/>
        </p:nvSpPr>
        <p:spPr>
          <a:xfrm>
            <a:off x="8254582" y="5681434"/>
            <a:ext cx="1939503" cy="646331"/>
          </a:xfrm>
          <a:prstGeom prst="rect">
            <a:avLst/>
          </a:prstGeom>
          <a:noFill/>
        </p:spPr>
        <p:txBody>
          <a:bodyPr wrap="square" rtlCol="0">
            <a:spAutoFit/>
          </a:bodyPr>
          <a:lstStyle/>
          <a:p>
            <a:r>
              <a:rPr lang="en-US" dirty="0" err="1">
                <a:solidFill>
                  <a:schemeClr val="bg1"/>
                </a:solidFill>
                <a:latin typeface="Arial Narrow" panose="020B0604020202020204" pitchFamily="34" charset="0"/>
                <a:cs typeface="Arial Narrow" panose="020B0604020202020204" pitchFamily="34" charset="0"/>
              </a:rPr>
              <a:t>Atorva</a:t>
            </a:r>
            <a:r>
              <a:rPr lang="en-US" dirty="0">
                <a:solidFill>
                  <a:schemeClr val="bg1"/>
                </a:solidFill>
                <a:latin typeface="Arial Narrow" panose="020B0604020202020204" pitchFamily="34" charset="0"/>
                <a:cs typeface="Arial Narrow" panose="020B0604020202020204" pitchFamily="34" charset="0"/>
              </a:rPr>
              <a:t> 80 mg</a:t>
            </a:r>
          </a:p>
          <a:p>
            <a:r>
              <a:rPr lang="en-US" dirty="0">
                <a:solidFill>
                  <a:schemeClr val="bg1"/>
                </a:solidFill>
                <a:latin typeface="Arial Narrow" panose="020B0604020202020204" pitchFamily="34" charset="0"/>
                <a:cs typeface="Arial Narrow" panose="020B0604020202020204" pitchFamily="34" charset="0"/>
              </a:rPr>
              <a:t>+ Ezetimibe 10 </a:t>
            </a:r>
          </a:p>
        </p:txBody>
      </p:sp>
      <p:sp>
        <p:nvSpPr>
          <p:cNvPr id="7" name="TextBox 6">
            <a:extLst>
              <a:ext uri="{FF2B5EF4-FFF2-40B4-BE49-F238E27FC236}">
                <a16:creationId xmlns:a16="http://schemas.microsoft.com/office/drawing/2014/main" id="{54050074-63D5-48DE-9D4E-C4432CCAFE3B}"/>
              </a:ext>
            </a:extLst>
          </p:cNvPr>
          <p:cNvSpPr txBox="1"/>
          <p:nvPr/>
        </p:nvSpPr>
        <p:spPr>
          <a:xfrm>
            <a:off x="9776682" y="1877095"/>
            <a:ext cx="2059284" cy="4093428"/>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rPr>
              <a:t>Approximate additional 60% reduction in LDL-C</a:t>
            </a:r>
          </a:p>
          <a:p>
            <a:pPr marL="285750"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r>
              <a:rPr lang="en-US" sz="2000" b="1" dirty="0">
                <a:solidFill>
                  <a:schemeClr val="bg1"/>
                </a:solidFill>
              </a:rPr>
              <a:t>Important to continue baseline therapy for greatest reduction in LDL-C</a:t>
            </a:r>
          </a:p>
        </p:txBody>
      </p:sp>
    </p:spTree>
    <p:extLst>
      <p:ext uri="{BB962C8B-B14F-4D97-AF65-F5344CB8AC3E}">
        <p14:creationId xmlns:p14="http://schemas.microsoft.com/office/powerpoint/2010/main" val="3434783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45E6CE-7ADD-4F60-9F3D-E46C41D9A5F0}"/>
              </a:ext>
            </a:extLst>
          </p:cNvPr>
          <p:cNvPicPr>
            <a:picLocks noChangeAspect="1"/>
          </p:cNvPicPr>
          <p:nvPr/>
        </p:nvPicPr>
        <p:blipFill rotWithShape="1">
          <a:blip r:embed="rId3"/>
          <a:srcRect l="33714" t="44444" r="35643" b="22286"/>
          <a:stretch/>
        </p:blipFill>
        <p:spPr>
          <a:xfrm>
            <a:off x="6162596" y="1501554"/>
            <a:ext cx="5897740" cy="3601884"/>
          </a:xfrm>
          <a:prstGeom prst="rect">
            <a:avLst/>
          </a:prstGeom>
        </p:spPr>
      </p:pic>
      <p:sp>
        <p:nvSpPr>
          <p:cNvPr id="3" name="TextBox 2">
            <a:extLst>
              <a:ext uri="{FF2B5EF4-FFF2-40B4-BE49-F238E27FC236}">
                <a16:creationId xmlns:a16="http://schemas.microsoft.com/office/drawing/2014/main" id="{6AFA7099-8906-4332-B8FD-97567D30D56E}"/>
              </a:ext>
            </a:extLst>
          </p:cNvPr>
          <p:cNvSpPr txBox="1"/>
          <p:nvPr/>
        </p:nvSpPr>
        <p:spPr>
          <a:xfrm>
            <a:off x="6506678" y="5226784"/>
            <a:ext cx="5457524" cy="1446550"/>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solidFill>
                  <a:schemeClr val="bg1"/>
                </a:solidFill>
              </a:rPr>
              <a:t>PCSK9 inhibition with evolocumab in </a:t>
            </a:r>
            <a:r>
              <a:rPr lang="en-US" sz="2000" dirty="0" err="1">
                <a:solidFill>
                  <a:schemeClr val="bg1"/>
                </a:solidFill>
              </a:rPr>
              <a:t>HeFH</a:t>
            </a:r>
            <a:r>
              <a:rPr lang="en-US" sz="2000" dirty="0">
                <a:solidFill>
                  <a:schemeClr val="bg1"/>
                </a:solidFill>
              </a:rPr>
              <a:t> </a:t>
            </a:r>
          </a:p>
          <a:p>
            <a:pPr marL="285750" indent="-285750" algn="ctr">
              <a:buFont typeface="Arial" panose="020B0604020202020204" pitchFamily="34" charset="0"/>
              <a:buChar char="•"/>
            </a:pPr>
            <a:r>
              <a:rPr lang="en-US" sz="2000" dirty="0">
                <a:solidFill>
                  <a:schemeClr val="bg1"/>
                </a:solidFill>
              </a:rPr>
              <a:t>(RUTHERFORD-2)</a:t>
            </a:r>
          </a:p>
          <a:p>
            <a:pPr algn="ctr"/>
            <a:endParaRPr lang="en-US" sz="1600" dirty="0">
              <a:solidFill>
                <a:schemeClr val="bg1"/>
              </a:solidFill>
            </a:endParaRPr>
          </a:p>
          <a:p>
            <a:pPr algn="ctr"/>
            <a:endParaRPr lang="en-US" dirty="0">
              <a:solidFill>
                <a:schemeClr val="bg1"/>
              </a:solidFill>
            </a:endParaRPr>
          </a:p>
          <a:p>
            <a:pPr algn="ctr"/>
            <a:r>
              <a:rPr lang="en-US" sz="1400" dirty="0">
                <a:solidFill>
                  <a:schemeClr val="bg1"/>
                </a:solidFill>
              </a:rPr>
              <a:t>Lancet 2015; 385: 331–40</a:t>
            </a:r>
          </a:p>
        </p:txBody>
      </p:sp>
      <p:sp>
        <p:nvSpPr>
          <p:cNvPr id="4" name="Title 3">
            <a:extLst>
              <a:ext uri="{FF2B5EF4-FFF2-40B4-BE49-F238E27FC236}">
                <a16:creationId xmlns:a16="http://schemas.microsoft.com/office/drawing/2014/main" id="{B47756A2-EC79-4D6C-8549-7BCF42640298}"/>
              </a:ext>
            </a:extLst>
          </p:cNvPr>
          <p:cNvSpPr>
            <a:spLocks noGrp="1"/>
          </p:cNvSpPr>
          <p:nvPr>
            <p:ph type="title"/>
          </p:nvPr>
        </p:nvSpPr>
        <p:spPr/>
        <p:txBody>
          <a:bodyPr>
            <a:normAutofit fontScale="90000"/>
          </a:bodyPr>
          <a:lstStyle/>
          <a:p>
            <a:r>
              <a:rPr lang="en-US" dirty="0"/>
              <a:t>PCSK9 inhibition in </a:t>
            </a:r>
            <a:r>
              <a:rPr lang="en-US" dirty="0" err="1"/>
              <a:t>HoFH</a:t>
            </a:r>
            <a:r>
              <a:rPr lang="en-US" dirty="0"/>
              <a:t> vs </a:t>
            </a:r>
            <a:r>
              <a:rPr lang="en-US" dirty="0" err="1"/>
              <a:t>HeFH</a:t>
            </a:r>
            <a:r>
              <a:rPr lang="en-US" dirty="0"/>
              <a:t>: Efficacy</a:t>
            </a:r>
          </a:p>
        </p:txBody>
      </p:sp>
      <p:pic>
        <p:nvPicPr>
          <p:cNvPr id="7" name="Picture 6">
            <a:extLst>
              <a:ext uri="{FF2B5EF4-FFF2-40B4-BE49-F238E27FC236}">
                <a16:creationId xmlns:a16="http://schemas.microsoft.com/office/drawing/2014/main" id="{1AC0B9E4-CE0B-43A1-A52D-5738212E7C14}"/>
              </a:ext>
            </a:extLst>
          </p:cNvPr>
          <p:cNvPicPr>
            <a:picLocks noChangeAspect="1"/>
          </p:cNvPicPr>
          <p:nvPr/>
        </p:nvPicPr>
        <p:blipFill>
          <a:blip r:embed="rId4"/>
          <a:stretch>
            <a:fillRect/>
          </a:stretch>
        </p:blipFill>
        <p:spPr>
          <a:xfrm>
            <a:off x="131664" y="1831076"/>
            <a:ext cx="5964336" cy="2738173"/>
          </a:xfrm>
          <a:prstGeom prst="rect">
            <a:avLst/>
          </a:prstGeom>
        </p:spPr>
      </p:pic>
      <p:sp>
        <p:nvSpPr>
          <p:cNvPr id="10" name="TextBox 9">
            <a:extLst>
              <a:ext uri="{FF2B5EF4-FFF2-40B4-BE49-F238E27FC236}">
                <a16:creationId xmlns:a16="http://schemas.microsoft.com/office/drawing/2014/main" id="{7A44FF6E-54AF-439C-950C-43ECFC4AEA68}"/>
              </a:ext>
            </a:extLst>
          </p:cNvPr>
          <p:cNvSpPr txBox="1"/>
          <p:nvPr/>
        </p:nvSpPr>
        <p:spPr>
          <a:xfrm>
            <a:off x="322903" y="4716307"/>
            <a:ext cx="5706502" cy="2000548"/>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solidFill>
                  <a:schemeClr val="bg1"/>
                </a:solidFill>
              </a:rPr>
              <a:t>PCSK9 inhibition with evolocumab in </a:t>
            </a:r>
            <a:r>
              <a:rPr lang="en-US" sz="2000" dirty="0" err="1">
                <a:solidFill>
                  <a:schemeClr val="bg1"/>
                </a:solidFill>
              </a:rPr>
              <a:t>HoFH</a:t>
            </a:r>
            <a:endParaRPr lang="en-US" sz="2000" dirty="0">
              <a:solidFill>
                <a:schemeClr val="bg1"/>
              </a:solidFill>
            </a:endParaRPr>
          </a:p>
          <a:p>
            <a:pPr marL="285750" indent="-285750" algn="ctr">
              <a:buFont typeface="Arial" panose="020B0604020202020204" pitchFamily="34" charset="0"/>
              <a:buChar char="•"/>
            </a:pPr>
            <a:r>
              <a:rPr lang="en-US" sz="2000" dirty="0">
                <a:solidFill>
                  <a:schemeClr val="bg1"/>
                </a:solidFill>
              </a:rPr>
              <a:t>Less reduction in LDL-C depending upon level of functioning LDL receptor</a:t>
            </a:r>
          </a:p>
          <a:p>
            <a:pPr marL="285750" indent="-285750" algn="ctr">
              <a:buFont typeface="Arial" panose="020B0604020202020204" pitchFamily="34" charset="0"/>
              <a:buChar char="•"/>
            </a:pPr>
            <a:r>
              <a:rPr lang="en-US" sz="2000" dirty="0">
                <a:solidFill>
                  <a:schemeClr val="bg1"/>
                </a:solidFill>
              </a:rPr>
              <a:t> (TESLA)</a:t>
            </a:r>
          </a:p>
          <a:p>
            <a:pPr algn="ctr"/>
            <a:endParaRPr lang="en-US" sz="1200" dirty="0">
              <a:solidFill>
                <a:schemeClr val="bg1"/>
              </a:solidFill>
            </a:endParaRPr>
          </a:p>
          <a:p>
            <a:pPr marL="171450" indent="-171450" algn="ctr">
              <a:buFont typeface="Arial" panose="020B0604020202020204" pitchFamily="34" charset="0"/>
              <a:buChar char="•"/>
            </a:pPr>
            <a:endParaRPr lang="en-US" dirty="0">
              <a:solidFill>
                <a:schemeClr val="bg1"/>
              </a:solidFill>
            </a:endParaRPr>
          </a:p>
          <a:p>
            <a:pPr marL="171450" indent="-171450" algn="ctr">
              <a:buFont typeface="Arial" panose="020B0604020202020204" pitchFamily="34" charset="0"/>
              <a:buChar char="•"/>
            </a:pPr>
            <a:r>
              <a:rPr lang="en-US" sz="1400" dirty="0">
                <a:solidFill>
                  <a:schemeClr val="bg1"/>
                </a:solidFill>
              </a:rPr>
              <a:t>Lancet 2015; 385: 341–50</a:t>
            </a:r>
          </a:p>
        </p:txBody>
      </p:sp>
    </p:spTree>
    <p:extLst>
      <p:ext uri="{BB962C8B-B14F-4D97-AF65-F5344CB8AC3E}">
        <p14:creationId xmlns:p14="http://schemas.microsoft.com/office/powerpoint/2010/main" val="2732752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FA8C-5338-4BFD-A428-1EC3CE2652F5}"/>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C1D1E62B-3F4D-408B-B132-2503E024FF5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35A5DFD-59AB-425A-8FFD-406EF433353A}"/>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991ED3D-98E1-4ABD-8B7F-D878D2A00EE0}"/>
              </a:ext>
            </a:extLst>
          </p:cNvPr>
          <p:cNvSpPr/>
          <p:nvPr/>
        </p:nvSpPr>
        <p:spPr>
          <a:xfrm>
            <a:off x="507402" y="1787659"/>
            <a:ext cx="11177195" cy="1446550"/>
          </a:xfrm>
          <a:prstGeom prst="rect">
            <a:avLst/>
          </a:prstGeom>
        </p:spPr>
        <p:txBody>
          <a:bodyPr wrap="square">
            <a:spAutoFit/>
          </a:bodyPr>
          <a:lstStyle/>
          <a:p>
            <a:pPr algn="ctr"/>
            <a:r>
              <a:rPr lang="en-US" sz="4400" b="1" dirty="0">
                <a:solidFill>
                  <a:schemeClr val="accent1"/>
                </a:solidFill>
              </a:rPr>
              <a:t>Scientific Evidence for PSCK9 Inhibition: Advanced LDL-C Lowering</a:t>
            </a:r>
          </a:p>
        </p:txBody>
      </p:sp>
    </p:spTree>
    <p:extLst>
      <p:ext uri="{BB962C8B-B14F-4D97-AF65-F5344CB8AC3E}">
        <p14:creationId xmlns:p14="http://schemas.microsoft.com/office/powerpoint/2010/main" val="514911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C8DB-EB83-4E36-8420-1F230BF691F6}"/>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69B28A68-F48E-4D7F-AEAB-9176BE84573B}"/>
              </a:ext>
            </a:extLst>
          </p:cNvPr>
          <p:cNvSpPr>
            <a:spLocks noGrp="1"/>
          </p:cNvSpPr>
          <p:nvPr>
            <p:ph idx="1"/>
          </p:nvPr>
        </p:nvSpPr>
        <p:spPr/>
        <p:txBody>
          <a:bodyPr/>
          <a:lstStyle/>
          <a:p>
            <a:r>
              <a:rPr lang="en-US" dirty="0"/>
              <a:t>List Disclosures </a:t>
            </a:r>
          </a:p>
        </p:txBody>
      </p:sp>
    </p:spTree>
    <p:extLst>
      <p:ext uri="{BB962C8B-B14F-4D97-AF65-F5344CB8AC3E}">
        <p14:creationId xmlns:p14="http://schemas.microsoft.com/office/powerpoint/2010/main" val="3468147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endParaRPr lang="en-US" sz="3600" dirty="0">
              <a:solidFill>
                <a:srgbClr val="14726C"/>
              </a:solidFill>
              <a:latin typeface="Arial"/>
              <a:ea typeface=""/>
              <a:cs typeface=""/>
            </a:endParaRPr>
          </a:p>
        </p:txBody>
      </p:sp>
      <p:sp>
        <p:nvSpPr>
          <p:cNvPr id="11" name="Content Placeholder 2"/>
          <p:cNvSpPr txBox="1">
            <a:spLocks/>
          </p:cNvSpPr>
          <p:nvPr/>
        </p:nvSpPr>
        <p:spPr>
          <a:xfrm>
            <a:off x="2146300" y="1395048"/>
            <a:ext cx="8229600" cy="422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dirty="0">
              <a:solidFill>
                <a:srgbClr val="005493"/>
              </a:solidFill>
              <a:latin typeface="Arial"/>
              <a:ea typeface=""/>
              <a:cs typeface=""/>
            </a:endParaRP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p:txBody>
          <a:bodyPr>
            <a:normAutofit/>
          </a:bodyPr>
          <a:lstStyle/>
          <a:p>
            <a:r>
              <a:rPr lang="en-US" sz="4000" dirty="0"/>
              <a:t>Objectives	</a:t>
            </a: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idx="1"/>
          </p:nvPr>
        </p:nvSpPr>
        <p:spPr>
          <a:xfrm>
            <a:off x="0" y="1418249"/>
            <a:ext cx="12192000" cy="4916289"/>
          </a:xfrm>
        </p:spPr>
        <p:txBody>
          <a:bodyPr>
            <a:normAutofit/>
          </a:bodyPr>
          <a:lstStyle/>
          <a:p>
            <a:pPr>
              <a:lnSpc>
                <a:spcPct val="120000"/>
              </a:lnSpc>
            </a:pPr>
            <a:r>
              <a:rPr lang="en-US" dirty="0"/>
              <a:t>Assess latest clinical evidence regarding outcomes benefits</a:t>
            </a:r>
          </a:p>
          <a:p>
            <a:pPr>
              <a:lnSpc>
                <a:spcPct val="120000"/>
              </a:lnSpc>
            </a:pPr>
            <a:r>
              <a:rPr lang="en-US" dirty="0"/>
              <a:t>Compare and contrast the 2 major clinical trials</a:t>
            </a:r>
          </a:p>
          <a:p>
            <a:pPr>
              <a:lnSpc>
                <a:spcPct val="120000"/>
              </a:lnSpc>
            </a:pPr>
            <a:r>
              <a:rPr lang="en-US" dirty="0"/>
              <a:t>Identify major groups of patients who have demonstrated benefit with PCSK9 inhibitor therapy</a:t>
            </a:r>
          </a:p>
        </p:txBody>
      </p:sp>
      <p:sp>
        <p:nvSpPr>
          <p:cNvPr id="4" name="TextBox 3">
            <a:extLst>
              <a:ext uri="{FF2B5EF4-FFF2-40B4-BE49-F238E27FC236}">
                <a16:creationId xmlns:a16="http://schemas.microsoft.com/office/drawing/2014/main" id="{55A44120-5DC8-4DEB-B71D-E016D839E6CE}"/>
              </a:ext>
            </a:extLst>
          </p:cNvPr>
          <p:cNvSpPr txBox="1"/>
          <p:nvPr/>
        </p:nvSpPr>
        <p:spPr>
          <a:xfrm>
            <a:off x="377687" y="6304002"/>
            <a:ext cx="9163878" cy="276999"/>
          </a:xfrm>
          <a:prstGeom prst="rect">
            <a:avLst/>
          </a:prstGeom>
          <a:noFill/>
        </p:spPr>
        <p:txBody>
          <a:bodyPr wrap="square" rtlCol="0">
            <a:spAutoFit/>
          </a:bodyPr>
          <a:lstStyle/>
          <a:p>
            <a:r>
              <a:rPr lang="en-US" sz="1200" dirty="0">
                <a:solidFill>
                  <a:schemeClr val="bg1"/>
                </a:solidFill>
              </a:rPr>
              <a:t>LDL-C = low-density lipoprotein cholesterol;</a:t>
            </a:r>
            <a:r>
              <a:rPr lang="en-US" sz="1200" dirty="0">
                <a:solidFill>
                  <a:schemeClr val="bg1"/>
                </a:solidFill>
                <a:latin typeface="Arial" panose="020B0604020202020204" pitchFamily="34" charset="0"/>
                <a:cs typeface="Arial" panose="020B0604020202020204" pitchFamily="34" charset="0"/>
              </a:rPr>
              <a:t> PCSK9 = proprotein convertase subtilisin/kexin type 9 serine protease</a:t>
            </a:r>
            <a:r>
              <a:rPr lang="en-US" sz="1200" dirty="0">
                <a:solidFill>
                  <a:schemeClr val="bg1"/>
                </a:solidFill>
              </a:rPr>
              <a:t>. </a:t>
            </a:r>
            <a:endParaRPr lang="en-US" dirty="0"/>
          </a:p>
        </p:txBody>
      </p:sp>
    </p:spTree>
    <p:extLst>
      <p:ext uri="{BB962C8B-B14F-4D97-AF65-F5344CB8AC3E}">
        <p14:creationId xmlns:p14="http://schemas.microsoft.com/office/powerpoint/2010/main" val="4201005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43837"/>
            <a:ext cx="12192000" cy="1216152"/>
          </a:xfrm>
        </p:spPr>
        <p:txBody>
          <a:bodyPr>
            <a:normAutofit/>
          </a:bodyPr>
          <a:lstStyle/>
          <a:p>
            <a:r>
              <a:rPr lang="en-US" sz="4000" dirty="0"/>
              <a:t>Key PCSK9 Inhibitor CV Outcomes Trials</a:t>
            </a:r>
          </a:p>
        </p:txBody>
      </p:sp>
      <p:sp>
        <p:nvSpPr>
          <p:cNvPr id="4" name="Footer Placeholder 3">
            <a:extLst>
              <a:ext uri="{FF2B5EF4-FFF2-40B4-BE49-F238E27FC236}">
                <a16:creationId xmlns:a16="http://schemas.microsoft.com/office/drawing/2014/main" id="{A340E48E-D3E2-4B90-A514-71B49DCE790A}"/>
              </a:ext>
            </a:extLst>
          </p:cNvPr>
          <p:cNvSpPr>
            <a:spLocks noGrp="1"/>
          </p:cNvSpPr>
          <p:nvPr>
            <p:ph type="ftr" sz="quarter" idx="11"/>
          </p:nvPr>
        </p:nvSpPr>
        <p:spPr>
          <a:xfrm>
            <a:off x="-174661" y="6344504"/>
            <a:ext cx="12192000" cy="665811"/>
          </a:xfrm>
        </p:spPr>
        <p:txBody>
          <a:bodyPr/>
          <a:lstStyle/>
          <a:p>
            <a:pPr marL="179388"/>
            <a:r>
              <a:rPr lang="en-US" dirty="0"/>
              <a:t>Ridker PM, et al. </a:t>
            </a:r>
            <a:r>
              <a:rPr lang="en-US" i="1" dirty="0"/>
              <a:t>N Engl J Med</a:t>
            </a:r>
            <a:r>
              <a:rPr lang="en-US" dirty="0"/>
              <a:t>. 2017;376(16):1527-39; </a:t>
            </a:r>
            <a:r>
              <a:rPr lang="en-US" dirty="0" err="1"/>
              <a:t>Sabatine</a:t>
            </a:r>
            <a:r>
              <a:rPr lang="en-US" dirty="0"/>
              <a:t> MS, et al. </a:t>
            </a:r>
            <a:r>
              <a:rPr lang="en-US" i="1" dirty="0"/>
              <a:t>Am Heart J. </a:t>
            </a:r>
            <a:r>
              <a:rPr lang="en-US" dirty="0"/>
              <a:t>2016;173:94-101; Steg P, et al. ACC.18 LBCT; March 10-12, 2018; Orlando, FL.</a:t>
            </a:r>
          </a:p>
        </p:txBody>
      </p:sp>
      <p:graphicFrame>
        <p:nvGraphicFramePr>
          <p:cNvPr id="10" name="Table 9"/>
          <p:cNvGraphicFramePr>
            <a:graphicFrameLocks noGrp="1"/>
          </p:cNvGraphicFramePr>
          <p:nvPr>
            <p:extLst/>
          </p:nvPr>
        </p:nvGraphicFramePr>
        <p:xfrm>
          <a:off x="760287" y="881339"/>
          <a:ext cx="10962525" cy="4995097"/>
        </p:xfrm>
        <a:graphic>
          <a:graphicData uri="http://schemas.openxmlformats.org/drawingml/2006/table">
            <a:tbl>
              <a:tblPr firstRow="1" bandRow="1">
                <a:tableStyleId>{7DF18680-E054-41AD-8BC1-D1AEF772440D}</a:tableStyleId>
              </a:tblPr>
              <a:tblGrid>
                <a:gridCol w="2943561">
                  <a:extLst>
                    <a:ext uri="{9D8B030D-6E8A-4147-A177-3AD203B41FA5}">
                      <a16:colId xmlns:a16="http://schemas.microsoft.com/office/drawing/2014/main" val="20000"/>
                    </a:ext>
                  </a:extLst>
                </a:gridCol>
                <a:gridCol w="4295057">
                  <a:extLst>
                    <a:ext uri="{9D8B030D-6E8A-4147-A177-3AD203B41FA5}">
                      <a16:colId xmlns:a16="http://schemas.microsoft.com/office/drawing/2014/main" val="20001"/>
                    </a:ext>
                  </a:extLst>
                </a:gridCol>
                <a:gridCol w="3723907">
                  <a:extLst>
                    <a:ext uri="{9D8B030D-6E8A-4147-A177-3AD203B41FA5}">
                      <a16:colId xmlns:a16="http://schemas.microsoft.com/office/drawing/2014/main" val="20002"/>
                    </a:ext>
                  </a:extLst>
                </a:gridCol>
              </a:tblGrid>
              <a:tr h="587046">
                <a:tc>
                  <a:txBody>
                    <a:bodyPr/>
                    <a:lstStyle/>
                    <a:p>
                      <a:endParaRPr lang="en-US" sz="1400" b="1" dirty="0">
                        <a:solidFill>
                          <a:schemeClr val="bg1"/>
                        </a:solidFill>
                        <a:latin typeface="+mn-lt"/>
                      </a:endParaRPr>
                    </a:p>
                  </a:txBody>
                  <a:tcPr marR="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solidFill>
                            <a:schemeClr val="accent1"/>
                          </a:solidFill>
                          <a:effectLst/>
                        </a:rPr>
                        <a:t>Evolocumab</a:t>
                      </a:r>
                      <a:br>
                        <a:rPr kumimoji="0" lang="en-GB" sz="1600" u="none" strike="noStrike" cap="none" normalizeH="0" baseline="0" dirty="0">
                          <a:ln>
                            <a:noFill/>
                          </a:ln>
                          <a:solidFill>
                            <a:schemeClr val="accent1"/>
                          </a:solidFill>
                          <a:effectLst/>
                        </a:rPr>
                      </a:br>
                      <a:r>
                        <a:rPr kumimoji="0" lang="en-GB" sz="1600" u="none" strike="noStrike" cap="none" normalizeH="0" baseline="0" dirty="0">
                          <a:ln>
                            <a:noFill/>
                          </a:ln>
                          <a:solidFill>
                            <a:schemeClr val="accent1"/>
                          </a:solidFill>
                          <a:effectLst/>
                        </a:rPr>
                        <a:t>(AMG 145)</a:t>
                      </a:r>
                      <a:endParaRPr kumimoji="0" lang="en-GB" sz="1600" b="1" i="0" u="none" strike="noStrike" cap="none" normalizeH="0" baseline="0" dirty="0">
                        <a:ln>
                          <a:noFill/>
                        </a:ln>
                        <a:solidFill>
                          <a:schemeClr val="accent1"/>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600" dirty="0">
                          <a:solidFill>
                            <a:schemeClr val="accent1"/>
                          </a:solidFill>
                        </a:rPr>
                        <a:t>Alirocumab</a:t>
                      </a:r>
                      <a:br>
                        <a:rPr kumimoji="0" lang="en-GB" sz="1600" u="none" strike="noStrike" cap="none" normalizeH="0" baseline="0" dirty="0">
                          <a:ln>
                            <a:noFill/>
                          </a:ln>
                          <a:solidFill>
                            <a:schemeClr val="accent1"/>
                          </a:solidFill>
                          <a:effectLst/>
                        </a:rPr>
                      </a:br>
                      <a:r>
                        <a:rPr kumimoji="0" lang="en-GB" sz="1600" u="none" strike="noStrike" cap="none" normalizeH="0" baseline="0" dirty="0">
                          <a:ln>
                            <a:noFill/>
                          </a:ln>
                          <a:solidFill>
                            <a:schemeClr val="accent1"/>
                          </a:solidFill>
                          <a:effectLst/>
                        </a:rPr>
                        <a:t>(</a:t>
                      </a:r>
                      <a:r>
                        <a:rPr lang="en-US" sz="1600" dirty="0">
                          <a:solidFill>
                            <a:schemeClr val="accent1"/>
                          </a:solidFill>
                        </a:rPr>
                        <a:t>SAR236553 / REGN727)</a:t>
                      </a:r>
                      <a:endParaRPr kumimoji="0" lang="en-GB" sz="1600" b="1" i="0" u="none" strike="noStrike" cap="none" normalizeH="0" baseline="0" dirty="0">
                        <a:ln>
                          <a:noFill/>
                        </a:ln>
                        <a:solidFill>
                          <a:schemeClr val="accent1"/>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0"/>
                  </a:ext>
                </a:extLst>
              </a:tr>
              <a:tr h="28161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effectLst/>
                        </a:rPr>
                        <a:t>Trial</a:t>
                      </a:r>
                      <a:endParaRPr kumimoji="0" lang="en-GB" sz="1400" b="1" i="0" u="none" strike="noStrike" cap="none" normalizeH="0" baseline="0" dirty="0">
                        <a:ln>
                          <a:noFill/>
                        </a:ln>
                        <a:solidFill>
                          <a:schemeClr val="bg1"/>
                        </a:solidFill>
                        <a:effectLst/>
                        <a:latin typeface="+mn-lt"/>
                        <a:cs typeface="Arial" panose="020B0604020202020204" pitchFamily="34" charset="0"/>
                      </a:endParaRP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a:ln>
                            <a:noFill/>
                          </a:ln>
                          <a:effectLst/>
                        </a:rPr>
                        <a:t>FOURIER</a:t>
                      </a:r>
                      <a:endParaRPr kumimoji="0" lang="en-GB" sz="1600" b="1" i="0" u="none" strike="noStrike" cap="none" normalizeH="0" baseline="0" dirty="0">
                        <a:ln>
                          <a:noFill/>
                        </a:ln>
                        <a:solidFill>
                          <a:schemeClr val="bg1"/>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a:ln>
                            <a:noFill/>
                          </a:ln>
                          <a:effectLst/>
                        </a:rPr>
                        <a:t>ODYSSEY Outcomes</a:t>
                      </a:r>
                      <a:endParaRPr kumimoji="0" lang="en-GB" sz="1600" b="1" i="0" u="none" strike="noStrike" cap="none" normalizeH="0" baseline="0" dirty="0">
                        <a:ln>
                          <a:noFill/>
                        </a:ln>
                        <a:solidFill>
                          <a:schemeClr val="bg1"/>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2"/>
                  </a:ext>
                </a:extLst>
              </a:tr>
              <a:tr h="285612">
                <a:tc>
                  <a:txBody>
                    <a:bodyPr/>
                    <a:lstStyle/>
                    <a:p>
                      <a:r>
                        <a:rPr lang="en-US" sz="1400" b="1" dirty="0"/>
                        <a:t>Sample size</a:t>
                      </a:r>
                      <a:endParaRPr lang="en-US" sz="1400" b="1" dirty="0">
                        <a:solidFill>
                          <a:schemeClr val="accent6"/>
                        </a:solidFill>
                        <a:latin typeface="+mn-lt"/>
                      </a:endParaRPr>
                    </a:p>
                  </a:txBody>
                  <a:tcPr marR="0" anchor="ctr"/>
                </a:tc>
                <a:tc>
                  <a:txBody>
                    <a:bodyPr/>
                    <a:lstStyle/>
                    <a:p>
                      <a:pPr algn="ctr"/>
                      <a:r>
                        <a:rPr lang="en-US" sz="1400" dirty="0"/>
                        <a:t>27,564</a:t>
                      </a:r>
                      <a:endParaRPr lang="en-US" sz="1400" dirty="0">
                        <a:solidFill>
                          <a:srgbClr val="005493"/>
                        </a:solidFill>
                        <a:latin typeface="+mn-lt"/>
                      </a:endParaRPr>
                    </a:p>
                  </a:txBody>
                  <a:tcPr marL="0" marR="0" anchor="ctr"/>
                </a:tc>
                <a:tc>
                  <a:txBody>
                    <a:bodyPr/>
                    <a:lstStyle/>
                    <a:p>
                      <a:pPr algn="ctr"/>
                      <a:r>
                        <a:rPr lang="en-US" sz="1400" dirty="0"/>
                        <a:t>18,924</a:t>
                      </a:r>
                      <a:endParaRPr lang="en-US" sz="1400" dirty="0">
                        <a:solidFill>
                          <a:srgbClr val="005493"/>
                        </a:solidFill>
                        <a:latin typeface="+mn-lt"/>
                      </a:endParaRPr>
                    </a:p>
                  </a:txBody>
                  <a:tcPr marL="0" marR="0" anchor="ctr"/>
                </a:tc>
                <a:extLst>
                  <a:ext uri="{0D108BD9-81ED-4DB2-BD59-A6C34878D82A}">
                    <a16:rowId xmlns:a16="http://schemas.microsoft.com/office/drawing/2014/main" val="10003"/>
                  </a:ext>
                </a:extLst>
              </a:tr>
              <a:tr h="345321">
                <a:tc>
                  <a:txBody>
                    <a:bodyPr/>
                    <a:lstStyle/>
                    <a:p>
                      <a:r>
                        <a:rPr lang="en-US" sz="1400" b="1" dirty="0"/>
                        <a:t>Patients</a:t>
                      </a:r>
                      <a:endParaRPr lang="en-US" sz="1400" b="1" dirty="0">
                        <a:solidFill>
                          <a:schemeClr val="accent6"/>
                        </a:solidFill>
                        <a:latin typeface="+mn-lt"/>
                      </a:endParaRPr>
                    </a:p>
                  </a:txBody>
                  <a:tcPr marR="0" anchor="ctr"/>
                </a:tc>
                <a:tc>
                  <a:txBody>
                    <a:bodyPr/>
                    <a:lstStyle/>
                    <a:p>
                      <a:pPr algn="ctr"/>
                      <a:r>
                        <a:rPr lang="en-US" sz="1400" dirty="0"/>
                        <a:t>Stable ASCVD (MI, stroke, or PAD) with high-risk features</a:t>
                      </a:r>
                      <a:endParaRPr lang="en-US" sz="1400" dirty="0">
                        <a:solidFill>
                          <a:srgbClr val="005493"/>
                        </a:solidFill>
                        <a:latin typeface="+mn-lt"/>
                      </a:endParaRPr>
                    </a:p>
                  </a:txBody>
                  <a:tcPr marL="0" marR="0" anchor="ctr"/>
                </a:tc>
                <a:tc>
                  <a:txBody>
                    <a:bodyPr/>
                    <a:lstStyle/>
                    <a:p>
                      <a:pPr algn="ctr"/>
                      <a:r>
                        <a:rPr lang="en-US" sz="1400" dirty="0"/>
                        <a:t>4-52 weeks post-ACS</a:t>
                      </a:r>
                      <a:endParaRPr lang="en-US" sz="1400" dirty="0">
                        <a:solidFill>
                          <a:srgbClr val="005493"/>
                        </a:solidFill>
                        <a:latin typeface="+mn-lt"/>
                      </a:endParaRPr>
                    </a:p>
                  </a:txBody>
                  <a:tcPr marL="0" marR="0" anchor="ctr"/>
                </a:tc>
                <a:extLst>
                  <a:ext uri="{0D108BD9-81ED-4DB2-BD59-A6C34878D82A}">
                    <a16:rowId xmlns:a16="http://schemas.microsoft.com/office/drawing/2014/main" val="10004"/>
                  </a:ext>
                </a:extLst>
              </a:tr>
              <a:tr h="345321">
                <a:tc>
                  <a:txBody>
                    <a:bodyPr/>
                    <a:lstStyle/>
                    <a:p>
                      <a:r>
                        <a:rPr lang="en-US" sz="1400" b="1" dirty="0">
                          <a:solidFill>
                            <a:schemeClr val="tx1"/>
                          </a:solidFill>
                          <a:latin typeface="+mn-lt"/>
                        </a:rPr>
                        <a:t>Age</a:t>
                      </a:r>
                    </a:p>
                  </a:txBody>
                  <a:tcPr marR="0" anchor="ctr"/>
                </a:tc>
                <a:tc>
                  <a:txBody>
                    <a:bodyPr/>
                    <a:lstStyle/>
                    <a:p>
                      <a:pPr algn="ctr"/>
                      <a:r>
                        <a:rPr lang="en-US" sz="1400" dirty="0">
                          <a:solidFill>
                            <a:schemeClr val="tx1"/>
                          </a:solidFill>
                          <a:latin typeface="+mn-lt"/>
                        </a:rPr>
                        <a:t>63</a:t>
                      </a:r>
                    </a:p>
                  </a:txBody>
                  <a:tcPr marL="0" marR="0" anchor="ctr"/>
                </a:tc>
                <a:tc>
                  <a:txBody>
                    <a:bodyPr/>
                    <a:lstStyle/>
                    <a:p>
                      <a:pPr algn="ctr"/>
                      <a:r>
                        <a:rPr lang="en-US" sz="1400" dirty="0">
                          <a:solidFill>
                            <a:schemeClr val="tx1"/>
                          </a:solidFill>
                          <a:latin typeface="+mn-lt"/>
                        </a:rPr>
                        <a:t>58</a:t>
                      </a:r>
                    </a:p>
                  </a:txBody>
                  <a:tcPr marL="0" marR="0" anchor="ctr"/>
                </a:tc>
                <a:extLst>
                  <a:ext uri="{0D108BD9-81ED-4DB2-BD59-A6C34878D82A}">
                    <a16:rowId xmlns:a16="http://schemas.microsoft.com/office/drawing/2014/main" val="3355066072"/>
                  </a:ext>
                </a:extLst>
              </a:tr>
              <a:tr h="38162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solidFill>
                            <a:schemeClr val="tx1"/>
                          </a:solidFill>
                          <a:effectLst/>
                        </a:rPr>
                        <a:t>Statin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mn-lt"/>
                          <a:cs typeface="Arial" panose="020B0604020202020204" pitchFamily="34" charset="0"/>
                        </a:rPr>
                        <a:t>High-intensity statin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mn-lt"/>
                          <a:cs typeface="Arial" panose="020B0604020202020204" pitchFamily="34" charset="0"/>
                        </a:rPr>
                        <a:t>No statin </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solidFill>
                            <a:schemeClr val="tx1"/>
                          </a:solidFill>
                          <a:effectLst/>
                        </a:rPr>
                        <a:t>Atorvastatin ≥20 mg or equivalent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69%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0.2%</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solidFill>
                            <a:schemeClr val="tx1"/>
                          </a:solidFill>
                          <a:effectLst/>
                        </a:rPr>
                        <a:t>Evidence-based medical Rx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89%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2.5%</a:t>
                      </a:r>
                    </a:p>
                  </a:txBody>
                  <a:tcPr marL="0" marR="0" anchor="ctr" horzOverflow="overflow"/>
                </a:tc>
                <a:extLst>
                  <a:ext uri="{0D108BD9-81ED-4DB2-BD59-A6C34878D82A}">
                    <a16:rowId xmlns:a16="http://schemas.microsoft.com/office/drawing/2014/main" val="10005"/>
                  </a:ext>
                </a:extLst>
              </a:tr>
              <a:tr h="5125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effectLst/>
                        </a:rPr>
                        <a:t>LDL-C mg/dL (</a:t>
                      </a:r>
                      <a:r>
                        <a:rPr kumimoji="0" lang="en-GB" sz="1400" b="1" u="none" strike="noStrike" cap="none" normalizeH="0" baseline="0" dirty="0" err="1">
                          <a:ln>
                            <a:noFill/>
                          </a:ln>
                          <a:effectLst/>
                        </a:rPr>
                        <a:t>mmol</a:t>
                      </a:r>
                      <a:r>
                        <a:rPr kumimoji="0" lang="en-GB" sz="1400" b="1" u="none" strike="noStrike" cap="none" normalizeH="0" baseline="0" dirty="0">
                          <a:ln>
                            <a:noFill/>
                          </a:ln>
                          <a:effectLst/>
                        </a:rPr>
                        <a:t>/L): inclusion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mn-lt"/>
                          <a:cs typeface="Arial" panose="020B0604020202020204" pitchFamily="34" charset="0"/>
                        </a:rPr>
                        <a:t>Baseline LDL-C mg/</a:t>
                      </a:r>
                      <a:r>
                        <a:rPr kumimoji="0" lang="en-GB" sz="1400" b="1" i="0" u="none" strike="noStrike" cap="none" normalizeH="0" baseline="0" dirty="0" err="1">
                          <a:ln>
                            <a:noFill/>
                          </a:ln>
                          <a:solidFill>
                            <a:schemeClr val="tx1"/>
                          </a:solidFill>
                          <a:effectLst/>
                          <a:latin typeface="+mn-lt"/>
                          <a:cs typeface="Arial" panose="020B0604020202020204" pitchFamily="34" charset="0"/>
                        </a:rPr>
                        <a:t>dL</a:t>
                      </a:r>
                      <a:r>
                        <a:rPr kumimoji="0" lang="en-GB" sz="1400" b="1" i="0" u="none" strike="noStrike" cap="none" normalizeH="0" baseline="0" dirty="0">
                          <a:ln>
                            <a:noFill/>
                          </a:ln>
                          <a:solidFill>
                            <a:schemeClr val="tx1"/>
                          </a:solidFill>
                          <a:effectLst/>
                          <a:latin typeface="+mn-lt"/>
                          <a:cs typeface="Arial" panose="020B0604020202020204" pitchFamily="34" charset="0"/>
                        </a:rPr>
                        <a:t> (</a:t>
                      </a:r>
                      <a:r>
                        <a:rPr kumimoji="0" lang="en-GB" sz="1400" b="1" i="0" u="none" strike="noStrike" cap="none" normalizeH="0" baseline="0" dirty="0" err="1">
                          <a:ln>
                            <a:noFill/>
                          </a:ln>
                          <a:solidFill>
                            <a:schemeClr val="tx1"/>
                          </a:solidFill>
                          <a:effectLst/>
                          <a:latin typeface="+mn-lt"/>
                          <a:cs typeface="Arial" panose="020B0604020202020204" pitchFamily="34" charset="0"/>
                        </a:rPr>
                        <a:t>mmol</a:t>
                      </a:r>
                      <a:r>
                        <a:rPr kumimoji="0" lang="en-GB" sz="1400" b="1" i="0" u="none" strike="noStrike" cap="none" normalizeH="0" baseline="0" dirty="0">
                          <a:ln>
                            <a:noFill/>
                          </a:ln>
                          <a:solidFill>
                            <a:schemeClr val="tx1"/>
                          </a:solidFill>
                          <a:effectLst/>
                          <a:latin typeface="+mn-lt"/>
                          <a:cs typeface="Arial" panose="020B0604020202020204" pitchFamily="34" charset="0"/>
                        </a:rPr>
                        <a:t>/L)</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≥70 (≥1.8)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92 (2.4)</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sng" strike="noStrike" cap="none" normalizeH="0" baseline="0" dirty="0">
                          <a:ln>
                            <a:noFill/>
                          </a:ln>
                          <a:effectLst/>
                        </a:rPr>
                        <a:t>&gt;</a:t>
                      </a:r>
                      <a:r>
                        <a:rPr kumimoji="0" lang="en-GB" sz="1400" u="none" strike="noStrike" cap="none" normalizeH="0" baseline="0" dirty="0">
                          <a:ln>
                            <a:noFill/>
                          </a:ln>
                          <a:effectLst/>
                        </a:rPr>
                        <a:t>70 (&lt;1.8)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87 (2.3)</a:t>
                      </a:r>
                    </a:p>
                  </a:txBody>
                  <a:tcPr marL="0" marR="0" anchor="ctr" horzOverflow="overflow"/>
                </a:tc>
                <a:extLst>
                  <a:ext uri="{0D108BD9-81ED-4DB2-BD59-A6C34878D82A}">
                    <a16:rowId xmlns:a16="http://schemas.microsoft.com/office/drawing/2014/main" val="10006"/>
                  </a:ext>
                </a:extLst>
              </a:tr>
              <a:tr h="3453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effectLst/>
                        </a:rPr>
                        <a:t>PCSK9 inhibitor dosing</a:t>
                      </a:r>
                      <a:endParaRPr kumimoji="0" lang="en-GB" sz="1400" b="1" i="0" u="none" strike="noStrike" cap="none" normalizeH="0" baseline="0" dirty="0">
                        <a:ln>
                          <a:noFill/>
                        </a:ln>
                        <a:solidFill>
                          <a:schemeClr val="accent6"/>
                        </a:solidFill>
                        <a:effectLst/>
                        <a:latin typeface="+mn-lt"/>
                        <a:cs typeface="Arial" panose="020B0604020202020204" pitchFamily="34" charset="0"/>
                      </a:endParaRP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Q2W or Q4W</a:t>
                      </a:r>
                      <a:endParaRPr kumimoji="0" lang="en-GB" sz="1400" b="0" i="0" u="none" strike="noStrike" cap="none" normalizeH="0" baseline="0" dirty="0">
                        <a:ln>
                          <a:noFill/>
                        </a:ln>
                        <a:solidFill>
                          <a:srgbClr val="005493"/>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Q2W</a:t>
                      </a:r>
                      <a:endParaRPr kumimoji="0" lang="en-GB" sz="1400" b="0" i="0" u="none" strike="noStrike" cap="none" normalizeH="0" baseline="0" dirty="0">
                        <a:ln>
                          <a:noFill/>
                        </a:ln>
                        <a:solidFill>
                          <a:srgbClr val="005493"/>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7"/>
                  </a:ext>
                </a:extLst>
              </a:tr>
              <a:tr h="964168">
                <a:tc>
                  <a:txBody>
                    <a:bodyPr/>
                    <a:lstStyle/>
                    <a:p>
                      <a:r>
                        <a:rPr lang="en-US" sz="1400" b="1" dirty="0"/>
                        <a:t>Endpoint</a:t>
                      </a:r>
                      <a:endParaRPr lang="en-US" sz="1400" b="1" dirty="0">
                        <a:solidFill>
                          <a:schemeClr val="accent6"/>
                        </a:solidFill>
                        <a:latin typeface="+mn-lt"/>
                      </a:endParaRPr>
                    </a:p>
                  </a:txBody>
                  <a:tcPr marR="0" anchor="ctr"/>
                </a:tc>
                <a:tc>
                  <a:txBody>
                    <a:bodyPr/>
                    <a:lstStyle/>
                    <a:p>
                      <a:pPr marL="7938" indent="-7938" algn="ctr">
                        <a:tabLst/>
                      </a:pPr>
                      <a:r>
                        <a:rPr lang="en-US" sz="1400" dirty="0"/>
                        <a:t>1°: CV death, MI, stroke, revascularization, or hospitalization for UA </a:t>
                      </a:r>
                    </a:p>
                    <a:p>
                      <a:pPr marL="7938" indent="-7938" algn="ctr">
                        <a:tabLst/>
                      </a:pPr>
                      <a:r>
                        <a:rPr lang="en-US" sz="1400" dirty="0"/>
                        <a:t>Key 2°:</a:t>
                      </a:r>
                      <a:r>
                        <a:rPr lang="en-US" sz="1400" baseline="0" dirty="0"/>
                        <a:t> </a:t>
                      </a:r>
                      <a:r>
                        <a:rPr lang="en-US" sz="1400" dirty="0"/>
                        <a:t>CV death,</a:t>
                      </a:r>
                      <a:br>
                        <a:rPr lang="en-US" sz="1400" dirty="0"/>
                      </a:br>
                      <a:r>
                        <a:rPr lang="en-US" sz="1400" dirty="0"/>
                        <a:t>MI, or stroke</a:t>
                      </a:r>
                      <a:endParaRPr lang="en-US" sz="1400" dirty="0">
                        <a:solidFill>
                          <a:srgbClr val="005493"/>
                        </a:solidFill>
                        <a:latin typeface="+mn-lt"/>
                      </a:endParaRPr>
                    </a:p>
                  </a:txBody>
                  <a:tcPr marL="0" marR="0" anchor="ctr"/>
                </a:tc>
                <a:tc>
                  <a:txBody>
                    <a:bodyPr/>
                    <a:lstStyle/>
                    <a:p>
                      <a:pPr algn="ctr"/>
                      <a:r>
                        <a:rPr lang="en-US" sz="1400" dirty="0"/>
                        <a:t>CHD death, MI, ischemic stroke, or hospitalization</a:t>
                      </a:r>
                      <a:r>
                        <a:rPr lang="en-US" sz="1400" baseline="0" dirty="0"/>
                        <a:t> for </a:t>
                      </a:r>
                      <a:r>
                        <a:rPr lang="en-US" sz="1400" dirty="0"/>
                        <a:t>UA</a:t>
                      </a:r>
                      <a:endParaRPr lang="en-US" sz="1400" dirty="0">
                        <a:solidFill>
                          <a:srgbClr val="005493"/>
                        </a:solidFill>
                        <a:latin typeface="+mn-lt"/>
                      </a:endParaRPr>
                    </a:p>
                  </a:txBody>
                  <a:tcPr marL="0" marR="0" anchor="ctr"/>
                </a:tc>
                <a:extLst>
                  <a:ext uri="{0D108BD9-81ED-4DB2-BD59-A6C34878D82A}">
                    <a16:rowId xmlns:a16="http://schemas.microsoft.com/office/drawing/2014/main" val="10008"/>
                  </a:ext>
                </a:extLst>
              </a:tr>
              <a:tr h="34532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mn-lt"/>
                          <a:cs typeface="Arial" panose="020B0604020202020204" pitchFamily="34" charset="0"/>
                        </a:rPr>
                        <a:t>Follow-up </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26 months</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34 months</a:t>
                      </a:r>
                    </a:p>
                  </a:txBody>
                  <a:tcPr marL="0" marR="0" anchor="ctr" horzOverflow="overflow"/>
                </a:tc>
                <a:extLst>
                  <a:ext uri="{0D108BD9-81ED-4DB2-BD59-A6C34878D82A}">
                    <a16:rowId xmlns:a16="http://schemas.microsoft.com/office/drawing/2014/main" val="10009"/>
                  </a:ext>
                </a:extLst>
              </a:tr>
            </a:tbl>
          </a:graphicData>
        </a:graphic>
      </p:graphicFrame>
      <p:sp>
        <p:nvSpPr>
          <p:cNvPr id="12" name="Footer Placeholder 3">
            <a:extLst>
              <a:ext uri="{FF2B5EF4-FFF2-40B4-BE49-F238E27FC236}">
                <a16:creationId xmlns:a16="http://schemas.microsoft.com/office/drawing/2014/main" id="{4BC14010-4895-467A-A4DD-7E860C2B46D2}"/>
              </a:ext>
            </a:extLst>
          </p:cNvPr>
          <p:cNvSpPr txBox="1">
            <a:spLocks/>
          </p:cNvSpPr>
          <p:nvPr/>
        </p:nvSpPr>
        <p:spPr>
          <a:xfrm>
            <a:off x="425878" y="5927823"/>
            <a:ext cx="12192000" cy="416681"/>
          </a:xfrm>
          <a:prstGeom prst="rect">
            <a:avLst/>
          </a:prstGeom>
        </p:spPr>
        <p:txBody>
          <a:bodyPr vert="horz" lIns="274320" tIns="0" rIns="91440" bIns="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CHD = coronary heart disease; CV = cardiovascular; PAD = peripheral arterial disease; Q2W/Q4W = every 2 weeks/every 4 weeks; UA = unstable angina.</a:t>
            </a:r>
            <a:br>
              <a:rPr lang="en-US" dirty="0"/>
            </a:br>
            <a:r>
              <a:rPr lang="en-US" dirty="0">
                <a:hlinkClick r:id="rId3"/>
              </a:rPr>
              <a:t>www.clinicaltrials.gov</a:t>
            </a:r>
            <a:endParaRPr lang="en-US" dirty="0"/>
          </a:p>
        </p:txBody>
      </p:sp>
    </p:spTree>
    <p:extLst>
      <p:ext uri="{BB962C8B-B14F-4D97-AF65-F5344CB8AC3E}">
        <p14:creationId xmlns:p14="http://schemas.microsoft.com/office/powerpoint/2010/main" val="1713151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Text Box 32"/>
          <p:cNvSpPr txBox="1">
            <a:spLocks noChangeArrowheads="1"/>
          </p:cNvSpPr>
          <p:nvPr/>
        </p:nvSpPr>
        <p:spPr bwMode="auto">
          <a:xfrm>
            <a:off x="2191911" y="556002"/>
            <a:ext cx="6567777" cy="646331"/>
          </a:xfrm>
          <a:prstGeom prst="rect">
            <a:avLst/>
          </a:prstGeom>
          <a:noFill/>
          <a:ln w="19050">
            <a:noFill/>
            <a:miter lim="800000"/>
            <a:headEnd/>
            <a:tailEnd/>
          </a:ln>
          <a:effectLst/>
        </p:spPr>
        <p:txBody>
          <a:bodyPr wrap="square">
            <a:spAutoFit/>
          </a:bodyPr>
          <a:lstStyle/>
          <a:p>
            <a:pPr algn="ctr">
              <a:defRPr/>
            </a:pPr>
            <a:r>
              <a:rPr lang="en-US" b="1" kern="0" dirty="0">
                <a:latin typeface="Arial" charset="0"/>
              </a:rPr>
              <a:t>27,564 patients </a:t>
            </a:r>
            <a:r>
              <a:rPr lang="en-US" kern="0" dirty="0"/>
              <a:t>randomized at 1242 sites</a:t>
            </a:r>
            <a:br>
              <a:rPr lang="en-US" kern="0" dirty="0"/>
            </a:br>
            <a:r>
              <a:rPr lang="en-US" kern="0" dirty="0"/>
              <a:t>in 49 countries between 2/2013 – 6/2015</a:t>
            </a:r>
            <a:endParaRPr lang="en-US" b="1" i="1" kern="0" dirty="0">
              <a:latin typeface="Arial" charset="0"/>
            </a:endParaRPr>
          </a:p>
        </p:txBody>
      </p:sp>
      <p:sp>
        <p:nvSpPr>
          <p:cNvPr id="607" name="Title 4"/>
          <p:cNvSpPr txBox="1">
            <a:spLocks/>
          </p:cNvSpPr>
          <p:nvPr/>
        </p:nvSpPr>
        <p:spPr>
          <a:xfrm>
            <a:off x="2183959" y="44450"/>
            <a:ext cx="6599583" cy="731838"/>
          </a:xfrm>
          <a:prstGeom prst="rect">
            <a:avLst/>
          </a:prstGeom>
        </p:spPr>
        <p:txBody>
          <a:bodyPr/>
          <a:lstStyle/>
          <a:p>
            <a:pPr algn="ctr" defTabSz="914400" eaLnBrk="0" fontAlgn="base" hangingPunct="0">
              <a:spcBef>
                <a:spcPct val="0"/>
              </a:spcBef>
              <a:spcAft>
                <a:spcPct val="0"/>
              </a:spcAft>
              <a:defRPr/>
            </a:pPr>
            <a:r>
              <a:rPr lang="en-US" sz="3200" b="1" kern="0" dirty="0">
                <a:solidFill>
                  <a:srgbClr val="C00000"/>
                </a:solidFill>
                <a:latin typeface="+mj-lt"/>
                <a:ea typeface="+mj-ea"/>
                <a:cs typeface="+mj-cs"/>
              </a:rPr>
              <a:t>Global Enrollment</a:t>
            </a:r>
          </a:p>
        </p:txBody>
      </p:sp>
      <p:pic>
        <p:nvPicPr>
          <p:cNvPr id="613" name="Picture 612" descr="TIMI heart_type inside_F.tif"/>
          <p:cNvPicPr>
            <a:picLocks noChangeAspect="1"/>
          </p:cNvPicPr>
          <p:nvPr/>
        </p:nvPicPr>
        <p:blipFill>
          <a:blip r:embed="rId3" cstate="print"/>
          <a:srcRect b="34756"/>
          <a:stretch>
            <a:fillRect/>
          </a:stretch>
        </p:blipFill>
        <p:spPr>
          <a:xfrm>
            <a:off x="1751014" y="269875"/>
            <a:ext cx="424165" cy="686272"/>
          </a:xfrm>
          <a:prstGeom prst="rect">
            <a:avLst/>
          </a:prstGeom>
        </p:spPr>
      </p:pic>
      <p:pic>
        <p:nvPicPr>
          <p:cNvPr id="615" name="Picture 1"/>
          <p:cNvPicPr>
            <a:picLocks noChangeAspect="1" noChangeArrowheads="1"/>
          </p:cNvPicPr>
          <p:nvPr/>
        </p:nvPicPr>
        <p:blipFill>
          <a:blip r:embed="rId4" cstate="print"/>
          <a:srcRect/>
          <a:stretch>
            <a:fillRect/>
          </a:stretch>
        </p:blipFill>
        <p:spPr bwMode="auto">
          <a:xfrm>
            <a:off x="8585529" y="238071"/>
            <a:ext cx="1836703" cy="822960"/>
          </a:xfrm>
          <a:prstGeom prst="rect">
            <a:avLst/>
          </a:prstGeom>
          <a:noFill/>
          <a:ln w="9525">
            <a:noFill/>
            <a:miter lim="800000"/>
            <a:headEnd/>
            <a:tailEnd/>
          </a:ln>
        </p:spPr>
      </p:pic>
      <p:pic>
        <p:nvPicPr>
          <p:cNvPr id="11" name="Picture 2" descr="\\Cifs2\timichr$\Melinda\Meetings\ACC\ACC 2017\FOURIER\FOURIERMAPV4.png"/>
          <p:cNvPicPr>
            <a:picLocks noChangeAspect="1" noChangeArrowheads="1"/>
          </p:cNvPicPr>
          <p:nvPr/>
        </p:nvPicPr>
        <p:blipFill>
          <a:blip r:embed="rId5" cstate="print"/>
          <a:srcRect l="9850" r="1920"/>
          <a:stretch>
            <a:fillRect/>
          </a:stretch>
        </p:blipFill>
        <p:spPr bwMode="auto">
          <a:xfrm>
            <a:off x="979989" y="1572583"/>
            <a:ext cx="10207970" cy="5098459"/>
          </a:xfrm>
          <a:prstGeom prst="rect">
            <a:avLst/>
          </a:prstGeom>
          <a:noFill/>
        </p:spPr>
      </p:pic>
      <p:sp>
        <p:nvSpPr>
          <p:cNvPr id="2" name="Rectangle: Rounded Corners 1">
            <a:extLst>
              <a:ext uri="{FF2B5EF4-FFF2-40B4-BE49-F238E27FC236}">
                <a16:creationId xmlns:a16="http://schemas.microsoft.com/office/drawing/2014/main" id="{EF52F337-5E3C-41A4-AEEF-264A19F48E5C}"/>
              </a:ext>
            </a:extLst>
          </p:cNvPr>
          <p:cNvSpPr/>
          <p:nvPr/>
        </p:nvSpPr>
        <p:spPr>
          <a:xfrm>
            <a:off x="9718158" y="3561907"/>
            <a:ext cx="935665" cy="265814"/>
          </a:xfrm>
          <a:prstGeom prst="round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08304" y="60963"/>
            <a:ext cx="9065429" cy="6766560"/>
            <a:chOff x="39286" y="0"/>
            <a:chExt cx="9065429" cy="6766560"/>
          </a:xfrm>
        </p:grpSpPr>
        <p:pic>
          <p:nvPicPr>
            <p:cNvPr id="5" name="Picture 4"/>
            <p:cNvPicPr>
              <a:picLocks noChangeAspect="1"/>
            </p:cNvPicPr>
            <p:nvPr/>
          </p:nvPicPr>
          <p:blipFill rotWithShape="1">
            <a:blip r:embed="rId2"/>
            <a:srcRect b="901"/>
            <a:stretch/>
          </p:blipFill>
          <p:spPr>
            <a:xfrm>
              <a:off x="39286" y="0"/>
              <a:ext cx="9065429" cy="6766560"/>
            </a:xfrm>
            <a:prstGeom prst="rect">
              <a:avLst/>
            </a:prstGeom>
          </p:spPr>
        </p:pic>
        <p:sp>
          <p:nvSpPr>
            <p:cNvPr id="6" name="Rectangle 5"/>
            <p:cNvSpPr/>
            <p:nvPr/>
          </p:nvSpPr>
          <p:spPr>
            <a:xfrm>
              <a:off x="70282" y="6278364"/>
              <a:ext cx="276074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2400" y="228600"/>
              <a:ext cx="6858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CC90C17-3396-470C-8142-D919E3C22678}"/>
              </a:ext>
            </a:extLst>
          </p:cNvPr>
          <p:cNvSpPr txBox="1"/>
          <p:nvPr/>
        </p:nvSpPr>
        <p:spPr>
          <a:xfrm>
            <a:off x="7785717" y="3604330"/>
            <a:ext cx="3346882" cy="307777"/>
          </a:xfrm>
          <a:prstGeom prst="rect">
            <a:avLst/>
          </a:prstGeom>
          <a:noFill/>
        </p:spPr>
        <p:txBody>
          <a:bodyPr wrap="square" rtlCol="0">
            <a:spAutoFit/>
          </a:bodyPr>
          <a:lstStyle/>
          <a:p>
            <a:r>
              <a:rPr lang="en-US" sz="1400" dirty="0"/>
              <a:t>(</a:t>
            </a:r>
            <a:r>
              <a:rPr lang="en-US" sz="1400" u="sng" dirty="0"/>
              <a:t>&gt;</a:t>
            </a:r>
            <a:r>
              <a:rPr lang="en-US" sz="1400" dirty="0"/>
              <a:t>1.8 mmol/L)</a:t>
            </a:r>
          </a:p>
        </p:txBody>
      </p:sp>
    </p:spTree>
    <p:extLst>
      <p:ext uri="{BB962C8B-B14F-4D97-AF65-F5344CB8AC3E}">
        <p14:creationId xmlns:p14="http://schemas.microsoft.com/office/powerpoint/2010/main" val="2796609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D80-1803-4E8F-AE16-C98BAA5DBC08}"/>
              </a:ext>
            </a:extLst>
          </p:cNvPr>
          <p:cNvSpPr>
            <a:spLocks noGrp="1"/>
          </p:cNvSpPr>
          <p:nvPr>
            <p:ph type="title"/>
          </p:nvPr>
        </p:nvSpPr>
        <p:spPr/>
        <p:txBody>
          <a:bodyPr>
            <a:normAutofit/>
          </a:bodyPr>
          <a:lstStyle/>
          <a:p>
            <a:r>
              <a:rPr lang="en-US" sz="4000" dirty="0"/>
              <a:t>Evolocumab in Stable, High-Risk ASCVD</a:t>
            </a:r>
          </a:p>
        </p:txBody>
      </p:sp>
      <p:pic>
        <p:nvPicPr>
          <p:cNvPr id="4" name="Content Placeholder 3">
            <a:extLst>
              <a:ext uri="{FF2B5EF4-FFF2-40B4-BE49-F238E27FC236}">
                <a16:creationId xmlns:a16="http://schemas.microsoft.com/office/drawing/2014/main" id="{174DA81D-DE74-439B-AF97-8609C562C0DA}"/>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l="13227" r="13775"/>
          <a:stretch/>
        </p:blipFill>
        <p:spPr>
          <a:xfrm>
            <a:off x="2576242" y="1000924"/>
            <a:ext cx="7039516" cy="5424118"/>
          </a:xfrm>
          <a:prstGeom prst="rect">
            <a:avLst/>
          </a:prstGeom>
        </p:spPr>
      </p:pic>
      <p:sp>
        <p:nvSpPr>
          <p:cNvPr id="6" name="Footer Placeholder 5">
            <a:extLst>
              <a:ext uri="{FF2B5EF4-FFF2-40B4-BE49-F238E27FC236}">
                <a16:creationId xmlns:a16="http://schemas.microsoft.com/office/drawing/2014/main" id="{6084DBD6-89E0-422F-83C1-A71F20E75297}"/>
              </a:ext>
            </a:extLst>
          </p:cNvPr>
          <p:cNvSpPr>
            <a:spLocks noGrp="1"/>
          </p:cNvSpPr>
          <p:nvPr>
            <p:ph type="ftr" sz="quarter" idx="11"/>
          </p:nvPr>
        </p:nvSpPr>
        <p:spPr>
          <a:xfrm>
            <a:off x="158750" y="6503437"/>
            <a:ext cx="12192000" cy="354563"/>
          </a:xfrm>
        </p:spPr>
        <p:txBody>
          <a:bodyPr/>
          <a:lstStyle/>
          <a:p>
            <a:r>
              <a:rPr lang="en-US" dirty="0"/>
              <a:t>Sabatine MS, et al. </a:t>
            </a:r>
            <a:r>
              <a:rPr lang="en-US" i="1" dirty="0"/>
              <a:t>N Engl J Med</a:t>
            </a:r>
            <a:r>
              <a:rPr lang="en-US" dirty="0"/>
              <a:t>. 2017;376(18):1713-22.</a:t>
            </a:r>
          </a:p>
        </p:txBody>
      </p:sp>
      <p:sp>
        <p:nvSpPr>
          <p:cNvPr id="3" name="TextBox 2">
            <a:extLst>
              <a:ext uri="{FF2B5EF4-FFF2-40B4-BE49-F238E27FC236}">
                <a16:creationId xmlns:a16="http://schemas.microsoft.com/office/drawing/2014/main" id="{A2E2FDE9-E705-439A-8478-9BF376A0ABBE}"/>
              </a:ext>
            </a:extLst>
          </p:cNvPr>
          <p:cNvSpPr txBox="1"/>
          <p:nvPr/>
        </p:nvSpPr>
        <p:spPr>
          <a:xfrm>
            <a:off x="6254750" y="5977315"/>
            <a:ext cx="2889250" cy="369332"/>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593C311-10A2-45EB-9333-A83CE2B64A9A}"/>
              </a:ext>
            </a:extLst>
          </p:cNvPr>
          <p:cNvSpPr txBox="1"/>
          <p:nvPr/>
        </p:nvSpPr>
        <p:spPr>
          <a:xfrm>
            <a:off x="8211845" y="4962619"/>
            <a:ext cx="1403913" cy="307777"/>
          </a:xfrm>
          <a:prstGeom prst="rect">
            <a:avLst/>
          </a:prstGeom>
          <a:noFill/>
        </p:spPr>
        <p:txBody>
          <a:bodyPr wrap="square" rtlCol="0">
            <a:spAutoFit/>
          </a:bodyPr>
          <a:lstStyle/>
          <a:p>
            <a:r>
              <a:rPr lang="en-US" sz="1400" dirty="0"/>
              <a:t>(0.78 mmol/L)</a:t>
            </a:r>
          </a:p>
        </p:txBody>
      </p:sp>
      <p:sp>
        <p:nvSpPr>
          <p:cNvPr id="7" name="TextBox 6">
            <a:extLst>
              <a:ext uri="{FF2B5EF4-FFF2-40B4-BE49-F238E27FC236}">
                <a16:creationId xmlns:a16="http://schemas.microsoft.com/office/drawing/2014/main" id="{B9D9B648-2BDE-4C40-8061-795C57532E0F}"/>
              </a:ext>
            </a:extLst>
          </p:cNvPr>
          <p:cNvSpPr txBox="1"/>
          <p:nvPr/>
        </p:nvSpPr>
        <p:spPr>
          <a:xfrm>
            <a:off x="7013359" y="3903232"/>
            <a:ext cx="1597981" cy="307777"/>
          </a:xfrm>
          <a:prstGeom prst="rect">
            <a:avLst/>
          </a:prstGeom>
          <a:noFill/>
        </p:spPr>
        <p:txBody>
          <a:bodyPr wrap="square" rtlCol="0">
            <a:spAutoFit/>
          </a:bodyPr>
          <a:lstStyle/>
          <a:p>
            <a:r>
              <a:rPr lang="en-US" sz="1400" dirty="0"/>
              <a:t>(1.45 mmol/L)</a:t>
            </a:r>
          </a:p>
        </p:txBody>
      </p:sp>
    </p:spTree>
    <p:extLst>
      <p:ext uri="{BB962C8B-B14F-4D97-AF65-F5344CB8AC3E}">
        <p14:creationId xmlns:p14="http://schemas.microsoft.com/office/powerpoint/2010/main" val="3587072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D80-1803-4E8F-AE16-C98BAA5DBC08}"/>
              </a:ext>
            </a:extLst>
          </p:cNvPr>
          <p:cNvSpPr>
            <a:spLocks noGrp="1"/>
          </p:cNvSpPr>
          <p:nvPr>
            <p:ph type="title"/>
          </p:nvPr>
        </p:nvSpPr>
        <p:spPr/>
        <p:txBody>
          <a:bodyPr>
            <a:normAutofit/>
          </a:bodyPr>
          <a:lstStyle/>
          <a:p>
            <a:r>
              <a:rPr lang="en-US" sz="4000" dirty="0"/>
              <a:t>Evolocumab in Stable, High-Risk ASCVD</a:t>
            </a:r>
          </a:p>
        </p:txBody>
      </p:sp>
      <p:pic>
        <p:nvPicPr>
          <p:cNvPr id="6" name="Content Placeholder 5">
            <a:extLst>
              <a:ext uri="{FF2B5EF4-FFF2-40B4-BE49-F238E27FC236}">
                <a16:creationId xmlns:a16="http://schemas.microsoft.com/office/drawing/2014/main" id="{4E1B4E4F-BD19-47D2-9AE1-7418018A018C}"/>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337668" y="1603970"/>
            <a:ext cx="5702226" cy="4374165"/>
          </a:xfrm>
          <a:prstGeom prst="rect">
            <a:avLst/>
          </a:prstGeom>
        </p:spPr>
      </p:pic>
      <p:pic>
        <p:nvPicPr>
          <p:cNvPr id="7" name="Picture 6">
            <a:extLst>
              <a:ext uri="{FF2B5EF4-FFF2-40B4-BE49-F238E27FC236}">
                <a16:creationId xmlns:a16="http://schemas.microsoft.com/office/drawing/2014/main" id="{42E1A12E-334A-4CB1-BE06-BDDA34282E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5680" y="1603970"/>
            <a:ext cx="5703562" cy="4355447"/>
          </a:xfrm>
          <a:prstGeom prst="rect">
            <a:avLst/>
          </a:prstGeom>
        </p:spPr>
      </p:pic>
      <p:sp>
        <p:nvSpPr>
          <p:cNvPr id="4" name="Footer Placeholder 3">
            <a:extLst>
              <a:ext uri="{FF2B5EF4-FFF2-40B4-BE49-F238E27FC236}">
                <a16:creationId xmlns:a16="http://schemas.microsoft.com/office/drawing/2014/main" id="{9CFD1448-2CC4-4D3A-A471-14314E148FE6}"/>
              </a:ext>
            </a:extLst>
          </p:cNvPr>
          <p:cNvSpPr>
            <a:spLocks noGrp="1"/>
          </p:cNvSpPr>
          <p:nvPr>
            <p:ph type="ftr" sz="quarter" idx="11"/>
          </p:nvPr>
        </p:nvSpPr>
        <p:spPr>
          <a:xfrm>
            <a:off x="158750" y="6192189"/>
            <a:ext cx="12192000" cy="665811"/>
          </a:xfrm>
        </p:spPr>
        <p:txBody>
          <a:bodyPr/>
          <a:lstStyle/>
          <a:p>
            <a:r>
              <a:rPr lang="en-US" dirty="0"/>
              <a:t>Sabatine MS, et al. </a:t>
            </a:r>
            <a:r>
              <a:rPr lang="en-US" i="1" dirty="0"/>
              <a:t>N Engl J Med</a:t>
            </a:r>
            <a:r>
              <a:rPr lang="en-US" dirty="0"/>
              <a:t>. 2017;376(18):1713-22.</a:t>
            </a:r>
          </a:p>
        </p:txBody>
      </p:sp>
      <p:sp>
        <p:nvSpPr>
          <p:cNvPr id="8" name="TextBox 7">
            <a:extLst>
              <a:ext uri="{FF2B5EF4-FFF2-40B4-BE49-F238E27FC236}">
                <a16:creationId xmlns:a16="http://schemas.microsoft.com/office/drawing/2014/main" id="{7D14EBB7-877B-4F59-A0C9-F4A6216F7A6C}"/>
              </a:ext>
            </a:extLst>
          </p:cNvPr>
          <p:cNvSpPr txBox="1"/>
          <p:nvPr/>
        </p:nvSpPr>
        <p:spPr>
          <a:xfrm>
            <a:off x="3150644" y="5776537"/>
            <a:ext cx="2889250" cy="182880"/>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A12EF4AA-B575-4D9A-863D-2C04E9079E12}"/>
              </a:ext>
            </a:extLst>
          </p:cNvPr>
          <p:cNvSpPr txBox="1"/>
          <p:nvPr/>
        </p:nvSpPr>
        <p:spPr>
          <a:xfrm>
            <a:off x="9039992" y="5776537"/>
            <a:ext cx="2889250" cy="182880"/>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E352E911-9471-4748-BC05-DF3966E91644}"/>
              </a:ext>
            </a:extLst>
          </p:cNvPr>
          <p:cNvSpPr txBox="1"/>
          <p:nvPr/>
        </p:nvSpPr>
        <p:spPr>
          <a:xfrm>
            <a:off x="1442066" y="3255485"/>
            <a:ext cx="904415" cy="461665"/>
          </a:xfrm>
          <a:prstGeom prst="rect">
            <a:avLst/>
          </a:prstGeom>
          <a:noFill/>
        </p:spPr>
        <p:txBody>
          <a:bodyPr wrap="none" rtlCol="0">
            <a:spAutoFit/>
          </a:bodyPr>
          <a:lstStyle/>
          <a:p>
            <a:r>
              <a:rPr lang="en-US" sz="2400" b="1" dirty="0"/>
              <a:t>-15%</a:t>
            </a:r>
          </a:p>
        </p:txBody>
      </p:sp>
    </p:spTree>
    <p:extLst>
      <p:ext uri="{BB962C8B-B14F-4D97-AF65-F5344CB8AC3E}">
        <p14:creationId xmlns:p14="http://schemas.microsoft.com/office/powerpoint/2010/main" val="856373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539"/>
          <a:stretch/>
        </p:blipFill>
        <p:spPr bwMode="auto">
          <a:xfrm>
            <a:off x="2459648" y="1076193"/>
            <a:ext cx="7272703" cy="5369949"/>
          </a:xfrm>
          <a:prstGeom prst="rect">
            <a:avLst/>
          </a:prstGeom>
          <a:noFill/>
          <a:ln w="9525">
            <a:noFill/>
            <a:miter lim="800000"/>
            <a:headEnd/>
            <a:tailEnd/>
          </a:ln>
          <a:effectLst/>
        </p:spPr>
      </p:pic>
      <p:sp>
        <p:nvSpPr>
          <p:cNvPr id="4" name="Title 3">
            <a:extLst>
              <a:ext uri="{FF2B5EF4-FFF2-40B4-BE49-F238E27FC236}">
                <a16:creationId xmlns:a16="http://schemas.microsoft.com/office/drawing/2014/main" id="{48C6D067-E238-4565-A150-2674FD13433C}"/>
              </a:ext>
            </a:extLst>
          </p:cNvPr>
          <p:cNvSpPr>
            <a:spLocks noGrp="1"/>
          </p:cNvSpPr>
          <p:nvPr>
            <p:ph type="title"/>
          </p:nvPr>
        </p:nvSpPr>
        <p:spPr/>
        <p:txBody>
          <a:bodyPr>
            <a:normAutofit/>
          </a:bodyPr>
          <a:lstStyle/>
          <a:p>
            <a:r>
              <a:rPr lang="en-US" sz="4000" dirty="0"/>
              <a:t>Evolocumab in Stable, High-Risk ASCVD</a:t>
            </a:r>
          </a:p>
        </p:txBody>
      </p:sp>
      <p:sp>
        <p:nvSpPr>
          <p:cNvPr id="2" name="Footer Placeholder 1">
            <a:extLst>
              <a:ext uri="{FF2B5EF4-FFF2-40B4-BE49-F238E27FC236}">
                <a16:creationId xmlns:a16="http://schemas.microsoft.com/office/drawing/2014/main" id="{C6CB3BB9-3A24-4B71-ABFB-BB129FD7D0BB}"/>
              </a:ext>
            </a:extLst>
          </p:cNvPr>
          <p:cNvSpPr>
            <a:spLocks noGrp="1"/>
          </p:cNvSpPr>
          <p:nvPr>
            <p:ph type="ftr" sz="quarter" idx="11"/>
          </p:nvPr>
        </p:nvSpPr>
        <p:spPr>
          <a:xfrm>
            <a:off x="158750" y="6587413"/>
            <a:ext cx="12192000" cy="270588"/>
          </a:xfrm>
        </p:spPr>
        <p:txBody>
          <a:bodyPr/>
          <a:lstStyle/>
          <a:p>
            <a:r>
              <a:rPr lang="en-US" dirty="0"/>
              <a:t>Sabatine MS, et al. </a:t>
            </a:r>
            <a:r>
              <a:rPr lang="en-US" i="1" dirty="0"/>
              <a:t>N Engl J Med</a:t>
            </a:r>
            <a:r>
              <a:rPr lang="en-US" dirty="0"/>
              <a:t>. 2017;376(18):1713-22.</a:t>
            </a:r>
          </a:p>
        </p:txBody>
      </p:sp>
      <p:sp>
        <p:nvSpPr>
          <p:cNvPr id="5" name="TextBox 4">
            <a:extLst>
              <a:ext uri="{FF2B5EF4-FFF2-40B4-BE49-F238E27FC236}">
                <a16:creationId xmlns:a16="http://schemas.microsoft.com/office/drawing/2014/main" id="{3BE76581-3947-45CC-90E3-B424CBB4DFAE}"/>
              </a:ext>
            </a:extLst>
          </p:cNvPr>
          <p:cNvSpPr txBox="1"/>
          <p:nvPr/>
        </p:nvSpPr>
        <p:spPr>
          <a:xfrm>
            <a:off x="4368168" y="3016074"/>
            <a:ext cx="814647" cy="461665"/>
          </a:xfrm>
          <a:prstGeom prst="rect">
            <a:avLst/>
          </a:prstGeom>
          <a:noFill/>
        </p:spPr>
        <p:txBody>
          <a:bodyPr wrap="none" rtlCol="0">
            <a:spAutoFit/>
          </a:bodyPr>
          <a:lstStyle/>
          <a:p>
            <a:r>
              <a:rPr lang="en-US" sz="2400" b="1" dirty="0"/>
              <a:t>-16%</a:t>
            </a:r>
          </a:p>
        </p:txBody>
      </p:sp>
      <p:sp>
        <p:nvSpPr>
          <p:cNvPr id="6" name="TextBox 5">
            <a:extLst>
              <a:ext uri="{FF2B5EF4-FFF2-40B4-BE49-F238E27FC236}">
                <a16:creationId xmlns:a16="http://schemas.microsoft.com/office/drawing/2014/main" id="{56447D63-654D-437C-80EF-D25310B931B1}"/>
              </a:ext>
            </a:extLst>
          </p:cNvPr>
          <p:cNvSpPr txBox="1"/>
          <p:nvPr/>
        </p:nvSpPr>
        <p:spPr>
          <a:xfrm>
            <a:off x="7712765" y="3016074"/>
            <a:ext cx="814647" cy="461665"/>
          </a:xfrm>
          <a:prstGeom prst="rect">
            <a:avLst/>
          </a:prstGeom>
          <a:noFill/>
        </p:spPr>
        <p:txBody>
          <a:bodyPr wrap="none" rtlCol="0">
            <a:spAutoFit/>
          </a:bodyPr>
          <a:lstStyle/>
          <a:p>
            <a:r>
              <a:rPr lang="en-US" sz="2400" b="1" dirty="0"/>
              <a:t>-25%</a:t>
            </a:r>
          </a:p>
        </p:txBody>
      </p:sp>
    </p:spTree>
    <p:extLst>
      <p:ext uri="{BB962C8B-B14F-4D97-AF65-F5344CB8AC3E}">
        <p14:creationId xmlns:p14="http://schemas.microsoft.com/office/powerpoint/2010/main" val="2816920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1" name="Rectangle 3"/>
          <p:cNvSpPr>
            <a:spLocks noGrp="1" noChangeArrowheads="1"/>
          </p:cNvSpPr>
          <p:nvPr>
            <p:ph type="title"/>
          </p:nvPr>
        </p:nvSpPr>
        <p:spPr/>
        <p:txBody>
          <a:bodyPr>
            <a:noAutofit/>
          </a:bodyPr>
          <a:lstStyle/>
          <a:p>
            <a:r>
              <a:rPr lang="en-US" altLang="en-US" sz="3200" dirty="0"/>
              <a:t>Safety with evolocumab by achieved LDL-C at 4 Weeks</a:t>
            </a:r>
          </a:p>
        </p:txBody>
      </p:sp>
      <p:sp>
        <p:nvSpPr>
          <p:cNvPr id="2" name="Content Placeholder 1"/>
          <p:cNvSpPr>
            <a:spLocks noGrp="1"/>
          </p:cNvSpPr>
          <p:nvPr>
            <p:ph idx="4294967295"/>
          </p:nvPr>
        </p:nvSpPr>
        <p:spPr>
          <a:xfrm>
            <a:off x="-4343" y="6318957"/>
            <a:ext cx="5948855" cy="270814"/>
          </a:xfrm>
        </p:spPr>
        <p:txBody>
          <a:bodyPr lIns="274320" tIns="0" bIns="0">
            <a:noAutofit/>
          </a:bodyPr>
          <a:lstStyle/>
          <a:p>
            <a:pPr marL="0" indent="0">
              <a:buNone/>
            </a:pPr>
            <a:r>
              <a:rPr lang="en-US" sz="1200" dirty="0">
                <a:latin typeface="Arial" panose="020B0604020202020204" pitchFamily="34" charset="0"/>
                <a:cs typeface="Arial" panose="020B0604020202020204" pitchFamily="34" charset="0"/>
              </a:rPr>
              <a:t>AE = adverse event; DM = diabetes mellitus; SAE = serious adverse event. </a:t>
            </a:r>
          </a:p>
        </p:txBody>
      </p:sp>
      <p:grpSp>
        <p:nvGrpSpPr>
          <p:cNvPr id="4" name="Group 3"/>
          <p:cNvGrpSpPr/>
          <p:nvPr/>
        </p:nvGrpSpPr>
        <p:grpSpPr>
          <a:xfrm>
            <a:off x="1694046" y="1675946"/>
            <a:ext cx="8302709" cy="4426471"/>
            <a:chOff x="509587" y="1772364"/>
            <a:chExt cx="7920038" cy="3792618"/>
          </a:xfrm>
        </p:grpSpPr>
        <p:graphicFrame>
          <p:nvGraphicFramePr>
            <p:cNvPr id="6" name="Chart 5"/>
            <p:cNvGraphicFramePr/>
            <p:nvPr>
              <p:extLst/>
            </p:nvPr>
          </p:nvGraphicFramePr>
          <p:xfrm>
            <a:off x="794148" y="1871663"/>
            <a:ext cx="7635477" cy="369331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
            <p:cNvSpPr txBox="1"/>
            <p:nvPr/>
          </p:nvSpPr>
          <p:spPr>
            <a:xfrm>
              <a:off x="1143002" y="1772364"/>
              <a:ext cx="1284667" cy="2296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en-US" sz="1050" b="1" dirty="0">
                  <a:solidFill>
                    <a:schemeClr val="bg1"/>
                  </a:solidFill>
                </a:rPr>
                <a:t>% Patients (n/N)</a:t>
              </a:r>
            </a:p>
          </p:txBody>
        </p:sp>
        <p:sp>
          <p:nvSpPr>
            <p:cNvPr id="16" name="TextBox 15"/>
            <p:cNvSpPr txBox="1"/>
            <p:nvPr/>
          </p:nvSpPr>
          <p:spPr>
            <a:xfrm>
              <a:off x="2497634" y="2698820"/>
              <a:ext cx="4039961" cy="495952"/>
            </a:xfrm>
            <a:prstGeom prst="rect">
              <a:avLst/>
            </a:prstGeom>
            <a:noFill/>
          </p:spPr>
          <p:txBody>
            <a:bodyPr wrap="square" rtlCol="0">
              <a:spAutoFit/>
            </a:bodyPr>
            <a:lstStyle/>
            <a:p>
              <a:pPr algn="ctr" fontAlgn="base">
                <a:spcBef>
                  <a:spcPct val="0"/>
                </a:spcBef>
                <a:spcAft>
                  <a:spcPct val="0"/>
                </a:spcAft>
              </a:pPr>
              <a:r>
                <a:rPr lang="en-US" sz="1600" b="1" dirty="0">
                  <a:solidFill>
                    <a:schemeClr val="bg1"/>
                  </a:solidFill>
                  <a:cs typeface="Arial" panose="020B0604020202020204" pitchFamily="34" charset="0"/>
                </a:rPr>
                <a:t>Adjusted </a:t>
              </a:r>
              <a:r>
                <a:rPr lang="en-US" sz="1600" b="1" i="1" dirty="0">
                  <a:solidFill>
                    <a:schemeClr val="bg1"/>
                  </a:solidFill>
                  <a:cs typeface="Arial" panose="020B0604020202020204" pitchFamily="34" charset="0"/>
                </a:rPr>
                <a:t>P</a:t>
              </a:r>
              <a:r>
                <a:rPr lang="en-US" sz="1600" b="1" dirty="0">
                  <a:solidFill>
                    <a:schemeClr val="bg1"/>
                  </a:solidFill>
                  <a:cs typeface="Arial" panose="020B0604020202020204" pitchFamily="34" charset="0"/>
                </a:rPr>
                <a:t> values for trend &gt;.10</a:t>
              </a:r>
            </a:p>
            <a:p>
              <a:pPr algn="ctr" fontAlgn="base">
                <a:spcBef>
                  <a:spcPct val="0"/>
                </a:spcBef>
                <a:spcAft>
                  <a:spcPct val="0"/>
                </a:spcAft>
              </a:pPr>
              <a:r>
                <a:rPr lang="en-US" sz="1600" b="1" dirty="0">
                  <a:solidFill>
                    <a:schemeClr val="bg1"/>
                  </a:solidFill>
                  <a:cs typeface="Arial" panose="020B0604020202020204" pitchFamily="34" charset="0"/>
                </a:rPr>
                <a:t>for each comparison</a:t>
              </a:r>
            </a:p>
          </p:txBody>
        </p:sp>
        <p:sp>
          <p:nvSpPr>
            <p:cNvPr id="3" name="TextBox 2"/>
            <p:cNvSpPr txBox="1"/>
            <p:nvPr/>
          </p:nvSpPr>
          <p:spPr>
            <a:xfrm rot="16200000">
              <a:off x="-154781" y="3611165"/>
              <a:ext cx="1543050" cy="214313"/>
            </a:xfrm>
            <a:prstGeom prst="rect">
              <a:avLst/>
            </a:prstGeom>
            <a:noFill/>
          </p:spPr>
          <p:txBody>
            <a:bodyPr wrap="square" lIns="0" tIns="0" rIns="0" bIns="0" rtlCol="0" anchor="b" anchorCtr="0">
              <a:noAutofit/>
            </a:bodyPr>
            <a:lstStyle/>
            <a:p>
              <a:pPr algn="ctr" fontAlgn="base">
                <a:spcBef>
                  <a:spcPct val="0"/>
                </a:spcBef>
                <a:spcAft>
                  <a:spcPct val="0"/>
                </a:spcAft>
              </a:pPr>
              <a:r>
                <a:rPr lang="en-US" sz="1400" b="1" dirty="0">
                  <a:solidFill>
                    <a:schemeClr val="bg1"/>
                  </a:solidFill>
                </a:rPr>
                <a:t>% Patients</a:t>
              </a:r>
            </a:p>
          </p:txBody>
        </p:sp>
      </p:grpSp>
      <p:sp>
        <p:nvSpPr>
          <p:cNvPr id="12" name="object 11">
            <a:extLst>
              <a:ext uri="{FF2B5EF4-FFF2-40B4-BE49-F238E27FC236}">
                <a16:creationId xmlns:a16="http://schemas.microsoft.com/office/drawing/2014/main" id="{295FF6D8-5AF3-43B0-AC19-556759768706}"/>
              </a:ext>
            </a:extLst>
          </p:cNvPr>
          <p:cNvSpPr/>
          <p:nvPr/>
        </p:nvSpPr>
        <p:spPr>
          <a:xfrm>
            <a:off x="10277204" y="5977215"/>
            <a:ext cx="1836419" cy="822959"/>
          </a:xfrm>
          <a:prstGeom prst="rect">
            <a:avLst/>
          </a:prstGeom>
          <a:blipFill>
            <a:blip r:embed="rId4" cstate="print"/>
            <a:stretch>
              <a:fillRect/>
            </a:stretch>
          </a:blipFill>
        </p:spPr>
        <p:txBody>
          <a:bodyPr wrap="square" lIns="0" tIns="0" rIns="0" bIns="0" rtlCol="0"/>
          <a:lstStyle/>
          <a:p>
            <a:endParaRPr dirty="0">
              <a:solidFill>
                <a:prstClr val="black"/>
              </a:solidFill>
              <a:latin typeface="Arial" panose="020B0604020202020204" pitchFamily="34" charset="0"/>
            </a:endParaRPr>
          </a:p>
        </p:txBody>
      </p:sp>
      <p:sp>
        <p:nvSpPr>
          <p:cNvPr id="7" name="Footer Placeholder 6">
            <a:extLst>
              <a:ext uri="{FF2B5EF4-FFF2-40B4-BE49-F238E27FC236}">
                <a16:creationId xmlns:a16="http://schemas.microsoft.com/office/drawing/2014/main" id="{3FE948FE-92BD-498A-BF6A-8D5EB57AF4ED}"/>
              </a:ext>
            </a:extLst>
          </p:cNvPr>
          <p:cNvSpPr>
            <a:spLocks noGrp="1"/>
          </p:cNvSpPr>
          <p:nvPr>
            <p:ph type="ftr" sz="quarter" idx="11"/>
          </p:nvPr>
        </p:nvSpPr>
        <p:spPr>
          <a:xfrm>
            <a:off x="0" y="6570944"/>
            <a:ext cx="11889024" cy="373865"/>
          </a:xfrm>
        </p:spPr>
        <p:txBody>
          <a:bodyPr/>
          <a:lstStyle/>
          <a:p>
            <a:r>
              <a:rPr lang="en-US" dirty="0">
                <a:latin typeface="Arial" panose="020B0604020202020204" pitchFamily="34" charset="0"/>
                <a:cs typeface="Arial" panose="020B0604020202020204" pitchFamily="34" charset="0"/>
              </a:rPr>
              <a:t>Giugliano RP, et al. </a:t>
            </a:r>
            <a:r>
              <a:rPr lang="en-US" i="1" dirty="0">
                <a:latin typeface="Arial" panose="020B0604020202020204" pitchFamily="34" charset="0"/>
                <a:cs typeface="Arial" panose="020B0604020202020204" pitchFamily="34" charset="0"/>
              </a:rPr>
              <a:t>Lancet</a:t>
            </a:r>
            <a:r>
              <a:rPr lang="en-US" dirty="0">
                <a:latin typeface="Arial" panose="020B0604020202020204" pitchFamily="34" charset="0"/>
                <a:cs typeface="Arial" panose="020B0604020202020204" pitchFamily="34" charset="0"/>
              </a:rPr>
              <a:t>. 2017;390(10106):1962-71.</a:t>
            </a:r>
          </a:p>
        </p:txBody>
      </p:sp>
    </p:spTree>
    <p:extLst>
      <p:ext uri="{BB962C8B-B14F-4D97-AF65-F5344CB8AC3E}">
        <p14:creationId xmlns:p14="http://schemas.microsoft.com/office/powerpoint/2010/main" val="734214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1" name="Rectangle 3"/>
          <p:cNvSpPr>
            <a:spLocks noGrp="1" noChangeArrowheads="1"/>
          </p:cNvSpPr>
          <p:nvPr>
            <p:ph type="title"/>
          </p:nvPr>
        </p:nvSpPr>
        <p:spPr/>
        <p:txBody>
          <a:bodyPr>
            <a:noAutofit/>
          </a:bodyPr>
          <a:lstStyle/>
          <a:p>
            <a:r>
              <a:rPr lang="en-US" altLang="en-US" sz="3200" dirty="0"/>
              <a:t>Safety with evolocumab by achieved LDL-C at 4 Weeks</a:t>
            </a:r>
          </a:p>
        </p:txBody>
      </p:sp>
      <p:sp>
        <p:nvSpPr>
          <p:cNvPr id="2" name="Content Placeholder 1"/>
          <p:cNvSpPr>
            <a:spLocks noGrp="1"/>
          </p:cNvSpPr>
          <p:nvPr>
            <p:ph idx="4294967295"/>
          </p:nvPr>
        </p:nvSpPr>
        <p:spPr>
          <a:xfrm>
            <a:off x="-4343" y="6318957"/>
            <a:ext cx="5948855" cy="270814"/>
          </a:xfrm>
        </p:spPr>
        <p:txBody>
          <a:bodyPr lIns="274320" tIns="0" bIns="0">
            <a:noAutofit/>
          </a:bodyPr>
          <a:lstStyle/>
          <a:p>
            <a:pPr marL="0" indent="0">
              <a:buNone/>
            </a:pPr>
            <a:r>
              <a:rPr lang="en-US" sz="1200" dirty="0">
                <a:latin typeface="Arial" panose="020B0604020202020204" pitchFamily="34" charset="0"/>
                <a:cs typeface="Arial" panose="020B0604020202020204" pitchFamily="34" charset="0"/>
              </a:rPr>
              <a:t>AE = adverse event; DM = diabetes mellitus; SAE = serious adverse event. </a:t>
            </a:r>
          </a:p>
        </p:txBody>
      </p:sp>
      <p:sp>
        <p:nvSpPr>
          <p:cNvPr id="12" name="object 11">
            <a:extLst>
              <a:ext uri="{FF2B5EF4-FFF2-40B4-BE49-F238E27FC236}">
                <a16:creationId xmlns:a16="http://schemas.microsoft.com/office/drawing/2014/main" id="{295FF6D8-5AF3-43B0-AC19-556759768706}"/>
              </a:ext>
            </a:extLst>
          </p:cNvPr>
          <p:cNvSpPr/>
          <p:nvPr/>
        </p:nvSpPr>
        <p:spPr>
          <a:xfrm>
            <a:off x="10277204" y="5977215"/>
            <a:ext cx="1836419" cy="822959"/>
          </a:xfrm>
          <a:prstGeom prst="rect">
            <a:avLst/>
          </a:prstGeom>
          <a:blipFill>
            <a:blip r:embed="rId3" cstate="print"/>
            <a:stretch>
              <a:fillRect/>
            </a:stretch>
          </a:blipFill>
        </p:spPr>
        <p:txBody>
          <a:bodyPr wrap="square" lIns="0" tIns="0" rIns="0" bIns="0" rtlCol="0"/>
          <a:lstStyle/>
          <a:p>
            <a:endParaRPr dirty="0">
              <a:solidFill>
                <a:prstClr val="black"/>
              </a:solidFill>
              <a:latin typeface="Arial" panose="020B0604020202020204" pitchFamily="34" charset="0"/>
            </a:endParaRPr>
          </a:p>
        </p:txBody>
      </p:sp>
      <p:sp>
        <p:nvSpPr>
          <p:cNvPr id="7" name="Footer Placeholder 6">
            <a:extLst>
              <a:ext uri="{FF2B5EF4-FFF2-40B4-BE49-F238E27FC236}">
                <a16:creationId xmlns:a16="http://schemas.microsoft.com/office/drawing/2014/main" id="{3FE948FE-92BD-498A-BF6A-8D5EB57AF4ED}"/>
              </a:ext>
            </a:extLst>
          </p:cNvPr>
          <p:cNvSpPr>
            <a:spLocks noGrp="1"/>
          </p:cNvSpPr>
          <p:nvPr>
            <p:ph type="ftr" sz="quarter" idx="11"/>
          </p:nvPr>
        </p:nvSpPr>
        <p:spPr>
          <a:xfrm>
            <a:off x="0" y="6570944"/>
            <a:ext cx="11889024" cy="373865"/>
          </a:xfrm>
        </p:spPr>
        <p:txBody>
          <a:bodyPr/>
          <a:lstStyle/>
          <a:p>
            <a:r>
              <a:rPr lang="en-US" dirty="0">
                <a:latin typeface="Arial" panose="020B0604020202020204" pitchFamily="34" charset="0"/>
                <a:cs typeface="Arial" panose="020B0604020202020204" pitchFamily="34" charset="0"/>
              </a:rPr>
              <a:t>Giugliano RP, et al. </a:t>
            </a:r>
            <a:r>
              <a:rPr lang="en-US" i="1" dirty="0">
                <a:latin typeface="Arial" panose="020B0604020202020204" pitchFamily="34" charset="0"/>
                <a:cs typeface="Arial" panose="020B0604020202020204" pitchFamily="34" charset="0"/>
              </a:rPr>
              <a:t>Lancet</a:t>
            </a:r>
            <a:r>
              <a:rPr lang="en-US" dirty="0">
                <a:latin typeface="Arial" panose="020B0604020202020204" pitchFamily="34" charset="0"/>
                <a:cs typeface="Arial" panose="020B0604020202020204" pitchFamily="34" charset="0"/>
              </a:rPr>
              <a:t>. 2017;390(10106):1962-71.</a:t>
            </a:r>
          </a:p>
        </p:txBody>
      </p:sp>
      <p:pic>
        <p:nvPicPr>
          <p:cNvPr id="5" name="Picture 4"/>
          <p:cNvPicPr>
            <a:picLocks noChangeAspect="1"/>
          </p:cNvPicPr>
          <p:nvPr/>
        </p:nvPicPr>
        <p:blipFill>
          <a:blip r:embed="rId4"/>
          <a:stretch>
            <a:fillRect/>
          </a:stretch>
        </p:blipFill>
        <p:spPr>
          <a:xfrm>
            <a:off x="1375722" y="1502864"/>
            <a:ext cx="9440555" cy="4923445"/>
          </a:xfrm>
          <a:prstGeom prst="rect">
            <a:avLst/>
          </a:prstGeom>
        </p:spPr>
      </p:pic>
    </p:spTree>
    <p:extLst>
      <p:ext uri="{BB962C8B-B14F-4D97-AF65-F5344CB8AC3E}">
        <p14:creationId xmlns:p14="http://schemas.microsoft.com/office/powerpoint/2010/main" val="3291263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744E11-4F2E-4905-B65C-E8F3648F70CD}"/>
              </a:ext>
            </a:extLst>
          </p:cNvPr>
          <p:cNvPicPr>
            <a:picLocks noChangeAspect="1"/>
          </p:cNvPicPr>
          <p:nvPr/>
        </p:nvPicPr>
        <p:blipFill rotWithShape="1">
          <a:blip r:embed="rId3"/>
          <a:srcRect l="27176" t="18744" r="23323" b="8864"/>
          <a:stretch/>
        </p:blipFill>
        <p:spPr>
          <a:xfrm>
            <a:off x="5338138" y="1463040"/>
            <a:ext cx="6446904" cy="5303519"/>
          </a:xfrm>
          <a:prstGeom prst="rect">
            <a:avLst/>
          </a:prstGeom>
        </p:spPr>
      </p:pic>
      <p:sp>
        <p:nvSpPr>
          <p:cNvPr id="8" name="Title 7">
            <a:extLst>
              <a:ext uri="{FF2B5EF4-FFF2-40B4-BE49-F238E27FC236}">
                <a16:creationId xmlns:a16="http://schemas.microsoft.com/office/drawing/2014/main" id="{B9967E7F-467F-4858-9B65-569193D1D5A7}"/>
              </a:ext>
            </a:extLst>
          </p:cNvPr>
          <p:cNvSpPr>
            <a:spLocks noGrp="1"/>
          </p:cNvSpPr>
          <p:nvPr>
            <p:ph type="title"/>
          </p:nvPr>
        </p:nvSpPr>
        <p:spPr/>
        <p:txBody>
          <a:bodyPr>
            <a:noAutofit/>
          </a:bodyPr>
          <a:lstStyle/>
          <a:p>
            <a:r>
              <a:rPr lang="en-US" sz="3600" dirty="0"/>
              <a:t>EBBINGHAUS Study of cognitive function during treatment with evolocumab</a:t>
            </a:r>
          </a:p>
        </p:txBody>
      </p:sp>
      <p:sp>
        <p:nvSpPr>
          <p:cNvPr id="10" name="TextBox 9">
            <a:extLst>
              <a:ext uri="{FF2B5EF4-FFF2-40B4-BE49-F238E27FC236}">
                <a16:creationId xmlns:a16="http://schemas.microsoft.com/office/drawing/2014/main" id="{540A20C2-D277-4E7D-A290-F1B22C2E8BF6}"/>
              </a:ext>
            </a:extLst>
          </p:cNvPr>
          <p:cNvSpPr txBox="1"/>
          <p:nvPr/>
        </p:nvSpPr>
        <p:spPr>
          <a:xfrm>
            <a:off x="322729" y="1871165"/>
            <a:ext cx="4883973" cy="372409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Subgroup of FOURIER</a:t>
            </a:r>
          </a:p>
          <a:p>
            <a:pPr marL="285750" indent="-285750">
              <a:buFont typeface="Arial" panose="020B0604020202020204" pitchFamily="34" charset="0"/>
              <a:buChar char="•"/>
            </a:pPr>
            <a:r>
              <a:rPr lang="en-US" sz="2800" dirty="0">
                <a:solidFill>
                  <a:schemeClr val="bg1"/>
                </a:solidFill>
              </a:rPr>
              <a:t>1204 patients, 19 months</a:t>
            </a:r>
          </a:p>
          <a:p>
            <a:pPr marL="285750" indent="-285750">
              <a:buFont typeface="Arial" panose="020B0604020202020204" pitchFamily="34" charset="0"/>
              <a:buChar char="•"/>
            </a:pPr>
            <a:r>
              <a:rPr lang="en-US" sz="2800" dirty="0">
                <a:solidFill>
                  <a:schemeClr val="bg1"/>
                </a:solidFill>
              </a:rPr>
              <a:t>Assessed cognitive function during treatment</a:t>
            </a:r>
          </a:p>
          <a:p>
            <a:pPr marL="742950" lvl="1" indent="-285750">
              <a:buFont typeface="Arial" panose="020B0604020202020204" pitchFamily="34" charset="0"/>
              <a:buChar char="•"/>
            </a:pPr>
            <a:r>
              <a:rPr lang="en-US" sz="2000" dirty="0">
                <a:solidFill>
                  <a:schemeClr val="bg1"/>
                </a:solidFill>
              </a:rPr>
              <a:t>Cambridge Neuropsychological Test Automated Battery</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No significant differences</a:t>
            </a:r>
          </a:p>
          <a:p>
            <a:pPr marL="285750" indent="-285750">
              <a:buFont typeface="Arial" panose="020B0604020202020204" pitchFamily="34" charset="0"/>
              <a:buChar char="•"/>
            </a:pPr>
            <a:endParaRPr lang="en-US" sz="2800" dirty="0">
              <a:solidFill>
                <a:schemeClr val="bg1"/>
              </a:solidFill>
            </a:endParaRPr>
          </a:p>
        </p:txBody>
      </p:sp>
      <p:sp>
        <p:nvSpPr>
          <p:cNvPr id="11" name="Rectangle 10">
            <a:extLst>
              <a:ext uri="{FF2B5EF4-FFF2-40B4-BE49-F238E27FC236}">
                <a16:creationId xmlns:a16="http://schemas.microsoft.com/office/drawing/2014/main" id="{8C681C08-B515-4B8C-BB37-A166DC92D098}"/>
              </a:ext>
            </a:extLst>
          </p:cNvPr>
          <p:cNvSpPr/>
          <p:nvPr/>
        </p:nvSpPr>
        <p:spPr>
          <a:xfrm>
            <a:off x="322729" y="6397227"/>
            <a:ext cx="3441968" cy="369332"/>
          </a:xfrm>
          <a:prstGeom prst="rect">
            <a:avLst/>
          </a:prstGeom>
        </p:spPr>
        <p:txBody>
          <a:bodyPr wrap="none">
            <a:spAutoFit/>
          </a:bodyPr>
          <a:lstStyle/>
          <a:p>
            <a:r>
              <a:rPr lang="en-US" dirty="0">
                <a:solidFill>
                  <a:schemeClr val="bg1"/>
                </a:solidFill>
              </a:rPr>
              <a:t>N </a:t>
            </a:r>
            <a:r>
              <a:rPr lang="en-US" dirty="0" err="1">
                <a:solidFill>
                  <a:schemeClr val="bg1"/>
                </a:solidFill>
              </a:rPr>
              <a:t>Engl</a:t>
            </a:r>
            <a:r>
              <a:rPr lang="en-US" dirty="0">
                <a:solidFill>
                  <a:schemeClr val="bg1"/>
                </a:solidFill>
              </a:rPr>
              <a:t> J Med 2017;377:633-43.</a:t>
            </a:r>
          </a:p>
        </p:txBody>
      </p:sp>
    </p:spTree>
    <p:extLst>
      <p:ext uri="{BB962C8B-B14F-4D97-AF65-F5344CB8AC3E}">
        <p14:creationId xmlns:p14="http://schemas.microsoft.com/office/powerpoint/2010/main" val="77950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3"/>
          <p:cNvSpPr>
            <a:spLocks noGrp="1" noChangeArrowheads="1"/>
          </p:cNvSpPr>
          <p:nvPr>
            <p:ph idx="1"/>
          </p:nvPr>
        </p:nvSpPr>
        <p:spPr>
          <a:xfrm>
            <a:off x="0" y="1418249"/>
            <a:ext cx="12192000" cy="5355267"/>
          </a:xfrm>
        </p:spPr>
        <p:txBody>
          <a:bodyPr>
            <a:noAutofit/>
          </a:bodyPr>
          <a:lstStyle/>
          <a:p>
            <a:pPr marL="457200" indent="-457200">
              <a:defRPr/>
            </a:pPr>
            <a:r>
              <a:rPr lang="en-US" sz="3200" dirty="0"/>
              <a:t>Discuss residual cardiovascular risk evaluation and management</a:t>
            </a:r>
          </a:p>
          <a:p>
            <a:pPr marL="457200" indent="-457200">
              <a:defRPr/>
            </a:pPr>
            <a:r>
              <a:rPr lang="en-US" sz="3200" dirty="0"/>
              <a:t>Review recent CV outcomes trials with addition of non-statin medication to statin therapy</a:t>
            </a:r>
          </a:p>
          <a:p>
            <a:pPr marL="457200" indent="-457200">
              <a:defRPr/>
            </a:pPr>
            <a:r>
              <a:rPr lang="en-US" sz="3200" dirty="0"/>
              <a:t>Compare and contrast 2 major RCTs with PCSK9 inhibitors (PCSK9i)</a:t>
            </a:r>
          </a:p>
          <a:p>
            <a:pPr marL="457200" indent="-457200">
              <a:defRPr/>
            </a:pPr>
            <a:r>
              <a:rPr lang="en-US" sz="3200" dirty="0"/>
              <a:t>Identify groups of patients who have demonstrated benefit with PCSK9i</a:t>
            </a:r>
          </a:p>
          <a:p>
            <a:pPr lvl="1" eaLnBrk="1" hangingPunct="1">
              <a:defRPr/>
            </a:pPr>
            <a:endParaRPr lang="en-US" dirty="0"/>
          </a:p>
        </p:txBody>
      </p:sp>
      <p:sp>
        <p:nvSpPr>
          <p:cNvPr id="256002" name="Rectangle 2"/>
          <p:cNvSpPr>
            <a:spLocks noGrp="1" noChangeArrowheads="1"/>
          </p:cNvSpPr>
          <p:nvPr>
            <p:ph type="title"/>
          </p:nvPr>
        </p:nvSpPr>
        <p:spPr/>
        <p:txBody>
          <a:bodyPr/>
          <a:lstStyle/>
          <a:p>
            <a:pPr eaLnBrk="1" hangingPunct="1">
              <a:defRPr/>
            </a:pPr>
            <a:r>
              <a:rPr lang="en-US" dirty="0"/>
              <a:t>Objectives</a:t>
            </a:r>
          </a:p>
        </p:txBody>
      </p:sp>
    </p:spTree>
    <p:extLst>
      <p:ext uri="{BB962C8B-B14F-4D97-AF65-F5344CB8AC3E}">
        <p14:creationId xmlns:p14="http://schemas.microsoft.com/office/powerpoint/2010/main" val="401761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73F568F8-ABF7-464F-B6BA-07EE0EB2C5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5" t="11803" r="57308" b="10055"/>
          <a:stretch/>
        </p:blipFill>
        <p:spPr>
          <a:xfrm>
            <a:off x="119053" y="2084844"/>
            <a:ext cx="3704799" cy="4585891"/>
          </a:xfrm>
          <a:prstGeom prst="rect">
            <a:avLst/>
          </a:prstGeom>
        </p:spPr>
      </p:pic>
      <p:sp>
        <p:nvSpPr>
          <p:cNvPr id="2" name="Titre 1"/>
          <p:cNvSpPr>
            <a:spLocks noGrp="1"/>
          </p:cNvSpPr>
          <p:nvPr>
            <p:ph type="title"/>
          </p:nvPr>
        </p:nvSpPr>
        <p:spPr/>
        <p:txBody>
          <a:bodyPr>
            <a:noAutofit/>
          </a:bodyPr>
          <a:lstStyle/>
          <a:p>
            <a:r>
              <a:rPr lang="fr-FR" sz="3200" dirty="0"/>
              <a:t>ODYSSEY OUTCOMES: </a:t>
            </a:r>
            <a:br>
              <a:rPr lang="fr-FR" sz="3200" dirty="0"/>
            </a:br>
            <a:r>
              <a:rPr lang="en-US" sz="2400" dirty="0"/>
              <a:t>18,924 patients randomized at 1315 sites in 57 countries </a:t>
            </a:r>
            <a:br>
              <a:rPr lang="en-US" sz="2400" dirty="0"/>
            </a:br>
            <a:r>
              <a:rPr lang="en-US" sz="2400" dirty="0"/>
              <a:t>Nov 2, 2012 − Nov 11, 2017</a:t>
            </a:r>
          </a:p>
        </p:txBody>
      </p:sp>
      <p:sp>
        <p:nvSpPr>
          <p:cNvPr id="47" name="ZoneTexte 2">
            <a:extLst>
              <a:ext uri="{FF2B5EF4-FFF2-40B4-BE49-F238E27FC236}">
                <a16:creationId xmlns:a16="http://schemas.microsoft.com/office/drawing/2014/main" id="{AF0CA445-B4A4-4661-A9BE-FD5B396A5744}"/>
              </a:ext>
            </a:extLst>
          </p:cNvPr>
          <p:cNvSpPr txBox="1">
            <a:spLocks noChangeArrowheads="1"/>
          </p:cNvSpPr>
          <p:nvPr/>
        </p:nvSpPr>
        <p:spPr bwMode="auto">
          <a:xfrm>
            <a:off x="723800" y="1434317"/>
            <a:ext cx="1401888" cy="584968"/>
          </a:xfrm>
          <a:prstGeom prst="rect">
            <a:avLst/>
          </a:prstGeom>
          <a:solidFill>
            <a:srgbClr val="F7A209">
              <a:alpha val="54902"/>
            </a:srgbClr>
          </a:solidFill>
          <a:ln w="9525">
            <a:noFill/>
            <a:miter lim="800000"/>
            <a:headEnd/>
            <a:tailEnd/>
          </a:ln>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Canada/USA</a:t>
            </a:r>
          </a:p>
          <a:p>
            <a:pPr>
              <a:tabLst>
                <a:tab pos="713300" algn="l"/>
              </a:tabLst>
            </a:pPr>
            <a:r>
              <a:rPr lang="en-US" altLang="en-US" sz="1067" dirty="0">
                <a:latin typeface="Verdana" panose="020B0604030504040204" pitchFamily="34" charset="0"/>
              </a:rPr>
              <a:t>Canada	361</a:t>
            </a:r>
          </a:p>
          <a:p>
            <a:pPr>
              <a:tabLst>
                <a:tab pos="713300" algn="l"/>
              </a:tabLst>
            </a:pPr>
            <a:r>
              <a:rPr lang="en-US" altLang="en-US" sz="1067" dirty="0">
                <a:latin typeface="Verdana" panose="020B0604030504040204" pitchFamily="34" charset="0"/>
              </a:rPr>
              <a:t>US	2511</a:t>
            </a:r>
          </a:p>
        </p:txBody>
      </p:sp>
      <p:sp>
        <p:nvSpPr>
          <p:cNvPr id="48" name="ZoneTexte 2">
            <a:extLst>
              <a:ext uri="{FF2B5EF4-FFF2-40B4-BE49-F238E27FC236}">
                <a16:creationId xmlns:a16="http://schemas.microsoft.com/office/drawing/2014/main" id="{B0E2D4BD-7D4E-4323-8145-D3C19FD562FC}"/>
              </a:ext>
            </a:extLst>
          </p:cNvPr>
          <p:cNvSpPr txBox="1">
            <a:spLocks noChangeArrowheads="1"/>
          </p:cNvSpPr>
          <p:nvPr/>
        </p:nvSpPr>
        <p:spPr bwMode="auto">
          <a:xfrm>
            <a:off x="695321" y="5189259"/>
            <a:ext cx="1543955" cy="1406026"/>
          </a:xfrm>
          <a:prstGeom prst="rect">
            <a:avLst/>
          </a:prstGeom>
          <a:solidFill>
            <a:srgbClr val="E88484">
              <a:alpha val="54902"/>
            </a:srgbClr>
          </a:solidFill>
          <a:ln w="9525">
            <a:noFill/>
            <a:miter lim="800000"/>
            <a:headEnd/>
            <a:tailEnd/>
          </a:ln>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Latin America</a:t>
            </a:r>
          </a:p>
          <a:p>
            <a:pPr>
              <a:tabLst>
                <a:tab pos="954593" algn="l"/>
              </a:tabLst>
            </a:pPr>
            <a:r>
              <a:rPr lang="en-US" altLang="en-US" sz="1067" dirty="0">
                <a:latin typeface="Verdana" panose="020B0604030504040204" pitchFamily="34" charset="0"/>
              </a:rPr>
              <a:t>Argentina	592</a:t>
            </a:r>
          </a:p>
          <a:p>
            <a:pPr>
              <a:tabLst>
                <a:tab pos="954593" algn="l"/>
              </a:tabLst>
            </a:pPr>
            <a:r>
              <a:rPr lang="en-US" altLang="en-US" sz="1067" dirty="0">
                <a:latin typeface="Verdana" panose="020B0604030504040204" pitchFamily="34" charset="0"/>
              </a:rPr>
              <a:t>Brazil	928</a:t>
            </a:r>
          </a:p>
          <a:p>
            <a:pPr>
              <a:tabLst>
                <a:tab pos="954593" algn="l"/>
              </a:tabLst>
            </a:pPr>
            <a:r>
              <a:rPr lang="en-US" altLang="en-US" sz="1067" dirty="0">
                <a:latin typeface="Verdana" panose="020B0604030504040204" pitchFamily="34" charset="0"/>
              </a:rPr>
              <a:t>Chile	132</a:t>
            </a:r>
          </a:p>
          <a:p>
            <a:pPr>
              <a:tabLst>
                <a:tab pos="954593" algn="l"/>
              </a:tabLst>
            </a:pPr>
            <a:r>
              <a:rPr lang="en-US" altLang="en-US" sz="1067" dirty="0">
                <a:latin typeface="Verdana" panose="020B0604030504040204" pitchFamily="34" charset="0"/>
              </a:rPr>
              <a:t>Colombia	354</a:t>
            </a:r>
          </a:p>
          <a:p>
            <a:pPr>
              <a:tabLst>
                <a:tab pos="954593" algn="l"/>
              </a:tabLst>
            </a:pPr>
            <a:r>
              <a:rPr lang="en-US" altLang="en-US" sz="1067" dirty="0">
                <a:latin typeface="Verdana" panose="020B0604030504040204" pitchFamily="34" charset="0"/>
              </a:rPr>
              <a:t>Guatemala	25</a:t>
            </a:r>
          </a:p>
          <a:p>
            <a:pPr>
              <a:tabLst>
                <a:tab pos="954593" algn="l"/>
              </a:tabLst>
            </a:pPr>
            <a:r>
              <a:rPr lang="en-US" altLang="en-US" sz="1067" dirty="0">
                <a:latin typeface="Verdana" panose="020B0604030504040204" pitchFamily="34" charset="0"/>
              </a:rPr>
              <a:t>Mexico   	349</a:t>
            </a:r>
          </a:p>
          <a:p>
            <a:pPr>
              <a:tabLst>
                <a:tab pos="954593" algn="l"/>
              </a:tabLst>
            </a:pPr>
            <a:r>
              <a:rPr lang="en-US" altLang="en-US" sz="1067" dirty="0">
                <a:latin typeface="Verdana" panose="020B0604030504040204" pitchFamily="34" charset="0"/>
              </a:rPr>
              <a:t>Peru	208</a:t>
            </a:r>
          </a:p>
        </p:txBody>
      </p:sp>
      <p:pic>
        <p:nvPicPr>
          <p:cNvPr id="11" name="Picture 10">
            <a:extLst>
              <a:ext uri="{FF2B5EF4-FFF2-40B4-BE49-F238E27FC236}">
                <a16:creationId xmlns:a16="http://schemas.microsoft.com/office/drawing/2014/main" id="{3C39D78E-7A91-4516-B514-DA78981187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381" t="11803" r="4866" b="10055"/>
          <a:stretch/>
        </p:blipFill>
        <p:spPr>
          <a:xfrm>
            <a:off x="5121697" y="2047185"/>
            <a:ext cx="4928184" cy="4585891"/>
          </a:xfrm>
          <a:prstGeom prst="rect">
            <a:avLst/>
          </a:prstGeom>
        </p:spPr>
      </p:pic>
      <p:sp>
        <p:nvSpPr>
          <p:cNvPr id="49" name="ZoneTexte 2">
            <a:extLst>
              <a:ext uri="{FF2B5EF4-FFF2-40B4-BE49-F238E27FC236}">
                <a16:creationId xmlns:a16="http://schemas.microsoft.com/office/drawing/2014/main" id="{D831080A-11FF-4AD1-B4DD-E1C06F8479BA}"/>
              </a:ext>
            </a:extLst>
          </p:cNvPr>
          <p:cNvSpPr txBox="1">
            <a:spLocks noChangeArrowheads="1"/>
          </p:cNvSpPr>
          <p:nvPr/>
        </p:nvSpPr>
        <p:spPr bwMode="auto">
          <a:xfrm>
            <a:off x="10237736" y="3593602"/>
            <a:ext cx="1418319" cy="2062872"/>
          </a:xfrm>
          <a:prstGeom prst="rect">
            <a:avLst/>
          </a:prstGeom>
          <a:solidFill>
            <a:schemeClr val="accent4">
              <a:lumMod val="40000"/>
              <a:lumOff val="60000"/>
            </a:schemeClr>
          </a:solidFill>
          <a:ln w="9525">
            <a:noFill/>
            <a:miter lim="800000"/>
            <a:headEnd/>
            <a:tailEnd/>
          </a:ln>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Asia</a:t>
            </a:r>
          </a:p>
          <a:p>
            <a:pPr>
              <a:tabLst>
                <a:tab pos="829713" algn="l"/>
              </a:tabLst>
            </a:pPr>
            <a:r>
              <a:rPr lang="en-US" altLang="en-US" sz="1067" dirty="0">
                <a:latin typeface="Verdana" panose="020B0604030504040204" pitchFamily="34" charset="0"/>
              </a:rPr>
              <a:t>China	614</a:t>
            </a:r>
          </a:p>
          <a:p>
            <a:pPr>
              <a:tabLst>
                <a:tab pos="829713" algn="l"/>
              </a:tabLst>
            </a:pPr>
            <a:r>
              <a:rPr lang="en-US" altLang="en-US" sz="1067" dirty="0">
                <a:latin typeface="Verdana" panose="020B0604030504040204" pitchFamily="34" charset="0"/>
              </a:rPr>
              <a:t>Hong Kong	17</a:t>
            </a:r>
          </a:p>
          <a:p>
            <a:pPr>
              <a:tabLst>
                <a:tab pos="829713" algn="l"/>
              </a:tabLst>
            </a:pPr>
            <a:r>
              <a:rPr lang="en-US" altLang="en-US" sz="1067" dirty="0">
                <a:latin typeface="Verdana" panose="020B0604030504040204" pitchFamily="34" charset="0"/>
              </a:rPr>
              <a:t>India	521</a:t>
            </a:r>
          </a:p>
          <a:p>
            <a:pPr>
              <a:tabLst>
                <a:tab pos="829713" algn="l"/>
              </a:tabLst>
            </a:pPr>
            <a:r>
              <a:rPr lang="en-US" altLang="en-US" sz="1067" dirty="0">
                <a:latin typeface="Verdana" panose="020B0604030504040204" pitchFamily="34" charset="0"/>
              </a:rPr>
              <a:t>Japan	204</a:t>
            </a:r>
          </a:p>
          <a:p>
            <a:pPr>
              <a:tabLst>
                <a:tab pos="829713" algn="l"/>
              </a:tabLst>
            </a:pPr>
            <a:r>
              <a:rPr lang="en-US" altLang="en-US" sz="1067" dirty="0">
                <a:latin typeface="Verdana" panose="020B0604030504040204" pitchFamily="34" charset="0"/>
              </a:rPr>
              <a:t>Korea	94</a:t>
            </a:r>
          </a:p>
          <a:p>
            <a:pPr>
              <a:tabLst>
                <a:tab pos="829713" algn="l"/>
              </a:tabLst>
            </a:pPr>
            <a:r>
              <a:rPr lang="en-US" altLang="en-US" sz="1067" dirty="0">
                <a:latin typeface="Verdana" panose="020B0604030504040204" pitchFamily="34" charset="0"/>
              </a:rPr>
              <a:t>Malaysia	110</a:t>
            </a:r>
          </a:p>
          <a:p>
            <a:pPr>
              <a:tabLst>
                <a:tab pos="829713" algn="l"/>
              </a:tabLst>
            </a:pPr>
            <a:r>
              <a:rPr lang="en-US" altLang="en-US" sz="1067" dirty="0">
                <a:latin typeface="Verdana" panose="020B0604030504040204" pitchFamily="34" charset="0"/>
              </a:rPr>
              <a:t>Philippines	116</a:t>
            </a:r>
          </a:p>
          <a:p>
            <a:pPr>
              <a:tabLst>
                <a:tab pos="829713" algn="l"/>
              </a:tabLst>
            </a:pPr>
            <a:r>
              <a:rPr lang="en-US" altLang="en-US" sz="1067" dirty="0">
                <a:latin typeface="Verdana" panose="020B0604030504040204" pitchFamily="34" charset="0"/>
              </a:rPr>
              <a:t>Singapore	49</a:t>
            </a:r>
          </a:p>
          <a:p>
            <a:pPr>
              <a:tabLst>
                <a:tab pos="829713" algn="l"/>
              </a:tabLst>
            </a:pPr>
            <a:r>
              <a:rPr lang="en-US" altLang="en-US" sz="1067" dirty="0">
                <a:latin typeface="Verdana" panose="020B0604030504040204" pitchFamily="34" charset="0"/>
              </a:rPr>
              <a:t>Sri Lanka	314</a:t>
            </a:r>
          </a:p>
          <a:p>
            <a:pPr>
              <a:tabLst>
                <a:tab pos="829713" algn="l"/>
              </a:tabLst>
            </a:pPr>
            <a:r>
              <a:rPr lang="en-US" altLang="en-US" sz="1067" dirty="0">
                <a:latin typeface="Verdana" panose="020B0604030504040204" pitchFamily="34" charset="0"/>
              </a:rPr>
              <a:t>Taiwan	93</a:t>
            </a:r>
          </a:p>
          <a:p>
            <a:pPr>
              <a:tabLst>
                <a:tab pos="829713" algn="l"/>
              </a:tabLst>
            </a:pPr>
            <a:r>
              <a:rPr lang="en-US" altLang="en-US" sz="1067" dirty="0">
                <a:latin typeface="Verdana" panose="020B0604030504040204" pitchFamily="34" charset="0"/>
              </a:rPr>
              <a:t>Thailand	161</a:t>
            </a:r>
          </a:p>
        </p:txBody>
      </p:sp>
      <p:sp>
        <p:nvSpPr>
          <p:cNvPr id="4" name="Rectangle 3">
            <a:extLst>
              <a:ext uri="{FF2B5EF4-FFF2-40B4-BE49-F238E27FC236}">
                <a16:creationId xmlns:a16="http://schemas.microsoft.com/office/drawing/2014/main" id="{F0FEFFD1-7A3C-4782-A982-9A45071D33A2}"/>
              </a:ext>
            </a:extLst>
          </p:cNvPr>
          <p:cNvSpPr/>
          <p:nvPr/>
        </p:nvSpPr>
        <p:spPr>
          <a:xfrm>
            <a:off x="3104748" y="2871388"/>
            <a:ext cx="205809" cy="21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a:extLst>
              <a:ext uri="{FF2B5EF4-FFF2-40B4-BE49-F238E27FC236}">
                <a16:creationId xmlns:a16="http://schemas.microsoft.com/office/drawing/2014/main" id="{78639C2B-55D0-499B-8E22-D74C88EF1850}"/>
              </a:ext>
            </a:extLst>
          </p:cNvPr>
          <p:cNvPicPr>
            <a:picLocks noChangeAspect="1"/>
          </p:cNvPicPr>
          <p:nvPr/>
        </p:nvPicPr>
        <p:blipFill>
          <a:blip r:embed="rId4"/>
          <a:stretch>
            <a:fillRect/>
          </a:stretch>
        </p:blipFill>
        <p:spPr>
          <a:xfrm>
            <a:off x="5425407" y="2247009"/>
            <a:ext cx="406789" cy="875388"/>
          </a:xfrm>
          <a:prstGeom prst="rect">
            <a:avLst/>
          </a:prstGeom>
        </p:spPr>
      </p:pic>
      <p:sp>
        <p:nvSpPr>
          <p:cNvPr id="55" name="ZoneTexte 2">
            <a:extLst>
              <a:ext uri="{FF2B5EF4-FFF2-40B4-BE49-F238E27FC236}">
                <a16:creationId xmlns:a16="http://schemas.microsoft.com/office/drawing/2014/main" id="{F0E6EE2A-3D71-47EE-88EC-F2FFB18CE56D}"/>
              </a:ext>
            </a:extLst>
          </p:cNvPr>
          <p:cNvSpPr txBox="1">
            <a:spLocks noChangeArrowheads="1"/>
          </p:cNvSpPr>
          <p:nvPr/>
        </p:nvSpPr>
        <p:spPr bwMode="auto">
          <a:xfrm>
            <a:off x="6606887" y="5677811"/>
            <a:ext cx="1812052" cy="913392"/>
          </a:xfrm>
          <a:prstGeom prst="rect">
            <a:avLst/>
          </a:prstGeom>
          <a:solidFill>
            <a:srgbClr val="CFAFE7">
              <a:alpha val="58824"/>
            </a:srgbClr>
          </a:solidFill>
          <a:ln w="9525">
            <a:noFill/>
            <a:miter lim="800000"/>
            <a:headEnd/>
            <a:tailEnd/>
          </a:ln>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Rest of World</a:t>
            </a:r>
            <a:r>
              <a:rPr lang="en-US" altLang="en-US" sz="1067" dirty="0">
                <a:latin typeface="Verdana" panose="020B0604030504040204" pitchFamily="34" charset="0"/>
              </a:rPr>
              <a:t>	</a:t>
            </a:r>
          </a:p>
          <a:p>
            <a:pPr>
              <a:tabLst>
                <a:tab pos="1790655" algn="l"/>
              </a:tabLst>
            </a:pPr>
            <a:r>
              <a:rPr lang="en-US" altLang="en-US" sz="1067" dirty="0">
                <a:latin typeface="Verdana" panose="020B0604030504040204" pitchFamily="34" charset="0"/>
              </a:rPr>
              <a:t>Australia              216</a:t>
            </a:r>
          </a:p>
          <a:p>
            <a:pPr>
              <a:tabLst>
                <a:tab pos="1790655" algn="l"/>
              </a:tabLst>
            </a:pPr>
            <a:r>
              <a:rPr lang="en-US" altLang="en-US" sz="1067" dirty="0">
                <a:latin typeface="Verdana" panose="020B0604030504040204" pitchFamily="34" charset="0"/>
              </a:rPr>
              <a:t>Israel                  582</a:t>
            </a:r>
          </a:p>
          <a:p>
            <a:pPr>
              <a:tabLst>
                <a:tab pos="1790655" algn="l"/>
              </a:tabLst>
            </a:pPr>
            <a:r>
              <a:rPr lang="en-US" altLang="en-US" sz="1067" dirty="0">
                <a:latin typeface="Verdana" panose="020B0604030504040204" pitchFamily="34" charset="0"/>
              </a:rPr>
              <a:t>New Zealand        257</a:t>
            </a:r>
          </a:p>
          <a:p>
            <a:pPr>
              <a:tabLst>
                <a:tab pos="1790655" algn="l"/>
              </a:tabLst>
            </a:pPr>
            <a:r>
              <a:rPr lang="en-US" altLang="en-US" sz="1067" dirty="0">
                <a:latin typeface="Verdana" panose="020B0604030504040204" pitchFamily="34" charset="0"/>
              </a:rPr>
              <a:t>South Africa         505</a:t>
            </a:r>
          </a:p>
        </p:txBody>
      </p:sp>
      <p:sp>
        <p:nvSpPr>
          <p:cNvPr id="44" name="ZoneTexte 2">
            <a:extLst>
              <a:ext uri="{FF2B5EF4-FFF2-40B4-BE49-F238E27FC236}">
                <a16:creationId xmlns:a16="http://schemas.microsoft.com/office/drawing/2014/main" id="{A29BD2C7-7102-4BFA-A8BE-9A1CB0AA3179}"/>
              </a:ext>
            </a:extLst>
          </p:cNvPr>
          <p:cNvSpPr txBox="1">
            <a:spLocks noChangeArrowheads="1"/>
          </p:cNvSpPr>
          <p:nvPr/>
        </p:nvSpPr>
        <p:spPr bwMode="auto">
          <a:xfrm>
            <a:off x="3710160" y="1620412"/>
            <a:ext cx="1493441" cy="2719719"/>
          </a:xfrm>
          <a:prstGeom prst="rect">
            <a:avLst/>
          </a:prstGeom>
          <a:solidFill>
            <a:srgbClr val="9DC3E6">
              <a:alpha val="70980"/>
            </a:srgbClr>
          </a:solidFill>
          <a:ln w="9525">
            <a:noFill/>
            <a:miter lim="800000"/>
            <a:headEnd/>
            <a:tailEnd/>
          </a:ln>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Western Europe</a:t>
            </a:r>
          </a:p>
          <a:p>
            <a:pPr>
              <a:tabLst>
                <a:tab pos="954593" algn="l"/>
              </a:tabLst>
            </a:pPr>
            <a:r>
              <a:rPr lang="en-US" altLang="en-US" sz="1067" dirty="0">
                <a:latin typeface="Verdana" panose="020B0604030504040204" pitchFamily="34" charset="0"/>
              </a:rPr>
              <a:t>Austria	58</a:t>
            </a:r>
          </a:p>
          <a:p>
            <a:pPr>
              <a:tabLst>
                <a:tab pos="954593" algn="l"/>
              </a:tabLst>
            </a:pPr>
            <a:r>
              <a:rPr lang="en-US" altLang="en-US" sz="1067" dirty="0">
                <a:latin typeface="Verdana" panose="020B0604030504040204" pitchFamily="34" charset="0"/>
              </a:rPr>
              <a:t>Belgium	197</a:t>
            </a:r>
          </a:p>
          <a:p>
            <a:pPr>
              <a:tabLst>
                <a:tab pos="954593" algn="l"/>
              </a:tabLst>
            </a:pPr>
            <a:r>
              <a:rPr lang="en-US" altLang="en-US" sz="1067" dirty="0">
                <a:latin typeface="Verdana" panose="020B0604030504040204" pitchFamily="34" charset="0"/>
              </a:rPr>
              <a:t>Denmark	352</a:t>
            </a:r>
            <a:br>
              <a:rPr lang="en-US" altLang="en-US" sz="1067" dirty="0">
                <a:latin typeface="Verdana" panose="020B0604030504040204" pitchFamily="34" charset="0"/>
              </a:rPr>
            </a:br>
            <a:r>
              <a:rPr lang="en-US" altLang="en-US" sz="1067" dirty="0">
                <a:latin typeface="Verdana" panose="020B0604030504040204" pitchFamily="34" charset="0"/>
              </a:rPr>
              <a:t>Finland 	116</a:t>
            </a:r>
          </a:p>
          <a:p>
            <a:pPr>
              <a:tabLst>
                <a:tab pos="954593" algn="l"/>
              </a:tabLst>
            </a:pPr>
            <a:r>
              <a:rPr lang="en-US" altLang="en-US" sz="1067" dirty="0">
                <a:latin typeface="Verdana" panose="020B0604030504040204" pitchFamily="34" charset="0"/>
              </a:rPr>
              <a:t>France	185 Germany	509</a:t>
            </a:r>
          </a:p>
          <a:p>
            <a:pPr>
              <a:tabLst>
                <a:tab pos="954593" algn="l"/>
              </a:tabLst>
            </a:pPr>
            <a:r>
              <a:rPr lang="en-US" altLang="en-US" sz="1067" dirty="0">
                <a:latin typeface="Verdana" panose="020B0604030504040204" pitchFamily="34" charset="0"/>
              </a:rPr>
              <a:t>Greece	70</a:t>
            </a:r>
          </a:p>
          <a:p>
            <a:pPr>
              <a:tabLst>
                <a:tab pos="954593" algn="l"/>
              </a:tabLst>
            </a:pPr>
            <a:r>
              <a:rPr lang="en-US" altLang="en-US" sz="1067" dirty="0">
                <a:latin typeface="Verdana" panose="020B0604030504040204" pitchFamily="34" charset="0"/>
              </a:rPr>
              <a:t>Italy	275</a:t>
            </a:r>
          </a:p>
          <a:p>
            <a:pPr>
              <a:tabLst>
                <a:tab pos="954593" algn="l"/>
              </a:tabLst>
            </a:pPr>
            <a:r>
              <a:rPr lang="en-US" altLang="en-US" sz="1067" dirty="0">
                <a:latin typeface="Verdana" panose="020B0604030504040204" pitchFamily="34" charset="0"/>
              </a:rPr>
              <a:t>Netherlands	686</a:t>
            </a:r>
          </a:p>
          <a:p>
            <a:pPr>
              <a:tabLst>
                <a:tab pos="954593" algn="l"/>
              </a:tabLst>
            </a:pPr>
            <a:r>
              <a:rPr lang="en-US" altLang="en-US" sz="1067" dirty="0">
                <a:latin typeface="Verdana" panose="020B0604030504040204" pitchFamily="34" charset="0"/>
              </a:rPr>
              <a:t>Norway 	97</a:t>
            </a:r>
          </a:p>
          <a:p>
            <a:pPr>
              <a:tabLst>
                <a:tab pos="954593" algn="l"/>
              </a:tabLst>
            </a:pPr>
            <a:r>
              <a:rPr lang="en-US" altLang="en-US" sz="1067" dirty="0">
                <a:latin typeface="Verdana" panose="020B0604030504040204" pitchFamily="34" charset="0"/>
              </a:rPr>
              <a:t>Portugal	174</a:t>
            </a:r>
          </a:p>
          <a:p>
            <a:pPr>
              <a:tabLst>
                <a:tab pos="954593" algn="l"/>
              </a:tabLst>
            </a:pPr>
            <a:r>
              <a:rPr lang="en-US" altLang="en-US" sz="1067" dirty="0">
                <a:latin typeface="Verdana" panose="020B0604030504040204" pitchFamily="34" charset="0"/>
              </a:rPr>
              <a:t>Spain	826</a:t>
            </a:r>
          </a:p>
          <a:p>
            <a:pPr>
              <a:tabLst>
                <a:tab pos="954593" algn="l"/>
              </a:tabLst>
            </a:pPr>
            <a:r>
              <a:rPr lang="en-US" altLang="en-US" sz="1067" dirty="0">
                <a:latin typeface="Verdana" panose="020B0604030504040204" pitchFamily="34" charset="0"/>
              </a:rPr>
              <a:t>Sweden 	250</a:t>
            </a:r>
          </a:p>
          <a:p>
            <a:pPr>
              <a:tabLst>
                <a:tab pos="954593" algn="l"/>
              </a:tabLst>
            </a:pPr>
            <a:r>
              <a:rPr lang="en-US" altLang="en-US" sz="1067" dirty="0">
                <a:latin typeface="Verdana" panose="020B0604030504040204" pitchFamily="34" charset="0"/>
              </a:rPr>
              <a:t>Switzerland 	88</a:t>
            </a:r>
          </a:p>
          <a:p>
            <a:pPr>
              <a:tabLst>
                <a:tab pos="954593" algn="l"/>
              </a:tabLst>
            </a:pPr>
            <a:r>
              <a:rPr lang="en-US" altLang="en-US" sz="1067" dirty="0">
                <a:latin typeface="Verdana" panose="020B0604030504040204" pitchFamily="34" charset="0"/>
              </a:rPr>
              <a:t>UK 	292</a:t>
            </a:r>
          </a:p>
        </p:txBody>
      </p:sp>
      <p:sp>
        <p:nvSpPr>
          <p:cNvPr id="45" name="ZoneTexte 2">
            <a:extLst>
              <a:ext uri="{FF2B5EF4-FFF2-40B4-BE49-F238E27FC236}">
                <a16:creationId xmlns:a16="http://schemas.microsoft.com/office/drawing/2014/main" id="{BAAF0EFD-00FC-452D-A1A7-66834222C763}"/>
              </a:ext>
            </a:extLst>
          </p:cNvPr>
          <p:cNvSpPr txBox="1">
            <a:spLocks noChangeArrowheads="1"/>
          </p:cNvSpPr>
          <p:nvPr/>
        </p:nvSpPr>
        <p:spPr bwMode="auto">
          <a:xfrm>
            <a:off x="7816692" y="1446994"/>
            <a:ext cx="4256255" cy="1734449"/>
          </a:xfrm>
          <a:prstGeom prst="rect">
            <a:avLst/>
          </a:prstGeom>
          <a:solidFill>
            <a:srgbClr val="C6E6A2">
              <a:alpha val="70980"/>
            </a:srgbClr>
          </a:solidFill>
          <a:ln w="9525">
            <a:noFill/>
            <a:miter lim="800000"/>
            <a:headEnd/>
            <a:tailEnd/>
          </a:ln>
          <a:extLst/>
        </p:spPr>
        <p:txBody>
          <a:bodyPr wrap="square">
            <a:spAutoFit/>
          </a:bodyPr>
          <a:lstStyle>
            <a:lvl1pPr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Central/Eastern Europe</a:t>
            </a:r>
          </a:p>
          <a:p>
            <a:pPr>
              <a:tabLst>
                <a:tab pos="1553594" algn="l"/>
                <a:tab pos="2154713" algn="l"/>
                <a:tab pos="3585544" algn="l"/>
              </a:tabLst>
            </a:pPr>
            <a:r>
              <a:rPr lang="en-GB" sz="1067" dirty="0">
                <a:latin typeface="Verdana" panose="020B0604030504040204" pitchFamily="34" charset="0"/>
              </a:rPr>
              <a:t>Bosnia–Herzegovina	156	</a:t>
            </a:r>
            <a:r>
              <a:rPr lang="en-US" altLang="en-US" sz="1067" dirty="0">
                <a:latin typeface="Verdana" panose="020B0604030504040204" pitchFamily="34" charset="0"/>
              </a:rPr>
              <a:t>Macedonia	132</a:t>
            </a:r>
          </a:p>
          <a:p>
            <a:pPr>
              <a:tabLst>
                <a:tab pos="1553594" algn="l"/>
                <a:tab pos="2154713" algn="l"/>
                <a:tab pos="3585544" algn="l"/>
              </a:tabLst>
            </a:pPr>
            <a:r>
              <a:rPr lang="en-US" altLang="en-US" sz="1067" dirty="0">
                <a:latin typeface="Verdana" panose="020B0604030504040204" pitchFamily="34" charset="0"/>
              </a:rPr>
              <a:t>Bulgaria	333	Poland	926</a:t>
            </a:r>
          </a:p>
          <a:p>
            <a:pPr>
              <a:tabLst>
                <a:tab pos="1553594" algn="l"/>
                <a:tab pos="2154713" algn="l"/>
                <a:tab pos="2755831" algn="l"/>
                <a:tab pos="3585544" algn="l"/>
              </a:tabLst>
            </a:pPr>
            <a:r>
              <a:rPr lang="en-US" altLang="en-US" sz="1067" dirty="0">
                <a:latin typeface="Verdana" panose="020B0604030504040204" pitchFamily="34" charset="0"/>
              </a:rPr>
              <a:t>Croatia	70	Romania 	145</a:t>
            </a:r>
          </a:p>
          <a:p>
            <a:pPr>
              <a:tabLst>
                <a:tab pos="1553594" algn="l"/>
                <a:tab pos="2154713" algn="l"/>
                <a:tab pos="3585544" algn="l"/>
              </a:tabLst>
            </a:pPr>
            <a:r>
              <a:rPr lang="en-US" altLang="en-US" sz="1067" dirty="0">
                <a:latin typeface="Verdana" panose="020B0604030504040204" pitchFamily="34" charset="0"/>
              </a:rPr>
              <a:t>Czech Republic	381	Russian Federation	1109</a:t>
            </a:r>
          </a:p>
          <a:p>
            <a:pPr>
              <a:tabLst>
                <a:tab pos="1553594" algn="l"/>
                <a:tab pos="2154713" algn="l"/>
                <a:tab pos="3585544" algn="l"/>
              </a:tabLst>
            </a:pPr>
            <a:r>
              <a:rPr lang="en-US" altLang="en-US" sz="1067" dirty="0">
                <a:latin typeface="Verdana" panose="020B0604030504040204" pitchFamily="34" charset="0"/>
              </a:rPr>
              <a:t>Estonia	216	Serbia	255</a:t>
            </a:r>
          </a:p>
          <a:p>
            <a:pPr>
              <a:tabLst>
                <a:tab pos="1553594" algn="l"/>
                <a:tab pos="2154713" algn="l"/>
                <a:tab pos="3585544" algn="l"/>
              </a:tabLst>
            </a:pPr>
            <a:r>
              <a:rPr lang="en-US" altLang="en-US" sz="1067" dirty="0">
                <a:latin typeface="Verdana" panose="020B0604030504040204" pitchFamily="34" charset="0"/>
              </a:rPr>
              <a:t>Georgia	131	Slovakia 	340</a:t>
            </a:r>
          </a:p>
          <a:p>
            <a:pPr>
              <a:tabLst>
                <a:tab pos="1553594" algn="l"/>
                <a:tab pos="2154713" algn="l"/>
                <a:tab pos="3585544" algn="l"/>
              </a:tabLst>
            </a:pPr>
            <a:r>
              <a:rPr lang="en-US" altLang="en-US" sz="1067" dirty="0">
                <a:latin typeface="Verdana" panose="020B0604030504040204" pitchFamily="34" charset="0"/>
              </a:rPr>
              <a:t>Hungary 	224	Slovenia	36</a:t>
            </a:r>
          </a:p>
          <a:p>
            <a:pPr>
              <a:tabLst>
                <a:tab pos="1553594" algn="l"/>
                <a:tab pos="2154713" algn="l"/>
                <a:tab pos="3591894" algn="l"/>
              </a:tabLst>
            </a:pPr>
            <a:r>
              <a:rPr lang="en-US" altLang="en-US" sz="1067" dirty="0">
                <a:latin typeface="Verdana" panose="020B0604030504040204" pitchFamily="34" charset="0"/>
              </a:rPr>
              <a:t>Latvia	80	Turkey	78</a:t>
            </a:r>
          </a:p>
          <a:p>
            <a:pPr>
              <a:tabLst>
                <a:tab pos="1193770" algn="l"/>
                <a:tab pos="1553594" algn="l"/>
                <a:tab pos="2154713" algn="l"/>
                <a:tab pos="3585544" algn="l"/>
              </a:tabLst>
            </a:pPr>
            <a:r>
              <a:rPr lang="en-US" altLang="en-US" sz="1067" dirty="0">
                <a:latin typeface="Verdana" panose="020B0604030504040204" pitchFamily="34" charset="0"/>
              </a:rPr>
              <a:t>Lithuania		188	Ukraine	639</a:t>
            </a:r>
          </a:p>
        </p:txBody>
      </p:sp>
      <p:pic>
        <p:nvPicPr>
          <p:cNvPr id="14" name="Picture 13">
            <a:extLst>
              <a:ext uri="{FF2B5EF4-FFF2-40B4-BE49-F238E27FC236}">
                <a16:creationId xmlns:a16="http://schemas.microsoft.com/office/drawing/2014/main" id="{364119AC-6870-864E-93C1-BAA4A20BBC26}"/>
              </a:ext>
            </a:extLst>
          </p:cNvPr>
          <p:cNvPicPr>
            <a:picLocks noChangeAspect="1"/>
          </p:cNvPicPr>
          <p:nvPr/>
        </p:nvPicPr>
        <p:blipFill>
          <a:blip r:embed="rId5"/>
          <a:stretch>
            <a:fillRect/>
          </a:stretch>
        </p:blipFill>
        <p:spPr>
          <a:xfrm>
            <a:off x="10087354" y="6266413"/>
            <a:ext cx="1719084" cy="529855"/>
          </a:xfrm>
          <a:prstGeom prst="rect">
            <a:avLst/>
          </a:prstGeom>
        </p:spPr>
      </p:pic>
      <p:sp>
        <p:nvSpPr>
          <p:cNvPr id="3" name="Rectangle: Rounded Corners 2">
            <a:extLst>
              <a:ext uri="{FF2B5EF4-FFF2-40B4-BE49-F238E27FC236}">
                <a16:creationId xmlns:a16="http://schemas.microsoft.com/office/drawing/2014/main" id="{99C54D2A-61BB-4E2A-AE02-4A9FC61B219D}"/>
              </a:ext>
            </a:extLst>
          </p:cNvPr>
          <p:cNvSpPr/>
          <p:nvPr/>
        </p:nvSpPr>
        <p:spPr>
          <a:xfrm>
            <a:off x="10237736" y="3806456"/>
            <a:ext cx="1309222" cy="170121"/>
          </a:xfrm>
          <a:prstGeom prst="round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553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Arrow Connector 44">
            <a:extLst>
              <a:ext uri="{FF2B5EF4-FFF2-40B4-BE49-F238E27FC236}">
                <a16:creationId xmlns:a16="http://schemas.microsoft.com/office/drawing/2014/main" id="{2EAFEFDE-4F9F-A543-8D3F-72DC5A176A26}"/>
              </a:ext>
            </a:extLst>
          </p:cNvPr>
          <p:cNvCxnSpPr>
            <a:cxnSpLocks/>
          </p:cNvCxnSpPr>
          <p:nvPr/>
        </p:nvCxnSpPr>
        <p:spPr>
          <a:xfrm>
            <a:off x="6085237" y="2319087"/>
            <a:ext cx="0" cy="1609072"/>
          </a:xfrm>
          <a:prstGeom prst="straightConnector1">
            <a:avLst/>
          </a:prstGeom>
          <a:ln w="85725">
            <a:solidFill>
              <a:schemeClr val="bg1"/>
            </a:solidFill>
            <a:tailEnd type="triangle" w="med" len="sm"/>
          </a:ln>
        </p:spPr>
        <p:style>
          <a:lnRef idx="3">
            <a:schemeClr val="accent2"/>
          </a:lnRef>
          <a:fillRef idx="0">
            <a:schemeClr val="accent2"/>
          </a:fillRef>
          <a:effectRef idx="2">
            <a:schemeClr val="accent2"/>
          </a:effectRef>
          <a:fontRef idx="minor">
            <a:schemeClr val="tx1"/>
          </a:fontRef>
        </p:style>
      </p:cxnSp>
      <p:sp>
        <p:nvSpPr>
          <p:cNvPr id="2" name="Titre 1"/>
          <p:cNvSpPr>
            <a:spLocks noGrp="1"/>
          </p:cNvSpPr>
          <p:nvPr>
            <p:ph type="title"/>
          </p:nvPr>
        </p:nvSpPr>
        <p:spPr/>
        <p:txBody>
          <a:bodyPr>
            <a:normAutofit/>
          </a:bodyPr>
          <a:lstStyle/>
          <a:p>
            <a:r>
              <a:rPr lang="en-US" sz="4000" dirty="0"/>
              <a:t>ODYSSEY Outcomes: Treatment Assignment</a:t>
            </a:r>
          </a:p>
        </p:txBody>
      </p:sp>
      <p:sp>
        <p:nvSpPr>
          <p:cNvPr id="4" name="ZoneTexte 3"/>
          <p:cNvSpPr txBox="1"/>
          <p:nvPr/>
        </p:nvSpPr>
        <p:spPr>
          <a:xfrm>
            <a:off x="3707219" y="2157507"/>
            <a:ext cx="4771556" cy="323165"/>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500" dirty="0">
                <a:solidFill>
                  <a:schemeClr val="accent1"/>
                </a:solidFill>
              </a:rPr>
              <a:t>Post-ACS patients (1 to 12 months)</a:t>
            </a:r>
          </a:p>
        </p:txBody>
      </p:sp>
      <p:sp>
        <p:nvSpPr>
          <p:cNvPr id="5" name="ZoneTexte 4"/>
          <p:cNvSpPr txBox="1"/>
          <p:nvPr/>
        </p:nvSpPr>
        <p:spPr>
          <a:xfrm>
            <a:off x="3696586" y="2648628"/>
            <a:ext cx="4771556" cy="784830"/>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500" dirty="0">
                <a:solidFill>
                  <a:schemeClr val="accent1"/>
                </a:solidFill>
              </a:rPr>
              <a:t>Run-in period of 2 to 16 weeks on high-intensity or maximum-tolerated dose of atorvastatin or rosuvastatin</a:t>
            </a:r>
          </a:p>
        </p:txBody>
      </p:sp>
      <p:sp>
        <p:nvSpPr>
          <p:cNvPr id="6" name="ZoneTexte 5"/>
          <p:cNvSpPr txBox="1"/>
          <p:nvPr/>
        </p:nvSpPr>
        <p:spPr>
          <a:xfrm>
            <a:off x="4486497" y="3429001"/>
            <a:ext cx="3213000" cy="323165"/>
          </a:xfrm>
          <a:prstGeom prst="rect">
            <a:avLst/>
          </a:prstGeom>
          <a:solidFill>
            <a:schemeClr val="accent4"/>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500" dirty="0"/>
              <a:t>At least one lipid entry criterion met</a:t>
            </a:r>
          </a:p>
        </p:txBody>
      </p:sp>
      <p:sp>
        <p:nvSpPr>
          <p:cNvPr id="7" name="ZoneTexte 6"/>
          <p:cNvSpPr txBox="1"/>
          <p:nvPr/>
        </p:nvSpPr>
        <p:spPr>
          <a:xfrm>
            <a:off x="7346337" y="4459581"/>
            <a:ext cx="2836325" cy="537370"/>
          </a:xfrm>
          <a:prstGeom prst="rect">
            <a:avLst/>
          </a:prstGeom>
          <a:solidFill>
            <a:schemeClr val="accent2"/>
          </a:solidFill>
        </p:spPr>
        <p:txBody>
          <a:bodyPr wrap="square" rtlCol="0" anchor="ctr">
            <a:noAutofit/>
          </a:bodyPr>
          <a:lstStyle/>
          <a:p>
            <a:pPr algn="ctr"/>
            <a:r>
              <a:rPr lang="en-US" b="1" dirty="0">
                <a:solidFill>
                  <a:schemeClr val="bg1"/>
                </a:solidFill>
              </a:rPr>
              <a:t>Placebo SC Q2W </a:t>
            </a:r>
          </a:p>
        </p:txBody>
      </p:sp>
      <p:sp>
        <p:nvSpPr>
          <p:cNvPr id="8" name="Rectangle 7"/>
          <p:cNvSpPr/>
          <p:nvPr/>
        </p:nvSpPr>
        <p:spPr>
          <a:xfrm>
            <a:off x="2044997" y="4489622"/>
            <a:ext cx="2836325" cy="507331"/>
          </a:xfrm>
          <a:prstGeom prst="rect">
            <a:avLst/>
          </a:prstGeom>
          <a:solidFill>
            <a:schemeClr val="accent5"/>
          </a:solidFill>
        </p:spPr>
        <p:txBody>
          <a:bodyPr wrap="square" anchor="ctr">
            <a:noAutofit/>
          </a:bodyPr>
          <a:lstStyle/>
          <a:p>
            <a:pPr algn="ctr"/>
            <a:r>
              <a:rPr lang="en-US" b="1" dirty="0">
                <a:solidFill>
                  <a:schemeClr val="accent1"/>
                </a:solidFill>
              </a:rPr>
              <a:t>Alirocumab SC Q2W </a:t>
            </a:r>
          </a:p>
        </p:txBody>
      </p:sp>
      <p:cxnSp>
        <p:nvCxnSpPr>
          <p:cNvPr id="25" name="Connecteur droit avec flèche 24"/>
          <p:cNvCxnSpPr>
            <a:cxnSpLocks/>
          </p:cNvCxnSpPr>
          <p:nvPr/>
        </p:nvCxnSpPr>
        <p:spPr>
          <a:xfrm flipH="1">
            <a:off x="4930943" y="4242832"/>
            <a:ext cx="298505" cy="209658"/>
          </a:xfrm>
          <a:prstGeom prst="straightConnector1">
            <a:avLst/>
          </a:prstGeom>
          <a:ln w="85725">
            <a:solidFill>
              <a:schemeClr val="accent5"/>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7" name="Connecteur droit avec flèche 26"/>
          <p:cNvCxnSpPr>
            <a:cxnSpLocks/>
          </p:cNvCxnSpPr>
          <p:nvPr/>
        </p:nvCxnSpPr>
        <p:spPr>
          <a:xfrm>
            <a:off x="7007744" y="4241946"/>
            <a:ext cx="294981" cy="208060"/>
          </a:xfrm>
          <a:prstGeom prst="straightConnector1">
            <a:avLst/>
          </a:prstGeom>
          <a:ln w="85725">
            <a:solidFill>
              <a:schemeClr val="accent2"/>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9" name="Oval 8">
            <a:extLst>
              <a:ext uri="{FF2B5EF4-FFF2-40B4-BE49-F238E27FC236}">
                <a16:creationId xmlns:a16="http://schemas.microsoft.com/office/drawing/2014/main" id="{F7EC8205-E680-7E47-B00B-7241F3E568E3}"/>
              </a:ext>
            </a:extLst>
          </p:cNvPr>
          <p:cNvSpPr/>
          <p:nvPr/>
        </p:nvSpPr>
        <p:spPr>
          <a:xfrm>
            <a:off x="5162847" y="3956771"/>
            <a:ext cx="1927448" cy="462387"/>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Randomization</a:t>
            </a:r>
          </a:p>
        </p:txBody>
      </p:sp>
      <p:sp>
        <p:nvSpPr>
          <p:cNvPr id="3" name="Rectangle 2"/>
          <p:cNvSpPr/>
          <p:nvPr/>
        </p:nvSpPr>
        <p:spPr>
          <a:xfrm>
            <a:off x="7028" y="6156760"/>
            <a:ext cx="8655113" cy="307777"/>
          </a:xfrm>
          <a:prstGeom prst="rect">
            <a:avLst/>
          </a:prstGeom>
        </p:spPr>
        <p:txBody>
          <a:bodyPr wrap="square">
            <a:spAutoFit/>
          </a:bodyPr>
          <a:lstStyle/>
          <a:p>
            <a:pPr algn="ctr"/>
            <a:r>
              <a:rPr lang="en-US" sz="1400" dirty="0">
                <a:solidFill>
                  <a:schemeClr val="bg1"/>
                </a:solidFill>
              </a:rPr>
              <a:t>Patient and investigators remained blinded to treatment and lipid levels for the entire duration of the study</a:t>
            </a:r>
          </a:p>
        </p:txBody>
      </p:sp>
      <p:sp>
        <p:nvSpPr>
          <p:cNvPr id="11" name="Footer Placeholder 10">
            <a:extLst>
              <a:ext uri="{FF2B5EF4-FFF2-40B4-BE49-F238E27FC236}">
                <a16:creationId xmlns:a16="http://schemas.microsoft.com/office/drawing/2014/main" id="{410F9FE0-4C40-4651-B9F8-F0A3838A1824}"/>
              </a:ext>
            </a:extLst>
          </p:cNvPr>
          <p:cNvSpPr>
            <a:spLocks noGrp="1"/>
          </p:cNvSpPr>
          <p:nvPr>
            <p:ph type="ftr" sz="quarter" idx="11"/>
          </p:nvPr>
        </p:nvSpPr>
        <p:spPr>
          <a:xfrm>
            <a:off x="0" y="6343981"/>
            <a:ext cx="8890503" cy="665811"/>
          </a:xfrm>
        </p:spPr>
        <p:txBody>
          <a:bodyPr/>
          <a:lstStyle/>
          <a:p>
            <a:r>
              <a:rPr lang="de-DE" dirty="0"/>
              <a:t>OPEN ACCESS: Schwartz GG, et al. </a:t>
            </a:r>
            <a:r>
              <a:rPr lang="de-DE" i="1" dirty="0"/>
              <a:t>Am Heart J. </a:t>
            </a:r>
            <a:r>
              <a:rPr lang="de-DE" dirty="0"/>
              <a:t>2014;168(5):682-9.e1. </a:t>
            </a:r>
            <a:endParaRPr lang="en-US" dirty="0"/>
          </a:p>
        </p:txBody>
      </p:sp>
      <p:pic>
        <p:nvPicPr>
          <p:cNvPr id="15" name="Picture 14">
            <a:extLst>
              <a:ext uri="{FF2B5EF4-FFF2-40B4-BE49-F238E27FC236}">
                <a16:creationId xmlns:a16="http://schemas.microsoft.com/office/drawing/2014/main" id="{C91F04F0-CEB1-4393-A1A0-E719772991B2}"/>
              </a:ext>
            </a:extLst>
          </p:cNvPr>
          <p:cNvPicPr>
            <a:picLocks noChangeAspect="1"/>
          </p:cNvPicPr>
          <p:nvPr/>
        </p:nvPicPr>
        <p:blipFill>
          <a:blip r:embed="rId3"/>
          <a:stretch>
            <a:fillRect/>
          </a:stretch>
        </p:blipFill>
        <p:spPr>
          <a:xfrm>
            <a:off x="9866200" y="6066918"/>
            <a:ext cx="2201137" cy="624839"/>
          </a:xfrm>
          <a:prstGeom prst="rect">
            <a:avLst/>
          </a:prstGeom>
        </p:spPr>
      </p:pic>
      <p:sp>
        <p:nvSpPr>
          <p:cNvPr id="16" name="ZoneTexte 3">
            <a:extLst>
              <a:ext uri="{FF2B5EF4-FFF2-40B4-BE49-F238E27FC236}">
                <a16:creationId xmlns:a16="http://schemas.microsoft.com/office/drawing/2014/main" id="{AE5E98FD-38F6-4218-B27C-1371B89DF911}"/>
              </a:ext>
            </a:extLst>
          </p:cNvPr>
          <p:cNvSpPr txBox="1"/>
          <p:nvPr/>
        </p:nvSpPr>
        <p:spPr>
          <a:xfrm>
            <a:off x="3707219" y="5365656"/>
            <a:ext cx="4771556" cy="553998"/>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500" dirty="0">
                <a:solidFill>
                  <a:schemeClr val="accent1"/>
                </a:solidFill>
              </a:rPr>
              <a:t>Follow-up: median 2.8 years</a:t>
            </a:r>
          </a:p>
          <a:p>
            <a:pPr algn="ctr"/>
            <a:r>
              <a:rPr lang="en-US" sz="1500" dirty="0">
                <a:solidFill>
                  <a:schemeClr val="accent1"/>
                </a:solidFill>
              </a:rPr>
              <a:t>8242 (44%) patients with potential f/u </a:t>
            </a:r>
            <a:r>
              <a:rPr lang="en-US" sz="1500" u="sng" dirty="0">
                <a:solidFill>
                  <a:schemeClr val="accent1"/>
                </a:solidFill>
              </a:rPr>
              <a:t>&gt;</a:t>
            </a:r>
            <a:r>
              <a:rPr lang="en-US" sz="1500" dirty="0">
                <a:solidFill>
                  <a:schemeClr val="accent1"/>
                </a:solidFill>
              </a:rPr>
              <a:t>3 years</a:t>
            </a:r>
          </a:p>
        </p:txBody>
      </p:sp>
      <p:sp>
        <p:nvSpPr>
          <p:cNvPr id="10" name="Rectangle 9">
            <a:extLst>
              <a:ext uri="{FF2B5EF4-FFF2-40B4-BE49-F238E27FC236}">
                <a16:creationId xmlns:a16="http://schemas.microsoft.com/office/drawing/2014/main" id="{32BBAA8A-F0DB-4DC5-8380-6654DF26BE55}"/>
              </a:ext>
            </a:extLst>
          </p:cNvPr>
          <p:cNvSpPr/>
          <p:nvPr/>
        </p:nvSpPr>
        <p:spPr>
          <a:xfrm>
            <a:off x="85903" y="1733567"/>
            <a:ext cx="3398254" cy="2508379"/>
          </a:xfrm>
          <a:prstGeom prst="rect">
            <a:avLst/>
          </a:prstGeom>
          <a:ln>
            <a:solidFill>
              <a:schemeClr val="bg1"/>
            </a:solidFill>
          </a:ln>
        </p:spPr>
        <p:txBody>
          <a:bodyPr wrap="square">
            <a:spAutoFit/>
          </a:bodyPr>
          <a:lstStyle/>
          <a:p>
            <a:pPr lvl="0" defTabSz="914400">
              <a:spcAft>
                <a:spcPts val="600"/>
              </a:spcAft>
              <a:buSzPct val="90000"/>
              <a:defRPr/>
            </a:pPr>
            <a:r>
              <a:rPr lang="en-US" dirty="0">
                <a:solidFill>
                  <a:prstClr val="white"/>
                </a:solidFill>
              </a:rPr>
              <a:t>4 point MACE</a:t>
            </a:r>
          </a:p>
          <a:p>
            <a:pPr lvl="1" defTabSz="914400">
              <a:spcAft>
                <a:spcPts val="600"/>
              </a:spcAft>
              <a:buSzPct val="90000"/>
              <a:defRPr/>
            </a:pPr>
            <a:r>
              <a:rPr lang="en-US" sz="1600" dirty="0">
                <a:solidFill>
                  <a:prstClr val="white"/>
                </a:solidFill>
              </a:rPr>
              <a:t>Time of first occurrence of:</a:t>
            </a:r>
          </a:p>
          <a:p>
            <a:pPr lvl="2" defTabSz="914400">
              <a:spcAft>
                <a:spcPts val="600"/>
              </a:spcAft>
              <a:buSzPct val="90000"/>
              <a:defRPr/>
            </a:pPr>
            <a:r>
              <a:rPr lang="en-US" sz="1400" dirty="0">
                <a:solidFill>
                  <a:prstClr val="white"/>
                </a:solidFill>
              </a:rPr>
              <a:t>Coronary heart disease (CHD) death, or</a:t>
            </a:r>
          </a:p>
          <a:p>
            <a:pPr lvl="2" defTabSz="914400">
              <a:spcAft>
                <a:spcPts val="600"/>
              </a:spcAft>
              <a:buSzPct val="90000"/>
              <a:defRPr/>
            </a:pPr>
            <a:r>
              <a:rPr lang="en-US" sz="1400" dirty="0">
                <a:solidFill>
                  <a:prstClr val="white"/>
                </a:solidFill>
              </a:rPr>
              <a:t>Non-fatal MI, or</a:t>
            </a:r>
          </a:p>
          <a:p>
            <a:pPr lvl="2" defTabSz="914400">
              <a:spcAft>
                <a:spcPts val="600"/>
              </a:spcAft>
              <a:buSzPct val="90000"/>
              <a:defRPr/>
            </a:pPr>
            <a:r>
              <a:rPr lang="en-US" sz="1400" dirty="0">
                <a:solidFill>
                  <a:prstClr val="white"/>
                </a:solidFill>
              </a:rPr>
              <a:t>Fatal or non-fatal ischemic stroke, or </a:t>
            </a:r>
          </a:p>
          <a:p>
            <a:pPr lvl="2" defTabSz="914400">
              <a:spcAft>
                <a:spcPts val="600"/>
              </a:spcAft>
              <a:buSzPct val="90000"/>
              <a:defRPr/>
            </a:pPr>
            <a:r>
              <a:rPr lang="en-US" sz="1400" dirty="0">
                <a:solidFill>
                  <a:prstClr val="white"/>
                </a:solidFill>
              </a:rPr>
              <a:t>Unstable angina requiring hospitalization</a:t>
            </a:r>
          </a:p>
        </p:txBody>
      </p:sp>
    </p:spTree>
    <p:extLst>
      <p:ext uri="{BB962C8B-B14F-4D97-AF65-F5344CB8AC3E}">
        <p14:creationId xmlns:p14="http://schemas.microsoft.com/office/powerpoint/2010/main" val="1526898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LDL-C: Intent-to-Treat and On-Treatment Analyses</a:t>
            </a:r>
          </a:p>
        </p:txBody>
      </p:sp>
      <p:sp>
        <p:nvSpPr>
          <p:cNvPr id="3" name="TextBox 2">
            <a:extLst>
              <a:ext uri="{FF2B5EF4-FFF2-40B4-BE49-F238E27FC236}">
                <a16:creationId xmlns:a16="http://schemas.microsoft.com/office/drawing/2014/main" id="{F80D33D3-7A2B-2843-B873-878E2B31F83D}"/>
              </a:ext>
            </a:extLst>
          </p:cNvPr>
          <p:cNvSpPr txBox="1"/>
          <p:nvPr/>
        </p:nvSpPr>
        <p:spPr>
          <a:xfrm>
            <a:off x="124661" y="5548580"/>
            <a:ext cx="7871227" cy="646331"/>
          </a:xfrm>
          <a:prstGeom prst="rect">
            <a:avLst/>
          </a:prstGeom>
          <a:noFill/>
        </p:spPr>
        <p:txBody>
          <a:bodyPr wrap="square" rtlCol="0">
            <a:spAutoFit/>
          </a:bodyPr>
          <a:lstStyle/>
          <a:p>
            <a:r>
              <a:rPr lang="en-GB" sz="1200" baseline="30000" dirty="0">
                <a:solidFill>
                  <a:schemeClr val="bg1"/>
                </a:solidFill>
              </a:rPr>
              <a:t>a</a:t>
            </a:r>
            <a:r>
              <a:rPr lang="en-GB" sz="1200" dirty="0">
                <a:solidFill>
                  <a:schemeClr val="bg1"/>
                </a:solidFill>
              </a:rPr>
              <a:t>Excludes LDL-C values after premature treatment discontinuation or blinded switch to placebo</a:t>
            </a:r>
            <a:endParaRPr lang="en-US" sz="1200" dirty="0">
              <a:solidFill>
                <a:schemeClr val="bg1"/>
              </a:solidFill>
            </a:endParaRPr>
          </a:p>
          <a:p>
            <a:r>
              <a:rPr lang="en-US" sz="1200" baseline="30000" dirty="0">
                <a:solidFill>
                  <a:schemeClr val="bg1"/>
                </a:solidFill>
              </a:rPr>
              <a:t>b</a:t>
            </a:r>
            <a:r>
              <a:rPr lang="en-GB" sz="1200" dirty="0">
                <a:solidFill>
                  <a:schemeClr val="bg1"/>
                </a:solidFill>
              </a:rPr>
              <a:t>All LDL-C values, including those after premature treatment discontinuation, blinded down titration, or blinded switch to placebo</a:t>
            </a:r>
            <a:endParaRPr lang="en-US" sz="1200" dirty="0">
              <a:solidFill>
                <a:schemeClr val="bg1"/>
              </a:solidFill>
            </a:endParaRPr>
          </a:p>
        </p:txBody>
      </p:sp>
      <p:pic>
        <p:nvPicPr>
          <p:cNvPr id="9" name="Picture 8">
            <a:extLst>
              <a:ext uri="{FF2B5EF4-FFF2-40B4-BE49-F238E27FC236}">
                <a16:creationId xmlns:a16="http://schemas.microsoft.com/office/drawing/2014/main" id="{FDC1529F-DD9F-483B-88FE-0DF63C7A375C}"/>
              </a:ext>
            </a:extLst>
          </p:cNvPr>
          <p:cNvPicPr>
            <a:picLocks noChangeAspect="1"/>
          </p:cNvPicPr>
          <p:nvPr/>
        </p:nvPicPr>
        <p:blipFill>
          <a:blip r:embed="rId3"/>
          <a:stretch>
            <a:fillRect/>
          </a:stretch>
        </p:blipFill>
        <p:spPr>
          <a:xfrm>
            <a:off x="9866200" y="6066918"/>
            <a:ext cx="2201137" cy="624839"/>
          </a:xfrm>
          <a:prstGeom prst="rect">
            <a:avLst/>
          </a:prstGeom>
        </p:spPr>
      </p:pic>
      <p:pic>
        <p:nvPicPr>
          <p:cNvPr id="6" name="Picture 5">
            <a:extLst>
              <a:ext uri="{FF2B5EF4-FFF2-40B4-BE49-F238E27FC236}">
                <a16:creationId xmlns:a16="http://schemas.microsoft.com/office/drawing/2014/main" id="{07681CEC-0DDF-43A7-9D14-A60B71AE028C}"/>
              </a:ext>
            </a:extLst>
          </p:cNvPr>
          <p:cNvPicPr>
            <a:picLocks noChangeAspect="1"/>
          </p:cNvPicPr>
          <p:nvPr/>
        </p:nvPicPr>
        <p:blipFill>
          <a:blip r:embed="rId4"/>
          <a:stretch>
            <a:fillRect/>
          </a:stretch>
        </p:blipFill>
        <p:spPr>
          <a:xfrm>
            <a:off x="1645534" y="1642775"/>
            <a:ext cx="8900931" cy="3731075"/>
          </a:xfrm>
          <a:prstGeom prst="rect">
            <a:avLst/>
          </a:prstGeom>
        </p:spPr>
      </p:pic>
      <p:sp>
        <p:nvSpPr>
          <p:cNvPr id="4" name="TextBox 3">
            <a:extLst>
              <a:ext uri="{FF2B5EF4-FFF2-40B4-BE49-F238E27FC236}">
                <a16:creationId xmlns:a16="http://schemas.microsoft.com/office/drawing/2014/main" id="{6262760E-D3E8-4951-AD12-DB537EEE5287}"/>
              </a:ext>
            </a:extLst>
          </p:cNvPr>
          <p:cNvSpPr txBox="1"/>
          <p:nvPr/>
        </p:nvSpPr>
        <p:spPr>
          <a:xfrm>
            <a:off x="2577736" y="3997234"/>
            <a:ext cx="1968137" cy="276999"/>
          </a:xfrm>
          <a:prstGeom prst="rect">
            <a:avLst/>
          </a:prstGeom>
          <a:noFill/>
        </p:spPr>
        <p:txBody>
          <a:bodyPr wrap="square" rtlCol="0">
            <a:spAutoFit/>
          </a:bodyPr>
          <a:lstStyle/>
          <a:p>
            <a:r>
              <a:rPr lang="en-US" sz="1200" dirty="0"/>
              <a:t>(0.97 mmol/L)</a:t>
            </a:r>
          </a:p>
        </p:txBody>
      </p:sp>
      <p:sp>
        <p:nvSpPr>
          <p:cNvPr id="10" name="TextBox 9">
            <a:extLst>
              <a:ext uri="{FF2B5EF4-FFF2-40B4-BE49-F238E27FC236}">
                <a16:creationId xmlns:a16="http://schemas.microsoft.com/office/drawing/2014/main" id="{559899EE-E488-4432-A6DA-74D5FD97FA8D}"/>
              </a:ext>
            </a:extLst>
          </p:cNvPr>
          <p:cNvSpPr txBox="1"/>
          <p:nvPr/>
        </p:nvSpPr>
        <p:spPr>
          <a:xfrm>
            <a:off x="8434250" y="3647861"/>
            <a:ext cx="1968137" cy="276999"/>
          </a:xfrm>
          <a:prstGeom prst="rect">
            <a:avLst/>
          </a:prstGeom>
          <a:noFill/>
        </p:spPr>
        <p:txBody>
          <a:bodyPr wrap="square" rtlCol="0">
            <a:spAutoFit/>
          </a:bodyPr>
          <a:lstStyle/>
          <a:p>
            <a:r>
              <a:rPr lang="en-US" sz="1200" dirty="0"/>
              <a:t>(1.38 mmol/L)</a:t>
            </a:r>
          </a:p>
        </p:txBody>
      </p:sp>
      <p:sp>
        <p:nvSpPr>
          <p:cNvPr id="11" name="TextBox 10">
            <a:extLst>
              <a:ext uri="{FF2B5EF4-FFF2-40B4-BE49-F238E27FC236}">
                <a16:creationId xmlns:a16="http://schemas.microsoft.com/office/drawing/2014/main" id="{8AE4A63F-9568-4195-892E-D13D47E2F060}"/>
              </a:ext>
            </a:extLst>
          </p:cNvPr>
          <p:cNvSpPr txBox="1"/>
          <p:nvPr/>
        </p:nvSpPr>
        <p:spPr>
          <a:xfrm>
            <a:off x="2577736" y="1728651"/>
            <a:ext cx="1968137" cy="276999"/>
          </a:xfrm>
          <a:prstGeom prst="rect">
            <a:avLst/>
          </a:prstGeom>
          <a:noFill/>
        </p:spPr>
        <p:txBody>
          <a:bodyPr wrap="square" rtlCol="0">
            <a:spAutoFit/>
          </a:bodyPr>
          <a:lstStyle/>
          <a:p>
            <a:r>
              <a:rPr lang="en-US" sz="1200" dirty="0"/>
              <a:t>(2.41 mmol/L)</a:t>
            </a:r>
          </a:p>
        </p:txBody>
      </p:sp>
      <p:sp>
        <p:nvSpPr>
          <p:cNvPr id="12" name="TextBox 11">
            <a:extLst>
              <a:ext uri="{FF2B5EF4-FFF2-40B4-BE49-F238E27FC236}">
                <a16:creationId xmlns:a16="http://schemas.microsoft.com/office/drawing/2014/main" id="{B3EBD303-72A5-4206-A02B-0555661281DA}"/>
              </a:ext>
            </a:extLst>
          </p:cNvPr>
          <p:cNvSpPr txBox="1"/>
          <p:nvPr/>
        </p:nvSpPr>
        <p:spPr>
          <a:xfrm>
            <a:off x="7545976" y="1702349"/>
            <a:ext cx="1968137" cy="276999"/>
          </a:xfrm>
          <a:prstGeom prst="rect">
            <a:avLst/>
          </a:prstGeom>
          <a:noFill/>
        </p:spPr>
        <p:txBody>
          <a:bodyPr wrap="square" rtlCol="0">
            <a:spAutoFit/>
          </a:bodyPr>
          <a:lstStyle/>
          <a:p>
            <a:r>
              <a:rPr lang="en-US" sz="1200" dirty="0"/>
              <a:t>(2.62 mmol/L)</a:t>
            </a:r>
          </a:p>
        </p:txBody>
      </p:sp>
      <p:sp>
        <p:nvSpPr>
          <p:cNvPr id="5" name="TextBox 4">
            <a:extLst>
              <a:ext uri="{FF2B5EF4-FFF2-40B4-BE49-F238E27FC236}">
                <a16:creationId xmlns:a16="http://schemas.microsoft.com/office/drawing/2014/main" id="{F4B80350-E7A4-4740-9E42-ACAE1BE726DA}"/>
              </a:ext>
            </a:extLst>
          </p:cNvPr>
          <p:cNvSpPr txBox="1"/>
          <p:nvPr/>
        </p:nvSpPr>
        <p:spPr>
          <a:xfrm>
            <a:off x="2804160" y="2478222"/>
            <a:ext cx="1327509" cy="523220"/>
          </a:xfrm>
          <a:prstGeom prst="rect">
            <a:avLst/>
          </a:prstGeom>
          <a:noFill/>
          <a:ln>
            <a:solidFill>
              <a:srgbClr val="C00000"/>
            </a:solidFill>
          </a:ln>
        </p:spPr>
        <p:txBody>
          <a:bodyPr wrap="square" rtlCol="0">
            <a:spAutoFit/>
          </a:bodyPr>
          <a:lstStyle/>
          <a:p>
            <a:pPr algn="ctr"/>
            <a:r>
              <a:rPr lang="en-US" sz="1400" dirty="0"/>
              <a:t>60% reduction </a:t>
            </a:r>
          </a:p>
          <a:p>
            <a:pPr algn="ctr"/>
            <a:r>
              <a:rPr lang="en-US" sz="1400" dirty="0"/>
              <a:t>in LDL-C</a:t>
            </a:r>
          </a:p>
        </p:txBody>
      </p:sp>
      <p:sp>
        <p:nvSpPr>
          <p:cNvPr id="13" name="TextBox 12">
            <a:extLst>
              <a:ext uri="{FF2B5EF4-FFF2-40B4-BE49-F238E27FC236}">
                <a16:creationId xmlns:a16="http://schemas.microsoft.com/office/drawing/2014/main" id="{6A82D196-1319-4C9B-8C7D-FE22AF5D6134}"/>
              </a:ext>
            </a:extLst>
          </p:cNvPr>
          <p:cNvSpPr txBox="1"/>
          <p:nvPr/>
        </p:nvSpPr>
        <p:spPr>
          <a:xfrm>
            <a:off x="7332135" y="2290384"/>
            <a:ext cx="1327509" cy="523220"/>
          </a:xfrm>
          <a:prstGeom prst="rect">
            <a:avLst/>
          </a:prstGeom>
          <a:noFill/>
          <a:ln>
            <a:solidFill>
              <a:srgbClr val="C00000"/>
            </a:solidFill>
          </a:ln>
        </p:spPr>
        <p:txBody>
          <a:bodyPr wrap="square" rtlCol="0">
            <a:spAutoFit/>
          </a:bodyPr>
          <a:lstStyle/>
          <a:p>
            <a:pPr algn="ctr"/>
            <a:r>
              <a:rPr lang="en-US" sz="1400" dirty="0"/>
              <a:t>53% reduction </a:t>
            </a:r>
          </a:p>
          <a:p>
            <a:pPr algn="ctr"/>
            <a:r>
              <a:rPr lang="en-US" sz="1400" dirty="0"/>
              <a:t>in LDL-C</a:t>
            </a:r>
          </a:p>
        </p:txBody>
      </p:sp>
      <p:sp>
        <p:nvSpPr>
          <p:cNvPr id="14" name="Footer Placeholder 7">
            <a:extLst>
              <a:ext uri="{FF2B5EF4-FFF2-40B4-BE49-F238E27FC236}">
                <a16:creationId xmlns:a16="http://schemas.microsoft.com/office/drawing/2014/main" id="{72C68515-4E54-4D3D-91D4-44D2313788DB}"/>
              </a:ext>
            </a:extLst>
          </p:cNvPr>
          <p:cNvSpPr txBox="1">
            <a:spLocks/>
          </p:cNvSpPr>
          <p:nvPr/>
        </p:nvSpPr>
        <p:spPr>
          <a:xfrm>
            <a:off x="4385372" y="4089959"/>
            <a:ext cx="4555261" cy="364790"/>
          </a:xfrm>
          <a:prstGeom prst="rect">
            <a:avLst/>
          </a:prstGeom>
        </p:spPr>
        <p:txBody>
          <a:bodyPr vert="horz" lIns="274320" tIns="0" rIns="91440" bIns="18288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a:t>DOI: 10.1056/NEJMoa1801174</a:t>
            </a:r>
            <a:endParaRPr lang="en-US" sz="1100" dirty="0"/>
          </a:p>
        </p:txBody>
      </p:sp>
      <p:sp>
        <p:nvSpPr>
          <p:cNvPr id="15" name="Footer Placeholder 7">
            <a:extLst>
              <a:ext uri="{FF2B5EF4-FFF2-40B4-BE49-F238E27FC236}">
                <a16:creationId xmlns:a16="http://schemas.microsoft.com/office/drawing/2014/main" id="{1A56BB9C-A472-4577-85E0-BE7791B25C05}"/>
              </a:ext>
            </a:extLst>
          </p:cNvPr>
          <p:cNvSpPr txBox="1">
            <a:spLocks/>
          </p:cNvSpPr>
          <p:nvPr/>
        </p:nvSpPr>
        <p:spPr>
          <a:xfrm>
            <a:off x="124661" y="6415546"/>
            <a:ext cx="5798009" cy="48638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a:rPr>
              <a:t>DOI: 10.1056/NEJMoa1801174</a:t>
            </a:r>
          </a:p>
        </p:txBody>
      </p:sp>
    </p:spTree>
    <p:extLst>
      <p:ext uri="{BB962C8B-B14F-4D97-AF65-F5344CB8AC3E}">
        <p14:creationId xmlns:p14="http://schemas.microsoft.com/office/powerpoint/2010/main" val="1846728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EE351-179C-4694-AA1F-F2468DC2095F}"/>
              </a:ext>
            </a:extLst>
          </p:cNvPr>
          <p:cNvSpPr>
            <a:spLocks noGrp="1"/>
          </p:cNvSpPr>
          <p:nvPr>
            <p:ph type="title"/>
          </p:nvPr>
        </p:nvSpPr>
        <p:spPr/>
        <p:txBody>
          <a:bodyPr>
            <a:noAutofit/>
          </a:bodyPr>
          <a:lstStyle/>
          <a:p>
            <a:r>
              <a:rPr lang="en-US" sz="3600" dirty="0"/>
              <a:t>ODYSSEY: Cumulative incidence of primary composite endpoint</a:t>
            </a:r>
          </a:p>
        </p:txBody>
      </p:sp>
      <p:pic>
        <p:nvPicPr>
          <p:cNvPr id="3" name="Picture 2">
            <a:extLst>
              <a:ext uri="{FF2B5EF4-FFF2-40B4-BE49-F238E27FC236}">
                <a16:creationId xmlns:a16="http://schemas.microsoft.com/office/drawing/2014/main" id="{9C488C0B-1547-4891-BB22-0B43CCC3BA23}"/>
              </a:ext>
            </a:extLst>
          </p:cNvPr>
          <p:cNvPicPr>
            <a:picLocks noChangeAspect="1"/>
          </p:cNvPicPr>
          <p:nvPr/>
        </p:nvPicPr>
        <p:blipFill>
          <a:blip r:embed="rId2"/>
          <a:stretch>
            <a:fillRect/>
          </a:stretch>
        </p:blipFill>
        <p:spPr>
          <a:xfrm>
            <a:off x="2789143" y="1590299"/>
            <a:ext cx="6570431" cy="4953375"/>
          </a:xfrm>
          <a:prstGeom prst="rect">
            <a:avLst/>
          </a:prstGeom>
        </p:spPr>
      </p:pic>
      <p:sp>
        <p:nvSpPr>
          <p:cNvPr id="5" name="Rectangle 4">
            <a:extLst>
              <a:ext uri="{FF2B5EF4-FFF2-40B4-BE49-F238E27FC236}">
                <a16:creationId xmlns:a16="http://schemas.microsoft.com/office/drawing/2014/main" id="{9823B20D-67B7-45D2-B155-25B7A7D4FF2C}"/>
              </a:ext>
            </a:extLst>
          </p:cNvPr>
          <p:cNvSpPr/>
          <p:nvPr/>
        </p:nvSpPr>
        <p:spPr>
          <a:xfrm>
            <a:off x="8740494" y="1796468"/>
            <a:ext cx="619080" cy="276999"/>
          </a:xfrm>
          <a:prstGeom prst="rect">
            <a:avLst/>
          </a:prstGeom>
        </p:spPr>
        <p:txBody>
          <a:bodyPr wrap="none">
            <a:spAutoFit/>
          </a:bodyPr>
          <a:lstStyle/>
          <a:p>
            <a:r>
              <a:rPr lang="en-US" sz="1200" dirty="0"/>
              <a:t>14.5%</a:t>
            </a:r>
          </a:p>
        </p:txBody>
      </p:sp>
      <p:sp>
        <p:nvSpPr>
          <p:cNvPr id="6" name="Rectangle 5">
            <a:extLst>
              <a:ext uri="{FF2B5EF4-FFF2-40B4-BE49-F238E27FC236}">
                <a16:creationId xmlns:a16="http://schemas.microsoft.com/office/drawing/2014/main" id="{14D1AD43-27DA-4FD9-9B2F-B7051B32AD0D}"/>
              </a:ext>
            </a:extLst>
          </p:cNvPr>
          <p:cNvSpPr/>
          <p:nvPr/>
        </p:nvSpPr>
        <p:spPr>
          <a:xfrm>
            <a:off x="8718854" y="2491859"/>
            <a:ext cx="662361" cy="276999"/>
          </a:xfrm>
          <a:prstGeom prst="rect">
            <a:avLst/>
          </a:prstGeom>
        </p:spPr>
        <p:txBody>
          <a:bodyPr wrap="none">
            <a:spAutoFit/>
          </a:bodyPr>
          <a:lstStyle/>
          <a:p>
            <a:r>
              <a:rPr lang="en-US" sz="1200" dirty="0"/>
              <a:t>12.5% </a:t>
            </a:r>
          </a:p>
        </p:txBody>
      </p:sp>
      <p:sp>
        <p:nvSpPr>
          <p:cNvPr id="7" name="Footer Placeholder 7">
            <a:extLst>
              <a:ext uri="{FF2B5EF4-FFF2-40B4-BE49-F238E27FC236}">
                <a16:creationId xmlns:a16="http://schemas.microsoft.com/office/drawing/2014/main" id="{98A07D95-1293-465D-BE16-8AF776D755CA}"/>
              </a:ext>
            </a:extLst>
          </p:cNvPr>
          <p:cNvSpPr txBox="1">
            <a:spLocks/>
          </p:cNvSpPr>
          <p:nvPr/>
        </p:nvSpPr>
        <p:spPr>
          <a:xfrm>
            <a:off x="96086" y="6543674"/>
            <a:ext cx="5798009" cy="48638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a:rPr>
              <a:t>DOI: 10.1056/NEJMoa1801174</a:t>
            </a:r>
          </a:p>
        </p:txBody>
      </p:sp>
      <p:sp>
        <p:nvSpPr>
          <p:cNvPr id="8" name="TextBox 7">
            <a:extLst>
              <a:ext uri="{FF2B5EF4-FFF2-40B4-BE49-F238E27FC236}">
                <a16:creationId xmlns:a16="http://schemas.microsoft.com/office/drawing/2014/main" id="{609DEE4A-AA52-44FD-8D1B-5370A8D526A4}"/>
              </a:ext>
            </a:extLst>
          </p:cNvPr>
          <p:cNvSpPr txBox="1"/>
          <p:nvPr/>
        </p:nvSpPr>
        <p:spPr>
          <a:xfrm>
            <a:off x="9751896" y="2630358"/>
            <a:ext cx="2344016" cy="1896930"/>
          </a:xfrm>
          <a:prstGeom prst="rect">
            <a:avLst/>
          </a:prstGeom>
          <a:noFill/>
        </p:spPr>
        <p:txBody>
          <a:bodyPr wrap="square" rtlCol="0">
            <a:spAutoFit/>
          </a:bodyPr>
          <a:lstStyle/>
          <a:p>
            <a:pPr marL="0" lvl="1" indent="9525">
              <a:lnSpc>
                <a:spcPct val="110000"/>
              </a:lnSpc>
            </a:pPr>
            <a:r>
              <a:rPr lang="en-US" dirty="0">
                <a:solidFill>
                  <a:schemeClr val="bg1"/>
                </a:solidFill>
              </a:rPr>
              <a:t>MACE: CHD death, </a:t>
            </a:r>
          </a:p>
          <a:p>
            <a:pPr marL="0" lvl="1" indent="9525">
              <a:lnSpc>
                <a:spcPct val="110000"/>
              </a:lnSpc>
            </a:pPr>
            <a:r>
              <a:rPr lang="en-US" dirty="0">
                <a:solidFill>
                  <a:schemeClr val="bg1"/>
                </a:solidFill>
              </a:rPr>
              <a:t>non-fatal MI, </a:t>
            </a:r>
          </a:p>
          <a:p>
            <a:pPr marL="0" lvl="1" indent="9525">
              <a:lnSpc>
                <a:spcPct val="110000"/>
              </a:lnSpc>
            </a:pPr>
            <a:r>
              <a:rPr lang="en-US" dirty="0">
                <a:solidFill>
                  <a:schemeClr val="bg1"/>
                </a:solidFill>
              </a:rPr>
              <a:t>ischemic stroke, or </a:t>
            </a:r>
          </a:p>
          <a:p>
            <a:pPr marL="0" lvl="1" indent="9525">
              <a:lnSpc>
                <a:spcPct val="110000"/>
              </a:lnSpc>
            </a:pPr>
            <a:r>
              <a:rPr lang="en-US" dirty="0">
                <a:solidFill>
                  <a:schemeClr val="bg1"/>
                </a:solidFill>
              </a:rPr>
              <a:t>unstable angina requiring </a:t>
            </a:r>
          </a:p>
          <a:p>
            <a:pPr marL="0" lvl="1" indent="9525">
              <a:lnSpc>
                <a:spcPct val="110000"/>
              </a:lnSpc>
            </a:pPr>
            <a:r>
              <a:rPr lang="en-US" dirty="0">
                <a:solidFill>
                  <a:schemeClr val="bg1"/>
                </a:solidFill>
              </a:rPr>
              <a:t>hospitalization</a:t>
            </a:r>
          </a:p>
        </p:txBody>
      </p:sp>
    </p:spTree>
    <p:extLst>
      <p:ext uri="{BB962C8B-B14F-4D97-AF65-F5344CB8AC3E}">
        <p14:creationId xmlns:p14="http://schemas.microsoft.com/office/powerpoint/2010/main" val="2597867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7176-78E1-44D6-84ED-FA18E0621C0D}"/>
              </a:ext>
            </a:extLst>
          </p:cNvPr>
          <p:cNvSpPr>
            <a:spLocks noGrp="1"/>
          </p:cNvSpPr>
          <p:nvPr>
            <p:ph type="title"/>
          </p:nvPr>
        </p:nvSpPr>
        <p:spPr/>
        <p:txBody>
          <a:bodyPr>
            <a:normAutofit fontScale="90000"/>
          </a:bodyPr>
          <a:lstStyle/>
          <a:p>
            <a:r>
              <a:rPr lang="en-US" dirty="0"/>
              <a:t>ODYSSEY: Adverse events and laboratory abnormalities</a:t>
            </a:r>
          </a:p>
        </p:txBody>
      </p:sp>
      <p:pic>
        <p:nvPicPr>
          <p:cNvPr id="3" name="Picture 2">
            <a:extLst>
              <a:ext uri="{FF2B5EF4-FFF2-40B4-BE49-F238E27FC236}">
                <a16:creationId xmlns:a16="http://schemas.microsoft.com/office/drawing/2014/main" id="{C15C2EEE-9DBA-4A6E-BE32-D77CBCFEE6E4}"/>
              </a:ext>
            </a:extLst>
          </p:cNvPr>
          <p:cNvPicPr>
            <a:picLocks noChangeAspect="1"/>
          </p:cNvPicPr>
          <p:nvPr/>
        </p:nvPicPr>
        <p:blipFill rotWithShape="1">
          <a:blip r:embed="rId2"/>
          <a:srcRect b="17917"/>
          <a:stretch/>
        </p:blipFill>
        <p:spPr>
          <a:xfrm>
            <a:off x="2836002" y="1495609"/>
            <a:ext cx="6559287" cy="5248164"/>
          </a:xfrm>
          <a:prstGeom prst="rect">
            <a:avLst/>
          </a:prstGeom>
        </p:spPr>
      </p:pic>
      <p:sp>
        <p:nvSpPr>
          <p:cNvPr id="4" name="Footer Placeholder 7">
            <a:extLst>
              <a:ext uri="{FF2B5EF4-FFF2-40B4-BE49-F238E27FC236}">
                <a16:creationId xmlns:a16="http://schemas.microsoft.com/office/drawing/2014/main" id="{BCDE6D78-06CC-47AF-8E2F-3501D019F25F}"/>
              </a:ext>
            </a:extLst>
          </p:cNvPr>
          <p:cNvSpPr txBox="1">
            <a:spLocks/>
          </p:cNvSpPr>
          <p:nvPr/>
        </p:nvSpPr>
        <p:spPr>
          <a:xfrm>
            <a:off x="47335" y="6462480"/>
            <a:ext cx="5798009" cy="48638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a:rPr>
              <a:t>DOI: 10.1056/NEJMoa1801174</a:t>
            </a:r>
          </a:p>
        </p:txBody>
      </p:sp>
      <p:sp>
        <p:nvSpPr>
          <p:cNvPr id="5" name="TextBox 4">
            <a:extLst>
              <a:ext uri="{FF2B5EF4-FFF2-40B4-BE49-F238E27FC236}">
                <a16:creationId xmlns:a16="http://schemas.microsoft.com/office/drawing/2014/main" id="{02B28D16-3CE0-4D8F-9E66-BB846A5D9811}"/>
              </a:ext>
            </a:extLst>
          </p:cNvPr>
          <p:cNvSpPr txBox="1"/>
          <p:nvPr/>
        </p:nvSpPr>
        <p:spPr>
          <a:xfrm>
            <a:off x="9641306" y="2614703"/>
            <a:ext cx="238706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No significant differences in adverse events with alirocumab compared to placebo</a:t>
            </a:r>
          </a:p>
        </p:txBody>
      </p:sp>
    </p:spTree>
    <p:extLst>
      <p:ext uri="{BB962C8B-B14F-4D97-AF65-F5344CB8AC3E}">
        <p14:creationId xmlns:p14="http://schemas.microsoft.com/office/powerpoint/2010/main" val="479923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endParaRPr lang="en-US" sz="3600" dirty="0">
              <a:solidFill>
                <a:srgbClr val="14726C"/>
              </a:solidFill>
              <a:latin typeface="Arial"/>
              <a:ea typeface=""/>
              <a:cs typeface=""/>
            </a:endParaRPr>
          </a:p>
        </p:txBody>
      </p:sp>
      <p:sp>
        <p:nvSpPr>
          <p:cNvPr id="11" name="Content Placeholder 2"/>
          <p:cNvSpPr txBox="1">
            <a:spLocks/>
          </p:cNvSpPr>
          <p:nvPr/>
        </p:nvSpPr>
        <p:spPr>
          <a:xfrm>
            <a:off x="2146300" y="1395048"/>
            <a:ext cx="8229600" cy="422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dirty="0">
              <a:solidFill>
                <a:srgbClr val="005493"/>
              </a:solidFill>
              <a:latin typeface="Arial"/>
              <a:ea typeface=""/>
              <a:cs typeface=""/>
            </a:endParaRP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p:txBody>
          <a:bodyPr>
            <a:noAutofit/>
          </a:bodyPr>
          <a:lstStyle/>
          <a:p>
            <a:r>
              <a:rPr lang="en-US" sz="3200" dirty="0"/>
              <a:t>For the Future: What we have learned from sub-analyses of PCSK9i outcomes trials?	</a:t>
            </a: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idx="1"/>
          </p:nvPr>
        </p:nvSpPr>
        <p:spPr>
          <a:xfrm>
            <a:off x="0" y="1418249"/>
            <a:ext cx="12192000" cy="4916289"/>
          </a:xfrm>
        </p:spPr>
        <p:txBody>
          <a:bodyPr>
            <a:normAutofit/>
          </a:bodyPr>
          <a:lstStyle/>
          <a:p>
            <a:pPr>
              <a:lnSpc>
                <a:spcPct val="120000"/>
              </a:lnSpc>
            </a:pPr>
            <a:r>
              <a:rPr lang="en-US" dirty="0"/>
              <a:t>Discuss evidence of safety of very low levels of LDL-C</a:t>
            </a:r>
          </a:p>
          <a:p>
            <a:pPr>
              <a:lnSpc>
                <a:spcPct val="120000"/>
              </a:lnSpc>
            </a:pPr>
            <a:endParaRPr lang="en-US" sz="1000" dirty="0"/>
          </a:p>
          <a:p>
            <a:pPr>
              <a:lnSpc>
                <a:spcPct val="120000"/>
              </a:lnSpc>
            </a:pPr>
            <a:r>
              <a:rPr lang="en-US" dirty="0"/>
              <a:t>Assess latest clinical evidence from sub-analyses regarding outcomes benefits</a:t>
            </a:r>
          </a:p>
          <a:p>
            <a:pPr>
              <a:lnSpc>
                <a:spcPct val="120000"/>
              </a:lnSpc>
            </a:pPr>
            <a:endParaRPr lang="en-US" sz="1000" dirty="0"/>
          </a:p>
          <a:p>
            <a:pPr>
              <a:lnSpc>
                <a:spcPct val="120000"/>
              </a:lnSpc>
            </a:pPr>
            <a:r>
              <a:rPr lang="en-US" dirty="0"/>
              <a:t>Identify higher-risk patients who have demonstrated benefit with PCSK9 inhibitor therapy</a:t>
            </a:r>
          </a:p>
        </p:txBody>
      </p:sp>
      <p:sp>
        <p:nvSpPr>
          <p:cNvPr id="4" name="TextBox 3">
            <a:extLst>
              <a:ext uri="{FF2B5EF4-FFF2-40B4-BE49-F238E27FC236}">
                <a16:creationId xmlns:a16="http://schemas.microsoft.com/office/drawing/2014/main" id="{55A44120-5DC8-4DEB-B71D-E016D839E6CE}"/>
              </a:ext>
            </a:extLst>
          </p:cNvPr>
          <p:cNvSpPr txBox="1"/>
          <p:nvPr/>
        </p:nvSpPr>
        <p:spPr>
          <a:xfrm>
            <a:off x="377687" y="6304002"/>
            <a:ext cx="9163878" cy="276999"/>
          </a:xfrm>
          <a:prstGeom prst="rect">
            <a:avLst/>
          </a:prstGeom>
          <a:noFill/>
        </p:spPr>
        <p:txBody>
          <a:bodyPr wrap="square" rtlCol="0">
            <a:spAutoFit/>
          </a:bodyPr>
          <a:lstStyle/>
          <a:p>
            <a:r>
              <a:rPr lang="en-US" sz="1200" dirty="0">
                <a:solidFill>
                  <a:schemeClr val="bg1"/>
                </a:solidFill>
              </a:rPr>
              <a:t>LDL-C = low-density lipoprotein cholesterol;</a:t>
            </a:r>
            <a:r>
              <a:rPr lang="en-US" sz="1200" dirty="0">
                <a:solidFill>
                  <a:schemeClr val="bg1"/>
                </a:solidFill>
                <a:latin typeface="Arial" panose="020B0604020202020204" pitchFamily="34" charset="0"/>
                <a:cs typeface="Arial" panose="020B0604020202020204" pitchFamily="34" charset="0"/>
              </a:rPr>
              <a:t> PCSK9 = proprotein convertase subtilisin/kexin type 9 serine protease</a:t>
            </a:r>
            <a:r>
              <a:rPr lang="en-US" sz="1200" dirty="0">
                <a:solidFill>
                  <a:schemeClr val="bg1"/>
                </a:solidFill>
              </a:rPr>
              <a:t>. </a:t>
            </a:r>
            <a:endParaRPr lang="en-US" dirty="0"/>
          </a:p>
        </p:txBody>
      </p:sp>
    </p:spTree>
    <p:extLst>
      <p:ext uri="{BB962C8B-B14F-4D97-AF65-F5344CB8AC3E}">
        <p14:creationId xmlns:p14="http://schemas.microsoft.com/office/powerpoint/2010/main" val="138295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p:txBody>
          <a:bodyPr>
            <a:noAutofit/>
          </a:bodyPr>
          <a:lstStyle/>
          <a:p>
            <a:r>
              <a:rPr lang="en-US" altLang="x-none" sz="4000" dirty="0"/>
              <a:t>Total Key Secondary Endpoint</a:t>
            </a:r>
            <a:br>
              <a:rPr lang="en-US" altLang="x-none" sz="4000" dirty="0"/>
            </a:br>
            <a:r>
              <a:rPr lang="en-US" altLang="x-none" sz="4000" dirty="0"/>
              <a:t>Events: CV Death / MI / Stroke </a:t>
            </a:r>
          </a:p>
        </p:txBody>
      </p:sp>
      <p:sp>
        <p:nvSpPr>
          <p:cNvPr id="8" name="Footer Placeholder 7">
            <a:extLst>
              <a:ext uri="{FF2B5EF4-FFF2-40B4-BE49-F238E27FC236}">
                <a16:creationId xmlns:a16="http://schemas.microsoft.com/office/drawing/2014/main" id="{8B2B9CF8-F24B-448E-AA4F-8671ACA1262B}"/>
              </a:ext>
            </a:extLst>
          </p:cNvPr>
          <p:cNvSpPr>
            <a:spLocks noGrp="1"/>
          </p:cNvSpPr>
          <p:nvPr>
            <p:ph type="ftr" sz="quarter" idx="11"/>
          </p:nvPr>
        </p:nvSpPr>
        <p:spPr>
          <a:xfrm>
            <a:off x="190123" y="6192189"/>
            <a:ext cx="11235350" cy="665811"/>
          </a:xfrm>
        </p:spPr>
        <p:txBody>
          <a:bodyPr/>
          <a:lstStyle/>
          <a:p>
            <a:r>
              <a:rPr lang="en-US" dirty="0"/>
              <a:t>RR = incidence-rate ratio.</a:t>
            </a:r>
          </a:p>
          <a:p>
            <a:r>
              <a:rPr lang="en-US" dirty="0"/>
              <a:t>Murphy SA, et al. </a:t>
            </a:r>
            <a:r>
              <a:rPr lang="en-US" i="1" dirty="0"/>
              <a:t>Circulation</a:t>
            </a:r>
            <a:r>
              <a:rPr lang="en-US" dirty="0"/>
              <a:t>. 2017;136:A15100.</a:t>
            </a:r>
          </a:p>
        </p:txBody>
      </p:sp>
      <p:grpSp>
        <p:nvGrpSpPr>
          <p:cNvPr id="5" name="Group 4"/>
          <p:cNvGrpSpPr/>
          <p:nvPr/>
        </p:nvGrpSpPr>
        <p:grpSpPr>
          <a:xfrm>
            <a:off x="2327423" y="1870976"/>
            <a:ext cx="9487220" cy="4304279"/>
            <a:chOff x="1344273" y="2077399"/>
            <a:chExt cx="8202105" cy="3722756"/>
          </a:xfrm>
        </p:grpSpPr>
        <p:graphicFrame>
          <p:nvGraphicFramePr>
            <p:cNvPr id="4" name="Object 15"/>
            <p:cNvGraphicFramePr>
              <a:graphicFrameLocks noChangeAspect="1"/>
            </p:cNvGraphicFramePr>
            <p:nvPr>
              <p:extLst/>
            </p:nvPr>
          </p:nvGraphicFramePr>
          <p:xfrm>
            <a:off x="1671882" y="2187964"/>
            <a:ext cx="5899851" cy="3463433"/>
          </p:xfrm>
          <a:graphic>
            <a:graphicData uri="http://schemas.openxmlformats.org/drawingml/2006/chart">
              <c:chart xmlns:c="http://schemas.openxmlformats.org/drawingml/2006/chart" xmlns:r="http://schemas.openxmlformats.org/officeDocument/2006/relationships" r:id="rId3"/>
            </a:graphicData>
          </a:graphic>
        </p:graphicFrame>
        <p:sp>
          <p:nvSpPr>
            <p:cNvPr id="109573" name="Text Box 5"/>
            <p:cNvSpPr txBox="1">
              <a:spLocks noChangeArrowheads="1"/>
            </p:cNvSpPr>
            <p:nvPr/>
          </p:nvSpPr>
          <p:spPr bwMode="auto">
            <a:xfrm rot="16200000">
              <a:off x="616660" y="3526269"/>
              <a:ext cx="1774529" cy="319303"/>
            </a:xfrm>
            <a:prstGeom prst="rect">
              <a:avLst/>
            </a:prstGeom>
            <a:noFill/>
            <a:ln w="9525">
              <a:noFill/>
              <a:miter lim="800000"/>
              <a:headEnd/>
              <a:tailEnd/>
            </a:ln>
            <a:effectLst/>
          </p:spPr>
          <p:txBody>
            <a:bodyPr wrap="square">
              <a:spAutoFit/>
            </a:bodyPr>
            <a:lstStyle/>
            <a:p>
              <a:pPr algn="ctr" eaLnBrk="0" fontAlgn="base" hangingPunct="0">
                <a:spcBef>
                  <a:spcPct val="50000"/>
                </a:spcBef>
                <a:spcAft>
                  <a:spcPct val="0"/>
                </a:spcAft>
                <a:defRPr/>
              </a:pPr>
              <a:r>
                <a:rPr lang="en-US" b="1" dirty="0">
                  <a:solidFill>
                    <a:schemeClr val="bg1"/>
                  </a:solidFill>
                  <a:ea typeface="Arial" charset="0"/>
                  <a:cs typeface="Arial" charset="0"/>
                </a:rPr>
                <a:t> #  Events</a:t>
              </a:r>
            </a:p>
          </p:txBody>
        </p:sp>
        <p:sp>
          <p:nvSpPr>
            <p:cNvPr id="2" name="Text Box 5"/>
            <p:cNvSpPr txBox="1">
              <a:spLocks noChangeArrowheads="1"/>
            </p:cNvSpPr>
            <p:nvPr/>
          </p:nvSpPr>
          <p:spPr bwMode="auto">
            <a:xfrm>
              <a:off x="2795401" y="2151869"/>
              <a:ext cx="1673943" cy="372673"/>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defRPr/>
              </a:pPr>
              <a:r>
                <a:rPr lang="en-US" sz="2200" b="1" dirty="0">
                  <a:solidFill>
                    <a:schemeClr val="bg1"/>
                  </a:solidFill>
                  <a:ea typeface="Arial" charset="0"/>
                  <a:cs typeface="Arial" charset="0"/>
                </a:rPr>
                <a:t> 1268</a:t>
              </a:r>
            </a:p>
          </p:txBody>
        </p:sp>
        <p:sp>
          <p:nvSpPr>
            <p:cNvPr id="3" name="Text Box 5"/>
            <p:cNvSpPr txBox="1">
              <a:spLocks noChangeArrowheads="1"/>
            </p:cNvSpPr>
            <p:nvPr/>
          </p:nvSpPr>
          <p:spPr bwMode="auto">
            <a:xfrm>
              <a:off x="5357612" y="2689783"/>
              <a:ext cx="1673943" cy="369332"/>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defRPr/>
              </a:pPr>
              <a:r>
                <a:rPr lang="en-US" sz="2200" b="1" dirty="0">
                  <a:solidFill>
                    <a:schemeClr val="bg1"/>
                  </a:solidFill>
                  <a:ea typeface="Arial" charset="0"/>
                  <a:cs typeface="Arial" charset="0"/>
                </a:rPr>
                <a:t>1014</a:t>
              </a:r>
            </a:p>
          </p:txBody>
        </p:sp>
        <p:sp>
          <p:nvSpPr>
            <p:cNvPr id="3080" name="Text Box 5"/>
            <p:cNvSpPr txBox="1">
              <a:spLocks noChangeArrowheads="1"/>
            </p:cNvSpPr>
            <p:nvPr/>
          </p:nvSpPr>
          <p:spPr bwMode="auto">
            <a:xfrm>
              <a:off x="2795401" y="5480721"/>
              <a:ext cx="1673943" cy="31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800" i="0" dirty="0">
                  <a:solidFill>
                    <a:schemeClr val="bg1"/>
                  </a:solidFill>
                  <a:ea typeface="Arial" charset="0"/>
                  <a:cs typeface="Arial" charset="0"/>
                </a:rPr>
                <a:t>Placebo</a:t>
              </a:r>
            </a:p>
          </p:txBody>
        </p:sp>
        <p:sp>
          <p:nvSpPr>
            <p:cNvPr id="3081" name="Text Box 5"/>
            <p:cNvSpPr txBox="1">
              <a:spLocks noChangeArrowheads="1"/>
            </p:cNvSpPr>
            <p:nvPr/>
          </p:nvSpPr>
          <p:spPr bwMode="auto">
            <a:xfrm>
              <a:off x="5096126" y="5479159"/>
              <a:ext cx="2403004" cy="31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800" i="0" dirty="0">
                  <a:solidFill>
                    <a:schemeClr val="bg1"/>
                  </a:solidFill>
                  <a:ea typeface="Arial" charset="0"/>
                  <a:cs typeface="Arial" charset="0"/>
                </a:rPr>
                <a:t>Evolocumab</a:t>
              </a:r>
              <a:endParaRPr lang="en-US" altLang="x-none" sz="1800" i="0" baseline="30000" dirty="0">
                <a:solidFill>
                  <a:schemeClr val="bg1"/>
                </a:solidFill>
                <a:ea typeface="Arial" charset="0"/>
                <a:cs typeface="Arial" charset="0"/>
              </a:endParaRPr>
            </a:p>
          </p:txBody>
        </p:sp>
        <p:sp>
          <p:nvSpPr>
            <p:cNvPr id="3083" name="Line 22"/>
            <p:cNvSpPr>
              <a:spLocks noChangeShapeType="1"/>
            </p:cNvSpPr>
            <p:nvPr/>
          </p:nvSpPr>
          <p:spPr bwMode="auto">
            <a:xfrm>
              <a:off x="4152072" y="2991037"/>
              <a:ext cx="1526044" cy="4573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13" dirty="0">
                <a:solidFill>
                  <a:schemeClr val="bg1"/>
                </a:solidFill>
                <a:ea typeface="Arial" charset="0"/>
                <a:cs typeface="Arial" charset="0"/>
              </a:endParaRPr>
            </a:p>
          </p:txBody>
        </p:sp>
        <p:sp>
          <p:nvSpPr>
            <p:cNvPr id="3084" name="Text Box 5"/>
            <p:cNvSpPr txBox="1">
              <a:spLocks noChangeArrowheads="1"/>
            </p:cNvSpPr>
            <p:nvPr/>
          </p:nvSpPr>
          <p:spPr bwMode="auto">
            <a:xfrm>
              <a:off x="4336354" y="2077399"/>
              <a:ext cx="1233189" cy="798585"/>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1350" i="0" dirty="0">
                  <a:solidFill>
                    <a:schemeClr val="bg1"/>
                  </a:solidFill>
                  <a:ea typeface="Arial" charset="0"/>
                  <a:cs typeface="Arial" charset="0"/>
                </a:rPr>
                <a:t>Additional Events</a:t>
              </a:r>
            </a:p>
            <a:p>
              <a:pPr algn="ctr" fontAlgn="base">
                <a:spcBef>
                  <a:spcPct val="0"/>
                </a:spcBef>
                <a:spcAft>
                  <a:spcPct val="0"/>
                </a:spcAft>
              </a:pPr>
              <a:r>
                <a:rPr lang="en-US" altLang="x-none" sz="1350" i="0" dirty="0">
                  <a:solidFill>
                    <a:schemeClr val="bg1"/>
                  </a:solidFill>
                  <a:ea typeface="Arial" charset="0"/>
                  <a:cs typeface="Arial" charset="0"/>
                </a:rPr>
                <a:t>RR 0.79</a:t>
              </a:r>
              <a:br>
                <a:rPr lang="en-US" altLang="x-none" sz="1350" i="0" dirty="0">
                  <a:solidFill>
                    <a:schemeClr val="bg1"/>
                  </a:solidFill>
                  <a:ea typeface="Arial" charset="0"/>
                  <a:cs typeface="Arial" charset="0"/>
                </a:rPr>
              </a:br>
              <a:endParaRPr lang="en-US" altLang="x-none" sz="1350" b="0" i="0" dirty="0">
                <a:solidFill>
                  <a:schemeClr val="bg1"/>
                </a:solidFill>
                <a:ea typeface="Arial" charset="0"/>
                <a:cs typeface="Arial" charset="0"/>
              </a:endParaRPr>
            </a:p>
          </p:txBody>
        </p:sp>
        <p:sp>
          <p:nvSpPr>
            <p:cNvPr id="3085" name="Text Box 5"/>
            <p:cNvSpPr txBox="1">
              <a:spLocks noChangeArrowheads="1"/>
            </p:cNvSpPr>
            <p:nvPr/>
          </p:nvSpPr>
          <p:spPr bwMode="auto">
            <a:xfrm>
              <a:off x="7869002" y="3256396"/>
              <a:ext cx="1677376" cy="122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2000" i="0" u="sng" dirty="0">
                  <a:solidFill>
                    <a:schemeClr val="bg1"/>
                  </a:solidFill>
                  <a:ea typeface="Arial" charset="0"/>
                  <a:cs typeface="Arial" charset="0"/>
                </a:rPr>
                <a:t>Total Events</a:t>
              </a:r>
            </a:p>
            <a:p>
              <a:pPr algn="ctr" fontAlgn="base">
                <a:spcBef>
                  <a:spcPct val="0"/>
                </a:spcBef>
                <a:spcAft>
                  <a:spcPct val="0"/>
                </a:spcAft>
              </a:pPr>
              <a:r>
                <a:rPr lang="en-US" altLang="x-none" sz="2000" i="0" dirty="0">
                  <a:solidFill>
                    <a:schemeClr val="bg1"/>
                  </a:solidFill>
                  <a:ea typeface="Arial" charset="0"/>
                  <a:cs typeface="Arial" charset="0"/>
                </a:rPr>
                <a:t>RR 0.81</a:t>
              </a:r>
            </a:p>
            <a:p>
              <a:pPr algn="ctr" fontAlgn="base">
                <a:spcBef>
                  <a:spcPct val="0"/>
                </a:spcBef>
                <a:spcAft>
                  <a:spcPct val="0"/>
                </a:spcAft>
              </a:pPr>
              <a:r>
                <a:rPr lang="en-US" altLang="x-none" sz="1400" i="0" dirty="0">
                  <a:solidFill>
                    <a:schemeClr val="bg1"/>
                  </a:solidFill>
                  <a:ea typeface="Arial" charset="0"/>
                  <a:cs typeface="Arial" charset="0"/>
                </a:rPr>
                <a:t>(95% CI 0.73-0.90)</a:t>
              </a:r>
            </a:p>
            <a:p>
              <a:pPr algn="ctr" fontAlgn="base">
                <a:spcBef>
                  <a:spcPct val="0"/>
                </a:spcBef>
                <a:spcAft>
                  <a:spcPct val="0"/>
                </a:spcAft>
              </a:pPr>
              <a:endParaRPr lang="en-US" altLang="x-none" sz="1400" i="0" dirty="0">
                <a:solidFill>
                  <a:schemeClr val="bg1"/>
                </a:solidFill>
                <a:ea typeface="Arial" charset="0"/>
                <a:cs typeface="Arial" charset="0"/>
              </a:endParaRPr>
            </a:p>
            <a:p>
              <a:pPr algn="ctr" fontAlgn="base">
                <a:spcBef>
                  <a:spcPct val="0"/>
                </a:spcBef>
                <a:spcAft>
                  <a:spcPct val="0"/>
                </a:spcAft>
              </a:pPr>
              <a:r>
                <a:rPr lang="en-US" altLang="x-none" sz="1800" dirty="0">
                  <a:solidFill>
                    <a:schemeClr val="bg1"/>
                  </a:solidFill>
                  <a:ea typeface="Arial" charset="0"/>
                  <a:cs typeface="Arial" charset="0"/>
                </a:rPr>
                <a:t>P</a:t>
              </a:r>
              <a:r>
                <a:rPr lang="en-US" altLang="x-none" sz="1800" i="0" dirty="0">
                  <a:solidFill>
                    <a:schemeClr val="bg1"/>
                  </a:solidFill>
                  <a:ea typeface="Arial" charset="0"/>
                  <a:cs typeface="Arial" charset="0"/>
                </a:rPr>
                <a:t>&lt;.001</a:t>
              </a:r>
              <a:endParaRPr lang="en-US" altLang="x-none" sz="1800" b="0" i="0" dirty="0">
                <a:solidFill>
                  <a:schemeClr val="bg1"/>
                </a:solidFill>
                <a:ea typeface="Arial" charset="0"/>
                <a:cs typeface="Arial" charset="0"/>
              </a:endParaRPr>
            </a:p>
          </p:txBody>
        </p:sp>
        <p:sp>
          <p:nvSpPr>
            <p:cNvPr id="3086" name="Text Box 5"/>
            <p:cNvSpPr txBox="1">
              <a:spLocks noChangeArrowheads="1"/>
            </p:cNvSpPr>
            <p:nvPr/>
          </p:nvSpPr>
          <p:spPr bwMode="auto">
            <a:xfrm>
              <a:off x="6399051" y="3321399"/>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500" i="0" dirty="0">
                  <a:solidFill>
                    <a:schemeClr val="bg1"/>
                  </a:solidFill>
                  <a:ea typeface="Arial" charset="0"/>
                  <a:cs typeface="Arial" charset="0"/>
                </a:rPr>
                <a:t>-57</a:t>
              </a:r>
              <a:endParaRPr lang="en-US" altLang="x-none" sz="1500" b="0" i="0" dirty="0">
                <a:solidFill>
                  <a:schemeClr val="bg1"/>
                </a:solidFill>
                <a:ea typeface="Arial" charset="0"/>
                <a:cs typeface="Arial" charset="0"/>
              </a:endParaRPr>
            </a:p>
          </p:txBody>
        </p:sp>
        <p:sp>
          <p:nvSpPr>
            <p:cNvPr id="3087" name="Text Box 5"/>
            <p:cNvSpPr txBox="1">
              <a:spLocks noChangeArrowheads="1"/>
            </p:cNvSpPr>
            <p:nvPr/>
          </p:nvSpPr>
          <p:spPr bwMode="auto">
            <a:xfrm>
              <a:off x="6423527" y="4066022"/>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500" i="0" dirty="0">
                  <a:solidFill>
                    <a:schemeClr val="bg1"/>
                  </a:solidFill>
                  <a:ea typeface="Arial" charset="0"/>
                  <a:cs typeface="Arial" charset="0"/>
                </a:rPr>
                <a:t>-197</a:t>
              </a:r>
              <a:endParaRPr lang="en-US" altLang="x-none" sz="1500" b="0" i="0" dirty="0">
                <a:solidFill>
                  <a:schemeClr val="bg1"/>
                </a:solidFill>
                <a:ea typeface="Arial" charset="0"/>
                <a:cs typeface="Arial" charset="0"/>
              </a:endParaRPr>
            </a:p>
          </p:txBody>
        </p:sp>
        <p:sp>
          <p:nvSpPr>
            <p:cNvPr id="19" name="Line 22"/>
            <p:cNvSpPr>
              <a:spLocks noChangeShapeType="1"/>
            </p:cNvSpPr>
            <p:nvPr/>
          </p:nvSpPr>
          <p:spPr bwMode="auto">
            <a:xfrm>
              <a:off x="4152075" y="4015728"/>
              <a:ext cx="1526044" cy="4573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13" dirty="0">
                <a:solidFill>
                  <a:schemeClr val="bg1"/>
                </a:solidFill>
                <a:ea typeface="Arial" charset="0"/>
                <a:cs typeface="Arial" charset="0"/>
              </a:endParaRPr>
            </a:p>
          </p:txBody>
        </p:sp>
        <p:sp>
          <p:nvSpPr>
            <p:cNvPr id="3082" name="Text Box 5"/>
            <p:cNvSpPr txBox="1">
              <a:spLocks noChangeArrowheads="1"/>
            </p:cNvSpPr>
            <p:nvPr/>
          </p:nvSpPr>
          <p:spPr bwMode="auto">
            <a:xfrm>
              <a:off x="4424750" y="4412612"/>
              <a:ext cx="998429" cy="618903"/>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1350" i="0" dirty="0">
                  <a:solidFill>
                    <a:schemeClr val="bg1"/>
                  </a:solidFill>
                  <a:ea typeface="Arial" charset="0"/>
                  <a:cs typeface="Arial" charset="0"/>
                </a:rPr>
                <a:t> 1st Event</a:t>
              </a:r>
            </a:p>
            <a:p>
              <a:pPr algn="ctr" fontAlgn="base">
                <a:spcBef>
                  <a:spcPct val="0"/>
                </a:spcBef>
                <a:spcAft>
                  <a:spcPct val="0"/>
                </a:spcAft>
              </a:pPr>
              <a:r>
                <a:rPr lang="en-US" altLang="x-none" sz="1350" i="0" dirty="0">
                  <a:solidFill>
                    <a:schemeClr val="bg1"/>
                  </a:solidFill>
                  <a:ea typeface="Arial" charset="0"/>
                  <a:cs typeface="Arial" charset="0"/>
                </a:rPr>
                <a:t>HR 0.80</a:t>
              </a:r>
              <a:br>
                <a:rPr lang="en-US" altLang="x-none" sz="1350" i="0" dirty="0">
                  <a:solidFill>
                    <a:schemeClr val="bg1"/>
                  </a:solidFill>
                  <a:ea typeface="Arial" charset="0"/>
                  <a:cs typeface="Arial" charset="0"/>
                </a:rPr>
              </a:br>
              <a:endParaRPr lang="en-US" altLang="x-none" sz="1350" b="0" i="0" dirty="0">
                <a:solidFill>
                  <a:schemeClr val="bg1"/>
                </a:solidFill>
                <a:ea typeface="Arial" charset="0"/>
                <a:cs typeface="Arial" charset="0"/>
              </a:endParaRPr>
            </a:p>
          </p:txBody>
        </p:sp>
        <p:sp>
          <p:nvSpPr>
            <p:cNvPr id="20" name="Text Box 5"/>
            <p:cNvSpPr txBox="1">
              <a:spLocks noChangeArrowheads="1"/>
            </p:cNvSpPr>
            <p:nvPr/>
          </p:nvSpPr>
          <p:spPr bwMode="auto">
            <a:xfrm>
              <a:off x="6423527" y="2735950"/>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500" i="0" dirty="0">
                  <a:solidFill>
                    <a:schemeClr val="bg1"/>
                  </a:solidFill>
                  <a:ea typeface="Arial" charset="0"/>
                  <a:cs typeface="Arial" charset="0"/>
                </a:rPr>
                <a:t>-254</a:t>
              </a:r>
              <a:endParaRPr lang="en-US" altLang="x-none" sz="1500" b="0" i="0" dirty="0">
                <a:solidFill>
                  <a:schemeClr val="bg1"/>
                </a:solidFill>
                <a:ea typeface="Arial" charset="0"/>
                <a:cs typeface="Arial" charset="0"/>
              </a:endParaRPr>
            </a:p>
          </p:txBody>
        </p:sp>
        <p:sp>
          <p:nvSpPr>
            <p:cNvPr id="21" name="Text Box 5"/>
            <p:cNvSpPr txBox="1">
              <a:spLocks noChangeArrowheads="1"/>
            </p:cNvSpPr>
            <p:nvPr/>
          </p:nvSpPr>
          <p:spPr bwMode="auto">
            <a:xfrm>
              <a:off x="4204634" y="2630063"/>
              <a:ext cx="1496628" cy="239575"/>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1200" i="0" dirty="0">
                  <a:solidFill>
                    <a:schemeClr val="bg1"/>
                  </a:solidFill>
                  <a:ea typeface="Arial" charset="0"/>
                  <a:cs typeface="Arial" charset="0"/>
                </a:rPr>
                <a:t>(0.61-1.02)</a:t>
              </a:r>
              <a:endParaRPr lang="en-US" altLang="x-none" sz="1350" b="0" i="0" dirty="0">
                <a:solidFill>
                  <a:schemeClr val="bg1"/>
                </a:solidFill>
                <a:ea typeface="Arial" charset="0"/>
                <a:cs typeface="Arial" charset="0"/>
              </a:endParaRPr>
            </a:p>
          </p:txBody>
        </p:sp>
        <p:sp>
          <p:nvSpPr>
            <p:cNvPr id="23" name="Text Box 5"/>
            <p:cNvSpPr txBox="1">
              <a:spLocks noChangeArrowheads="1"/>
            </p:cNvSpPr>
            <p:nvPr/>
          </p:nvSpPr>
          <p:spPr bwMode="auto">
            <a:xfrm>
              <a:off x="4226973" y="4818176"/>
              <a:ext cx="1418996" cy="239575"/>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1200" i="0" dirty="0">
                  <a:solidFill>
                    <a:schemeClr val="bg1"/>
                  </a:solidFill>
                  <a:ea typeface="Arial" charset="0"/>
                  <a:cs typeface="Arial" charset="0"/>
                </a:rPr>
                <a:t>(0.73-0.88)</a:t>
              </a:r>
            </a:p>
          </p:txBody>
        </p:sp>
      </p:grpSp>
      <p:pic>
        <p:nvPicPr>
          <p:cNvPr id="26" name="Picture 1">
            <a:extLst>
              <a:ext uri="{FF2B5EF4-FFF2-40B4-BE49-F238E27FC236}">
                <a16:creationId xmlns:a16="http://schemas.microsoft.com/office/drawing/2014/main" id="{BC6649B4-2FC3-4433-8D4B-A0466B01294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7791" y="166447"/>
            <a:ext cx="1836703" cy="822960"/>
          </a:xfrm>
          <a:prstGeom prst="rect">
            <a:avLst/>
          </a:prstGeom>
          <a:noFill/>
          <a:ln w="9525">
            <a:noFill/>
            <a:miter lim="800000"/>
            <a:headEnd/>
            <a:tailEnd/>
          </a:ln>
        </p:spPr>
      </p:pic>
    </p:spTree>
    <p:extLst>
      <p:ext uri="{BB962C8B-B14F-4D97-AF65-F5344CB8AC3E}">
        <p14:creationId xmlns:p14="http://schemas.microsoft.com/office/powerpoint/2010/main" val="189604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4B90E0-4B2E-4BAC-A5F5-85C86A876FAC}"/>
              </a:ext>
            </a:extLst>
          </p:cNvPr>
          <p:cNvSpPr>
            <a:spLocks noGrp="1"/>
          </p:cNvSpPr>
          <p:nvPr>
            <p:ph type="title"/>
          </p:nvPr>
        </p:nvSpPr>
        <p:spPr>
          <a:xfrm>
            <a:off x="0" y="0"/>
            <a:ext cx="12192000" cy="1216152"/>
          </a:xfrm>
        </p:spPr>
        <p:txBody>
          <a:bodyPr>
            <a:noAutofit/>
          </a:bodyPr>
          <a:lstStyle/>
          <a:p>
            <a:r>
              <a:rPr lang="en-US" sz="2800" dirty="0"/>
              <a:t>Long-term Safety and Efficacy of Achieving Very Low Levels of LDL-C</a:t>
            </a:r>
            <a:br>
              <a:rPr lang="en-US" sz="2800" dirty="0"/>
            </a:br>
            <a:r>
              <a:rPr lang="en-US" sz="2800" dirty="0"/>
              <a:t>A Prespecified Analysis of the IMPROVE-IT Trial</a:t>
            </a:r>
          </a:p>
        </p:txBody>
      </p:sp>
      <p:pic>
        <p:nvPicPr>
          <p:cNvPr id="7" name="Content Placeholder 6">
            <a:extLst>
              <a:ext uri="{FF2B5EF4-FFF2-40B4-BE49-F238E27FC236}">
                <a16:creationId xmlns:a16="http://schemas.microsoft.com/office/drawing/2014/main" id="{1564E49B-C06B-4BC0-9D7A-26BEB2E2CDF4}"/>
              </a:ext>
            </a:extLst>
          </p:cNvPr>
          <p:cNvPicPr>
            <a:picLocks noGrp="1" noChangeAspect="1"/>
          </p:cNvPicPr>
          <p:nvPr>
            <p:ph idx="1"/>
          </p:nvPr>
        </p:nvPicPr>
        <p:blipFill>
          <a:blip r:embed="rId2"/>
          <a:stretch>
            <a:fillRect/>
          </a:stretch>
        </p:blipFill>
        <p:spPr>
          <a:xfrm>
            <a:off x="465571" y="2030942"/>
            <a:ext cx="5119415" cy="3329516"/>
          </a:xfrm>
          <a:prstGeom prst="rect">
            <a:avLst/>
          </a:prstGeom>
        </p:spPr>
      </p:pic>
      <p:sp>
        <p:nvSpPr>
          <p:cNvPr id="10" name="Rectangle 9">
            <a:extLst>
              <a:ext uri="{FF2B5EF4-FFF2-40B4-BE49-F238E27FC236}">
                <a16:creationId xmlns:a16="http://schemas.microsoft.com/office/drawing/2014/main" id="{C9AD64C6-5242-40D4-BB81-12B84FE41AD7}"/>
              </a:ext>
            </a:extLst>
          </p:cNvPr>
          <p:cNvSpPr/>
          <p:nvPr/>
        </p:nvSpPr>
        <p:spPr>
          <a:xfrm>
            <a:off x="80397" y="5743396"/>
            <a:ext cx="6096000" cy="276999"/>
          </a:xfrm>
          <a:prstGeom prst="rect">
            <a:avLst/>
          </a:prstGeom>
        </p:spPr>
        <p:txBody>
          <a:bodyPr>
            <a:spAutoFit/>
          </a:bodyPr>
          <a:lstStyle/>
          <a:p>
            <a:r>
              <a:rPr lang="pt-BR" sz="1200" dirty="0"/>
              <a:t>JAMA Cardiol. 2017;2(5):547-555. doi:10.1001/jamacardio.2017.0083</a:t>
            </a:r>
            <a:endParaRPr lang="en-US" sz="1200" dirty="0"/>
          </a:p>
        </p:txBody>
      </p:sp>
      <p:pic>
        <p:nvPicPr>
          <p:cNvPr id="2" name="Picture 1">
            <a:extLst>
              <a:ext uri="{FF2B5EF4-FFF2-40B4-BE49-F238E27FC236}">
                <a16:creationId xmlns:a16="http://schemas.microsoft.com/office/drawing/2014/main" id="{BF1B2F8A-7563-4118-89A5-C9C1B89238DF}"/>
              </a:ext>
            </a:extLst>
          </p:cNvPr>
          <p:cNvPicPr>
            <a:picLocks noChangeAspect="1"/>
          </p:cNvPicPr>
          <p:nvPr/>
        </p:nvPicPr>
        <p:blipFill>
          <a:blip r:embed="rId3"/>
          <a:stretch>
            <a:fillRect/>
          </a:stretch>
        </p:blipFill>
        <p:spPr>
          <a:xfrm>
            <a:off x="5996352" y="1573912"/>
            <a:ext cx="6096000" cy="4145280"/>
          </a:xfrm>
          <a:prstGeom prst="rect">
            <a:avLst/>
          </a:prstGeom>
        </p:spPr>
      </p:pic>
      <p:sp>
        <p:nvSpPr>
          <p:cNvPr id="3" name="Rectangle 2">
            <a:extLst>
              <a:ext uri="{FF2B5EF4-FFF2-40B4-BE49-F238E27FC236}">
                <a16:creationId xmlns:a16="http://schemas.microsoft.com/office/drawing/2014/main" id="{068DE58C-295C-44D1-9E8F-255FAA8FAA0A}"/>
              </a:ext>
            </a:extLst>
          </p:cNvPr>
          <p:cNvSpPr/>
          <p:nvPr/>
        </p:nvSpPr>
        <p:spPr>
          <a:xfrm>
            <a:off x="1158240" y="2125980"/>
            <a:ext cx="1259840" cy="278384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BD03E30E-1748-4B1D-86BE-24E91B264213}"/>
              </a:ext>
            </a:extLst>
          </p:cNvPr>
          <p:cNvSpPr txBox="1"/>
          <p:nvPr/>
        </p:nvSpPr>
        <p:spPr>
          <a:xfrm>
            <a:off x="1341120" y="2400301"/>
            <a:ext cx="1076960" cy="461665"/>
          </a:xfrm>
          <a:prstGeom prst="rect">
            <a:avLst/>
          </a:prstGeom>
          <a:noFill/>
        </p:spPr>
        <p:txBody>
          <a:bodyPr wrap="square" rtlCol="0">
            <a:spAutoFit/>
          </a:bodyPr>
          <a:lstStyle/>
          <a:p>
            <a:r>
              <a:rPr lang="en-US" sz="2400" dirty="0"/>
              <a:t>37%</a:t>
            </a:r>
          </a:p>
        </p:txBody>
      </p:sp>
      <p:sp>
        <p:nvSpPr>
          <p:cNvPr id="8" name="Rectangle 7">
            <a:extLst>
              <a:ext uri="{FF2B5EF4-FFF2-40B4-BE49-F238E27FC236}">
                <a16:creationId xmlns:a16="http://schemas.microsoft.com/office/drawing/2014/main" id="{ADDDACAB-CE6C-459D-ACBA-1F8413780A4E}"/>
              </a:ext>
            </a:extLst>
          </p:cNvPr>
          <p:cNvSpPr/>
          <p:nvPr/>
        </p:nvSpPr>
        <p:spPr>
          <a:xfrm>
            <a:off x="179009" y="6444862"/>
            <a:ext cx="6096000" cy="276999"/>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200" b="0" i="0" u="none" strike="noStrike" kern="0" cap="none" spc="0" normalizeH="0" baseline="0" noProof="0" dirty="0">
                <a:ln>
                  <a:noFill/>
                </a:ln>
                <a:solidFill>
                  <a:schemeClr val="bg1"/>
                </a:solidFill>
                <a:effectLst/>
                <a:uLnTx/>
                <a:uFillTx/>
              </a:rPr>
              <a:t>JAMA Cardiol. 2017;2(5):547-555. doi:10.1001/jamacardio.2017.0083</a:t>
            </a:r>
            <a:endParaRPr kumimoji="0" lang="en-US" sz="1200" b="0" i="0" u="none" strike="noStrike" kern="0" cap="none" spc="0" normalizeH="0" baseline="0" noProof="0" dirty="0">
              <a:ln>
                <a:noFill/>
              </a:ln>
              <a:solidFill>
                <a:schemeClr val="bg1"/>
              </a:solidFill>
              <a:effectLst/>
              <a:uLnTx/>
              <a:uFillTx/>
            </a:endParaRPr>
          </a:p>
        </p:txBody>
      </p:sp>
      <p:sp>
        <p:nvSpPr>
          <p:cNvPr id="9" name="TextBox 8">
            <a:extLst>
              <a:ext uri="{FF2B5EF4-FFF2-40B4-BE49-F238E27FC236}">
                <a16:creationId xmlns:a16="http://schemas.microsoft.com/office/drawing/2014/main" id="{FCE01DD3-AFC4-49F0-8339-DCC1DEE98143}"/>
              </a:ext>
            </a:extLst>
          </p:cNvPr>
          <p:cNvSpPr txBox="1"/>
          <p:nvPr/>
        </p:nvSpPr>
        <p:spPr>
          <a:xfrm>
            <a:off x="6275009" y="5798531"/>
            <a:ext cx="5660317"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No significant difference in adverse events by achieved LDL-C level</a:t>
            </a:r>
          </a:p>
        </p:txBody>
      </p:sp>
    </p:spTree>
    <p:extLst>
      <p:ext uri="{BB962C8B-B14F-4D97-AF65-F5344CB8AC3E}">
        <p14:creationId xmlns:p14="http://schemas.microsoft.com/office/powerpoint/2010/main" val="2131663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B7838-0FE8-46C4-9085-89CDB4BF0030}"/>
              </a:ext>
            </a:extLst>
          </p:cNvPr>
          <p:cNvSpPr>
            <a:spLocks noGrp="1"/>
          </p:cNvSpPr>
          <p:nvPr>
            <p:ph type="title"/>
          </p:nvPr>
        </p:nvSpPr>
        <p:spPr/>
        <p:txBody>
          <a:bodyPr>
            <a:noAutofit/>
          </a:bodyPr>
          <a:lstStyle/>
          <a:p>
            <a:r>
              <a:rPr lang="en-US" sz="3600" dirty="0"/>
              <a:t>FOURIER: Efficacy and safety of very low levels of LDL-C with evolocumab</a:t>
            </a:r>
          </a:p>
        </p:txBody>
      </p:sp>
      <p:sp>
        <p:nvSpPr>
          <p:cNvPr id="3" name="Footer Placeholder 2">
            <a:extLst>
              <a:ext uri="{FF2B5EF4-FFF2-40B4-BE49-F238E27FC236}">
                <a16:creationId xmlns:a16="http://schemas.microsoft.com/office/drawing/2014/main" id="{DD405962-4ED3-4BA6-9BB6-7E0B6A572F26}"/>
              </a:ext>
            </a:extLst>
          </p:cNvPr>
          <p:cNvSpPr>
            <a:spLocks noGrp="1"/>
          </p:cNvSpPr>
          <p:nvPr>
            <p:ph type="ftr" sz="quarter" idx="11"/>
          </p:nvPr>
        </p:nvSpPr>
        <p:spPr>
          <a:xfrm>
            <a:off x="-19050" y="6817665"/>
            <a:ext cx="12192000" cy="665811"/>
          </a:xfrm>
        </p:spPr>
        <p:txBody>
          <a:bodyPr/>
          <a:lstStyle/>
          <a:p>
            <a:r>
              <a:rPr lang="en-US" dirty="0">
                <a:latin typeface="Arial" panose="020B0604020202020204" pitchFamily="34" charset="0"/>
                <a:cs typeface="Arial" panose="020B0604020202020204" pitchFamily="34" charset="0"/>
              </a:rPr>
              <a:t>Giugliano RP, et al. </a:t>
            </a:r>
            <a:r>
              <a:rPr lang="en-US" i="1" dirty="0">
                <a:latin typeface="Arial" panose="020B0604020202020204" pitchFamily="34" charset="0"/>
                <a:cs typeface="Arial" panose="020B0604020202020204" pitchFamily="34" charset="0"/>
              </a:rPr>
              <a:t>Lancet</a:t>
            </a:r>
            <a:r>
              <a:rPr lang="en-US" dirty="0">
                <a:latin typeface="Arial" panose="020B0604020202020204" pitchFamily="34" charset="0"/>
                <a:cs typeface="Arial" panose="020B0604020202020204" pitchFamily="34" charset="0"/>
              </a:rPr>
              <a:t>. 2017;390(10106):1962-71.</a:t>
            </a:r>
          </a:p>
        </p:txBody>
      </p:sp>
      <p:pic>
        <p:nvPicPr>
          <p:cNvPr id="41988" name="Picture 1">
            <a:extLst>
              <a:ext uri="{FF2B5EF4-FFF2-40B4-BE49-F238E27FC236}">
                <a16:creationId xmlns:a16="http://schemas.microsoft.com/office/drawing/2014/main" id="{4F3C985B-84C3-46F4-8009-DC48F2FF96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28" y="1841015"/>
            <a:ext cx="6033023" cy="40522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90" name="TextBox 10">
            <a:extLst>
              <a:ext uri="{FF2B5EF4-FFF2-40B4-BE49-F238E27FC236}">
                <a16:creationId xmlns:a16="http://schemas.microsoft.com/office/drawing/2014/main" id="{BBBDFB3E-3D74-490E-8B65-788C97963194}"/>
              </a:ext>
            </a:extLst>
          </p:cNvPr>
          <p:cNvSpPr txBox="1">
            <a:spLocks noChangeArrowheads="1"/>
          </p:cNvSpPr>
          <p:nvPr/>
        </p:nvSpPr>
        <p:spPr bwMode="auto">
          <a:xfrm>
            <a:off x="1219894" y="2131411"/>
            <a:ext cx="4426437"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gn="ctr">
              <a:spcBef>
                <a:spcPct val="0"/>
              </a:spcBef>
              <a:buFont typeface="Wingdings" panose="05000000000000000000" pitchFamily="2" charset="2"/>
              <a:buChar char="v"/>
            </a:pPr>
            <a:r>
              <a:rPr lang="en-US" altLang="en-US" sz="1400" dirty="0">
                <a:latin typeface="Arial" panose="020B0604020202020204" pitchFamily="34" charset="0"/>
                <a:cs typeface="Arial" panose="020B0604020202020204" pitchFamily="34" charset="0"/>
              </a:rPr>
              <a:t>41% achieved LDL-C &lt;1.3 mmol/L or 50 mg/dL</a:t>
            </a:r>
          </a:p>
        </p:txBody>
      </p:sp>
      <p:pic>
        <p:nvPicPr>
          <p:cNvPr id="2" name="Picture 1"/>
          <p:cNvPicPr>
            <a:picLocks noChangeAspect="1"/>
          </p:cNvPicPr>
          <p:nvPr/>
        </p:nvPicPr>
        <p:blipFill>
          <a:blip r:embed="rId4"/>
          <a:stretch>
            <a:fillRect/>
          </a:stretch>
        </p:blipFill>
        <p:spPr>
          <a:xfrm>
            <a:off x="6216090" y="1868200"/>
            <a:ext cx="5891339" cy="3789404"/>
          </a:xfrm>
          <a:prstGeom prst="rect">
            <a:avLst/>
          </a:prstGeom>
        </p:spPr>
      </p:pic>
      <p:pic>
        <p:nvPicPr>
          <p:cNvPr id="4" name="Picture 3"/>
          <p:cNvPicPr>
            <a:picLocks noChangeAspect="1"/>
          </p:cNvPicPr>
          <p:nvPr/>
        </p:nvPicPr>
        <p:blipFill>
          <a:blip r:embed="rId5"/>
          <a:stretch>
            <a:fillRect/>
          </a:stretch>
        </p:blipFill>
        <p:spPr>
          <a:xfrm>
            <a:off x="6844890" y="1928574"/>
            <a:ext cx="1768800" cy="1204835"/>
          </a:xfrm>
          <a:prstGeom prst="rect">
            <a:avLst/>
          </a:prstGeom>
        </p:spPr>
      </p:pic>
      <p:sp>
        <p:nvSpPr>
          <p:cNvPr id="8" name="Rectangle 7">
            <a:extLst>
              <a:ext uri="{FF2B5EF4-FFF2-40B4-BE49-F238E27FC236}">
                <a16:creationId xmlns:a16="http://schemas.microsoft.com/office/drawing/2014/main" id="{69EDD65C-FCD9-47AF-9156-D4AC13E87DBD}"/>
              </a:ext>
            </a:extLst>
          </p:cNvPr>
          <p:cNvSpPr/>
          <p:nvPr/>
        </p:nvSpPr>
        <p:spPr>
          <a:xfrm>
            <a:off x="6124690" y="5749527"/>
            <a:ext cx="5839514" cy="923330"/>
          </a:xfrm>
          <a:prstGeom prst="rect">
            <a:avLst/>
          </a:prstGeom>
        </p:spPr>
        <p:txBody>
          <a:bodyPr wrap="square">
            <a:spAutoFit/>
          </a:bodyPr>
          <a:lstStyle/>
          <a:p>
            <a:pPr marL="457189" indent="-457189">
              <a:buFont typeface="Arial" panose="020B0604020202020204" pitchFamily="34" charset="0"/>
              <a:buChar char="•"/>
            </a:pPr>
            <a:r>
              <a:rPr lang="en-US" altLang="en-US" b="1" dirty="0">
                <a:solidFill>
                  <a:schemeClr val="bg1"/>
                </a:solidFill>
                <a:latin typeface="Arial" panose="020B0604020202020204" pitchFamily="34" charset="0"/>
                <a:cs typeface="Arial" panose="020B0604020202020204" pitchFamily="34" charset="0"/>
              </a:rPr>
              <a:t>Lower achieved LDL-C associated with greater reduction MACE down to LDL-C &lt;0.2 mmol/L (&lt;10 mg/dL). </a:t>
            </a:r>
          </a:p>
        </p:txBody>
      </p:sp>
      <p:sp>
        <p:nvSpPr>
          <p:cNvPr id="6" name="Rectangle 5">
            <a:extLst>
              <a:ext uri="{FF2B5EF4-FFF2-40B4-BE49-F238E27FC236}">
                <a16:creationId xmlns:a16="http://schemas.microsoft.com/office/drawing/2014/main" id="{DF737339-E729-483E-B85D-650C2E5D36A3}"/>
              </a:ext>
            </a:extLst>
          </p:cNvPr>
          <p:cNvSpPr/>
          <p:nvPr/>
        </p:nvSpPr>
        <p:spPr>
          <a:xfrm>
            <a:off x="64172" y="5801969"/>
            <a:ext cx="6096000" cy="869469"/>
          </a:xfrm>
          <a:prstGeom prst="rect">
            <a:avLst/>
          </a:prstGeom>
        </p:spPr>
        <p:txBody>
          <a:bodyPr>
            <a:spAutoFit/>
          </a:bodyPr>
          <a:lstStyle/>
          <a:p>
            <a:pPr marL="457189" lvl="0" indent="-457189">
              <a:buFont typeface="Arial" panose="020B0604020202020204" pitchFamily="34" charset="0"/>
              <a:buChar char="•"/>
            </a:pPr>
            <a:endParaRPr lang="en-US" altLang="en-US" sz="1050" b="1" dirty="0">
              <a:solidFill>
                <a:prstClr val="white"/>
              </a:solidFill>
              <a:latin typeface="Arial" panose="020B0604020202020204" pitchFamily="34" charset="0"/>
              <a:cs typeface="Arial" panose="020B0604020202020204" pitchFamily="34" charset="0"/>
            </a:endParaRPr>
          </a:p>
          <a:p>
            <a:pPr marL="457189" lvl="0" indent="-457189">
              <a:spcBef>
                <a:spcPct val="0"/>
              </a:spcBef>
              <a:buFont typeface="Arial" panose="020B0604020202020204" pitchFamily="34" charset="0"/>
              <a:buChar char="•"/>
            </a:pPr>
            <a:r>
              <a:rPr lang="en-US" altLang="en-US" sz="2000" b="1" dirty="0">
                <a:solidFill>
                  <a:prstClr val="white"/>
                </a:solidFill>
                <a:latin typeface="Arial" panose="020B0604020202020204" pitchFamily="34" charset="0"/>
                <a:cs typeface="Arial" panose="020B0604020202020204" pitchFamily="34" charset="0"/>
              </a:rPr>
              <a:t>No safety concerns with very low LDL-C levels over a median of 2.2 years. </a:t>
            </a:r>
          </a:p>
        </p:txBody>
      </p:sp>
    </p:spTree>
    <p:extLst>
      <p:ext uri="{BB962C8B-B14F-4D97-AF65-F5344CB8AC3E}">
        <p14:creationId xmlns:p14="http://schemas.microsoft.com/office/powerpoint/2010/main" val="1039135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AA8D-4C1D-4E36-9D04-1026CDD3F2FE}"/>
              </a:ext>
            </a:extLst>
          </p:cNvPr>
          <p:cNvSpPr>
            <a:spLocks noGrp="1"/>
          </p:cNvSpPr>
          <p:nvPr>
            <p:ph type="title"/>
          </p:nvPr>
        </p:nvSpPr>
        <p:spPr/>
        <p:txBody>
          <a:bodyPr>
            <a:noAutofit/>
          </a:bodyPr>
          <a:lstStyle/>
          <a:p>
            <a:r>
              <a:rPr lang="en-US" sz="3600" dirty="0"/>
              <a:t>CV safety and efficacy of evolocumab in patients with and without diabetes: FOURIER</a:t>
            </a:r>
          </a:p>
        </p:txBody>
      </p:sp>
      <p:sp>
        <p:nvSpPr>
          <p:cNvPr id="3" name="Footer Placeholder 2">
            <a:extLst>
              <a:ext uri="{FF2B5EF4-FFF2-40B4-BE49-F238E27FC236}">
                <a16:creationId xmlns:a16="http://schemas.microsoft.com/office/drawing/2014/main" id="{4C7CEC93-8496-4A89-B94D-748D0C1EC091}"/>
              </a:ext>
            </a:extLst>
          </p:cNvPr>
          <p:cNvSpPr>
            <a:spLocks noGrp="1"/>
          </p:cNvSpPr>
          <p:nvPr>
            <p:ph type="ftr" sz="quarter" idx="11"/>
          </p:nvPr>
        </p:nvSpPr>
        <p:spPr/>
        <p:txBody>
          <a:bodyPr/>
          <a:lstStyle/>
          <a:p>
            <a:r>
              <a:rPr lang="en-US" dirty="0"/>
              <a:t>Sabatine MS, et al. </a:t>
            </a:r>
            <a:r>
              <a:rPr lang="en-US" i="1" dirty="0"/>
              <a:t>Lancet Diabetes Endocrinol. </a:t>
            </a:r>
            <a:r>
              <a:rPr lang="en-US" dirty="0"/>
              <a:t>2017;5(12):941-950.</a:t>
            </a:r>
          </a:p>
        </p:txBody>
      </p:sp>
      <p:pic>
        <p:nvPicPr>
          <p:cNvPr id="6" name="Picture 5">
            <a:extLst>
              <a:ext uri="{FF2B5EF4-FFF2-40B4-BE49-F238E27FC236}">
                <a16:creationId xmlns:a16="http://schemas.microsoft.com/office/drawing/2014/main" id="{3638BB33-60EE-4DE0-A0B9-BD1E7E3AE3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39892" y="1541997"/>
            <a:ext cx="4350315" cy="509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a:extLst>
              <a:ext uri="{FF2B5EF4-FFF2-40B4-BE49-F238E27FC236}">
                <a16:creationId xmlns:a16="http://schemas.microsoft.com/office/drawing/2014/main" id="{E0498DE9-1056-47FA-8C92-EA0297339C8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079" y="1721224"/>
            <a:ext cx="5561735" cy="445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914758" y="2496229"/>
            <a:ext cx="2592729" cy="646331"/>
          </a:xfrm>
          <a:prstGeom prst="rect">
            <a:avLst/>
          </a:prstGeom>
          <a:solidFill>
            <a:schemeClr val="accent2">
              <a:lumMod val="20000"/>
              <a:lumOff val="80000"/>
            </a:schemeClr>
          </a:solidFill>
          <a:ln>
            <a:solidFill>
              <a:srgbClr val="FF0000"/>
            </a:solidFill>
          </a:ln>
        </p:spPr>
        <p:txBody>
          <a:bodyPr wrap="square" rtlCol="0">
            <a:spAutoFit/>
          </a:bodyPr>
          <a:lstStyle/>
          <a:p>
            <a:pPr algn="ctr"/>
            <a:r>
              <a:rPr lang="en-US" b="1" dirty="0"/>
              <a:t>No increase in new-onset diabetes</a:t>
            </a:r>
          </a:p>
        </p:txBody>
      </p:sp>
      <p:sp>
        <p:nvSpPr>
          <p:cNvPr id="4" name="TextBox 3"/>
          <p:cNvSpPr txBox="1"/>
          <p:nvPr/>
        </p:nvSpPr>
        <p:spPr>
          <a:xfrm>
            <a:off x="8133347" y="3429000"/>
            <a:ext cx="3070458" cy="923330"/>
          </a:xfrm>
          <a:prstGeom prst="rect">
            <a:avLst/>
          </a:prstGeom>
          <a:solidFill>
            <a:schemeClr val="accent2">
              <a:lumMod val="20000"/>
              <a:lumOff val="80000"/>
            </a:schemeClr>
          </a:solidFill>
          <a:ln>
            <a:solidFill>
              <a:srgbClr val="FF0000"/>
            </a:solidFill>
          </a:ln>
        </p:spPr>
        <p:txBody>
          <a:bodyPr wrap="square" rtlCol="0">
            <a:spAutoFit/>
          </a:bodyPr>
          <a:lstStyle/>
          <a:p>
            <a:pPr algn="ctr"/>
            <a:r>
              <a:rPr lang="en-US" b="1" dirty="0"/>
              <a:t>Equally effective in LDL-C lowering in patients with and without diabetes</a:t>
            </a:r>
          </a:p>
        </p:txBody>
      </p:sp>
    </p:spTree>
    <p:extLst>
      <p:ext uri="{BB962C8B-B14F-4D97-AF65-F5344CB8AC3E}">
        <p14:creationId xmlns:p14="http://schemas.microsoft.com/office/powerpoint/2010/main" val="144234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87A7D3-5C60-43B7-BB5F-0F52762E8D60}"/>
              </a:ext>
            </a:extLst>
          </p:cNvPr>
          <p:cNvPicPr>
            <a:picLocks noChangeAspect="1"/>
          </p:cNvPicPr>
          <p:nvPr/>
        </p:nvPicPr>
        <p:blipFill>
          <a:blip r:embed="rId3"/>
          <a:stretch>
            <a:fillRect/>
          </a:stretch>
        </p:blipFill>
        <p:spPr>
          <a:xfrm>
            <a:off x="0" y="0"/>
            <a:ext cx="12192000" cy="6858000"/>
          </a:xfrm>
          <a:prstGeom prst="rect">
            <a:avLst/>
          </a:prstGeom>
        </p:spPr>
      </p:pic>
      <p:sp>
        <p:nvSpPr>
          <p:cNvPr id="240642" name="Rectangle 2"/>
          <p:cNvSpPr>
            <a:spLocks noGrp="1" noChangeArrowheads="1"/>
          </p:cNvSpPr>
          <p:nvPr>
            <p:ph type="ctrTitle"/>
          </p:nvPr>
        </p:nvSpPr>
        <p:spPr>
          <a:xfrm>
            <a:off x="132558" y="1041400"/>
            <a:ext cx="11478409" cy="2387600"/>
          </a:xfrm>
        </p:spPr>
        <p:txBody>
          <a:bodyPr>
            <a:normAutofit/>
          </a:bodyPr>
          <a:lstStyle/>
          <a:p>
            <a:pPr algn="ctr" eaLnBrk="1" hangingPunct="1">
              <a:defRPr/>
            </a:pPr>
            <a:r>
              <a:rPr lang="en-US" sz="4400" dirty="0">
                <a:solidFill>
                  <a:schemeClr val="accent1"/>
                </a:solidFill>
              </a:rPr>
              <a:t>Optimal Lipid Lowering:</a:t>
            </a:r>
            <a:br>
              <a:rPr lang="en-US" sz="4400" dirty="0">
                <a:solidFill>
                  <a:schemeClr val="accent1"/>
                </a:solidFill>
              </a:rPr>
            </a:br>
            <a:r>
              <a:rPr lang="en-US" sz="4400" dirty="0">
                <a:solidFill>
                  <a:schemeClr val="accent1"/>
                </a:solidFill>
              </a:rPr>
              <a:t>Statin Benefits and Residual Risk</a:t>
            </a:r>
          </a:p>
        </p:txBody>
      </p:sp>
      <p:sp>
        <p:nvSpPr>
          <p:cNvPr id="4" name="Subtitle 2">
            <a:extLst>
              <a:ext uri="{FF2B5EF4-FFF2-40B4-BE49-F238E27FC236}">
                <a16:creationId xmlns:a16="http://schemas.microsoft.com/office/drawing/2014/main" id="{B5D69326-A84D-4A3D-84B4-171802F642EE}"/>
              </a:ext>
            </a:extLst>
          </p:cNvPr>
          <p:cNvSpPr txBox="1">
            <a:spLocks/>
          </p:cNvSpPr>
          <p:nvPr/>
        </p:nvSpPr>
        <p:spPr>
          <a:xfrm>
            <a:off x="2622542" y="3572118"/>
            <a:ext cx="8988425" cy="685800"/>
          </a:xfrm>
          <a:prstGeom prst="rect">
            <a:avLst/>
          </a:prstGeom>
        </p:spPr>
        <p:txBody>
          <a:bodyPr vert="horz" lIns="0" tIns="228621" rIns="0" bIns="45724" rtlCol="0">
            <a:noAutofit/>
          </a:bodyPr>
          <a:lstStyle>
            <a:lvl1pPr marL="228621" indent="-228621" algn="l" defTabSz="914484"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214" indent="-23497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2pPr>
            <a:lvl3pPr marL="1143105"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3pPr>
            <a:lvl4pPr marL="1600347"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4pPr>
            <a:lvl5pPr marL="2057588"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endParaRPr lang="en-US" dirty="0">
              <a:solidFill>
                <a:schemeClr val="bg2">
                  <a:lumMod val="50000"/>
                </a:schemeClr>
              </a:solidFill>
            </a:endParaRPr>
          </a:p>
        </p:txBody>
      </p:sp>
    </p:spTree>
    <p:extLst>
      <p:ext uri="{BB962C8B-B14F-4D97-AF65-F5344CB8AC3E}">
        <p14:creationId xmlns:p14="http://schemas.microsoft.com/office/powerpoint/2010/main" val="160843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C7CEC93-8496-4A89-B94D-748D0C1EC091}"/>
              </a:ext>
            </a:extLst>
          </p:cNvPr>
          <p:cNvSpPr>
            <a:spLocks noGrp="1"/>
          </p:cNvSpPr>
          <p:nvPr>
            <p:ph type="ftr" sz="quarter" idx="11"/>
          </p:nvPr>
        </p:nvSpPr>
        <p:spPr>
          <a:xfrm>
            <a:off x="108858" y="6435432"/>
            <a:ext cx="12192000" cy="665811"/>
          </a:xfrm>
        </p:spPr>
        <p:txBody>
          <a:bodyPr/>
          <a:lstStyle/>
          <a:p>
            <a:r>
              <a:rPr lang="en-US" dirty="0"/>
              <a:t>Sabatine MS, et al. </a:t>
            </a:r>
            <a:r>
              <a:rPr lang="en-US" i="1" dirty="0"/>
              <a:t>Lancet Diabetes Endocrinol. </a:t>
            </a:r>
            <a:r>
              <a:rPr lang="en-US" dirty="0"/>
              <a:t>2017;5(12):941-950.</a:t>
            </a:r>
          </a:p>
        </p:txBody>
      </p:sp>
      <p:pic>
        <p:nvPicPr>
          <p:cNvPr id="9" name="Picture 8">
            <a:extLst>
              <a:ext uri="{FF2B5EF4-FFF2-40B4-BE49-F238E27FC236}">
                <a16:creationId xmlns:a16="http://schemas.microsoft.com/office/drawing/2014/main" id="{7785AEFA-989B-4231-AA17-2CCA78EF9B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1822" y="519763"/>
            <a:ext cx="4656750" cy="601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7BB62C3-9884-4724-8333-B5CA57699A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74169" y="519763"/>
            <a:ext cx="4656750" cy="601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4713842-AD91-47C0-8507-D179A52B6738}"/>
              </a:ext>
            </a:extLst>
          </p:cNvPr>
          <p:cNvSpPr txBox="1"/>
          <p:nvPr/>
        </p:nvSpPr>
        <p:spPr>
          <a:xfrm>
            <a:off x="259881" y="1559293"/>
            <a:ext cx="2358191" cy="3108543"/>
          </a:xfrm>
          <a:prstGeom prst="rect">
            <a:avLst/>
          </a:prstGeom>
          <a:noFill/>
        </p:spPr>
        <p:txBody>
          <a:bodyPr wrap="square" rtlCol="0">
            <a:spAutoFit/>
          </a:bodyPr>
          <a:lstStyle/>
          <a:p>
            <a:r>
              <a:rPr lang="en-US" sz="2800" b="1" dirty="0">
                <a:solidFill>
                  <a:schemeClr val="bg1"/>
                </a:solidFill>
              </a:rPr>
              <a:t>Similar benefits of </a:t>
            </a:r>
            <a:r>
              <a:rPr lang="en-US" sz="2800" b="1" dirty="0" err="1">
                <a:solidFill>
                  <a:schemeClr val="bg1"/>
                </a:solidFill>
              </a:rPr>
              <a:t>evolocumab</a:t>
            </a:r>
            <a:r>
              <a:rPr lang="en-US" sz="2800" b="1" dirty="0">
                <a:solidFill>
                  <a:schemeClr val="bg1"/>
                </a:solidFill>
              </a:rPr>
              <a:t> in patients with or without diabetes</a:t>
            </a:r>
          </a:p>
        </p:txBody>
      </p:sp>
    </p:spTree>
    <p:extLst>
      <p:ext uri="{BB962C8B-B14F-4D97-AF65-F5344CB8AC3E}">
        <p14:creationId xmlns:p14="http://schemas.microsoft.com/office/powerpoint/2010/main" val="207258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5CEA-2426-49B1-B05D-059C789ECEFB}"/>
              </a:ext>
            </a:extLst>
          </p:cNvPr>
          <p:cNvSpPr>
            <a:spLocks noGrp="1"/>
          </p:cNvSpPr>
          <p:nvPr>
            <p:ph type="title"/>
          </p:nvPr>
        </p:nvSpPr>
        <p:spPr/>
        <p:txBody>
          <a:bodyPr>
            <a:normAutofit fontScale="90000"/>
          </a:bodyPr>
          <a:lstStyle/>
          <a:p>
            <a:r>
              <a:rPr lang="en-US" dirty="0"/>
              <a:t>Efficacy and safety of alirocumab in DM: Pooled analyses from phase 3 trials</a:t>
            </a:r>
          </a:p>
        </p:txBody>
      </p:sp>
      <p:pic>
        <p:nvPicPr>
          <p:cNvPr id="4" name="Content Placeholder 6">
            <a:extLst>
              <a:ext uri="{FF2B5EF4-FFF2-40B4-BE49-F238E27FC236}">
                <a16:creationId xmlns:a16="http://schemas.microsoft.com/office/drawing/2014/main" id="{AF141C6E-421B-4978-879E-7554B1E0C8B1}"/>
              </a:ext>
            </a:extLst>
          </p:cNvPr>
          <p:cNvPicPr>
            <a:picLocks noChangeAspect="1"/>
          </p:cNvPicPr>
          <p:nvPr/>
        </p:nvPicPr>
        <p:blipFill rotWithShape="1">
          <a:blip r:embed="rId2"/>
          <a:srcRect l="25177" t="13853" r="23967" b="16500"/>
          <a:stretch/>
        </p:blipFill>
        <p:spPr>
          <a:xfrm>
            <a:off x="316459" y="1648398"/>
            <a:ext cx="4521164" cy="3481867"/>
          </a:xfrm>
          <a:prstGeom prst="rect">
            <a:avLst/>
          </a:prstGeom>
        </p:spPr>
      </p:pic>
      <p:sp>
        <p:nvSpPr>
          <p:cNvPr id="8" name="TextBox 7">
            <a:extLst>
              <a:ext uri="{FF2B5EF4-FFF2-40B4-BE49-F238E27FC236}">
                <a16:creationId xmlns:a16="http://schemas.microsoft.com/office/drawing/2014/main" id="{EA68E795-D310-46D5-9AB3-1B266C76EF15}"/>
              </a:ext>
            </a:extLst>
          </p:cNvPr>
          <p:cNvSpPr txBox="1"/>
          <p:nvPr/>
        </p:nvSpPr>
        <p:spPr>
          <a:xfrm>
            <a:off x="130627" y="6483182"/>
            <a:ext cx="6166264" cy="430887"/>
          </a:xfrm>
          <a:prstGeom prst="rect">
            <a:avLst/>
          </a:prstGeom>
          <a:noFill/>
        </p:spPr>
        <p:txBody>
          <a:bodyPr wrap="square" rtlCol="0">
            <a:spAutoFit/>
          </a:bodyPr>
          <a:lstStyle/>
          <a:p>
            <a:r>
              <a:rPr lang="en-US" sz="1100" dirty="0">
                <a:solidFill>
                  <a:schemeClr val="bg1"/>
                </a:solidFill>
                <a:latin typeface="+mj-lt"/>
              </a:rPr>
              <a:t>Diabetes </a:t>
            </a:r>
            <a:r>
              <a:rPr lang="en-US" sz="1100" dirty="0" err="1">
                <a:solidFill>
                  <a:schemeClr val="bg1"/>
                </a:solidFill>
                <a:latin typeface="+mj-lt"/>
              </a:rPr>
              <a:t>Therap</a:t>
            </a:r>
            <a:r>
              <a:rPr lang="en-US" sz="1100" dirty="0">
                <a:solidFill>
                  <a:schemeClr val="bg1"/>
                </a:solidFill>
                <a:latin typeface="+mj-lt"/>
              </a:rPr>
              <a:t> 2018;9:1317-1334; Ray KK, American Diabetes Association 2018 (Orlando, FL)</a:t>
            </a:r>
          </a:p>
          <a:p>
            <a:endParaRPr lang="en-US" sz="1100" dirty="0">
              <a:solidFill>
                <a:schemeClr val="bg1"/>
              </a:solidFill>
            </a:endParaRPr>
          </a:p>
        </p:txBody>
      </p:sp>
      <p:pic>
        <p:nvPicPr>
          <p:cNvPr id="3" name="Picture 2">
            <a:extLst>
              <a:ext uri="{FF2B5EF4-FFF2-40B4-BE49-F238E27FC236}">
                <a16:creationId xmlns:a16="http://schemas.microsoft.com/office/drawing/2014/main" id="{7F84345D-FEC0-479B-80E8-F1D307FF58A8}"/>
              </a:ext>
            </a:extLst>
          </p:cNvPr>
          <p:cNvPicPr>
            <a:picLocks noChangeAspect="1"/>
          </p:cNvPicPr>
          <p:nvPr/>
        </p:nvPicPr>
        <p:blipFill rotWithShape="1">
          <a:blip r:embed="rId3"/>
          <a:srcRect b="25559"/>
          <a:stretch/>
        </p:blipFill>
        <p:spPr>
          <a:xfrm>
            <a:off x="4978140" y="1648398"/>
            <a:ext cx="7029421" cy="3963130"/>
          </a:xfrm>
          <a:prstGeom prst="rect">
            <a:avLst/>
          </a:prstGeom>
        </p:spPr>
      </p:pic>
      <p:sp>
        <p:nvSpPr>
          <p:cNvPr id="5" name="TextBox 4">
            <a:extLst>
              <a:ext uri="{FF2B5EF4-FFF2-40B4-BE49-F238E27FC236}">
                <a16:creationId xmlns:a16="http://schemas.microsoft.com/office/drawing/2014/main" id="{765995C4-78C2-445E-8049-6CABADB18EDB}"/>
              </a:ext>
            </a:extLst>
          </p:cNvPr>
          <p:cNvSpPr txBox="1"/>
          <p:nvPr/>
        </p:nvSpPr>
        <p:spPr>
          <a:xfrm>
            <a:off x="316459" y="5263428"/>
            <a:ext cx="4350619"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Similar reductions in lipids/lipoproteins in patients with and without diabetes</a:t>
            </a:r>
          </a:p>
        </p:txBody>
      </p:sp>
      <p:sp>
        <p:nvSpPr>
          <p:cNvPr id="6" name="TextBox 5">
            <a:extLst>
              <a:ext uri="{FF2B5EF4-FFF2-40B4-BE49-F238E27FC236}">
                <a16:creationId xmlns:a16="http://schemas.microsoft.com/office/drawing/2014/main" id="{CCED89F3-5B27-4FDF-9DC1-1F49CD194BED}"/>
              </a:ext>
            </a:extLst>
          </p:cNvPr>
          <p:cNvSpPr txBox="1"/>
          <p:nvPr/>
        </p:nvSpPr>
        <p:spPr>
          <a:xfrm>
            <a:off x="5544152" y="5724190"/>
            <a:ext cx="6554804"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Alirocumab was NOT associated with worsening glycemic control or new onset diabetes.</a:t>
            </a:r>
          </a:p>
        </p:txBody>
      </p:sp>
    </p:spTree>
    <p:extLst>
      <p:ext uri="{BB962C8B-B14F-4D97-AF65-F5344CB8AC3E}">
        <p14:creationId xmlns:p14="http://schemas.microsoft.com/office/powerpoint/2010/main" val="1110430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cstate="print"/>
          <a:srcRect/>
          <a:stretch>
            <a:fillRect/>
          </a:stretch>
        </p:blipFill>
        <p:spPr bwMode="auto">
          <a:xfrm>
            <a:off x="10070877" y="253252"/>
            <a:ext cx="1653305" cy="740786"/>
          </a:xfrm>
          <a:prstGeom prst="rect">
            <a:avLst/>
          </a:prstGeom>
          <a:noFill/>
          <a:ln w="9525">
            <a:noFill/>
            <a:miter lim="800000"/>
            <a:headEnd/>
            <a:tailEnd/>
          </a:ln>
        </p:spPr>
      </p:pic>
      <p:graphicFrame>
        <p:nvGraphicFramePr>
          <p:cNvPr id="10" name="Chart 9"/>
          <p:cNvGraphicFramePr/>
          <p:nvPr>
            <p:extLst/>
          </p:nvPr>
        </p:nvGraphicFramePr>
        <p:xfrm>
          <a:off x="1572627" y="1395663"/>
          <a:ext cx="8582527" cy="516555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569076" y="1835032"/>
            <a:ext cx="1751378" cy="923330"/>
          </a:xfrm>
          <a:prstGeom prst="rect">
            <a:avLst/>
          </a:prstGeom>
          <a:noFill/>
        </p:spPr>
        <p:txBody>
          <a:bodyPr wrap="square" rtlCol="0">
            <a:spAutoFit/>
          </a:bodyPr>
          <a:lstStyle/>
          <a:p>
            <a:pPr algn="ctr">
              <a:defRPr/>
            </a:pPr>
            <a:endParaRPr lang="en-US" b="1" dirty="0">
              <a:solidFill>
                <a:schemeClr val="bg1"/>
              </a:solidFill>
            </a:endParaRPr>
          </a:p>
          <a:p>
            <a:pPr algn="ctr">
              <a:defRPr/>
            </a:pPr>
            <a:r>
              <a:rPr lang="en-US" b="1" dirty="0">
                <a:solidFill>
                  <a:schemeClr val="bg1"/>
                </a:solidFill>
              </a:rPr>
              <a:t>HR 0.73</a:t>
            </a:r>
          </a:p>
          <a:p>
            <a:pPr algn="ctr">
              <a:defRPr/>
            </a:pPr>
            <a:r>
              <a:rPr lang="en-US" b="1" i="1" dirty="0">
                <a:solidFill>
                  <a:schemeClr val="bg1"/>
                </a:solidFill>
              </a:rPr>
              <a:t>P</a:t>
            </a:r>
            <a:r>
              <a:rPr lang="en-US" b="1" dirty="0">
                <a:solidFill>
                  <a:schemeClr val="bg1"/>
                </a:solidFill>
              </a:rPr>
              <a:t>&lt;.001</a:t>
            </a:r>
          </a:p>
        </p:txBody>
      </p:sp>
      <p:sp>
        <p:nvSpPr>
          <p:cNvPr id="12" name="TextBox 11"/>
          <p:cNvSpPr txBox="1"/>
          <p:nvPr/>
        </p:nvSpPr>
        <p:spPr>
          <a:xfrm>
            <a:off x="4426125" y="2717763"/>
            <a:ext cx="2036790" cy="646331"/>
          </a:xfrm>
          <a:prstGeom prst="rect">
            <a:avLst/>
          </a:prstGeom>
          <a:noFill/>
        </p:spPr>
        <p:txBody>
          <a:bodyPr wrap="square" rtlCol="0">
            <a:spAutoFit/>
          </a:bodyPr>
          <a:lstStyle/>
          <a:p>
            <a:pPr algn="ctr">
              <a:defRPr/>
            </a:pPr>
            <a:r>
              <a:rPr lang="en-US" b="1" dirty="0">
                <a:solidFill>
                  <a:schemeClr val="bg1"/>
                </a:solidFill>
              </a:rPr>
              <a:t>HR 0.68</a:t>
            </a:r>
          </a:p>
          <a:p>
            <a:pPr algn="ctr">
              <a:defRPr/>
            </a:pPr>
            <a:r>
              <a:rPr lang="en-US" b="1" i="1" dirty="0">
                <a:solidFill>
                  <a:schemeClr val="bg1"/>
                </a:solidFill>
              </a:rPr>
              <a:t>P</a:t>
            </a:r>
            <a:r>
              <a:rPr lang="en-US" b="1" dirty="0">
                <a:solidFill>
                  <a:schemeClr val="bg1"/>
                </a:solidFill>
              </a:rPr>
              <a:t>&lt;.001</a:t>
            </a:r>
          </a:p>
        </p:txBody>
      </p:sp>
      <p:sp>
        <p:nvSpPr>
          <p:cNvPr id="14" name="TextBox 13"/>
          <p:cNvSpPr txBox="1"/>
          <p:nvPr/>
        </p:nvSpPr>
        <p:spPr>
          <a:xfrm>
            <a:off x="8262342" y="4397352"/>
            <a:ext cx="2036790" cy="646331"/>
          </a:xfrm>
          <a:prstGeom prst="rect">
            <a:avLst/>
          </a:prstGeom>
          <a:noFill/>
        </p:spPr>
        <p:txBody>
          <a:bodyPr wrap="square" rtlCol="0">
            <a:spAutoFit/>
          </a:bodyPr>
          <a:lstStyle/>
          <a:p>
            <a:pPr algn="ctr">
              <a:defRPr/>
            </a:pPr>
            <a:r>
              <a:rPr lang="en-US" b="1" dirty="0">
                <a:solidFill>
                  <a:schemeClr val="bg1"/>
                </a:solidFill>
              </a:rPr>
              <a:t>HR 0.65</a:t>
            </a:r>
          </a:p>
          <a:p>
            <a:pPr algn="ctr">
              <a:defRPr/>
            </a:pPr>
            <a:r>
              <a:rPr lang="en-US" b="1" i="1" dirty="0">
                <a:solidFill>
                  <a:schemeClr val="bg1"/>
                </a:solidFill>
              </a:rPr>
              <a:t>P</a:t>
            </a:r>
            <a:r>
              <a:rPr lang="en-US" b="1" dirty="0">
                <a:solidFill>
                  <a:schemeClr val="bg1"/>
                </a:solidFill>
              </a:rPr>
              <a:t>=.004</a:t>
            </a:r>
          </a:p>
        </p:txBody>
      </p:sp>
      <p:sp>
        <p:nvSpPr>
          <p:cNvPr id="15" name="TextBox 14"/>
          <p:cNvSpPr txBox="1"/>
          <p:nvPr/>
        </p:nvSpPr>
        <p:spPr>
          <a:xfrm>
            <a:off x="6346381" y="4120352"/>
            <a:ext cx="2036790" cy="923330"/>
          </a:xfrm>
          <a:prstGeom prst="rect">
            <a:avLst/>
          </a:prstGeom>
          <a:noFill/>
        </p:spPr>
        <p:txBody>
          <a:bodyPr wrap="square" rtlCol="0">
            <a:spAutoFit/>
          </a:bodyPr>
          <a:lstStyle/>
          <a:p>
            <a:pPr algn="ctr">
              <a:defRPr/>
            </a:pPr>
            <a:endParaRPr lang="en-US" b="1" dirty="0">
              <a:solidFill>
                <a:schemeClr val="bg1"/>
              </a:solidFill>
            </a:endParaRPr>
          </a:p>
          <a:p>
            <a:pPr algn="ctr">
              <a:defRPr/>
            </a:pPr>
            <a:r>
              <a:rPr lang="en-US" b="1" dirty="0">
                <a:solidFill>
                  <a:schemeClr val="bg1"/>
                </a:solidFill>
              </a:rPr>
              <a:t>HR 1.09</a:t>
            </a:r>
          </a:p>
          <a:p>
            <a:pPr algn="ctr">
              <a:defRPr/>
            </a:pPr>
            <a:r>
              <a:rPr lang="en-US" b="1" i="1" dirty="0">
                <a:solidFill>
                  <a:schemeClr val="bg1"/>
                </a:solidFill>
              </a:rPr>
              <a:t>P</a:t>
            </a:r>
            <a:r>
              <a:rPr lang="en-US" b="1" dirty="0">
                <a:solidFill>
                  <a:schemeClr val="bg1"/>
                </a:solidFill>
              </a:rPr>
              <a:t>=NS</a:t>
            </a:r>
          </a:p>
        </p:txBody>
      </p:sp>
      <p:sp>
        <p:nvSpPr>
          <p:cNvPr id="16" name="TextBox 15"/>
          <p:cNvSpPr txBox="1"/>
          <p:nvPr/>
        </p:nvSpPr>
        <p:spPr>
          <a:xfrm>
            <a:off x="7259382" y="6444644"/>
            <a:ext cx="4927336" cy="276999"/>
          </a:xfrm>
          <a:prstGeom prst="rect">
            <a:avLst/>
          </a:prstGeom>
          <a:noFill/>
        </p:spPr>
        <p:txBody>
          <a:bodyPr wrap="square" rtlCol="0">
            <a:spAutoFit/>
          </a:bodyPr>
          <a:lstStyle/>
          <a:p>
            <a:pPr>
              <a:defRPr/>
            </a:pPr>
            <a:r>
              <a:rPr lang="en-US" sz="1200" dirty="0">
                <a:solidFill>
                  <a:schemeClr val="bg1"/>
                </a:solidFill>
              </a:rPr>
              <a:t>Due to small numbers, Types 3 and 5 are not presented individually</a:t>
            </a:r>
          </a:p>
        </p:txBody>
      </p:sp>
      <p:sp>
        <p:nvSpPr>
          <p:cNvPr id="2" name="TextBox 1">
            <a:extLst>
              <a:ext uri="{FF2B5EF4-FFF2-40B4-BE49-F238E27FC236}">
                <a16:creationId xmlns:a16="http://schemas.microsoft.com/office/drawing/2014/main" id="{F8C5ECFB-9BAC-4D0A-8248-2D3B365A6A45}"/>
              </a:ext>
            </a:extLst>
          </p:cNvPr>
          <p:cNvSpPr txBox="1"/>
          <p:nvPr/>
        </p:nvSpPr>
        <p:spPr>
          <a:xfrm>
            <a:off x="182879" y="6383534"/>
            <a:ext cx="3785007" cy="276999"/>
          </a:xfrm>
          <a:prstGeom prst="rect">
            <a:avLst/>
          </a:prstGeom>
          <a:noFill/>
        </p:spPr>
        <p:txBody>
          <a:bodyPr wrap="square" rtlCol="0">
            <a:spAutoFit/>
          </a:bodyPr>
          <a:lstStyle/>
          <a:p>
            <a:r>
              <a:rPr lang="en-US" sz="1200" dirty="0" err="1">
                <a:solidFill>
                  <a:schemeClr val="bg1"/>
                </a:solidFill>
              </a:rPr>
              <a:t>Wiviott</a:t>
            </a:r>
            <a:r>
              <a:rPr lang="en-US" sz="1200" dirty="0">
                <a:solidFill>
                  <a:schemeClr val="bg1"/>
                </a:solidFill>
              </a:rPr>
              <a:t> SD, et al. </a:t>
            </a:r>
            <a:r>
              <a:rPr lang="en-US" sz="1200" i="1" dirty="0">
                <a:solidFill>
                  <a:schemeClr val="bg1"/>
                </a:solidFill>
              </a:rPr>
              <a:t>Circulation </a:t>
            </a:r>
            <a:r>
              <a:rPr lang="en-US" sz="1200" dirty="0">
                <a:solidFill>
                  <a:schemeClr val="bg1"/>
                </a:solidFill>
                <a:ea typeface="Times New Roman" panose="02020603050405020304" pitchFamily="18" charset="0"/>
              </a:rPr>
              <a:t>2017;136:A16714.</a:t>
            </a:r>
            <a:endParaRPr lang="en-US" sz="1200" dirty="0">
              <a:solidFill>
                <a:schemeClr val="bg1"/>
              </a:solidFill>
            </a:endParaRPr>
          </a:p>
        </p:txBody>
      </p:sp>
      <p:sp>
        <p:nvSpPr>
          <p:cNvPr id="3" name="Rounded Rectangle 2"/>
          <p:cNvSpPr/>
          <p:nvPr/>
        </p:nvSpPr>
        <p:spPr>
          <a:xfrm>
            <a:off x="4475553" y="2347784"/>
            <a:ext cx="1801680" cy="42134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79EA087-A806-4C3B-9A79-FDDF62286B61}"/>
              </a:ext>
            </a:extLst>
          </p:cNvPr>
          <p:cNvSpPr>
            <a:spLocks noGrp="1"/>
          </p:cNvSpPr>
          <p:nvPr>
            <p:ph type="title"/>
          </p:nvPr>
        </p:nvSpPr>
        <p:spPr>
          <a:xfrm>
            <a:off x="-12803" y="14752"/>
            <a:ext cx="10311935" cy="1216152"/>
          </a:xfrm>
        </p:spPr>
        <p:txBody>
          <a:bodyPr>
            <a:noAutofit/>
          </a:bodyPr>
          <a:lstStyle/>
          <a:p>
            <a:r>
              <a:rPr lang="en-US" sz="3800" kern="0" dirty="0">
                <a:solidFill>
                  <a:schemeClr val="tx2"/>
                </a:solidFill>
              </a:rPr>
              <a:t>Effect of Evolocumab by Universal MI Type</a:t>
            </a:r>
            <a:endParaRPr lang="en-US" sz="3800" dirty="0"/>
          </a:p>
        </p:txBody>
      </p:sp>
      <p:sp>
        <p:nvSpPr>
          <p:cNvPr id="5" name="TextBox 4">
            <a:extLst>
              <a:ext uri="{FF2B5EF4-FFF2-40B4-BE49-F238E27FC236}">
                <a16:creationId xmlns:a16="http://schemas.microsoft.com/office/drawing/2014/main" id="{591AB35B-B843-4217-8151-75BE784C64FF}"/>
              </a:ext>
            </a:extLst>
          </p:cNvPr>
          <p:cNvSpPr txBox="1"/>
          <p:nvPr/>
        </p:nvSpPr>
        <p:spPr>
          <a:xfrm>
            <a:off x="6970582" y="2726607"/>
            <a:ext cx="4163662" cy="954107"/>
          </a:xfrm>
          <a:prstGeom prst="rect">
            <a:avLst/>
          </a:prstGeom>
          <a:noFill/>
          <a:ln>
            <a:solidFill>
              <a:srgbClr val="FF0000"/>
            </a:solidFill>
          </a:ln>
        </p:spPr>
        <p:txBody>
          <a:bodyPr wrap="square" rtlCol="0">
            <a:spAutoFit/>
          </a:bodyPr>
          <a:lstStyle/>
          <a:p>
            <a:pPr marL="285750" indent="-285750" algn="ctr">
              <a:buFont typeface="Arial" panose="020B0604020202020204" pitchFamily="34" charset="0"/>
              <a:buChar char="•"/>
            </a:pPr>
            <a:r>
              <a:rPr lang="en-US" sz="2800" dirty="0">
                <a:solidFill>
                  <a:schemeClr val="bg1"/>
                </a:solidFill>
              </a:rPr>
              <a:t>Greatest benefit in patients with Type 1 MI</a:t>
            </a:r>
          </a:p>
        </p:txBody>
      </p:sp>
    </p:spTree>
    <p:extLst>
      <p:ext uri="{BB962C8B-B14F-4D97-AF65-F5344CB8AC3E}">
        <p14:creationId xmlns:p14="http://schemas.microsoft.com/office/powerpoint/2010/main" val="3054417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4"/>
          <p:cNvSpPr>
            <a:spLocks noGrp="1"/>
          </p:cNvSpPr>
          <p:nvPr>
            <p:ph type="title"/>
          </p:nvPr>
        </p:nvSpPr>
        <p:spPr/>
        <p:txBody>
          <a:bodyPr>
            <a:noAutofit/>
          </a:bodyPr>
          <a:lstStyle/>
          <a:p>
            <a:r>
              <a:rPr lang="en-US" sz="4000" dirty="0">
                <a:solidFill>
                  <a:schemeClr val="tx2"/>
                </a:solidFill>
              </a:rPr>
              <a:t>Effect of Evolocumab by MI Type:</a:t>
            </a:r>
            <a:br>
              <a:rPr lang="en-US" sz="4000" dirty="0">
                <a:solidFill>
                  <a:schemeClr val="tx2"/>
                </a:solidFill>
              </a:rPr>
            </a:br>
            <a:r>
              <a:rPr lang="en-US" sz="4000" dirty="0">
                <a:solidFill>
                  <a:schemeClr val="tx2"/>
                </a:solidFill>
              </a:rPr>
              <a:t>NSTEMI and STEMI</a:t>
            </a:r>
          </a:p>
        </p:txBody>
      </p:sp>
      <p:sp>
        <p:nvSpPr>
          <p:cNvPr id="23" name="Text Box 27"/>
          <p:cNvSpPr txBox="1">
            <a:spLocks noChangeArrowheads="1"/>
          </p:cNvSpPr>
          <p:nvPr/>
        </p:nvSpPr>
        <p:spPr bwMode="auto">
          <a:xfrm>
            <a:off x="4765014" y="6214436"/>
            <a:ext cx="2715808" cy="338554"/>
          </a:xfrm>
          <a:prstGeom prst="rect">
            <a:avLst/>
          </a:prstGeom>
          <a:noFill/>
          <a:ln w="9525">
            <a:noFill/>
            <a:miter lim="800000"/>
            <a:headEnd/>
            <a:tailEnd/>
          </a:ln>
        </p:spPr>
        <p:txBody>
          <a:bodyPr wrap="none">
            <a:spAutoFit/>
          </a:bodyPr>
          <a:lstStyle/>
          <a:p>
            <a:pPr algn="ctr" defTabSz="914400" eaLnBrk="0" hangingPunct="0">
              <a:defRPr/>
            </a:pPr>
            <a:r>
              <a:rPr lang="en-US" sz="1600" b="1" dirty="0">
                <a:solidFill>
                  <a:schemeClr val="bg1"/>
                </a:solidFill>
                <a:latin typeface="Arial" pitchFamily="34" charset="0"/>
                <a:cs typeface="Arial" pitchFamily="34" charset="0"/>
              </a:rPr>
              <a:t>Days from Randomization</a:t>
            </a:r>
          </a:p>
        </p:txBody>
      </p:sp>
      <p:sp>
        <p:nvSpPr>
          <p:cNvPr id="2" name="TextBox 1"/>
          <p:cNvSpPr txBox="1"/>
          <p:nvPr/>
        </p:nvSpPr>
        <p:spPr>
          <a:xfrm rot="16200000">
            <a:off x="65350" y="4042541"/>
            <a:ext cx="3633849" cy="369332"/>
          </a:xfrm>
          <a:prstGeom prst="rect">
            <a:avLst/>
          </a:prstGeom>
          <a:noFill/>
        </p:spPr>
        <p:txBody>
          <a:bodyPr wrap="square" rtlCol="0">
            <a:spAutoFit/>
          </a:bodyPr>
          <a:lstStyle/>
          <a:p>
            <a:pPr algn="ctr" defTabSz="914400">
              <a:defRPr/>
            </a:pPr>
            <a:r>
              <a:rPr lang="en-US" b="1" dirty="0">
                <a:solidFill>
                  <a:schemeClr val="bg1"/>
                </a:solidFill>
                <a:latin typeface="Arial"/>
              </a:rPr>
              <a:t>3-Year KM Rate</a:t>
            </a:r>
          </a:p>
        </p:txBody>
      </p:sp>
      <p:graphicFrame>
        <p:nvGraphicFramePr>
          <p:cNvPr id="10" name="Chart 9"/>
          <p:cNvGraphicFramePr>
            <a:graphicFrameLocks/>
          </p:cNvGraphicFramePr>
          <p:nvPr>
            <p:extLst/>
          </p:nvPr>
        </p:nvGraphicFramePr>
        <p:xfrm>
          <a:off x="2051551" y="2523690"/>
          <a:ext cx="4114800" cy="352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nvPr>
        </p:nvGraphicFramePr>
        <p:xfrm>
          <a:off x="6395833" y="2523690"/>
          <a:ext cx="4114800" cy="352044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2048031" y="2691379"/>
            <a:ext cx="3627783" cy="830997"/>
          </a:xfrm>
          <a:prstGeom prst="rect">
            <a:avLst/>
          </a:prstGeom>
          <a:noFill/>
        </p:spPr>
        <p:txBody>
          <a:bodyPr wrap="square" rtlCol="0">
            <a:spAutoFit/>
          </a:bodyPr>
          <a:lstStyle/>
          <a:p>
            <a:pPr algn="ctr" defTabSz="914400">
              <a:defRPr/>
            </a:pPr>
            <a:r>
              <a:rPr lang="en-US" sz="1600" b="1" dirty="0">
                <a:solidFill>
                  <a:schemeClr val="bg1"/>
                </a:solidFill>
                <a:latin typeface="Arial" pitchFamily="34" charset="0"/>
                <a:cs typeface="Arial" pitchFamily="34" charset="0"/>
              </a:rPr>
              <a:t>HR 0.77</a:t>
            </a:r>
            <a:br>
              <a:rPr lang="en-US" sz="1600" b="1" dirty="0">
                <a:solidFill>
                  <a:schemeClr val="bg1"/>
                </a:solidFill>
                <a:latin typeface="Arial" pitchFamily="34" charset="0"/>
                <a:cs typeface="Arial" pitchFamily="34" charset="0"/>
              </a:rPr>
            </a:br>
            <a:r>
              <a:rPr lang="en-US" sz="1600" b="1" dirty="0">
                <a:solidFill>
                  <a:schemeClr val="bg1"/>
                </a:solidFill>
                <a:latin typeface="Arial" pitchFamily="34" charset="0"/>
                <a:cs typeface="Arial" pitchFamily="34" charset="0"/>
              </a:rPr>
              <a:t>(95% CI 0.68-0.88)</a:t>
            </a:r>
          </a:p>
          <a:p>
            <a:pPr algn="ctr" defTabSz="914400">
              <a:defRPr/>
            </a:pPr>
            <a:r>
              <a:rPr lang="en-US" sz="1600" b="1" i="1" dirty="0">
                <a:solidFill>
                  <a:schemeClr val="bg1"/>
                </a:solidFill>
                <a:latin typeface="Arial" pitchFamily="34" charset="0"/>
                <a:cs typeface="Arial" pitchFamily="34" charset="0"/>
              </a:rPr>
              <a:t>P</a:t>
            </a:r>
            <a:r>
              <a:rPr lang="en-US" sz="1600" b="1" dirty="0">
                <a:solidFill>
                  <a:schemeClr val="bg1"/>
                </a:solidFill>
                <a:latin typeface="Arial" pitchFamily="34" charset="0"/>
                <a:cs typeface="Arial" pitchFamily="34" charset="0"/>
              </a:rPr>
              <a:t>&lt;.001</a:t>
            </a:r>
          </a:p>
        </p:txBody>
      </p:sp>
      <p:sp>
        <p:nvSpPr>
          <p:cNvPr id="25" name="TextBox 24"/>
          <p:cNvSpPr txBox="1"/>
          <p:nvPr/>
        </p:nvSpPr>
        <p:spPr>
          <a:xfrm>
            <a:off x="6932731" y="2691378"/>
            <a:ext cx="3627783" cy="861774"/>
          </a:xfrm>
          <a:prstGeom prst="rect">
            <a:avLst/>
          </a:prstGeom>
          <a:noFill/>
        </p:spPr>
        <p:txBody>
          <a:bodyPr wrap="square" rtlCol="0">
            <a:spAutoFit/>
          </a:bodyPr>
          <a:lstStyle/>
          <a:p>
            <a:pPr algn="ctr" defTabSz="914400">
              <a:defRPr/>
            </a:pPr>
            <a:r>
              <a:rPr lang="en-US" sz="1600" b="1" dirty="0">
                <a:solidFill>
                  <a:schemeClr val="bg1"/>
                </a:solidFill>
                <a:latin typeface="Arial" pitchFamily="34" charset="0"/>
                <a:cs typeface="Arial" pitchFamily="34" charset="0"/>
              </a:rPr>
              <a:t>HR 0.64</a:t>
            </a:r>
            <a:br>
              <a:rPr lang="en-US" sz="1600" b="1" dirty="0">
                <a:solidFill>
                  <a:schemeClr val="bg1"/>
                </a:solidFill>
                <a:latin typeface="Arial" pitchFamily="34" charset="0"/>
                <a:cs typeface="Arial" pitchFamily="34" charset="0"/>
              </a:rPr>
            </a:br>
            <a:r>
              <a:rPr lang="en-US" sz="1600" b="1" dirty="0">
                <a:solidFill>
                  <a:schemeClr val="bg1"/>
                </a:solidFill>
                <a:latin typeface="Arial" pitchFamily="34" charset="0"/>
                <a:cs typeface="Arial" pitchFamily="34" charset="0"/>
              </a:rPr>
              <a:t>(95% CI 0.49-0.84)</a:t>
            </a:r>
          </a:p>
          <a:p>
            <a:pPr algn="ctr" defTabSz="914400">
              <a:defRPr/>
            </a:pPr>
            <a:r>
              <a:rPr lang="en-US" sz="1600" b="1" i="1" dirty="0">
                <a:solidFill>
                  <a:schemeClr val="bg1"/>
                </a:solidFill>
                <a:latin typeface="Arial" pitchFamily="34" charset="0"/>
                <a:cs typeface="Arial" pitchFamily="34" charset="0"/>
              </a:rPr>
              <a:t>P</a:t>
            </a:r>
            <a:r>
              <a:rPr lang="en-US" sz="1600" b="1" dirty="0">
                <a:solidFill>
                  <a:schemeClr val="bg1"/>
                </a:solidFill>
                <a:latin typeface="Arial" pitchFamily="34" charset="0"/>
                <a:cs typeface="Arial" pitchFamily="34" charset="0"/>
              </a:rPr>
              <a:t>&lt;.001</a:t>
            </a:r>
          </a:p>
        </p:txBody>
      </p:sp>
      <p:sp>
        <p:nvSpPr>
          <p:cNvPr id="4" name="TextBox 3"/>
          <p:cNvSpPr txBox="1"/>
          <p:nvPr/>
        </p:nvSpPr>
        <p:spPr>
          <a:xfrm>
            <a:off x="3336472" y="1794485"/>
            <a:ext cx="1709057" cy="523220"/>
          </a:xfrm>
          <a:prstGeom prst="rect">
            <a:avLst/>
          </a:prstGeom>
          <a:noFill/>
        </p:spPr>
        <p:txBody>
          <a:bodyPr wrap="square" rtlCol="0">
            <a:spAutoFit/>
          </a:bodyPr>
          <a:lstStyle/>
          <a:p>
            <a:pPr algn="ctr" defTabSz="914400">
              <a:defRPr/>
            </a:pPr>
            <a:r>
              <a:rPr lang="en-US" sz="2800" b="1" dirty="0">
                <a:solidFill>
                  <a:schemeClr val="bg1"/>
                </a:solidFill>
                <a:latin typeface="Arial"/>
              </a:rPr>
              <a:t>NSTEMI</a:t>
            </a:r>
          </a:p>
        </p:txBody>
      </p:sp>
      <p:sp>
        <p:nvSpPr>
          <p:cNvPr id="13" name="TextBox 12"/>
          <p:cNvSpPr txBox="1"/>
          <p:nvPr/>
        </p:nvSpPr>
        <p:spPr>
          <a:xfrm>
            <a:off x="7717972" y="1794485"/>
            <a:ext cx="1709057" cy="523220"/>
          </a:xfrm>
          <a:prstGeom prst="rect">
            <a:avLst/>
          </a:prstGeom>
          <a:noFill/>
        </p:spPr>
        <p:txBody>
          <a:bodyPr wrap="square" rtlCol="0">
            <a:spAutoFit/>
          </a:bodyPr>
          <a:lstStyle/>
          <a:p>
            <a:pPr algn="ctr" defTabSz="914400">
              <a:defRPr/>
            </a:pPr>
            <a:r>
              <a:rPr lang="en-US" sz="2800" b="1" dirty="0">
                <a:solidFill>
                  <a:schemeClr val="bg1"/>
                </a:solidFill>
                <a:latin typeface="Arial"/>
              </a:rPr>
              <a:t>STEMI</a:t>
            </a:r>
          </a:p>
        </p:txBody>
      </p:sp>
      <p:pic>
        <p:nvPicPr>
          <p:cNvPr id="11" name="Picture 1"/>
          <p:cNvPicPr>
            <a:picLocks noChangeAspect="1" noChangeArrowheads="1"/>
          </p:cNvPicPr>
          <p:nvPr/>
        </p:nvPicPr>
        <p:blipFill>
          <a:blip r:embed="rId5" cstate="print"/>
          <a:srcRect/>
          <a:stretch>
            <a:fillRect/>
          </a:stretch>
        </p:blipFill>
        <p:spPr bwMode="auto">
          <a:xfrm>
            <a:off x="10158282" y="271142"/>
            <a:ext cx="1648477" cy="738623"/>
          </a:xfrm>
          <a:prstGeom prst="rect">
            <a:avLst/>
          </a:prstGeom>
          <a:noFill/>
          <a:ln w="9525">
            <a:noFill/>
            <a:miter lim="800000"/>
            <a:headEnd/>
            <a:tailEnd/>
          </a:ln>
        </p:spPr>
      </p:pic>
      <p:sp>
        <p:nvSpPr>
          <p:cNvPr id="14" name="TextBox 13">
            <a:extLst>
              <a:ext uri="{FF2B5EF4-FFF2-40B4-BE49-F238E27FC236}">
                <a16:creationId xmlns:a16="http://schemas.microsoft.com/office/drawing/2014/main" id="{B24E1254-F43F-4876-8E83-43A905F55FC4}"/>
              </a:ext>
            </a:extLst>
          </p:cNvPr>
          <p:cNvSpPr txBox="1"/>
          <p:nvPr/>
        </p:nvSpPr>
        <p:spPr>
          <a:xfrm>
            <a:off x="240030" y="6354275"/>
            <a:ext cx="3889758" cy="276999"/>
          </a:xfrm>
          <a:prstGeom prst="rect">
            <a:avLst/>
          </a:prstGeom>
          <a:noFill/>
        </p:spPr>
        <p:txBody>
          <a:bodyPr wrap="square" rtlCol="0">
            <a:spAutoFit/>
          </a:bodyPr>
          <a:lstStyle/>
          <a:p>
            <a:r>
              <a:rPr lang="en-US" sz="1200" dirty="0" err="1">
                <a:solidFill>
                  <a:schemeClr val="bg1"/>
                </a:solidFill>
              </a:rPr>
              <a:t>Wiviott</a:t>
            </a:r>
            <a:r>
              <a:rPr lang="en-US" sz="1200" dirty="0">
                <a:solidFill>
                  <a:schemeClr val="bg1"/>
                </a:solidFill>
              </a:rPr>
              <a:t> SD, et al. </a:t>
            </a:r>
            <a:r>
              <a:rPr lang="en-US" sz="1200" i="1" dirty="0">
                <a:solidFill>
                  <a:schemeClr val="bg1"/>
                </a:solidFill>
              </a:rPr>
              <a:t>Circulation </a:t>
            </a:r>
            <a:r>
              <a:rPr lang="en-US" sz="1200" dirty="0">
                <a:solidFill>
                  <a:schemeClr val="bg1"/>
                </a:solidFill>
                <a:ea typeface="Times New Roman" panose="02020603050405020304" pitchFamily="18" charset="0"/>
              </a:rPr>
              <a:t>2017;136:A16714.</a:t>
            </a:r>
            <a:endParaRPr lang="en-US" sz="1200" dirty="0">
              <a:solidFill>
                <a:schemeClr val="bg1"/>
              </a:solidFill>
            </a:endParaRPr>
          </a:p>
        </p:txBody>
      </p:sp>
      <p:pic>
        <p:nvPicPr>
          <p:cNvPr id="3" name="Picture 2">
            <a:extLst>
              <a:ext uri="{FF2B5EF4-FFF2-40B4-BE49-F238E27FC236}">
                <a16:creationId xmlns:a16="http://schemas.microsoft.com/office/drawing/2014/main" id="{E9D5715B-2F79-4352-B586-1222EF4952F9}"/>
              </a:ext>
            </a:extLst>
          </p:cNvPr>
          <p:cNvPicPr>
            <a:picLocks noChangeAspect="1"/>
          </p:cNvPicPr>
          <p:nvPr/>
        </p:nvPicPr>
        <p:blipFill>
          <a:blip r:embed="rId6"/>
          <a:stretch>
            <a:fillRect/>
          </a:stretch>
        </p:blipFill>
        <p:spPr>
          <a:xfrm>
            <a:off x="9726287" y="2143889"/>
            <a:ext cx="2373185" cy="525491"/>
          </a:xfrm>
          <a:prstGeom prst="rect">
            <a:avLst/>
          </a:prstGeom>
        </p:spPr>
      </p:pic>
      <p:pic>
        <p:nvPicPr>
          <p:cNvPr id="5" name="Picture 4">
            <a:extLst>
              <a:ext uri="{FF2B5EF4-FFF2-40B4-BE49-F238E27FC236}">
                <a16:creationId xmlns:a16="http://schemas.microsoft.com/office/drawing/2014/main" id="{7D00A7AD-07EE-45CD-BBAB-FB09CC2ED7B9}"/>
              </a:ext>
            </a:extLst>
          </p:cNvPr>
          <p:cNvPicPr>
            <a:picLocks noChangeAspect="1"/>
          </p:cNvPicPr>
          <p:nvPr/>
        </p:nvPicPr>
        <p:blipFill>
          <a:blip r:embed="rId7"/>
          <a:stretch>
            <a:fillRect/>
          </a:stretch>
        </p:blipFill>
        <p:spPr>
          <a:xfrm>
            <a:off x="9726287" y="1541754"/>
            <a:ext cx="2371725" cy="542925"/>
          </a:xfrm>
          <a:prstGeom prst="rect">
            <a:avLst/>
          </a:prstGeom>
        </p:spPr>
      </p:pic>
    </p:spTree>
    <p:extLst>
      <p:ext uri="{BB962C8B-B14F-4D97-AF65-F5344CB8AC3E}">
        <p14:creationId xmlns:p14="http://schemas.microsoft.com/office/powerpoint/2010/main" val="1698610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Clinical Benefit of Evolocumab by Extent of CAD</a:t>
            </a:r>
          </a:p>
        </p:txBody>
      </p:sp>
      <p:pic>
        <p:nvPicPr>
          <p:cNvPr id="4" name="Content Placeholder 3"/>
          <p:cNvPicPr>
            <a:picLocks noGrp="1" noChangeAspect="1"/>
          </p:cNvPicPr>
          <p:nvPr>
            <p:ph idx="1"/>
          </p:nvPr>
        </p:nvPicPr>
        <p:blipFill rotWithShape="1">
          <a:blip r:embed="rId3"/>
          <a:srcRect l="23427" t="21667" r="33277" b="27753"/>
          <a:stretch/>
        </p:blipFill>
        <p:spPr>
          <a:xfrm>
            <a:off x="223287" y="2159319"/>
            <a:ext cx="5582094" cy="3668231"/>
          </a:xfrm>
          <a:prstGeom prst="rect">
            <a:avLst/>
          </a:prstGeom>
        </p:spPr>
      </p:pic>
      <p:pic>
        <p:nvPicPr>
          <p:cNvPr id="5" name="Picture 4"/>
          <p:cNvPicPr>
            <a:picLocks noChangeAspect="1"/>
          </p:cNvPicPr>
          <p:nvPr/>
        </p:nvPicPr>
        <p:blipFill rotWithShape="1">
          <a:blip r:embed="rId4"/>
          <a:srcRect l="23381" t="20132" r="33321" b="29906"/>
          <a:stretch/>
        </p:blipFill>
        <p:spPr>
          <a:xfrm>
            <a:off x="6273215" y="2159319"/>
            <a:ext cx="5651461" cy="3668231"/>
          </a:xfrm>
          <a:prstGeom prst="rect">
            <a:avLst/>
          </a:prstGeom>
        </p:spPr>
      </p:pic>
      <p:sp>
        <p:nvSpPr>
          <p:cNvPr id="6" name="TextBox 5"/>
          <p:cNvSpPr txBox="1"/>
          <p:nvPr/>
        </p:nvSpPr>
        <p:spPr>
          <a:xfrm>
            <a:off x="223287" y="6462940"/>
            <a:ext cx="7751135" cy="276999"/>
          </a:xfrm>
          <a:prstGeom prst="rect">
            <a:avLst/>
          </a:prstGeom>
          <a:noFill/>
        </p:spPr>
        <p:txBody>
          <a:bodyPr wrap="square" rtlCol="0">
            <a:spAutoFit/>
          </a:bodyPr>
          <a:lstStyle/>
          <a:p>
            <a:r>
              <a:rPr lang="fr-FR" sz="1200" dirty="0">
                <a:solidFill>
                  <a:schemeClr val="bg1"/>
                </a:solidFill>
              </a:rPr>
              <a:t>Sabatine MS, et al. </a:t>
            </a:r>
            <a:r>
              <a:rPr lang="fr-FR" sz="1200" i="1" dirty="0">
                <a:solidFill>
                  <a:schemeClr val="bg1"/>
                </a:solidFill>
              </a:rPr>
              <a:t>Circulation. </a:t>
            </a:r>
            <a:r>
              <a:rPr lang="fr-FR" sz="1200" dirty="0">
                <a:solidFill>
                  <a:schemeClr val="bg1"/>
                </a:solidFill>
              </a:rPr>
              <a:t>2018 </a:t>
            </a:r>
            <a:r>
              <a:rPr lang="fr-FR" sz="1200" dirty="0" err="1">
                <a:solidFill>
                  <a:schemeClr val="bg1"/>
                </a:solidFill>
              </a:rPr>
              <a:t>Apr</a:t>
            </a:r>
            <a:r>
              <a:rPr lang="fr-FR" sz="1200" dirty="0">
                <a:solidFill>
                  <a:schemeClr val="bg1"/>
                </a:solidFill>
              </a:rPr>
              <a:t> 6. </a:t>
            </a:r>
            <a:r>
              <a:rPr lang="fr-FR" sz="1200" dirty="0" err="1">
                <a:solidFill>
                  <a:schemeClr val="bg1"/>
                </a:solidFill>
              </a:rPr>
              <a:t>pii</a:t>
            </a:r>
            <a:r>
              <a:rPr lang="fr-FR" sz="1200" dirty="0">
                <a:solidFill>
                  <a:schemeClr val="bg1"/>
                </a:solidFill>
              </a:rPr>
              <a:t>: CIRCULATIONAHA.118.034309</a:t>
            </a:r>
            <a:r>
              <a:rPr lang="en-US" sz="1200" dirty="0">
                <a:solidFill>
                  <a:schemeClr val="bg1"/>
                </a:solidFill>
              </a:rPr>
              <a:t>.</a:t>
            </a:r>
          </a:p>
        </p:txBody>
      </p:sp>
      <p:sp>
        <p:nvSpPr>
          <p:cNvPr id="3" name="TextBox 2">
            <a:extLst>
              <a:ext uri="{FF2B5EF4-FFF2-40B4-BE49-F238E27FC236}">
                <a16:creationId xmlns:a16="http://schemas.microsoft.com/office/drawing/2014/main" id="{EB25368A-6B34-43B3-9888-56B57658EA6D}"/>
              </a:ext>
            </a:extLst>
          </p:cNvPr>
          <p:cNvSpPr txBox="1"/>
          <p:nvPr/>
        </p:nvSpPr>
        <p:spPr>
          <a:xfrm>
            <a:off x="87892" y="1523929"/>
            <a:ext cx="5852884" cy="369332"/>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Greater benefit among patients with MI &lt;2 years ago</a:t>
            </a:r>
          </a:p>
        </p:txBody>
      </p:sp>
      <p:sp>
        <p:nvSpPr>
          <p:cNvPr id="7" name="TextBox 6">
            <a:extLst>
              <a:ext uri="{FF2B5EF4-FFF2-40B4-BE49-F238E27FC236}">
                <a16:creationId xmlns:a16="http://schemas.microsoft.com/office/drawing/2014/main" id="{94610A01-A415-4CC6-B810-56C5CEEA7135}"/>
              </a:ext>
            </a:extLst>
          </p:cNvPr>
          <p:cNvSpPr txBox="1"/>
          <p:nvPr/>
        </p:nvSpPr>
        <p:spPr>
          <a:xfrm>
            <a:off x="6400471" y="1531954"/>
            <a:ext cx="5423280" cy="369332"/>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Greater benefit among patients with multiple MIs</a:t>
            </a:r>
          </a:p>
        </p:txBody>
      </p:sp>
    </p:spTree>
    <p:extLst>
      <p:ext uri="{BB962C8B-B14F-4D97-AF65-F5344CB8AC3E}">
        <p14:creationId xmlns:p14="http://schemas.microsoft.com/office/powerpoint/2010/main" val="525021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2470"/>
          <a:stretch/>
        </p:blipFill>
        <p:spPr>
          <a:xfrm>
            <a:off x="2691853" y="1616664"/>
            <a:ext cx="6983621" cy="4524254"/>
          </a:xfrm>
          <a:prstGeom prst="rect">
            <a:avLst/>
          </a:prstGeom>
        </p:spPr>
      </p:pic>
      <p:sp>
        <p:nvSpPr>
          <p:cNvPr id="2" name="Title 1"/>
          <p:cNvSpPr>
            <a:spLocks noGrp="1"/>
          </p:cNvSpPr>
          <p:nvPr>
            <p:ph type="title"/>
          </p:nvPr>
        </p:nvSpPr>
        <p:spPr/>
        <p:txBody>
          <a:bodyPr>
            <a:normAutofit/>
          </a:bodyPr>
          <a:lstStyle/>
          <a:p>
            <a:r>
              <a:rPr lang="en-US" sz="4000" dirty="0"/>
              <a:t>Clinical Benefit of Evolocumab by Extent of CAD</a:t>
            </a:r>
          </a:p>
        </p:txBody>
      </p:sp>
      <p:sp>
        <p:nvSpPr>
          <p:cNvPr id="6" name="TextBox 5"/>
          <p:cNvSpPr txBox="1"/>
          <p:nvPr/>
        </p:nvSpPr>
        <p:spPr>
          <a:xfrm>
            <a:off x="223287" y="6462940"/>
            <a:ext cx="7751135" cy="276999"/>
          </a:xfrm>
          <a:prstGeom prst="rect">
            <a:avLst/>
          </a:prstGeom>
          <a:noFill/>
        </p:spPr>
        <p:txBody>
          <a:bodyPr wrap="square" rtlCol="0">
            <a:spAutoFit/>
          </a:bodyPr>
          <a:lstStyle/>
          <a:p>
            <a:r>
              <a:rPr lang="fr-FR" sz="1200" dirty="0">
                <a:solidFill>
                  <a:schemeClr val="bg1"/>
                </a:solidFill>
              </a:rPr>
              <a:t>Sabatine MS, et al. </a:t>
            </a:r>
            <a:r>
              <a:rPr lang="fr-FR" sz="1200" i="1" dirty="0">
                <a:solidFill>
                  <a:schemeClr val="bg1"/>
                </a:solidFill>
              </a:rPr>
              <a:t>Circulation. </a:t>
            </a:r>
            <a:r>
              <a:rPr lang="fr-FR" sz="1200" dirty="0">
                <a:solidFill>
                  <a:schemeClr val="bg1"/>
                </a:solidFill>
              </a:rPr>
              <a:t>2018 </a:t>
            </a:r>
            <a:r>
              <a:rPr lang="fr-FR" sz="1200" dirty="0" err="1">
                <a:solidFill>
                  <a:schemeClr val="bg1"/>
                </a:solidFill>
              </a:rPr>
              <a:t>Apr</a:t>
            </a:r>
            <a:r>
              <a:rPr lang="fr-FR" sz="1200" dirty="0">
                <a:solidFill>
                  <a:schemeClr val="bg1"/>
                </a:solidFill>
              </a:rPr>
              <a:t> 6. </a:t>
            </a:r>
            <a:r>
              <a:rPr lang="fr-FR" sz="1200" dirty="0" err="1">
                <a:solidFill>
                  <a:schemeClr val="bg1"/>
                </a:solidFill>
              </a:rPr>
              <a:t>pii</a:t>
            </a:r>
            <a:r>
              <a:rPr lang="fr-FR" sz="1200" dirty="0">
                <a:solidFill>
                  <a:schemeClr val="bg1"/>
                </a:solidFill>
              </a:rPr>
              <a:t>: CIRCULATIONAHA.118.034309</a:t>
            </a:r>
            <a:r>
              <a:rPr lang="en-US" sz="1200" dirty="0">
                <a:solidFill>
                  <a:schemeClr val="bg1"/>
                </a:solidFill>
              </a:rPr>
              <a:t>.</a:t>
            </a:r>
          </a:p>
        </p:txBody>
      </p:sp>
      <p:sp>
        <p:nvSpPr>
          <p:cNvPr id="3" name="TextBox 2">
            <a:extLst>
              <a:ext uri="{FF2B5EF4-FFF2-40B4-BE49-F238E27FC236}">
                <a16:creationId xmlns:a16="http://schemas.microsoft.com/office/drawing/2014/main" id="{0824E518-719C-4CB1-AE0D-901AC024063E}"/>
              </a:ext>
            </a:extLst>
          </p:cNvPr>
          <p:cNvSpPr txBox="1"/>
          <p:nvPr/>
        </p:nvSpPr>
        <p:spPr>
          <a:xfrm>
            <a:off x="223287" y="2059807"/>
            <a:ext cx="223115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Greater benefit among patients with multivessel disease versus single vessel disease</a:t>
            </a:r>
          </a:p>
        </p:txBody>
      </p:sp>
    </p:spTree>
    <p:extLst>
      <p:ext uri="{BB962C8B-B14F-4D97-AF65-F5344CB8AC3E}">
        <p14:creationId xmlns:p14="http://schemas.microsoft.com/office/powerpoint/2010/main" val="1426848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76A72D-E356-4199-9197-CFADD363E441}"/>
              </a:ext>
            </a:extLst>
          </p:cNvPr>
          <p:cNvSpPr>
            <a:spLocks noGrp="1"/>
          </p:cNvSpPr>
          <p:nvPr>
            <p:ph type="title"/>
          </p:nvPr>
        </p:nvSpPr>
        <p:spPr>
          <a:xfrm>
            <a:off x="0" y="0"/>
            <a:ext cx="11196735" cy="1216152"/>
          </a:xfrm>
        </p:spPr>
        <p:txBody>
          <a:bodyPr>
            <a:noAutofit/>
          </a:bodyPr>
          <a:lstStyle/>
          <a:p>
            <a:r>
              <a:rPr lang="en-US" sz="4000" dirty="0"/>
              <a:t>CV Death, MI or Stroke in Patients With</a:t>
            </a:r>
            <a:br>
              <a:rPr lang="en-US" sz="4000" dirty="0"/>
            </a:br>
            <a:r>
              <a:rPr lang="en-US" sz="4000" dirty="0"/>
              <a:t> and Without Peripheral Artery Disease</a:t>
            </a:r>
          </a:p>
        </p:txBody>
      </p:sp>
      <p:sp>
        <p:nvSpPr>
          <p:cNvPr id="6" name="Footer Placeholder 5">
            <a:extLst>
              <a:ext uri="{FF2B5EF4-FFF2-40B4-BE49-F238E27FC236}">
                <a16:creationId xmlns:a16="http://schemas.microsoft.com/office/drawing/2014/main" id="{B3FA3859-D802-4AC0-AEEE-91A536A923D7}"/>
              </a:ext>
            </a:extLst>
          </p:cNvPr>
          <p:cNvSpPr>
            <a:spLocks noGrp="1"/>
          </p:cNvSpPr>
          <p:nvPr>
            <p:ph type="ftr" sz="quarter" idx="11"/>
          </p:nvPr>
        </p:nvSpPr>
        <p:spPr>
          <a:xfrm>
            <a:off x="45718" y="6396746"/>
            <a:ext cx="4363771" cy="471161"/>
          </a:xfrm>
        </p:spPr>
        <p:txBody>
          <a:bodyPr/>
          <a:lstStyle/>
          <a:p>
            <a:r>
              <a:rPr lang="en-US" dirty="0"/>
              <a:t>RRR = relative risk reduction.</a:t>
            </a:r>
          </a:p>
          <a:p>
            <a:r>
              <a:rPr lang="en-US" dirty="0"/>
              <a:t>Bonaca MP, et al. </a:t>
            </a:r>
            <a:r>
              <a:rPr lang="en-US" i="1" dirty="0"/>
              <a:t>Circulation</a:t>
            </a:r>
            <a:r>
              <a:rPr lang="en-US" dirty="0"/>
              <a:t>. 2018;137(4):338-50.</a:t>
            </a:r>
          </a:p>
        </p:txBody>
      </p:sp>
      <p:grpSp>
        <p:nvGrpSpPr>
          <p:cNvPr id="2" name="Group 1"/>
          <p:cNvGrpSpPr/>
          <p:nvPr/>
        </p:nvGrpSpPr>
        <p:grpSpPr>
          <a:xfrm>
            <a:off x="329127" y="1945758"/>
            <a:ext cx="6422547" cy="4186809"/>
            <a:chOff x="1505429" y="1985734"/>
            <a:chExt cx="6158765" cy="3583110"/>
          </a:xfrm>
        </p:grpSpPr>
        <p:sp>
          <p:nvSpPr>
            <p:cNvPr id="5" name="AutoShape 3">
              <a:extLst>
                <a:ext uri="{FF2B5EF4-FFF2-40B4-BE49-F238E27FC236}">
                  <a16:creationId xmlns:a16="http://schemas.microsoft.com/office/drawing/2014/main" id="{F2B11F60-BAB2-4F50-A0D0-792A2241E784}"/>
                </a:ext>
              </a:extLst>
            </p:cNvPr>
            <p:cNvSpPr>
              <a:spLocks noChangeAspect="1" noChangeArrowheads="1" noTextEdit="1"/>
            </p:cNvSpPr>
            <p:nvPr/>
          </p:nvSpPr>
          <p:spPr bwMode="auto">
            <a:xfrm>
              <a:off x="1665685" y="2133600"/>
              <a:ext cx="4812506" cy="322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27" name="Rectangle 26"/>
            <p:cNvSpPr/>
            <p:nvPr/>
          </p:nvSpPr>
          <p:spPr>
            <a:xfrm rot="16200000">
              <a:off x="795481" y="3582925"/>
              <a:ext cx="1587909" cy="168013"/>
            </a:xfrm>
            <a:prstGeom prst="rect">
              <a:avLst/>
            </a:prstGeom>
          </p:spPr>
          <p:txBody>
            <a:bodyPr wrap="none" lIns="0" tIns="0" rIns="0" bIns="0" anchor="b" anchorCtr="0">
              <a:spAutoFit/>
            </a:bodyPr>
            <a:lstStyle/>
            <a:p>
              <a:pPr algn="ctr" fontAlgn="base">
                <a:spcBef>
                  <a:spcPct val="0"/>
                </a:spcBef>
                <a:spcAft>
                  <a:spcPct val="0"/>
                </a:spcAft>
              </a:pPr>
              <a:r>
                <a:rPr lang="en-US" sz="1400" b="1" dirty="0">
                  <a:solidFill>
                    <a:schemeClr val="bg1"/>
                  </a:solidFill>
                </a:rPr>
                <a:t>CV Death, MI, or Stroke</a:t>
              </a:r>
            </a:p>
          </p:txBody>
        </p:sp>
        <p:grpSp>
          <p:nvGrpSpPr>
            <p:cNvPr id="7" name="Group 6">
              <a:extLst>
                <a:ext uri="{FF2B5EF4-FFF2-40B4-BE49-F238E27FC236}">
                  <a16:creationId xmlns:a16="http://schemas.microsoft.com/office/drawing/2014/main" id="{BFB2D7B6-A844-40D9-B008-9FC3C3058794}"/>
                </a:ext>
              </a:extLst>
            </p:cNvPr>
            <p:cNvGrpSpPr/>
            <p:nvPr/>
          </p:nvGrpSpPr>
          <p:grpSpPr>
            <a:xfrm>
              <a:off x="2439657" y="1985734"/>
              <a:ext cx="710459" cy="172666"/>
              <a:chOff x="3252878" y="1504640"/>
              <a:chExt cx="947279" cy="230221"/>
            </a:xfrm>
          </p:grpSpPr>
          <p:sp>
            <p:nvSpPr>
              <p:cNvPr id="29" name="TextBox 28"/>
              <p:cNvSpPr txBox="1"/>
              <p:nvPr/>
            </p:nvSpPr>
            <p:spPr>
              <a:xfrm>
                <a:off x="3486769" y="1504640"/>
                <a:ext cx="713388" cy="230221"/>
              </a:xfrm>
              <a:prstGeom prst="rect">
                <a:avLst/>
              </a:prstGeom>
              <a:noFill/>
            </p:spPr>
            <p:txBody>
              <a:bodyPr wrap="none" lIns="0" tIns="0" rIns="0" bIns="0" rtlCol="0" anchor="ctr" anchorCtr="0">
                <a:spAutoFit/>
              </a:bodyPr>
              <a:lstStyle/>
              <a:p>
                <a:pPr fontAlgn="base">
                  <a:spcBef>
                    <a:spcPct val="0"/>
                  </a:spcBef>
                  <a:spcAft>
                    <a:spcPct val="0"/>
                  </a:spcAft>
                </a:pPr>
                <a:r>
                  <a:rPr lang="en-US" sz="1400" b="1" dirty="0">
                    <a:solidFill>
                      <a:schemeClr val="bg1"/>
                    </a:solidFill>
                  </a:rPr>
                  <a:t>Placebo</a:t>
                </a:r>
              </a:p>
            </p:txBody>
          </p:sp>
          <p:sp>
            <p:nvSpPr>
              <p:cNvPr id="31" name="Rectangle 30"/>
              <p:cNvSpPr/>
              <p:nvPr/>
            </p:nvSpPr>
            <p:spPr>
              <a:xfrm>
                <a:off x="3252878" y="1551173"/>
                <a:ext cx="137160" cy="137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dirty="0">
                  <a:solidFill>
                    <a:schemeClr val="bg1"/>
                  </a:solidFill>
                </a:endParaRPr>
              </a:p>
            </p:txBody>
          </p:sp>
        </p:grpSp>
        <p:grpSp>
          <p:nvGrpSpPr>
            <p:cNvPr id="8" name="Group 7">
              <a:extLst>
                <a:ext uri="{FF2B5EF4-FFF2-40B4-BE49-F238E27FC236}">
                  <a16:creationId xmlns:a16="http://schemas.microsoft.com/office/drawing/2014/main" id="{3B85FA20-61D5-4E97-8AA1-C01FF0FD0E53}"/>
                </a:ext>
              </a:extLst>
            </p:cNvPr>
            <p:cNvGrpSpPr/>
            <p:nvPr/>
          </p:nvGrpSpPr>
          <p:grpSpPr>
            <a:xfrm>
              <a:off x="2443178" y="2194992"/>
              <a:ext cx="1001960" cy="172666"/>
              <a:chOff x="3257568" y="1783649"/>
              <a:chExt cx="1335946" cy="230221"/>
            </a:xfrm>
          </p:grpSpPr>
          <p:sp>
            <p:nvSpPr>
              <p:cNvPr id="30" name="TextBox 29"/>
              <p:cNvSpPr txBox="1"/>
              <p:nvPr/>
            </p:nvSpPr>
            <p:spPr>
              <a:xfrm>
                <a:off x="3486764" y="1783649"/>
                <a:ext cx="1106750" cy="230221"/>
              </a:xfrm>
              <a:prstGeom prst="rect">
                <a:avLst/>
              </a:prstGeom>
              <a:noFill/>
            </p:spPr>
            <p:txBody>
              <a:bodyPr wrap="none" lIns="0" tIns="0" rIns="0" bIns="0" rtlCol="0" anchor="ctr" anchorCtr="0">
                <a:spAutoFit/>
              </a:bodyPr>
              <a:lstStyle/>
              <a:p>
                <a:pPr fontAlgn="base">
                  <a:spcBef>
                    <a:spcPct val="0"/>
                  </a:spcBef>
                  <a:spcAft>
                    <a:spcPct val="0"/>
                  </a:spcAft>
                </a:pPr>
                <a:r>
                  <a:rPr lang="en-US" sz="1400" b="1" dirty="0">
                    <a:solidFill>
                      <a:schemeClr val="accent5"/>
                    </a:solidFill>
                  </a:rPr>
                  <a:t>Evolocumab</a:t>
                </a:r>
              </a:p>
            </p:txBody>
          </p:sp>
          <p:sp>
            <p:nvSpPr>
              <p:cNvPr id="32" name="Rectangle 31"/>
              <p:cNvSpPr/>
              <p:nvPr/>
            </p:nvSpPr>
            <p:spPr>
              <a:xfrm>
                <a:off x="3257568" y="1830182"/>
                <a:ext cx="137160" cy="13716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dirty="0">
                  <a:solidFill>
                    <a:schemeClr val="bg1"/>
                  </a:solidFill>
                </a:endParaRPr>
              </a:p>
            </p:txBody>
          </p:sp>
        </p:grpSp>
        <p:sp>
          <p:nvSpPr>
            <p:cNvPr id="33" name="TextBox 32"/>
            <p:cNvSpPr txBox="1"/>
            <p:nvPr/>
          </p:nvSpPr>
          <p:spPr>
            <a:xfrm>
              <a:off x="6317854" y="2345562"/>
              <a:ext cx="396280"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bg1"/>
                  </a:solidFill>
                </a:rPr>
                <a:t>13.0%</a:t>
              </a:r>
            </a:p>
          </p:txBody>
        </p:sp>
        <p:sp>
          <p:nvSpPr>
            <p:cNvPr id="34" name="TextBox 33"/>
            <p:cNvSpPr txBox="1"/>
            <p:nvPr/>
          </p:nvSpPr>
          <p:spPr>
            <a:xfrm>
              <a:off x="6395234" y="3457580"/>
              <a:ext cx="318774"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bg1"/>
                  </a:solidFill>
                </a:rPr>
                <a:t>7.6%</a:t>
              </a:r>
            </a:p>
          </p:txBody>
        </p:sp>
        <p:sp>
          <p:nvSpPr>
            <p:cNvPr id="35" name="TextBox 34"/>
            <p:cNvSpPr txBox="1"/>
            <p:nvPr/>
          </p:nvSpPr>
          <p:spPr>
            <a:xfrm>
              <a:off x="6356607" y="3076699"/>
              <a:ext cx="318774"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accent5"/>
                  </a:solidFill>
                </a:rPr>
                <a:t>9.5%</a:t>
              </a:r>
            </a:p>
          </p:txBody>
        </p:sp>
        <p:sp>
          <p:nvSpPr>
            <p:cNvPr id="36" name="TextBox 35"/>
            <p:cNvSpPr txBox="1"/>
            <p:nvPr/>
          </p:nvSpPr>
          <p:spPr>
            <a:xfrm>
              <a:off x="6384841" y="3759460"/>
              <a:ext cx="318774"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accent5"/>
                  </a:solidFill>
                </a:rPr>
                <a:t>6.2%</a:t>
              </a:r>
            </a:p>
          </p:txBody>
        </p:sp>
        <p:sp>
          <p:nvSpPr>
            <p:cNvPr id="37" name="TextBox 36"/>
            <p:cNvSpPr txBox="1"/>
            <p:nvPr/>
          </p:nvSpPr>
          <p:spPr>
            <a:xfrm>
              <a:off x="6999142" y="2553378"/>
              <a:ext cx="665051" cy="492097"/>
            </a:xfrm>
            <a:prstGeom prst="rect">
              <a:avLst/>
            </a:prstGeom>
            <a:noFill/>
          </p:spPr>
          <p:txBody>
            <a:bodyPr wrap="none" lIns="0" tIns="0" rIns="0" bIns="0" rtlCol="0">
              <a:spAutoFit/>
            </a:bodyPr>
            <a:lstStyle/>
            <a:p>
              <a:pPr algn="ctr" fontAlgn="base">
                <a:lnSpc>
                  <a:spcPct val="95000"/>
                </a:lnSpc>
                <a:spcBef>
                  <a:spcPct val="0"/>
                </a:spcBef>
                <a:spcAft>
                  <a:spcPct val="0"/>
                </a:spcAft>
              </a:pPr>
              <a:r>
                <a:rPr lang="en-US" sz="1400" b="1" dirty="0">
                  <a:solidFill>
                    <a:schemeClr val="accent5"/>
                  </a:solidFill>
                </a:rPr>
                <a:t>PAD</a:t>
              </a:r>
            </a:p>
            <a:p>
              <a:pPr algn="ctr" fontAlgn="base">
                <a:lnSpc>
                  <a:spcPct val="95000"/>
                </a:lnSpc>
                <a:spcBef>
                  <a:spcPct val="0"/>
                </a:spcBef>
                <a:spcAft>
                  <a:spcPct val="0"/>
                </a:spcAft>
              </a:pPr>
              <a:r>
                <a:rPr lang="en-US" sz="1400" b="1" dirty="0">
                  <a:solidFill>
                    <a:schemeClr val="accent5"/>
                  </a:solidFill>
                </a:rPr>
                <a:t>3.5% ARR</a:t>
              </a:r>
            </a:p>
            <a:p>
              <a:pPr algn="ctr" fontAlgn="base">
                <a:lnSpc>
                  <a:spcPct val="95000"/>
                </a:lnSpc>
                <a:spcBef>
                  <a:spcPct val="0"/>
                </a:spcBef>
                <a:spcAft>
                  <a:spcPct val="0"/>
                </a:spcAft>
              </a:pPr>
              <a:r>
                <a:rPr lang="en-US" sz="1400" b="1" dirty="0">
                  <a:solidFill>
                    <a:schemeClr val="accent5"/>
                  </a:solidFill>
                </a:rPr>
                <a:t>NNT</a:t>
              </a:r>
              <a:r>
                <a:rPr lang="en-US" sz="1400" b="1" baseline="-25000" dirty="0">
                  <a:solidFill>
                    <a:schemeClr val="accent5"/>
                  </a:solidFill>
                </a:rPr>
                <a:t>2.5y</a:t>
              </a:r>
              <a:r>
                <a:rPr lang="en-US" sz="1400" b="1" dirty="0">
                  <a:solidFill>
                    <a:schemeClr val="accent5"/>
                  </a:solidFill>
                </a:rPr>
                <a:t> 29</a:t>
              </a:r>
            </a:p>
          </p:txBody>
        </p:sp>
        <p:sp>
          <p:nvSpPr>
            <p:cNvPr id="38" name="Down Arrow 37"/>
            <p:cNvSpPr/>
            <p:nvPr/>
          </p:nvSpPr>
          <p:spPr>
            <a:xfrm>
              <a:off x="6465860" y="2544892"/>
              <a:ext cx="107292" cy="496076"/>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dirty="0">
                <a:solidFill>
                  <a:schemeClr val="bg1"/>
                </a:solidFill>
              </a:endParaRPr>
            </a:p>
          </p:txBody>
        </p:sp>
        <p:sp>
          <p:nvSpPr>
            <p:cNvPr id="39" name="Right Brace 38"/>
            <p:cNvSpPr/>
            <p:nvPr/>
          </p:nvSpPr>
          <p:spPr>
            <a:xfrm>
              <a:off x="6762599" y="3476474"/>
              <a:ext cx="147711" cy="39565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2000" dirty="0">
                <a:solidFill>
                  <a:schemeClr val="bg1"/>
                </a:solidFill>
              </a:endParaRPr>
            </a:p>
          </p:txBody>
        </p:sp>
        <p:sp>
          <p:nvSpPr>
            <p:cNvPr id="40" name="TextBox 39"/>
            <p:cNvSpPr txBox="1"/>
            <p:nvPr/>
          </p:nvSpPr>
          <p:spPr>
            <a:xfrm>
              <a:off x="6999143" y="3444046"/>
              <a:ext cx="665051" cy="492097"/>
            </a:xfrm>
            <a:prstGeom prst="rect">
              <a:avLst/>
            </a:prstGeom>
            <a:noFill/>
          </p:spPr>
          <p:txBody>
            <a:bodyPr wrap="none" lIns="0" tIns="0" rIns="0" bIns="0" rtlCol="0">
              <a:spAutoFit/>
            </a:bodyPr>
            <a:lstStyle/>
            <a:p>
              <a:pPr algn="ctr" fontAlgn="base">
                <a:lnSpc>
                  <a:spcPct val="95000"/>
                </a:lnSpc>
                <a:spcBef>
                  <a:spcPct val="0"/>
                </a:spcBef>
                <a:spcAft>
                  <a:spcPct val="0"/>
                </a:spcAft>
              </a:pPr>
              <a:r>
                <a:rPr lang="en-US" sz="1400" b="1" dirty="0">
                  <a:solidFill>
                    <a:schemeClr val="accent5"/>
                  </a:solidFill>
                </a:rPr>
                <a:t>No PAD</a:t>
              </a:r>
            </a:p>
            <a:p>
              <a:pPr algn="ctr" fontAlgn="base">
                <a:lnSpc>
                  <a:spcPct val="95000"/>
                </a:lnSpc>
                <a:spcBef>
                  <a:spcPct val="0"/>
                </a:spcBef>
                <a:spcAft>
                  <a:spcPct val="0"/>
                </a:spcAft>
              </a:pPr>
              <a:r>
                <a:rPr lang="en-US" sz="1400" b="1" dirty="0">
                  <a:solidFill>
                    <a:schemeClr val="accent5"/>
                  </a:solidFill>
                </a:rPr>
                <a:t>1.4% ARR</a:t>
              </a:r>
            </a:p>
            <a:p>
              <a:pPr algn="ctr" fontAlgn="base">
                <a:lnSpc>
                  <a:spcPct val="95000"/>
                </a:lnSpc>
                <a:spcBef>
                  <a:spcPct val="0"/>
                </a:spcBef>
                <a:spcAft>
                  <a:spcPct val="0"/>
                </a:spcAft>
              </a:pPr>
              <a:r>
                <a:rPr lang="en-US" sz="1400" b="1" dirty="0">
                  <a:solidFill>
                    <a:schemeClr val="accent5"/>
                  </a:solidFill>
                </a:rPr>
                <a:t>NNT</a:t>
              </a:r>
              <a:r>
                <a:rPr lang="en-US" sz="1400" b="1" baseline="-25000" dirty="0">
                  <a:solidFill>
                    <a:schemeClr val="accent5"/>
                  </a:solidFill>
                </a:rPr>
                <a:t>2.5y</a:t>
              </a:r>
              <a:r>
                <a:rPr lang="en-US" sz="1400" b="1" dirty="0">
                  <a:solidFill>
                    <a:schemeClr val="accent5"/>
                  </a:solidFill>
                </a:rPr>
                <a:t> 72</a:t>
              </a:r>
            </a:p>
          </p:txBody>
        </p:sp>
        <p:sp>
          <p:nvSpPr>
            <p:cNvPr id="41" name="Right Brace 40"/>
            <p:cNvSpPr/>
            <p:nvPr/>
          </p:nvSpPr>
          <p:spPr>
            <a:xfrm>
              <a:off x="6756443" y="2380066"/>
              <a:ext cx="160023" cy="80713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2000" dirty="0">
                <a:solidFill>
                  <a:schemeClr val="bg1"/>
                </a:solidFill>
              </a:endParaRPr>
            </a:p>
          </p:txBody>
        </p:sp>
        <p:sp>
          <p:nvSpPr>
            <p:cNvPr id="20" name="TextBox 19"/>
            <p:cNvSpPr txBox="1"/>
            <p:nvPr/>
          </p:nvSpPr>
          <p:spPr>
            <a:xfrm>
              <a:off x="4080167" y="2131236"/>
              <a:ext cx="681302" cy="1086972"/>
            </a:xfrm>
            <a:prstGeom prst="rect">
              <a:avLst/>
            </a:prstGeom>
            <a:noFill/>
          </p:spPr>
          <p:txBody>
            <a:bodyPr wrap="none" lIns="0" tIns="0" rIns="0" bIns="0" rtlCol="0">
              <a:spAutoFit/>
            </a:bodyPr>
            <a:lstStyle/>
            <a:p>
              <a:pPr algn="ctr" fontAlgn="base">
                <a:lnSpc>
                  <a:spcPct val="95000"/>
                </a:lnSpc>
                <a:spcBef>
                  <a:spcPts val="450"/>
                </a:spcBef>
                <a:spcAft>
                  <a:spcPct val="0"/>
                </a:spcAft>
              </a:pPr>
              <a:r>
                <a:rPr lang="en-US" sz="1400" b="1" dirty="0">
                  <a:solidFill>
                    <a:schemeClr val="bg1"/>
                  </a:solidFill>
                </a:rPr>
                <a:t>PAD</a:t>
              </a:r>
              <a:br>
                <a:rPr lang="en-US" sz="1400" b="1" dirty="0">
                  <a:solidFill>
                    <a:schemeClr val="bg1"/>
                  </a:solidFill>
                </a:rPr>
              </a:br>
              <a:r>
                <a:rPr lang="en-US" sz="1400" b="1" dirty="0">
                  <a:solidFill>
                    <a:schemeClr val="bg1"/>
                  </a:solidFill>
                </a:rPr>
                <a:t>N=3642</a:t>
              </a:r>
            </a:p>
            <a:p>
              <a:pPr algn="ctr" fontAlgn="base">
                <a:lnSpc>
                  <a:spcPct val="95000"/>
                </a:lnSpc>
                <a:spcBef>
                  <a:spcPts val="450"/>
                </a:spcBef>
                <a:spcAft>
                  <a:spcPct val="0"/>
                </a:spcAft>
              </a:pPr>
              <a:r>
                <a:rPr lang="en-US" sz="1400" b="1" dirty="0">
                  <a:solidFill>
                    <a:schemeClr val="bg1"/>
                  </a:solidFill>
                </a:rPr>
                <a:t>27% RRR</a:t>
              </a:r>
            </a:p>
            <a:p>
              <a:pPr algn="ctr" fontAlgn="base">
                <a:lnSpc>
                  <a:spcPct val="95000"/>
                </a:lnSpc>
                <a:spcBef>
                  <a:spcPts val="450"/>
                </a:spcBef>
                <a:spcAft>
                  <a:spcPct val="0"/>
                </a:spcAft>
              </a:pPr>
              <a:r>
                <a:rPr lang="en-US" sz="1400" b="1" dirty="0">
                  <a:solidFill>
                    <a:schemeClr val="bg1"/>
                  </a:solidFill>
                </a:rPr>
                <a:t>HR 0.73</a:t>
              </a:r>
              <a:br>
                <a:rPr lang="en-US" sz="1400" b="1" dirty="0">
                  <a:solidFill>
                    <a:schemeClr val="bg1"/>
                  </a:solidFill>
                </a:rPr>
              </a:br>
              <a:r>
                <a:rPr lang="en-US" sz="1400" b="1" dirty="0">
                  <a:solidFill>
                    <a:schemeClr val="bg1"/>
                  </a:solidFill>
                </a:rPr>
                <a:t>(0.59-0.91)</a:t>
              </a:r>
              <a:br>
                <a:rPr lang="en-US" sz="1400" b="1" dirty="0">
                  <a:solidFill>
                    <a:schemeClr val="bg1"/>
                  </a:solidFill>
                </a:rPr>
              </a:br>
              <a:r>
                <a:rPr lang="en-US" sz="1400" b="1" i="1" dirty="0">
                  <a:solidFill>
                    <a:schemeClr val="bg1"/>
                  </a:solidFill>
                </a:rPr>
                <a:t>P</a:t>
              </a:r>
              <a:r>
                <a:rPr lang="en-US" sz="1400" b="1" dirty="0">
                  <a:solidFill>
                    <a:schemeClr val="bg1"/>
                  </a:solidFill>
                </a:rPr>
                <a:t>=.0040</a:t>
              </a:r>
            </a:p>
          </p:txBody>
        </p:sp>
        <p:sp>
          <p:nvSpPr>
            <p:cNvPr id="21" name="TextBox 20"/>
            <p:cNvSpPr txBox="1"/>
            <p:nvPr/>
          </p:nvSpPr>
          <p:spPr>
            <a:xfrm>
              <a:off x="5781378" y="4888532"/>
              <a:ext cx="966324" cy="172666"/>
            </a:xfrm>
            <a:prstGeom prst="rect">
              <a:avLst/>
            </a:prstGeom>
            <a:noFill/>
          </p:spPr>
          <p:txBody>
            <a:bodyPr wrap="none" lIns="0" tIns="0" rIns="0" bIns="0" rtlCol="0">
              <a:spAutoFit/>
            </a:bodyPr>
            <a:lstStyle/>
            <a:p>
              <a:pPr algn="ctr" fontAlgn="base">
                <a:spcBef>
                  <a:spcPct val="0"/>
                </a:spcBef>
                <a:spcAft>
                  <a:spcPct val="0"/>
                </a:spcAft>
              </a:pPr>
              <a:r>
                <a:rPr lang="en-US" sz="1400" b="1" i="1" dirty="0">
                  <a:solidFill>
                    <a:schemeClr val="accent5"/>
                  </a:solidFill>
                </a:rPr>
                <a:t>P</a:t>
              </a:r>
              <a:r>
                <a:rPr lang="en-US" sz="1400" b="1" i="1" baseline="-25000" dirty="0">
                  <a:solidFill>
                    <a:schemeClr val="accent5"/>
                  </a:solidFill>
                </a:rPr>
                <a:t>interaction</a:t>
              </a:r>
              <a:r>
                <a:rPr lang="en-US" sz="1400" b="1" i="1" dirty="0">
                  <a:solidFill>
                    <a:schemeClr val="accent5"/>
                  </a:solidFill>
                </a:rPr>
                <a:t> =0.41</a:t>
              </a:r>
            </a:p>
          </p:txBody>
        </p:sp>
        <p:sp>
          <p:nvSpPr>
            <p:cNvPr id="22" name="TextBox 21"/>
            <p:cNvSpPr txBox="1"/>
            <p:nvPr/>
          </p:nvSpPr>
          <p:spPr>
            <a:xfrm>
              <a:off x="5675121" y="4080047"/>
              <a:ext cx="1178840" cy="871551"/>
            </a:xfrm>
            <a:prstGeom prst="rect">
              <a:avLst/>
            </a:prstGeom>
            <a:noFill/>
          </p:spPr>
          <p:txBody>
            <a:bodyPr wrap="none" lIns="0" tIns="0" rIns="0" bIns="0" rtlCol="0">
              <a:spAutoFit/>
            </a:bodyPr>
            <a:lstStyle/>
            <a:p>
              <a:pPr algn="ctr" fontAlgn="base">
                <a:lnSpc>
                  <a:spcPct val="95000"/>
                </a:lnSpc>
                <a:spcBef>
                  <a:spcPts val="450"/>
                </a:spcBef>
                <a:spcAft>
                  <a:spcPct val="0"/>
                </a:spcAft>
              </a:pPr>
              <a:r>
                <a:rPr lang="en-US" sz="1400" b="1" dirty="0">
                  <a:solidFill>
                    <a:schemeClr val="accent5"/>
                  </a:solidFill>
                </a:rPr>
                <a:t>No PAD</a:t>
              </a:r>
              <a:br>
                <a:rPr lang="en-US" sz="1400" b="1" dirty="0">
                  <a:solidFill>
                    <a:schemeClr val="accent5"/>
                  </a:solidFill>
                </a:rPr>
              </a:br>
              <a:r>
                <a:rPr lang="en-US" sz="1400" b="1" dirty="0">
                  <a:solidFill>
                    <a:schemeClr val="accent5"/>
                  </a:solidFill>
                </a:rPr>
                <a:t>N=23,922</a:t>
              </a:r>
            </a:p>
            <a:p>
              <a:pPr algn="ctr" fontAlgn="base">
                <a:lnSpc>
                  <a:spcPct val="95000"/>
                </a:lnSpc>
                <a:spcBef>
                  <a:spcPts val="450"/>
                </a:spcBef>
                <a:spcAft>
                  <a:spcPct val="0"/>
                </a:spcAft>
              </a:pPr>
              <a:r>
                <a:rPr lang="en-US" sz="1400" b="1" dirty="0">
                  <a:solidFill>
                    <a:schemeClr val="accent5"/>
                  </a:solidFill>
                </a:rPr>
                <a:t>HR 0.81</a:t>
              </a:r>
              <a:br>
                <a:rPr lang="en-US" sz="1400" b="1" dirty="0">
                  <a:solidFill>
                    <a:schemeClr val="accent5"/>
                  </a:solidFill>
                </a:rPr>
              </a:br>
              <a:r>
                <a:rPr lang="en-US" sz="1400" b="1" dirty="0">
                  <a:solidFill>
                    <a:schemeClr val="accent5"/>
                  </a:solidFill>
                </a:rPr>
                <a:t>95% CI (0.73-0.90)</a:t>
              </a:r>
              <a:br>
                <a:rPr lang="en-US" sz="1400" b="1" dirty="0">
                  <a:solidFill>
                    <a:schemeClr val="accent5"/>
                  </a:solidFill>
                </a:rPr>
              </a:br>
              <a:r>
                <a:rPr lang="en-US" sz="1400" b="1" i="1" dirty="0">
                  <a:solidFill>
                    <a:schemeClr val="accent5"/>
                  </a:solidFill>
                </a:rPr>
                <a:t>P</a:t>
              </a:r>
              <a:r>
                <a:rPr lang="en-US" sz="1400" b="1" dirty="0">
                  <a:solidFill>
                    <a:schemeClr val="accent5"/>
                  </a:solidFill>
                </a:rPr>
                <a:t>&lt;.001</a:t>
              </a:r>
            </a:p>
          </p:txBody>
        </p:sp>
        <p:sp>
          <p:nvSpPr>
            <p:cNvPr id="26" name="TextBox 25"/>
            <p:cNvSpPr txBox="1"/>
            <p:nvPr/>
          </p:nvSpPr>
          <p:spPr>
            <a:xfrm>
              <a:off x="3337229" y="5396178"/>
              <a:ext cx="1722632"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bg1"/>
                  </a:solidFill>
                </a:rPr>
                <a:t>Days from Randomization</a:t>
              </a:r>
            </a:p>
          </p:txBody>
        </p:sp>
        <p:grpSp>
          <p:nvGrpSpPr>
            <p:cNvPr id="53" name="Group 52">
              <a:extLst>
                <a:ext uri="{FF2B5EF4-FFF2-40B4-BE49-F238E27FC236}">
                  <a16:creationId xmlns:a16="http://schemas.microsoft.com/office/drawing/2014/main" id="{C9A00CF0-406A-46AE-8582-79B457F125F1}"/>
                </a:ext>
              </a:extLst>
            </p:cNvPr>
            <p:cNvGrpSpPr/>
            <p:nvPr/>
          </p:nvGrpSpPr>
          <p:grpSpPr>
            <a:xfrm>
              <a:off x="2122885" y="2245519"/>
              <a:ext cx="4133850" cy="2833688"/>
              <a:chOff x="2830513" y="1851025"/>
              <a:chExt cx="5511800" cy="3778250"/>
            </a:xfrm>
          </p:grpSpPr>
          <p:sp>
            <p:nvSpPr>
              <p:cNvPr id="9" name="Line 5">
                <a:extLst>
                  <a:ext uri="{FF2B5EF4-FFF2-40B4-BE49-F238E27FC236}">
                    <a16:creationId xmlns:a16="http://schemas.microsoft.com/office/drawing/2014/main" id="{F89D7A21-41FC-475F-AADD-842E924EC930}"/>
                  </a:ext>
                </a:extLst>
              </p:cNvPr>
              <p:cNvSpPr>
                <a:spLocks noChangeShapeType="1"/>
              </p:cNvSpPr>
              <p:nvPr/>
            </p:nvSpPr>
            <p:spPr bwMode="auto">
              <a:xfrm flipV="1">
                <a:off x="2830513" y="1851025"/>
                <a:ext cx="0" cy="377825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10" name="Line 6">
                <a:extLst>
                  <a:ext uri="{FF2B5EF4-FFF2-40B4-BE49-F238E27FC236}">
                    <a16:creationId xmlns:a16="http://schemas.microsoft.com/office/drawing/2014/main" id="{9D793F39-2CE4-4205-982D-E8A9B949FA92}"/>
                  </a:ext>
                </a:extLst>
              </p:cNvPr>
              <p:cNvSpPr>
                <a:spLocks noChangeShapeType="1"/>
              </p:cNvSpPr>
              <p:nvPr/>
            </p:nvSpPr>
            <p:spPr bwMode="auto">
              <a:xfrm>
                <a:off x="2830513" y="5629275"/>
                <a:ext cx="5511800" cy="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grpSp>
        <p:sp>
          <p:nvSpPr>
            <p:cNvPr id="11" name="Freeform 7">
              <a:extLst>
                <a:ext uri="{FF2B5EF4-FFF2-40B4-BE49-F238E27FC236}">
                  <a16:creationId xmlns:a16="http://schemas.microsoft.com/office/drawing/2014/main" id="{136FEC4E-4B2D-4FD5-AD51-14B9A9B65884}"/>
                </a:ext>
              </a:extLst>
            </p:cNvPr>
            <p:cNvSpPr>
              <a:spLocks noEditPoints="1"/>
            </p:cNvSpPr>
            <p:nvPr/>
          </p:nvSpPr>
          <p:spPr bwMode="auto">
            <a:xfrm>
              <a:off x="2118123" y="3533775"/>
              <a:ext cx="4131469" cy="1557338"/>
            </a:xfrm>
            <a:custGeom>
              <a:avLst/>
              <a:gdLst>
                <a:gd name="T0" fmla="*/ 122 w 8970"/>
                <a:gd name="T1" fmla="*/ 3524 h 3562"/>
                <a:gd name="T2" fmla="*/ 282 w 8970"/>
                <a:gd name="T3" fmla="*/ 3414 h 3562"/>
                <a:gd name="T4" fmla="*/ 358 w 8970"/>
                <a:gd name="T5" fmla="*/ 3364 h 3562"/>
                <a:gd name="T6" fmla="*/ 536 w 8970"/>
                <a:gd name="T7" fmla="*/ 3320 h 3562"/>
                <a:gd name="T8" fmla="*/ 709 w 8970"/>
                <a:gd name="T9" fmla="*/ 3229 h 3562"/>
                <a:gd name="T10" fmla="*/ 858 w 8970"/>
                <a:gd name="T11" fmla="*/ 3139 h 3562"/>
                <a:gd name="T12" fmla="*/ 914 w 8970"/>
                <a:gd name="T13" fmla="*/ 3131 h 3562"/>
                <a:gd name="T14" fmla="*/ 1101 w 8970"/>
                <a:gd name="T15" fmla="*/ 3063 h 3562"/>
                <a:gd name="T16" fmla="*/ 1267 w 8970"/>
                <a:gd name="T17" fmla="*/ 2963 h 3562"/>
                <a:gd name="T18" fmla="*/ 1356 w 8970"/>
                <a:gd name="T19" fmla="*/ 2935 h 3562"/>
                <a:gd name="T20" fmla="*/ 1533 w 8970"/>
                <a:gd name="T21" fmla="*/ 2890 h 3562"/>
                <a:gd name="T22" fmla="*/ 1725 w 8970"/>
                <a:gd name="T23" fmla="*/ 2814 h 3562"/>
                <a:gd name="T24" fmla="*/ 1863 w 8970"/>
                <a:gd name="T25" fmla="*/ 2709 h 3562"/>
                <a:gd name="T26" fmla="*/ 1928 w 8970"/>
                <a:gd name="T27" fmla="*/ 2702 h 3562"/>
                <a:gd name="T28" fmla="*/ 2128 w 8970"/>
                <a:gd name="T29" fmla="*/ 2651 h 3562"/>
                <a:gd name="T30" fmla="*/ 2285 w 8970"/>
                <a:gd name="T31" fmla="*/ 2530 h 3562"/>
                <a:gd name="T32" fmla="*/ 2356 w 8970"/>
                <a:gd name="T33" fmla="*/ 2492 h 3562"/>
                <a:gd name="T34" fmla="*/ 2527 w 8970"/>
                <a:gd name="T35" fmla="*/ 2458 h 3562"/>
                <a:gd name="T36" fmla="*/ 2700 w 8970"/>
                <a:gd name="T37" fmla="*/ 2326 h 3562"/>
                <a:gd name="T38" fmla="*/ 2836 w 8970"/>
                <a:gd name="T39" fmla="*/ 2258 h 3562"/>
                <a:gd name="T40" fmla="*/ 2914 w 8970"/>
                <a:gd name="T41" fmla="*/ 2253 h 3562"/>
                <a:gd name="T42" fmla="*/ 3110 w 8970"/>
                <a:gd name="T43" fmla="*/ 2187 h 3562"/>
                <a:gd name="T44" fmla="*/ 3261 w 8970"/>
                <a:gd name="T45" fmla="*/ 2048 h 3562"/>
                <a:gd name="T46" fmla="*/ 3342 w 8970"/>
                <a:gd name="T47" fmla="*/ 2020 h 3562"/>
                <a:gd name="T48" fmla="*/ 3542 w 8970"/>
                <a:gd name="T49" fmla="*/ 2020 h 3562"/>
                <a:gd name="T50" fmla="*/ 3723 w 8970"/>
                <a:gd name="T51" fmla="*/ 1922 h 3562"/>
                <a:gd name="T52" fmla="*/ 3868 w 8970"/>
                <a:gd name="T53" fmla="*/ 1858 h 3562"/>
                <a:gd name="T54" fmla="*/ 3943 w 8970"/>
                <a:gd name="T55" fmla="*/ 1859 h 3562"/>
                <a:gd name="T56" fmla="*/ 4127 w 8970"/>
                <a:gd name="T57" fmla="*/ 1807 h 3562"/>
                <a:gd name="T58" fmla="*/ 4296 w 8970"/>
                <a:gd name="T59" fmla="*/ 1685 h 3562"/>
                <a:gd name="T60" fmla="*/ 4358 w 8970"/>
                <a:gd name="T61" fmla="*/ 1634 h 3562"/>
                <a:gd name="T62" fmla="*/ 4560 w 8970"/>
                <a:gd name="T63" fmla="*/ 1613 h 3562"/>
                <a:gd name="T64" fmla="*/ 4739 w 8970"/>
                <a:gd name="T65" fmla="*/ 1520 h 3562"/>
                <a:gd name="T66" fmla="*/ 4883 w 8970"/>
                <a:gd name="T67" fmla="*/ 1431 h 3562"/>
                <a:gd name="T68" fmla="*/ 4955 w 8970"/>
                <a:gd name="T69" fmla="*/ 1452 h 3562"/>
                <a:gd name="T70" fmla="*/ 5157 w 8970"/>
                <a:gd name="T71" fmla="*/ 1427 h 3562"/>
                <a:gd name="T72" fmla="*/ 5331 w 8970"/>
                <a:gd name="T73" fmla="*/ 1318 h 3562"/>
                <a:gd name="T74" fmla="*/ 5387 w 8970"/>
                <a:gd name="T75" fmla="*/ 1277 h 3562"/>
                <a:gd name="T76" fmla="*/ 5593 w 8970"/>
                <a:gd name="T77" fmla="*/ 1273 h 3562"/>
                <a:gd name="T78" fmla="*/ 5781 w 8970"/>
                <a:gd name="T79" fmla="*/ 1187 h 3562"/>
                <a:gd name="T80" fmla="*/ 5906 w 8970"/>
                <a:gd name="T81" fmla="*/ 1093 h 3562"/>
                <a:gd name="T82" fmla="*/ 5984 w 8970"/>
                <a:gd name="T83" fmla="*/ 1082 h 3562"/>
                <a:gd name="T84" fmla="*/ 6174 w 8970"/>
                <a:gd name="T85" fmla="*/ 1022 h 3562"/>
                <a:gd name="T86" fmla="*/ 6337 w 8970"/>
                <a:gd name="T87" fmla="*/ 918 h 3562"/>
                <a:gd name="T88" fmla="*/ 6435 w 8970"/>
                <a:gd name="T89" fmla="*/ 881 h 3562"/>
                <a:gd name="T90" fmla="*/ 6617 w 8970"/>
                <a:gd name="T91" fmla="*/ 846 h 3562"/>
                <a:gd name="T92" fmla="*/ 6788 w 8970"/>
                <a:gd name="T93" fmla="*/ 763 h 3562"/>
                <a:gd name="T94" fmla="*/ 6834 w 8970"/>
                <a:gd name="T95" fmla="*/ 704 h 3562"/>
                <a:gd name="T96" fmla="*/ 7024 w 8970"/>
                <a:gd name="T97" fmla="*/ 671 h 3562"/>
                <a:gd name="T98" fmla="*/ 7171 w 8970"/>
                <a:gd name="T99" fmla="*/ 551 h 3562"/>
                <a:gd name="T100" fmla="*/ 7256 w 8970"/>
                <a:gd name="T101" fmla="*/ 520 h 3562"/>
                <a:gd name="T102" fmla="*/ 7439 w 8970"/>
                <a:gd name="T103" fmla="*/ 541 h 3562"/>
                <a:gd name="T104" fmla="*/ 7639 w 8970"/>
                <a:gd name="T105" fmla="*/ 475 h 3562"/>
                <a:gd name="T106" fmla="*/ 7794 w 8970"/>
                <a:gd name="T107" fmla="*/ 414 h 3562"/>
                <a:gd name="T108" fmla="*/ 7858 w 8970"/>
                <a:gd name="T109" fmla="*/ 415 h 3562"/>
                <a:gd name="T110" fmla="*/ 8080 w 8970"/>
                <a:gd name="T111" fmla="*/ 388 h 3562"/>
                <a:gd name="T112" fmla="*/ 8192 w 8970"/>
                <a:gd name="T113" fmla="*/ 279 h 3562"/>
                <a:gd name="T114" fmla="*/ 8290 w 8970"/>
                <a:gd name="T115" fmla="*/ 223 h 3562"/>
                <a:gd name="T116" fmla="*/ 8453 w 8970"/>
                <a:gd name="T117" fmla="*/ 212 h 3562"/>
                <a:gd name="T118" fmla="*/ 8619 w 8970"/>
                <a:gd name="T119" fmla="*/ 98 h 3562"/>
                <a:gd name="T120" fmla="*/ 8787 w 8970"/>
                <a:gd name="T121" fmla="*/ 70 h 3562"/>
                <a:gd name="T122" fmla="*/ 8837 w 8970"/>
                <a:gd name="T123" fmla="*/ 48 h 3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70" h="3562">
                  <a:moveTo>
                    <a:pt x="14" y="3515"/>
                  </a:moveTo>
                  <a:lnTo>
                    <a:pt x="14" y="3515"/>
                  </a:lnTo>
                  <a:cubicBezTo>
                    <a:pt x="25" y="3507"/>
                    <a:pt x="39" y="3510"/>
                    <a:pt x="47" y="3521"/>
                  </a:cubicBezTo>
                  <a:cubicBezTo>
                    <a:pt x="55" y="3531"/>
                    <a:pt x="52" y="3546"/>
                    <a:pt x="41" y="3554"/>
                  </a:cubicBezTo>
                  <a:lnTo>
                    <a:pt x="41" y="3554"/>
                  </a:lnTo>
                  <a:lnTo>
                    <a:pt x="41" y="3554"/>
                  </a:lnTo>
                  <a:cubicBezTo>
                    <a:pt x="30" y="3562"/>
                    <a:pt x="15" y="3559"/>
                    <a:pt x="8" y="3548"/>
                  </a:cubicBezTo>
                  <a:cubicBezTo>
                    <a:pt x="0" y="3537"/>
                    <a:pt x="3" y="3522"/>
                    <a:pt x="14" y="3515"/>
                  </a:cubicBezTo>
                  <a:close/>
                  <a:moveTo>
                    <a:pt x="104" y="3480"/>
                  </a:moveTo>
                  <a:lnTo>
                    <a:pt x="104" y="3480"/>
                  </a:lnTo>
                  <a:cubicBezTo>
                    <a:pt x="116" y="3475"/>
                    <a:pt x="130" y="3481"/>
                    <a:pt x="135" y="3493"/>
                  </a:cubicBezTo>
                  <a:cubicBezTo>
                    <a:pt x="140" y="3505"/>
                    <a:pt x="134" y="3519"/>
                    <a:pt x="122" y="3524"/>
                  </a:cubicBezTo>
                  <a:lnTo>
                    <a:pt x="122" y="3524"/>
                  </a:lnTo>
                  <a:cubicBezTo>
                    <a:pt x="109" y="3529"/>
                    <a:pt x="95" y="3523"/>
                    <a:pt x="91" y="3511"/>
                  </a:cubicBezTo>
                  <a:cubicBezTo>
                    <a:pt x="86" y="3499"/>
                    <a:pt x="92" y="3485"/>
                    <a:pt x="104" y="3480"/>
                  </a:cubicBezTo>
                  <a:close/>
                  <a:moveTo>
                    <a:pt x="183" y="3436"/>
                  </a:moveTo>
                  <a:lnTo>
                    <a:pt x="183" y="3436"/>
                  </a:lnTo>
                  <a:cubicBezTo>
                    <a:pt x="196" y="3431"/>
                    <a:pt x="210" y="3437"/>
                    <a:pt x="215" y="3449"/>
                  </a:cubicBezTo>
                  <a:cubicBezTo>
                    <a:pt x="220" y="3462"/>
                    <a:pt x="214" y="3476"/>
                    <a:pt x="201" y="3481"/>
                  </a:cubicBezTo>
                  <a:lnTo>
                    <a:pt x="201" y="3481"/>
                  </a:lnTo>
                  <a:cubicBezTo>
                    <a:pt x="189" y="3486"/>
                    <a:pt x="175" y="3480"/>
                    <a:pt x="170" y="3467"/>
                  </a:cubicBezTo>
                  <a:cubicBezTo>
                    <a:pt x="165" y="3455"/>
                    <a:pt x="171" y="3441"/>
                    <a:pt x="183" y="3436"/>
                  </a:cubicBezTo>
                  <a:close/>
                  <a:moveTo>
                    <a:pt x="282" y="3414"/>
                  </a:moveTo>
                  <a:lnTo>
                    <a:pt x="282" y="3414"/>
                  </a:lnTo>
                  <a:cubicBezTo>
                    <a:pt x="295" y="3414"/>
                    <a:pt x="306" y="3425"/>
                    <a:pt x="306" y="3438"/>
                  </a:cubicBezTo>
                  <a:cubicBezTo>
                    <a:pt x="306" y="3452"/>
                    <a:pt x="295" y="3462"/>
                    <a:pt x="282" y="3462"/>
                  </a:cubicBezTo>
                  <a:lnTo>
                    <a:pt x="282" y="3462"/>
                  </a:lnTo>
                  <a:cubicBezTo>
                    <a:pt x="269" y="3462"/>
                    <a:pt x="258" y="3452"/>
                    <a:pt x="258" y="3438"/>
                  </a:cubicBezTo>
                  <a:cubicBezTo>
                    <a:pt x="258" y="3425"/>
                    <a:pt x="269" y="3414"/>
                    <a:pt x="282" y="3414"/>
                  </a:cubicBezTo>
                  <a:close/>
                  <a:moveTo>
                    <a:pt x="358" y="3364"/>
                  </a:moveTo>
                  <a:lnTo>
                    <a:pt x="358" y="3364"/>
                  </a:lnTo>
                  <a:cubicBezTo>
                    <a:pt x="371" y="3364"/>
                    <a:pt x="382" y="3375"/>
                    <a:pt x="382" y="3388"/>
                  </a:cubicBezTo>
                  <a:cubicBezTo>
                    <a:pt x="382" y="3402"/>
                    <a:pt x="371" y="3412"/>
                    <a:pt x="358" y="3412"/>
                  </a:cubicBezTo>
                  <a:lnTo>
                    <a:pt x="358" y="3412"/>
                  </a:lnTo>
                  <a:cubicBezTo>
                    <a:pt x="344" y="3412"/>
                    <a:pt x="334" y="3402"/>
                    <a:pt x="334" y="3388"/>
                  </a:cubicBezTo>
                  <a:cubicBezTo>
                    <a:pt x="334" y="3375"/>
                    <a:pt x="344" y="3364"/>
                    <a:pt x="358" y="3364"/>
                  </a:cubicBezTo>
                  <a:close/>
                  <a:moveTo>
                    <a:pt x="428" y="3340"/>
                  </a:moveTo>
                  <a:lnTo>
                    <a:pt x="428" y="3340"/>
                  </a:lnTo>
                  <a:cubicBezTo>
                    <a:pt x="438" y="3331"/>
                    <a:pt x="453" y="3332"/>
                    <a:pt x="462" y="3342"/>
                  </a:cubicBezTo>
                  <a:cubicBezTo>
                    <a:pt x="471" y="3352"/>
                    <a:pt x="470" y="3367"/>
                    <a:pt x="460" y="3376"/>
                  </a:cubicBezTo>
                  <a:lnTo>
                    <a:pt x="460" y="3376"/>
                  </a:lnTo>
                  <a:cubicBezTo>
                    <a:pt x="450" y="3385"/>
                    <a:pt x="435" y="3384"/>
                    <a:pt x="426" y="3374"/>
                  </a:cubicBezTo>
                  <a:cubicBezTo>
                    <a:pt x="417" y="3364"/>
                    <a:pt x="418" y="3349"/>
                    <a:pt x="428" y="3340"/>
                  </a:cubicBezTo>
                  <a:close/>
                  <a:moveTo>
                    <a:pt x="500" y="3288"/>
                  </a:moveTo>
                  <a:lnTo>
                    <a:pt x="500" y="3288"/>
                  </a:lnTo>
                  <a:cubicBezTo>
                    <a:pt x="509" y="3278"/>
                    <a:pt x="525" y="3277"/>
                    <a:pt x="534" y="3286"/>
                  </a:cubicBezTo>
                  <a:cubicBezTo>
                    <a:pt x="544" y="3295"/>
                    <a:pt x="545" y="3310"/>
                    <a:pt x="536" y="3320"/>
                  </a:cubicBezTo>
                  <a:lnTo>
                    <a:pt x="536" y="3320"/>
                  </a:lnTo>
                  <a:cubicBezTo>
                    <a:pt x="527" y="3330"/>
                    <a:pt x="512" y="3330"/>
                    <a:pt x="502" y="3322"/>
                  </a:cubicBezTo>
                  <a:cubicBezTo>
                    <a:pt x="492" y="3313"/>
                    <a:pt x="492" y="3297"/>
                    <a:pt x="500" y="3288"/>
                  </a:cubicBezTo>
                  <a:close/>
                  <a:moveTo>
                    <a:pt x="598" y="3236"/>
                  </a:moveTo>
                  <a:lnTo>
                    <a:pt x="598" y="3236"/>
                  </a:lnTo>
                  <a:cubicBezTo>
                    <a:pt x="612" y="3236"/>
                    <a:pt x="622" y="3247"/>
                    <a:pt x="622" y="3260"/>
                  </a:cubicBezTo>
                  <a:cubicBezTo>
                    <a:pt x="622" y="3274"/>
                    <a:pt x="612" y="3284"/>
                    <a:pt x="598" y="3284"/>
                  </a:cubicBezTo>
                  <a:lnTo>
                    <a:pt x="598" y="3284"/>
                  </a:lnTo>
                  <a:cubicBezTo>
                    <a:pt x="585" y="3284"/>
                    <a:pt x="574" y="3274"/>
                    <a:pt x="574" y="3260"/>
                  </a:cubicBezTo>
                  <a:cubicBezTo>
                    <a:pt x="574" y="3247"/>
                    <a:pt x="585" y="3236"/>
                    <a:pt x="598" y="3236"/>
                  </a:cubicBezTo>
                  <a:close/>
                  <a:moveTo>
                    <a:pt x="685" y="3205"/>
                  </a:moveTo>
                  <a:lnTo>
                    <a:pt x="685" y="3205"/>
                  </a:lnTo>
                  <a:cubicBezTo>
                    <a:pt x="698" y="3205"/>
                    <a:pt x="709" y="3216"/>
                    <a:pt x="709" y="3229"/>
                  </a:cubicBezTo>
                  <a:cubicBezTo>
                    <a:pt x="709" y="3243"/>
                    <a:pt x="698" y="3253"/>
                    <a:pt x="685" y="3253"/>
                  </a:cubicBezTo>
                  <a:lnTo>
                    <a:pt x="685" y="3253"/>
                  </a:lnTo>
                  <a:cubicBezTo>
                    <a:pt x="672" y="3253"/>
                    <a:pt x="661" y="3243"/>
                    <a:pt x="661" y="3229"/>
                  </a:cubicBezTo>
                  <a:cubicBezTo>
                    <a:pt x="661" y="3216"/>
                    <a:pt x="672" y="3205"/>
                    <a:pt x="685" y="3205"/>
                  </a:cubicBezTo>
                  <a:close/>
                  <a:moveTo>
                    <a:pt x="762" y="3173"/>
                  </a:moveTo>
                  <a:lnTo>
                    <a:pt x="762" y="3173"/>
                  </a:lnTo>
                  <a:cubicBezTo>
                    <a:pt x="774" y="3168"/>
                    <a:pt x="788" y="3173"/>
                    <a:pt x="794" y="3185"/>
                  </a:cubicBezTo>
                  <a:cubicBezTo>
                    <a:pt x="799" y="3198"/>
                    <a:pt x="794" y="3212"/>
                    <a:pt x="782" y="3217"/>
                  </a:cubicBezTo>
                  <a:lnTo>
                    <a:pt x="782" y="3217"/>
                  </a:lnTo>
                  <a:cubicBezTo>
                    <a:pt x="770" y="3222"/>
                    <a:pt x="755" y="3217"/>
                    <a:pt x="750" y="3205"/>
                  </a:cubicBezTo>
                  <a:cubicBezTo>
                    <a:pt x="745" y="3193"/>
                    <a:pt x="750" y="3179"/>
                    <a:pt x="762" y="3173"/>
                  </a:cubicBezTo>
                  <a:close/>
                  <a:moveTo>
                    <a:pt x="858" y="3139"/>
                  </a:moveTo>
                  <a:lnTo>
                    <a:pt x="858" y="3139"/>
                  </a:lnTo>
                  <a:cubicBezTo>
                    <a:pt x="871" y="3139"/>
                    <a:pt x="882" y="3150"/>
                    <a:pt x="882" y="3163"/>
                  </a:cubicBezTo>
                  <a:cubicBezTo>
                    <a:pt x="882" y="3177"/>
                    <a:pt x="871" y="3187"/>
                    <a:pt x="858" y="3187"/>
                  </a:cubicBezTo>
                  <a:lnTo>
                    <a:pt x="858" y="3187"/>
                  </a:lnTo>
                  <a:cubicBezTo>
                    <a:pt x="844" y="3187"/>
                    <a:pt x="834" y="3177"/>
                    <a:pt x="834" y="3163"/>
                  </a:cubicBezTo>
                  <a:cubicBezTo>
                    <a:pt x="834" y="3150"/>
                    <a:pt x="844" y="3139"/>
                    <a:pt x="858" y="3139"/>
                  </a:cubicBezTo>
                  <a:close/>
                  <a:moveTo>
                    <a:pt x="918" y="3097"/>
                  </a:moveTo>
                  <a:lnTo>
                    <a:pt x="918" y="3097"/>
                  </a:lnTo>
                  <a:cubicBezTo>
                    <a:pt x="928" y="3089"/>
                    <a:pt x="943" y="3090"/>
                    <a:pt x="952" y="3101"/>
                  </a:cubicBezTo>
                  <a:cubicBezTo>
                    <a:pt x="960" y="3111"/>
                    <a:pt x="958" y="3126"/>
                    <a:pt x="948" y="3134"/>
                  </a:cubicBezTo>
                  <a:lnTo>
                    <a:pt x="948" y="3134"/>
                  </a:lnTo>
                  <a:cubicBezTo>
                    <a:pt x="938" y="3143"/>
                    <a:pt x="922" y="3141"/>
                    <a:pt x="914" y="3131"/>
                  </a:cubicBezTo>
                  <a:cubicBezTo>
                    <a:pt x="906" y="3120"/>
                    <a:pt x="908" y="3105"/>
                    <a:pt x="918" y="3097"/>
                  </a:cubicBezTo>
                  <a:close/>
                  <a:moveTo>
                    <a:pt x="1012" y="3042"/>
                  </a:moveTo>
                  <a:lnTo>
                    <a:pt x="1013" y="3042"/>
                  </a:lnTo>
                  <a:cubicBezTo>
                    <a:pt x="1026" y="3042"/>
                    <a:pt x="1037" y="3053"/>
                    <a:pt x="1037" y="3066"/>
                  </a:cubicBezTo>
                  <a:cubicBezTo>
                    <a:pt x="1037" y="3080"/>
                    <a:pt x="1026" y="3090"/>
                    <a:pt x="1013" y="3090"/>
                  </a:cubicBezTo>
                  <a:lnTo>
                    <a:pt x="1012" y="3090"/>
                  </a:lnTo>
                  <a:cubicBezTo>
                    <a:pt x="999" y="3090"/>
                    <a:pt x="988" y="3080"/>
                    <a:pt x="988" y="3066"/>
                  </a:cubicBezTo>
                  <a:cubicBezTo>
                    <a:pt x="988" y="3053"/>
                    <a:pt x="999" y="3042"/>
                    <a:pt x="1012" y="3042"/>
                  </a:cubicBezTo>
                  <a:close/>
                  <a:moveTo>
                    <a:pt x="1101" y="3015"/>
                  </a:moveTo>
                  <a:lnTo>
                    <a:pt x="1101" y="3015"/>
                  </a:lnTo>
                  <a:cubicBezTo>
                    <a:pt x="1114" y="3015"/>
                    <a:pt x="1125" y="3026"/>
                    <a:pt x="1125" y="3039"/>
                  </a:cubicBezTo>
                  <a:cubicBezTo>
                    <a:pt x="1125" y="3053"/>
                    <a:pt x="1114" y="3063"/>
                    <a:pt x="1101" y="3063"/>
                  </a:cubicBezTo>
                  <a:lnTo>
                    <a:pt x="1101" y="3063"/>
                  </a:lnTo>
                  <a:cubicBezTo>
                    <a:pt x="1088" y="3063"/>
                    <a:pt x="1077" y="3053"/>
                    <a:pt x="1077" y="3039"/>
                  </a:cubicBezTo>
                  <a:cubicBezTo>
                    <a:pt x="1077" y="3026"/>
                    <a:pt x="1088" y="3015"/>
                    <a:pt x="1101" y="3015"/>
                  </a:cubicBezTo>
                  <a:close/>
                  <a:moveTo>
                    <a:pt x="1184" y="2980"/>
                  </a:moveTo>
                  <a:lnTo>
                    <a:pt x="1184" y="2980"/>
                  </a:lnTo>
                  <a:cubicBezTo>
                    <a:pt x="1197" y="2980"/>
                    <a:pt x="1208" y="2991"/>
                    <a:pt x="1208" y="3004"/>
                  </a:cubicBezTo>
                  <a:cubicBezTo>
                    <a:pt x="1208" y="3018"/>
                    <a:pt x="1197" y="3028"/>
                    <a:pt x="1184" y="3028"/>
                  </a:cubicBezTo>
                  <a:lnTo>
                    <a:pt x="1184" y="3028"/>
                  </a:lnTo>
                  <a:cubicBezTo>
                    <a:pt x="1170" y="3028"/>
                    <a:pt x="1160" y="3018"/>
                    <a:pt x="1160" y="3004"/>
                  </a:cubicBezTo>
                  <a:cubicBezTo>
                    <a:pt x="1160" y="2991"/>
                    <a:pt x="1170" y="2980"/>
                    <a:pt x="1184" y="2980"/>
                  </a:cubicBezTo>
                  <a:close/>
                  <a:moveTo>
                    <a:pt x="1267" y="2963"/>
                  </a:moveTo>
                  <a:lnTo>
                    <a:pt x="1267" y="2963"/>
                  </a:lnTo>
                  <a:cubicBezTo>
                    <a:pt x="1279" y="2958"/>
                    <a:pt x="1293" y="2964"/>
                    <a:pt x="1298" y="2976"/>
                  </a:cubicBezTo>
                  <a:cubicBezTo>
                    <a:pt x="1303" y="2988"/>
                    <a:pt x="1297" y="3002"/>
                    <a:pt x="1285" y="3007"/>
                  </a:cubicBezTo>
                  <a:lnTo>
                    <a:pt x="1285" y="3007"/>
                  </a:lnTo>
                  <a:cubicBezTo>
                    <a:pt x="1273" y="3012"/>
                    <a:pt x="1259" y="3006"/>
                    <a:pt x="1254" y="2994"/>
                  </a:cubicBezTo>
                  <a:cubicBezTo>
                    <a:pt x="1249" y="2982"/>
                    <a:pt x="1255" y="2968"/>
                    <a:pt x="1267" y="2963"/>
                  </a:cubicBezTo>
                  <a:close/>
                  <a:moveTo>
                    <a:pt x="1356" y="2935"/>
                  </a:moveTo>
                  <a:lnTo>
                    <a:pt x="1356" y="2935"/>
                  </a:lnTo>
                  <a:cubicBezTo>
                    <a:pt x="1369" y="2930"/>
                    <a:pt x="1383" y="2936"/>
                    <a:pt x="1388" y="2948"/>
                  </a:cubicBezTo>
                  <a:cubicBezTo>
                    <a:pt x="1392" y="2961"/>
                    <a:pt x="1387" y="2975"/>
                    <a:pt x="1374" y="2980"/>
                  </a:cubicBezTo>
                  <a:lnTo>
                    <a:pt x="1374" y="2980"/>
                  </a:lnTo>
                  <a:cubicBezTo>
                    <a:pt x="1362" y="2985"/>
                    <a:pt x="1348" y="2979"/>
                    <a:pt x="1343" y="2966"/>
                  </a:cubicBezTo>
                  <a:cubicBezTo>
                    <a:pt x="1338" y="2954"/>
                    <a:pt x="1344" y="2940"/>
                    <a:pt x="1356" y="2935"/>
                  </a:cubicBezTo>
                  <a:close/>
                  <a:moveTo>
                    <a:pt x="1434" y="2886"/>
                  </a:moveTo>
                  <a:lnTo>
                    <a:pt x="1434" y="2886"/>
                  </a:lnTo>
                  <a:cubicBezTo>
                    <a:pt x="1447" y="2882"/>
                    <a:pt x="1460" y="2889"/>
                    <a:pt x="1464" y="2902"/>
                  </a:cubicBezTo>
                  <a:cubicBezTo>
                    <a:pt x="1468" y="2914"/>
                    <a:pt x="1460" y="2928"/>
                    <a:pt x="1448" y="2932"/>
                  </a:cubicBezTo>
                  <a:lnTo>
                    <a:pt x="1448" y="2932"/>
                  </a:lnTo>
                  <a:cubicBezTo>
                    <a:pt x="1435" y="2935"/>
                    <a:pt x="1422" y="2928"/>
                    <a:pt x="1418" y="2916"/>
                  </a:cubicBezTo>
                  <a:cubicBezTo>
                    <a:pt x="1414" y="2903"/>
                    <a:pt x="1421" y="2890"/>
                    <a:pt x="1434" y="2886"/>
                  </a:cubicBezTo>
                  <a:close/>
                  <a:moveTo>
                    <a:pt x="1515" y="2845"/>
                  </a:moveTo>
                  <a:lnTo>
                    <a:pt x="1515" y="2845"/>
                  </a:lnTo>
                  <a:cubicBezTo>
                    <a:pt x="1527" y="2841"/>
                    <a:pt x="1541" y="2846"/>
                    <a:pt x="1546" y="2859"/>
                  </a:cubicBezTo>
                  <a:cubicBezTo>
                    <a:pt x="1551" y="2871"/>
                    <a:pt x="1545" y="2885"/>
                    <a:pt x="1533" y="2890"/>
                  </a:cubicBezTo>
                  <a:lnTo>
                    <a:pt x="1533" y="2890"/>
                  </a:lnTo>
                  <a:cubicBezTo>
                    <a:pt x="1520" y="2895"/>
                    <a:pt x="1506" y="2889"/>
                    <a:pt x="1502" y="2877"/>
                  </a:cubicBezTo>
                  <a:cubicBezTo>
                    <a:pt x="1497" y="2864"/>
                    <a:pt x="1503" y="2850"/>
                    <a:pt x="1515" y="2845"/>
                  </a:cubicBezTo>
                  <a:close/>
                  <a:moveTo>
                    <a:pt x="1614" y="2814"/>
                  </a:moveTo>
                  <a:lnTo>
                    <a:pt x="1614" y="2814"/>
                  </a:lnTo>
                  <a:cubicBezTo>
                    <a:pt x="1627" y="2814"/>
                    <a:pt x="1638" y="2825"/>
                    <a:pt x="1638" y="2838"/>
                  </a:cubicBezTo>
                  <a:cubicBezTo>
                    <a:pt x="1638" y="2852"/>
                    <a:pt x="1627" y="2862"/>
                    <a:pt x="1614" y="2862"/>
                  </a:cubicBezTo>
                  <a:lnTo>
                    <a:pt x="1614" y="2862"/>
                  </a:lnTo>
                  <a:cubicBezTo>
                    <a:pt x="1601" y="2862"/>
                    <a:pt x="1590" y="2852"/>
                    <a:pt x="1590" y="2838"/>
                  </a:cubicBezTo>
                  <a:cubicBezTo>
                    <a:pt x="1590" y="2825"/>
                    <a:pt x="1601" y="2814"/>
                    <a:pt x="1614" y="2814"/>
                  </a:cubicBezTo>
                  <a:close/>
                  <a:moveTo>
                    <a:pt x="1701" y="2790"/>
                  </a:moveTo>
                  <a:lnTo>
                    <a:pt x="1701" y="2790"/>
                  </a:lnTo>
                  <a:cubicBezTo>
                    <a:pt x="1714" y="2790"/>
                    <a:pt x="1725" y="2801"/>
                    <a:pt x="1725" y="2814"/>
                  </a:cubicBezTo>
                  <a:cubicBezTo>
                    <a:pt x="1725" y="2828"/>
                    <a:pt x="1714" y="2838"/>
                    <a:pt x="1701" y="2838"/>
                  </a:cubicBezTo>
                  <a:lnTo>
                    <a:pt x="1701" y="2838"/>
                  </a:lnTo>
                  <a:cubicBezTo>
                    <a:pt x="1688" y="2838"/>
                    <a:pt x="1677" y="2828"/>
                    <a:pt x="1677" y="2814"/>
                  </a:cubicBezTo>
                  <a:cubicBezTo>
                    <a:pt x="1677" y="2801"/>
                    <a:pt x="1688" y="2790"/>
                    <a:pt x="1701" y="2790"/>
                  </a:cubicBezTo>
                  <a:close/>
                  <a:moveTo>
                    <a:pt x="1769" y="2745"/>
                  </a:moveTo>
                  <a:lnTo>
                    <a:pt x="1769" y="2745"/>
                  </a:lnTo>
                  <a:cubicBezTo>
                    <a:pt x="1781" y="2740"/>
                    <a:pt x="1795" y="2746"/>
                    <a:pt x="1800" y="2758"/>
                  </a:cubicBezTo>
                  <a:cubicBezTo>
                    <a:pt x="1805" y="2771"/>
                    <a:pt x="1799" y="2785"/>
                    <a:pt x="1786" y="2790"/>
                  </a:cubicBezTo>
                  <a:lnTo>
                    <a:pt x="1786" y="2790"/>
                  </a:lnTo>
                  <a:cubicBezTo>
                    <a:pt x="1774" y="2794"/>
                    <a:pt x="1760" y="2789"/>
                    <a:pt x="1755" y="2776"/>
                  </a:cubicBezTo>
                  <a:cubicBezTo>
                    <a:pt x="1750" y="2764"/>
                    <a:pt x="1756" y="2750"/>
                    <a:pt x="1769" y="2745"/>
                  </a:cubicBezTo>
                  <a:close/>
                  <a:moveTo>
                    <a:pt x="1863" y="2709"/>
                  </a:moveTo>
                  <a:lnTo>
                    <a:pt x="1863" y="2709"/>
                  </a:lnTo>
                  <a:cubicBezTo>
                    <a:pt x="1876" y="2709"/>
                    <a:pt x="1887" y="2720"/>
                    <a:pt x="1887" y="2733"/>
                  </a:cubicBezTo>
                  <a:cubicBezTo>
                    <a:pt x="1887" y="2747"/>
                    <a:pt x="1876" y="2757"/>
                    <a:pt x="1863" y="2757"/>
                  </a:cubicBezTo>
                  <a:lnTo>
                    <a:pt x="1863" y="2757"/>
                  </a:lnTo>
                  <a:cubicBezTo>
                    <a:pt x="1849" y="2757"/>
                    <a:pt x="1839" y="2747"/>
                    <a:pt x="1839" y="2733"/>
                  </a:cubicBezTo>
                  <a:cubicBezTo>
                    <a:pt x="1839" y="2720"/>
                    <a:pt x="1849" y="2709"/>
                    <a:pt x="1863" y="2709"/>
                  </a:cubicBezTo>
                  <a:close/>
                  <a:moveTo>
                    <a:pt x="1952" y="2678"/>
                  </a:moveTo>
                  <a:lnTo>
                    <a:pt x="1952" y="2678"/>
                  </a:lnTo>
                  <a:cubicBezTo>
                    <a:pt x="1965" y="2678"/>
                    <a:pt x="1976" y="2689"/>
                    <a:pt x="1976" y="2702"/>
                  </a:cubicBezTo>
                  <a:cubicBezTo>
                    <a:pt x="1976" y="2716"/>
                    <a:pt x="1965" y="2726"/>
                    <a:pt x="1952" y="2726"/>
                  </a:cubicBezTo>
                  <a:lnTo>
                    <a:pt x="1952" y="2726"/>
                  </a:lnTo>
                  <a:cubicBezTo>
                    <a:pt x="1939" y="2726"/>
                    <a:pt x="1928" y="2716"/>
                    <a:pt x="1928" y="2702"/>
                  </a:cubicBezTo>
                  <a:cubicBezTo>
                    <a:pt x="1928" y="2689"/>
                    <a:pt x="1939" y="2678"/>
                    <a:pt x="1952" y="2678"/>
                  </a:cubicBezTo>
                  <a:close/>
                  <a:moveTo>
                    <a:pt x="2022" y="2646"/>
                  </a:moveTo>
                  <a:lnTo>
                    <a:pt x="2022" y="2646"/>
                  </a:lnTo>
                  <a:cubicBezTo>
                    <a:pt x="2033" y="2638"/>
                    <a:pt x="2048" y="2640"/>
                    <a:pt x="2056" y="2650"/>
                  </a:cubicBezTo>
                  <a:cubicBezTo>
                    <a:pt x="2064" y="2660"/>
                    <a:pt x="2063" y="2676"/>
                    <a:pt x="2052" y="2684"/>
                  </a:cubicBezTo>
                  <a:lnTo>
                    <a:pt x="2052" y="2684"/>
                  </a:lnTo>
                  <a:cubicBezTo>
                    <a:pt x="2042" y="2692"/>
                    <a:pt x="2027" y="2691"/>
                    <a:pt x="2019" y="2680"/>
                  </a:cubicBezTo>
                  <a:cubicBezTo>
                    <a:pt x="2010" y="2670"/>
                    <a:pt x="2012" y="2655"/>
                    <a:pt x="2022" y="2646"/>
                  </a:cubicBezTo>
                  <a:close/>
                  <a:moveTo>
                    <a:pt x="2110" y="2606"/>
                  </a:moveTo>
                  <a:lnTo>
                    <a:pt x="2110" y="2606"/>
                  </a:lnTo>
                  <a:cubicBezTo>
                    <a:pt x="2122" y="2601"/>
                    <a:pt x="2136" y="2607"/>
                    <a:pt x="2141" y="2619"/>
                  </a:cubicBezTo>
                  <a:cubicBezTo>
                    <a:pt x="2146" y="2632"/>
                    <a:pt x="2140" y="2646"/>
                    <a:pt x="2128" y="2651"/>
                  </a:cubicBezTo>
                  <a:lnTo>
                    <a:pt x="2128" y="2651"/>
                  </a:lnTo>
                  <a:cubicBezTo>
                    <a:pt x="2115" y="2656"/>
                    <a:pt x="2101" y="2650"/>
                    <a:pt x="2096" y="2637"/>
                  </a:cubicBezTo>
                  <a:cubicBezTo>
                    <a:pt x="2091" y="2625"/>
                    <a:pt x="2097" y="2611"/>
                    <a:pt x="2110" y="2606"/>
                  </a:cubicBezTo>
                  <a:close/>
                  <a:moveTo>
                    <a:pt x="2190" y="2558"/>
                  </a:moveTo>
                  <a:lnTo>
                    <a:pt x="2190" y="2558"/>
                  </a:lnTo>
                  <a:cubicBezTo>
                    <a:pt x="2203" y="2555"/>
                    <a:pt x="2216" y="2562"/>
                    <a:pt x="2220" y="2574"/>
                  </a:cubicBezTo>
                  <a:cubicBezTo>
                    <a:pt x="2224" y="2587"/>
                    <a:pt x="2216" y="2600"/>
                    <a:pt x="2204" y="2604"/>
                  </a:cubicBezTo>
                  <a:lnTo>
                    <a:pt x="2204" y="2604"/>
                  </a:lnTo>
                  <a:cubicBezTo>
                    <a:pt x="2191" y="2608"/>
                    <a:pt x="2178" y="2601"/>
                    <a:pt x="2174" y="2588"/>
                  </a:cubicBezTo>
                  <a:cubicBezTo>
                    <a:pt x="2170" y="2576"/>
                    <a:pt x="2177" y="2562"/>
                    <a:pt x="2190" y="2558"/>
                  </a:cubicBezTo>
                  <a:close/>
                  <a:moveTo>
                    <a:pt x="2285" y="2530"/>
                  </a:moveTo>
                  <a:lnTo>
                    <a:pt x="2285" y="2530"/>
                  </a:lnTo>
                  <a:cubicBezTo>
                    <a:pt x="2298" y="2530"/>
                    <a:pt x="2309" y="2541"/>
                    <a:pt x="2309" y="2554"/>
                  </a:cubicBezTo>
                  <a:cubicBezTo>
                    <a:pt x="2309" y="2568"/>
                    <a:pt x="2298" y="2578"/>
                    <a:pt x="2285" y="2578"/>
                  </a:cubicBezTo>
                  <a:lnTo>
                    <a:pt x="2285" y="2578"/>
                  </a:lnTo>
                  <a:cubicBezTo>
                    <a:pt x="2272" y="2578"/>
                    <a:pt x="2261" y="2568"/>
                    <a:pt x="2261" y="2554"/>
                  </a:cubicBezTo>
                  <a:cubicBezTo>
                    <a:pt x="2261" y="2541"/>
                    <a:pt x="2272" y="2530"/>
                    <a:pt x="2285" y="2530"/>
                  </a:cubicBezTo>
                  <a:close/>
                  <a:moveTo>
                    <a:pt x="2356" y="2492"/>
                  </a:moveTo>
                  <a:lnTo>
                    <a:pt x="2356" y="2492"/>
                  </a:lnTo>
                  <a:cubicBezTo>
                    <a:pt x="2369" y="2488"/>
                    <a:pt x="2383" y="2494"/>
                    <a:pt x="2388" y="2506"/>
                  </a:cubicBezTo>
                  <a:cubicBezTo>
                    <a:pt x="2392" y="2518"/>
                    <a:pt x="2387" y="2532"/>
                    <a:pt x="2374" y="2537"/>
                  </a:cubicBezTo>
                  <a:lnTo>
                    <a:pt x="2374" y="2537"/>
                  </a:lnTo>
                  <a:cubicBezTo>
                    <a:pt x="2362" y="2542"/>
                    <a:pt x="2348" y="2536"/>
                    <a:pt x="2343" y="2524"/>
                  </a:cubicBezTo>
                  <a:cubicBezTo>
                    <a:pt x="2338" y="2511"/>
                    <a:pt x="2344" y="2497"/>
                    <a:pt x="2356" y="2492"/>
                  </a:cubicBezTo>
                  <a:close/>
                  <a:moveTo>
                    <a:pt x="2438" y="2453"/>
                  </a:moveTo>
                  <a:lnTo>
                    <a:pt x="2438" y="2453"/>
                  </a:lnTo>
                  <a:cubicBezTo>
                    <a:pt x="2451" y="2448"/>
                    <a:pt x="2464" y="2455"/>
                    <a:pt x="2468" y="2468"/>
                  </a:cubicBezTo>
                  <a:cubicBezTo>
                    <a:pt x="2473" y="2480"/>
                    <a:pt x="2466" y="2494"/>
                    <a:pt x="2453" y="2498"/>
                  </a:cubicBezTo>
                  <a:lnTo>
                    <a:pt x="2453" y="2498"/>
                  </a:lnTo>
                  <a:cubicBezTo>
                    <a:pt x="2441" y="2502"/>
                    <a:pt x="2427" y="2496"/>
                    <a:pt x="2423" y="2483"/>
                  </a:cubicBezTo>
                  <a:cubicBezTo>
                    <a:pt x="2419" y="2471"/>
                    <a:pt x="2425" y="2457"/>
                    <a:pt x="2438" y="2453"/>
                  </a:cubicBezTo>
                  <a:close/>
                  <a:moveTo>
                    <a:pt x="2527" y="2410"/>
                  </a:moveTo>
                  <a:lnTo>
                    <a:pt x="2527" y="2410"/>
                  </a:lnTo>
                  <a:cubicBezTo>
                    <a:pt x="2540" y="2410"/>
                    <a:pt x="2551" y="2421"/>
                    <a:pt x="2551" y="2434"/>
                  </a:cubicBezTo>
                  <a:cubicBezTo>
                    <a:pt x="2551" y="2448"/>
                    <a:pt x="2540" y="2458"/>
                    <a:pt x="2527" y="2458"/>
                  </a:cubicBezTo>
                  <a:lnTo>
                    <a:pt x="2527" y="2458"/>
                  </a:lnTo>
                  <a:cubicBezTo>
                    <a:pt x="2514" y="2458"/>
                    <a:pt x="2503" y="2448"/>
                    <a:pt x="2503" y="2434"/>
                  </a:cubicBezTo>
                  <a:cubicBezTo>
                    <a:pt x="2503" y="2421"/>
                    <a:pt x="2514" y="2410"/>
                    <a:pt x="2527" y="2410"/>
                  </a:cubicBezTo>
                  <a:close/>
                  <a:moveTo>
                    <a:pt x="2612" y="2375"/>
                  </a:moveTo>
                  <a:lnTo>
                    <a:pt x="2612" y="2375"/>
                  </a:lnTo>
                  <a:cubicBezTo>
                    <a:pt x="2625" y="2375"/>
                    <a:pt x="2636" y="2386"/>
                    <a:pt x="2636" y="2399"/>
                  </a:cubicBezTo>
                  <a:cubicBezTo>
                    <a:pt x="2636" y="2413"/>
                    <a:pt x="2625" y="2423"/>
                    <a:pt x="2612" y="2423"/>
                  </a:cubicBezTo>
                  <a:lnTo>
                    <a:pt x="2612" y="2423"/>
                  </a:lnTo>
                  <a:cubicBezTo>
                    <a:pt x="2599" y="2423"/>
                    <a:pt x="2588" y="2413"/>
                    <a:pt x="2588" y="2399"/>
                  </a:cubicBezTo>
                  <a:cubicBezTo>
                    <a:pt x="2588" y="2386"/>
                    <a:pt x="2599" y="2375"/>
                    <a:pt x="2612" y="2375"/>
                  </a:cubicBezTo>
                  <a:close/>
                  <a:moveTo>
                    <a:pt x="2666" y="2329"/>
                  </a:moveTo>
                  <a:lnTo>
                    <a:pt x="2666" y="2329"/>
                  </a:lnTo>
                  <a:cubicBezTo>
                    <a:pt x="2674" y="2319"/>
                    <a:pt x="2689" y="2317"/>
                    <a:pt x="2700" y="2326"/>
                  </a:cubicBezTo>
                  <a:cubicBezTo>
                    <a:pt x="2710" y="2334"/>
                    <a:pt x="2711" y="2349"/>
                    <a:pt x="2703" y="2360"/>
                  </a:cubicBezTo>
                  <a:lnTo>
                    <a:pt x="2703" y="2360"/>
                  </a:lnTo>
                  <a:cubicBezTo>
                    <a:pt x="2694" y="2370"/>
                    <a:pt x="2679" y="2371"/>
                    <a:pt x="2669" y="2363"/>
                  </a:cubicBezTo>
                  <a:cubicBezTo>
                    <a:pt x="2659" y="2354"/>
                    <a:pt x="2657" y="2339"/>
                    <a:pt x="2666" y="2329"/>
                  </a:cubicBezTo>
                  <a:close/>
                  <a:moveTo>
                    <a:pt x="2760" y="2290"/>
                  </a:moveTo>
                  <a:lnTo>
                    <a:pt x="2760" y="2290"/>
                  </a:lnTo>
                  <a:cubicBezTo>
                    <a:pt x="2772" y="2285"/>
                    <a:pt x="2786" y="2290"/>
                    <a:pt x="2792" y="2302"/>
                  </a:cubicBezTo>
                  <a:cubicBezTo>
                    <a:pt x="2797" y="2314"/>
                    <a:pt x="2792" y="2328"/>
                    <a:pt x="2780" y="2334"/>
                  </a:cubicBezTo>
                  <a:lnTo>
                    <a:pt x="2780" y="2334"/>
                  </a:lnTo>
                  <a:cubicBezTo>
                    <a:pt x="2767" y="2339"/>
                    <a:pt x="2753" y="2334"/>
                    <a:pt x="2748" y="2322"/>
                  </a:cubicBezTo>
                  <a:cubicBezTo>
                    <a:pt x="2742" y="2310"/>
                    <a:pt x="2748" y="2296"/>
                    <a:pt x="2760" y="2290"/>
                  </a:cubicBezTo>
                  <a:close/>
                  <a:moveTo>
                    <a:pt x="2836" y="2258"/>
                  </a:moveTo>
                  <a:lnTo>
                    <a:pt x="2836" y="2258"/>
                  </a:lnTo>
                  <a:cubicBezTo>
                    <a:pt x="2847" y="2250"/>
                    <a:pt x="2862" y="2251"/>
                    <a:pt x="2870" y="2262"/>
                  </a:cubicBezTo>
                  <a:cubicBezTo>
                    <a:pt x="2879" y="2272"/>
                    <a:pt x="2877" y="2287"/>
                    <a:pt x="2867" y="2296"/>
                  </a:cubicBezTo>
                  <a:lnTo>
                    <a:pt x="2866" y="2296"/>
                  </a:lnTo>
                  <a:cubicBezTo>
                    <a:pt x="2856" y="2304"/>
                    <a:pt x="2841" y="2302"/>
                    <a:pt x="2833" y="2292"/>
                  </a:cubicBezTo>
                  <a:cubicBezTo>
                    <a:pt x="2824" y="2282"/>
                    <a:pt x="2826" y="2266"/>
                    <a:pt x="2836" y="2258"/>
                  </a:cubicBezTo>
                  <a:close/>
                  <a:moveTo>
                    <a:pt x="2933" y="2225"/>
                  </a:moveTo>
                  <a:lnTo>
                    <a:pt x="2933" y="2225"/>
                  </a:lnTo>
                  <a:cubicBezTo>
                    <a:pt x="2946" y="2222"/>
                    <a:pt x="2959" y="2231"/>
                    <a:pt x="2961" y="2244"/>
                  </a:cubicBezTo>
                  <a:cubicBezTo>
                    <a:pt x="2964" y="2257"/>
                    <a:pt x="2956" y="2269"/>
                    <a:pt x="2943" y="2272"/>
                  </a:cubicBezTo>
                  <a:lnTo>
                    <a:pt x="2942" y="2272"/>
                  </a:lnTo>
                  <a:cubicBezTo>
                    <a:pt x="2929" y="2275"/>
                    <a:pt x="2917" y="2266"/>
                    <a:pt x="2914" y="2253"/>
                  </a:cubicBezTo>
                  <a:cubicBezTo>
                    <a:pt x="2912" y="2240"/>
                    <a:pt x="2920" y="2227"/>
                    <a:pt x="2933" y="2225"/>
                  </a:cubicBezTo>
                  <a:close/>
                  <a:moveTo>
                    <a:pt x="3005" y="2177"/>
                  </a:moveTo>
                  <a:lnTo>
                    <a:pt x="3005" y="2177"/>
                  </a:lnTo>
                  <a:cubicBezTo>
                    <a:pt x="3018" y="2172"/>
                    <a:pt x="3032" y="2178"/>
                    <a:pt x="3036" y="2190"/>
                  </a:cubicBezTo>
                  <a:cubicBezTo>
                    <a:pt x="3041" y="2203"/>
                    <a:pt x="3035" y="2217"/>
                    <a:pt x="3023" y="2222"/>
                  </a:cubicBezTo>
                  <a:lnTo>
                    <a:pt x="3023" y="2222"/>
                  </a:lnTo>
                  <a:cubicBezTo>
                    <a:pt x="3011" y="2227"/>
                    <a:pt x="2997" y="2221"/>
                    <a:pt x="2992" y="2208"/>
                  </a:cubicBezTo>
                  <a:cubicBezTo>
                    <a:pt x="2987" y="2196"/>
                    <a:pt x="2993" y="2182"/>
                    <a:pt x="3005" y="2177"/>
                  </a:cubicBezTo>
                  <a:close/>
                  <a:moveTo>
                    <a:pt x="3092" y="2143"/>
                  </a:moveTo>
                  <a:lnTo>
                    <a:pt x="3092" y="2142"/>
                  </a:lnTo>
                  <a:cubicBezTo>
                    <a:pt x="3105" y="2138"/>
                    <a:pt x="3119" y="2144"/>
                    <a:pt x="3123" y="2156"/>
                  </a:cubicBezTo>
                  <a:cubicBezTo>
                    <a:pt x="3128" y="2168"/>
                    <a:pt x="3122" y="2182"/>
                    <a:pt x="3110" y="2187"/>
                  </a:cubicBezTo>
                  <a:lnTo>
                    <a:pt x="3110" y="2187"/>
                  </a:lnTo>
                  <a:cubicBezTo>
                    <a:pt x="3098" y="2192"/>
                    <a:pt x="3084" y="2186"/>
                    <a:pt x="3079" y="2174"/>
                  </a:cubicBezTo>
                  <a:cubicBezTo>
                    <a:pt x="3074" y="2161"/>
                    <a:pt x="3080" y="2147"/>
                    <a:pt x="3092" y="2143"/>
                  </a:cubicBezTo>
                  <a:close/>
                  <a:moveTo>
                    <a:pt x="3174" y="2115"/>
                  </a:moveTo>
                  <a:lnTo>
                    <a:pt x="3174" y="2115"/>
                  </a:lnTo>
                  <a:cubicBezTo>
                    <a:pt x="3184" y="2106"/>
                    <a:pt x="3199" y="2107"/>
                    <a:pt x="3208" y="2117"/>
                  </a:cubicBezTo>
                  <a:cubicBezTo>
                    <a:pt x="3217" y="2127"/>
                    <a:pt x="3216" y="2142"/>
                    <a:pt x="3206" y="2151"/>
                  </a:cubicBezTo>
                  <a:lnTo>
                    <a:pt x="3206" y="2151"/>
                  </a:lnTo>
                  <a:cubicBezTo>
                    <a:pt x="3196" y="2160"/>
                    <a:pt x="3181" y="2159"/>
                    <a:pt x="3172" y="2149"/>
                  </a:cubicBezTo>
                  <a:cubicBezTo>
                    <a:pt x="3163" y="2139"/>
                    <a:pt x="3164" y="2124"/>
                    <a:pt x="3174" y="2115"/>
                  </a:cubicBezTo>
                  <a:close/>
                  <a:moveTo>
                    <a:pt x="3261" y="2048"/>
                  </a:moveTo>
                  <a:lnTo>
                    <a:pt x="3261" y="2048"/>
                  </a:lnTo>
                  <a:cubicBezTo>
                    <a:pt x="3274" y="2048"/>
                    <a:pt x="3285" y="2059"/>
                    <a:pt x="3285" y="2072"/>
                  </a:cubicBezTo>
                  <a:cubicBezTo>
                    <a:pt x="3285" y="2086"/>
                    <a:pt x="3274" y="2096"/>
                    <a:pt x="3261" y="2096"/>
                  </a:cubicBezTo>
                  <a:lnTo>
                    <a:pt x="3261" y="2096"/>
                  </a:lnTo>
                  <a:cubicBezTo>
                    <a:pt x="3247" y="2096"/>
                    <a:pt x="3237" y="2086"/>
                    <a:pt x="3237" y="2072"/>
                  </a:cubicBezTo>
                  <a:cubicBezTo>
                    <a:pt x="3237" y="2059"/>
                    <a:pt x="3247" y="2048"/>
                    <a:pt x="3261" y="2048"/>
                  </a:cubicBezTo>
                  <a:close/>
                  <a:moveTo>
                    <a:pt x="3342" y="2020"/>
                  </a:moveTo>
                  <a:lnTo>
                    <a:pt x="3342" y="2020"/>
                  </a:lnTo>
                  <a:cubicBezTo>
                    <a:pt x="3355" y="2016"/>
                    <a:pt x="3368" y="2023"/>
                    <a:pt x="3373" y="2035"/>
                  </a:cubicBezTo>
                  <a:cubicBezTo>
                    <a:pt x="3377" y="2048"/>
                    <a:pt x="3370" y="2061"/>
                    <a:pt x="3358" y="2066"/>
                  </a:cubicBezTo>
                  <a:lnTo>
                    <a:pt x="3357" y="2066"/>
                  </a:lnTo>
                  <a:cubicBezTo>
                    <a:pt x="3345" y="2070"/>
                    <a:pt x="3331" y="2063"/>
                    <a:pt x="3327" y="2051"/>
                  </a:cubicBezTo>
                  <a:cubicBezTo>
                    <a:pt x="3323" y="2038"/>
                    <a:pt x="3330" y="2025"/>
                    <a:pt x="3342" y="2020"/>
                  </a:cubicBezTo>
                  <a:close/>
                  <a:moveTo>
                    <a:pt x="3431" y="1992"/>
                  </a:moveTo>
                  <a:lnTo>
                    <a:pt x="3431" y="1992"/>
                  </a:lnTo>
                  <a:cubicBezTo>
                    <a:pt x="3444" y="1987"/>
                    <a:pt x="3458" y="1993"/>
                    <a:pt x="3463" y="2006"/>
                  </a:cubicBezTo>
                  <a:cubicBezTo>
                    <a:pt x="3468" y="2018"/>
                    <a:pt x="3462" y="2032"/>
                    <a:pt x="3449" y="2037"/>
                  </a:cubicBezTo>
                  <a:lnTo>
                    <a:pt x="3449" y="2037"/>
                  </a:lnTo>
                  <a:cubicBezTo>
                    <a:pt x="3437" y="2042"/>
                    <a:pt x="3423" y="2036"/>
                    <a:pt x="3418" y="2024"/>
                  </a:cubicBezTo>
                  <a:cubicBezTo>
                    <a:pt x="3413" y="2011"/>
                    <a:pt x="3419" y="1997"/>
                    <a:pt x="3431" y="1992"/>
                  </a:cubicBezTo>
                  <a:close/>
                  <a:moveTo>
                    <a:pt x="3524" y="1975"/>
                  </a:moveTo>
                  <a:lnTo>
                    <a:pt x="3524" y="1975"/>
                  </a:lnTo>
                  <a:cubicBezTo>
                    <a:pt x="3537" y="1971"/>
                    <a:pt x="3551" y="1977"/>
                    <a:pt x="3556" y="1989"/>
                  </a:cubicBezTo>
                  <a:cubicBezTo>
                    <a:pt x="3560" y="2001"/>
                    <a:pt x="3554" y="2015"/>
                    <a:pt x="3542" y="2020"/>
                  </a:cubicBezTo>
                  <a:lnTo>
                    <a:pt x="3542" y="2020"/>
                  </a:lnTo>
                  <a:cubicBezTo>
                    <a:pt x="3530" y="2025"/>
                    <a:pt x="3516" y="2019"/>
                    <a:pt x="3511" y="2007"/>
                  </a:cubicBezTo>
                  <a:cubicBezTo>
                    <a:pt x="3506" y="1994"/>
                    <a:pt x="3512" y="1980"/>
                    <a:pt x="3524" y="1975"/>
                  </a:cubicBezTo>
                  <a:close/>
                  <a:moveTo>
                    <a:pt x="3609" y="1942"/>
                  </a:moveTo>
                  <a:lnTo>
                    <a:pt x="3609" y="1942"/>
                  </a:lnTo>
                  <a:cubicBezTo>
                    <a:pt x="3621" y="1937"/>
                    <a:pt x="3635" y="1942"/>
                    <a:pt x="3640" y="1954"/>
                  </a:cubicBezTo>
                  <a:cubicBezTo>
                    <a:pt x="3646" y="1966"/>
                    <a:pt x="3640" y="1980"/>
                    <a:pt x="3628" y="1986"/>
                  </a:cubicBezTo>
                  <a:lnTo>
                    <a:pt x="3628" y="1986"/>
                  </a:lnTo>
                  <a:cubicBezTo>
                    <a:pt x="3616" y="1991"/>
                    <a:pt x="3602" y="1986"/>
                    <a:pt x="3597" y="1974"/>
                  </a:cubicBezTo>
                  <a:cubicBezTo>
                    <a:pt x="3591" y="1962"/>
                    <a:pt x="3597" y="1947"/>
                    <a:pt x="3609" y="1942"/>
                  </a:cubicBezTo>
                  <a:close/>
                  <a:moveTo>
                    <a:pt x="3689" y="1926"/>
                  </a:moveTo>
                  <a:lnTo>
                    <a:pt x="3689" y="1926"/>
                  </a:lnTo>
                  <a:cubicBezTo>
                    <a:pt x="3697" y="1915"/>
                    <a:pt x="3712" y="1914"/>
                    <a:pt x="3723" y="1922"/>
                  </a:cubicBezTo>
                  <a:cubicBezTo>
                    <a:pt x="3733" y="1931"/>
                    <a:pt x="3734" y="1946"/>
                    <a:pt x="3726" y="1956"/>
                  </a:cubicBezTo>
                  <a:lnTo>
                    <a:pt x="3726" y="1956"/>
                  </a:lnTo>
                  <a:cubicBezTo>
                    <a:pt x="3717" y="1966"/>
                    <a:pt x="3702" y="1968"/>
                    <a:pt x="3692" y="1959"/>
                  </a:cubicBezTo>
                  <a:cubicBezTo>
                    <a:pt x="3682" y="1951"/>
                    <a:pt x="3680" y="1936"/>
                    <a:pt x="3689" y="1926"/>
                  </a:cubicBezTo>
                  <a:close/>
                  <a:moveTo>
                    <a:pt x="3794" y="1892"/>
                  </a:moveTo>
                  <a:lnTo>
                    <a:pt x="3794" y="1892"/>
                  </a:lnTo>
                  <a:cubicBezTo>
                    <a:pt x="3807" y="1892"/>
                    <a:pt x="3818" y="1903"/>
                    <a:pt x="3818" y="1916"/>
                  </a:cubicBezTo>
                  <a:cubicBezTo>
                    <a:pt x="3818" y="1930"/>
                    <a:pt x="3807" y="1940"/>
                    <a:pt x="3794" y="1940"/>
                  </a:cubicBezTo>
                  <a:lnTo>
                    <a:pt x="3794" y="1940"/>
                  </a:lnTo>
                  <a:cubicBezTo>
                    <a:pt x="3781" y="1940"/>
                    <a:pt x="3770" y="1930"/>
                    <a:pt x="3770" y="1916"/>
                  </a:cubicBezTo>
                  <a:cubicBezTo>
                    <a:pt x="3770" y="1903"/>
                    <a:pt x="3781" y="1892"/>
                    <a:pt x="3794" y="1892"/>
                  </a:cubicBezTo>
                  <a:close/>
                  <a:moveTo>
                    <a:pt x="3868" y="1858"/>
                  </a:moveTo>
                  <a:lnTo>
                    <a:pt x="3868" y="1858"/>
                  </a:lnTo>
                  <a:cubicBezTo>
                    <a:pt x="3881" y="1853"/>
                    <a:pt x="3895" y="1859"/>
                    <a:pt x="3900" y="1871"/>
                  </a:cubicBezTo>
                  <a:cubicBezTo>
                    <a:pt x="3905" y="1884"/>
                    <a:pt x="3899" y="1898"/>
                    <a:pt x="3886" y="1903"/>
                  </a:cubicBezTo>
                  <a:lnTo>
                    <a:pt x="3886" y="1903"/>
                  </a:lnTo>
                  <a:cubicBezTo>
                    <a:pt x="3874" y="1908"/>
                    <a:pt x="3860" y="1902"/>
                    <a:pt x="3855" y="1889"/>
                  </a:cubicBezTo>
                  <a:cubicBezTo>
                    <a:pt x="3850" y="1877"/>
                    <a:pt x="3856" y="1863"/>
                    <a:pt x="3868" y="1858"/>
                  </a:cubicBezTo>
                  <a:close/>
                  <a:moveTo>
                    <a:pt x="3956" y="1827"/>
                  </a:moveTo>
                  <a:lnTo>
                    <a:pt x="3956" y="1827"/>
                  </a:lnTo>
                  <a:cubicBezTo>
                    <a:pt x="3969" y="1823"/>
                    <a:pt x="3983" y="1829"/>
                    <a:pt x="3988" y="1841"/>
                  </a:cubicBezTo>
                  <a:cubicBezTo>
                    <a:pt x="3992" y="1853"/>
                    <a:pt x="3986" y="1867"/>
                    <a:pt x="3974" y="1872"/>
                  </a:cubicBezTo>
                  <a:lnTo>
                    <a:pt x="3974" y="1872"/>
                  </a:lnTo>
                  <a:cubicBezTo>
                    <a:pt x="3962" y="1877"/>
                    <a:pt x="3948" y="1871"/>
                    <a:pt x="3943" y="1859"/>
                  </a:cubicBezTo>
                  <a:cubicBezTo>
                    <a:pt x="3938" y="1846"/>
                    <a:pt x="3944" y="1832"/>
                    <a:pt x="3956" y="1827"/>
                  </a:cubicBezTo>
                  <a:close/>
                  <a:moveTo>
                    <a:pt x="4044" y="1787"/>
                  </a:moveTo>
                  <a:lnTo>
                    <a:pt x="4044" y="1787"/>
                  </a:lnTo>
                  <a:cubicBezTo>
                    <a:pt x="4057" y="1787"/>
                    <a:pt x="4068" y="1798"/>
                    <a:pt x="4068" y="1811"/>
                  </a:cubicBezTo>
                  <a:cubicBezTo>
                    <a:pt x="4068" y="1825"/>
                    <a:pt x="4057" y="1835"/>
                    <a:pt x="4044" y="1835"/>
                  </a:cubicBezTo>
                  <a:lnTo>
                    <a:pt x="4044" y="1835"/>
                  </a:lnTo>
                  <a:cubicBezTo>
                    <a:pt x="4031" y="1835"/>
                    <a:pt x="4020" y="1825"/>
                    <a:pt x="4020" y="1811"/>
                  </a:cubicBezTo>
                  <a:cubicBezTo>
                    <a:pt x="4020" y="1798"/>
                    <a:pt x="4031" y="1787"/>
                    <a:pt x="4044" y="1787"/>
                  </a:cubicBezTo>
                  <a:close/>
                  <a:moveTo>
                    <a:pt x="4127" y="1759"/>
                  </a:moveTo>
                  <a:lnTo>
                    <a:pt x="4127" y="1759"/>
                  </a:lnTo>
                  <a:cubicBezTo>
                    <a:pt x="4141" y="1759"/>
                    <a:pt x="4151" y="1770"/>
                    <a:pt x="4151" y="1783"/>
                  </a:cubicBezTo>
                  <a:cubicBezTo>
                    <a:pt x="4151" y="1797"/>
                    <a:pt x="4141" y="1807"/>
                    <a:pt x="4127" y="1807"/>
                  </a:cubicBezTo>
                  <a:lnTo>
                    <a:pt x="4127" y="1807"/>
                  </a:lnTo>
                  <a:cubicBezTo>
                    <a:pt x="4114" y="1807"/>
                    <a:pt x="4103" y="1797"/>
                    <a:pt x="4103" y="1783"/>
                  </a:cubicBezTo>
                  <a:cubicBezTo>
                    <a:pt x="4103" y="1770"/>
                    <a:pt x="4114" y="1759"/>
                    <a:pt x="4127" y="1759"/>
                  </a:cubicBezTo>
                  <a:close/>
                  <a:moveTo>
                    <a:pt x="4196" y="1724"/>
                  </a:moveTo>
                  <a:lnTo>
                    <a:pt x="4196" y="1724"/>
                  </a:lnTo>
                  <a:cubicBezTo>
                    <a:pt x="4206" y="1716"/>
                    <a:pt x="4221" y="1717"/>
                    <a:pt x="4229" y="1728"/>
                  </a:cubicBezTo>
                  <a:cubicBezTo>
                    <a:pt x="4238" y="1738"/>
                    <a:pt x="4236" y="1753"/>
                    <a:pt x="4226" y="1761"/>
                  </a:cubicBezTo>
                  <a:lnTo>
                    <a:pt x="4226" y="1761"/>
                  </a:lnTo>
                  <a:cubicBezTo>
                    <a:pt x="4215" y="1770"/>
                    <a:pt x="4200" y="1768"/>
                    <a:pt x="4192" y="1758"/>
                  </a:cubicBezTo>
                  <a:cubicBezTo>
                    <a:pt x="4184" y="1747"/>
                    <a:pt x="4185" y="1732"/>
                    <a:pt x="4196" y="1724"/>
                  </a:cubicBezTo>
                  <a:close/>
                  <a:moveTo>
                    <a:pt x="4296" y="1685"/>
                  </a:moveTo>
                  <a:lnTo>
                    <a:pt x="4296" y="1685"/>
                  </a:lnTo>
                  <a:cubicBezTo>
                    <a:pt x="4309" y="1685"/>
                    <a:pt x="4320" y="1696"/>
                    <a:pt x="4320" y="1709"/>
                  </a:cubicBezTo>
                  <a:cubicBezTo>
                    <a:pt x="4320" y="1723"/>
                    <a:pt x="4309" y="1733"/>
                    <a:pt x="4296" y="1733"/>
                  </a:cubicBezTo>
                  <a:lnTo>
                    <a:pt x="4296" y="1733"/>
                  </a:lnTo>
                  <a:cubicBezTo>
                    <a:pt x="4283" y="1733"/>
                    <a:pt x="4272" y="1723"/>
                    <a:pt x="4272" y="1709"/>
                  </a:cubicBezTo>
                  <a:cubicBezTo>
                    <a:pt x="4272" y="1696"/>
                    <a:pt x="4283" y="1685"/>
                    <a:pt x="4296" y="1685"/>
                  </a:cubicBezTo>
                  <a:close/>
                  <a:moveTo>
                    <a:pt x="4358" y="1634"/>
                  </a:moveTo>
                  <a:lnTo>
                    <a:pt x="4358" y="1634"/>
                  </a:lnTo>
                  <a:cubicBezTo>
                    <a:pt x="4369" y="1626"/>
                    <a:pt x="4384" y="1629"/>
                    <a:pt x="4392" y="1640"/>
                  </a:cubicBezTo>
                  <a:cubicBezTo>
                    <a:pt x="4400" y="1651"/>
                    <a:pt x="4397" y="1666"/>
                    <a:pt x="4386" y="1673"/>
                  </a:cubicBezTo>
                  <a:lnTo>
                    <a:pt x="4386" y="1673"/>
                  </a:lnTo>
                  <a:cubicBezTo>
                    <a:pt x="4375" y="1681"/>
                    <a:pt x="4360" y="1678"/>
                    <a:pt x="4353" y="1668"/>
                  </a:cubicBezTo>
                  <a:cubicBezTo>
                    <a:pt x="4345" y="1657"/>
                    <a:pt x="4348" y="1642"/>
                    <a:pt x="4358" y="1634"/>
                  </a:cubicBezTo>
                  <a:close/>
                  <a:moveTo>
                    <a:pt x="4440" y="1595"/>
                  </a:moveTo>
                  <a:lnTo>
                    <a:pt x="4440" y="1595"/>
                  </a:lnTo>
                  <a:cubicBezTo>
                    <a:pt x="4451" y="1588"/>
                    <a:pt x="4466" y="1590"/>
                    <a:pt x="4474" y="1601"/>
                  </a:cubicBezTo>
                  <a:cubicBezTo>
                    <a:pt x="4482" y="1612"/>
                    <a:pt x="4479" y="1627"/>
                    <a:pt x="4468" y="1634"/>
                  </a:cubicBezTo>
                  <a:lnTo>
                    <a:pt x="4468" y="1635"/>
                  </a:lnTo>
                  <a:cubicBezTo>
                    <a:pt x="4457" y="1642"/>
                    <a:pt x="4442" y="1640"/>
                    <a:pt x="4435" y="1629"/>
                  </a:cubicBezTo>
                  <a:cubicBezTo>
                    <a:pt x="4427" y="1618"/>
                    <a:pt x="4430" y="1603"/>
                    <a:pt x="4440" y="1595"/>
                  </a:cubicBezTo>
                  <a:close/>
                  <a:moveTo>
                    <a:pt x="4530" y="1576"/>
                  </a:moveTo>
                  <a:lnTo>
                    <a:pt x="4530" y="1576"/>
                  </a:lnTo>
                  <a:cubicBezTo>
                    <a:pt x="4541" y="1567"/>
                    <a:pt x="4556" y="1569"/>
                    <a:pt x="4564" y="1579"/>
                  </a:cubicBezTo>
                  <a:cubicBezTo>
                    <a:pt x="4572" y="1590"/>
                    <a:pt x="4571" y="1605"/>
                    <a:pt x="4560" y="1613"/>
                  </a:cubicBezTo>
                  <a:lnTo>
                    <a:pt x="4560" y="1613"/>
                  </a:lnTo>
                  <a:cubicBezTo>
                    <a:pt x="4550" y="1621"/>
                    <a:pt x="4535" y="1620"/>
                    <a:pt x="4526" y="1609"/>
                  </a:cubicBezTo>
                  <a:cubicBezTo>
                    <a:pt x="4518" y="1599"/>
                    <a:pt x="4520" y="1584"/>
                    <a:pt x="4530" y="1576"/>
                  </a:cubicBezTo>
                  <a:close/>
                  <a:moveTo>
                    <a:pt x="4623" y="1539"/>
                  </a:moveTo>
                  <a:lnTo>
                    <a:pt x="4623" y="1539"/>
                  </a:lnTo>
                  <a:cubicBezTo>
                    <a:pt x="4635" y="1534"/>
                    <a:pt x="4649" y="1540"/>
                    <a:pt x="4654" y="1552"/>
                  </a:cubicBezTo>
                  <a:cubicBezTo>
                    <a:pt x="4659" y="1564"/>
                    <a:pt x="4653" y="1578"/>
                    <a:pt x="4640" y="1583"/>
                  </a:cubicBezTo>
                  <a:lnTo>
                    <a:pt x="4640" y="1583"/>
                  </a:lnTo>
                  <a:cubicBezTo>
                    <a:pt x="4628" y="1588"/>
                    <a:pt x="4614" y="1582"/>
                    <a:pt x="4609" y="1570"/>
                  </a:cubicBezTo>
                  <a:cubicBezTo>
                    <a:pt x="4604" y="1558"/>
                    <a:pt x="4610" y="1544"/>
                    <a:pt x="4623" y="1539"/>
                  </a:cubicBezTo>
                  <a:close/>
                  <a:moveTo>
                    <a:pt x="4707" y="1508"/>
                  </a:moveTo>
                  <a:lnTo>
                    <a:pt x="4707" y="1508"/>
                  </a:lnTo>
                  <a:cubicBezTo>
                    <a:pt x="4719" y="1503"/>
                    <a:pt x="4733" y="1508"/>
                    <a:pt x="4739" y="1520"/>
                  </a:cubicBezTo>
                  <a:cubicBezTo>
                    <a:pt x="4744" y="1532"/>
                    <a:pt x="4739" y="1547"/>
                    <a:pt x="4727" y="1552"/>
                  </a:cubicBezTo>
                  <a:lnTo>
                    <a:pt x="4727" y="1552"/>
                  </a:lnTo>
                  <a:cubicBezTo>
                    <a:pt x="4715" y="1558"/>
                    <a:pt x="4700" y="1552"/>
                    <a:pt x="4695" y="1540"/>
                  </a:cubicBezTo>
                  <a:cubicBezTo>
                    <a:pt x="4690" y="1528"/>
                    <a:pt x="4695" y="1514"/>
                    <a:pt x="4707" y="1508"/>
                  </a:cubicBezTo>
                  <a:close/>
                  <a:moveTo>
                    <a:pt x="4790" y="1461"/>
                  </a:moveTo>
                  <a:lnTo>
                    <a:pt x="4790" y="1461"/>
                  </a:lnTo>
                  <a:cubicBezTo>
                    <a:pt x="4802" y="1456"/>
                    <a:pt x="4816" y="1462"/>
                    <a:pt x="4821" y="1474"/>
                  </a:cubicBezTo>
                  <a:cubicBezTo>
                    <a:pt x="4826" y="1486"/>
                    <a:pt x="4820" y="1500"/>
                    <a:pt x="4807" y="1505"/>
                  </a:cubicBezTo>
                  <a:lnTo>
                    <a:pt x="4807" y="1505"/>
                  </a:lnTo>
                  <a:cubicBezTo>
                    <a:pt x="4795" y="1510"/>
                    <a:pt x="4781" y="1504"/>
                    <a:pt x="4776" y="1492"/>
                  </a:cubicBezTo>
                  <a:cubicBezTo>
                    <a:pt x="4771" y="1480"/>
                    <a:pt x="4777" y="1466"/>
                    <a:pt x="4790" y="1461"/>
                  </a:cubicBezTo>
                  <a:close/>
                  <a:moveTo>
                    <a:pt x="4883" y="1431"/>
                  </a:moveTo>
                  <a:lnTo>
                    <a:pt x="4883" y="1431"/>
                  </a:lnTo>
                  <a:cubicBezTo>
                    <a:pt x="4896" y="1431"/>
                    <a:pt x="4907" y="1442"/>
                    <a:pt x="4907" y="1455"/>
                  </a:cubicBezTo>
                  <a:cubicBezTo>
                    <a:pt x="4907" y="1469"/>
                    <a:pt x="4896" y="1479"/>
                    <a:pt x="4883" y="1479"/>
                  </a:cubicBezTo>
                  <a:lnTo>
                    <a:pt x="4883" y="1479"/>
                  </a:lnTo>
                  <a:cubicBezTo>
                    <a:pt x="4870" y="1479"/>
                    <a:pt x="4859" y="1469"/>
                    <a:pt x="4859" y="1455"/>
                  </a:cubicBezTo>
                  <a:cubicBezTo>
                    <a:pt x="4859" y="1442"/>
                    <a:pt x="4870" y="1431"/>
                    <a:pt x="4883" y="1431"/>
                  </a:cubicBezTo>
                  <a:close/>
                  <a:moveTo>
                    <a:pt x="4967" y="1421"/>
                  </a:moveTo>
                  <a:lnTo>
                    <a:pt x="4967" y="1421"/>
                  </a:lnTo>
                  <a:cubicBezTo>
                    <a:pt x="4979" y="1415"/>
                    <a:pt x="4993" y="1421"/>
                    <a:pt x="4999" y="1433"/>
                  </a:cubicBezTo>
                  <a:cubicBezTo>
                    <a:pt x="5004" y="1445"/>
                    <a:pt x="4999" y="1459"/>
                    <a:pt x="4987" y="1464"/>
                  </a:cubicBezTo>
                  <a:lnTo>
                    <a:pt x="4987" y="1464"/>
                  </a:lnTo>
                  <a:cubicBezTo>
                    <a:pt x="4974" y="1470"/>
                    <a:pt x="4960" y="1464"/>
                    <a:pt x="4955" y="1452"/>
                  </a:cubicBezTo>
                  <a:cubicBezTo>
                    <a:pt x="4949" y="1440"/>
                    <a:pt x="4955" y="1426"/>
                    <a:pt x="4967" y="1421"/>
                  </a:cubicBezTo>
                  <a:close/>
                  <a:moveTo>
                    <a:pt x="5066" y="1395"/>
                  </a:moveTo>
                  <a:lnTo>
                    <a:pt x="5066" y="1395"/>
                  </a:lnTo>
                  <a:cubicBezTo>
                    <a:pt x="5079" y="1395"/>
                    <a:pt x="5090" y="1406"/>
                    <a:pt x="5090" y="1419"/>
                  </a:cubicBezTo>
                  <a:cubicBezTo>
                    <a:pt x="5090" y="1433"/>
                    <a:pt x="5079" y="1443"/>
                    <a:pt x="5066" y="1443"/>
                  </a:cubicBezTo>
                  <a:lnTo>
                    <a:pt x="5066" y="1443"/>
                  </a:lnTo>
                  <a:cubicBezTo>
                    <a:pt x="5052" y="1443"/>
                    <a:pt x="5042" y="1433"/>
                    <a:pt x="5042" y="1419"/>
                  </a:cubicBezTo>
                  <a:cubicBezTo>
                    <a:pt x="5042" y="1406"/>
                    <a:pt x="5052" y="1395"/>
                    <a:pt x="5066" y="1395"/>
                  </a:cubicBezTo>
                  <a:close/>
                  <a:moveTo>
                    <a:pt x="5157" y="1379"/>
                  </a:moveTo>
                  <a:lnTo>
                    <a:pt x="5157" y="1379"/>
                  </a:lnTo>
                  <a:cubicBezTo>
                    <a:pt x="5170" y="1379"/>
                    <a:pt x="5181" y="1390"/>
                    <a:pt x="5181" y="1403"/>
                  </a:cubicBezTo>
                  <a:cubicBezTo>
                    <a:pt x="5181" y="1417"/>
                    <a:pt x="5170" y="1427"/>
                    <a:pt x="5157" y="1427"/>
                  </a:cubicBezTo>
                  <a:lnTo>
                    <a:pt x="5157" y="1427"/>
                  </a:lnTo>
                  <a:cubicBezTo>
                    <a:pt x="5144" y="1427"/>
                    <a:pt x="5133" y="1417"/>
                    <a:pt x="5133" y="1403"/>
                  </a:cubicBezTo>
                  <a:cubicBezTo>
                    <a:pt x="5133" y="1390"/>
                    <a:pt x="5144" y="1379"/>
                    <a:pt x="5157" y="1379"/>
                  </a:cubicBezTo>
                  <a:close/>
                  <a:moveTo>
                    <a:pt x="5225" y="1348"/>
                  </a:moveTo>
                  <a:lnTo>
                    <a:pt x="5225" y="1348"/>
                  </a:lnTo>
                  <a:cubicBezTo>
                    <a:pt x="5235" y="1339"/>
                    <a:pt x="5250" y="1340"/>
                    <a:pt x="5259" y="1349"/>
                  </a:cubicBezTo>
                  <a:cubicBezTo>
                    <a:pt x="5267" y="1359"/>
                    <a:pt x="5267" y="1374"/>
                    <a:pt x="5257" y="1383"/>
                  </a:cubicBezTo>
                  <a:lnTo>
                    <a:pt x="5257" y="1383"/>
                  </a:lnTo>
                  <a:cubicBezTo>
                    <a:pt x="5247" y="1392"/>
                    <a:pt x="5232" y="1391"/>
                    <a:pt x="5223" y="1381"/>
                  </a:cubicBezTo>
                  <a:cubicBezTo>
                    <a:pt x="5214" y="1372"/>
                    <a:pt x="5215" y="1356"/>
                    <a:pt x="5225" y="1348"/>
                  </a:cubicBezTo>
                  <a:close/>
                  <a:moveTo>
                    <a:pt x="5331" y="1318"/>
                  </a:moveTo>
                  <a:lnTo>
                    <a:pt x="5331" y="1318"/>
                  </a:lnTo>
                  <a:cubicBezTo>
                    <a:pt x="5344" y="1318"/>
                    <a:pt x="5355" y="1329"/>
                    <a:pt x="5355" y="1342"/>
                  </a:cubicBezTo>
                  <a:cubicBezTo>
                    <a:pt x="5355" y="1356"/>
                    <a:pt x="5344" y="1366"/>
                    <a:pt x="5331" y="1366"/>
                  </a:cubicBezTo>
                  <a:lnTo>
                    <a:pt x="5331" y="1366"/>
                  </a:lnTo>
                  <a:cubicBezTo>
                    <a:pt x="5318" y="1366"/>
                    <a:pt x="5307" y="1356"/>
                    <a:pt x="5307" y="1342"/>
                  </a:cubicBezTo>
                  <a:cubicBezTo>
                    <a:pt x="5307" y="1329"/>
                    <a:pt x="5318" y="1318"/>
                    <a:pt x="5331" y="1318"/>
                  </a:cubicBezTo>
                  <a:close/>
                  <a:moveTo>
                    <a:pt x="5387" y="1277"/>
                  </a:moveTo>
                  <a:lnTo>
                    <a:pt x="5387" y="1277"/>
                  </a:lnTo>
                  <a:cubicBezTo>
                    <a:pt x="5396" y="1267"/>
                    <a:pt x="5412" y="1267"/>
                    <a:pt x="5421" y="1277"/>
                  </a:cubicBezTo>
                  <a:cubicBezTo>
                    <a:pt x="5431" y="1286"/>
                    <a:pt x="5431" y="1301"/>
                    <a:pt x="5421" y="1311"/>
                  </a:cubicBezTo>
                  <a:lnTo>
                    <a:pt x="5421" y="1311"/>
                  </a:lnTo>
                  <a:cubicBezTo>
                    <a:pt x="5412" y="1320"/>
                    <a:pt x="5397" y="1320"/>
                    <a:pt x="5387" y="1311"/>
                  </a:cubicBezTo>
                  <a:cubicBezTo>
                    <a:pt x="5378" y="1301"/>
                    <a:pt x="5378" y="1286"/>
                    <a:pt x="5387" y="1277"/>
                  </a:cubicBezTo>
                  <a:close/>
                  <a:moveTo>
                    <a:pt x="5491" y="1239"/>
                  </a:moveTo>
                  <a:lnTo>
                    <a:pt x="5491" y="1239"/>
                  </a:lnTo>
                  <a:cubicBezTo>
                    <a:pt x="5504" y="1239"/>
                    <a:pt x="5515" y="1250"/>
                    <a:pt x="5515" y="1263"/>
                  </a:cubicBezTo>
                  <a:cubicBezTo>
                    <a:pt x="5515" y="1277"/>
                    <a:pt x="5504" y="1287"/>
                    <a:pt x="5491" y="1287"/>
                  </a:cubicBezTo>
                  <a:lnTo>
                    <a:pt x="5491" y="1287"/>
                  </a:lnTo>
                  <a:cubicBezTo>
                    <a:pt x="5478" y="1287"/>
                    <a:pt x="5467" y="1277"/>
                    <a:pt x="5467" y="1263"/>
                  </a:cubicBezTo>
                  <a:cubicBezTo>
                    <a:pt x="5467" y="1250"/>
                    <a:pt x="5478" y="1239"/>
                    <a:pt x="5491" y="1239"/>
                  </a:cubicBezTo>
                  <a:close/>
                  <a:moveTo>
                    <a:pt x="5575" y="1228"/>
                  </a:moveTo>
                  <a:lnTo>
                    <a:pt x="5576" y="1228"/>
                  </a:lnTo>
                  <a:cubicBezTo>
                    <a:pt x="5588" y="1223"/>
                    <a:pt x="5602" y="1229"/>
                    <a:pt x="5607" y="1242"/>
                  </a:cubicBezTo>
                  <a:cubicBezTo>
                    <a:pt x="5612" y="1254"/>
                    <a:pt x="5606" y="1268"/>
                    <a:pt x="5593" y="1273"/>
                  </a:cubicBezTo>
                  <a:lnTo>
                    <a:pt x="5593" y="1273"/>
                  </a:lnTo>
                  <a:cubicBezTo>
                    <a:pt x="5581" y="1278"/>
                    <a:pt x="5567" y="1272"/>
                    <a:pt x="5562" y="1260"/>
                  </a:cubicBezTo>
                  <a:cubicBezTo>
                    <a:pt x="5557" y="1247"/>
                    <a:pt x="5563" y="1233"/>
                    <a:pt x="5575" y="1228"/>
                  </a:cubicBezTo>
                  <a:close/>
                  <a:moveTo>
                    <a:pt x="5665" y="1180"/>
                  </a:moveTo>
                  <a:lnTo>
                    <a:pt x="5665" y="1180"/>
                  </a:lnTo>
                  <a:cubicBezTo>
                    <a:pt x="5678" y="1180"/>
                    <a:pt x="5689" y="1191"/>
                    <a:pt x="5689" y="1204"/>
                  </a:cubicBezTo>
                  <a:cubicBezTo>
                    <a:pt x="5689" y="1218"/>
                    <a:pt x="5678" y="1228"/>
                    <a:pt x="5665" y="1228"/>
                  </a:cubicBezTo>
                  <a:lnTo>
                    <a:pt x="5665" y="1228"/>
                  </a:lnTo>
                  <a:cubicBezTo>
                    <a:pt x="5651" y="1228"/>
                    <a:pt x="5641" y="1218"/>
                    <a:pt x="5641" y="1204"/>
                  </a:cubicBezTo>
                  <a:cubicBezTo>
                    <a:pt x="5641" y="1191"/>
                    <a:pt x="5651" y="1180"/>
                    <a:pt x="5665" y="1180"/>
                  </a:cubicBezTo>
                  <a:close/>
                  <a:moveTo>
                    <a:pt x="5757" y="1163"/>
                  </a:moveTo>
                  <a:lnTo>
                    <a:pt x="5757" y="1163"/>
                  </a:lnTo>
                  <a:cubicBezTo>
                    <a:pt x="5770" y="1163"/>
                    <a:pt x="5781" y="1174"/>
                    <a:pt x="5781" y="1187"/>
                  </a:cubicBezTo>
                  <a:cubicBezTo>
                    <a:pt x="5781" y="1201"/>
                    <a:pt x="5770" y="1211"/>
                    <a:pt x="5757" y="1211"/>
                  </a:cubicBezTo>
                  <a:lnTo>
                    <a:pt x="5757" y="1211"/>
                  </a:lnTo>
                  <a:cubicBezTo>
                    <a:pt x="5744" y="1211"/>
                    <a:pt x="5733" y="1201"/>
                    <a:pt x="5733" y="1187"/>
                  </a:cubicBezTo>
                  <a:cubicBezTo>
                    <a:pt x="5733" y="1174"/>
                    <a:pt x="5744" y="1163"/>
                    <a:pt x="5757" y="1163"/>
                  </a:cubicBezTo>
                  <a:close/>
                  <a:moveTo>
                    <a:pt x="5828" y="1121"/>
                  </a:moveTo>
                  <a:lnTo>
                    <a:pt x="5828" y="1121"/>
                  </a:lnTo>
                  <a:cubicBezTo>
                    <a:pt x="5840" y="1115"/>
                    <a:pt x="5854" y="1120"/>
                    <a:pt x="5860" y="1132"/>
                  </a:cubicBezTo>
                  <a:cubicBezTo>
                    <a:pt x="5866" y="1144"/>
                    <a:pt x="5861" y="1158"/>
                    <a:pt x="5850" y="1164"/>
                  </a:cubicBezTo>
                  <a:lnTo>
                    <a:pt x="5850" y="1164"/>
                  </a:lnTo>
                  <a:cubicBezTo>
                    <a:pt x="5838" y="1170"/>
                    <a:pt x="5823" y="1165"/>
                    <a:pt x="5817" y="1154"/>
                  </a:cubicBezTo>
                  <a:cubicBezTo>
                    <a:pt x="5811" y="1142"/>
                    <a:pt x="5816" y="1127"/>
                    <a:pt x="5828" y="1121"/>
                  </a:cubicBezTo>
                  <a:close/>
                  <a:moveTo>
                    <a:pt x="5906" y="1093"/>
                  </a:moveTo>
                  <a:lnTo>
                    <a:pt x="5906" y="1093"/>
                  </a:lnTo>
                  <a:cubicBezTo>
                    <a:pt x="5915" y="1084"/>
                    <a:pt x="5931" y="1083"/>
                    <a:pt x="5940" y="1093"/>
                  </a:cubicBezTo>
                  <a:cubicBezTo>
                    <a:pt x="5949" y="1102"/>
                    <a:pt x="5949" y="1117"/>
                    <a:pt x="5940" y="1127"/>
                  </a:cubicBezTo>
                  <a:lnTo>
                    <a:pt x="5940" y="1127"/>
                  </a:lnTo>
                  <a:cubicBezTo>
                    <a:pt x="5931" y="1136"/>
                    <a:pt x="5916" y="1136"/>
                    <a:pt x="5906" y="1127"/>
                  </a:cubicBezTo>
                  <a:cubicBezTo>
                    <a:pt x="5897" y="1118"/>
                    <a:pt x="5897" y="1102"/>
                    <a:pt x="5906" y="1093"/>
                  </a:cubicBezTo>
                  <a:close/>
                  <a:moveTo>
                    <a:pt x="5998" y="1050"/>
                  </a:moveTo>
                  <a:lnTo>
                    <a:pt x="5998" y="1050"/>
                  </a:lnTo>
                  <a:cubicBezTo>
                    <a:pt x="6010" y="1045"/>
                    <a:pt x="6024" y="1051"/>
                    <a:pt x="6029" y="1064"/>
                  </a:cubicBezTo>
                  <a:cubicBezTo>
                    <a:pt x="6034" y="1076"/>
                    <a:pt x="6028" y="1090"/>
                    <a:pt x="6016" y="1095"/>
                  </a:cubicBezTo>
                  <a:lnTo>
                    <a:pt x="6016" y="1095"/>
                  </a:lnTo>
                  <a:cubicBezTo>
                    <a:pt x="6003" y="1100"/>
                    <a:pt x="5989" y="1094"/>
                    <a:pt x="5984" y="1082"/>
                  </a:cubicBezTo>
                  <a:cubicBezTo>
                    <a:pt x="5979" y="1069"/>
                    <a:pt x="5985" y="1055"/>
                    <a:pt x="5998" y="1050"/>
                  </a:cubicBezTo>
                  <a:close/>
                  <a:moveTo>
                    <a:pt x="6084" y="1023"/>
                  </a:moveTo>
                  <a:lnTo>
                    <a:pt x="6084" y="1023"/>
                  </a:lnTo>
                  <a:cubicBezTo>
                    <a:pt x="6097" y="1018"/>
                    <a:pt x="6111" y="1024"/>
                    <a:pt x="6116" y="1036"/>
                  </a:cubicBezTo>
                  <a:cubicBezTo>
                    <a:pt x="6121" y="1048"/>
                    <a:pt x="6115" y="1062"/>
                    <a:pt x="6102" y="1067"/>
                  </a:cubicBezTo>
                  <a:lnTo>
                    <a:pt x="6102" y="1067"/>
                  </a:lnTo>
                  <a:cubicBezTo>
                    <a:pt x="6090" y="1072"/>
                    <a:pt x="6076" y="1066"/>
                    <a:pt x="6071" y="1054"/>
                  </a:cubicBezTo>
                  <a:cubicBezTo>
                    <a:pt x="6066" y="1042"/>
                    <a:pt x="6072" y="1028"/>
                    <a:pt x="6084" y="1023"/>
                  </a:cubicBezTo>
                  <a:close/>
                  <a:moveTo>
                    <a:pt x="6174" y="974"/>
                  </a:moveTo>
                  <a:lnTo>
                    <a:pt x="6174" y="974"/>
                  </a:lnTo>
                  <a:cubicBezTo>
                    <a:pt x="6188" y="974"/>
                    <a:pt x="6198" y="985"/>
                    <a:pt x="6198" y="998"/>
                  </a:cubicBezTo>
                  <a:cubicBezTo>
                    <a:pt x="6198" y="1012"/>
                    <a:pt x="6188" y="1022"/>
                    <a:pt x="6174" y="1022"/>
                  </a:cubicBezTo>
                  <a:lnTo>
                    <a:pt x="6174" y="1022"/>
                  </a:lnTo>
                  <a:cubicBezTo>
                    <a:pt x="6161" y="1022"/>
                    <a:pt x="6150" y="1012"/>
                    <a:pt x="6150" y="998"/>
                  </a:cubicBezTo>
                  <a:cubicBezTo>
                    <a:pt x="6150" y="985"/>
                    <a:pt x="6161" y="974"/>
                    <a:pt x="6174" y="974"/>
                  </a:cubicBezTo>
                  <a:close/>
                  <a:moveTo>
                    <a:pt x="6260" y="940"/>
                  </a:moveTo>
                  <a:lnTo>
                    <a:pt x="6260" y="940"/>
                  </a:lnTo>
                  <a:cubicBezTo>
                    <a:pt x="6274" y="940"/>
                    <a:pt x="6284" y="951"/>
                    <a:pt x="6284" y="964"/>
                  </a:cubicBezTo>
                  <a:cubicBezTo>
                    <a:pt x="6284" y="978"/>
                    <a:pt x="6274" y="988"/>
                    <a:pt x="6260" y="988"/>
                  </a:cubicBezTo>
                  <a:lnTo>
                    <a:pt x="6260" y="988"/>
                  </a:lnTo>
                  <a:cubicBezTo>
                    <a:pt x="6247" y="988"/>
                    <a:pt x="6236" y="978"/>
                    <a:pt x="6236" y="964"/>
                  </a:cubicBezTo>
                  <a:cubicBezTo>
                    <a:pt x="6236" y="951"/>
                    <a:pt x="6247" y="940"/>
                    <a:pt x="6260" y="940"/>
                  </a:cubicBezTo>
                  <a:close/>
                  <a:moveTo>
                    <a:pt x="6337" y="918"/>
                  </a:moveTo>
                  <a:lnTo>
                    <a:pt x="6337" y="918"/>
                  </a:lnTo>
                  <a:cubicBezTo>
                    <a:pt x="6349" y="912"/>
                    <a:pt x="6363" y="916"/>
                    <a:pt x="6370" y="928"/>
                  </a:cubicBezTo>
                  <a:cubicBezTo>
                    <a:pt x="6376" y="939"/>
                    <a:pt x="6372" y="954"/>
                    <a:pt x="6361" y="960"/>
                  </a:cubicBezTo>
                  <a:lnTo>
                    <a:pt x="6360" y="960"/>
                  </a:lnTo>
                  <a:cubicBezTo>
                    <a:pt x="6349" y="967"/>
                    <a:pt x="6334" y="963"/>
                    <a:pt x="6328" y="951"/>
                  </a:cubicBezTo>
                  <a:cubicBezTo>
                    <a:pt x="6321" y="940"/>
                    <a:pt x="6325" y="925"/>
                    <a:pt x="6337" y="918"/>
                  </a:cubicBezTo>
                  <a:close/>
                  <a:moveTo>
                    <a:pt x="6435" y="881"/>
                  </a:moveTo>
                  <a:lnTo>
                    <a:pt x="6435" y="881"/>
                  </a:lnTo>
                  <a:cubicBezTo>
                    <a:pt x="6448" y="881"/>
                    <a:pt x="6459" y="892"/>
                    <a:pt x="6459" y="905"/>
                  </a:cubicBezTo>
                  <a:cubicBezTo>
                    <a:pt x="6459" y="919"/>
                    <a:pt x="6448" y="929"/>
                    <a:pt x="6435" y="929"/>
                  </a:cubicBezTo>
                  <a:lnTo>
                    <a:pt x="6435" y="929"/>
                  </a:lnTo>
                  <a:cubicBezTo>
                    <a:pt x="6422" y="929"/>
                    <a:pt x="6411" y="919"/>
                    <a:pt x="6411" y="905"/>
                  </a:cubicBezTo>
                  <a:cubicBezTo>
                    <a:pt x="6411" y="892"/>
                    <a:pt x="6422" y="881"/>
                    <a:pt x="6435" y="881"/>
                  </a:cubicBezTo>
                  <a:close/>
                  <a:moveTo>
                    <a:pt x="6501" y="849"/>
                  </a:moveTo>
                  <a:lnTo>
                    <a:pt x="6501" y="849"/>
                  </a:lnTo>
                  <a:cubicBezTo>
                    <a:pt x="6513" y="843"/>
                    <a:pt x="6527" y="847"/>
                    <a:pt x="6534" y="859"/>
                  </a:cubicBezTo>
                  <a:cubicBezTo>
                    <a:pt x="6540" y="870"/>
                    <a:pt x="6536" y="885"/>
                    <a:pt x="6525" y="891"/>
                  </a:cubicBezTo>
                  <a:lnTo>
                    <a:pt x="6525" y="891"/>
                  </a:lnTo>
                  <a:cubicBezTo>
                    <a:pt x="6513" y="898"/>
                    <a:pt x="6498" y="894"/>
                    <a:pt x="6492" y="882"/>
                  </a:cubicBezTo>
                  <a:cubicBezTo>
                    <a:pt x="6485" y="871"/>
                    <a:pt x="6489" y="856"/>
                    <a:pt x="6501" y="849"/>
                  </a:cubicBezTo>
                  <a:close/>
                  <a:moveTo>
                    <a:pt x="6578" y="818"/>
                  </a:moveTo>
                  <a:lnTo>
                    <a:pt x="6578" y="818"/>
                  </a:lnTo>
                  <a:cubicBezTo>
                    <a:pt x="6586" y="808"/>
                    <a:pt x="6601" y="805"/>
                    <a:pt x="6612" y="813"/>
                  </a:cubicBezTo>
                  <a:cubicBezTo>
                    <a:pt x="6623" y="820"/>
                    <a:pt x="6625" y="835"/>
                    <a:pt x="6617" y="846"/>
                  </a:cubicBezTo>
                  <a:lnTo>
                    <a:pt x="6617" y="846"/>
                  </a:lnTo>
                  <a:cubicBezTo>
                    <a:pt x="6610" y="857"/>
                    <a:pt x="6595" y="860"/>
                    <a:pt x="6584" y="852"/>
                  </a:cubicBezTo>
                  <a:cubicBezTo>
                    <a:pt x="6573" y="844"/>
                    <a:pt x="6571" y="829"/>
                    <a:pt x="6578" y="818"/>
                  </a:cubicBezTo>
                  <a:close/>
                  <a:moveTo>
                    <a:pt x="6670" y="750"/>
                  </a:moveTo>
                  <a:lnTo>
                    <a:pt x="6670" y="750"/>
                  </a:lnTo>
                  <a:cubicBezTo>
                    <a:pt x="6684" y="750"/>
                    <a:pt x="6694" y="761"/>
                    <a:pt x="6694" y="774"/>
                  </a:cubicBezTo>
                  <a:cubicBezTo>
                    <a:pt x="6694" y="788"/>
                    <a:pt x="6684" y="798"/>
                    <a:pt x="6670" y="798"/>
                  </a:cubicBezTo>
                  <a:lnTo>
                    <a:pt x="6670" y="798"/>
                  </a:lnTo>
                  <a:cubicBezTo>
                    <a:pt x="6657" y="798"/>
                    <a:pt x="6646" y="788"/>
                    <a:pt x="6646" y="774"/>
                  </a:cubicBezTo>
                  <a:cubicBezTo>
                    <a:pt x="6646" y="761"/>
                    <a:pt x="6657" y="750"/>
                    <a:pt x="6670" y="750"/>
                  </a:cubicBezTo>
                  <a:close/>
                  <a:moveTo>
                    <a:pt x="6764" y="739"/>
                  </a:moveTo>
                  <a:lnTo>
                    <a:pt x="6764" y="739"/>
                  </a:lnTo>
                  <a:cubicBezTo>
                    <a:pt x="6777" y="739"/>
                    <a:pt x="6788" y="750"/>
                    <a:pt x="6788" y="763"/>
                  </a:cubicBezTo>
                  <a:cubicBezTo>
                    <a:pt x="6788" y="777"/>
                    <a:pt x="6777" y="787"/>
                    <a:pt x="6764" y="787"/>
                  </a:cubicBezTo>
                  <a:lnTo>
                    <a:pt x="6764" y="787"/>
                  </a:lnTo>
                  <a:cubicBezTo>
                    <a:pt x="6750" y="787"/>
                    <a:pt x="6740" y="777"/>
                    <a:pt x="6740" y="763"/>
                  </a:cubicBezTo>
                  <a:cubicBezTo>
                    <a:pt x="6740" y="750"/>
                    <a:pt x="6750" y="739"/>
                    <a:pt x="6764" y="739"/>
                  </a:cubicBezTo>
                  <a:close/>
                  <a:moveTo>
                    <a:pt x="6834" y="704"/>
                  </a:moveTo>
                  <a:lnTo>
                    <a:pt x="6834" y="704"/>
                  </a:lnTo>
                  <a:cubicBezTo>
                    <a:pt x="6846" y="697"/>
                    <a:pt x="6860" y="701"/>
                    <a:pt x="6867" y="712"/>
                  </a:cubicBezTo>
                  <a:cubicBezTo>
                    <a:pt x="6874" y="724"/>
                    <a:pt x="6870" y="738"/>
                    <a:pt x="6859" y="745"/>
                  </a:cubicBezTo>
                  <a:lnTo>
                    <a:pt x="6859" y="745"/>
                  </a:lnTo>
                  <a:lnTo>
                    <a:pt x="6859" y="745"/>
                  </a:lnTo>
                  <a:cubicBezTo>
                    <a:pt x="6848" y="752"/>
                    <a:pt x="6833" y="748"/>
                    <a:pt x="6826" y="737"/>
                  </a:cubicBezTo>
                  <a:cubicBezTo>
                    <a:pt x="6819" y="726"/>
                    <a:pt x="6823" y="711"/>
                    <a:pt x="6834" y="704"/>
                  </a:cubicBezTo>
                  <a:close/>
                  <a:moveTo>
                    <a:pt x="6910" y="673"/>
                  </a:moveTo>
                  <a:lnTo>
                    <a:pt x="6910" y="673"/>
                  </a:lnTo>
                  <a:cubicBezTo>
                    <a:pt x="6918" y="663"/>
                    <a:pt x="6934" y="661"/>
                    <a:pt x="6944" y="670"/>
                  </a:cubicBezTo>
                  <a:cubicBezTo>
                    <a:pt x="6954" y="678"/>
                    <a:pt x="6955" y="693"/>
                    <a:pt x="6947" y="704"/>
                  </a:cubicBezTo>
                  <a:lnTo>
                    <a:pt x="6947" y="704"/>
                  </a:lnTo>
                  <a:cubicBezTo>
                    <a:pt x="6938" y="714"/>
                    <a:pt x="6923" y="715"/>
                    <a:pt x="6913" y="707"/>
                  </a:cubicBezTo>
                  <a:cubicBezTo>
                    <a:pt x="6903" y="698"/>
                    <a:pt x="6902" y="683"/>
                    <a:pt x="6910" y="673"/>
                  </a:cubicBezTo>
                  <a:close/>
                  <a:moveTo>
                    <a:pt x="6999" y="630"/>
                  </a:moveTo>
                  <a:lnTo>
                    <a:pt x="7000" y="630"/>
                  </a:lnTo>
                  <a:cubicBezTo>
                    <a:pt x="7011" y="623"/>
                    <a:pt x="7026" y="627"/>
                    <a:pt x="7032" y="638"/>
                  </a:cubicBezTo>
                  <a:cubicBezTo>
                    <a:pt x="7039" y="650"/>
                    <a:pt x="7036" y="664"/>
                    <a:pt x="7024" y="671"/>
                  </a:cubicBezTo>
                  <a:lnTo>
                    <a:pt x="7024" y="671"/>
                  </a:lnTo>
                  <a:lnTo>
                    <a:pt x="7024" y="671"/>
                  </a:lnTo>
                  <a:cubicBezTo>
                    <a:pt x="7013" y="678"/>
                    <a:pt x="6998" y="674"/>
                    <a:pt x="6991" y="663"/>
                  </a:cubicBezTo>
                  <a:cubicBezTo>
                    <a:pt x="6984" y="652"/>
                    <a:pt x="6988" y="637"/>
                    <a:pt x="6999" y="630"/>
                  </a:cubicBezTo>
                  <a:close/>
                  <a:moveTo>
                    <a:pt x="7070" y="581"/>
                  </a:moveTo>
                  <a:lnTo>
                    <a:pt x="7070" y="581"/>
                  </a:lnTo>
                  <a:cubicBezTo>
                    <a:pt x="7082" y="574"/>
                    <a:pt x="7097" y="578"/>
                    <a:pt x="7103" y="589"/>
                  </a:cubicBezTo>
                  <a:cubicBezTo>
                    <a:pt x="7110" y="600"/>
                    <a:pt x="7107" y="615"/>
                    <a:pt x="7095" y="622"/>
                  </a:cubicBezTo>
                  <a:lnTo>
                    <a:pt x="7095" y="622"/>
                  </a:lnTo>
                  <a:cubicBezTo>
                    <a:pt x="7084" y="629"/>
                    <a:pt x="7069" y="625"/>
                    <a:pt x="7062" y="614"/>
                  </a:cubicBezTo>
                  <a:cubicBezTo>
                    <a:pt x="7055" y="602"/>
                    <a:pt x="7059" y="588"/>
                    <a:pt x="7070" y="581"/>
                  </a:cubicBezTo>
                  <a:close/>
                  <a:moveTo>
                    <a:pt x="7171" y="551"/>
                  </a:moveTo>
                  <a:lnTo>
                    <a:pt x="7171" y="551"/>
                  </a:lnTo>
                  <a:cubicBezTo>
                    <a:pt x="7184" y="551"/>
                    <a:pt x="7195" y="562"/>
                    <a:pt x="7195" y="575"/>
                  </a:cubicBezTo>
                  <a:cubicBezTo>
                    <a:pt x="7195" y="589"/>
                    <a:pt x="7184" y="599"/>
                    <a:pt x="7171" y="599"/>
                  </a:cubicBezTo>
                  <a:lnTo>
                    <a:pt x="7171" y="599"/>
                  </a:lnTo>
                  <a:cubicBezTo>
                    <a:pt x="7158" y="599"/>
                    <a:pt x="7147" y="589"/>
                    <a:pt x="7147" y="575"/>
                  </a:cubicBezTo>
                  <a:cubicBezTo>
                    <a:pt x="7147" y="562"/>
                    <a:pt x="7158" y="551"/>
                    <a:pt x="7171" y="551"/>
                  </a:cubicBezTo>
                  <a:close/>
                  <a:moveTo>
                    <a:pt x="7256" y="520"/>
                  </a:moveTo>
                  <a:lnTo>
                    <a:pt x="7256" y="520"/>
                  </a:lnTo>
                  <a:cubicBezTo>
                    <a:pt x="7269" y="520"/>
                    <a:pt x="7280" y="531"/>
                    <a:pt x="7280" y="544"/>
                  </a:cubicBezTo>
                  <a:cubicBezTo>
                    <a:pt x="7280" y="558"/>
                    <a:pt x="7269" y="568"/>
                    <a:pt x="7256" y="568"/>
                  </a:cubicBezTo>
                  <a:lnTo>
                    <a:pt x="7256" y="568"/>
                  </a:lnTo>
                  <a:cubicBezTo>
                    <a:pt x="7242" y="568"/>
                    <a:pt x="7232" y="558"/>
                    <a:pt x="7232" y="544"/>
                  </a:cubicBezTo>
                  <a:cubicBezTo>
                    <a:pt x="7232" y="531"/>
                    <a:pt x="7242" y="520"/>
                    <a:pt x="7256" y="520"/>
                  </a:cubicBezTo>
                  <a:close/>
                  <a:moveTo>
                    <a:pt x="7349" y="513"/>
                  </a:moveTo>
                  <a:lnTo>
                    <a:pt x="7349" y="513"/>
                  </a:lnTo>
                  <a:cubicBezTo>
                    <a:pt x="7363" y="513"/>
                    <a:pt x="7373" y="524"/>
                    <a:pt x="7373" y="537"/>
                  </a:cubicBezTo>
                  <a:cubicBezTo>
                    <a:pt x="7373" y="551"/>
                    <a:pt x="7363" y="561"/>
                    <a:pt x="7349" y="561"/>
                  </a:cubicBezTo>
                  <a:lnTo>
                    <a:pt x="7349" y="561"/>
                  </a:lnTo>
                  <a:cubicBezTo>
                    <a:pt x="7336" y="561"/>
                    <a:pt x="7325" y="551"/>
                    <a:pt x="7325" y="537"/>
                  </a:cubicBezTo>
                  <a:cubicBezTo>
                    <a:pt x="7325" y="524"/>
                    <a:pt x="7336" y="513"/>
                    <a:pt x="7349" y="513"/>
                  </a:cubicBezTo>
                  <a:close/>
                  <a:moveTo>
                    <a:pt x="7439" y="493"/>
                  </a:moveTo>
                  <a:lnTo>
                    <a:pt x="7439" y="493"/>
                  </a:lnTo>
                  <a:cubicBezTo>
                    <a:pt x="7452" y="493"/>
                    <a:pt x="7463" y="504"/>
                    <a:pt x="7463" y="517"/>
                  </a:cubicBezTo>
                  <a:cubicBezTo>
                    <a:pt x="7463" y="531"/>
                    <a:pt x="7452" y="541"/>
                    <a:pt x="7439" y="541"/>
                  </a:cubicBezTo>
                  <a:lnTo>
                    <a:pt x="7439" y="541"/>
                  </a:lnTo>
                  <a:cubicBezTo>
                    <a:pt x="7426" y="541"/>
                    <a:pt x="7415" y="531"/>
                    <a:pt x="7415" y="517"/>
                  </a:cubicBezTo>
                  <a:cubicBezTo>
                    <a:pt x="7415" y="504"/>
                    <a:pt x="7426" y="493"/>
                    <a:pt x="7439" y="493"/>
                  </a:cubicBezTo>
                  <a:close/>
                  <a:moveTo>
                    <a:pt x="7507" y="467"/>
                  </a:moveTo>
                  <a:lnTo>
                    <a:pt x="7507" y="467"/>
                  </a:lnTo>
                  <a:cubicBezTo>
                    <a:pt x="7517" y="458"/>
                    <a:pt x="7532" y="460"/>
                    <a:pt x="7541" y="470"/>
                  </a:cubicBezTo>
                  <a:cubicBezTo>
                    <a:pt x="7549" y="480"/>
                    <a:pt x="7547" y="496"/>
                    <a:pt x="7537" y="504"/>
                  </a:cubicBezTo>
                  <a:lnTo>
                    <a:pt x="7537" y="504"/>
                  </a:lnTo>
                  <a:cubicBezTo>
                    <a:pt x="7527" y="512"/>
                    <a:pt x="7512" y="511"/>
                    <a:pt x="7503" y="500"/>
                  </a:cubicBezTo>
                  <a:cubicBezTo>
                    <a:pt x="7495" y="490"/>
                    <a:pt x="7496" y="475"/>
                    <a:pt x="7507" y="467"/>
                  </a:cubicBezTo>
                  <a:close/>
                  <a:moveTo>
                    <a:pt x="7615" y="451"/>
                  </a:moveTo>
                  <a:lnTo>
                    <a:pt x="7615" y="451"/>
                  </a:lnTo>
                  <a:cubicBezTo>
                    <a:pt x="7628" y="451"/>
                    <a:pt x="7639" y="462"/>
                    <a:pt x="7639" y="475"/>
                  </a:cubicBezTo>
                  <a:cubicBezTo>
                    <a:pt x="7639" y="489"/>
                    <a:pt x="7628" y="499"/>
                    <a:pt x="7615" y="499"/>
                  </a:cubicBezTo>
                  <a:lnTo>
                    <a:pt x="7615" y="499"/>
                  </a:lnTo>
                  <a:cubicBezTo>
                    <a:pt x="7602" y="499"/>
                    <a:pt x="7591" y="489"/>
                    <a:pt x="7591" y="475"/>
                  </a:cubicBezTo>
                  <a:cubicBezTo>
                    <a:pt x="7591" y="462"/>
                    <a:pt x="7602" y="451"/>
                    <a:pt x="7615" y="451"/>
                  </a:cubicBezTo>
                  <a:close/>
                  <a:moveTo>
                    <a:pt x="7695" y="451"/>
                  </a:moveTo>
                  <a:lnTo>
                    <a:pt x="7695" y="451"/>
                  </a:lnTo>
                  <a:cubicBezTo>
                    <a:pt x="7706" y="443"/>
                    <a:pt x="7721" y="446"/>
                    <a:pt x="7729" y="457"/>
                  </a:cubicBezTo>
                  <a:cubicBezTo>
                    <a:pt x="7737" y="468"/>
                    <a:pt x="7734" y="482"/>
                    <a:pt x="7723" y="490"/>
                  </a:cubicBezTo>
                  <a:lnTo>
                    <a:pt x="7723" y="490"/>
                  </a:lnTo>
                  <a:cubicBezTo>
                    <a:pt x="7712" y="498"/>
                    <a:pt x="7697" y="495"/>
                    <a:pt x="7690" y="485"/>
                  </a:cubicBezTo>
                  <a:cubicBezTo>
                    <a:pt x="7682" y="474"/>
                    <a:pt x="7685" y="459"/>
                    <a:pt x="7695" y="451"/>
                  </a:cubicBezTo>
                  <a:close/>
                  <a:moveTo>
                    <a:pt x="7794" y="414"/>
                  </a:moveTo>
                  <a:lnTo>
                    <a:pt x="7794" y="414"/>
                  </a:lnTo>
                  <a:cubicBezTo>
                    <a:pt x="7807" y="414"/>
                    <a:pt x="7818" y="425"/>
                    <a:pt x="7818" y="438"/>
                  </a:cubicBezTo>
                  <a:cubicBezTo>
                    <a:pt x="7818" y="452"/>
                    <a:pt x="7807" y="462"/>
                    <a:pt x="7794" y="462"/>
                  </a:cubicBezTo>
                  <a:lnTo>
                    <a:pt x="7794" y="462"/>
                  </a:lnTo>
                  <a:cubicBezTo>
                    <a:pt x="7781" y="462"/>
                    <a:pt x="7770" y="452"/>
                    <a:pt x="7770" y="438"/>
                  </a:cubicBezTo>
                  <a:cubicBezTo>
                    <a:pt x="7770" y="425"/>
                    <a:pt x="7781" y="414"/>
                    <a:pt x="7794" y="414"/>
                  </a:cubicBezTo>
                  <a:close/>
                  <a:moveTo>
                    <a:pt x="7882" y="391"/>
                  </a:moveTo>
                  <a:lnTo>
                    <a:pt x="7882" y="391"/>
                  </a:lnTo>
                  <a:cubicBezTo>
                    <a:pt x="7896" y="391"/>
                    <a:pt x="7906" y="402"/>
                    <a:pt x="7906" y="415"/>
                  </a:cubicBezTo>
                  <a:cubicBezTo>
                    <a:pt x="7906" y="429"/>
                    <a:pt x="7896" y="439"/>
                    <a:pt x="7882" y="439"/>
                  </a:cubicBezTo>
                  <a:lnTo>
                    <a:pt x="7882" y="439"/>
                  </a:lnTo>
                  <a:cubicBezTo>
                    <a:pt x="7869" y="439"/>
                    <a:pt x="7858" y="429"/>
                    <a:pt x="7858" y="415"/>
                  </a:cubicBezTo>
                  <a:cubicBezTo>
                    <a:pt x="7858" y="402"/>
                    <a:pt x="7869" y="391"/>
                    <a:pt x="7882" y="391"/>
                  </a:cubicBezTo>
                  <a:close/>
                  <a:moveTo>
                    <a:pt x="7973" y="375"/>
                  </a:moveTo>
                  <a:lnTo>
                    <a:pt x="7973" y="375"/>
                  </a:lnTo>
                  <a:cubicBezTo>
                    <a:pt x="7986" y="375"/>
                    <a:pt x="7997" y="386"/>
                    <a:pt x="7997" y="399"/>
                  </a:cubicBezTo>
                  <a:cubicBezTo>
                    <a:pt x="7997" y="413"/>
                    <a:pt x="7986" y="423"/>
                    <a:pt x="7973" y="423"/>
                  </a:cubicBezTo>
                  <a:lnTo>
                    <a:pt x="7973" y="423"/>
                  </a:lnTo>
                  <a:cubicBezTo>
                    <a:pt x="7960" y="423"/>
                    <a:pt x="7949" y="413"/>
                    <a:pt x="7949" y="399"/>
                  </a:cubicBezTo>
                  <a:cubicBezTo>
                    <a:pt x="7949" y="386"/>
                    <a:pt x="7960" y="375"/>
                    <a:pt x="7973" y="375"/>
                  </a:cubicBezTo>
                  <a:close/>
                  <a:moveTo>
                    <a:pt x="8038" y="365"/>
                  </a:moveTo>
                  <a:lnTo>
                    <a:pt x="8038" y="365"/>
                  </a:lnTo>
                  <a:cubicBezTo>
                    <a:pt x="8044" y="354"/>
                    <a:pt x="8059" y="349"/>
                    <a:pt x="8071" y="355"/>
                  </a:cubicBezTo>
                  <a:cubicBezTo>
                    <a:pt x="8082" y="362"/>
                    <a:pt x="8087" y="376"/>
                    <a:pt x="8080" y="388"/>
                  </a:cubicBezTo>
                  <a:lnTo>
                    <a:pt x="8080" y="388"/>
                  </a:lnTo>
                  <a:cubicBezTo>
                    <a:pt x="8074" y="400"/>
                    <a:pt x="8060" y="404"/>
                    <a:pt x="8048" y="398"/>
                  </a:cubicBezTo>
                  <a:cubicBezTo>
                    <a:pt x="8036" y="391"/>
                    <a:pt x="8032" y="377"/>
                    <a:pt x="8038" y="365"/>
                  </a:cubicBezTo>
                  <a:close/>
                  <a:moveTo>
                    <a:pt x="8141" y="318"/>
                  </a:moveTo>
                  <a:lnTo>
                    <a:pt x="8141" y="318"/>
                  </a:lnTo>
                  <a:cubicBezTo>
                    <a:pt x="8154" y="318"/>
                    <a:pt x="8165" y="329"/>
                    <a:pt x="8165" y="342"/>
                  </a:cubicBezTo>
                  <a:cubicBezTo>
                    <a:pt x="8165" y="356"/>
                    <a:pt x="8154" y="366"/>
                    <a:pt x="8141" y="366"/>
                  </a:cubicBezTo>
                  <a:lnTo>
                    <a:pt x="8141" y="366"/>
                  </a:lnTo>
                  <a:cubicBezTo>
                    <a:pt x="8128" y="366"/>
                    <a:pt x="8117" y="356"/>
                    <a:pt x="8117" y="342"/>
                  </a:cubicBezTo>
                  <a:cubicBezTo>
                    <a:pt x="8117" y="329"/>
                    <a:pt x="8128" y="318"/>
                    <a:pt x="8141" y="318"/>
                  </a:cubicBezTo>
                  <a:close/>
                  <a:moveTo>
                    <a:pt x="8192" y="279"/>
                  </a:moveTo>
                  <a:lnTo>
                    <a:pt x="8192" y="279"/>
                  </a:lnTo>
                  <a:cubicBezTo>
                    <a:pt x="8198" y="267"/>
                    <a:pt x="8213" y="263"/>
                    <a:pt x="8225" y="269"/>
                  </a:cubicBezTo>
                  <a:cubicBezTo>
                    <a:pt x="8236" y="275"/>
                    <a:pt x="8241" y="290"/>
                    <a:pt x="8234" y="301"/>
                  </a:cubicBezTo>
                  <a:lnTo>
                    <a:pt x="8234" y="301"/>
                  </a:lnTo>
                  <a:cubicBezTo>
                    <a:pt x="8228" y="313"/>
                    <a:pt x="8214" y="317"/>
                    <a:pt x="8202" y="311"/>
                  </a:cubicBezTo>
                  <a:cubicBezTo>
                    <a:pt x="8190" y="305"/>
                    <a:pt x="8186" y="290"/>
                    <a:pt x="8192" y="279"/>
                  </a:cubicBezTo>
                  <a:close/>
                  <a:moveTo>
                    <a:pt x="8290" y="223"/>
                  </a:moveTo>
                  <a:lnTo>
                    <a:pt x="8290" y="223"/>
                  </a:lnTo>
                  <a:cubicBezTo>
                    <a:pt x="8303" y="223"/>
                    <a:pt x="8314" y="234"/>
                    <a:pt x="8314" y="247"/>
                  </a:cubicBezTo>
                  <a:cubicBezTo>
                    <a:pt x="8314" y="261"/>
                    <a:pt x="8303" y="271"/>
                    <a:pt x="8290" y="271"/>
                  </a:cubicBezTo>
                  <a:lnTo>
                    <a:pt x="8290" y="271"/>
                  </a:lnTo>
                  <a:cubicBezTo>
                    <a:pt x="8276" y="271"/>
                    <a:pt x="8266" y="261"/>
                    <a:pt x="8266" y="247"/>
                  </a:cubicBezTo>
                  <a:cubicBezTo>
                    <a:pt x="8266" y="234"/>
                    <a:pt x="8276" y="223"/>
                    <a:pt x="8290" y="223"/>
                  </a:cubicBezTo>
                  <a:close/>
                  <a:moveTo>
                    <a:pt x="8346" y="202"/>
                  </a:moveTo>
                  <a:lnTo>
                    <a:pt x="8346" y="201"/>
                  </a:lnTo>
                  <a:cubicBezTo>
                    <a:pt x="8352" y="190"/>
                    <a:pt x="8366" y="185"/>
                    <a:pt x="8378" y="190"/>
                  </a:cubicBezTo>
                  <a:cubicBezTo>
                    <a:pt x="8390" y="196"/>
                    <a:pt x="8395" y="211"/>
                    <a:pt x="8389" y="223"/>
                  </a:cubicBezTo>
                  <a:lnTo>
                    <a:pt x="8389" y="223"/>
                  </a:lnTo>
                  <a:cubicBezTo>
                    <a:pt x="8383" y="235"/>
                    <a:pt x="8369" y="239"/>
                    <a:pt x="8357" y="234"/>
                  </a:cubicBezTo>
                  <a:cubicBezTo>
                    <a:pt x="8345" y="228"/>
                    <a:pt x="8340" y="213"/>
                    <a:pt x="8346" y="202"/>
                  </a:cubicBezTo>
                  <a:close/>
                  <a:moveTo>
                    <a:pt x="8453" y="164"/>
                  </a:moveTo>
                  <a:lnTo>
                    <a:pt x="8453" y="164"/>
                  </a:lnTo>
                  <a:cubicBezTo>
                    <a:pt x="8466" y="164"/>
                    <a:pt x="8477" y="175"/>
                    <a:pt x="8477" y="188"/>
                  </a:cubicBezTo>
                  <a:cubicBezTo>
                    <a:pt x="8477" y="202"/>
                    <a:pt x="8466" y="212"/>
                    <a:pt x="8453" y="212"/>
                  </a:cubicBezTo>
                  <a:lnTo>
                    <a:pt x="8453" y="212"/>
                  </a:lnTo>
                  <a:cubicBezTo>
                    <a:pt x="8440" y="212"/>
                    <a:pt x="8429" y="202"/>
                    <a:pt x="8429" y="188"/>
                  </a:cubicBezTo>
                  <a:cubicBezTo>
                    <a:pt x="8429" y="175"/>
                    <a:pt x="8440" y="164"/>
                    <a:pt x="8453" y="164"/>
                  </a:cubicBezTo>
                  <a:close/>
                  <a:moveTo>
                    <a:pt x="8540" y="144"/>
                  </a:moveTo>
                  <a:lnTo>
                    <a:pt x="8541" y="144"/>
                  </a:lnTo>
                  <a:cubicBezTo>
                    <a:pt x="8554" y="144"/>
                    <a:pt x="8565" y="155"/>
                    <a:pt x="8565" y="168"/>
                  </a:cubicBezTo>
                  <a:cubicBezTo>
                    <a:pt x="8565" y="182"/>
                    <a:pt x="8554" y="192"/>
                    <a:pt x="8541" y="192"/>
                  </a:cubicBezTo>
                  <a:lnTo>
                    <a:pt x="8540" y="192"/>
                  </a:lnTo>
                  <a:cubicBezTo>
                    <a:pt x="8527" y="192"/>
                    <a:pt x="8516" y="182"/>
                    <a:pt x="8516" y="168"/>
                  </a:cubicBezTo>
                  <a:cubicBezTo>
                    <a:pt x="8516" y="155"/>
                    <a:pt x="8527" y="144"/>
                    <a:pt x="8540" y="144"/>
                  </a:cubicBezTo>
                  <a:close/>
                  <a:moveTo>
                    <a:pt x="8587" y="109"/>
                  </a:moveTo>
                  <a:lnTo>
                    <a:pt x="8587" y="109"/>
                  </a:lnTo>
                  <a:cubicBezTo>
                    <a:pt x="8593" y="97"/>
                    <a:pt x="8607" y="92"/>
                    <a:pt x="8619" y="98"/>
                  </a:cubicBezTo>
                  <a:cubicBezTo>
                    <a:pt x="8631" y="104"/>
                    <a:pt x="8636" y="118"/>
                    <a:pt x="8630" y="130"/>
                  </a:cubicBezTo>
                  <a:lnTo>
                    <a:pt x="8630" y="130"/>
                  </a:lnTo>
                  <a:cubicBezTo>
                    <a:pt x="8625" y="142"/>
                    <a:pt x="8610" y="147"/>
                    <a:pt x="8598" y="141"/>
                  </a:cubicBezTo>
                  <a:cubicBezTo>
                    <a:pt x="8586" y="135"/>
                    <a:pt x="8581" y="121"/>
                    <a:pt x="8587" y="109"/>
                  </a:cubicBezTo>
                  <a:close/>
                  <a:moveTo>
                    <a:pt x="8696" y="81"/>
                  </a:moveTo>
                  <a:lnTo>
                    <a:pt x="8696" y="81"/>
                  </a:lnTo>
                  <a:cubicBezTo>
                    <a:pt x="8709" y="81"/>
                    <a:pt x="8720" y="92"/>
                    <a:pt x="8720" y="105"/>
                  </a:cubicBezTo>
                  <a:cubicBezTo>
                    <a:pt x="8720" y="119"/>
                    <a:pt x="8709" y="129"/>
                    <a:pt x="8696" y="129"/>
                  </a:cubicBezTo>
                  <a:lnTo>
                    <a:pt x="8696" y="129"/>
                  </a:lnTo>
                  <a:cubicBezTo>
                    <a:pt x="8682" y="129"/>
                    <a:pt x="8672" y="119"/>
                    <a:pt x="8672" y="105"/>
                  </a:cubicBezTo>
                  <a:cubicBezTo>
                    <a:pt x="8672" y="92"/>
                    <a:pt x="8682" y="81"/>
                    <a:pt x="8696" y="81"/>
                  </a:cubicBezTo>
                  <a:close/>
                  <a:moveTo>
                    <a:pt x="8787" y="70"/>
                  </a:moveTo>
                  <a:lnTo>
                    <a:pt x="8787" y="70"/>
                  </a:lnTo>
                  <a:cubicBezTo>
                    <a:pt x="8800" y="70"/>
                    <a:pt x="8811" y="81"/>
                    <a:pt x="8811" y="94"/>
                  </a:cubicBezTo>
                  <a:cubicBezTo>
                    <a:pt x="8811" y="108"/>
                    <a:pt x="8800" y="118"/>
                    <a:pt x="8787" y="118"/>
                  </a:cubicBezTo>
                  <a:lnTo>
                    <a:pt x="8787" y="118"/>
                  </a:lnTo>
                  <a:cubicBezTo>
                    <a:pt x="8773" y="118"/>
                    <a:pt x="8763" y="108"/>
                    <a:pt x="8763" y="94"/>
                  </a:cubicBezTo>
                  <a:cubicBezTo>
                    <a:pt x="8763" y="81"/>
                    <a:pt x="8773" y="70"/>
                    <a:pt x="8787" y="70"/>
                  </a:cubicBezTo>
                  <a:close/>
                  <a:moveTo>
                    <a:pt x="8861" y="24"/>
                  </a:moveTo>
                  <a:lnTo>
                    <a:pt x="8861" y="24"/>
                  </a:lnTo>
                  <a:cubicBezTo>
                    <a:pt x="8874" y="24"/>
                    <a:pt x="8885" y="35"/>
                    <a:pt x="8885" y="48"/>
                  </a:cubicBezTo>
                  <a:cubicBezTo>
                    <a:pt x="8885" y="62"/>
                    <a:pt x="8874" y="72"/>
                    <a:pt x="8861" y="72"/>
                  </a:cubicBezTo>
                  <a:lnTo>
                    <a:pt x="8861" y="72"/>
                  </a:lnTo>
                  <a:cubicBezTo>
                    <a:pt x="8848" y="72"/>
                    <a:pt x="8837" y="62"/>
                    <a:pt x="8837" y="48"/>
                  </a:cubicBezTo>
                  <a:cubicBezTo>
                    <a:pt x="8837" y="35"/>
                    <a:pt x="8848" y="24"/>
                    <a:pt x="8861" y="24"/>
                  </a:cubicBezTo>
                  <a:close/>
                  <a:moveTo>
                    <a:pt x="8946" y="0"/>
                  </a:moveTo>
                  <a:lnTo>
                    <a:pt x="8946" y="0"/>
                  </a:lnTo>
                  <a:cubicBezTo>
                    <a:pt x="8959" y="0"/>
                    <a:pt x="8970" y="11"/>
                    <a:pt x="8970" y="24"/>
                  </a:cubicBezTo>
                  <a:cubicBezTo>
                    <a:pt x="8970" y="38"/>
                    <a:pt x="8959" y="48"/>
                    <a:pt x="8946" y="48"/>
                  </a:cubicBezTo>
                  <a:lnTo>
                    <a:pt x="8946" y="48"/>
                  </a:lnTo>
                  <a:cubicBezTo>
                    <a:pt x="8933" y="48"/>
                    <a:pt x="8922" y="38"/>
                    <a:pt x="8922" y="24"/>
                  </a:cubicBezTo>
                  <a:cubicBezTo>
                    <a:pt x="8922" y="11"/>
                    <a:pt x="8933" y="0"/>
                    <a:pt x="8946" y="0"/>
                  </a:cubicBezTo>
                  <a:close/>
                </a:path>
              </a:pathLst>
            </a:custGeom>
            <a:solidFill>
              <a:srgbClr val="336699"/>
            </a:solidFill>
            <a:ln w="0" cap="flat">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12" name="Freeform 8">
              <a:extLst>
                <a:ext uri="{FF2B5EF4-FFF2-40B4-BE49-F238E27FC236}">
                  <a16:creationId xmlns:a16="http://schemas.microsoft.com/office/drawing/2014/main" id="{365A01A7-6CEA-4F2B-B55D-BCC497D67835}"/>
                </a:ext>
              </a:extLst>
            </p:cNvPr>
            <p:cNvSpPr>
              <a:spLocks/>
            </p:cNvSpPr>
            <p:nvPr/>
          </p:nvSpPr>
          <p:spPr bwMode="auto">
            <a:xfrm>
              <a:off x="2130029" y="2422622"/>
              <a:ext cx="4126706" cy="2631281"/>
            </a:xfrm>
            <a:custGeom>
              <a:avLst/>
              <a:gdLst>
                <a:gd name="T0" fmla="*/ 49 w 3466"/>
                <a:gd name="T1" fmla="*/ 2198 h 2210"/>
                <a:gd name="T2" fmla="*/ 105 w 3466"/>
                <a:gd name="T3" fmla="*/ 2163 h 2210"/>
                <a:gd name="T4" fmla="*/ 167 w 3466"/>
                <a:gd name="T5" fmla="*/ 2134 h 2210"/>
                <a:gd name="T6" fmla="*/ 223 w 3466"/>
                <a:gd name="T7" fmla="*/ 2104 h 2210"/>
                <a:gd name="T8" fmla="*/ 279 w 3466"/>
                <a:gd name="T9" fmla="*/ 2045 h 2210"/>
                <a:gd name="T10" fmla="*/ 334 w 3466"/>
                <a:gd name="T11" fmla="*/ 2022 h 2210"/>
                <a:gd name="T12" fmla="*/ 390 w 3466"/>
                <a:gd name="T13" fmla="*/ 1969 h 2210"/>
                <a:gd name="T14" fmla="*/ 452 w 3466"/>
                <a:gd name="T15" fmla="*/ 1946 h 2210"/>
                <a:gd name="T16" fmla="*/ 508 w 3466"/>
                <a:gd name="T17" fmla="*/ 1875 h 2210"/>
                <a:gd name="T18" fmla="*/ 563 w 3466"/>
                <a:gd name="T19" fmla="*/ 1857 h 2210"/>
                <a:gd name="T20" fmla="*/ 619 w 3466"/>
                <a:gd name="T21" fmla="*/ 1763 h 2210"/>
                <a:gd name="T22" fmla="*/ 675 w 3466"/>
                <a:gd name="T23" fmla="*/ 1734 h 2210"/>
                <a:gd name="T24" fmla="*/ 737 w 3466"/>
                <a:gd name="T25" fmla="*/ 1693 h 2210"/>
                <a:gd name="T26" fmla="*/ 792 w 3466"/>
                <a:gd name="T27" fmla="*/ 1663 h 2210"/>
                <a:gd name="T28" fmla="*/ 848 w 3466"/>
                <a:gd name="T29" fmla="*/ 1599 h 2210"/>
                <a:gd name="T30" fmla="*/ 904 w 3466"/>
                <a:gd name="T31" fmla="*/ 1552 h 2210"/>
                <a:gd name="T32" fmla="*/ 959 w 3466"/>
                <a:gd name="T33" fmla="*/ 1528 h 2210"/>
                <a:gd name="T34" fmla="*/ 1021 w 3466"/>
                <a:gd name="T35" fmla="*/ 1464 h 2210"/>
                <a:gd name="T36" fmla="*/ 1077 w 3466"/>
                <a:gd name="T37" fmla="*/ 1434 h 2210"/>
                <a:gd name="T38" fmla="*/ 1133 w 3466"/>
                <a:gd name="T39" fmla="*/ 1423 h 2210"/>
                <a:gd name="T40" fmla="*/ 1188 w 3466"/>
                <a:gd name="T41" fmla="*/ 1364 h 2210"/>
                <a:gd name="T42" fmla="*/ 1250 w 3466"/>
                <a:gd name="T43" fmla="*/ 1311 h 2210"/>
                <a:gd name="T44" fmla="*/ 1306 w 3466"/>
                <a:gd name="T45" fmla="*/ 1287 h 2210"/>
                <a:gd name="T46" fmla="*/ 1362 w 3466"/>
                <a:gd name="T47" fmla="*/ 1258 h 2210"/>
                <a:gd name="T48" fmla="*/ 1417 w 3466"/>
                <a:gd name="T49" fmla="*/ 1240 h 2210"/>
                <a:gd name="T50" fmla="*/ 1473 w 3466"/>
                <a:gd name="T51" fmla="*/ 1164 h 2210"/>
                <a:gd name="T52" fmla="*/ 1535 w 3466"/>
                <a:gd name="T53" fmla="*/ 1146 h 2210"/>
                <a:gd name="T54" fmla="*/ 1591 w 3466"/>
                <a:gd name="T55" fmla="*/ 1117 h 2210"/>
                <a:gd name="T56" fmla="*/ 1646 w 3466"/>
                <a:gd name="T57" fmla="*/ 1093 h 2210"/>
                <a:gd name="T58" fmla="*/ 1702 w 3466"/>
                <a:gd name="T59" fmla="*/ 1076 h 2210"/>
                <a:gd name="T60" fmla="*/ 1758 w 3466"/>
                <a:gd name="T61" fmla="*/ 1046 h 2210"/>
                <a:gd name="T62" fmla="*/ 1820 w 3466"/>
                <a:gd name="T63" fmla="*/ 1017 h 2210"/>
                <a:gd name="T64" fmla="*/ 1876 w 3466"/>
                <a:gd name="T65" fmla="*/ 988 h 2210"/>
                <a:gd name="T66" fmla="*/ 1931 w 3466"/>
                <a:gd name="T67" fmla="*/ 970 h 2210"/>
                <a:gd name="T68" fmla="*/ 1987 w 3466"/>
                <a:gd name="T69" fmla="*/ 947 h 2210"/>
                <a:gd name="T70" fmla="*/ 2043 w 3466"/>
                <a:gd name="T71" fmla="*/ 929 h 2210"/>
                <a:gd name="T72" fmla="*/ 2105 w 3466"/>
                <a:gd name="T73" fmla="*/ 900 h 2210"/>
                <a:gd name="T74" fmla="*/ 2160 w 3466"/>
                <a:gd name="T75" fmla="*/ 858 h 2210"/>
                <a:gd name="T76" fmla="*/ 2216 w 3466"/>
                <a:gd name="T77" fmla="*/ 829 h 2210"/>
                <a:gd name="T78" fmla="*/ 2272 w 3466"/>
                <a:gd name="T79" fmla="*/ 794 h 2210"/>
                <a:gd name="T80" fmla="*/ 2327 w 3466"/>
                <a:gd name="T81" fmla="*/ 741 h 2210"/>
                <a:gd name="T82" fmla="*/ 2389 w 3466"/>
                <a:gd name="T83" fmla="*/ 694 h 2210"/>
                <a:gd name="T84" fmla="*/ 2445 w 3466"/>
                <a:gd name="T85" fmla="*/ 647 h 2210"/>
                <a:gd name="T86" fmla="*/ 2501 w 3466"/>
                <a:gd name="T87" fmla="*/ 635 h 2210"/>
                <a:gd name="T88" fmla="*/ 2556 w 3466"/>
                <a:gd name="T89" fmla="*/ 623 h 2210"/>
                <a:gd name="T90" fmla="*/ 2612 w 3466"/>
                <a:gd name="T91" fmla="*/ 606 h 2210"/>
                <a:gd name="T92" fmla="*/ 2674 w 3466"/>
                <a:gd name="T93" fmla="*/ 582 h 2210"/>
                <a:gd name="T94" fmla="*/ 2730 w 3466"/>
                <a:gd name="T95" fmla="*/ 553 h 2210"/>
                <a:gd name="T96" fmla="*/ 2785 w 3466"/>
                <a:gd name="T97" fmla="*/ 535 h 2210"/>
                <a:gd name="T98" fmla="*/ 2841 w 3466"/>
                <a:gd name="T99" fmla="*/ 518 h 2210"/>
                <a:gd name="T100" fmla="*/ 2897 w 3466"/>
                <a:gd name="T101" fmla="*/ 500 h 2210"/>
                <a:gd name="T102" fmla="*/ 2959 w 3466"/>
                <a:gd name="T103" fmla="*/ 500 h 2210"/>
                <a:gd name="T104" fmla="*/ 3014 w 3466"/>
                <a:gd name="T105" fmla="*/ 447 h 2210"/>
                <a:gd name="T106" fmla="*/ 3070 w 3466"/>
                <a:gd name="T107" fmla="*/ 341 h 2210"/>
                <a:gd name="T108" fmla="*/ 3126 w 3466"/>
                <a:gd name="T109" fmla="*/ 300 h 2210"/>
                <a:gd name="T110" fmla="*/ 3188 w 3466"/>
                <a:gd name="T111" fmla="*/ 259 h 2210"/>
                <a:gd name="T112" fmla="*/ 3243 w 3466"/>
                <a:gd name="T113" fmla="*/ 153 h 2210"/>
                <a:gd name="T114" fmla="*/ 3299 w 3466"/>
                <a:gd name="T115" fmla="*/ 100 h 2210"/>
                <a:gd name="T116" fmla="*/ 3355 w 3466"/>
                <a:gd name="T117" fmla="*/ 100 h 2210"/>
                <a:gd name="T118" fmla="*/ 3411 w 3466"/>
                <a:gd name="T119" fmla="*/ 65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6" h="2210">
                  <a:moveTo>
                    <a:pt x="0" y="2210"/>
                  </a:moveTo>
                  <a:lnTo>
                    <a:pt x="0" y="2210"/>
                  </a:lnTo>
                  <a:lnTo>
                    <a:pt x="6" y="2198"/>
                  </a:lnTo>
                  <a:lnTo>
                    <a:pt x="6" y="2198"/>
                  </a:lnTo>
                  <a:lnTo>
                    <a:pt x="12" y="2198"/>
                  </a:lnTo>
                  <a:lnTo>
                    <a:pt x="19" y="2198"/>
                  </a:lnTo>
                  <a:lnTo>
                    <a:pt x="19" y="2198"/>
                  </a:lnTo>
                  <a:lnTo>
                    <a:pt x="25" y="2198"/>
                  </a:lnTo>
                  <a:lnTo>
                    <a:pt x="31" y="2198"/>
                  </a:lnTo>
                  <a:lnTo>
                    <a:pt x="31" y="2198"/>
                  </a:lnTo>
                  <a:lnTo>
                    <a:pt x="37" y="2198"/>
                  </a:lnTo>
                  <a:lnTo>
                    <a:pt x="37" y="2198"/>
                  </a:lnTo>
                  <a:lnTo>
                    <a:pt x="43" y="2198"/>
                  </a:lnTo>
                  <a:lnTo>
                    <a:pt x="49" y="2198"/>
                  </a:lnTo>
                  <a:lnTo>
                    <a:pt x="49" y="2198"/>
                  </a:lnTo>
                  <a:lnTo>
                    <a:pt x="56" y="2192"/>
                  </a:lnTo>
                  <a:lnTo>
                    <a:pt x="56" y="2181"/>
                  </a:lnTo>
                  <a:lnTo>
                    <a:pt x="62" y="2175"/>
                  </a:lnTo>
                  <a:lnTo>
                    <a:pt x="68" y="2175"/>
                  </a:lnTo>
                  <a:lnTo>
                    <a:pt x="68" y="2175"/>
                  </a:lnTo>
                  <a:lnTo>
                    <a:pt x="74" y="2175"/>
                  </a:lnTo>
                  <a:lnTo>
                    <a:pt x="74" y="2175"/>
                  </a:lnTo>
                  <a:lnTo>
                    <a:pt x="80" y="2175"/>
                  </a:lnTo>
                  <a:lnTo>
                    <a:pt x="87" y="2163"/>
                  </a:lnTo>
                  <a:lnTo>
                    <a:pt x="87" y="2163"/>
                  </a:lnTo>
                  <a:lnTo>
                    <a:pt x="93" y="2163"/>
                  </a:lnTo>
                  <a:lnTo>
                    <a:pt x="99" y="2163"/>
                  </a:lnTo>
                  <a:lnTo>
                    <a:pt x="99" y="2163"/>
                  </a:lnTo>
                  <a:lnTo>
                    <a:pt x="105" y="2163"/>
                  </a:lnTo>
                  <a:lnTo>
                    <a:pt x="105" y="2163"/>
                  </a:lnTo>
                  <a:lnTo>
                    <a:pt x="111" y="2163"/>
                  </a:lnTo>
                  <a:lnTo>
                    <a:pt x="118" y="2151"/>
                  </a:lnTo>
                  <a:lnTo>
                    <a:pt x="118" y="2145"/>
                  </a:lnTo>
                  <a:lnTo>
                    <a:pt x="124" y="2145"/>
                  </a:lnTo>
                  <a:lnTo>
                    <a:pt x="124" y="2145"/>
                  </a:lnTo>
                  <a:lnTo>
                    <a:pt x="130" y="2145"/>
                  </a:lnTo>
                  <a:lnTo>
                    <a:pt x="136" y="2145"/>
                  </a:lnTo>
                  <a:lnTo>
                    <a:pt x="136" y="2145"/>
                  </a:lnTo>
                  <a:lnTo>
                    <a:pt x="142" y="2145"/>
                  </a:lnTo>
                  <a:lnTo>
                    <a:pt x="149" y="2145"/>
                  </a:lnTo>
                  <a:lnTo>
                    <a:pt x="149" y="2145"/>
                  </a:lnTo>
                  <a:lnTo>
                    <a:pt x="155" y="2134"/>
                  </a:lnTo>
                  <a:lnTo>
                    <a:pt x="155" y="2134"/>
                  </a:lnTo>
                  <a:lnTo>
                    <a:pt x="161" y="2134"/>
                  </a:lnTo>
                  <a:lnTo>
                    <a:pt x="167" y="2134"/>
                  </a:lnTo>
                  <a:lnTo>
                    <a:pt x="167" y="2134"/>
                  </a:lnTo>
                  <a:lnTo>
                    <a:pt x="173" y="2116"/>
                  </a:lnTo>
                  <a:lnTo>
                    <a:pt x="173" y="2116"/>
                  </a:lnTo>
                  <a:lnTo>
                    <a:pt x="179" y="2116"/>
                  </a:lnTo>
                  <a:lnTo>
                    <a:pt x="186" y="2116"/>
                  </a:lnTo>
                  <a:lnTo>
                    <a:pt x="186" y="2116"/>
                  </a:lnTo>
                  <a:lnTo>
                    <a:pt x="192" y="2104"/>
                  </a:lnTo>
                  <a:lnTo>
                    <a:pt x="198" y="2104"/>
                  </a:lnTo>
                  <a:lnTo>
                    <a:pt x="198" y="2104"/>
                  </a:lnTo>
                  <a:lnTo>
                    <a:pt x="204" y="2104"/>
                  </a:lnTo>
                  <a:lnTo>
                    <a:pt x="204" y="2104"/>
                  </a:lnTo>
                  <a:lnTo>
                    <a:pt x="210" y="2104"/>
                  </a:lnTo>
                  <a:lnTo>
                    <a:pt x="217" y="2104"/>
                  </a:lnTo>
                  <a:lnTo>
                    <a:pt x="217" y="2104"/>
                  </a:lnTo>
                  <a:lnTo>
                    <a:pt x="223" y="2104"/>
                  </a:lnTo>
                  <a:lnTo>
                    <a:pt x="223" y="2104"/>
                  </a:lnTo>
                  <a:lnTo>
                    <a:pt x="229" y="2104"/>
                  </a:lnTo>
                  <a:lnTo>
                    <a:pt x="235" y="2104"/>
                  </a:lnTo>
                  <a:lnTo>
                    <a:pt x="235" y="2104"/>
                  </a:lnTo>
                  <a:lnTo>
                    <a:pt x="241" y="2087"/>
                  </a:lnTo>
                  <a:lnTo>
                    <a:pt x="241" y="2087"/>
                  </a:lnTo>
                  <a:lnTo>
                    <a:pt x="248" y="2087"/>
                  </a:lnTo>
                  <a:lnTo>
                    <a:pt x="254" y="2087"/>
                  </a:lnTo>
                  <a:lnTo>
                    <a:pt x="254" y="2075"/>
                  </a:lnTo>
                  <a:lnTo>
                    <a:pt x="260" y="2057"/>
                  </a:lnTo>
                  <a:lnTo>
                    <a:pt x="266" y="2057"/>
                  </a:lnTo>
                  <a:lnTo>
                    <a:pt x="266" y="2057"/>
                  </a:lnTo>
                  <a:lnTo>
                    <a:pt x="272" y="2045"/>
                  </a:lnTo>
                  <a:lnTo>
                    <a:pt x="272" y="2045"/>
                  </a:lnTo>
                  <a:lnTo>
                    <a:pt x="279" y="2045"/>
                  </a:lnTo>
                  <a:lnTo>
                    <a:pt x="285" y="2045"/>
                  </a:lnTo>
                  <a:lnTo>
                    <a:pt x="285" y="2045"/>
                  </a:lnTo>
                  <a:lnTo>
                    <a:pt x="291" y="2045"/>
                  </a:lnTo>
                  <a:lnTo>
                    <a:pt x="291" y="2045"/>
                  </a:lnTo>
                  <a:lnTo>
                    <a:pt x="297" y="2040"/>
                  </a:lnTo>
                  <a:lnTo>
                    <a:pt x="303" y="2028"/>
                  </a:lnTo>
                  <a:lnTo>
                    <a:pt x="303" y="2028"/>
                  </a:lnTo>
                  <a:lnTo>
                    <a:pt x="309" y="2028"/>
                  </a:lnTo>
                  <a:lnTo>
                    <a:pt x="316" y="2028"/>
                  </a:lnTo>
                  <a:lnTo>
                    <a:pt x="316" y="2028"/>
                  </a:lnTo>
                  <a:lnTo>
                    <a:pt x="322" y="2028"/>
                  </a:lnTo>
                  <a:lnTo>
                    <a:pt x="322" y="2022"/>
                  </a:lnTo>
                  <a:lnTo>
                    <a:pt x="328" y="2022"/>
                  </a:lnTo>
                  <a:lnTo>
                    <a:pt x="334" y="2022"/>
                  </a:lnTo>
                  <a:lnTo>
                    <a:pt x="334" y="2022"/>
                  </a:lnTo>
                  <a:lnTo>
                    <a:pt x="340" y="2022"/>
                  </a:lnTo>
                  <a:lnTo>
                    <a:pt x="340" y="2022"/>
                  </a:lnTo>
                  <a:lnTo>
                    <a:pt x="347" y="2010"/>
                  </a:lnTo>
                  <a:lnTo>
                    <a:pt x="353" y="2010"/>
                  </a:lnTo>
                  <a:lnTo>
                    <a:pt x="353" y="2010"/>
                  </a:lnTo>
                  <a:lnTo>
                    <a:pt x="359" y="2010"/>
                  </a:lnTo>
                  <a:lnTo>
                    <a:pt x="365" y="2010"/>
                  </a:lnTo>
                  <a:lnTo>
                    <a:pt x="365" y="2010"/>
                  </a:lnTo>
                  <a:lnTo>
                    <a:pt x="371" y="1998"/>
                  </a:lnTo>
                  <a:lnTo>
                    <a:pt x="371" y="1981"/>
                  </a:lnTo>
                  <a:lnTo>
                    <a:pt x="378" y="1981"/>
                  </a:lnTo>
                  <a:lnTo>
                    <a:pt x="384" y="1969"/>
                  </a:lnTo>
                  <a:lnTo>
                    <a:pt x="384" y="1969"/>
                  </a:lnTo>
                  <a:lnTo>
                    <a:pt x="390" y="1969"/>
                  </a:lnTo>
                  <a:lnTo>
                    <a:pt x="390" y="1969"/>
                  </a:lnTo>
                  <a:lnTo>
                    <a:pt x="396" y="1969"/>
                  </a:lnTo>
                  <a:lnTo>
                    <a:pt x="402" y="1963"/>
                  </a:lnTo>
                  <a:lnTo>
                    <a:pt x="402" y="1963"/>
                  </a:lnTo>
                  <a:lnTo>
                    <a:pt x="408" y="1951"/>
                  </a:lnTo>
                  <a:lnTo>
                    <a:pt x="408" y="1951"/>
                  </a:lnTo>
                  <a:lnTo>
                    <a:pt x="415" y="1951"/>
                  </a:lnTo>
                  <a:lnTo>
                    <a:pt x="421" y="1951"/>
                  </a:lnTo>
                  <a:lnTo>
                    <a:pt x="421" y="1946"/>
                  </a:lnTo>
                  <a:lnTo>
                    <a:pt x="427" y="1946"/>
                  </a:lnTo>
                  <a:lnTo>
                    <a:pt x="433" y="1946"/>
                  </a:lnTo>
                  <a:lnTo>
                    <a:pt x="433" y="1946"/>
                  </a:lnTo>
                  <a:lnTo>
                    <a:pt x="439" y="1946"/>
                  </a:lnTo>
                  <a:lnTo>
                    <a:pt x="439" y="1946"/>
                  </a:lnTo>
                  <a:lnTo>
                    <a:pt x="446" y="1946"/>
                  </a:lnTo>
                  <a:lnTo>
                    <a:pt x="452" y="1946"/>
                  </a:lnTo>
                  <a:lnTo>
                    <a:pt x="452" y="1934"/>
                  </a:lnTo>
                  <a:lnTo>
                    <a:pt x="458" y="1934"/>
                  </a:lnTo>
                  <a:lnTo>
                    <a:pt x="458" y="1916"/>
                  </a:lnTo>
                  <a:lnTo>
                    <a:pt x="464" y="1916"/>
                  </a:lnTo>
                  <a:lnTo>
                    <a:pt x="470" y="1916"/>
                  </a:lnTo>
                  <a:lnTo>
                    <a:pt x="470" y="1916"/>
                  </a:lnTo>
                  <a:lnTo>
                    <a:pt x="477" y="1916"/>
                  </a:lnTo>
                  <a:lnTo>
                    <a:pt x="483" y="1916"/>
                  </a:lnTo>
                  <a:lnTo>
                    <a:pt x="483" y="1916"/>
                  </a:lnTo>
                  <a:lnTo>
                    <a:pt x="489" y="1904"/>
                  </a:lnTo>
                  <a:lnTo>
                    <a:pt x="489" y="1893"/>
                  </a:lnTo>
                  <a:lnTo>
                    <a:pt x="495" y="1887"/>
                  </a:lnTo>
                  <a:lnTo>
                    <a:pt x="501" y="1887"/>
                  </a:lnTo>
                  <a:lnTo>
                    <a:pt x="501" y="1887"/>
                  </a:lnTo>
                  <a:lnTo>
                    <a:pt x="508" y="1875"/>
                  </a:lnTo>
                  <a:lnTo>
                    <a:pt x="508" y="1875"/>
                  </a:lnTo>
                  <a:lnTo>
                    <a:pt x="514" y="1875"/>
                  </a:lnTo>
                  <a:lnTo>
                    <a:pt x="520" y="1869"/>
                  </a:lnTo>
                  <a:lnTo>
                    <a:pt x="520" y="1869"/>
                  </a:lnTo>
                  <a:lnTo>
                    <a:pt x="526" y="1869"/>
                  </a:lnTo>
                  <a:lnTo>
                    <a:pt x="532" y="1869"/>
                  </a:lnTo>
                  <a:lnTo>
                    <a:pt x="532" y="1869"/>
                  </a:lnTo>
                  <a:lnTo>
                    <a:pt x="538" y="1869"/>
                  </a:lnTo>
                  <a:lnTo>
                    <a:pt x="538" y="1869"/>
                  </a:lnTo>
                  <a:lnTo>
                    <a:pt x="545" y="1869"/>
                  </a:lnTo>
                  <a:lnTo>
                    <a:pt x="551" y="1869"/>
                  </a:lnTo>
                  <a:lnTo>
                    <a:pt x="551" y="1857"/>
                  </a:lnTo>
                  <a:lnTo>
                    <a:pt x="557" y="1857"/>
                  </a:lnTo>
                  <a:lnTo>
                    <a:pt x="557" y="1857"/>
                  </a:lnTo>
                  <a:lnTo>
                    <a:pt x="563" y="1857"/>
                  </a:lnTo>
                  <a:lnTo>
                    <a:pt x="569" y="1840"/>
                  </a:lnTo>
                  <a:lnTo>
                    <a:pt x="569" y="1840"/>
                  </a:lnTo>
                  <a:lnTo>
                    <a:pt x="576" y="1810"/>
                  </a:lnTo>
                  <a:lnTo>
                    <a:pt x="582" y="1799"/>
                  </a:lnTo>
                  <a:lnTo>
                    <a:pt x="582" y="1787"/>
                  </a:lnTo>
                  <a:lnTo>
                    <a:pt x="588" y="1781"/>
                  </a:lnTo>
                  <a:lnTo>
                    <a:pt x="588" y="1781"/>
                  </a:lnTo>
                  <a:lnTo>
                    <a:pt x="594" y="1769"/>
                  </a:lnTo>
                  <a:lnTo>
                    <a:pt x="600" y="1769"/>
                  </a:lnTo>
                  <a:lnTo>
                    <a:pt x="600" y="1763"/>
                  </a:lnTo>
                  <a:lnTo>
                    <a:pt x="607" y="1763"/>
                  </a:lnTo>
                  <a:lnTo>
                    <a:pt x="607" y="1763"/>
                  </a:lnTo>
                  <a:lnTo>
                    <a:pt x="613" y="1763"/>
                  </a:lnTo>
                  <a:lnTo>
                    <a:pt x="619" y="1763"/>
                  </a:lnTo>
                  <a:lnTo>
                    <a:pt x="619" y="1763"/>
                  </a:lnTo>
                  <a:lnTo>
                    <a:pt x="625" y="1763"/>
                  </a:lnTo>
                  <a:lnTo>
                    <a:pt x="625" y="1752"/>
                  </a:lnTo>
                  <a:lnTo>
                    <a:pt x="631" y="1752"/>
                  </a:lnTo>
                  <a:lnTo>
                    <a:pt x="638" y="1752"/>
                  </a:lnTo>
                  <a:lnTo>
                    <a:pt x="638" y="1752"/>
                  </a:lnTo>
                  <a:lnTo>
                    <a:pt x="644" y="1752"/>
                  </a:lnTo>
                  <a:lnTo>
                    <a:pt x="650" y="1752"/>
                  </a:lnTo>
                  <a:lnTo>
                    <a:pt x="650" y="1740"/>
                  </a:lnTo>
                  <a:lnTo>
                    <a:pt x="656" y="1740"/>
                  </a:lnTo>
                  <a:lnTo>
                    <a:pt x="656" y="1740"/>
                  </a:lnTo>
                  <a:lnTo>
                    <a:pt x="662" y="1734"/>
                  </a:lnTo>
                  <a:lnTo>
                    <a:pt x="668" y="1734"/>
                  </a:lnTo>
                  <a:lnTo>
                    <a:pt x="668" y="1734"/>
                  </a:lnTo>
                  <a:lnTo>
                    <a:pt x="675" y="1734"/>
                  </a:lnTo>
                  <a:lnTo>
                    <a:pt x="675" y="1734"/>
                  </a:lnTo>
                  <a:lnTo>
                    <a:pt x="681" y="1734"/>
                  </a:lnTo>
                  <a:lnTo>
                    <a:pt x="687" y="1734"/>
                  </a:lnTo>
                  <a:lnTo>
                    <a:pt x="687" y="1734"/>
                  </a:lnTo>
                  <a:lnTo>
                    <a:pt x="693" y="1734"/>
                  </a:lnTo>
                  <a:lnTo>
                    <a:pt x="699" y="1734"/>
                  </a:lnTo>
                  <a:lnTo>
                    <a:pt x="699" y="1734"/>
                  </a:lnTo>
                  <a:lnTo>
                    <a:pt x="706" y="1710"/>
                  </a:lnTo>
                  <a:lnTo>
                    <a:pt x="706" y="1705"/>
                  </a:lnTo>
                  <a:lnTo>
                    <a:pt x="712" y="1693"/>
                  </a:lnTo>
                  <a:lnTo>
                    <a:pt x="718" y="1693"/>
                  </a:lnTo>
                  <a:lnTo>
                    <a:pt x="718" y="1693"/>
                  </a:lnTo>
                  <a:lnTo>
                    <a:pt x="724" y="1693"/>
                  </a:lnTo>
                  <a:lnTo>
                    <a:pt x="724" y="1693"/>
                  </a:lnTo>
                  <a:lnTo>
                    <a:pt x="730" y="1693"/>
                  </a:lnTo>
                  <a:lnTo>
                    <a:pt x="737" y="1693"/>
                  </a:lnTo>
                  <a:lnTo>
                    <a:pt x="737" y="1693"/>
                  </a:lnTo>
                  <a:lnTo>
                    <a:pt x="743" y="1693"/>
                  </a:lnTo>
                  <a:lnTo>
                    <a:pt x="749" y="1675"/>
                  </a:lnTo>
                  <a:lnTo>
                    <a:pt x="749" y="1675"/>
                  </a:lnTo>
                  <a:lnTo>
                    <a:pt x="755" y="1675"/>
                  </a:lnTo>
                  <a:lnTo>
                    <a:pt x="755" y="1663"/>
                  </a:lnTo>
                  <a:lnTo>
                    <a:pt x="761" y="1663"/>
                  </a:lnTo>
                  <a:lnTo>
                    <a:pt x="768" y="1663"/>
                  </a:lnTo>
                  <a:lnTo>
                    <a:pt x="768" y="1663"/>
                  </a:lnTo>
                  <a:lnTo>
                    <a:pt x="774" y="1663"/>
                  </a:lnTo>
                  <a:lnTo>
                    <a:pt x="774" y="1663"/>
                  </a:lnTo>
                  <a:lnTo>
                    <a:pt x="780" y="1663"/>
                  </a:lnTo>
                  <a:lnTo>
                    <a:pt x="786" y="1663"/>
                  </a:lnTo>
                  <a:lnTo>
                    <a:pt x="786" y="1663"/>
                  </a:lnTo>
                  <a:lnTo>
                    <a:pt x="792" y="1663"/>
                  </a:lnTo>
                  <a:lnTo>
                    <a:pt x="792" y="1658"/>
                  </a:lnTo>
                  <a:lnTo>
                    <a:pt x="798" y="1646"/>
                  </a:lnTo>
                  <a:lnTo>
                    <a:pt x="805" y="1646"/>
                  </a:lnTo>
                  <a:lnTo>
                    <a:pt x="805" y="1634"/>
                  </a:lnTo>
                  <a:lnTo>
                    <a:pt x="811" y="1634"/>
                  </a:lnTo>
                  <a:lnTo>
                    <a:pt x="817" y="1634"/>
                  </a:lnTo>
                  <a:lnTo>
                    <a:pt x="817" y="1634"/>
                  </a:lnTo>
                  <a:lnTo>
                    <a:pt x="823" y="1616"/>
                  </a:lnTo>
                  <a:lnTo>
                    <a:pt x="823" y="1616"/>
                  </a:lnTo>
                  <a:lnTo>
                    <a:pt x="829" y="1616"/>
                  </a:lnTo>
                  <a:lnTo>
                    <a:pt x="836" y="1605"/>
                  </a:lnTo>
                  <a:lnTo>
                    <a:pt x="836" y="1605"/>
                  </a:lnTo>
                  <a:lnTo>
                    <a:pt x="842" y="1599"/>
                  </a:lnTo>
                  <a:lnTo>
                    <a:pt x="842" y="1599"/>
                  </a:lnTo>
                  <a:lnTo>
                    <a:pt x="848" y="1599"/>
                  </a:lnTo>
                  <a:lnTo>
                    <a:pt x="854" y="1587"/>
                  </a:lnTo>
                  <a:lnTo>
                    <a:pt x="854" y="1587"/>
                  </a:lnTo>
                  <a:lnTo>
                    <a:pt x="860" y="1587"/>
                  </a:lnTo>
                  <a:lnTo>
                    <a:pt x="867" y="1581"/>
                  </a:lnTo>
                  <a:lnTo>
                    <a:pt x="867" y="1581"/>
                  </a:lnTo>
                  <a:lnTo>
                    <a:pt x="873" y="1569"/>
                  </a:lnTo>
                  <a:lnTo>
                    <a:pt x="873" y="1569"/>
                  </a:lnTo>
                  <a:lnTo>
                    <a:pt x="879" y="1569"/>
                  </a:lnTo>
                  <a:lnTo>
                    <a:pt x="885" y="1569"/>
                  </a:lnTo>
                  <a:lnTo>
                    <a:pt x="885" y="1569"/>
                  </a:lnTo>
                  <a:lnTo>
                    <a:pt x="891" y="1569"/>
                  </a:lnTo>
                  <a:lnTo>
                    <a:pt x="891" y="1558"/>
                  </a:lnTo>
                  <a:lnTo>
                    <a:pt x="898" y="1558"/>
                  </a:lnTo>
                  <a:lnTo>
                    <a:pt x="904" y="1552"/>
                  </a:lnTo>
                  <a:lnTo>
                    <a:pt x="904" y="1552"/>
                  </a:lnTo>
                  <a:lnTo>
                    <a:pt x="910" y="1552"/>
                  </a:lnTo>
                  <a:lnTo>
                    <a:pt x="916" y="1540"/>
                  </a:lnTo>
                  <a:lnTo>
                    <a:pt x="916" y="1540"/>
                  </a:lnTo>
                  <a:lnTo>
                    <a:pt x="922" y="1540"/>
                  </a:lnTo>
                  <a:lnTo>
                    <a:pt x="922" y="1540"/>
                  </a:lnTo>
                  <a:lnTo>
                    <a:pt x="928" y="1540"/>
                  </a:lnTo>
                  <a:lnTo>
                    <a:pt x="935" y="1540"/>
                  </a:lnTo>
                  <a:lnTo>
                    <a:pt x="935" y="1540"/>
                  </a:lnTo>
                  <a:lnTo>
                    <a:pt x="941" y="1540"/>
                  </a:lnTo>
                  <a:lnTo>
                    <a:pt x="941" y="1528"/>
                  </a:lnTo>
                  <a:lnTo>
                    <a:pt x="947" y="1528"/>
                  </a:lnTo>
                  <a:lnTo>
                    <a:pt x="953" y="1528"/>
                  </a:lnTo>
                  <a:lnTo>
                    <a:pt x="953" y="1528"/>
                  </a:lnTo>
                  <a:lnTo>
                    <a:pt x="959" y="1528"/>
                  </a:lnTo>
                  <a:lnTo>
                    <a:pt x="959" y="1528"/>
                  </a:lnTo>
                  <a:lnTo>
                    <a:pt x="966" y="1522"/>
                  </a:lnTo>
                  <a:lnTo>
                    <a:pt x="972" y="1522"/>
                  </a:lnTo>
                  <a:lnTo>
                    <a:pt x="972" y="1522"/>
                  </a:lnTo>
                  <a:lnTo>
                    <a:pt x="978" y="1511"/>
                  </a:lnTo>
                  <a:lnTo>
                    <a:pt x="984" y="1511"/>
                  </a:lnTo>
                  <a:lnTo>
                    <a:pt x="984" y="1511"/>
                  </a:lnTo>
                  <a:lnTo>
                    <a:pt x="990" y="1493"/>
                  </a:lnTo>
                  <a:lnTo>
                    <a:pt x="990" y="1481"/>
                  </a:lnTo>
                  <a:lnTo>
                    <a:pt x="997" y="1481"/>
                  </a:lnTo>
                  <a:lnTo>
                    <a:pt x="1003" y="1481"/>
                  </a:lnTo>
                  <a:lnTo>
                    <a:pt x="1003" y="1475"/>
                  </a:lnTo>
                  <a:lnTo>
                    <a:pt x="1009" y="1475"/>
                  </a:lnTo>
                  <a:lnTo>
                    <a:pt x="1009" y="1475"/>
                  </a:lnTo>
                  <a:lnTo>
                    <a:pt x="1015" y="1464"/>
                  </a:lnTo>
                  <a:lnTo>
                    <a:pt x="1021" y="1464"/>
                  </a:lnTo>
                  <a:lnTo>
                    <a:pt x="1021" y="1452"/>
                  </a:lnTo>
                  <a:lnTo>
                    <a:pt x="1027" y="1452"/>
                  </a:lnTo>
                  <a:lnTo>
                    <a:pt x="1034" y="1452"/>
                  </a:lnTo>
                  <a:lnTo>
                    <a:pt x="1034" y="1452"/>
                  </a:lnTo>
                  <a:lnTo>
                    <a:pt x="1040" y="1452"/>
                  </a:lnTo>
                  <a:lnTo>
                    <a:pt x="1040" y="1452"/>
                  </a:lnTo>
                  <a:lnTo>
                    <a:pt x="1046" y="1452"/>
                  </a:lnTo>
                  <a:lnTo>
                    <a:pt x="1052" y="1452"/>
                  </a:lnTo>
                  <a:lnTo>
                    <a:pt x="1052" y="1452"/>
                  </a:lnTo>
                  <a:lnTo>
                    <a:pt x="1058" y="1452"/>
                  </a:lnTo>
                  <a:lnTo>
                    <a:pt x="1058" y="1452"/>
                  </a:lnTo>
                  <a:lnTo>
                    <a:pt x="1065" y="1434"/>
                  </a:lnTo>
                  <a:lnTo>
                    <a:pt x="1071" y="1434"/>
                  </a:lnTo>
                  <a:lnTo>
                    <a:pt x="1071" y="1434"/>
                  </a:lnTo>
                  <a:lnTo>
                    <a:pt x="1077" y="1434"/>
                  </a:lnTo>
                  <a:lnTo>
                    <a:pt x="1083" y="1434"/>
                  </a:lnTo>
                  <a:lnTo>
                    <a:pt x="1083" y="1434"/>
                  </a:lnTo>
                  <a:lnTo>
                    <a:pt x="1089" y="1434"/>
                  </a:lnTo>
                  <a:lnTo>
                    <a:pt x="1089" y="1434"/>
                  </a:lnTo>
                  <a:lnTo>
                    <a:pt x="1096" y="1434"/>
                  </a:lnTo>
                  <a:lnTo>
                    <a:pt x="1102" y="1434"/>
                  </a:lnTo>
                  <a:lnTo>
                    <a:pt x="1102" y="1434"/>
                  </a:lnTo>
                  <a:lnTo>
                    <a:pt x="1108" y="1423"/>
                  </a:lnTo>
                  <a:lnTo>
                    <a:pt x="1108" y="1423"/>
                  </a:lnTo>
                  <a:lnTo>
                    <a:pt x="1114" y="1423"/>
                  </a:lnTo>
                  <a:lnTo>
                    <a:pt x="1120" y="1423"/>
                  </a:lnTo>
                  <a:lnTo>
                    <a:pt x="1120" y="1423"/>
                  </a:lnTo>
                  <a:lnTo>
                    <a:pt x="1127" y="1423"/>
                  </a:lnTo>
                  <a:lnTo>
                    <a:pt x="1127" y="1423"/>
                  </a:lnTo>
                  <a:lnTo>
                    <a:pt x="1133" y="1423"/>
                  </a:lnTo>
                  <a:lnTo>
                    <a:pt x="1139" y="1423"/>
                  </a:lnTo>
                  <a:lnTo>
                    <a:pt x="1139" y="1423"/>
                  </a:lnTo>
                  <a:lnTo>
                    <a:pt x="1145" y="1423"/>
                  </a:lnTo>
                  <a:lnTo>
                    <a:pt x="1151" y="1423"/>
                  </a:lnTo>
                  <a:lnTo>
                    <a:pt x="1151" y="1423"/>
                  </a:lnTo>
                  <a:lnTo>
                    <a:pt x="1157" y="1417"/>
                  </a:lnTo>
                  <a:lnTo>
                    <a:pt x="1157" y="1405"/>
                  </a:lnTo>
                  <a:lnTo>
                    <a:pt x="1164" y="1405"/>
                  </a:lnTo>
                  <a:lnTo>
                    <a:pt x="1170" y="1393"/>
                  </a:lnTo>
                  <a:lnTo>
                    <a:pt x="1170" y="1387"/>
                  </a:lnTo>
                  <a:lnTo>
                    <a:pt x="1176" y="1387"/>
                  </a:lnTo>
                  <a:lnTo>
                    <a:pt x="1176" y="1387"/>
                  </a:lnTo>
                  <a:lnTo>
                    <a:pt x="1182" y="1376"/>
                  </a:lnTo>
                  <a:lnTo>
                    <a:pt x="1188" y="1364"/>
                  </a:lnTo>
                  <a:lnTo>
                    <a:pt x="1188" y="1364"/>
                  </a:lnTo>
                  <a:lnTo>
                    <a:pt x="1195" y="1358"/>
                  </a:lnTo>
                  <a:lnTo>
                    <a:pt x="1201" y="1358"/>
                  </a:lnTo>
                  <a:lnTo>
                    <a:pt x="1201" y="1358"/>
                  </a:lnTo>
                  <a:lnTo>
                    <a:pt x="1207" y="1358"/>
                  </a:lnTo>
                  <a:lnTo>
                    <a:pt x="1207" y="1346"/>
                  </a:lnTo>
                  <a:lnTo>
                    <a:pt x="1213" y="1346"/>
                  </a:lnTo>
                  <a:lnTo>
                    <a:pt x="1219" y="1340"/>
                  </a:lnTo>
                  <a:lnTo>
                    <a:pt x="1219" y="1340"/>
                  </a:lnTo>
                  <a:lnTo>
                    <a:pt x="1226" y="1340"/>
                  </a:lnTo>
                  <a:lnTo>
                    <a:pt x="1226" y="1329"/>
                  </a:lnTo>
                  <a:lnTo>
                    <a:pt x="1232" y="1329"/>
                  </a:lnTo>
                  <a:lnTo>
                    <a:pt x="1238" y="1329"/>
                  </a:lnTo>
                  <a:lnTo>
                    <a:pt x="1238" y="1317"/>
                  </a:lnTo>
                  <a:lnTo>
                    <a:pt x="1244" y="1317"/>
                  </a:lnTo>
                  <a:lnTo>
                    <a:pt x="1250" y="1311"/>
                  </a:lnTo>
                  <a:lnTo>
                    <a:pt x="1250" y="1311"/>
                  </a:lnTo>
                  <a:lnTo>
                    <a:pt x="1257" y="1311"/>
                  </a:lnTo>
                  <a:lnTo>
                    <a:pt x="1257" y="1311"/>
                  </a:lnTo>
                  <a:lnTo>
                    <a:pt x="1263" y="1311"/>
                  </a:lnTo>
                  <a:lnTo>
                    <a:pt x="1269" y="1311"/>
                  </a:lnTo>
                  <a:lnTo>
                    <a:pt x="1269" y="1311"/>
                  </a:lnTo>
                  <a:lnTo>
                    <a:pt x="1275" y="1311"/>
                  </a:lnTo>
                  <a:lnTo>
                    <a:pt x="1275" y="1311"/>
                  </a:lnTo>
                  <a:lnTo>
                    <a:pt x="1281" y="1299"/>
                  </a:lnTo>
                  <a:lnTo>
                    <a:pt x="1287" y="1299"/>
                  </a:lnTo>
                  <a:lnTo>
                    <a:pt x="1287" y="1299"/>
                  </a:lnTo>
                  <a:lnTo>
                    <a:pt x="1294" y="1299"/>
                  </a:lnTo>
                  <a:lnTo>
                    <a:pt x="1294" y="1299"/>
                  </a:lnTo>
                  <a:lnTo>
                    <a:pt x="1300" y="1287"/>
                  </a:lnTo>
                  <a:lnTo>
                    <a:pt x="1306" y="1287"/>
                  </a:lnTo>
                  <a:lnTo>
                    <a:pt x="1306" y="1287"/>
                  </a:lnTo>
                  <a:lnTo>
                    <a:pt x="1312" y="1287"/>
                  </a:lnTo>
                  <a:lnTo>
                    <a:pt x="1318" y="1287"/>
                  </a:lnTo>
                  <a:lnTo>
                    <a:pt x="1318" y="1287"/>
                  </a:lnTo>
                  <a:lnTo>
                    <a:pt x="1325" y="1282"/>
                  </a:lnTo>
                  <a:lnTo>
                    <a:pt x="1325" y="1282"/>
                  </a:lnTo>
                  <a:lnTo>
                    <a:pt x="1331" y="1282"/>
                  </a:lnTo>
                  <a:lnTo>
                    <a:pt x="1337" y="1282"/>
                  </a:lnTo>
                  <a:lnTo>
                    <a:pt x="1337" y="1270"/>
                  </a:lnTo>
                  <a:lnTo>
                    <a:pt x="1343" y="1270"/>
                  </a:lnTo>
                  <a:lnTo>
                    <a:pt x="1343" y="1270"/>
                  </a:lnTo>
                  <a:lnTo>
                    <a:pt x="1349" y="1270"/>
                  </a:lnTo>
                  <a:lnTo>
                    <a:pt x="1356" y="1270"/>
                  </a:lnTo>
                  <a:lnTo>
                    <a:pt x="1356" y="1270"/>
                  </a:lnTo>
                  <a:lnTo>
                    <a:pt x="1362" y="1258"/>
                  </a:lnTo>
                  <a:lnTo>
                    <a:pt x="1368" y="1258"/>
                  </a:lnTo>
                  <a:lnTo>
                    <a:pt x="1368" y="1258"/>
                  </a:lnTo>
                  <a:lnTo>
                    <a:pt x="1374" y="1252"/>
                  </a:lnTo>
                  <a:lnTo>
                    <a:pt x="1374" y="1252"/>
                  </a:lnTo>
                  <a:lnTo>
                    <a:pt x="1380" y="1252"/>
                  </a:lnTo>
                  <a:lnTo>
                    <a:pt x="1387" y="1252"/>
                  </a:lnTo>
                  <a:lnTo>
                    <a:pt x="1387" y="1252"/>
                  </a:lnTo>
                  <a:lnTo>
                    <a:pt x="1393" y="1252"/>
                  </a:lnTo>
                  <a:lnTo>
                    <a:pt x="1393" y="1252"/>
                  </a:lnTo>
                  <a:lnTo>
                    <a:pt x="1399" y="1252"/>
                  </a:lnTo>
                  <a:lnTo>
                    <a:pt x="1405" y="1252"/>
                  </a:lnTo>
                  <a:lnTo>
                    <a:pt x="1405" y="1252"/>
                  </a:lnTo>
                  <a:lnTo>
                    <a:pt x="1411" y="1240"/>
                  </a:lnTo>
                  <a:lnTo>
                    <a:pt x="1417" y="1240"/>
                  </a:lnTo>
                  <a:lnTo>
                    <a:pt x="1417" y="1240"/>
                  </a:lnTo>
                  <a:lnTo>
                    <a:pt x="1424" y="1240"/>
                  </a:lnTo>
                  <a:lnTo>
                    <a:pt x="1424" y="1229"/>
                  </a:lnTo>
                  <a:lnTo>
                    <a:pt x="1430" y="1223"/>
                  </a:lnTo>
                  <a:lnTo>
                    <a:pt x="1436" y="1211"/>
                  </a:lnTo>
                  <a:lnTo>
                    <a:pt x="1436" y="1211"/>
                  </a:lnTo>
                  <a:lnTo>
                    <a:pt x="1442" y="1199"/>
                  </a:lnTo>
                  <a:lnTo>
                    <a:pt x="1442" y="1182"/>
                  </a:lnTo>
                  <a:lnTo>
                    <a:pt x="1448" y="1182"/>
                  </a:lnTo>
                  <a:lnTo>
                    <a:pt x="1455" y="1182"/>
                  </a:lnTo>
                  <a:lnTo>
                    <a:pt x="1455" y="1182"/>
                  </a:lnTo>
                  <a:lnTo>
                    <a:pt x="1461" y="1170"/>
                  </a:lnTo>
                  <a:lnTo>
                    <a:pt x="1461" y="1170"/>
                  </a:lnTo>
                  <a:lnTo>
                    <a:pt x="1467" y="1170"/>
                  </a:lnTo>
                  <a:lnTo>
                    <a:pt x="1473" y="1170"/>
                  </a:lnTo>
                  <a:lnTo>
                    <a:pt x="1473" y="1164"/>
                  </a:lnTo>
                  <a:lnTo>
                    <a:pt x="1479" y="1164"/>
                  </a:lnTo>
                  <a:lnTo>
                    <a:pt x="1486" y="1164"/>
                  </a:lnTo>
                  <a:lnTo>
                    <a:pt x="1486" y="1164"/>
                  </a:lnTo>
                  <a:lnTo>
                    <a:pt x="1492" y="1152"/>
                  </a:lnTo>
                  <a:lnTo>
                    <a:pt x="1492" y="1152"/>
                  </a:lnTo>
                  <a:lnTo>
                    <a:pt x="1498" y="1152"/>
                  </a:lnTo>
                  <a:lnTo>
                    <a:pt x="1504" y="1152"/>
                  </a:lnTo>
                  <a:lnTo>
                    <a:pt x="1504" y="1146"/>
                  </a:lnTo>
                  <a:lnTo>
                    <a:pt x="1510" y="1146"/>
                  </a:lnTo>
                  <a:lnTo>
                    <a:pt x="1510" y="1146"/>
                  </a:lnTo>
                  <a:lnTo>
                    <a:pt x="1516" y="1146"/>
                  </a:lnTo>
                  <a:lnTo>
                    <a:pt x="1523" y="1146"/>
                  </a:lnTo>
                  <a:lnTo>
                    <a:pt x="1523" y="1146"/>
                  </a:lnTo>
                  <a:lnTo>
                    <a:pt x="1529" y="1146"/>
                  </a:lnTo>
                  <a:lnTo>
                    <a:pt x="1535" y="1146"/>
                  </a:lnTo>
                  <a:lnTo>
                    <a:pt x="1535" y="1146"/>
                  </a:lnTo>
                  <a:lnTo>
                    <a:pt x="1541" y="1146"/>
                  </a:lnTo>
                  <a:lnTo>
                    <a:pt x="1541" y="1146"/>
                  </a:lnTo>
                  <a:lnTo>
                    <a:pt x="1547" y="1146"/>
                  </a:lnTo>
                  <a:lnTo>
                    <a:pt x="1554" y="1146"/>
                  </a:lnTo>
                  <a:lnTo>
                    <a:pt x="1554" y="1146"/>
                  </a:lnTo>
                  <a:lnTo>
                    <a:pt x="1560" y="1146"/>
                  </a:lnTo>
                  <a:lnTo>
                    <a:pt x="1560" y="1146"/>
                  </a:lnTo>
                  <a:lnTo>
                    <a:pt x="1566" y="1146"/>
                  </a:lnTo>
                  <a:lnTo>
                    <a:pt x="1572" y="1135"/>
                  </a:lnTo>
                  <a:lnTo>
                    <a:pt x="1572" y="1135"/>
                  </a:lnTo>
                  <a:lnTo>
                    <a:pt x="1578" y="1135"/>
                  </a:lnTo>
                  <a:lnTo>
                    <a:pt x="1585" y="1123"/>
                  </a:lnTo>
                  <a:lnTo>
                    <a:pt x="1585" y="1117"/>
                  </a:lnTo>
                  <a:lnTo>
                    <a:pt x="1591" y="1117"/>
                  </a:lnTo>
                  <a:lnTo>
                    <a:pt x="1591" y="1117"/>
                  </a:lnTo>
                  <a:lnTo>
                    <a:pt x="1597" y="1117"/>
                  </a:lnTo>
                  <a:lnTo>
                    <a:pt x="1603" y="1117"/>
                  </a:lnTo>
                  <a:lnTo>
                    <a:pt x="1603" y="1117"/>
                  </a:lnTo>
                  <a:lnTo>
                    <a:pt x="1609" y="1117"/>
                  </a:lnTo>
                  <a:lnTo>
                    <a:pt x="1609" y="1117"/>
                  </a:lnTo>
                  <a:lnTo>
                    <a:pt x="1616" y="1117"/>
                  </a:lnTo>
                  <a:lnTo>
                    <a:pt x="1622" y="1117"/>
                  </a:lnTo>
                  <a:lnTo>
                    <a:pt x="1622" y="1117"/>
                  </a:lnTo>
                  <a:lnTo>
                    <a:pt x="1628" y="1117"/>
                  </a:lnTo>
                  <a:lnTo>
                    <a:pt x="1634" y="1117"/>
                  </a:lnTo>
                  <a:lnTo>
                    <a:pt x="1634" y="1105"/>
                  </a:lnTo>
                  <a:lnTo>
                    <a:pt x="1640" y="1105"/>
                  </a:lnTo>
                  <a:lnTo>
                    <a:pt x="1640" y="1093"/>
                  </a:lnTo>
                  <a:lnTo>
                    <a:pt x="1646" y="1093"/>
                  </a:lnTo>
                  <a:lnTo>
                    <a:pt x="1653" y="1088"/>
                  </a:lnTo>
                  <a:lnTo>
                    <a:pt x="1653" y="1088"/>
                  </a:lnTo>
                  <a:lnTo>
                    <a:pt x="1659" y="1076"/>
                  </a:lnTo>
                  <a:lnTo>
                    <a:pt x="1659" y="1076"/>
                  </a:lnTo>
                  <a:lnTo>
                    <a:pt x="1665" y="1076"/>
                  </a:lnTo>
                  <a:lnTo>
                    <a:pt x="1671" y="1076"/>
                  </a:lnTo>
                  <a:lnTo>
                    <a:pt x="1671" y="1076"/>
                  </a:lnTo>
                  <a:lnTo>
                    <a:pt x="1677" y="1076"/>
                  </a:lnTo>
                  <a:lnTo>
                    <a:pt x="1677" y="1076"/>
                  </a:lnTo>
                  <a:lnTo>
                    <a:pt x="1684" y="1076"/>
                  </a:lnTo>
                  <a:lnTo>
                    <a:pt x="1690" y="1076"/>
                  </a:lnTo>
                  <a:lnTo>
                    <a:pt x="1690" y="1076"/>
                  </a:lnTo>
                  <a:lnTo>
                    <a:pt x="1696" y="1076"/>
                  </a:lnTo>
                  <a:lnTo>
                    <a:pt x="1702" y="1076"/>
                  </a:lnTo>
                  <a:lnTo>
                    <a:pt x="1702" y="1076"/>
                  </a:lnTo>
                  <a:lnTo>
                    <a:pt x="1708" y="1064"/>
                  </a:lnTo>
                  <a:lnTo>
                    <a:pt x="1708" y="1058"/>
                  </a:lnTo>
                  <a:lnTo>
                    <a:pt x="1715" y="1058"/>
                  </a:lnTo>
                  <a:lnTo>
                    <a:pt x="1721" y="1058"/>
                  </a:lnTo>
                  <a:lnTo>
                    <a:pt x="1721" y="1058"/>
                  </a:lnTo>
                  <a:lnTo>
                    <a:pt x="1727" y="1058"/>
                  </a:lnTo>
                  <a:lnTo>
                    <a:pt x="1727" y="1058"/>
                  </a:lnTo>
                  <a:lnTo>
                    <a:pt x="1733" y="1046"/>
                  </a:lnTo>
                  <a:lnTo>
                    <a:pt x="1739" y="1046"/>
                  </a:lnTo>
                  <a:lnTo>
                    <a:pt x="1739" y="1046"/>
                  </a:lnTo>
                  <a:lnTo>
                    <a:pt x="1746" y="1046"/>
                  </a:lnTo>
                  <a:lnTo>
                    <a:pt x="1752" y="1046"/>
                  </a:lnTo>
                  <a:lnTo>
                    <a:pt x="1752" y="1046"/>
                  </a:lnTo>
                  <a:lnTo>
                    <a:pt x="1758" y="1046"/>
                  </a:lnTo>
                  <a:lnTo>
                    <a:pt x="1758" y="1046"/>
                  </a:lnTo>
                  <a:lnTo>
                    <a:pt x="1764" y="1035"/>
                  </a:lnTo>
                  <a:lnTo>
                    <a:pt x="1770" y="1035"/>
                  </a:lnTo>
                  <a:lnTo>
                    <a:pt x="1770" y="1035"/>
                  </a:lnTo>
                  <a:lnTo>
                    <a:pt x="1776" y="1035"/>
                  </a:lnTo>
                  <a:lnTo>
                    <a:pt x="1776" y="1035"/>
                  </a:lnTo>
                  <a:lnTo>
                    <a:pt x="1783" y="1029"/>
                  </a:lnTo>
                  <a:lnTo>
                    <a:pt x="1789" y="1029"/>
                  </a:lnTo>
                  <a:lnTo>
                    <a:pt x="1789" y="1029"/>
                  </a:lnTo>
                  <a:lnTo>
                    <a:pt x="1795" y="1029"/>
                  </a:lnTo>
                  <a:lnTo>
                    <a:pt x="1801" y="1029"/>
                  </a:lnTo>
                  <a:lnTo>
                    <a:pt x="1801" y="1029"/>
                  </a:lnTo>
                  <a:lnTo>
                    <a:pt x="1807" y="1029"/>
                  </a:lnTo>
                  <a:lnTo>
                    <a:pt x="1807" y="1029"/>
                  </a:lnTo>
                  <a:lnTo>
                    <a:pt x="1814" y="1017"/>
                  </a:lnTo>
                  <a:lnTo>
                    <a:pt x="1820" y="1017"/>
                  </a:lnTo>
                  <a:lnTo>
                    <a:pt x="1820" y="1005"/>
                  </a:lnTo>
                  <a:lnTo>
                    <a:pt x="1826" y="1005"/>
                  </a:lnTo>
                  <a:lnTo>
                    <a:pt x="1826" y="999"/>
                  </a:lnTo>
                  <a:lnTo>
                    <a:pt x="1832" y="999"/>
                  </a:lnTo>
                  <a:lnTo>
                    <a:pt x="1838" y="999"/>
                  </a:lnTo>
                  <a:lnTo>
                    <a:pt x="1838" y="999"/>
                  </a:lnTo>
                  <a:lnTo>
                    <a:pt x="1845" y="999"/>
                  </a:lnTo>
                  <a:lnTo>
                    <a:pt x="1845" y="999"/>
                  </a:lnTo>
                  <a:lnTo>
                    <a:pt x="1851" y="999"/>
                  </a:lnTo>
                  <a:lnTo>
                    <a:pt x="1857" y="999"/>
                  </a:lnTo>
                  <a:lnTo>
                    <a:pt x="1857" y="999"/>
                  </a:lnTo>
                  <a:lnTo>
                    <a:pt x="1863" y="999"/>
                  </a:lnTo>
                  <a:lnTo>
                    <a:pt x="1869" y="999"/>
                  </a:lnTo>
                  <a:lnTo>
                    <a:pt x="1869" y="988"/>
                  </a:lnTo>
                  <a:lnTo>
                    <a:pt x="1876" y="988"/>
                  </a:lnTo>
                  <a:lnTo>
                    <a:pt x="1876" y="988"/>
                  </a:lnTo>
                  <a:lnTo>
                    <a:pt x="1882" y="988"/>
                  </a:lnTo>
                  <a:lnTo>
                    <a:pt x="1888" y="988"/>
                  </a:lnTo>
                  <a:lnTo>
                    <a:pt x="1888" y="988"/>
                  </a:lnTo>
                  <a:lnTo>
                    <a:pt x="1894" y="988"/>
                  </a:lnTo>
                  <a:lnTo>
                    <a:pt x="1894" y="976"/>
                  </a:lnTo>
                  <a:lnTo>
                    <a:pt x="1900" y="976"/>
                  </a:lnTo>
                  <a:lnTo>
                    <a:pt x="1906" y="976"/>
                  </a:lnTo>
                  <a:lnTo>
                    <a:pt x="1906" y="976"/>
                  </a:lnTo>
                  <a:lnTo>
                    <a:pt x="1913" y="976"/>
                  </a:lnTo>
                  <a:lnTo>
                    <a:pt x="1919" y="976"/>
                  </a:lnTo>
                  <a:lnTo>
                    <a:pt x="1919" y="976"/>
                  </a:lnTo>
                  <a:lnTo>
                    <a:pt x="1925" y="970"/>
                  </a:lnTo>
                  <a:lnTo>
                    <a:pt x="1925" y="970"/>
                  </a:lnTo>
                  <a:lnTo>
                    <a:pt x="1931" y="970"/>
                  </a:lnTo>
                  <a:lnTo>
                    <a:pt x="1937" y="970"/>
                  </a:lnTo>
                  <a:lnTo>
                    <a:pt x="1937" y="970"/>
                  </a:lnTo>
                  <a:lnTo>
                    <a:pt x="1944" y="970"/>
                  </a:lnTo>
                  <a:lnTo>
                    <a:pt x="1944" y="970"/>
                  </a:lnTo>
                  <a:lnTo>
                    <a:pt x="1950" y="970"/>
                  </a:lnTo>
                  <a:lnTo>
                    <a:pt x="1956" y="970"/>
                  </a:lnTo>
                  <a:lnTo>
                    <a:pt x="1956" y="970"/>
                  </a:lnTo>
                  <a:lnTo>
                    <a:pt x="1962" y="970"/>
                  </a:lnTo>
                  <a:lnTo>
                    <a:pt x="1968" y="970"/>
                  </a:lnTo>
                  <a:lnTo>
                    <a:pt x="1968" y="970"/>
                  </a:lnTo>
                  <a:lnTo>
                    <a:pt x="1975" y="970"/>
                  </a:lnTo>
                  <a:lnTo>
                    <a:pt x="1975" y="970"/>
                  </a:lnTo>
                  <a:lnTo>
                    <a:pt x="1981" y="958"/>
                  </a:lnTo>
                  <a:lnTo>
                    <a:pt x="1987" y="958"/>
                  </a:lnTo>
                  <a:lnTo>
                    <a:pt x="1987" y="947"/>
                  </a:lnTo>
                  <a:lnTo>
                    <a:pt x="1993" y="941"/>
                  </a:lnTo>
                  <a:lnTo>
                    <a:pt x="1993" y="929"/>
                  </a:lnTo>
                  <a:lnTo>
                    <a:pt x="1999" y="929"/>
                  </a:lnTo>
                  <a:lnTo>
                    <a:pt x="2005" y="929"/>
                  </a:lnTo>
                  <a:lnTo>
                    <a:pt x="2005" y="929"/>
                  </a:lnTo>
                  <a:lnTo>
                    <a:pt x="2012" y="929"/>
                  </a:lnTo>
                  <a:lnTo>
                    <a:pt x="2012" y="929"/>
                  </a:lnTo>
                  <a:lnTo>
                    <a:pt x="2018" y="929"/>
                  </a:lnTo>
                  <a:lnTo>
                    <a:pt x="2024" y="929"/>
                  </a:lnTo>
                  <a:lnTo>
                    <a:pt x="2024" y="929"/>
                  </a:lnTo>
                  <a:lnTo>
                    <a:pt x="2030" y="929"/>
                  </a:lnTo>
                  <a:lnTo>
                    <a:pt x="2036" y="929"/>
                  </a:lnTo>
                  <a:lnTo>
                    <a:pt x="2036" y="929"/>
                  </a:lnTo>
                  <a:lnTo>
                    <a:pt x="2043" y="929"/>
                  </a:lnTo>
                  <a:lnTo>
                    <a:pt x="2043" y="929"/>
                  </a:lnTo>
                  <a:lnTo>
                    <a:pt x="2049" y="929"/>
                  </a:lnTo>
                  <a:lnTo>
                    <a:pt x="2055" y="917"/>
                  </a:lnTo>
                  <a:lnTo>
                    <a:pt x="2055" y="917"/>
                  </a:lnTo>
                  <a:lnTo>
                    <a:pt x="2061" y="917"/>
                  </a:lnTo>
                  <a:lnTo>
                    <a:pt x="2061" y="917"/>
                  </a:lnTo>
                  <a:lnTo>
                    <a:pt x="2067" y="917"/>
                  </a:lnTo>
                  <a:lnTo>
                    <a:pt x="2074" y="917"/>
                  </a:lnTo>
                  <a:lnTo>
                    <a:pt x="2074" y="917"/>
                  </a:lnTo>
                  <a:lnTo>
                    <a:pt x="2080" y="917"/>
                  </a:lnTo>
                  <a:lnTo>
                    <a:pt x="2086" y="917"/>
                  </a:lnTo>
                  <a:lnTo>
                    <a:pt x="2086" y="911"/>
                  </a:lnTo>
                  <a:lnTo>
                    <a:pt x="2092" y="911"/>
                  </a:lnTo>
                  <a:lnTo>
                    <a:pt x="2092" y="900"/>
                  </a:lnTo>
                  <a:lnTo>
                    <a:pt x="2098" y="900"/>
                  </a:lnTo>
                  <a:lnTo>
                    <a:pt x="2105" y="900"/>
                  </a:lnTo>
                  <a:lnTo>
                    <a:pt x="2105" y="888"/>
                  </a:lnTo>
                  <a:lnTo>
                    <a:pt x="2111" y="888"/>
                  </a:lnTo>
                  <a:lnTo>
                    <a:pt x="2111" y="888"/>
                  </a:lnTo>
                  <a:lnTo>
                    <a:pt x="2117" y="888"/>
                  </a:lnTo>
                  <a:lnTo>
                    <a:pt x="2123" y="888"/>
                  </a:lnTo>
                  <a:lnTo>
                    <a:pt x="2123" y="888"/>
                  </a:lnTo>
                  <a:lnTo>
                    <a:pt x="2129" y="888"/>
                  </a:lnTo>
                  <a:lnTo>
                    <a:pt x="2135" y="888"/>
                  </a:lnTo>
                  <a:lnTo>
                    <a:pt x="2135" y="888"/>
                  </a:lnTo>
                  <a:lnTo>
                    <a:pt x="2142" y="888"/>
                  </a:lnTo>
                  <a:lnTo>
                    <a:pt x="2142" y="888"/>
                  </a:lnTo>
                  <a:lnTo>
                    <a:pt x="2148" y="870"/>
                  </a:lnTo>
                  <a:lnTo>
                    <a:pt x="2154" y="858"/>
                  </a:lnTo>
                  <a:lnTo>
                    <a:pt x="2154" y="858"/>
                  </a:lnTo>
                  <a:lnTo>
                    <a:pt x="2160" y="858"/>
                  </a:lnTo>
                  <a:lnTo>
                    <a:pt x="2160" y="858"/>
                  </a:lnTo>
                  <a:lnTo>
                    <a:pt x="2166" y="858"/>
                  </a:lnTo>
                  <a:lnTo>
                    <a:pt x="2173" y="858"/>
                  </a:lnTo>
                  <a:lnTo>
                    <a:pt x="2173" y="847"/>
                  </a:lnTo>
                  <a:lnTo>
                    <a:pt x="2179" y="847"/>
                  </a:lnTo>
                  <a:lnTo>
                    <a:pt x="2179" y="847"/>
                  </a:lnTo>
                  <a:lnTo>
                    <a:pt x="2185" y="847"/>
                  </a:lnTo>
                  <a:lnTo>
                    <a:pt x="2191" y="847"/>
                  </a:lnTo>
                  <a:lnTo>
                    <a:pt x="2191" y="841"/>
                  </a:lnTo>
                  <a:lnTo>
                    <a:pt x="2197" y="841"/>
                  </a:lnTo>
                  <a:lnTo>
                    <a:pt x="2204" y="841"/>
                  </a:lnTo>
                  <a:lnTo>
                    <a:pt x="2204" y="841"/>
                  </a:lnTo>
                  <a:lnTo>
                    <a:pt x="2210" y="829"/>
                  </a:lnTo>
                  <a:lnTo>
                    <a:pt x="2210" y="829"/>
                  </a:lnTo>
                  <a:lnTo>
                    <a:pt x="2216" y="829"/>
                  </a:lnTo>
                  <a:lnTo>
                    <a:pt x="2222" y="829"/>
                  </a:lnTo>
                  <a:lnTo>
                    <a:pt x="2222" y="829"/>
                  </a:lnTo>
                  <a:lnTo>
                    <a:pt x="2228" y="829"/>
                  </a:lnTo>
                  <a:lnTo>
                    <a:pt x="2228" y="829"/>
                  </a:lnTo>
                  <a:lnTo>
                    <a:pt x="2235" y="817"/>
                  </a:lnTo>
                  <a:lnTo>
                    <a:pt x="2241" y="817"/>
                  </a:lnTo>
                  <a:lnTo>
                    <a:pt x="2241" y="817"/>
                  </a:lnTo>
                  <a:lnTo>
                    <a:pt x="2247" y="817"/>
                  </a:lnTo>
                  <a:lnTo>
                    <a:pt x="2253" y="817"/>
                  </a:lnTo>
                  <a:lnTo>
                    <a:pt x="2253" y="817"/>
                  </a:lnTo>
                  <a:lnTo>
                    <a:pt x="2259" y="806"/>
                  </a:lnTo>
                  <a:lnTo>
                    <a:pt x="2259" y="806"/>
                  </a:lnTo>
                  <a:lnTo>
                    <a:pt x="2265" y="806"/>
                  </a:lnTo>
                  <a:lnTo>
                    <a:pt x="2272" y="806"/>
                  </a:lnTo>
                  <a:lnTo>
                    <a:pt x="2272" y="794"/>
                  </a:lnTo>
                  <a:lnTo>
                    <a:pt x="2278" y="794"/>
                  </a:lnTo>
                  <a:lnTo>
                    <a:pt x="2278" y="782"/>
                  </a:lnTo>
                  <a:lnTo>
                    <a:pt x="2284" y="764"/>
                  </a:lnTo>
                  <a:lnTo>
                    <a:pt x="2290" y="764"/>
                  </a:lnTo>
                  <a:lnTo>
                    <a:pt x="2290" y="753"/>
                  </a:lnTo>
                  <a:lnTo>
                    <a:pt x="2296" y="741"/>
                  </a:lnTo>
                  <a:lnTo>
                    <a:pt x="2303" y="741"/>
                  </a:lnTo>
                  <a:lnTo>
                    <a:pt x="2303" y="741"/>
                  </a:lnTo>
                  <a:lnTo>
                    <a:pt x="2309" y="741"/>
                  </a:lnTo>
                  <a:lnTo>
                    <a:pt x="2309" y="741"/>
                  </a:lnTo>
                  <a:lnTo>
                    <a:pt x="2315" y="741"/>
                  </a:lnTo>
                  <a:lnTo>
                    <a:pt x="2321" y="741"/>
                  </a:lnTo>
                  <a:lnTo>
                    <a:pt x="2321" y="741"/>
                  </a:lnTo>
                  <a:lnTo>
                    <a:pt x="2327" y="741"/>
                  </a:lnTo>
                  <a:lnTo>
                    <a:pt x="2327" y="741"/>
                  </a:lnTo>
                  <a:lnTo>
                    <a:pt x="2334" y="729"/>
                  </a:lnTo>
                  <a:lnTo>
                    <a:pt x="2340" y="717"/>
                  </a:lnTo>
                  <a:lnTo>
                    <a:pt x="2340" y="717"/>
                  </a:lnTo>
                  <a:lnTo>
                    <a:pt x="2346" y="717"/>
                  </a:lnTo>
                  <a:lnTo>
                    <a:pt x="2346" y="717"/>
                  </a:lnTo>
                  <a:lnTo>
                    <a:pt x="2352" y="717"/>
                  </a:lnTo>
                  <a:lnTo>
                    <a:pt x="2358" y="717"/>
                  </a:lnTo>
                  <a:lnTo>
                    <a:pt x="2358" y="717"/>
                  </a:lnTo>
                  <a:lnTo>
                    <a:pt x="2365" y="717"/>
                  </a:lnTo>
                  <a:lnTo>
                    <a:pt x="2371" y="717"/>
                  </a:lnTo>
                  <a:lnTo>
                    <a:pt x="2371" y="706"/>
                  </a:lnTo>
                  <a:lnTo>
                    <a:pt x="2377" y="706"/>
                  </a:lnTo>
                  <a:lnTo>
                    <a:pt x="2377" y="706"/>
                  </a:lnTo>
                  <a:lnTo>
                    <a:pt x="2383" y="694"/>
                  </a:lnTo>
                  <a:lnTo>
                    <a:pt x="2389" y="694"/>
                  </a:lnTo>
                  <a:lnTo>
                    <a:pt x="2389" y="694"/>
                  </a:lnTo>
                  <a:lnTo>
                    <a:pt x="2395" y="682"/>
                  </a:lnTo>
                  <a:lnTo>
                    <a:pt x="2395" y="682"/>
                  </a:lnTo>
                  <a:lnTo>
                    <a:pt x="2402" y="670"/>
                  </a:lnTo>
                  <a:lnTo>
                    <a:pt x="2408" y="670"/>
                  </a:lnTo>
                  <a:lnTo>
                    <a:pt x="2408" y="670"/>
                  </a:lnTo>
                  <a:lnTo>
                    <a:pt x="2414" y="670"/>
                  </a:lnTo>
                  <a:lnTo>
                    <a:pt x="2420" y="659"/>
                  </a:lnTo>
                  <a:lnTo>
                    <a:pt x="2420" y="659"/>
                  </a:lnTo>
                  <a:lnTo>
                    <a:pt x="2426" y="659"/>
                  </a:lnTo>
                  <a:lnTo>
                    <a:pt x="2426" y="659"/>
                  </a:lnTo>
                  <a:lnTo>
                    <a:pt x="2433" y="647"/>
                  </a:lnTo>
                  <a:lnTo>
                    <a:pt x="2439" y="647"/>
                  </a:lnTo>
                  <a:lnTo>
                    <a:pt x="2439" y="647"/>
                  </a:lnTo>
                  <a:lnTo>
                    <a:pt x="2445" y="647"/>
                  </a:lnTo>
                  <a:lnTo>
                    <a:pt x="2445" y="647"/>
                  </a:lnTo>
                  <a:lnTo>
                    <a:pt x="2451" y="635"/>
                  </a:lnTo>
                  <a:lnTo>
                    <a:pt x="2457" y="635"/>
                  </a:lnTo>
                  <a:lnTo>
                    <a:pt x="2457" y="635"/>
                  </a:lnTo>
                  <a:lnTo>
                    <a:pt x="2464" y="635"/>
                  </a:lnTo>
                  <a:lnTo>
                    <a:pt x="2470" y="635"/>
                  </a:lnTo>
                  <a:lnTo>
                    <a:pt x="2470" y="635"/>
                  </a:lnTo>
                  <a:lnTo>
                    <a:pt x="2476" y="635"/>
                  </a:lnTo>
                  <a:lnTo>
                    <a:pt x="2476" y="635"/>
                  </a:lnTo>
                  <a:lnTo>
                    <a:pt x="2482" y="635"/>
                  </a:lnTo>
                  <a:lnTo>
                    <a:pt x="2488" y="635"/>
                  </a:lnTo>
                  <a:lnTo>
                    <a:pt x="2488" y="635"/>
                  </a:lnTo>
                  <a:lnTo>
                    <a:pt x="2494" y="635"/>
                  </a:lnTo>
                  <a:lnTo>
                    <a:pt x="2494" y="635"/>
                  </a:lnTo>
                  <a:lnTo>
                    <a:pt x="2501" y="635"/>
                  </a:lnTo>
                  <a:lnTo>
                    <a:pt x="2507" y="635"/>
                  </a:lnTo>
                  <a:lnTo>
                    <a:pt x="2507" y="635"/>
                  </a:lnTo>
                  <a:lnTo>
                    <a:pt x="2513" y="635"/>
                  </a:lnTo>
                  <a:lnTo>
                    <a:pt x="2513" y="635"/>
                  </a:lnTo>
                  <a:lnTo>
                    <a:pt x="2519" y="635"/>
                  </a:lnTo>
                  <a:lnTo>
                    <a:pt x="2525" y="623"/>
                  </a:lnTo>
                  <a:lnTo>
                    <a:pt x="2525" y="623"/>
                  </a:lnTo>
                  <a:lnTo>
                    <a:pt x="2532" y="623"/>
                  </a:lnTo>
                  <a:lnTo>
                    <a:pt x="2538" y="623"/>
                  </a:lnTo>
                  <a:lnTo>
                    <a:pt x="2538" y="623"/>
                  </a:lnTo>
                  <a:lnTo>
                    <a:pt x="2544" y="623"/>
                  </a:lnTo>
                  <a:lnTo>
                    <a:pt x="2544" y="623"/>
                  </a:lnTo>
                  <a:lnTo>
                    <a:pt x="2550" y="623"/>
                  </a:lnTo>
                  <a:lnTo>
                    <a:pt x="2556" y="623"/>
                  </a:lnTo>
                  <a:lnTo>
                    <a:pt x="2556" y="623"/>
                  </a:lnTo>
                  <a:lnTo>
                    <a:pt x="2563" y="623"/>
                  </a:lnTo>
                  <a:lnTo>
                    <a:pt x="2563" y="623"/>
                  </a:lnTo>
                  <a:lnTo>
                    <a:pt x="2569" y="623"/>
                  </a:lnTo>
                  <a:lnTo>
                    <a:pt x="2575" y="623"/>
                  </a:lnTo>
                  <a:lnTo>
                    <a:pt x="2575" y="623"/>
                  </a:lnTo>
                  <a:lnTo>
                    <a:pt x="2581" y="623"/>
                  </a:lnTo>
                  <a:lnTo>
                    <a:pt x="2587" y="623"/>
                  </a:lnTo>
                  <a:lnTo>
                    <a:pt x="2587" y="623"/>
                  </a:lnTo>
                  <a:lnTo>
                    <a:pt x="2594" y="623"/>
                  </a:lnTo>
                  <a:lnTo>
                    <a:pt x="2594" y="623"/>
                  </a:lnTo>
                  <a:lnTo>
                    <a:pt x="2600" y="606"/>
                  </a:lnTo>
                  <a:lnTo>
                    <a:pt x="2606" y="606"/>
                  </a:lnTo>
                  <a:lnTo>
                    <a:pt x="2606" y="606"/>
                  </a:lnTo>
                  <a:lnTo>
                    <a:pt x="2612" y="606"/>
                  </a:lnTo>
                  <a:lnTo>
                    <a:pt x="2612" y="606"/>
                  </a:lnTo>
                  <a:lnTo>
                    <a:pt x="2618" y="606"/>
                  </a:lnTo>
                  <a:lnTo>
                    <a:pt x="2624" y="606"/>
                  </a:lnTo>
                  <a:lnTo>
                    <a:pt x="2624" y="606"/>
                  </a:lnTo>
                  <a:lnTo>
                    <a:pt x="2631" y="606"/>
                  </a:lnTo>
                  <a:lnTo>
                    <a:pt x="2637" y="606"/>
                  </a:lnTo>
                  <a:lnTo>
                    <a:pt x="2637" y="606"/>
                  </a:lnTo>
                  <a:lnTo>
                    <a:pt x="2643" y="606"/>
                  </a:lnTo>
                  <a:lnTo>
                    <a:pt x="2643" y="606"/>
                  </a:lnTo>
                  <a:lnTo>
                    <a:pt x="2649" y="606"/>
                  </a:lnTo>
                  <a:lnTo>
                    <a:pt x="2655" y="606"/>
                  </a:lnTo>
                  <a:lnTo>
                    <a:pt x="2655" y="606"/>
                  </a:lnTo>
                  <a:lnTo>
                    <a:pt x="2662" y="594"/>
                  </a:lnTo>
                  <a:lnTo>
                    <a:pt x="2662" y="594"/>
                  </a:lnTo>
                  <a:lnTo>
                    <a:pt x="2668" y="594"/>
                  </a:lnTo>
                  <a:lnTo>
                    <a:pt x="2674" y="582"/>
                  </a:lnTo>
                  <a:lnTo>
                    <a:pt x="2674" y="582"/>
                  </a:lnTo>
                  <a:lnTo>
                    <a:pt x="2680" y="582"/>
                  </a:lnTo>
                  <a:lnTo>
                    <a:pt x="2680" y="565"/>
                  </a:lnTo>
                  <a:lnTo>
                    <a:pt x="2686" y="565"/>
                  </a:lnTo>
                  <a:lnTo>
                    <a:pt x="2693" y="565"/>
                  </a:lnTo>
                  <a:lnTo>
                    <a:pt x="2693" y="565"/>
                  </a:lnTo>
                  <a:lnTo>
                    <a:pt x="2699" y="565"/>
                  </a:lnTo>
                  <a:lnTo>
                    <a:pt x="2705" y="565"/>
                  </a:lnTo>
                  <a:lnTo>
                    <a:pt x="2705" y="565"/>
                  </a:lnTo>
                  <a:lnTo>
                    <a:pt x="2711" y="565"/>
                  </a:lnTo>
                  <a:lnTo>
                    <a:pt x="2711" y="565"/>
                  </a:lnTo>
                  <a:lnTo>
                    <a:pt x="2717" y="553"/>
                  </a:lnTo>
                  <a:lnTo>
                    <a:pt x="2724" y="553"/>
                  </a:lnTo>
                  <a:lnTo>
                    <a:pt x="2724" y="553"/>
                  </a:lnTo>
                  <a:lnTo>
                    <a:pt x="2730" y="553"/>
                  </a:lnTo>
                  <a:lnTo>
                    <a:pt x="2730" y="553"/>
                  </a:lnTo>
                  <a:lnTo>
                    <a:pt x="2736" y="553"/>
                  </a:lnTo>
                  <a:lnTo>
                    <a:pt x="2742" y="553"/>
                  </a:lnTo>
                  <a:lnTo>
                    <a:pt x="2742" y="553"/>
                  </a:lnTo>
                  <a:lnTo>
                    <a:pt x="2748" y="553"/>
                  </a:lnTo>
                  <a:lnTo>
                    <a:pt x="2754" y="553"/>
                  </a:lnTo>
                  <a:lnTo>
                    <a:pt x="2754" y="553"/>
                  </a:lnTo>
                  <a:lnTo>
                    <a:pt x="2761" y="553"/>
                  </a:lnTo>
                  <a:lnTo>
                    <a:pt x="2761" y="553"/>
                  </a:lnTo>
                  <a:lnTo>
                    <a:pt x="2767" y="553"/>
                  </a:lnTo>
                  <a:lnTo>
                    <a:pt x="2773" y="553"/>
                  </a:lnTo>
                  <a:lnTo>
                    <a:pt x="2773" y="553"/>
                  </a:lnTo>
                  <a:lnTo>
                    <a:pt x="2779" y="553"/>
                  </a:lnTo>
                  <a:lnTo>
                    <a:pt x="2779" y="553"/>
                  </a:lnTo>
                  <a:lnTo>
                    <a:pt x="2785" y="535"/>
                  </a:lnTo>
                  <a:lnTo>
                    <a:pt x="2792" y="535"/>
                  </a:lnTo>
                  <a:lnTo>
                    <a:pt x="2792" y="535"/>
                  </a:lnTo>
                  <a:lnTo>
                    <a:pt x="2798" y="518"/>
                  </a:lnTo>
                  <a:lnTo>
                    <a:pt x="2804" y="518"/>
                  </a:lnTo>
                  <a:lnTo>
                    <a:pt x="2804" y="518"/>
                  </a:lnTo>
                  <a:lnTo>
                    <a:pt x="2810" y="518"/>
                  </a:lnTo>
                  <a:lnTo>
                    <a:pt x="2810" y="518"/>
                  </a:lnTo>
                  <a:lnTo>
                    <a:pt x="2816" y="518"/>
                  </a:lnTo>
                  <a:lnTo>
                    <a:pt x="2823" y="518"/>
                  </a:lnTo>
                  <a:lnTo>
                    <a:pt x="2823" y="518"/>
                  </a:lnTo>
                  <a:lnTo>
                    <a:pt x="2829" y="518"/>
                  </a:lnTo>
                  <a:lnTo>
                    <a:pt x="2829" y="518"/>
                  </a:lnTo>
                  <a:lnTo>
                    <a:pt x="2835" y="518"/>
                  </a:lnTo>
                  <a:lnTo>
                    <a:pt x="2841" y="518"/>
                  </a:lnTo>
                  <a:lnTo>
                    <a:pt x="2841" y="518"/>
                  </a:lnTo>
                  <a:lnTo>
                    <a:pt x="2847" y="518"/>
                  </a:lnTo>
                  <a:lnTo>
                    <a:pt x="2854" y="518"/>
                  </a:lnTo>
                  <a:lnTo>
                    <a:pt x="2854" y="518"/>
                  </a:lnTo>
                  <a:lnTo>
                    <a:pt x="2860" y="518"/>
                  </a:lnTo>
                  <a:lnTo>
                    <a:pt x="2860" y="518"/>
                  </a:lnTo>
                  <a:lnTo>
                    <a:pt x="2866" y="518"/>
                  </a:lnTo>
                  <a:lnTo>
                    <a:pt x="2872" y="518"/>
                  </a:lnTo>
                  <a:lnTo>
                    <a:pt x="2872" y="500"/>
                  </a:lnTo>
                  <a:lnTo>
                    <a:pt x="2878" y="500"/>
                  </a:lnTo>
                  <a:lnTo>
                    <a:pt x="2878" y="500"/>
                  </a:lnTo>
                  <a:lnTo>
                    <a:pt x="2884" y="500"/>
                  </a:lnTo>
                  <a:lnTo>
                    <a:pt x="2891" y="500"/>
                  </a:lnTo>
                  <a:lnTo>
                    <a:pt x="2891" y="500"/>
                  </a:lnTo>
                  <a:lnTo>
                    <a:pt x="2897" y="500"/>
                  </a:lnTo>
                  <a:lnTo>
                    <a:pt x="2897" y="500"/>
                  </a:lnTo>
                  <a:lnTo>
                    <a:pt x="2903" y="500"/>
                  </a:lnTo>
                  <a:lnTo>
                    <a:pt x="2909" y="500"/>
                  </a:lnTo>
                  <a:lnTo>
                    <a:pt x="2909" y="500"/>
                  </a:lnTo>
                  <a:lnTo>
                    <a:pt x="2915" y="500"/>
                  </a:lnTo>
                  <a:lnTo>
                    <a:pt x="2922" y="500"/>
                  </a:lnTo>
                  <a:lnTo>
                    <a:pt x="2922" y="500"/>
                  </a:lnTo>
                  <a:lnTo>
                    <a:pt x="2928" y="500"/>
                  </a:lnTo>
                  <a:lnTo>
                    <a:pt x="2928" y="500"/>
                  </a:lnTo>
                  <a:lnTo>
                    <a:pt x="2934" y="500"/>
                  </a:lnTo>
                  <a:lnTo>
                    <a:pt x="2940" y="500"/>
                  </a:lnTo>
                  <a:lnTo>
                    <a:pt x="2940" y="500"/>
                  </a:lnTo>
                  <a:lnTo>
                    <a:pt x="2946" y="500"/>
                  </a:lnTo>
                  <a:lnTo>
                    <a:pt x="2946" y="500"/>
                  </a:lnTo>
                  <a:lnTo>
                    <a:pt x="2953" y="500"/>
                  </a:lnTo>
                  <a:lnTo>
                    <a:pt x="2959" y="500"/>
                  </a:lnTo>
                  <a:lnTo>
                    <a:pt x="2959" y="500"/>
                  </a:lnTo>
                  <a:lnTo>
                    <a:pt x="2965" y="500"/>
                  </a:lnTo>
                  <a:lnTo>
                    <a:pt x="2971" y="482"/>
                  </a:lnTo>
                  <a:lnTo>
                    <a:pt x="2971" y="482"/>
                  </a:lnTo>
                  <a:lnTo>
                    <a:pt x="2977" y="482"/>
                  </a:lnTo>
                  <a:lnTo>
                    <a:pt x="2977" y="465"/>
                  </a:lnTo>
                  <a:lnTo>
                    <a:pt x="2983" y="465"/>
                  </a:lnTo>
                  <a:lnTo>
                    <a:pt x="2990" y="465"/>
                  </a:lnTo>
                  <a:lnTo>
                    <a:pt x="2990" y="465"/>
                  </a:lnTo>
                  <a:lnTo>
                    <a:pt x="2996" y="465"/>
                  </a:lnTo>
                  <a:lnTo>
                    <a:pt x="2996" y="465"/>
                  </a:lnTo>
                  <a:lnTo>
                    <a:pt x="3002" y="465"/>
                  </a:lnTo>
                  <a:lnTo>
                    <a:pt x="3008" y="465"/>
                  </a:lnTo>
                  <a:lnTo>
                    <a:pt x="3008" y="465"/>
                  </a:lnTo>
                  <a:lnTo>
                    <a:pt x="3014" y="447"/>
                  </a:lnTo>
                  <a:lnTo>
                    <a:pt x="3021" y="447"/>
                  </a:lnTo>
                  <a:lnTo>
                    <a:pt x="3021" y="447"/>
                  </a:lnTo>
                  <a:lnTo>
                    <a:pt x="3027" y="447"/>
                  </a:lnTo>
                  <a:lnTo>
                    <a:pt x="3027" y="424"/>
                  </a:lnTo>
                  <a:lnTo>
                    <a:pt x="3033" y="424"/>
                  </a:lnTo>
                  <a:lnTo>
                    <a:pt x="3039" y="406"/>
                  </a:lnTo>
                  <a:lnTo>
                    <a:pt x="3039" y="406"/>
                  </a:lnTo>
                  <a:lnTo>
                    <a:pt x="3045" y="382"/>
                  </a:lnTo>
                  <a:lnTo>
                    <a:pt x="3045" y="365"/>
                  </a:lnTo>
                  <a:lnTo>
                    <a:pt x="3052" y="341"/>
                  </a:lnTo>
                  <a:lnTo>
                    <a:pt x="3058" y="341"/>
                  </a:lnTo>
                  <a:lnTo>
                    <a:pt x="3058" y="341"/>
                  </a:lnTo>
                  <a:lnTo>
                    <a:pt x="3064" y="341"/>
                  </a:lnTo>
                  <a:lnTo>
                    <a:pt x="3064" y="341"/>
                  </a:lnTo>
                  <a:lnTo>
                    <a:pt x="3070" y="341"/>
                  </a:lnTo>
                  <a:lnTo>
                    <a:pt x="3076" y="341"/>
                  </a:lnTo>
                  <a:lnTo>
                    <a:pt x="3076" y="324"/>
                  </a:lnTo>
                  <a:lnTo>
                    <a:pt x="3083" y="324"/>
                  </a:lnTo>
                  <a:lnTo>
                    <a:pt x="3089" y="324"/>
                  </a:lnTo>
                  <a:lnTo>
                    <a:pt x="3089" y="324"/>
                  </a:lnTo>
                  <a:lnTo>
                    <a:pt x="3095" y="324"/>
                  </a:lnTo>
                  <a:lnTo>
                    <a:pt x="3095" y="324"/>
                  </a:lnTo>
                  <a:lnTo>
                    <a:pt x="3101" y="324"/>
                  </a:lnTo>
                  <a:lnTo>
                    <a:pt x="3107" y="300"/>
                  </a:lnTo>
                  <a:lnTo>
                    <a:pt x="3107" y="300"/>
                  </a:lnTo>
                  <a:lnTo>
                    <a:pt x="3113" y="300"/>
                  </a:lnTo>
                  <a:lnTo>
                    <a:pt x="3113" y="300"/>
                  </a:lnTo>
                  <a:lnTo>
                    <a:pt x="3120" y="300"/>
                  </a:lnTo>
                  <a:lnTo>
                    <a:pt x="3126" y="300"/>
                  </a:lnTo>
                  <a:lnTo>
                    <a:pt x="3126" y="300"/>
                  </a:lnTo>
                  <a:lnTo>
                    <a:pt x="3132" y="283"/>
                  </a:lnTo>
                  <a:lnTo>
                    <a:pt x="3138" y="283"/>
                  </a:lnTo>
                  <a:lnTo>
                    <a:pt x="3138" y="283"/>
                  </a:lnTo>
                  <a:lnTo>
                    <a:pt x="3144" y="283"/>
                  </a:lnTo>
                  <a:lnTo>
                    <a:pt x="3144" y="259"/>
                  </a:lnTo>
                  <a:lnTo>
                    <a:pt x="3151" y="259"/>
                  </a:lnTo>
                  <a:lnTo>
                    <a:pt x="3157" y="259"/>
                  </a:lnTo>
                  <a:lnTo>
                    <a:pt x="3157" y="259"/>
                  </a:lnTo>
                  <a:lnTo>
                    <a:pt x="3163" y="259"/>
                  </a:lnTo>
                  <a:lnTo>
                    <a:pt x="3163" y="259"/>
                  </a:lnTo>
                  <a:lnTo>
                    <a:pt x="3169" y="259"/>
                  </a:lnTo>
                  <a:lnTo>
                    <a:pt x="3175" y="259"/>
                  </a:lnTo>
                  <a:lnTo>
                    <a:pt x="3175" y="259"/>
                  </a:lnTo>
                  <a:lnTo>
                    <a:pt x="3182" y="259"/>
                  </a:lnTo>
                  <a:lnTo>
                    <a:pt x="3188" y="259"/>
                  </a:lnTo>
                  <a:lnTo>
                    <a:pt x="3188" y="259"/>
                  </a:lnTo>
                  <a:lnTo>
                    <a:pt x="3194" y="259"/>
                  </a:lnTo>
                  <a:lnTo>
                    <a:pt x="3194" y="235"/>
                  </a:lnTo>
                  <a:lnTo>
                    <a:pt x="3200" y="206"/>
                  </a:lnTo>
                  <a:lnTo>
                    <a:pt x="3206" y="206"/>
                  </a:lnTo>
                  <a:lnTo>
                    <a:pt x="3206" y="183"/>
                  </a:lnTo>
                  <a:lnTo>
                    <a:pt x="3213" y="183"/>
                  </a:lnTo>
                  <a:lnTo>
                    <a:pt x="3213" y="183"/>
                  </a:lnTo>
                  <a:lnTo>
                    <a:pt x="3219" y="183"/>
                  </a:lnTo>
                  <a:lnTo>
                    <a:pt x="3225" y="183"/>
                  </a:lnTo>
                  <a:lnTo>
                    <a:pt x="3225" y="183"/>
                  </a:lnTo>
                  <a:lnTo>
                    <a:pt x="3231" y="183"/>
                  </a:lnTo>
                  <a:lnTo>
                    <a:pt x="3231" y="183"/>
                  </a:lnTo>
                  <a:lnTo>
                    <a:pt x="3237" y="153"/>
                  </a:lnTo>
                  <a:lnTo>
                    <a:pt x="3243" y="153"/>
                  </a:lnTo>
                  <a:lnTo>
                    <a:pt x="3243" y="153"/>
                  </a:lnTo>
                  <a:lnTo>
                    <a:pt x="3250" y="153"/>
                  </a:lnTo>
                  <a:lnTo>
                    <a:pt x="3256" y="153"/>
                  </a:lnTo>
                  <a:lnTo>
                    <a:pt x="3256" y="153"/>
                  </a:lnTo>
                  <a:lnTo>
                    <a:pt x="3262" y="153"/>
                  </a:lnTo>
                  <a:lnTo>
                    <a:pt x="3262" y="153"/>
                  </a:lnTo>
                  <a:lnTo>
                    <a:pt x="3268" y="124"/>
                  </a:lnTo>
                  <a:lnTo>
                    <a:pt x="3274" y="124"/>
                  </a:lnTo>
                  <a:lnTo>
                    <a:pt x="3274" y="124"/>
                  </a:lnTo>
                  <a:lnTo>
                    <a:pt x="3281" y="124"/>
                  </a:lnTo>
                  <a:lnTo>
                    <a:pt x="3281" y="124"/>
                  </a:lnTo>
                  <a:lnTo>
                    <a:pt x="3287" y="100"/>
                  </a:lnTo>
                  <a:lnTo>
                    <a:pt x="3293" y="100"/>
                  </a:lnTo>
                  <a:lnTo>
                    <a:pt x="3293" y="100"/>
                  </a:lnTo>
                  <a:lnTo>
                    <a:pt x="3299" y="100"/>
                  </a:lnTo>
                  <a:lnTo>
                    <a:pt x="3305" y="100"/>
                  </a:lnTo>
                  <a:lnTo>
                    <a:pt x="3305" y="100"/>
                  </a:lnTo>
                  <a:lnTo>
                    <a:pt x="3312" y="100"/>
                  </a:lnTo>
                  <a:lnTo>
                    <a:pt x="3312" y="100"/>
                  </a:lnTo>
                  <a:lnTo>
                    <a:pt x="3318" y="100"/>
                  </a:lnTo>
                  <a:lnTo>
                    <a:pt x="3324" y="100"/>
                  </a:lnTo>
                  <a:lnTo>
                    <a:pt x="3324" y="100"/>
                  </a:lnTo>
                  <a:lnTo>
                    <a:pt x="3330" y="100"/>
                  </a:lnTo>
                  <a:lnTo>
                    <a:pt x="3330" y="100"/>
                  </a:lnTo>
                  <a:lnTo>
                    <a:pt x="3336" y="100"/>
                  </a:lnTo>
                  <a:lnTo>
                    <a:pt x="3343" y="100"/>
                  </a:lnTo>
                  <a:lnTo>
                    <a:pt x="3343" y="100"/>
                  </a:lnTo>
                  <a:lnTo>
                    <a:pt x="3349" y="100"/>
                  </a:lnTo>
                  <a:lnTo>
                    <a:pt x="3355" y="100"/>
                  </a:lnTo>
                  <a:lnTo>
                    <a:pt x="3355" y="100"/>
                  </a:lnTo>
                  <a:lnTo>
                    <a:pt x="3361" y="100"/>
                  </a:lnTo>
                  <a:lnTo>
                    <a:pt x="3361" y="100"/>
                  </a:lnTo>
                  <a:lnTo>
                    <a:pt x="3367" y="100"/>
                  </a:lnTo>
                  <a:lnTo>
                    <a:pt x="3373" y="100"/>
                  </a:lnTo>
                  <a:lnTo>
                    <a:pt x="3373" y="100"/>
                  </a:lnTo>
                  <a:lnTo>
                    <a:pt x="3380" y="100"/>
                  </a:lnTo>
                  <a:lnTo>
                    <a:pt x="3380" y="100"/>
                  </a:lnTo>
                  <a:lnTo>
                    <a:pt x="3386" y="100"/>
                  </a:lnTo>
                  <a:lnTo>
                    <a:pt x="3392" y="100"/>
                  </a:lnTo>
                  <a:lnTo>
                    <a:pt x="3392" y="100"/>
                  </a:lnTo>
                  <a:lnTo>
                    <a:pt x="3398" y="100"/>
                  </a:lnTo>
                  <a:lnTo>
                    <a:pt x="3398" y="100"/>
                  </a:lnTo>
                  <a:lnTo>
                    <a:pt x="3404" y="100"/>
                  </a:lnTo>
                  <a:lnTo>
                    <a:pt x="3411" y="65"/>
                  </a:lnTo>
                  <a:lnTo>
                    <a:pt x="3411" y="65"/>
                  </a:lnTo>
                  <a:lnTo>
                    <a:pt x="3417" y="36"/>
                  </a:lnTo>
                  <a:lnTo>
                    <a:pt x="3423" y="0"/>
                  </a:lnTo>
                  <a:lnTo>
                    <a:pt x="3423" y="0"/>
                  </a:lnTo>
                  <a:lnTo>
                    <a:pt x="3429" y="0"/>
                  </a:lnTo>
                  <a:lnTo>
                    <a:pt x="3429" y="0"/>
                  </a:lnTo>
                  <a:lnTo>
                    <a:pt x="3435" y="0"/>
                  </a:lnTo>
                  <a:lnTo>
                    <a:pt x="3442" y="0"/>
                  </a:lnTo>
                  <a:lnTo>
                    <a:pt x="3442" y="0"/>
                  </a:lnTo>
                  <a:lnTo>
                    <a:pt x="3448" y="0"/>
                  </a:lnTo>
                  <a:lnTo>
                    <a:pt x="3448" y="0"/>
                  </a:lnTo>
                  <a:lnTo>
                    <a:pt x="3454" y="0"/>
                  </a:lnTo>
                  <a:lnTo>
                    <a:pt x="3460" y="0"/>
                  </a:lnTo>
                  <a:lnTo>
                    <a:pt x="3460" y="0"/>
                  </a:lnTo>
                  <a:lnTo>
                    <a:pt x="3466" y="0"/>
                  </a:lnTo>
                </a:path>
              </a:pathLst>
            </a:custGeom>
            <a:noFill/>
            <a:ln w="3016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13" name="Freeform 9">
              <a:extLst>
                <a:ext uri="{FF2B5EF4-FFF2-40B4-BE49-F238E27FC236}">
                  <a16:creationId xmlns:a16="http://schemas.microsoft.com/office/drawing/2014/main" id="{66BFC27C-E049-4531-9B10-D24DD9FB0900}"/>
                </a:ext>
              </a:extLst>
            </p:cNvPr>
            <p:cNvSpPr>
              <a:spLocks noEditPoints="1"/>
            </p:cNvSpPr>
            <p:nvPr/>
          </p:nvSpPr>
          <p:spPr bwMode="auto">
            <a:xfrm>
              <a:off x="2118122" y="3810000"/>
              <a:ext cx="4124325" cy="1281113"/>
            </a:xfrm>
            <a:custGeom>
              <a:avLst/>
              <a:gdLst>
                <a:gd name="T0" fmla="*/ 126 w 8955"/>
                <a:gd name="T1" fmla="*/ 2887 h 2930"/>
                <a:gd name="T2" fmla="*/ 289 w 8955"/>
                <a:gd name="T3" fmla="*/ 2783 h 2930"/>
                <a:gd name="T4" fmla="*/ 352 w 8955"/>
                <a:gd name="T5" fmla="*/ 2749 h 2930"/>
                <a:gd name="T6" fmla="*/ 542 w 8955"/>
                <a:gd name="T7" fmla="*/ 2710 h 2930"/>
                <a:gd name="T8" fmla="*/ 720 w 8955"/>
                <a:gd name="T9" fmla="*/ 2593 h 2930"/>
                <a:gd name="T10" fmla="*/ 872 w 8955"/>
                <a:gd name="T11" fmla="*/ 2511 h 2930"/>
                <a:gd name="T12" fmla="*/ 932 w 8955"/>
                <a:gd name="T13" fmla="*/ 2496 h 2930"/>
                <a:gd name="T14" fmla="*/ 1137 w 8955"/>
                <a:gd name="T15" fmla="*/ 2452 h 2930"/>
                <a:gd name="T16" fmla="*/ 1282 w 8955"/>
                <a:gd name="T17" fmla="*/ 2338 h 2930"/>
                <a:gd name="T18" fmla="*/ 1363 w 8955"/>
                <a:gd name="T19" fmla="*/ 2302 h 2930"/>
                <a:gd name="T20" fmla="*/ 1560 w 8955"/>
                <a:gd name="T21" fmla="*/ 2306 h 2930"/>
                <a:gd name="T22" fmla="*/ 1751 w 8955"/>
                <a:gd name="T23" fmla="*/ 2224 h 2930"/>
                <a:gd name="T24" fmla="*/ 1900 w 8955"/>
                <a:gd name="T25" fmla="*/ 2134 h 2930"/>
                <a:gd name="T26" fmla="*/ 1969 w 8955"/>
                <a:gd name="T27" fmla="*/ 2143 h 2930"/>
                <a:gd name="T28" fmla="*/ 2171 w 8955"/>
                <a:gd name="T29" fmla="*/ 2086 h 2930"/>
                <a:gd name="T30" fmla="*/ 2317 w 8955"/>
                <a:gd name="T31" fmla="*/ 1992 h 2930"/>
                <a:gd name="T32" fmla="*/ 2394 w 8955"/>
                <a:gd name="T33" fmla="*/ 1937 h 2930"/>
                <a:gd name="T34" fmla="*/ 2585 w 8955"/>
                <a:gd name="T35" fmla="*/ 1898 h 2930"/>
                <a:gd name="T36" fmla="*/ 2776 w 8955"/>
                <a:gd name="T37" fmla="*/ 1815 h 2930"/>
                <a:gd name="T38" fmla="*/ 2932 w 8955"/>
                <a:gd name="T39" fmla="*/ 1752 h 2930"/>
                <a:gd name="T40" fmla="*/ 2986 w 8955"/>
                <a:gd name="T41" fmla="*/ 1745 h 2930"/>
                <a:gd name="T42" fmla="*/ 3203 w 8955"/>
                <a:gd name="T43" fmla="*/ 1706 h 2930"/>
                <a:gd name="T44" fmla="*/ 3350 w 8955"/>
                <a:gd name="T45" fmla="*/ 1604 h 2930"/>
                <a:gd name="T46" fmla="*/ 3447 w 8955"/>
                <a:gd name="T47" fmla="*/ 1577 h 2930"/>
                <a:gd name="T48" fmla="*/ 3633 w 8955"/>
                <a:gd name="T49" fmla="*/ 1561 h 2930"/>
                <a:gd name="T50" fmla="*/ 3819 w 8955"/>
                <a:gd name="T51" fmla="*/ 1482 h 2930"/>
                <a:gd name="T52" fmla="*/ 3978 w 8955"/>
                <a:gd name="T53" fmla="*/ 1420 h 2930"/>
                <a:gd name="T54" fmla="*/ 4042 w 8955"/>
                <a:gd name="T55" fmla="*/ 1417 h 2930"/>
                <a:gd name="T56" fmla="*/ 4240 w 8955"/>
                <a:gd name="T57" fmla="*/ 1378 h 2930"/>
                <a:gd name="T58" fmla="*/ 4411 w 8955"/>
                <a:gd name="T59" fmla="*/ 1272 h 2930"/>
                <a:gd name="T60" fmla="*/ 4497 w 8955"/>
                <a:gd name="T61" fmla="*/ 1240 h 2930"/>
                <a:gd name="T62" fmla="*/ 4687 w 8955"/>
                <a:gd name="T63" fmla="*/ 1244 h 2930"/>
                <a:gd name="T64" fmla="*/ 4874 w 8955"/>
                <a:gd name="T65" fmla="*/ 1163 h 2930"/>
                <a:gd name="T66" fmla="*/ 5028 w 8955"/>
                <a:gd name="T67" fmla="*/ 1091 h 2930"/>
                <a:gd name="T68" fmla="*/ 5095 w 8955"/>
                <a:gd name="T69" fmla="*/ 1095 h 2930"/>
                <a:gd name="T70" fmla="*/ 5310 w 8955"/>
                <a:gd name="T71" fmla="*/ 1075 h 2930"/>
                <a:gd name="T72" fmla="*/ 5470 w 8955"/>
                <a:gd name="T73" fmla="*/ 980 h 2930"/>
                <a:gd name="T74" fmla="*/ 5567 w 8955"/>
                <a:gd name="T75" fmla="*/ 955 h 2930"/>
                <a:gd name="T76" fmla="*/ 5739 w 8955"/>
                <a:gd name="T77" fmla="*/ 940 h 2930"/>
                <a:gd name="T78" fmla="*/ 5923 w 8955"/>
                <a:gd name="T79" fmla="*/ 839 h 2930"/>
                <a:gd name="T80" fmla="*/ 6076 w 8955"/>
                <a:gd name="T81" fmla="*/ 768 h 2930"/>
                <a:gd name="T82" fmla="*/ 6147 w 8955"/>
                <a:gd name="T83" fmla="*/ 785 h 2930"/>
                <a:gd name="T84" fmla="*/ 6342 w 8955"/>
                <a:gd name="T85" fmla="*/ 744 h 2930"/>
                <a:gd name="T86" fmla="*/ 6512 w 8955"/>
                <a:gd name="T87" fmla="*/ 646 h 2930"/>
                <a:gd name="T88" fmla="*/ 6591 w 8955"/>
                <a:gd name="T89" fmla="*/ 623 h 2930"/>
                <a:gd name="T90" fmla="*/ 6804 w 8955"/>
                <a:gd name="T91" fmla="*/ 658 h 2930"/>
                <a:gd name="T92" fmla="*/ 6969 w 8955"/>
                <a:gd name="T93" fmla="*/ 574 h 2930"/>
                <a:gd name="T94" fmla="*/ 7054 w 8955"/>
                <a:gd name="T95" fmla="*/ 545 h 2930"/>
                <a:gd name="T96" fmla="*/ 7225 w 8955"/>
                <a:gd name="T97" fmla="*/ 531 h 2930"/>
                <a:gd name="T98" fmla="*/ 7420 w 8955"/>
                <a:gd name="T99" fmla="*/ 454 h 2930"/>
                <a:gd name="T100" fmla="*/ 7573 w 8955"/>
                <a:gd name="T101" fmla="*/ 395 h 2930"/>
                <a:gd name="T102" fmla="*/ 7647 w 8955"/>
                <a:gd name="T103" fmla="*/ 424 h 2930"/>
                <a:gd name="T104" fmla="*/ 7831 w 8955"/>
                <a:gd name="T105" fmla="*/ 369 h 2930"/>
                <a:gd name="T106" fmla="*/ 8009 w 8955"/>
                <a:gd name="T107" fmla="*/ 282 h 2930"/>
                <a:gd name="T108" fmla="*/ 8079 w 8955"/>
                <a:gd name="T109" fmla="*/ 262 h 2930"/>
                <a:gd name="T110" fmla="*/ 8290 w 8955"/>
                <a:gd name="T111" fmla="*/ 253 h 2930"/>
                <a:gd name="T112" fmla="*/ 8452 w 8955"/>
                <a:gd name="T113" fmla="*/ 159 h 2930"/>
                <a:gd name="T114" fmla="*/ 8602 w 8955"/>
                <a:gd name="T115" fmla="*/ 104 h 2930"/>
                <a:gd name="T116" fmla="*/ 8660 w 8955"/>
                <a:gd name="T117" fmla="*/ 111 h 2930"/>
                <a:gd name="T118" fmla="*/ 8858 w 8955"/>
                <a:gd name="T119" fmla="*/ 54 h 2930"/>
                <a:gd name="T120" fmla="*/ 8906 w 8955"/>
                <a:gd name="T121" fmla="*/ 31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55" h="2930">
                  <a:moveTo>
                    <a:pt x="20" y="2880"/>
                  </a:moveTo>
                  <a:lnTo>
                    <a:pt x="20" y="2880"/>
                  </a:lnTo>
                  <a:cubicBezTo>
                    <a:pt x="32" y="2877"/>
                    <a:pt x="46" y="2884"/>
                    <a:pt x="49" y="2897"/>
                  </a:cubicBezTo>
                  <a:cubicBezTo>
                    <a:pt x="53" y="2909"/>
                    <a:pt x="46" y="2923"/>
                    <a:pt x="33" y="2926"/>
                  </a:cubicBezTo>
                  <a:lnTo>
                    <a:pt x="33" y="2926"/>
                  </a:lnTo>
                  <a:cubicBezTo>
                    <a:pt x="21" y="2930"/>
                    <a:pt x="7" y="2923"/>
                    <a:pt x="3" y="2910"/>
                  </a:cubicBezTo>
                  <a:cubicBezTo>
                    <a:pt x="0" y="2898"/>
                    <a:pt x="7" y="2884"/>
                    <a:pt x="20" y="2880"/>
                  </a:cubicBezTo>
                  <a:close/>
                  <a:moveTo>
                    <a:pt x="99" y="2848"/>
                  </a:moveTo>
                  <a:lnTo>
                    <a:pt x="99" y="2848"/>
                  </a:lnTo>
                  <a:cubicBezTo>
                    <a:pt x="110" y="2840"/>
                    <a:pt x="125" y="2843"/>
                    <a:pt x="132" y="2854"/>
                  </a:cubicBezTo>
                  <a:cubicBezTo>
                    <a:pt x="140" y="2865"/>
                    <a:pt x="137" y="2879"/>
                    <a:pt x="126" y="2887"/>
                  </a:cubicBezTo>
                  <a:lnTo>
                    <a:pt x="126" y="2887"/>
                  </a:lnTo>
                  <a:lnTo>
                    <a:pt x="126" y="2887"/>
                  </a:lnTo>
                  <a:cubicBezTo>
                    <a:pt x="116" y="2895"/>
                    <a:pt x="101" y="2892"/>
                    <a:pt x="93" y="2881"/>
                  </a:cubicBezTo>
                  <a:cubicBezTo>
                    <a:pt x="85" y="2871"/>
                    <a:pt x="88" y="2856"/>
                    <a:pt x="99" y="2848"/>
                  </a:cubicBezTo>
                  <a:close/>
                  <a:moveTo>
                    <a:pt x="191" y="2809"/>
                  </a:moveTo>
                  <a:lnTo>
                    <a:pt x="191" y="2809"/>
                  </a:lnTo>
                  <a:cubicBezTo>
                    <a:pt x="204" y="2805"/>
                    <a:pt x="218" y="2811"/>
                    <a:pt x="223" y="2823"/>
                  </a:cubicBezTo>
                  <a:cubicBezTo>
                    <a:pt x="228" y="2835"/>
                    <a:pt x="222" y="2849"/>
                    <a:pt x="209" y="2854"/>
                  </a:cubicBezTo>
                  <a:lnTo>
                    <a:pt x="209" y="2854"/>
                  </a:lnTo>
                  <a:cubicBezTo>
                    <a:pt x="197" y="2859"/>
                    <a:pt x="183" y="2853"/>
                    <a:pt x="178" y="2841"/>
                  </a:cubicBezTo>
                  <a:cubicBezTo>
                    <a:pt x="173" y="2828"/>
                    <a:pt x="179" y="2814"/>
                    <a:pt x="191" y="2809"/>
                  </a:cubicBezTo>
                  <a:close/>
                  <a:moveTo>
                    <a:pt x="289" y="2783"/>
                  </a:moveTo>
                  <a:lnTo>
                    <a:pt x="289" y="2783"/>
                  </a:lnTo>
                  <a:cubicBezTo>
                    <a:pt x="303" y="2783"/>
                    <a:pt x="313" y="2794"/>
                    <a:pt x="313" y="2807"/>
                  </a:cubicBezTo>
                  <a:cubicBezTo>
                    <a:pt x="313" y="2821"/>
                    <a:pt x="303" y="2831"/>
                    <a:pt x="289" y="2831"/>
                  </a:cubicBezTo>
                  <a:lnTo>
                    <a:pt x="289" y="2831"/>
                  </a:lnTo>
                  <a:cubicBezTo>
                    <a:pt x="276" y="2831"/>
                    <a:pt x="265" y="2821"/>
                    <a:pt x="265" y="2807"/>
                  </a:cubicBezTo>
                  <a:cubicBezTo>
                    <a:pt x="265" y="2794"/>
                    <a:pt x="276" y="2783"/>
                    <a:pt x="289" y="2783"/>
                  </a:cubicBezTo>
                  <a:close/>
                  <a:moveTo>
                    <a:pt x="352" y="2749"/>
                  </a:moveTo>
                  <a:lnTo>
                    <a:pt x="352" y="2749"/>
                  </a:lnTo>
                  <a:cubicBezTo>
                    <a:pt x="360" y="2739"/>
                    <a:pt x="375" y="2738"/>
                    <a:pt x="386" y="2746"/>
                  </a:cubicBezTo>
                  <a:cubicBezTo>
                    <a:pt x="396" y="2755"/>
                    <a:pt x="397" y="2770"/>
                    <a:pt x="389" y="2780"/>
                  </a:cubicBezTo>
                  <a:lnTo>
                    <a:pt x="389" y="2780"/>
                  </a:lnTo>
                  <a:cubicBezTo>
                    <a:pt x="380" y="2790"/>
                    <a:pt x="365" y="2792"/>
                    <a:pt x="355" y="2783"/>
                  </a:cubicBezTo>
                  <a:cubicBezTo>
                    <a:pt x="345" y="2775"/>
                    <a:pt x="343" y="2760"/>
                    <a:pt x="352" y="2749"/>
                  </a:cubicBezTo>
                  <a:close/>
                  <a:moveTo>
                    <a:pt x="455" y="2701"/>
                  </a:moveTo>
                  <a:lnTo>
                    <a:pt x="455" y="2701"/>
                  </a:lnTo>
                  <a:cubicBezTo>
                    <a:pt x="468" y="2701"/>
                    <a:pt x="479" y="2712"/>
                    <a:pt x="479" y="2725"/>
                  </a:cubicBezTo>
                  <a:cubicBezTo>
                    <a:pt x="479" y="2739"/>
                    <a:pt x="468" y="2749"/>
                    <a:pt x="455" y="2749"/>
                  </a:cubicBezTo>
                  <a:lnTo>
                    <a:pt x="455" y="2749"/>
                  </a:lnTo>
                  <a:cubicBezTo>
                    <a:pt x="442" y="2749"/>
                    <a:pt x="431" y="2739"/>
                    <a:pt x="431" y="2725"/>
                  </a:cubicBezTo>
                  <a:cubicBezTo>
                    <a:pt x="431" y="2712"/>
                    <a:pt x="442" y="2701"/>
                    <a:pt x="455" y="2701"/>
                  </a:cubicBezTo>
                  <a:close/>
                  <a:moveTo>
                    <a:pt x="532" y="2663"/>
                  </a:moveTo>
                  <a:lnTo>
                    <a:pt x="532" y="2663"/>
                  </a:lnTo>
                  <a:cubicBezTo>
                    <a:pt x="545" y="2660"/>
                    <a:pt x="558" y="2669"/>
                    <a:pt x="561" y="2682"/>
                  </a:cubicBezTo>
                  <a:cubicBezTo>
                    <a:pt x="563" y="2695"/>
                    <a:pt x="555" y="2707"/>
                    <a:pt x="542" y="2710"/>
                  </a:cubicBezTo>
                  <a:lnTo>
                    <a:pt x="542" y="2710"/>
                  </a:lnTo>
                  <a:cubicBezTo>
                    <a:pt x="529" y="2713"/>
                    <a:pt x="516" y="2704"/>
                    <a:pt x="514" y="2691"/>
                  </a:cubicBezTo>
                  <a:cubicBezTo>
                    <a:pt x="511" y="2678"/>
                    <a:pt x="519" y="2666"/>
                    <a:pt x="532" y="2663"/>
                  </a:cubicBezTo>
                  <a:close/>
                  <a:moveTo>
                    <a:pt x="607" y="2626"/>
                  </a:moveTo>
                  <a:lnTo>
                    <a:pt x="607" y="2626"/>
                  </a:lnTo>
                  <a:cubicBezTo>
                    <a:pt x="619" y="2621"/>
                    <a:pt x="633" y="2627"/>
                    <a:pt x="638" y="2639"/>
                  </a:cubicBezTo>
                  <a:cubicBezTo>
                    <a:pt x="643" y="2652"/>
                    <a:pt x="637" y="2666"/>
                    <a:pt x="625" y="2671"/>
                  </a:cubicBezTo>
                  <a:lnTo>
                    <a:pt x="625" y="2671"/>
                  </a:lnTo>
                  <a:cubicBezTo>
                    <a:pt x="613" y="2675"/>
                    <a:pt x="599" y="2669"/>
                    <a:pt x="594" y="2657"/>
                  </a:cubicBezTo>
                  <a:cubicBezTo>
                    <a:pt x="589" y="2645"/>
                    <a:pt x="595" y="2631"/>
                    <a:pt x="607" y="2626"/>
                  </a:cubicBezTo>
                  <a:close/>
                  <a:moveTo>
                    <a:pt x="686" y="2589"/>
                  </a:moveTo>
                  <a:lnTo>
                    <a:pt x="686" y="2589"/>
                  </a:lnTo>
                  <a:cubicBezTo>
                    <a:pt x="697" y="2581"/>
                    <a:pt x="712" y="2583"/>
                    <a:pt x="720" y="2593"/>
                  </a:cubicBezTo>
                  <a:cubicBezTo>
                    <a:pt x="728" y="2603"/>
                    <a:pt x="727" y="2618"/>
                    <a:pt x="716" y="2627"/>
                  </a:cubicBezTo>
                  <a:lnTo>
                    <a:pt x="716" y="2627"/>
                  </a:lnTo>
                  <a:cubicBezTo>
                    <a:pt x="706" y="2635"/>
                    <a:pt x="691" y="2633"/>
                    <a:pt x="682" y="2623"/>
                  </a:cubicBezTo>
                  <a:cubicBezTo>
                    <a:pt x="674" y="2613"/>
                    <a:pt x="676" y="2598"/>
                    <a:pt x="686" y="2589"/>
                  </a:cubicBezTo>
                  <a:close/>
                  <a:moveTo>
                    <a:pt x="788" y="2550"/>
                  </a:moveTo>
                  <a:lnTo>
                    <a:pt x="788" y="2550"/>
                  </a:lnTo>
                  <a:cubicBezTo>
                    <a:pt x="801" y="2550"/>
                    <a:pt x="812" y="2561"/>
                    <a:pt x="812" y="2574"/>
                  </a:cubicBezTo>
                  <a:cubicBezTo>
                    <a:pt x="812" y="2588"/>
                    <a:pt x="801" y="2598"/>
                    <a:pt x="788" y="2598"/>
                  </a:cubicBezTo>
                  <a:lnTo>
                    <a:pt x="788" y="2598"/>
                  </a:lnTo>
                  <a:cubicBezTo>
                    <a:pt x="775" y="2598"/>
                    <a:pt x="764" y="2588"/>
                    <a:pt x="764" y="2574"/>
                  </a:cubicBezTo>
                  <a:cubicBezTo>
                    <a:pt x="764" y="2561"/>
                    <a:pt x="775" y="2550"/>
                    <a:pt x="788" y="2550"/>
                  </a:cubicBezTo>
                  <a:close/>
                  <a:moveTo>
                    <a:pt x="872" y="2511"/>
                  </a:moveTo>
                  <a:lnTo>
                    <a:pt x="872" y="2511"/>
                  </a:lnTo>
                  <a:cubicBezTo>
                    <a:pt x="885" y="2511"/>
                    <a:pt x="896" y="2522"/>
                    <a:pt x="896" y="2535"/>
                  </a:cubicBezTo>
                  <a:cubicBezTo>
                    <a:pt x="896" y="2549"/>
                    <a:pt x="885" y="2559"/>
                    <a:pt x="872" y="2559"/>
                  </a:cubicBezTo>
                  <a:lnTo>
                    <a:pt x="872" y="2559"/>
                  </a:lnTo>
                  <a:cubicBezTo>
                    <a:pt x="859" y="2559"/>
                    <a:pt x="848" y="2549"/>
                    <a:pt x="848" y="2535"/>
                  </a:cubicBezTo>
                  <a:cubicBezTo>
                    <a:pt x="848" y="2522"/>
                    <a:pt x="859" y="2511"/>
                    <a:pt x="872" y="2511"/>
                  </a:cubicBezTo>
                  <a:close/>
                  <a:moveTo>
                    <a:pt x="956" y="2472"/>
                  </a:moveTo>
                  <a:lnTo>
                    <a:pt x="956" y="2472"/>
                  </a:lnTo>
                  <a:cubicBezTo>
                    <a:pt x="969" y="2472"/>
                    <a:pt x="980" y="2483"/>
                    <a:pt x="980" y="2496"/>
                  </a:cubicBezTo>
                  <a:cubicBezTo>
                    <a:pt x="980" y="2510"/>
                    <a:pt x="969" y="2520"/>
                    <a:pt x="956" y="2520"/>
                  </a:cubicBezTo>
                  <a:lnTo>
                    <a:pt x="956" y="2520"/>
                  </a:lnTo>
                  <a:cubicBezTo>
                    <a:pt x="942" y="2520"/>
                    <a:pt x="932" y="2510"/>
                    <a:pt x="932" y="2496"/>
                  </a:cubicBezTo>
                  <a:cubicBezTo>
                    <a:pt x="932" y="2483"/>
                    <a:pt x="942" y="2472"/>
                    <a:pt x="956" y="2472"/>
                  </a:cubicBezTo>
                  <a:close/>
                  <a:moveTo>
                    <a:pt x="1025" y="2437"/>
                  </a:moveTo>
                  <a:lnTo>
                    <a:pt x="1025" y="2437"/>
                  </a:lnTo>
                  <a:cubicBezTo>
                    <a:pt x="1036" y="2429"/>
                    <a:pt x="1051" y="2432"/>
                    <a:pt x="1058" y="2443"/>
                  </a:cubicBezTo>
                  <a:cubicBezTo>
                    <a:pt x="1066" y="2454"/>
                    <a:pt x="1063" y="2469"/>
                    <a:pt x="1052" y="2476"/>
                  </a:cubicBezTo>
                  <a:lnTo>
                    <a:pt x="1052" y="2476"/>
                  </a:lnTo>
                  <a:cubicBezTo>
                    <a:pt x="1042" y="2484"/>
                    <a:pt x="1027" y="2481"/>
                    <a:pt x="1019" y="2471"/>
                  </a:cubicBezTo>
                  <a:cubicBezTo>
                    <a:pt x="1011" y="2460"/>
                    <a:pt x="1014" y="2445"/>
                    <a:pt x="1025" y="2437"/>
                  </a:cubicBezTo>
                  <a:close/>
                  <a:moveTo>
                    <a:pt x="1118" y="2408"/>
                  </a:moveTo>
                  <a:lnTo>
                    <a:pt x="1118" y="2408"/>
                  </a:lnTo>
                  <a:cubicBezTo>
                    <a:pt x="1130" y="2403"/>
                    <a:pt x="1144" y="2408"/>
                    <a:pt x="1149" y="2420"/>
                  </a:cubicBezTo>
                  <a:cubicBezTo>
                    <a:pt x="1155" y="2432"/>
                    <a:pt x="1149" y="2447"/>
                    <a:pt x="1137" y="2452"/>
                  </a:cubicBezTo>
                  <a:lnTo>
                    <a:pt x="1137" y="2452"/>
                  </a:lnTo>
                  <a:cubicBezTo>
                    <a:pt x="1125" y="2457"/>
                    <a:pt x="1111" y="2452"/>
                    <a:pt x="1106" y="2440"/>
                  </a:cubicBezTo>
                  <a:cubicBezTo>
                    <a:pt x="1100" y="2428"/>
                    <a:pt x="1106" y="2413"/>
                    <a:pt x="1118" y="2408"/>
                  </a:cubicBezTo>
                  <a:close/>
                  <a:moveTo>
                    <a:pt x="1217" y="2379"/>
                  </a:moveTo>
                  <a:lnTo>
                    <a:pt x="1217" y="2379"/>
                  </a:lnTo>
                  <a:cubicBezTo>
                    <a:pt x="1230" y="2379"/>
                    <a:pt x="1241" y="2390"/>
                    <a:pt x="1241" y="2403"/>
                  </a:cubicBezTo>
                  <a:cubicBezTo>
                    <a:pt x="1241" y="2417"/>
                    <a:pt x="1230" y="2427"/>
                    <a:pt x="1217" y="2427"/>
                  </a:cubicBezTo>
                  <a:lnTo>
                    <a:pt x="1217" y="2427"/>
                  </a:lnTo>
                  <a:cubicBezTo>
                    <a:pt x="1204" y="2427"/>
                    <a:pt x="1193" y="2417"/>
                    <a:pt x="1193" y="2403"/>
                  </a:cubicBezTo>
                  <a:cubicBezTo>
                    <a:pt x="1193" y="2390"/>
                    <a:pt x="1204" y="2379"/>
                    <a:pt x="1217" y="2379"/>
                  </a:cubicBezTo>
                  <a:close/>
                  <a:moveTo>
                    <a:pt x="1282" y="2338"/>
                  </a:moveTo>
                  <a:lnTo>
                    <a:pt x="1282" y="2338"/>
                  </a:lnTo>
                  <a:cubicBezTo>
                    <a:pt x="1292" y="2330"/>
                    <a:pt x="1308" y="2331"/>
                    <a:pt x="1316" y="2342"/>
                  </a:cubicBezTo>
                  <a:cubicBezTo>
                    <a:pt x="1324" y="2352"/>
                    <a:pt x="1322" y="2367"/>
                    <a:pt x="1312" y="2376"/>
                  </a:cubicBezTo>
                  <a:lnTo>
                    <a:pt x="1312" y="2376"/>
                  </a:lnTo>
                  <a:cubicBezTo>
                    <a:pt x="1302" y="2384"/>
                    <a:pt x="1287" y="2382"/>
                    <a:pt x="1278" y="2372"/>
                  </a:cubicBezTo>
                  <a:cubicBezTo>
                    <a:pt x="1270" y="2361"/>
                    <a:pt x="1272" y="2346"/>
                    <a:pt x="1282" y="2338"/>
                  </a:cubicBezTo>
                  <a:close/>
                  <a:moveTo>
                    <a:pt x="1363" y="2302"/>
                  </a:moveTo>
                  <a:lnTo>
                    <a:pt x="1363" y="2302"/>
                  </a:lnTo>
                  <a:cubicBezTo>
                    <a:pt x="1373" y="2293"/>
                    <a:pt x="1388" y="2295"/>
                    <a:pt x="1397" y="2305"/>
                  </a:cubicBezTo>
                  <a:cubicBezTo>
                    <a:pt x="1405" y="2316"/>
                    <a:pt x="1403" y="2331"/>
                    <a:pt x="1393" y="2339"/>
                  </a:cubicBezTo>
                  <a:lnTo>
                    <a:pt x="1393" y="2339"/>
                  </a:lnTo>
                  <a:cubicBezTo>
                    <a:pt x="1382" y="2347"/>
                    <a:pt x="1367" y="2346"/>
                    <a:pt x="1359" y="2335"/>
                  </a:cubicBezTo>
                  <a:cubicBezTo>
                    <a:pt x="1351" y="2325"/>
                    <a:pt x="1352" y="2310"/>
                    <a:pt x="1363" y="2302"/>
                  </a:cubicBezTo>
                  <a:close/>
                  <a:moveTo>
                    <a:pt x="1465" y="2266"/>
                  </a:moveTo>
                  <a:lnTo>
                    <a:pt x="1465" y="2266"/>
                  </a:lnTo>
                  <a:cubicBezTo>
                    <a:pt x="1478" y="2266"/>
                    <a:pt x="1489" y="2277"/>
                    <a:pt x="1489" y="2290"/>
                  </a:cubicBezTo>
                  <a:cubicBezTo>
                    <a:pt x="1489" y="2304"/>
                    <a:pt x="1478" y="2314"/>
                    <a:pt x="1465" y="2314"/>
                  </a:cubicBezTo>
                  <a:lnTo>
                    <a:pt x="1465" y="2314"/>
                  </a:lnTo>
                  <a:cubicBezTo>
                    <a:pt x="1452" y="2314"/>
                    <a:pt x="1441" y="2304"/>
                    <a:pt x="1441" y="2290"/>
                  </a:cubicBezTo>
                  <a:cubicBezTo>
                    <a:pt x="1441" y="2277"/>
                    <a:pt x="1452" y="2266"/>
                    <a:pt x="1465" y="2266"/>
                  </a:cubicBezTo>
                  <a:close/>
                  <a:moveTo>
                    <a:pt x="1560" y="2258"/>
                  </a:moveTo>
                  <a:lnTo>
                    <a:pt x="1560" y="2258"/>
                  </a:lnTo>
                  <a:cubicBezTo>
                    <a:pt x="1573" y="2258"/>
                    <a:pt x="1584" y="2269"/>
                    <a:pt x="1584" y="2282"/>
                  </a:cubicBezTo>
                  <a:cubicBezTo>
                    <a:pt x="1584" y="2296"/>
                    <a:pt x="1573" y="2306"/>
                    <a:pt x="1560" y="2306"/>
                  </a:cubicBezTo>
                  <a:lnTo>
                    <a:pt x="1560" y="2306"/>
                  </a:lnTo>
                  <a:cubicBezTo>
                    <a:pt x="1546" y="2306"/>
                    <a:pt x="1536" y="2296"/>
                    <a:pt x="1536" y="2282"/>
                  </a:cubicBezTo>
                  <a:cubicBezTo>
                    <a:pt x="1536" y="2269"/>
                    <a:pt x="1546" y="2258"/>
                    <a:pt x="1560" y="2258"/>
                  </a:cubicBezTo>
                  <a:close/>
                  <a:moveTo>
                    <a:pt x="1628" y="2228"/>
                  </a:moveTo>
                  <a:lnTo>
                    <a:pt x="1628" y="2228"/>
                  </a:lnTo>
                  <a:cubicBezTo>
                    <a:pt x="1639" y="2221"/>
                    <a:pt x="1654" y="2223"/>
                    <a:pt x="1661" y="2234"/>
                  </a:cubicBezTo>
                  <a:cubicBezTo>
                    <a:pt x="1669" y="2245"/>
                    <a:pt x="1666" y="2260"/>
                    <a:pt x="1655" y="2267"/>
                  </a:cubicBezTo>
                  <a:lnTo>
                    <a:pt x="1655" y="2267"/>
                  </a:lnTo>
                  <a:cubicBezTo>
                    <a:pt x="1645" y="2275"/>
                    <a:pt x="1630" y="2273"/>
                    <a:pt x="1622" y="2262"/>
                  </a:cubicBezTo>
                  <a:cubicBezTo>
                    <a:pt x="1614" y="2251"/>
                    <a:pt x="1617" y="2236"/>
                    <a:pt x="1628" y="2228"/>
                  </a:cubicBezTo>
                  <a:close/>
                  <a:moveTo>
                    <a:pt x="1727" y="2200"/>
                  </a:moveTo>
                  <a:lnTo>
                    <a:pt x="1727" y="2200"/>
                  </a:lnTo>
                  <a:cubicBezTo>
                    <a:pt x="1740" y="2200"/>
                    <a:pt x="1751" y="2211"/>
                    <a:pt x="1751" y="2224"/>
                  </a:cubicBezTo>
                  <a:cubicBezTo>
                    <a:pt x="1751" y="2238"/>
                    <a:pt x="1740" y="2248"/>
                    <a:pt x="1727" y="2248"/>
                  </a:cubicBezTo>
                  <a:lnTo>
                    <a:pt x="1727" y="2248"/>
                  </a:lnTo>
                  <a:cubicBezTo>
                    <a:pt x="1714" y="2248"/>
                    <a:pt x="1703" y="2238"/>
                    <a:pt x="1703" y="2224"/>
                  </a:cubicBezTo>
                  <a:cubicBezTo>
                    <a:pt x="1703" y="2211"/>
                    <a:pt x="1714" y="2200"/>
                    <a:pt x="1727" y="2200"/>
                  </a:cubicBezTo>
                  <a:close/>
                  <a:moveTo>
                    <a:pt x="1796" y="2165"/>
                  </a:moveTo>
                  <a:lnTo>
                    <a:pt x="1796" y="2165"/>
                  </a:lnTo>
                  <a:cubicBezTo>
                    <a:pt x="1806" y="2157"/>
                    <a:pt x="1821" y="2158"/>
                    <a:pt x="1829" y="2169"/>
                  </a:cubicBezTo>
                  <a:cubicBezTo>
                    <a:pt x="1838" y="2179"/>
                    <a:pt x="1836" y="2194"/>
                    <a:pt x="1826" y="2202"/>
                  </a:cubicBezTo>
                  <a:lnTo>
                    <a:pt x="1826" y="2202"/>
                  </a:lnTo>
                  <a:cubicBezTo>
                    <a:pt x="1815" y="2211"/>
                    <a:pt x="1800" y="2209"/>
                    <a:pt x="1792" y="2199"/>
                  </a:cubicBezTo>
                  <a:cubicBezTo>
                    <a:pt x="1784" y="2188"/>
                    <a:pt x="1785" y="2173"/>
                    <a:pt x="1796" y="2165"/>
                  </a:cubicBezTo>
                  <a:close/>
                  <a:moveTo>
                    <a:pt x="1900" y="2134"/>
                  </a:moveTo>
                  <a:lnTo>
                    <a:pt x="1900" y="2134"/>
                  </a:lnTo>
                  <a:cubicBezTo>
                    <a:pt x="1914" y="2134"/>
                    <a:pt x="1924" y="2145"/>
                    <a:pt x="1924" y="2158"/>
                  </a:cubicBezTo>
                  <a:cubicBezTo>
                    <a:pt x="1924" y="2172"/>
                    <a:pt x="1914" y="2182"/>
                    <a:pt x="1900" y="2182"/>
                  </a:cubicBezTo>
                  <a:lnTo>
                    <a:pt x="1900" y="2182"/>
                  </a:lnTo>
                  <a:cubicBezTo>
                    <a:pt x="1887" y="2182"/>
                    <a:pt x="1876" y="2172"/>
                    <a:pt x="1876" y="2158"/>
                  </a:cubicBezTo>
                  <a:cubicBezTo>
                    <a:pt x="1876" y="2145"/>
                    <a:pt x="1887" y="2134"/>
                    <a:pt x="1900" y="2134"/>
                  </a:cubicBezTo>
                  <a:close/>
                  <a:moveTo>
                    <a:pt x="1983" y="2112"/>
                  </a:moveTo>
                  <a:lnTo>
                    <a:pt x="1983" y="2112"/>
                  </a:lnTo>
                  <a:cubicBezTo>
                    <a:pt x="1995" y="2107"/>
                    <a:pt x="2009" y="2113"/>
                    <a:pt x="2014" y="2126"/>
                  </a:cubicBezTo>
                  <a:cubicBezTo>
                    <a:pt x="2019" y="2138"/>
                    <a:pt x="2013" y="2152"/>
                    <a:pt x="2001" y="2157"/>
                  </a:cubicBezTo>
                  <a:lnTo>
                    <a:pt x="2001" y="2157"/>
                  </a:lnTo>
                  <a:cubicBezTo>
                    <a:pt x="1988" y="2162"/>
                    <a:pt x="1974" y="2156"/>
                    <a:pt x="1969" y="2143"/>
                  </a:cubicBezTo>
                  <a:cubicBezTo>
                    <a:pt x="1965" y="2131"/>
                    <a:pt x="1970" y="2117"/>
                    <a:pt x="1983" y="2112"/>
                  </a:cubicBezTo>
                  <a:close/>
                  <a:moveTo>
                    <a:pt x="2077" y="2076"/>
                  </a:moveTo>
                  <a:lnTo>
                    <a:pt x="2077" y="2076"/>
                  </a:lnTo>
                  <a:cubicBezTo>
                    <a:pt x="2090" y="2076"/>
                    <a:pt x="2101" y="2087"/>
                    <a:pt x="2101" y="2100"/>
                  </a:cubicBezTo>
                  <a:cubicBezTo>
                    <a:pt x="2101" y="2114"/>
                    <a:pt x="2090" y="2124"/>
                    <a:pt x="2077" y="2124"/>
                  </a:cubicBezTo>
                  <a:lnTo>
                    <a:pt x="2077" y="2124"/>
                  </a:lnTo>
                  <a:cubicBezTo>
                    <a:pt x="2064" y="2124"/>
                    <a:pt x="2053" y="2114"/>
                    <a:pt x="2053" y="2100"/>
                  </a:cubicBezTo>
                  <a:cubicBezTo>
                    <a:pt x="2053" y="2087"/>
                    <a:pt x="2064" y="2076"/>
                    <a:pt x="2077" y="2076"/>
                  </a:cubicBezTo>
                  <a:close/>
                  <a:moveTo>
                    <a:pt x="2153" y="2041"/>
                  </a:moveTo>
                  <a:lnTo>
                    <a:pt x="2153" y="2041"/>
                  </a:lnTo>
                  <a:cubicBezTo>
                    <a:pt x="2165" y="2036"/>
                    <a:pt x="2179" y="2042"/>
                    <a:pt x="2184" y="2054"/>
                  </a:cubicBezTo>
                  <a:cubicBezTo>
                    <a:pt x="2189" y="2067"/>
                    <a:pt x="2183" y="2081"/>
                    <a:pt x="2171" y="2086"/>
                  </a:cubicBezTo>
                  <a:lnTo>
                    <a:pt x="2171" y="2086"/>
                  </a:lnTo>
                  <a:cubicBezTo>
                    <a:pt x="2159" y="2090"/>
                    <a:pt x="2145" y="2085"/>
                    <a:pt x="2140" y="2072"/>
                  </a:cubicBezTo>
                  <a:cubicBezTo>
                    <a:pt x="2135" y="2060"/>
                    <a:pt x="2141" y="2046"/>
                    <a:pt x="2153" y="2041"/>
                  </a:cubicBezTo>
                  <a:close/>
                  <a:moveTo>
                    <a:pt x="2250" y="2013"/>
                  </a:moveTo>
                  <a:lnTo>
                    <a:pt x="2250" y="2013"/>
                  </a:lnTo>
                  <a:cubicBezTo>
                    <a:pt x="2264" y="2013"/>
                    <a:pt x="2274" y="2024"/>
                    <a:pt x="2274" y="2037"/>
                  </a:cubicBezTo>
                  <a:cubicBezTo>
                    <a:pt x="2274" y="2051"/>
                    <a:pt x="2264" y="2061"/>
                    <a:pt x="2250" y="2061"/>
                  </a:cubicBezTo>
                  <a:lnTo>
                    <a:pt x="2250" y="2061"/>
                  </a:lnTo>
                  <a:cubicBezTo>
                    <a:pt x="2237" y="2061"/>
                    <a:pt x="2226" y="2051"/>
                    <a:pt x="2226" y="2037"/>
                  </a:cubicBezTo>
                  <a:cubicBezTo>
                    <a:pt x="2226" y="2024"/>
                    <a:pt x="2237" y="2013"/>
                    <a:pt x="2250" y="2013"/>
                  </a:cubicBezTo>
                  <a:close/>
                  <a:moveTo>
                    <a:pt x="2317" y="1992"/>
                  </a:moveTo>
                  <a:lnTo>
                    <a:pt x="2317" y="1992"/>
                  </a:lnTo>
                  <a:cubicBezTo>
                    <a:pt x="2325" y="1982"/>
                    <a:pt x="2339" y="1979"/>
                    <a:pt x="2350" y="1987"/>
                  </a:cubicBezTo>
                  <a:cubicBezTo>
                    <a:pt x="2361" y="1994"/>
                    <a:pt x="2364" y="2009"/>
                    <a:pt x="2356" y="2020"/>
                  </a:cubicBezTo>
                  <a:lnTo>
                    <a:pt x="2356" y="2020"/>
                  </a:lnTo>
                  <a:cubicBezTo>
                    <a:pt x="2348" y="2031"/>
                    <a:pt x="2333" y="2034"/>
                    <a:pt x="2323" y="2026"/>
                  </a:cubicBezTo>
                  <a:cubicBezTo>
                    <a:pt x="2312" y="2018"/>
                    <a:pt x="2309" y="2003"/>
                    <a:pt x="2317" y="1992"/>
                  </a:cubicBezTo>
                  <a:close/>
                  <a:moveTo>
                    <a:pt x="2394" y="1937"/>
                  </a:moveTo>
                  <a:lnTo>
                    <a:pt x="2394" y="1936"/>
                  </a:lnTo>
                  <a:cubicBezTo>
                    <a:pt x="2402" y="1927"/>
                    <a:pt x="2418" y="1926"/>
                    <a:pt x="2427" y="1935"/>
                  </a:cubicBezTo>
                  <a:cubicBezTo>
                    <a:pt x="2437" y="1944"/>
                    <a:pt x="2438" y="1959"/>
                    <a:pt x="2429" y="1969"/>
                  </a:cubicBezTo>
                  <a:lnTo>
                    <a:pt x="2429" y="1969"/>
                  </a:lnTo>
                  <a:cubicBezTo>
                    <a:pt x="2420" y="1978"/>
                    <a:pt x="2405" y="1979"/>
                    <a:pt x="2395" y="1970"/>
                  </a:cubicBezTo>
                  <a:cubicBezTo>
                    <a:pt x="2385" y="1962"/>
                    <a:pt x="2385" y="1946"/>
                    <a:pt x="2394" y="1937"/>
                  </a:cubicBezTo>
                  <a:close/>
                  <a:moveTo>
                    <a:pt x="2496" y="1893"/>
                  </a:moveTo>
                  <a:lnTo>
                    <a:pt x="2496" y="1893"/>
                  </a:lnTo>
                  <a:cubicBezTo>
                    <a:pt x="2509" y="1893"/>
                    <a:pt x="2520" y="1904"/>
                    <a:pt x="2520" y="1917"/>
                  </a:cubicBezTo>
                  <a:cubicBezTo>
                    <a:pt x="2520" y="1931"/>
                    <a:pt x="2509" y="1941"/>
                    <a:pt x="2496" y="1941"/>
                  </a:cubicBezTo>
                  <a:lnTo>
                    <a:pt x="2496" y="1941"/>
                  </a:lnTo>
                  <a:cubicBezTo>
                    <a:pt x="2483" y="1941"/>
                    <a:pt x="2472" y="1931"/>
                    <a:pt x="2472" y="1917"/>
                  </a:cubicBezTo>
                  <a:cubicBezTo>
                    <a:pt x="2472" y="1904"/>
                    <a:pt x="2483" y="1893"/>
                    <a:pt x="2496" y="1893"/>
                  </a:cubicBezTo>
                  <a:close/>
                  <a:moveTo>
                    <a:pt x="2567" y="1853"/>
                  </a:moveTo>
                  <a:lnTo>
                    <a:pt x="2567" y="1853"/>
                  </a:lnTo>
                  <a:cubicBezTo>
                    <a:pt x="2580" y="1848"/>
                    <a:pt x="2594" y="1854"/>
                    <a:pt x="2599" y="1866"/>
                  </a:cubicBezTo>
                  <a:cubicBezTo>
                    <a:pt x="2603" y="1879"/>
                    <a:pt x="2597" y="1893"/>
                    <a:pt x="2585" y="1898"/>
                  </a:cubicBezTo>
                  <a:lnTo>
                    <a:pt x="2585" y="1898"/>
                  </a:lnTo>
                  <a:cubicBezTo>
                    <a:pt x="2573" y="1903"/>
                    <a:pt x="2559" y="1897"/>
                    <a:pt x="2554" y="1884"/>
                  </a:cubicBezTo>
                  <a:cubicBezTo>
                    <a:pt x="2549" y="1872"/>
                    <a:pt x="2555" y="1858"/>
                    <a:pt x="2567" y="1853"/>
                  </a:cubicBezTo>
                  <a:close/>
                  <a:moveTo>
                    <a:pt x="2664" y="1826"/>
                  </a:moveTo>
                  <a:lnTo>
                    <a:pt x="2664" y="1826"/>
                  </a:lnTo>
                  <a:cubicBezTo>
                    <a:pt x="2677" y="1826"/>
                    <a:pt x="2688" y="1837"/>
                    <a:pt x="2688" y="1850"/>
                  </a:cubicBezTo>
                  <a:cubicBezTo>
                    <a:pt x="2688" y="1864"/>
                    <a:pt x="2677" y="1874"/>
                    <a:pt x="2664" y="1874"/>
                  </a:cubicBezTo>
                  <a:lnTo>
                    <a:pt x="2664" y="1874"/>
                  </a:lnTo>
                  <a:cubicBezTo>
                    <a:pt x="2651" y="1874"/>
                    <a:pt x="2640" y="1864"/>
                    <a:pt x="2640" y="1850"/>
                  </a:cubicBezTo>
                  <a:cubicBezTo>
                    <a:pt x="2640" y="1837"/>
                    <a:pt x="2651" y="1826"/>
                    <a:pt x="2664" y="1826"/>
                  </a:cubicBezTo>
                  <a:close/>
                  <a:moveTo>
                    <a:pt x="2745" y="1802"/>
                  </a:moveTo>
                  <a:lnTo>
                    <a:pt x="2745" y="1802"/>
                  </a:lnTo>
                  <a:cubicBezTo>
                    <a:pt x="2757" y="1797"/>
                    <a:pt x="2771" y="1803"/>
                    <a:pt x="2776" y="1815"/>
                  </a:cubicBezTo>
                  <a:cubicBezTo>
                    <a:pt x="2781" y="1827"/>
                    <a:pt x="2775" y="1841"/>
                    <a:pt x="2763" y="1846"/>
                  </a:cubicBezTo>
                  <a:lnTo>
                    <a:pt x="2763" y="1846"/>
                  </a:lnTo>
                  <a:cubicBezTo>
                    <a:pt x="2751" y="1851"/>
                    <a:pt x="2737" y="1845"/>
                    <a:pt x="2732" y="1833"/>
                  </a:cubicBezTo>
                  <a:cubicBezTo>
                    <a:pt x="2727" y="1821"/>
                    <a:pt x="2733" y="1807"/>
                    <a:pt x="2745" y="1802"/>
                  </a:cubicBezTo>
                  <a:close/>
                  <a:moveTo>
                    <a:pt x="2844" y="1776"/>
                  </a:moveTo>
                  <a:lnTo>
                    <a:pt x="2844" y="1776"/>
                  </a:lnTo>
                  <a:cubicBezTo>
                    <a:pt x="2858" y="1776"/>
                    <a:pt x="2868" y="1787"/>
                    <a:pt x="2868" y="1800"/>
                  </a:cubicBezTo>
                  <a:cubicBezTo>
                    <a:pt x="2868" y="1814"/>
                    <a:pt x="2858" y="1824"/>
                    <a:pt x="2844" y="1824"/>
                  </a:cubicBezTo>
                  <a:lnTo>
                    <a:pt x="2844" y="1824"/>
                  </a:lnTo>
                  <a:cubicBezTo>
                    <a:pt x="2831" y="1824"/>
                    <a:pt x="2820" y="1814"/>
                    <a:pt x="2820" y="1800"/>
                  </a:cubicBezTo>
                  <a:cubicBezTo>
                    <a:pt x="2820" y="1787"/>
                    <a:pt x="2831" y="1776"/>
                    <a:pt x="2844" y="1776"/>
                  </a:cubicBezTo>
                  <a:close/>
                  <a:moveTo>
                    <a:pt x="2932" y="1752"/>
                  </a:moveTo>
                  <a:lnTo>
                    <a:pt x="2932" y="1752"/>
                  </a:lnTo>
                  <a:cubicBezTo>
                    <a:pt x="2945" y="1752"/>
                    <a:pt x="2956" y="1763"/>
                    <a:pt x="2956" y="1776"/>
                  </a:cubicBezTo>
                  <a:cubicBezTo>
                    <a:pt x="2956" y="1790"/>
                    <a:pt x="2945" y="1800"/>
                    <a:pt x="2932" y="1800"/>
                  </a:cubicBezTo>
                  <a:lnTo>
                    <a:pt x="2932" y="1800"/>
                  </a:lnTo>
                  <a:cubicBezTo>
                    <a:pt x="2919" y="1800"/>
                    <a:pt x="2908" y="1790"/>
                    <a:pt x="2908" y="1776"/>
                  </a:cubicBezTo>
                  <a:cubicBezTo>
                    <a:pt x="2908" y="1763"/>
                    <a:pt x="2919" y="1752"/>
                    <a:pt x="2932" y="1752"/>
                  </a:cubicBezTo>
                  <a:close/>
                  <a:moveTo>
                    <a:pt x="3010" y="1721"/>
                  </a:moveTo>
                  <a:lnTo>
                    <a:pt x="3011" y="1721"/>
                  </a:lnTo>
                  <a:cubicBezTo>
                    <a:pt x="3024" y="1721"/>
                    <a:pt x="3035" y="1732"/>
                    <a:pt x="3035" y="1745"/>
                  </a:cubicBezTo>
                  <a:cubicBezTo>
                    <a:pt x="3035" y="1759"/>
                    <a:pt x="3024" y="1769"/>
                    <a:pt x="3011" y="1769"/>
                  </a:cubicBezTo>
                  <a:lnTo>
                    <a:pt x="3010" y="1769"/>
                  </a:lnTo>
                  <a:cubicBezTo>
                    <a:pt x="2997" y="1769"/>
                    <a:pt x="2986" y="1759"/>
                    <a:pt x="2986" y="1745"/>
                  </a:cubicBezTo>
                  <a:cubicBezTo>
                    <a:pt x="2986" y="1732"/>
                    <a:pt x="2997" y="1721"/>
                    <a:pt x="3010" y="1721"/>
                  </a:cubicBezTo>
                  <a:close/>
                  <a:moveTo>
                    <a:pt x="3085" y="1690"/>
                  </a:moveTo>
                  <a:lnTo>
                    <a:pt x="3085" y="1690"/>
                  </a:lnTo>
                  <a:cubicBezTo>
                    <a:pt x="3098" y="1685"/>
                    <a:pt x="3112" y="1691"/>
                    <a:pt x="3117" y="1703"/>
                  </a:cubicBezTo>
                  <a:cubicBezTo>
                    <a:pt x="3121" y="1716"/>
                    <a:pt x="3115" y="1729"/>
                    <a:pt x="3103" y="1734"/>
                  </a:cubicBezTo>
                  <a:lnTo>
                    <a:pt x="3103" y="1734"/>
                  </a:lnTo>
                  <a:cubicBezTo>
                    <a:pt x="3091" y="1739"/>
                    <a:pt x="3077" y="1733"/>
                    <a:pt x="3072" y="1721"/>
                  </a:cubicBezTo>
                  <a:cubicBezTo>
                    <a:pt x="3067" y="1709"/>
                    <a:pt x="3073" y="1695"/>
                    <a:pt x="3085" y="1690"/>
                  </a:cubicBezTo>
                  <a:close/>
                  <a:moveTo>
                    <a:pt x="3166" y="1676"/>
                  </a:moveTo>
                  <a:lnTo>
                    <a:pt x="3166" y="1676"/>
                  </a:lnTo>
                  <a:cubicBezTo>
                    <a:pt x="3174" y="1666"/>
                    <a:pt x="3190" y="1664"/>
                    <a:pt x="3200" y="1673"/>
                  </a:cubicBezTo>
                  <a:cubicBezTo>
                    <a:pt x="3210" y="1681"/>
                    <a:pt x="3211" y="1696"/>
                    <a:pt x="3203" y="1706"/>
                  </a:cubicBezTo>
                  <a:lnTo>
                    <a:pt x="3203" y="1706"/>
                  </a:lnTo>
                  <a:cubicBezTo>
                    <a:pt x="3194" y="1717"/>
                    <a:pt x="3179" y="1718"/>
                    <a:pt x="3169" y="1710"/>
                  </a:cubicBezTo>
                  <a:cubicBezTo>
                    <a:pt x="3159" y="1701"/>
                    <a:pt x="3157" y="1686"/>
                    <a:pt x="3166" y="1676"/>
                  </a:cubicBezTo>
                  <a:close/>
                  <a:moveTo>
                    <a:pt x="3266" y="1645"/>
                  </a:moveTo>
                  <a:lnTo>
                    <a:pt x="3266" y="1645"/>
                  </a:lnTo>
                  <a:cubicBezTo>
                    <a:pt x="3278" y="1641"/>
                    <a:pt x="3292" y="1646"/>
                    <a:pt x="3297" y="1659"/>
                  </a:cubicBezTo>
                  <a:cubicBezTo>
                    <a:pt x="3302" y="1671"/>
                    <a:pt x="3296" y="1685"/>
                    <a:pt x="3284" y="1690"/>
                  </a:cubicBezTo>
                  <a:lnTo>
                    <a:pt x="3284" y="1690"/>
                  </a:lnTo>
                  <a:cubicBezTo>
                    <a:pt x="3271" y="1695"/>
                    <a:pt x="3257" y="1689"/>
                    <a:pt x="3253" y="1677"/>
                  </a:cubicBezTo>
                  <a:cubicBezTo>
                    <a:pt x="3248" y="1664"/>
                    <a:pt x="3254" y="1650"/>
                    <a:pt x="3266" y="1645"/>
                  </a:cubicBezTo>
                  <a:close/>
                  <a:moveTo>
                    <a:pt x="3350" y="1604"/>
                  </a:moveTo>
                  <a:lnTo>
                    <a:pt x="3350" y="1604"/>
                  </a:lnTo>
                  <a:cubicBezTo>
                    <a:pt x="3362" y="1599"/>
                    <a:pt x="3376" y="1605"/>
                    <a:pt x="3381" y="1617"/>
                  </a:cubicBezTo>
                  <a:cubicBezTo>
                    <a:pt x="3386" y="1630"/>
                    <a:pt x="3380" y="1644"/>
                    <a:pt x="3368" y="1649"/>
                  </a:cubicBezTo>
                  <a:lnTo>
                    <a:pt x="3368" y="1649"/>
                  </a:lnTo>
                  <a:cubicBezTo>
                    <a:pt x="3356" y="1653"/>
                    <a:pt x="3342" y="1647"/>
                    <a:pt x="3337" y="1635"/>
                  </a:cubicBezTo>
                  <a:cubicBezTo>
                    <a:pt x="3332" y="1623"/>
                    <a:pt x="3338" y="1609"/>
                    <a:pt x="3350" y="1604"/>
                  </a:cubicBezTo>
                  <a:close/>
                  <a:moveTo>
                    <a:pt x="3447" y="1577"/>
                  </a:moveTo>
                  <a:lnTo>
                    <a:pt x="3447" y="1577"/>
                  </a:lnTo>
                  <a:cubicBezTo>
                    <a:pt x="3460" y="1577"/>
                    <a:pt x="3471" y="1588"/>
                    <a:pt x="3471" y="1601"/>
                  </a:cubicBezTo>
                  <a:cubicBezTo>
                    <a:pt x="3471" y="1615"/>
                    <a:pt x="3460" y="1625"/>
                    <a:pt x="3447" y="1625"/>
                  </a:cubicBezTo>
                  <a:lnTo>
                    <a:pt x="3447" y="1625"/>
                  </a:lnTo>
                  <a:cubicBezTo>
                    <a:pt x="3433" y="1625"/>
                    <a:pt x="3423" y="1615"/>
                    <a:pt x="3423" y="1601"/>
                  </a:cubicBezTo>
                  <a:cubicBezTo>
                    <a:pt x="3423" y="1588"/>
                    <a:pt x="3433" y="1577"/>
                    <a:pt x="3447" y="1577"/>
                  </a:cubicBezTo>
                  <a:close/>
                  <a:moveTo>
                    <a:pt x="3516" y="1566"/>
                  </a:moveTo>
                  <a:lnTo>
                    <a:pt x="3516" y="1566"/>
                  </a:lnTo>
                  <a:cubicBezTo>
                    <a:pt x="3524" y="1555"/>
                    <a:pt x="3539" y="1554"/>
                    <a:pt x="3550" y="1562"/>
                  </a:cubicBezTo>
                  <a:cubicBezTo>
                    <a:pt x="3560" y="1571"/>
                    <a:pt x="3561" y="1586"/>
                    <a:pt x="3553" y="1596"/>
                  </a:cubicBezTo>
                  <a:lnTo>
                    <a:pt x="3553" y="1596"/>
                  </a:lnTo>
                  <a:cubicBezTo>
                    <a:pt x="3544" y="1606"/>
                    <a:pt x="3529" y="1608"/>
                    <a:pt x="3519" y="1599"/>
                  </a:cubicBezTo>
                  <a:cubicBezTo>
                    <a:pt x="3509" y="1591"/>
                    <a:pt x="3507" y="1576"/>
                    <a:pt x="3516" y="1566"/>
                  </a:cubicBezTo>
                  <a:close/>
                  <a:moveTo>
                    <a:pt x="3601" y="1525"/>
                  </a:moveTo>
                  <a:lnTo>
                    <a:pt x="3602" y="1525"/>
                  </a:lnTo>
                  <a:cubicBezTo>
                    <a:pt x="3611" y="1517"/>
                    <a:pt x="3627" y="1517"/>
                    <a:pt x="3635" y="1527"/>
                  </a:cubicBezTo>
                  <a:cubicBezTo>
                    <a:pt x="3644" y="1537"/>
                    <a:pt x="3643" y="1552"/>
                    <a:pt x="3634" y="1561"/>
                  </a:cubicBezTo>
                  <a:lnTo>
                    <a:pt x="3633" y="1561"/>
                  </a:lnTo>
                  <a:cubicBezTo>
                    <a:pt x="3624" y="1570"/>
                    <a:pt x="3608" y="1569"/>
                    <a:pt x="3600" y="1559"/>
                  </a:cubicBezTo>
                  <a:cubicBezTo>
                    <a:pt x="3591" y="1549"/>
                    <a:pt x="3592" y="1534"/>
                    <a:pt x="3601" y="1525"/>
                  </a:cubicBezTo>
                  <a:close/>
                  <a:moveTo>
                    <a:pt x="3707" y="1491"/>
                  </a:moveTo>
                  <a:lnTo>
                    <a:pt x="3707" y="1491"/>
                  </a:lnTo>
                  <a:cubicBezTo>
                    <a:pt x="3720" y="1491"/>
                    <a:pt x="3731" y="1502"/>
                    <a:pt x="3731" y="1515"/>
                  </a:cubicBezTo>
                  <a:cubicBezTo>
                    <a:pt x="3731" y="1529"/>
                    <a:pt x="3720" y="1539"/>
                    <a:pt x="3707" y="1539"/>
                  </a:cubicBezTo>
                  <a:lnTo>
                    <a:pt x="3707" y="1539"/>
                  </a:lnTo>
                  <a:cubicBezTo>
                    <a:pt x="3693" y="1539"/>
                    <a:pt x="3683" y="1529"/>
                    <a:pt x="3683" y="1515"/>
                  </a:cubicBezTo>
                  <a:cubicBezTo>
                    <a:pt x="3683" y="1502"/>
                    <a:pt x="3693" y="1491"/>
                    <a:pt x="3707" y="1491"/>
                  </a:cubicBezTo>
                  <a:close/>
                  <a:moveTo>
                    <a:pt x="3788" y="1469"/>
                  </a:moveTo>
                  <a:lnTo>
                    <a:pt x="3788" y="1469"/>
                  </a:lnTo>
                  <a:cubicBezTo>
                    <a:pt x="3800" y="1464"/>
                    <a:pt x="3814" y="1470"/>
                    <a:pt x="3819" y="1482"/>
                  </a:cubicBezTo>
                  <a:cubicBezTo>
                    <a:pt x="3824" y="1494"/>
                    <a:pt x="3818" y="1508"/>
                    <a:pt x="3806" y="1513"/>
                  </a:cubicBezTo>
                  <a:lnTo>
                    <a:pt x="3806" y="1513"/>
                  </a:lnTo>
                  <a:cubicBezTo>
                    <a:pt x="3793" y="1518"/>
                    <a:pt x="3779" y="1512"/>
                    <a:pt x="3774" y="1500"/>
                  </a:cubicBezTo>
                  <a:cubicBezTo>
                    <a:pt x="3769" y="1488"/>
                    <a:pt x="3775" y="1474"/>
                    <a:pt x="3788" y="1469"/>
                  </a:cubicBezTo>
                  <a:close/>
                  <a:moveTo>
                    <a:pt x="3878" y="1445"/>
                  </a:moveTo>
                  <a:lnTo>
                    <a:pt x="3878" y="1445"/>
                  </a:lnTo>
                  <a:cubicBezTo>
                    <a:pt x="3890" y="1440"/>
                    <a:pt x="3904" y="1446"/>
                    <a:pt x="3909" y="1458"/>
                  </a:cubicBezTo>
                  <a:cubicBezTo>
                    <a:pt x="3914" y="1470"/>
                    <a:pt x="3908" y="1484"/>
                    <a:pt x="3896" y="1489"/>
                  </a:cubicBezTo>
                  <a:lnTo>
                    <a:pt x="3896" y="1489"/>
                  </a:lnTo>
                  <a:cubicBezTo>
                    <a:pt x="3883" y="1494"/>
                    <a:pt x="3869" y="1488"/>
                    <a:pt x="3865" y="1476"/>
                  </a:cubicBezTo>
                  <a:cubicBezTo>
                    <a:pt x="3860" y="1464"/>
                    <a:pt x="3866" y="1450"/>
                    <a:pt x="3878" y="1445"/>
                  </a:cubicBezTo>
                  <a:close/>
                  <a:moveTo>
                    <a:pt x="3978" y="1420"/>
                  </a:moveTo>
                  <a:lnTo>
                    <a:pt x="3978" y="1420"/>
                  </a:lnTo>
                  <a:cubicBezTo>
                    <a:pt x="3992" y="1420"/>
                    <a:pt x="4002" y="1431"/>
                    <a:pt x="4002" y="1444"/>
                  </a:cubicBezTo>
                  <a:cubicBezTo>
                    <a:pt x="4002" y="1458"/>
                    <a:pt x="3992" y="1468"/>
                    <a:pt x="3978" y="1468"/>
                  </a:cubicBezTo>
                  <a:lnTo>
                    <a:pt x="3978" y="1468"/>
                  </a:lnTo>
                  <a:cubicBezTo>
                    <a:pt x="3965" y="1468"/>
                    <a:pt x="3954" y="1458"/>
                    <a:pt x="3954" y="1444"/>
                  </a:cubicBezTo>
                  <a:cubicBezTo>
                    <a:pt x="3954" y="1431"/>
                    <a:pt x="3965" y="1420"/>
                    <a:pt x="3978" y="1420"/>
                  </a:cubicBezTo>
                  <a:close/>
                  <a:moveTo>
                    <a:pt x="4055" y="1386"/>
                  </a:moveTo>
                  <a:lnTo>
                    <a:pt x="4055" y="1386"/>
                  </a:lnTo>
                  <a:cubicBezTo>
                    <a:pt x="4067" y="1381"/>
                    <a:pt x="4081" y="1387"/>
                    <a:pt x="4086" y="1399"/>
                  </a:cubicBezTo>
                  <a:cubicBezTo>
                    <a:pt x="4091" y="1411"/>
                    <a:pt x="4085" y="1425"/>
                    <a:pt x="4073" y="1430"/>
                  </a:cubicBezTo>
                  <a:lnTo>
                    <a:pt x="4073" y="1430"/>
                  </a:lnTo>
                  <a:cubicBezTo>
                    <a:pt x="4061" y="1435"/>
                    <a:pt x="4047" y="1429"/>
                    <a:pt x="4042" y="1417"/>
                  </a:cubicBezTo>
                  <a:cubicBezTo>
                    <a:pt x="4037" y="1405"/>
                    <a:pt x="4043" y="1391"/>
                    <a:pt x="4055" y="1386"/>
                  </a:cubicBezTo>
                  <a:close/>
                  <a:moveTo>
                    <a:pt x="4132" y="1371"/>
                  </a:moveTo>
                  <a:lnTo>
                    <a:pt x="4132" y="1371"/>
                  </a:lnTo>
                  <a:cubicBezTo>
                    <a:pt x="4139" y="1360"/>
                    <a:pt x="4154" y="1356"/>
                    <a:pt x="4165" y="1363"/>
                  </a:cubicBezTo>
                  <a:cubicBezTo>
                    <a:pt x="4177" y="1370"/>
                    <a:pt x="4180" y="1385"/>
                    <a:pt x="4173" y="1396"/>
                  </a:cubicBezTo>
                  <a:lnTo>
                    <a:pt x="4173" y="1396"/>
                  </a:lnTo>
                  <a:cubicBezTo>
                    <a:pt x="4166" y="1407"/>
                    <a:pt x="4151" y="1411"/>
                    <a:pt x="4140" y="1404"/>
                  </a:cubicBezTo>
                  <a:cubicBezTo>
                    <a:pt x="4129" y="1397"/>
                    <a:pt x="4125" y="1382"/>
                    <a:pt x="4132" y="1371"/>
                  </a:cubicBezTo>
                  <a:close/>
                  <a:moveTo>
                    <a:pt x="4240" y="1330"/>
                  </a:moveTo>
                  <a:lnTo>
                    <a:pt x="4240" y="1330"/>
                  </a:lnTo>
                  <a:cubicBezTo>
                    <a:pt x="4253" y="1330"/>
                    <a:pt x="4264" y="1341"/>
                    <a:pt x="4264" y="1354"/>
                  </a:cubicBezTo>
                  <a:cubicBezTo>
                    <a:pt x="4264" y="1368"/>
                    <a:pt x="4253" y="1378"/>
                    <a:pt x="4240" y="1378"/>
                  </a:cubicBezTo>
                  <a:lnTo>
                    <a:pt x="4240" y="1378"/>
                  </a:lnTo>
                  <a:cubicBezTo>
                    <a:pt x="4227" y="1378"/>
                    <a:pt x="4216" y="1368"/>
                    <a:pt x="4216" y="1354"/>
                  </a:cubicBezTo>
                  <a:cubicBezTo>
                    <a:pt x="4216" y="1341"/>
                    <a:pt x="4227" y="1330"/>
                    <a:pt x="4240" y="1330"/>
                  </a:cubicBezTo>
                  <a:close/>
                  <a:moveTo>
                    <a:pt x="4307" y="1303"/>
                  </a:moveTo>
                  <a:lnTo>
                    <a:pt x="4307" y="1303"/>
                  </a:lnTo>
                  <a:cubicBezTo>
                    <a:pt x="4317" y="1295"/>
                    <a:pt x="4333" y="1297"/>
                    <a:pt x="4341" y="1307"/>
                  </a:cubicBezTo>
                  <a:cubicBezTo>
                    <a:pt x="4349" y="1317"/>
                    <a:pt x="4348" y="1333"/>
                    <a:pt x="4337" y="1341"/>
                  </a:cubicBezTo>
                  <a:lnTo>
                    <a:pt x="4337" y="1341"/>
                  </a:lnTo>
                  <a:cubicBezTo>
                    <a:pt x="4327" y="1349"/>
                    <a:pt x="4312" y="1347"/>
                    <a:pt x="4303" y="1337"/>
                  </a:cubicBezTo>
                  <a:cubicBezTo>
                    <a:pt x="4295" y="1327"/>
                    <a:pt x="4297" y="1312"/>
                    <a:pt x="4307" y="1303"/>
                  </a:cubicBezTo>
                  <a:close/>
                  <a:moveTo>
                    <a:pt x="4411" y="1272"/>
                  </a:moveTo>
                  <a:lnTo>
                    <a:pt x="4411" y="1272"/>
                  </a:lnTo>
                  <a:cubicBezTo>
                    <a:pt x="4424" y="1272"/>
                    <a:pt x="4435" y="1283"/>
                    <a:pt x="4435" y="1296"/>
                  </a:cubicBezTo>
                  <a:cubicBezTo>
                    <a:pt x="4435" y="1310"/>
                    <a:pt x="4424" y="1320"/>
                    <a:pt x="4411" y="1320"/>
                  </a:cubicBezTo>
                  <a:lnTo>
                    <a:pt x="4411" y="1320"/>
                  </a:lnTo>
                  <a:cubicBezTo>
                    <a:pt x="4397" y="1320"/>
                    <a:pt x="4387" y="1310"/>
                    <a:pt x="4387" y="1296"/>
                  </a:cubicBezTo>
                  <a:cubicBezTo>
                    <a:pt x="4387" y="1283"/>
                    <a:pt x="4397" y="1272"/>
                    <a:pt x="4411" y="1272"/>
                  </a:cubicBezTo>
                  <a:close/>
                  <a:moveTo>
                    <a:pt x="4497" y="1240"/>
                  </a:moveTo>
                  <a:lnTo>
                    <a:pt x="4497" y="1240"/>
                  </a:lnTo>
                  <a:cubicBezTo>
                    <a:pt x="4510" y="1240"/>
                    <a:pt x="4521" y="1251"/>
                    <a:pt x="4521" y="1264"/>
                  </a:cubicBezTo>
                  <a:cubicBezTo>
                    <a:pt x="4521" y="1278"/>
                    <a:pt x="4510" y="1288"/>
                    <a:pt x="4497" y="1288"/>
                  </a:cubicBezTo>
                  <a:lnTo>
                    <a:pt x="4497" y="1288"/>
                  </a:lnTo>
                  <a:cubicBezTo>
                    <a:pt x="4483" y="1288"/>
                    <a:pt x="4473" y="1278"/>
                    <a:pt x="4473" y="1264"/>
                  </a:cubicBezTo>
                  <a:cubicBezTo>
                    <a:pt x="4473" y="1251"/>
                    <a:pt x="4483" y="1240"/>
                    <a:pt x="4497" y="1240"/>
                  </a:cubicBezTo>
                  <a:close/>
                  <a:moveTo>
                    <a:pt x="4584" y="1209"/>
                  </a:moveTo>
                  <a:lnTo>
                    <a:pt x="4584" y="1209"/>
                  </a:lnTo>
                  <a:cubicBezTo>
                    <a:pt x="4597" y="1209"/>
                    <a:pt x="4608" y="1220"/>
                    <a:pt x="4608" y="1233"/>
                  </a:cubicBezTo>
                  <a:cubicBezTo>
                    <a:pt x="4608" y="1247"/>
                    <a:pt x="4597" y="1257"/>
                    <a:pt x="4584" y="1257"/>
                  </a:cubicBezTo>
                  <a:lnTo>
                    <a:pt x="4584" y="1257"/>
                  </a:lnTo>
                  <a:cubicBezTo>
                    <a:pt x="4571" y="1257"/>
                    <a:pt x="4560" y="1247"/>
                    <a:pt x="4560" y="1233"/>
                  </a:cubicBezTo>
                  <a:cubicBezTo>
                    <a:pt x="4560" y="1220"/>
                    <a:pt x="4571" y="1209"/>
                    <a:pt x="4584" y="1209"/>
                  </a:cubicBezTo>
                  <a:close/>
                  <a:moveTo>
                    <a:pt x="4669" y="1199"/>
                  </a:moveTo>
                  <a:lnTo>
                    <a:pt x="4669" y="1199"/>
                  </a:lnTo>
                  <a:cubicBezTo>
                    <a:pt x="4681" y="1194"/>
                    <a:pt x="4695" y="1200"/>
                    <a:pt x="4700" y="1213"/>
                  </a:cubicBezTo>
                  <a:cubicBezTo>
                    <a:pt x="4705" y="1225"/>
                    <a:pt x="4699" y="1239"/>
                    <a:pt x="4687" y="1244"/>
                  </a:cubicBezTo>
                  <a:lnTo>
                    <a:pt x="4687" y="1244"/>
                  </a:lnTo>
                  <a:cubicBezTo>
                    <a:pt x="4674" y="1249"/>
                    <a:pt x="4660" y="1243"/>
                    <a:pt x="4656" y="1231"/>
                  </a:cubicBezTo>
                  <a:cubicBezTo>
                    <a:pt x="4651" y="1218"/>
                    <a:pt x="4657" y="1204"/>
                    <a:pt x="4669" y="1199"/>
                  </a:cubicBezTo>
                  <a:close/>
                  <a:moveTo>
                    <a:pt x="4745" y="1166"/>
                  </a:moveTo>
                  <a:lnTo>
                    <a:pt x="4745" y="1166"/>
                  </a:lnTo>
                  <a:cubicBezTo>
                    <a:pt x="4755" y="1158"/>
                    <a:pt x="4770" y="1159"/>
                    <a:pt x="4778" y="1170"/>
                  </a:cubicBezTo>
                  <a:cubicBezTo>
                    <a:pt x="4787" y="1180"/>
                    <a:pt x="4785" y="1195"/>
                    <a:pt x="4775" y="1203"/>
                  </a:cubicBezTo>
                  <a:lnTo>
                    <a:pt x="4775" y="1204"/>
                  </a:lnTo>
                  <a:cubicBezTo>
                    <a:pt x="4764" y="1212"/>
                    <a:pt x="4749" y="1210"/>
                    <a:pt x="4741" y="1200"/>
                  </a:cubicBezTo>
                  <a:cubicBezTo>
                    <a:pt x="4733" y="1190"/>
                    <a:pt x="4734" y="1174"/>
                    <a:pt x="4745" y="1166"/>
                  </a:cubicBezTo>
                  <a:close/>
                  <a:moveTo>
                    <a:pt x="4850" y="1139"/>
                  </a:moveTo>
                  <a:lnTo>
                    <a:pt x="4850" y="1139"/>
                  </a:lnTo>
                  <a:cubicBezTo>
                    <a:pt x="4863" y="1139"/>
                    <a:pt x="4874" y="1150"/>
                    <a:pt x="4874" y="1163"/>
                  </a:cubicBezTo>
                  <a:cubicBezTo>
                    <a:pt x="4874" y="1177"/>
                    <a:pt x="4863" y="1187"/>
                    <a:pt x="4850" y="1187"/>
                  </a:cubicBezTo>
                  <a:lnTo>
                    <a:pt x="4850" y="1187"/>
                  </a:lnTo>
                  <a:cubicBezTo>
                    <a:pt x="4836" y="1187"/>
                    <a:pt x="4826" y="1177"/>
                    <a:pt x="4826" y="1163"/>
                  </a:cubicBezTo>
                  <a:cubicBezTo>
                    <a:pt x="4826" y="1150"/>
                    <a:pt x="4836" y="1139"/>
                    <a:pt x="4850" y="1139"/>
                  </a:cubicBezTo>
                  <a:close/>
                  <a:moveTo>
                    <a:pt x="4929" y="1115"/>
                  </a:moveTo>
                  <a:lnTo>
                    <a:pt x="4929" y="1115"/>
                  </a:lnTo>
                  <a:cubicBezTo>
                    <a:pt x="4941" y="1110"/>
                    <a:pt x="4955" y="1116"/>
                    <a:pt x="4960" y="1129"/>
                  </a:cubicBezTo>
                  <a:cubicBezTo>
                    <a:pt x="4965" y="1141"/>
                    <a:pt x="4959" y="1155"/>
                    <a:pt x="4947" y="1160"/>
                  </a:cubicBezTo>
                  <a:lnTo>
                    <a:pt x="4947" y="1160"/>
                  </a:lnTo>
                  <a:cubicBezTo>
                    <a:pt x="4934" y="1165"/>
                    <a:pt x="4921" y="1159"/>
                    <a:pt x="4916" y="1147"/>
                  </a:cubicBezTo>
                  <a:cubicBezTo>
                    <a:pt x="4911" y="1134"/>
                    <a:pt x="4917" y="1120"/>
                    <a:pt x="4929" y="1115"/>
                  </a:cubicBezTo>
                  <a:close/>
                  <a:moveTo>
                    <a:pt x="5028" y="1091"/>
                  </a:moveTo>
                  <a:lnTo>
                    <a:pt x="5028" y="1091"/>
                  </a:lnTo>
                  <a:cubicBezTo>
                    <a:pt x="5042" y="1091"/>
                    <a:pt x="5052" y="1102"/>
                    <a:pt x="5052" y="1115"/>
                  </a:cubicBezTo>
                  <a:cubicBezTo>
                    <a:pt x="5052" y="1129"/>
                    <a:pt x="5042" y="1139"/>
                    <a:pt x="5028" y="1139"/>
                  </a:cubicBezTo>
                  <a:lnTo>
                    <a:pt x="5028" y="1139"/>
                  </a:lnTo>
                  <a:cubicBezTo>
                    <a:pt x="5015" y="1139"/>
                    <a:pt x="5004" y="1129"/>
                    <a:pt x="5004" y="1115"/>
                  </a:cubicBezTo>
                  <a:cubicBezTo>
                    <a:pt x="5004" y="1102"/>
                    <a:pt x="5015" y="1091"/>
                    <a:pt x="5028" y="1091"/>
                  </a:cubicBezTo>
                  <a:close/>
                  <a:moveTo>
                    <a:pt x="5119" y="1071"/>
                  </a:moveTo>
                  <a:lnTo>
                    <a:pt x="5119" y="1071"/>
                  </a:lnTo>
                  <a:cubicBezTo>
                    <a:pt x="5133" y="1071"/>
                    <a:pt x="5143" y="1082"/>
                    <a:pt x="5143" y="1095"/>
                  </a:cubicBezTo>
                  <a:cubicBezTo>
                    <a:pt x="5143" y="1109"/>
                    <a:pt x="5133" y="1119"/>
                    <a:pt x="5119" y="1119"/>
                  </a:cubicBezTo>
                  <a:lnTo>
                    <a:pt x="5119" y="1119"/>
                  </a:lnTo>
                  <a:cubicBezTo>
                    <a:pt x="5106" y="1119"/>
                    <a:pt x="5095" y="1109"/>
                    <a:pt x="5095" y="1095"/>
                  </a:cubicBezTo>
                  <a:cubicBezTo>
                    <a:pt x="5095" y="1082"/>
                    <a:pt x="5106" y="1071"/>
                    <a:pt x="5119" y="1071"/>
                  </a:cubicBezTo>
                  <a:close/>
                  <a:moveTo>
                    <a:pt x="5209" y="1050"/>
                  </a:moveTo>
                  <a:lnTo>
                    <a:pt x="5210" y="1050"/>
                  </a:lnTo>
                  <a:cubicBezTo>
                    <a:pt x="5223" y="1050"/>
                    <a:pt x="5234" y="1061"/>
                    <a:pt x="5234" y="1074"/>
                  </a:cubicBezTo>
                  <a:cubicBezTo>
                    <a:pt x="5234" y="1088"/>
                    <a:pt x="5223" y="1098"/>
                    <a:pt x="5210" y="1098"/>
                  </a:cubicBezTo>
                  <a:lnTo>
                    <a:pt x="5209" y="1098"/>
                  </a:lnTo>
                  <a:cubicBezTo>
                    <a:pt x="5196" y="1098"/>
                    <a:pt x="5185" y="1088"/>
                    <a:pt x="5185" y="1074"/>
                  </a:cubicBezTo>
                  <a:cubicBezTo>
                    <a:pt x="5185" y="1061"/>
                    <a:pt x="5196" y="1050"/>
                    <a:pt x="5209" y="1050"/>
                  </a:cubicBezTo>
                  <a:close/>
                  <a:moveTo>
                    <a:pt x="5292" y="1030"/>
                  </a:moveTo>
                  <a:lnTo>
                    <a:pt x="5292" y="1030"/>
                  </a:lnTo>
                  <a:cubicBezTo>
                    <a:pt x="5305" y="1025"/>
                    <a:pt x="5319" y="1031"/>
                    <a:pt x="5324" y="1044"/>
                  </a:cubicBezTo>
                  <a:cubicBezTo>
                    <a:pt x="5328" y="1056"/>
                    <a:pt x="5323" y="1070"/>
                    <a:pt x="5310" y="1075"/>
                  </a:cubicBezTo>
                  <a:lnTo>
                    <a:pt x="5310" y="1075"/>
                  </a:lnTo>
                  <a:cubicBezTo>
                    <a:pt x="5298" y="1080"/>
                    <a:pt x="5284" y="1074"/>
                    <a:pt x="5279" y="1061"/>
                  </a:cubicBezTo>
                  <a:cubicBezTo>
                    <a:pt x="5274" y="1049"/>
                    <a:pt x="5280" y="1035"/>
                    <a:pt x="5292" y="1030"/>
                  </a:cubicBezTo>
                  <a:close/>
                  <a:moveTo>
                    <a:pt x="5389" y="1001"/>
                  </a:moveTo>
                  <a:lnTo>
                    <a:pt x="5389" y="1001"/>
                  </a:lnTo>
                  <a:cubicBezTo>
                    <a:pt x="5402" y="1001"/>
                    <a:pt x="5413" y="1012"/>
                    <a:pt x="5413" y="1025"/>
                  </a:cubicBezTo>
                  <a:cubicBezTo>
                    <a:pt x="5413" y="1039"/>
                    <a:pt x="5402" y="1049"/>
                    <a:pt x="5389" y="1049"/>
                  </a:cubicBezTo>
                  <a:lnTo>
                    <a:pt x="5389" y="1049"/>
                  </a:lnTo>
                  <a:cubicBezTo>
                    <a:pt x="5376" y="1049"/>
                    <a:pt x="5365" y="1039"/>
                    <a:pt x="5365" y="1025"/>
                  </a:cubicBezTo>
                  <a:cubicBezTo>
                    <a:pt x="5365" y="1012"/>
                    <a:pt x="5376" y="1001"/>
                    <a:pt x="5389" y="1001"/>
                  </a:cubicBezTo>
                  <a:close/>
                  <a:moveTo>
                    <a:pt x="5470" y="980"/>
                  </a:moveTo>
                  <a:lnTo>
                    <a:pt x="5470" y="980"/>
                  </a:lnTo>
                  <a:cubicBezTo>
                    <a:pt x="5482" y="975"/>
                    <a:pt x="5496" y="981"/>
                    <a:pt x="5501" y="993"/>
                  </a:cubicBezTo>
                  <a:cubicBezTo>
                    <a:pt x="5506" y="1006"/>
                    <a:pt x="5500" y="1020"/>
                    <a:pt x="5488" y="1025"/>
                  </a:cubicBezTo>
                  <a:lnTo>
                    <a:pt x="5488" y="1025"/>
                  </a:lnTo>
                  <a:cubicBezTo>
                    <a:pt x="5475" y="1030"/>
                    <a:pt x="5461" y="1024"/>
                    <a:pt x="5456" y="1011"/>
                  </a:cubicBezTo>
                  <a:cubicBezTo>
                    <a:pt x="5451" y="999"/>
                    <a:pt x="5457" y="985"/>
                    <a:pt x="5470" y="980"/>
                  </a:cubicBezTo>
                  <a:close/>
                  <a:moveTo>
                    <a:pt x="5567" y="955"/>
                  </a:moveTo>
                  <a:lnTo>
                    <a:pt x="5568" y="955"/>
                  </a:lnTo>
                  <a:cubicBezTo>
                    <a:pt x="5581" y="955"/>
                    <a:pt x="5592" y="966"/>
                    <a:pt x="5592" y="979"/>
                  </a:cubicBezTo>
                  <a:cubicBezTo>
                    <a:pt x="5592" y="993"/>
                    <a:pt x="5581" y="1003"/>
                    <a:pt x="5568" y="1003"/>
                  </a:cubicBezTo>
                  <a:lnTo>
                    <a:pt x="5567" y="1003"/>
                  </a:lnTo>
                  <a:cubicBezTo>
                    <a:pt x="5554" y="1003"/>
                    <a:pt x="5543" y="993"/>
                    <a:pt x="5543" y="979"/>
                  </a:cubicBezTo>
                  <a:cubicBezTo>
                    <a:pt x="5543" y="966"/>
                    <a:pt x="5554" y="955"/>
                    <a:pt x="5567" y="955"/>
                  </a:cubicBezTo>
                  <a:close/>
                  <a:moveTo>
                    <a:pt x="5651" y="917"/>
                  </a:moveTo>
                  <a:lnTo>
                    <a:pt x="5651" y="917"/>
                  </a:lnTo>
                  <a:cubicBezTo>
                    <a:pt x="5664" y="917"/>
                    <a:pt x="5675" y="928"/>
                    <a:pt x="5675" y="941"/>
                  </a:cubicBezTo>
                  <a:cubicBezTo>
                    <a:pt x="5675" y="955"/>
                    <a:pt x="5664" y="965"/>
                    <a:pt x="5651" y="965"/>
                  </a:cubicBezTo>
                  <a:lnTo>
                    <a:pt x="5651" y="965"/>
                  </a:lnTo>
                  <a:cubicBezTo>
                    <a:pt x="5638" y="965"/>
                    <a:pt x="5627" y="955"/>
                    <a:pt x="5627" y="941"/>
                  </a:cubicBezTo>
                  <a:cubicBezTo>
                    <a:pt x="5627" y="928"/>
                    <a:pt x="5638" y="917"/>
                    <a:pt x="5651" y="917"/>
                  </a:cubicBezTo>
                  <a:close/>
                  <a:moveTo>
                    <a:pt x="5739" y="892"/>
                  </a:moveTo>
                  <a:lnTo>
                    <a:pt x="5739" y="892"/>
                  </a:lnTo>
                  <a:cubicBezTo>
                    <a:pt x="5753" y="892"/>
                    <a:pt x="5763" y="903"/>
                    <a:pt x="5763" y="916"/>
                  </a:cubicBezTo>
                  <a:cubicBezTo>
                    <a:pt x="5763" y="930"/>
                    <a:pt x="5753" y="940"/>
                    <a:pt x="5739" y="940"/>
                  </a:cubicBezTo>
                  <a:lnTo>
                    <a:pt x="5739" y="940"/>
                  </a:lnTo>
                  <a:cubicBezTo>
                    <a:pt x="5726" y="940"/>
                    <a:pt x="5715" y="930"/>
                    <a:pt x="5715" y="916"/>
                  </a:cubicBezTo>
                  <a:cubicBezTo>
                    <a:pt x="5715" y="903"/>
                    <a:pt x="5726" y="892"/>
                    <a:pt x="5739" y="892"/>
                  </a:cubicBezTo>
                  <a:close/>
                  <a:moveTo>
                    <a:pt x="5826" y="861"/>
                  </a:moveTo>
                  <a:lnTo>
                    <a:pt x="5826" y="861"/>
                  </a:lnTo>
                  <a:cubicBezTo>
                    <a:pt x="5839" y="861"/>
                    <a:pt x="5850" y="872"/>
                    <a:pt x="5850" y="885"/>
                  </a:cubicBezTo>
                  <a:cubicBezTo>
                    <a:pt x="5850" y="899"/>
                    <a:pt x="5839" y="909"/>
                    <a:pt x="5826" y="909"/>
                  </a:cubicBezTo>
                  <a:lnTo>
                    <a:pt x="5826" y="909"/>
                  </a:lnTo>
                  <a:cubicBezTo>
                    <a:pt x="5813" y="909"/>
                    <a:pt x="5802" y="899"/>
                    <a:pt x="5802" y="885"/>
                  </a:cubicBezTo>
                  <a:cubicBezTo>
                    <a:pt x="5802" y="872"/>
                    <a:pt x="5813" y="861"/>
                    <a:pt x="5826" y="861"/>
                  </a:cubicBezTo>
                  <a:close/>
                  <a:moveTo>
                    <a:pt x="5899" y="815"/>
                  </a:moveTo>
                  <a:lnTo>
                    <a:pt x="5899" y="815"/>
                  </a:lnTo>
                  <a:cubicBezTo>
                    <a:pt x="5912" y="815"/>
                    <a:pt x="5923" y="826"/>
                    <a:pt x="5923" y="839"/>
                  </a:cubicBezTo>
                  <a:cubicBezTo>
                    <a:pt x="5923" y="853"/>
                    <a:pt x="5912" y="863"/>
                    <a:pt x="5899" y="863"/>
                  </a:cubicBezTo>
                  <a:lnTo>
                    <a:pt x="5899" y="863"/>
                  </a:lnTo>
                  <a:cubicBezTo>
                    <a:pt x="5885" y="863"/>
                    <a:pt x="5875" y="853"/>
                    <a:pt x="5875" y="839"/>
                  </a:cubicBezTo>
                  <a:cubicBezTo>
                    <a:pt x="5875" y="826"/>
                    <a:pt x="5885" y="815"/>
                    <a:pt x="5899" y="815"/>
                  </a:cubicBezTo>
                  <a:close/>
                  <a:moveTo>
                    <a:pt x="5991" y="797"/>
                  </a:moveTo>
                  <a:lnTo>
                    <a:pt x="5991" y="797"/>
                  </a:lnTo>
                  <a:cubicBezTo>
                    <a:pt x="6004" y="797"/>
                    <a:pt x="6015" y="808"/>
                    <a:pt x="6015" y="821"/>
                  </a:cubicBezTo>
                  <a:cubicBezTo>
                    <a:pt x="6015" y="835"/>
                    <a:pt x="6004" y="845"/>
                    <a:pt x="5991" y="845"/>
                  </a:cubicBezTo>
                  <a:lnTo>
                    <a:pt x="5991" y="845"/>
                  </a:lnTo>
                  <a:cubicBezTo>
                    <a:pt x="5977" y="845"/>
                    <a:pt x="5967" y="835"/>
                    <a:pt x="5967" y="821"/>
                  </a:cubicBezTo>
                  <a:cubicBezTo>
                    <a:pt x="5967" y="808"/>
                    <a:pt x="5977" y="797"/>
                    <a:pt x="5991" y="797"/>
                  </a:cubicBezTo>
                  <a:close/>
                  <a:moveTo>
                    <a:pt x="6076" y="768"/>
                  </a:moveTo>
                  <a:lnTo>
                    <a:pt x="6076" y="768"/>
                  </a:lnTo>
                  <a:cubicBezTo>
                    <a:pt x="6090" y="768"/>
                    <a:pt x="6100" y="779"/>
                    <a:pt x="6100" y="792"/>
                  </a:cubicBezTo>
                  <a:cubicBezTo>
                    <a:pt x="6100" y="806"/>
                    <a:pt x="6090" y="816"/>
                    <a:pt x="6076" y="816"/>
                  </a:cubicBezTo>
                  <a:lnTo>
                    <a:pt x="6076" y="816"/>
                  </a:lnTo>
                  <a:cubicBezTo>
                    <a:pt x="6063" y="816"/>
                    <a:pt x="6052" y="806"/>
                    <a:pt x="6052" y="792"/>
                  </a:cubicBezTo>
                  <a:cubicBezTo>
                    <a:pt x="6052" y="779"/>
                    <a:pt x="6063" y="768"/>
                    <a:pt x="6076" y="768"/>
                  </a:cubicBezTo>
                  <a:close/>
                  <a:moveTo>
                    <a:pt x="6157" y="753"/>
                  </a:moveTo>
                  <a:lnTo>
                    <a:pt x="6158" y="753"/>
                  </a:lnTo>
                  <a:cubicBezTo>
                    <a:pt x="6169" y="747"/>
                    <a:pt x="6184" y="752"/>
                    <a:pt x="6190" y="764"/>
                  </a:cubicBezTo>
                  <a:cubicBezTo>
                    <a:pt x="6196" y="776"/>
                    <a:pt x="6191" y="790"/>
                    <a:pt x="6179" y="796"/>
                  </a:cubicBezTo>
                  <a:lnTo>
                    <a:pt x="6179" y="796"/>
                  </a:lnTo>
                  <a:cubicBezTo>
                    <a:pt x="6167" y="802"/>
                    <a:pt x="6153" y="797"/>
                    <a:pt x="6147" y="785"/>
                  </a:cubicBezTo>
                  <a:cubicBezTo>
                    <a:pt x="6141" y="773"/>
                    <a:pt x="6146" y="759"/>
                    <a:pt x="6157" y="753"/>
                  </a:cubicBezTo>
                  <a:close/>
                  <a:moveTo>
                    <a:pt x="6253" y="721"/>
                  </a:moveTo>
                  <a:lnTo>
                    <a:pt x="6253" y="721"/>
                  </a:lnTo>
                  <a:cubicBezTo>
                    <a:pt x="6267" y="721"/>
                    <a:pt x="6277" y="732"/>
                    <a:pt x="6277" y="745"/>
                  </a:cubicBezTo>
                  <a:cubicBezTo>
                    <a:pt x="6277" y="759"/>
                    <a:pt x="6267" y="769"/>
                    <a:pt x="6253" y="769"/>
                  </a:cubicBezTo>
                  <a:lnTo>
                    <a:pt x="6253" y="769"/>
                  </a:lnTo>
                  <a:cubicBezTo>
                    <a:pt x="6240" y="769"/>
                    <a:pt x="6229" y="759"/>
                    <a:pt x="6229" y="745"/>
                  </a:cubicBezTo>
                  <a:cubicBezTo>
                    <a:pt x="6229" y="732"/>
                    <a:pt x="6240" y="721"/>
                    <a:pt x="6253" y="721"/>
                  </a:cubicBezTo>
                  <a:close/>
                  <a:moveTo>
                    <a:pt x="6342" y="696"/>
                  </a:moveTo>
                  <a:lnTo>
                    <a:pt x="6342" y="696"/>
                  </a:lnTo>
                  <a:cubicBezTo>
                    <a:pt x="6355" y="696"/>
                    <a:pt x="6366" y="707"/>
                    <a:pt x="6366" y="720"/>
                  </a:cubicBezTo>
                  <a:cubicBezTo>
                    <a:pt x="6366" y="734"/>
                    <a:pt x="6355" y="744"/>
                    <a:pt x="6342" y="744"/>
                  </a:cubicBezTo>
                  <a:lnTo>
                    <a:pt x="6342" y="744"/>
                  </a:lnTo>
                  <a:cubicBezTo>
                    <a:pt x="6328" y="744"/>
                    <a:pt x="6318" y="734"/>
                    <a:pt x="6318" y="720"/>
                  </a:cubicBezTo>
                  <a:cubicBezTo>
                    <a:pt x="6318" y="707"/>
                    <a:pt x="6328" y="696"/>
                    <a:pt x="6342" y="696"/>
                  </a:cubicBezTo>
                  <a:close/>
                  <a:moveTo>
                    <a:pt x="6425" y="666"/>
                  </a:moveTo>
                  <a:lnTo>
                    <a:pt x="6426" y="666"/>
                  </a:lnTo>
                  <a:cubicBezTo>
                    <a:pt x="6439" y="666"/>
                    <a:pt x="6450" y="677"/>
                    <a:pt x="6450" y="690"/>
                  </a:cubicBezTo>
                  <a:cubicBezTo>
                    <a:pt x="6450" y="704"/>
                    <a:pt x="6439" y="714"/>
                    <a:pt x="6426" y="714"/>
                  </a:cubicBezTo>
                  <a:lnTo>
                    <a:pt x="6425" y="714"/>
                  </a:lnTo>
                  <a:cubicBezTo>
                    <a:pt x="6412" y="714"/>
                    <a:pt x="6401" y="704"/>
                    <a:pt x="6401" y="690"/>
                  </a:cubicBezTo>
                  <a:cubicBezTo>
                    <a:pt x="6401" y="677"/>
                    <a:pt x="6412" y="666"/>
                    <a:pt x="6425" y="666"/>
                  </a:cubicBezTo>
                  <a:close/>
                  <a:moveTo>
                    <a:pt x="6512" y="646"/>
                  </a:moveTo>
                  <a:lnTo>
                    <a:pt x="6512" y="646"/>
                  </a:lnTo>
                  <a:cubicBezTo>
                    <a:pt x="6525" y="646"/>
                    <a:pt x="6536" y="657"/>
                    <a:pt x="6536" y="670"/>
                  </a:cubicBezTo>
                  <a:cubicBezTo>
                    <a:pt x="6536" y="684"/>
                    <a:pt x="6525" y="694"/>
                    <a:pt x="6512" y="694"/>
                  </a:cubicBezTo>
                  <a:lnTo>
                    <a:pt x="6512" y="694"/>
                  </a:lnTo>
                  <a:cubicBezTo>
                    <a:pt x="6499" y="694"/>
                    <a:pt x="6488" y="684"/>
                    <a:pt x="6488" y="670"/>
                  </a:cubicBezTo>
                  <a:cubicBezTo>
                    <a:pt x="6488" y="657"/>
                    <a:pt x="6499" y="646"/>
                    <a:pt x="6512" y="646"/>
                  </a:cubicBezTo>
                  <a:close/>
                  <a:moveTo>
                    <a:pt x="6591" y="623"/>
                  </a:moveTo>
                  <a:lnTo>
                    <a:pt x="6591" y="623"/>
                  </a:lnTo>
                  <a:cubicBezTo>
                    <a:pt x="6603" y="618"/>
                    <a:pt x="6617" y="622"/>
                    <a:pt x="6623" y="634"/>
                  </a:cubicBezTo>
                  <a:cubicBezTo>
                    <a:pt x="6629" y="646"/>
                    <a:pt x="6624" y="660"/>
                    <a:pt x="6612" y="666"/>
                  </a:cubicBezTo>
                  <a:lnTo>
                    <a:pt x="6612" y="666"/>
                  </a:lnTo>
                  <a:cubicBezTo>
                    <a:pt x="6600" y="672"/>
                    <a:pt x="6586" y="668"/>
                    <a:pt x="6580" y="656"/>
                  </a:cubicBezTo>
                  <a:cubicBezTo>
                    <a:pt x="6574" y="644"/>
                    <a:pt x="6579" y="629"/>
                    <a:pt x="6591" y="623"/>
                  </a:cubicBezTo>
                  <a:close/>
                  <a:moveTo>
                    <a:pt x="6697" y="620"/>
                  </a:moveTo>
                  <a:lnTo>
                    <a:pt x="6698" y="620"/>
                  </a:lnTo>
                  <a:cubicBezTo>
                    <a:pt x="6711" y="620"/>
                    <a:pt x="6722" y="631"/>
                    <a:pt x="6722" y="644"/>
                  </a:cubicBezTo>
                  <a:cubicBezTo>
                    <a:pt x="6722" y="658"/>
                    <a:pt x="6711" y="668"/>
                    <a:pt x="6698" y="668"/>
                  </a:cubicBezTo>
                  <a:lnTo>
                    <a:pt x="6697" y="668"/>
                  </a:lnTo>
                  <a:cubicBezTo>
                    <a:pt x="6684" y="668"/>
                    <a:pt x="6673" y="658"/>
                    <a:pt x="6673" y="644"/>
                  </a:cubicBezTo>
                  <a:cubicBezTo>
                    <a:pt x="6673" y="631"/>
                    <a:pt x="6684" y="620"/>
                    <a:pt x="6697" y="620"/>
                  </a:cubicBezTo>
                  <a:close/>
                  <a:moveTo>
                    <a:pt x="6779" y="617"/>
                  </a:moveTo>
                  <a:lnTo>
                    <a:pt x="6779" y="617"/>
                  </a:lnTo>
                  <a:cubicBezTo>
                    <a:pt x="6791" y="610"/>
                    <a:pt x="6805" y="614"/>
                    <a:pt x="6812" y="625"/>
                  </a:cubicBezTo>
                  <a:cubicBezTo>
                    <a:pt x="6819" y="637"/>
                    <a:pt x="6815" y="651"/>
                    <a:pt x="6804" y="658"/>
                  </a:cubicBezTo>
                  <a:lnTo>
                    <a:pt x="6804" y="658"/>
                  </a:lnTo>
                  <a:lnTo>
                    <a:pt x="6804" y="658"/>
                  </a:lnTo>
                  <a:cubicBezTo>
                    <a:pt x="6793" y="665"/>
                    <a:pt x="6778" y="661"/>
                    <a:pt x="6771" y="650"/>
                  </a:cubicBezTo>
                  <a:cubicBezTo>
                    <a:pt x="6764" y="639"/>
                    <a:pt x="6768" y="624"/>
                    <a:pt x="6779" y="617"/>
                  </a:cubicBezTo>
                  <a:close/>
                  <a:moveTo>
                    <a:pt x="6880" y="592"/>
                  </a:moveTo>
                  <a:lnTo>
                    <a:pt x="6880" y="592"/>
                  </a:lnTo>
                  <a:cubicBezTo>
                    <a:pt x="6893" y="592"/>
                    <a:pt x="6904" y="603"/>
                    <a:pt x="6904" y="616"/>
                  </a:cubicBezTo>
                  <a:cubicBezTo>
                    <a:pt x="6904" y="630"/>
                    <a:pt x="6893" y="640"/>
                    <a:pt x="6880" y="640"/>
                  </a:cubicBezTo>
                  <a:lnTo>
                    <a:pt x="6880" y="640"/>
                  </a:lnTo>
                  <a:cubicBezTo>
                    <a:pt x="6867" y="640"/>
                    <a:pt x="6856" y="630"/>
                    <a:pt x="6856" y="616"/>
                  </a:cubicBezTo>
                  <a:cubicBezTo>
                    <a:pt x="6856" y="603"/>
                    <a:pt x="6867" y="592"/>
                    <a:pt x="6880" y="592"/>
                  </a:cubicBezTo>
                  <a:close/>
                  <a:moveTo>
                    <a:pt x="6969" y="574"/>
                  </a:moveTo>
                  <a:lnTo>
                    <a:pt x="6969" y="574"/>
                  </a:lnTo>
                  <a:cubicBezTo>
                    <a:pt x="6982" y="574"/>
                    <a:pt x="6993" y="585"/>
                    <a:pt x="6993" y="598"/>
                  </a:cubicBezTo>
                  <a:cubicBezTo>
                    <a:pt x="6993" y="612"/>
                    <a:pt x="6982" y="622"/>
                    <a:pt x="6969" y="622"/>
                  </a:cubicBezTo>
                  <a:lnTo>
                    <a:pt x="6969" y="622"/>
                  </a:lnTo>
                  <a:cubicBezTo>
                    <a:pt x="6955" y="622"/>
                    <a:pt x="6945" y="612"/>
                    <a:pt x="6945" y="598"/>
                  </a:cubicBezTo>
                  <a:cubicBezTo>
                    <a:pt x="6945" y="585"/>
                    <a:pt x="6955" y="574"/>
                    <a:pt x="6969" y="574"/>
                  </a:cubicBezTo>
                  <a:close/>
                  <a:moveTo>
                    <a:pt x="7054" y="545"/>
                  </a:moveTo>
                  <a:lnTo>
                    <a:pt x="7054" y="545"/>
                  </a:lnTo>
                  <a:cubicBezTo>
                    <a:pt x="7067" y="545"/>
                    <a:pt x="7078" y="556"/>
                    <a:pt x="7078" y="569"/>
                  </a:cubicBezTo>
                  <a:cubicBezTo>
                    <a:pt x="7078" y="583"/>
                    <a:pt x="7067" y="593"/>
                    <a:pt x="7054" y="593"/>
                  </a:cubicBezTo>
                  <a:lnTo>
                    <a:pt x="7054" y="593"/>
                  </a:lnTo>
                  <a:cubicBezTo>
                    <a:pt x="7041" y="593"/>
                    <a:pt x="7030" y="583"/>
                    <a:pt x="7030" y="569"/>
                  </a:cubicBezTo>
                  <a:cubicBezTo>
                    <a:pt x="7030" y="556"/>
                    <a:pt x="7041" y="545"/>
                    <a:pt x="7054" y="545"/>
                  </a:cubicBezTo>
                  <a:close/>
                  <a:moveTo>
                    <a:pt x="7120" y="528"/>
                  </a:moveTo>
                  <a:lnTo>
                    <a:pt x="7120" y="528"/>
                  </a:lnTo>
                  <a:cubicBezTo>
                    <a:pt x="7127" y="517"/>
                    <a:pt x="7142" y="514"/>
                    <a:pt x="7153" y="521"/>
                  </a:cubicBezTo>
                  <a:cubicBezTo>
                    <a:pt x="7164" y="528"/>
                    <a:pt x="7167" y="543"/>
                    <a:pt x="7160" y="554"/>
                  </a:cubicBezTo>
                  <a:lnTo>
                    <a:pt x="7160" y="554"/>
                  </a:lnTo>
                  <a:cubicBezTo>
                    <a:pt x="7153" y="565"/>
                    <a:pt x="7138" y="568"/>
                    <a:pt x="7127" y="561"/>
                  </a:cubicBezTo>
                  <a:cubicBezTo>
                    <a:pt x="7116" y="554"/>
                    <a:pt x="7112" y="539"/>
                    <a:pt x="7120" y="528"/>
                  </a:cubicBezTo>
                  <a:close/>
                  <a:moveTo>
                    <a:pt x="7225" y="483"/>
                  </a:moveTo>
                  <a:lnTo>
                    <a:pt x="7225" y="483"/>
                  </a:lnTo>
                  <a:cubicBezTo>
                    <a:pt x="7239" y="483"/>
                    <a:pt x="7249" y="494"/>
                    <a:pt x="7249" y="507"/>
                  </a:cubicBezTo>
                  <a:cubicBezTo>
                    <a:pt x="7249" y="521"/>
                    <a:pt x="7239" y="531"/>
                    <a:pt x="7225" y="531"/>
                  </a:cubicBezTo>
                  <a:lnTo>
                    <a:pt x="7225" y="531"/>
                  </a:lnTo>
                  <a:cubicBezTo>
                    <a:pt x="7212" y="531"/>
                    <a:pt x="7201" y="521"/>
                    <a:pt x="7201" y="507"/>
                  </a:cubicBezTo>
                  <a:cubicBezTo>
                    <a:pt x="7201" y="494"/>
                    <a:pt x="7212" y="483"/>
                    <a:pt x="7225" y="483"/>
                  </a:cubicBezTo>
                  <a:close/>
                  <a:moveTo>
                    <a:pt x="7317" y="470"/>
                  </a:moveTo>
                  <a:lnTo>
                    <a:pt x="7317" y="470"/>
                  </a:lnTo>
                  <a:cubicBezTo>
                    <a:pt x="7331" y="470"/>
                    <a:pt x="7341" y="481"/>
                    <a:pt x="7341" y="494"/>
                  </a:cubicBezTo>
                  <a:cubicBezTo>
                    <a:pt x="7341" y="508"/>
                    <a:pt x="7331" y="518"/>
                    <a:pt x="7317" y="518"/>
                  </a:cubicBezTo>
                  <a:lnTo>
                    <a:pt x="7317" y="518"/>
                  </a:lnTo>
                  <a:cubicBezTo>
                    <a:pt x="7304" y="518"/>
                    <a:pt x="7293" y="508"/>
                    <a:pt x="7293" y="494"/>
                  </a:cubicBezTo>
                  <a:cubicBezTo>
                    <a:pt x="7293" y="481"/>
                    <a:pt x="7304" y="470"/>
                    <a:pt x="7317" y="470"/>
                  </a:cubicBezTo>
                  <a:close/>
                  <a:moveTo>
                    <a:pt x="7387" y="462"/>
                  </a:moveTo>
                  <a:lnTo>
                    <a:pt x="7387" y="462"/>
                  </a:lnTo>
                  <a:cubicBezTo>
                    <a:pt x="7394" y="450"/>
                    <a:pt x="7409" y="447"/>
                    <a:pt x="7420" y="454"/>
                  </a:cubicBezTo>
                  <a:cubicBezTo>
                    <a:pt x="7431" y="461"/>
                    <a:pt x="7435" y="476"/>
                    <a:pt x="7428" y="487"/>
                  </a:cubicBezTo>
                  <a:lnTo>
                    <a:pt x="7428" y="487"/>
                  </a:lnTo>
                  <a:cubicBezTo>
                    <a:pt x="7421" y="498"/>
                    <a:pt x="7406" y="502"/>
                    <a:pt x="7395" y="495"/>
                  </a:cubicBezTo>
                  <a:cubicBezTo>
                    <a:pt x="7383" y="488"/>
                    <a:pt x="7380" y="473"/>
                    <a:pt x="7387" y="462"/>
                  </a:cubicBezTo>
                  <a:close/>
                  <a:moveTo>
                    <a:pt x="7467" y="426"/>
                  </a:moveTo>
                  <a:lnTo>
                    <a:pt x="7467" y="426"/>
                  </a:lnTo>
                  <a:cubicBezTo>
                    <a:pt x="7475" y="415"/>
                    <a:pt x="7490" y="412"/>
                    <a:pt x="7501" y="420"/>
                  </a:cubicBezTo>
                  <a:cubicBezTo>
                    <a:pt x="7512" y="428"/>
                    <a:pt x="7514" y="443"/>
                    <a:pt x="7506" y="453"/>
                  </a:cubicBezTo>
                  <a:lnTo>
                    <a:pt x="7506" y="453"/>
                  </a:lnTo>
                  <a:cubicBezTo>
                    <a:pt x="7499" y="464"/>
                    <a:pt x="7484" y="467"/>
                    <a:pt x="7473" y="459"/>
                  </a:cubicBezTo>
                  <a:cubicBezTo>
                    <a:pt x="7462" y="451"/>
                    <a:pt x="7460" y="437"/>
                    <a:pt x="7467" y="426"/>
                  </a:cubicBezTo>
                  <a:close/>
                  <a:moveTo>
                    <a:pt x="7573" y="395"/>
                  </a:moveTo>
                  <a:lnTo>
                    <a:pt x="7573" y="395"/>
                  </a:lnTo>
                  <a:cubicBezTo>
                    <a:pt x="7587" y="395"/>
                    <a:pt x="7597" y="406"/>
                    <a:pt x="7597" y="419"/>
                  </a:cubicBezTo>
                  <a:cubicBezTo>
                    <a:pt x="7597" y="433"/>
                    <a:pt x="7587" y="443"/>
                    <a:pt x="7573" y="443"/>
                  </a:cubicBezTo>
                  <a:lnTo>
                    <a:pt x="7573" y="443"/>
                  </a:lnTo>
                  <a:cubicBezTo>
                    <a:pt x="7560" y="443"/>
                    <a:pt x="7549" y="433"/>
                    <a:pt x="7549" y="419"/>
                  </a:cubicBezTo>
                  <a:cubicBezTo>
                    <a:pt x="7549" y="406"/>
                    <a:pt x="7560" y="395"/>
                    <a:pt x="7573" y="395"/>
                  </a:cubicBezTo>
                  <a:close/>
                  <a:moveTo>
                    <a:pt x="7651" y="391"/>
                  </a:moveTo>
                  <a:lnTo>
                    <a:pt x="7651" y="391"/>
                  </a:lnTo>
                  <a:cubicBezTo>
                    <a:pt x="7662" y="382"/>
                    <a:pt x="7677" y="384"/>
                    <a:pt x="7685" y="395"/>
                  </a:cubicBezTo>
                  <a:cubicBezTo>
                    <a:pt x="7693" y="405"/>
                    <a:pt x="7691" y="420"/>
                    <a:pt x="7681" y="428"/>
                  </a:cubicBezTo>
                  <a:lnTo>
                    <a:pt x="7681" y="428"/>
                  </a:lnTo>
                  <a:cubicBezTo>
                    <a:pt x="7671" y="437"/>
                    <a:pt x="7655" y="435"/>
                    <a:pt x="7647" y="424"/>
                  </a:cubicBezTo>
                  <a:cubicBezTo>
                    <a:pt x="7639" y="414"/>
                    <a:pt x="7641" y="399"/>
                    <a:pt x="7651" y="391"/>
                  </a:cubicBezTo>
                  <a:close/>
                  <a:moveTo>
                    <a:pt x="7743" y="352"/>
                  </a:moveTo>
                  <a:lnTo>
                    <a:pt x="7743" y="352"/>
                  </a:lnTo>
                  <a:cubicBezTo>
                    <a:pt x="7756" y="350"/>
                    <a:pt x="7769" y="358"/>
                    <a:pt x="7771" y="371"/>
                  </a:cubicBezTo>
                  <a:cubicBezTo>
                    <a:pt x="7774" y="384"/>
                    <a:pt x="7765" y="397"/>
                    <a:pt x="7752" y="400"/>
                  </a:cubicBezTo>
                  <a:lnTo>
                    <a:pt x="7752" y="400"/>
                  </a:lnTo>
                  <a:cubicBezTo>
                    <a:pt x="7739" y="402"/>
                    <a:pt x="7727" y="394"/>
                    <a:pt x="7724" y="381"/>
                  </a:cubicBezTo>
                  <a:cubicBezTo>
                    <a:pt x="7722" y="368"/>
                    <a:pt x="7730" y="355"/>
                    <a:pt x="7743" y="352"/>
                  </a:cubicBezTo>
                  <a:close/>
                  <a:moveTo>
                    <a:pt x="7831" y="321"/>
                  </a:moveTo>
                  <a:lnTo>
                    <a:pt x="7831" y="321"/>
                  </a:lnTo>
                  <a:cubicBezTo>
                    <a:pt x="7844" y="321"/>
                    <a:pt x="7855" y="332"/>
                    <a:pt x="7855" y="345"/>
                  </a:cubicBezTo>
                  <a:cubicBezTo>
                    <a:pt x="7855" y="359"/>
                    <a:pt x="7844" y="369"/>
                    <a:pt x="7831" y="369"/>
                  </a:cubicBezTo>
                  <a:lnTo>
                    <a:pt x="7831" y="369"/>
                  </a:lnTo>
                  <a:cubicBezTo>
                    <a:pt x="7817" y="369"/>
                    <a:pt x="7807" y="359"/>
                    <a:pt x="7807" y="345"/>
                  </a:cubicBezTo>
                  <a:cubicBezTo>
                    <a:pt x="7807" y="332"/>
                    <a:pt x="7817" y="321"/>
                    <a:pt x="7831" y="321"/>
                  </a:cubicBezTo>
                  <a:close/>
                  <a:moveTo>
                    <a:pt x="7921" y="305"/>
                  </a:moveTo>
                  <a:lnTo>
                    <a:pt x="7921" y="305"/>
                  </a:lnTo>
                  <a:cubicBezTo>
                    <a:pt x="7934" y="305"/>
                    <a:pt x="7945" y="316"/>
                    <a:pt x="7945" y="329"/>
                  </a:cubicBezTo>
                  <a:cubicBezTo>
                    <a:pt x="7945" y="343"/>
                    <a:pt x="7934" y="353"/>
                    <a:pt x="7921" y="353"/>
                  </a:cubicBezTo>
                  <a:lnTo>
                    <a:pt x="7921" y="353"/>
                  </a:lnTo>
                  <a:cubicBezTo>
                    <a:pt x="7908" y="353"/>
                    <a:pt x="7897" y="343"/>
                    <a:pt x="7897" y="329"/>
                  </a:cubicBezTo>
                  <a:cubicBezTo>
                    <a:pt x="7897" y="316"/>
                    <a:pt x="7908" y="305"/>
                    <a:pt x="7921" y="305"/>
                  </a:cubicBezTo>
                  <a:close/>
                  <a:moveTo>
                    <a:pt x="8009" y="282"/>
                  </a:moveTo>
                  <a:lnTo>
                    <a:pt x="8009" y="282"/>
                  </a:lnTo>
                  <a:cubicBezTo>
                    <a:pt x="8023" y="282"/>
                    <a:pt x="8033" y="293"/>
                    <a:pt x="8033" y="306"/>
                  </a:cubicBezTo>
                  <a:cubicBezTo>
                    <a:pt x="8033" y="320"/>
                    <a:pt x="8023" y="330"/>
                    <a:pt x="8009" y="330"/>
                  </a:cubicBezTo>
                  <a:lnTo>
                    <a:pt x="8009" y="330"/>
                  </a:lnTo>
                  <a:cubicBezTo>
                    <a:pt x="7996" y="330"/>
                    <a:pt x="7985" y="320"/>
                    <a:pt x="7985" y="306"/>
                  </a:cubicBezTo>
                  <a:cubicBezTo>
                    <a:pt x="7985" y="293"/>
                    <a:pt x="7996" y="282"/>
                    <a:pt x="8009" y="282"/>
                  </a:cubicBezTo>
                  <a:close/>
                  <a:moveTo>
                    <a:pt x="8079" y="262"/>
                  </a:moveTo>
                  <a:lnTo>
                    <a:pt x="8079" y="262"/>
                  </a:lnTo>
                  <a:cubicBezTo>
                    <a:pt x="8089" y="253"/>
                    <a:pt x="8104" y="254"/>
                    <a:pt x="8113" y="264"/>
                  </a:cubicBezTo>
                  <a:cubicBezTo>
                    <a:pt x="8122" y="273"/>
                    <a:pt x="8121" y="289"/>
                    <a:pt x="8112" y="297"/>
                  </a:cubicBezTo>
                  <a:lnTo>
                    <a:pt x="8112" y="297"/>
                  </a:lnTo>
                  <a:cubicBezTo>
                    <a:pt x="8102" y="306"/>
                    <a:pt x="8087" y="306"/>
                    <a:pt x="8078" y="296"/>
                  </a:cubicBezTo>
                  <a:cubicBezTo>
                    <a:pt x="8069" y="286"/>
                    <a:pt x="8069" y="271"/>
                    <a:pt x="8079" y="262"/>
                  </a:cubicBezTo>
                  <a:close/>
                  <a:moveTo>
                    <a:pt x="8186" y="240"/>
                  </a:moveTo>
                  <a:lnTo>
                    <a:pt x="8186" y="240"/>
                  </a:lnTo>
                  <a:cubicBezTo>
                    <a:pt x="8199" y="240"/>
                    <a:pt x="8210" y="251"/>
                    <a:pt x="8210" y="264"/>
                  </a:cubicBezTo>
                  <a:cubicBezTo>
                    <a:pt x="8210" y="278"/>
                    <a:pt x="8199" y="288"/>
                    <a:pt x="8186" y="288"/>
                  </a:cubicBezTo>
                  <a:lnTo>
                    <a:pt x="8186" y="288"/>
                  </a:lnTo>
                  <a:cubicBezTo>
                    <a:pt x="8173" y="288"/>
                    <a:pt x="8162" y="278"/>
                    <a:pt x="8162" y="264"/>
                  </a:cubicBezTo>
                  <a:cubicBezTo>
                    <a:pt x="8162" y="251"/>
                    <a:pt x="8173" y="240"/>
                    <a:pt x="8186" y="240"/>
                  </a:cubicBezTo>
                  <a:close/>
                  <a:moveTo>
                    <a:pt x="8249" y="228"/>
                  </a:moveTo>
                  <a:lnTo>
                    <a:pt x="8249" y="227"/>
                  </a:lnTo>
                  <a:cubicBezTo>
                    <a:pt x="8256" y="216"/>
                    <a:pt x="8271" y="213"/>
                    <a:pt x="8282" y="220"/>
                  </a:cubicBezTo>
                  <a:cubicBezTo>
                    <a:pt x="8293" y="227"/>
                    <a:pt x="8297" y="241"/>
                    <a:pt x="8290" y="253"/>
                  </a:cubicBezTo>
                  <a:lnTo>
                    <a:pt x="8290" y="253"/>
                  </a:lnTo>
                  <a:cubicBezTo>
                    <a:pt x="8283" y="264"/>
                    <a:pt x="8268" y="268"/>
                    <a:pt x="8257" y="261"/>
                  </a:cubicBezTo>
                  <a:cubicBezTo>
                    <a:pt x="8245" y="254"/>
                    <a:pt x="8242" y="239"/>
                    <a:pt x="8249" y="228"/>
                  </a:cubicBezTo>
                  <a:close/>
                  <a:moveTo>
                    <a:pt x="8353" y="185"/>
                  </a:moveTo>
                  <a:lnTo>
                    <a:pt x="8353" y="185"/>
                  </a:lnTo>
                  <a:cubicBezTo>
                    <a:pt x="8366" y="185"/>
                    <a:pt x="8377" y="196"/>
                    <a:pt x="8377" y="209"/>
                  </a:cubicBezTo>
                  <a:cubicBezTo>
                    <a:pt x="8377" y="223"/>
                    <a:pt x="8366" y="233"/>
                    <a:pt x="8353" y="233"/>
                  </a:cubicBezTo>
                  <a:lnTo>
                    <a:pt x="8353" y="233"/>
                  </a:lnTo>
                  <a:cubicBezTo>
                    <a:pt x="8339" y="233"/>
                    <a:pt x="8329" y="223"/>
                    <a:pt x="8329" y="209"/>
                  </a:cubicBezTo>
                  <a:cubicBezTo>
                    <a:pt x="8329" y="196"/>
                    <a:pt x="8339" y="185"/>
                    <a:pt x="8353" y="185"/>
                  </a:cubicBezTo>
                  <a:close/>
                  <a:moveTo>
                    <a:pt x="8428" y="135"/>
                  </a:moveTo>
                  <a:lnTo>
                    <a:pt x="8428" y="135"/>
                  </a:lnTo>
                  <a:cubicBezTo>
                    <a:pt x="8441" y="135"/>
                    <a:pt x="8452" y="146"/>
                    <a:pt x="8452" y="159"/>
                  </a:cubicBezTo>
                  <a:cubicBezTo>
                    <a:pt x="8452" y="173"/>
                    <a:pt x="8441" y="183"/>
                    <a:pt x="8428" y="183"/>
                  </a:cubicBezTo>
                  <a:lnTo>
                    <a:pt x="8428" y="183"/>
                  </a:lnTo>
                  <a:cubicBezTo>
                    <a:pt x="8414" y="183"/>
                    <a:pt x="8404" y="173"/>
                    <a:pt x="8404" y="159"/>
                  </a:cubicBezTo>
                  <a:cubicBezTo>
                    <a:pt x="8404" y="146"/>
                    <a:pt x="8414" y="135"/>
                    <a:pt x="8428" y="135"/>
                  </a:cubicBezTo>
                  <a:close/>
                  <a:moveTo>
                    <a:pt x="8511" y="115"/>
                  </a:moveTo>
                  <a:lnTo>
                    <a:pt x="8511" y="115"/>
                  </a:lnTo>
                  <a:cubicBezTo>
                    <a:pt x="8524" y="115"/>
                    <a:pt x="8535" y="126"/>
                    <a:pt x="8535" y="139"/>
                  </a:cubicBezTo>
                  <a:cubicBezTo>
                    <a:pt x="8535" y="153"/>
                    <a:pt x="8524" y="163"/>
                    <a:pt x="8511" y="163"/>
                  </a:cubicBezTo>
                  <a:lnTo>
                    <a:pt x="8511" y="163"/>
                  </a:lnTo>
                  <a:cubicBezTo>
                    <a:pt x="8498" y="163"/>
                    <a:pt x="8487" y="153"/>
                    <a:pt x="8487" y="139"/>
                  </a:cubicBezTo>
                  <a:cubicBezTo>
                    <a:pt x="8487" y="126"/>
                    <a:pt x="8498" y="115"/>
                    <a:pt x="8511" y="115"/>
                  </a:cubicBezTo>
                  <a:close/>
                  <a:moveTo>
                    <a:pt x="8602" y="104"/>
                  </a:moveTo>
                  <a:lnTo>
                    <a:pt x="8602" y="104"/>
                  </a:lnTo>
                  <a:cubicBezTo>
                    <a:pt x="8616" y="104"/>
                    <a:pt x="8626" y="115"/>
                    <a:pt x="8626" y="128"/>
                  </a:cubicBezTo>
                  <a:cubicBezTo>
                    <a:pt x="8626" y="142"/>
                    <a:pt x="8616" y="152"/>
                    <a:pt x="8602" y="152"/>
                  </a:cubicBezTo>
                  <a:lnTo>
                    <a:pt x="8602" y="152"/>
                  </a:lnTo>
                  <a:cubicBezTo>
                    <a:pt x="8589" y="152"/>
                    <a:pt x="8578" y="142"/>
                    <a:pt x="8578" y="128"/>
                  </a:cubicBezTo>
                  <a:cubicBezTo>
                    <a:pt x="8578" y="115"/>
                    <a:pt x="8589" y="104"/>
                    <a:pt x="8602" y="104"/>
                  </a:cubicBezTo>
                  <a:close/>
                  <a:moveTo>
                    <a:pt x="8679" y="83"/>
                  </a:moveTo>
                  <a:lnTo>
                    <a:pt x="8679" y="83"/>
                  </a:lnTo>
                  <a:cubicBezTo>
                    <a:pt x="8692" y="80"/>
                    <a:pt x="8704" y="89"/>
                    <a:pt x="8707" y="102"/>
                  </a:cubicBezTo>
                  <a:cubicBezTo>
                    <a:pt x="8709" y="115"/>
                    <a:pt x="8701" y="127"/>
                    <a:pt x="8688" y="130"/>
                  </a:cubicBezTo>
                  <a:lnTo>
                    <a:pt x="8688" y="130"/>
                  </a:lnTo>
                  <a:cubicBezTo>
                    <a:pt x="8675" y="132"/>
                    <a:pt x="8662" y="124"/>
                    <a:pt x="8660" y="111"/>
                  </a:cubicBezTo>
                  <a:cubicBezTo>
                    <a:pt x="8657" y="98"/>
                    <a:pt x="8666" y="85"/>
                    <a:pt x="8679" y="83"/>
                  </a:cubicBezTo>
                  <a:close/>
                  <a:moveTo>
                    <a:pt x="8749" y="63"/>
                  </a:moveTo>
                  <a:lnTo>
                    <a:pt x="8749" y="63"/>
                  </a:lnTo>
                  <a:cubicBezTo>
                    <a:pt x="8758" y="53"/>
                    <a:pt x="8773" y="52"/>
                    <a:pt x="8783" y="61"/>
                  </a:cubicBezTo>
                  <a:cubicBezTo>
                    <a:pt x="8792" y="70"/>
                    <a:pt x="8793" y="85"/>
                    <a:pt x="8784" y="95"/>
                  </a:cubicBezTo>
                  <a:lnTo>
                    <a:pt x="8784" y="95"/>
                  </a:lnTo>
                  <a:cubicBezTo>
                    <a:pt x="8776" y="105"/>
                    <a:pt x="8760" y="106"/>
                    <a:pt x="8750" y="97"/>
                  </a:cubicBezTo>
                  <a:cubicBezTo>
                    <a:pt x="8741" y="88"/>
                    <a:pt x="8740" y="73"/>
                    <a:pt x="8749" y="63"/>
                  </a:cubicBezTo>
                  <a:close/>
                  <a:moveTo>
                    <a:pt x="8820" y="24"/>
                  </a:moveTo>
                  <a:lnTo>
                    <a:pt x="8820" y="24"/>
                  </a:lnTo>
                  <a:cubicBezTo>
                    <a:pt x="8829" y="14"/>
                    <a:pt x="8844" y="12"/>
                    <a:pt x="8854" y="20"/>
                  </a:cubicBezTo>
                  <a:cubicBezTo>
                    <a:pt x="8864" y="29"/>
                    <a:pt x="8866" y="44"/>
                    <a:pt x="8858" y="54"/>
                  </a:cubicBezTo>
                  <a:lnTo>
                    <a:pt x="8858" y="54"/>
                  </a:lnTo>
                  <a:lnTo>
                    <a:pt x="8857" y="54"/>
                  </a:lnTo>
                  <a:cubicBezTo>
                    <a:pt x="8849" y="65"/>
                    <a:pt x="8834" y="66"/>
                    <a:pt x="8824" y="58"/>
                  </a:cubicBezTo>
                  <a:cubicBezTo>
                    <a:pt x="8813" y="49"/>
                    <a:pt x="8812" y="34"/>
                    <a:pt x="8820" y="24"/>
                  </a:cubicBezTo>
                  <a:close/>
                  <a:moveTo>
                    <a:pt x="8924" y="3"/>
                  </a:moveTo>
                  <a:lnTo>
                    <a:pt x="8924" y="3"/>
                  </a:lnTo>
                  <a:lnTo>
                    <a:pt x="8924" y="3"/>
                  </a:lnTo>
                  <a:cubicBezTo>
                    <a:pt x="8937" y="0"/>
                    <a:pt x="8950" y="9"/>
                    <a:pt x="8953" y="22"/>
                  </a:cubicBezTo>
                  <a:cubicBezTo>
                    <a:pt x="8955" y="35"/>
                    <a:pt x="8947" y="47"/>
                    <a:pt x="8934" y="50"/>
                  </a:cubicBezTo>
                  <a:lnTo>
                    <a:pt x="8934" y="50"/>
                  </a:lnTo>
                  <a:lnTo>
                    <a:pt x="8934" y="50"/>
                  </a:lnTo>
                  <a:cubicBezTo>
                    <a:pt x="8921" y="52"/>
                    <a:pt x="8908" y="44"/>
                    <a:pt x="8906" y="31"/>
                  </a:cubicBezTo>
                  <a:cubicBezTo>
                    <a:pt x="8903" y="18"/>
                    <a:pt x="8911" y="5"/>
                    <a:pt x="8924" y="3"/>
                  </a:cubicBezTo>
                  <a:close/>
                </a:path>
              </a:pathLst>
            </a:custGeom>
            <a:solidFill>
              <a:srgbClr val="A50021"/>
            </a:solidFill>
            <a:ln w="0" cap="flat">
              <a:solidFill>
                <a:schemeClr val="accent5"/>
              </a:solidFill>
              <a:prstDash val="solid"/>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14" name="Freeform 10">
              <a:extLst>
                <a:ext uri="{FF2B5EF4-FFF2-40B4-BE49-F238E27FC236}">
                  <a16:creationId xmlns:a16="http://schemas.microsoft.com/office/drawing/2014/main" id="{F04910D0-72F7-492A-BA36-C18CD85AB16F}"/>
                </a:ext>
              </a:extLst>
            </p:cNvPr>
            <p:cNvSpPr>
              <a:spLocks/>
            </p:cNvSpPr>
            <p:nvPr/>
          </p:nvSpPr>
          <p:spPr bwMode="auto">
            <a:xfrm>
              <a:off x="2130029" y="3155156"/>
              <a:ext cx="4126706" cy="1924050"/>
            </a:xfrm>
            <a:custGeom>
              <a:avLst/>
              <a:gdLst>
                <a:gd name="T0" fmla="*/ 49 w 3466"/>
                <a:gd name="T1" fmla="*/ 1610 h 1616"/>
                <a:gd name="T2" fmla="*/ 105 w 3466"/>
                <a:gd name="T3" fmla="*/ 1563 h 1616"/>
                <a:gd name="T4" fmla="*/ 167 w 3466"/>
                <a:gd name="T5" fmla="*/ 1522 h 1616"/>
                <a:gd name="T6" fmla="*/ 223 w 3466"/>
                <a:gd name="T7" fmla="*/ 1487 h 1616"/>
                <a:gd name="T8" fmla="*/ 279 w 3466"/>
                <a:gd name="T9" fmla="*/ 1481 h 1616"/>
                <a:gd name="T10" fmla="*/ 334 w 3466"/>
                <a:gd name="T11" fmla="*/ 1451 h 1616"/>
                <a:gd name="T12" fmla="*/ 390 w 3466"/>
                <a:gd name="T13" fmla="*/ 1416 h 1616"/>
                <a:gd name="T14" fmla="*/ 452 w 3466"/>
                <a:gd name="T15" fmla="*/ 1375 h 1616"/>
                <a:gd name="T16" fmla="*/ 508 w 3466"/>
                <a:gd name="T17" fmla="*/ 1352 h 1616"/>
                <a:gd name="T18" fmla="*/ 563 w 3466"/>
                <a:gd name="T19" fmla="*/ 1316 h 1616"/>
                <a:gd name="T20" fmla="*/ 619 w 3466"/>
                <a:gd name="T21" fmla="*/ 1252 h 1616"/>
                <a:gd name="T22" fmla="*/ 675 w 3466"/>
                <a:gd name="T23" fmla="*/ 1240 h 1616"/>
                <a:gd name="T24" fmla="*/ 737 w 3466"/>
                <a:gd name="T25" fmla="*/ 1211 h 1616"/>
                <a:gd name="T26" fmla="*/ 792 w 3466"/>
                <a:gd name="T27" fmla="*/ 1140 h 1616"/>
                <a:gd name="T28" fmla="*/ 848 w 3466"/>
                <a:gd name="T29" fmla="*/ 1128 h 1616"/>
                <a:gd name="T30" fmla="*/ 904 w 3466"/>
                <a:gd name="T31" fmla="*/ 1075 h 1616"/>
                <a:gd name="T32" fmla="*/ 959 w 3466"/>
                <a:gd name="T33" fmla="*/ 1046 h 1616"/>
                <a:gd name="T34" fmla="*/ 1021 w 3466"/>
                <a:gd name="T35" fmla="*/ 1017 h 1616"/>
                <a:gd name="T36" fmla="*/ 1077 w 3466"/>
                <a:gd name="T37" fmla="*/ 993 h 1616"/>
                <a:gd name="T38" fmla="*/ 1133 w 3466"/>
                <a:gd name="T39" fmla="*/ 993 h 1616"/>
                <a:gd name="T40" fmla="*/ 1188 w 3466"/>
                <a:gd name="T41" fmla="*/ 975 h 1616"/>
                <a:gd name="T42" fmla="*/ 1250 w 3466"/>
                <a:gd name="T43" fmla="*/ 952 h 1616"/>
                <a:gd name="T44" fmla="*/ 1306 w 3466"/>
                <a:gd name="T45" fmla="*/ 934 h 1616"/>
                <a:gd name="T46" fmla="*/ 1362 w 3466"/>
                <a:gd name="T47" fmla="*/ 905 h 1616"/>
                <a:gd name="T48" fmla="*/ 1417 w 3466"/>
                <a:gd name="T49" fmla="*/ 887 h 1616"/>
                <a:gd name="T50" fmla="*/ 1473 w 3466"/>
                <a:gd name="T51" fmla="*/ 870 h 1616"/>
                <a:gd name="T52" fmla="*/ 1535 w 3466"/>
                <a:gd name="T53" fmla="*/ 834 h 1616"/>
                <a:gd name="T54" fmla="*/ 1591 w 3466"/>
                <a:gd name="T55" fmla="*/ 817 h 1616"/>
                <a:gd name="T56" fmla="*/ 1646 w 3466"/>
                <a:gd name="T57" fmla="*/ 805 h 1616"/>
                <a:gd name="T58" fmla="*/ 1702 w 3466"/>
                <a:gd name="T59" fmla="*/ 799 h 1616"/>
                <a:gd name="T60" fmla="*/ 1758 w 3466"/>
                <a:gd name="T61" fmla="*/ 776 h 1616"/>
                <a:gd name="T62" fmla="*/ 1820 w 3466"/>
                <a:gd name="T63" fmla="*/ 752 h 1616"/>
                <a:gd name="T64" fmla="*/ 1876 w 3466"/>
                <a:gd name="T65" fmla="*/ 729 h 1616"/>
                <a:gd name="T66" fmla="*/ 1931 w 3466"/>
                <a:gd name="T67" fmla="*/ 723 h 1616"/>
                <a:gd name="T68" fmla="*/ 1987 w 3466"/>
                <a:gd name="T69" fmla="*/ 705 h 1616"/>
                <a:gd name="T70" fmla="*/ 2043 w 3466"/>
                <a:gd name="T71" fmla="*/ 658 h 1616"/>
                <a:gd name="T72" fmla="*/ 2105 w 3466"/>
                <a:gd name="T73" fmla="*/ 629 h 1616"/>
                <a:gd name="T74" fmla="*/ 2160 w 3466"/>
                <a:gd name="T75" fmla="*/ 605 h 1616"/>
                <a:gd name="T76" fmla="*/ 2216 w 3466"/>
                <a:gd name="T77" fmla="*/ 599 h 1616"/>
                <a:gd name="T78" fmla="*/ 2272 w 3466"/>
                <a:gd name="T79" fmla="*/ 576 h 1616"/>
                <a:gd name="T80" fmla="*/ 2327 w 3466"/>
                <a:gd name="T81" fmla="*/ 564 h 1616"/>
                <a:gd name="T82" fmla="*/ 2389 w 3466"/>
                <a:gd name="T83" fmla="*/ 499 h 1616"/>
                <a:gd name="T84" fmla="*/ 2445 w 3466"/>
                <a:gd name="T85" fmla="*/ 476 h 1616"/>
                <a:gd name="T86" fmla="*/ 2501 w 3466"/>
                <a:gd name="T87" fmla="*/ 452 h 1616"/>
                <a:gd name="T88" fmla="*/ 2556 w 3466"/>
                <a:gd name="T89" fmla="*/ 429 h 1616"/>
                <a:gd name="T90" fmla="*/ 2612 w 3466"/>
                <a:gd name="T91" fmla="*/ 405 h 1616"/>
                <a:gd name="T92" fmla="*/ 2674 w 3466"/>
                <a:gd name="T93" fmla="*/ 405 h 1616"/>
                <a:gd name="T94" fmla="*/ 2730 w 3466"/>
                <a:gd name="T95" fmla="*/ 405 h 1616"/>
                <a:gd name="T96" fmla="*/ 2785 w 3466"/>
                <a:gd name="T97" fmla="*/ 341 h 1616"/>
                <a:gd name="T98" fmla="*/ 2841 w 3466"/>
                <a:gd name="T99" fmla="*/ 294 h 1616"/>
                <a:gd name="T100" fmla="*/ 2897 w 3466"/>
                <a:gd name="T101" fmla="*/ 282 h 1616"/>
                <a:gd name="T102" fmla="*/ 2959 w 3466"/>
                <a:gd name="T103" fmla="*/ 264 h 1616"/>
                <a:gd name="T104" fmla="*/ 3014 w 3466"/>
                <a:gd name="T105" fmla="*/ 241 h 1616"/>
                <a:gd name="T106" fmla="*/ 3070 w 3466"/>
                <a:gd name="T107" fmla="*/ 188 h 1616"/>
                <a:gd name="T108" fmla="*/ 3126 w 3466"/>
                <a:gd name="T109" fmla="*/ 165 h 1616"/>
                <a:gd name="T110" fmla="*/ 3188 w 3466"/>
                <a:gd name="T111" fmla="*/ 165 h 1616"/>
                <a:gd name="T112" fmla="*/ 3243 w 3466"/>
                <a:gd name="T113" fmla="*/ 141 h 1616"/>
                <a:gd name="T114" fmla="*/ 3299 w 3466"/>
                <a:gd name="T115" fmla="*/ 59 h 1616"/>
                <a:gd name="T116" fmla="*/ 3355 w 3466"/>
                <a:gd name="T117" fmla="*/ 29 h 1616"/>
                <a:gd name="T118" fmla="*/ 3411 w 3466"/>
                <a:gd name="T119" fmla="*/ 0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6" h="1616">
                  <a:moveTo>
                    <a:pt x="0" y="1616"/>
                  </a:moveTo>
                  <a:lnTo>
                    <a:pt x="0" y="1616"/>
                  </a:lnTo>
                  <a:lnTo>
                    <a:pt x="6" y="1616"/>
                  </a:lnTo>
                  <a:lnTo>
                    <a:pt x="6" y="1610"/>
                  </a:lnTo>
                  <a:lnTo>
                    <a:pt x="12" y="1610"/>
                  </a:lnTo>
                  <a:lnTo>
                    <a:pt x="19" y="1610"/>
                  </a:lnTo>
                  <a:lnTo>
                    <a:pt x="19" y="1610"/>
                  </a:lnTo>
                  <a:lnTo>
                    <a:pt x="25" y="1610"/>
                  </a:lnTo>
                  <a:lnTo>
                    <a:pt x="31" y="1610"/>
                  </a:lnTo>
                  <a:lnTo>
                    <a:pt x="31" y="1610"/>
                  </a:lnTo>
                  <a:lnTo>
                    <a:pt x="37" y="1610"/>
                  </a:lnTo>
                  <a:lnTo>
                    <a:pt x="37" y="1610"/>
                  </a:lnTo>
                  <a:lnTo>
                    <a:pt x="43" y="1610"/>
                  </a:lnTo>
                  <a:lnTo>
                    <a:pt x="49" y="1610"/>
                  </a:lnTo>
                  <a:lnTo>
                    <a:pt x="49" y="1610"/>
                  </a:lnTo>
                  <a:lnTo>
                    <a:pt x="56" y="1610"/>
                  </a:lnTo>
                  <a:lnTo>
                    <a:pt x="56" y="1610"/>
                  </a:lnTo>
                  <a:lnTo>
                    <a:pt x="62" y="1610"/>
                  </a:lnTo>
                  <a:lnTo>
                    <a:pt x="68" y="1610"/>
                  </a:lnTo>
                  <a:lnTo>
                    <a:pt x="68" y="1610"/>
                  </a:lnTo>
                  <a:lnTo>
                    <a:pt x="74" y="1610"/>
                  </a:lnTo>
                  <a:lnTo>
                    <a:pt x="74" y="1610"/>
                  </a:lnTo>
                  <a:lnTo>
                    <a:pt x="80" y="1610"/>
                  </a:lnTo>
                  <a:lnTo>
                    <a:pt x="87" y="1610"/>
                  </a:lnTo>
                  <a:lnTo>
                    <a:pt x="87" y="1598"/>
                  </a:lnTo>
                  <a:lnTo>
                    <a:pt x="93" y="1598"/>
                  </a:lnTo>
                  <a:lnTo>
                    <a:pt x="99" y="1587"/>
                  </a:lnTo>
                  <a:lnTo>
                    <a:pt x="99" y="1587"/>
                  </a:lnTo>
                  <a:lnTo>
                    <a:pt x="105" y="1581"/>
                  </a:lnTo>
                  <a:lnTo>
                    <a:pt x="105" y="1563"/>
                  </a:lnTo>
                  <a:lnTo>
                    <a:pt x="111" y="1563"/>
                  </a:lnTo>
                  <a:lnTo>
                    <a:pt x="118" y="1563"/>
                  </a:lnTo>
                  <a:lnTo>
                    <a:pt x="118" y="1563"/>
                  </a:lnTo>
                  <a:lnTo>
                    <a:pt x="124" y="1563"/>
                  </a:lnTo>
                  <a:lnTo>
                    <a:pt x="124" y="1563"/>
                  </a:lnTo>
                  <a:lnTo>
                    <a:pt x="130" y="1551"/>
                  </a:lnTo>
                  <a:lnTo>
                    <a:pt x="136" y="1551"/>
                  </a:lnTo>
                  <a:lnTo>
                    <a:pt x="136" y="1545"/>
                  </a:lnTo>
                  <a:lnTo>
                    <a:pt x="142" y="1545"/>
                  </a:lnTo>
                  <a:lnTo>
                    <a:pt x="149" y="1545"/>
                  </a:lnTo>
                  <a:lnTo>
                    <a:pt x="149" y="1545"/>
                  </a:lnTo>
                  <a:lnTo>
                    <a:pt x="155" y="1534"/>
                  </a:lnTo>
                  <a:lnTo>
                    <a:pt x="155" y="1534"/>
                  </a:lnTo>
                  <a:lnTo>
                    <a:pt x="161" y="1534"/>
                  </a:lnTo>
                  <a:lnTo>
                    <a:pt x="167" y="1522"/>
                  </a:lnTo>
                  <a:lnTo>
                    <a:pt x="167" y="1522"/>
                  </a:lnTo>
                  <a:lnTo>
                    <a:pt x="173" y="1522"/>
                  </a:lnTo>
                  <a:lnTo>
                    <a:pt x="173" y="1522"/>
                  </a:lnTo>
                  <a:lnTo>
                    <a:pt x="179" y="1522"/>
                  </a:lnTo>
                  <a:lnTo>
                    <a:pt x="186" y="1522"/>
                  </a:lnTo>
                  <a:lnTo>
                    <a:pt x="186" y="1522"/>
                  </a:lnTo>
                  <a:lnTo>
                    <a:pt x="192" y="1522"/>
                  </a:lnTo>
                  <a:lnTo>
                    <a:pt x="198" y="1516"/>
                  </a:lnTo>
                  <a:lnTo>
                    <a:pt x="198" y="1516"/>
                  </a:lnTo>
                  <a:lnTo>
                    <a:pt x="204" y="1516"/>
                  </a:lnTo>
                  <a:lnTo>
                    <a:pt x="204" y="1516"/>
                  </a:lnTo>
                  <a:lnTo>
                    <a:pt x="210" y="1516"/>
                  </a:lnTo>
                  <a:lnTo>
                    <a:pt x="217" y="1487"/>
                  </a:lnTo>
                  <a:lnTo>
                    <a:pt x="217" y="1487"/>
                  </a:lnTo>
                  <a:lnTo>
                    <a:pt x="223" y="1487"/>
                  </a:lnTo>
                  <a:lnTo>
                    <a:pt x="223" y="1487"/>
                  </a:lnTo>
                  <a:lnTo>
                    <a:pt x="229" y="1487"/>
                  </a:lnTo>
                  <a:lnTo>
                    <a:pt x="235" y="1487"/>
                  </a:lnTo>
                  <a:lnTo>
                    <a:pt x="235" y="1487"/>
                  </a:lnTo>
                  <a:lnTo>
                    <a:pt x="241" y="1487"/>
                  </a:lnTo>
                  <a:lnTo>
                    <a:pt x="241" y="1487"/>
                  </a:lnTo>
                  <a:lnTo>
                    <a:pt x="248" y="1487"/>
                  </a:lnTo>
                  <a:lnTo>
                    <a:pt x="254" y="1487"/>
                  </a:lnTo>
                  <a:lnTo>
                    <a:pt x="254" y="1487"/>
                  </a:lnTo>
                  <a:lnTo>
                    <a:pt x="260" y="1487"/>
                  </a:lnTo>
                  <a:lnTo>
                    <a:pt x="266" y="1487"/>
                  </a:lnTo>
                  <a:lnTo>
                    <a:pt x="266" y="1481"/>
                  </a:lnTo>
                  <a:lnTo>
                    <a:pt x="272" y="1481"/>
                  </a:lnTo>
                  <a:lnTo>
                    <a:pt x="272" y="1481"/>
                  </a:lnTo>
                  <a:lnTo>
                    <a:pt x="279" y="1481"/>
                  </a:lnTo>
                  <a:lnTo>
                    <a:pt x="285" y="1481"/>
                  </a:lnTo>
                  <a:lnTo>
                    <a:pt x="285" y="1481"/>
                  </a:lnTo>
                  <a:lnTo>
                    <a:pt x="291" y="1481"/>
                  </a:lnTo>
                  <a:lnTo>
                    <a:pt x="291" y="1481"/>
                  </a:lnTo>
                  <a:lnTo>
                    <a:pt x="297" y="1481"/>
                  </a:lnTo>
                  <a:lnTo>
                    <a:pt x="303" y="1481"/>
                  </a:lnTo>
                  <a:lnTo>
                    <a:pt x="303" y="1469"/>
                  </a:lnTo>
                  <a:lnTo>
                    <a:pt x="309" y="1469"/>
                  </a:lnTo>
                  <a:lnTo>
                    <a:pt x="316" y="1469"/>
                  </a:lnTo>
                  <a:lnTo>
                    <a:pt x="316" y="1463"/>
                  </a:lnTo>
                  <a:lnTo>
                    <a:pt x="322" y="1463"/>
                  </a:lnTo>
                  <a:lnTo>
                    <a:pt x="322" y="1463"/>
                  </a:lnTo>
                  <a:lnTo>
                    <a:pt x="328" y="1463"/>
                  </a:lnTo>
                  <a:lnTo>
                    <a:pt x="334" y="1463"/>
                  </a:lnTo>
                  <a:lnTo>
                    <a:pt x="334" y="1451"/>
                  </a:lnTo>
                  <a:lnTo>
                    <a:pt x="340" y="1451"/>
                  </a:lnTo>
                  <a:lnTo>
                    <a:pt x="340" y="1440"/>
                  </a:lnTo>
                  <a:lnTo>
                    <a:pt x="347" y="1440"/>
                  </a:lnTo>
                  <a:lnTo>
                    <a:pt x="353" y="1440"/>
                  </a:lnTo>
                  <a:lnTo>
                    <a:pt x="353" y="1440"/>
                  </a:lnTo>
                  <a:lnTo>
                    <a:pt x="359" y="1440"/>
                  </a:lnTo>
                  <a:lnTo>
                    <a:pt x="365" y="1422"/>
                  </a:lnTo>
                  <a:lnTo>
                    <a:pt x="365" y="1422"/>
                  </a:lnTo>
                  <a:lnTo>
                    <a:pt x="371" y="1422"/>
                  </a:lnTo>
                  <a:lnTo>
                    <a:pt x="371" y="1422"/>
                  </a:lnTo>
                  <a:lnTo>
                    <a:pt x="378" y="1422"/>
                  </a:lnTo>
                  <a:lnTo>
                    <a:pt x="384" y="1422"/>
                  </a:lnTo>
                  <a:lnTo>
                    <a:pt x="384" y="1416"/>
                  </a:lnTo>
                  <a:lnTo>
                    <a:pt x="390" y="1416"/>
                  </a:lnTo>
                  <a:lnTo>
                    <a:pt x="390" y="1416"/>
                  </a:lnTo>
                  <a:lnTo>
                    <a:pt x="396" y="1416"/>
                  </a:lnTo>
                  <a:lnTo>
                    <a:pt x="402" y="1399"/>
                  </a:lnTo>
                  <a:lnTo>
                    <a:pt x="402" y="1399"/>
                  </a:lnTo>
                  <a:lnTo>
                    <a:pt x="408" y="1399"/>
                  </a:lnTo>
                  <a:lnTo>
                    <a:pt x="408" y="1399"/>
                  </a:lnTo>
                  <a:lnTo>
                    <a:pt x="415" y="1399"/>
                  </a:lnTo>
                  <a:lnTo>
                    <a:pt x="421" y="1399"/>
                  </a:lnTo>
                  <a:lnTo>
                    <a:pt x="421" y="1387"/>
                  </a:lnTo>
                  <a:lnTo>
                    <a:pt x="427" y="1387"/>
                  </a:lnTo>
                  <a:lnTo>
                    <a:pt x="433" y="1375"/>
                  </a:lnTo>
                  <a:lnTo>
                    <a:pt x="433" y="1375"/>
                  </a:lnTo>
                  <a:lnTo>
                    <a:pt x="439" y="1375"/>
                  </a:lnTo>
                  <a:lnTo>
                    <a:pt x="439" y="1375"/>
                  </a:lnTo>
                  <a:lnTo>
                    <a:pt x="446" y="1375"/>
                  </a:lnTo>
                  <a:lnTo>
                    <a:pt x="452" y="1375"/>
                  </a:lnTo>
                  <a:lnTo>
                    <a:pt x="452" y="1375"/>
                  </a:lnTo>
                  <a:lnTo>
                    <a:pt x="458" y="1375"/>
                  </a:lnTo>
                  <a:lnTo>
                    <a:pt x="458" y="1375"/>
                  </a:lnTo>
                  <a:lnTo>
                    <a:pt x="464" y="1375"/>
                  </a:lnTo>
                  <a:lnTo>
                    <a:pt x="470" y="1375"/>
                  </a:lnTo>
                  <a:lnTo>
                    <a:pt x="470" y="1375"/>
                  </a:lnTo>
                  <a:lnTo>
                    <a:pt x="477" y="1357"/>
                  </a:lnTo>
                  <a:lnTo>
                    <a:pt x="483" y="1357"/>
                  </a:lnTo>
                  <a:lnTo>
                    <a:pt x="483" y="1357"/>
                  </a:lnTo>
                  <a:lnTo>
                    <a:pt x="489" y="1352"/>
                  </a:lnTo>
                  <a:lnTo>
                    <a:pt x="489" y="1352"/>
                  </a:lnTo>
                  <a:lnTo>
                    <a:pt x="495" y="1352"/>
                  </a:lnTo>
                  <a:lnTo>
                    <a:pt x="501" y="1352"/>
                  </a:lnTo>
                  <a:lnTo>
                    <a:pt x="501" y="1352"/>
                  </a:lnTo>
                  <a:lnTo>
                    <a:pt x="508" y="1352"/>
                  </a:lnTo>
                  <a:lnTo>
                    <a:pt x="508" y="1352"/>
                  </a:lnTo>
                  <a:lnTo>
                    <a:pt x="514" y="1352"/>
                  </a:lnTo>
                  <a:lnTo>
                    <a:pt x="520" y="1352"/>
                  </a:lnTo>
                  <a:lnTo>
                    <a:pt x="520" y="1352"/>
                  </a:lnTo>
                  <a:lnTo>
                    <a:pt x="526" y="1352"/>
                  </a:lnTo>
                  <a:lnTo>
                    <a:pt x="532" y="1352"/>
                  </a:lnTo>
                  <a:lnTo>
                    <a:pt x="532" y="1352"/>
                  </a:lnTo>
                  <a:lnTo>
                    <a:pt x="538" y="1340"/>
                  </a:lnTo>
                  <a:lnTo>
                    <a:pt x="538" y="1334"/>
                  </a:lnTo>
                  <a:lnTo>
                    <a:pt x="545" y="1322"/>
                  </a:lnTo>
                  <a:lnTo>
                    <a:pt x="551" y="1322"/>
                  </a:lnTo>
                  <a:lnTo>
                    <a:pt x="551" y="1322"/>
                  </a:lnTo>
                  <a:lnTo>
                    <a:pt x="557" y="1316"/>
                  </a:lnTo>
                  <a:lnTo>
                    <a:pt x="557" y="1316"/>
                  </a:lnTo>
                  <a:lnTo>
                    <a:pt x="563" y="1316"/>
                  </a:lnTo>
                  <a:lnTo>
                    <a:pt x="569" y="1316"/>
                  </a:lnTo>
                  <a:lnTo>
                    <a:pt x="569" y="1293"/>
                  </a:lnTo>
                  <a:lnTo>
                    <a:pt x="576" y="1293"/>
                  </a:lnTo>
                  <a:lnTo>
                    <a:pt x="582" y="1293"/>
                  </a:lnTo>
                  <a:lnTo>
                    <a:pt x="582" y="1287"/>
                  </a:lnTo>
                  <a:lnTo>
                    <a:pt x="588" y="1275"/>
                  </a:lnTo>
                  <a:lnTo>
                    <a:pt x="588" y="1269"/>
                  </a:lnTo>
                  <a:lnTo>
                    <a:pt x="594" y="1269"/>
                  </a:lnTo>
                  <a:lnTo>
                    <a:pt x="600" y="1269"/>
                  </a:lnTo>
                  <a:lnTo>
                    <a:pt x="600" y="1269"/>
                  </a:lnTo>
                  <a:lnTo>
                    <a:pt x="607" y="1269"/>
                  </a:lnTo>
                  <a:lnTo>
                    <a:pt x="607" y="1258"/>
                  </a:lnTo>
                  <a:lnTo>
                    <a:pt x="613" y="1258"/>
                  </a:lnTo>
                  <a:lnTo>
                    <a:pt x="619" y="1252"/>
                  </a:lnTo>
                  <a:lnTo>
                    <a:pt x="619" y="1252"/>
                  </a:lnTo>
                  <a:lnTo>
                    <a:pt x="625" y="1252"/>
                  </a:lnTo>
                  <a:lnTo>
                    <a:pt x="625" y="1252"/>
                  </a:lnTo>
                  <a:lnTo>
                    <a:pt x="631" y="1252"/>
                  </a:lnTo>
                  <a:lnTo>
                    <a:pt x="638" y="1252"/>
                  </a:lnTo>
                  <a:lnTo>
                    <a:pt x="638" y="1252"/>
                  </a:lnTo>
                  <a:lnTo>
                    <a:pt x="644" y="1252"/>
                  </a:lnTo>
                  <a:lnTo>
                    <a:pt x="650" y="1252"/>
                  </a:lnTo>
                  <a:lnTo>
                    <a:pt x="650" y="1252"/>
                  </a:lnTo>
                  <a:lnTo>
                    <a:pt x="656" y="1252"/>
                  </a:lnTo>
                  <a:lnTo>
                    <a:pt x="656" y="1252"/>
                  </a:lnTo>
                  <a:lnTo>
                    <a:pt x="662" y="1252"/>
                  </a:lnTo>
                  <a:lnTo>
                    <a:pt x="668" y="1252"/>
                  </a:lnTo>
                  <a:lnTo>
                    <a:pt x="668" y="1252"/>
                  </a:lnTo>
                  <a:lnTo>
                    <a:pt x="675" y="1240"/>
                  </a:lnTo>
                  <a:lnTo>
                    <a:pt x="675" y="1240"/>
                  </a:lnTo>
                  <a:lnTo>
                    <a:pt x="681" y="1240"/>
                  </a:lnTo>
                  <a:lnTo>
                    <a:pt x="687" y="1240"/>
                  </a:lnTo>
                  <a:lnTo>
                    <a:pt x="687" y="1240"/>
                  </a:lnTo>
                  <a:lnTo>
                    <a:pt x="693" y="1240"/>
                  </a:lnTo>
                  <a:lnTo>
                    <a:pt x="699" y="1222"/>
                  </a:lnTo>
                  <a:lnTo>
                    <a:pt x="699" y="1222"/>
                  </a:lnTo>
                  <a:lnTo>
                    <a:pt x="706" y="1222"/>
                  </a:lnTo>
                  <a:lnTo>
                    <a:pt x="706" y="1222"/>
                  </a:lnTo>
                  <a:lnTo>
                    <a:pt x="712" y="1222"/>
                  </a:lnTo>
                  <a:lnTo>
                    <a:pt x="718" y="1222"/>
                  </a:lnTo>
                  <a:lnTo>
                    <a:pt x="718" y="1222"/>
                  </a:lnTo>
                  <a:lnTo>
                    <a:pt x="724" y="1222"/>
                  </a:lnTo>
                  <a:lnTo>
                    <a:pt x="724" y="1222"/>
                  </a:lnTo>
                  <a:lnTo>
                    <a:pt x="730" y="1222"/>
                  </a:lnTo>
                  <a:lnTo>
                    <a:pt x="737" y="1211"/>
                  </a:lnTo>
                  <a:lnTo>
                    <a:pt x="737" y="1205"/>
                  </a:lnTo>
                  <a:lnTo>
                    <a:pt x="743" y="1205"/>
                  </a:lnTo>
                  <a:lnTo>
                    <a:pt x="749" y="1193"/>
                  </a:lnTo>
                  <a:lnTo>
                    <a:pt x="749" y="1187"/>
                  </a:lnTo>
                  <a:lnTo>
                    <a:pt x="755" y="1187"/>
                  </a:lnTo>
                  <a:lnTo>
                    <a:pt x="755" y="1187"/>
                  </a:lnTo>
                  <a:lnTo>
                    <a:pt x="761" y="1187"/>
                  </a:lnTo>
                  <a:lnTo>
                    <a:pt x="768" y="1175"/>
                  </a:lnTo>
                  <a:lnTo>
                    <a:pt x="768" y="1175"/>
                  </a:lnTo>
                  <a:lnTo>
                    <a:pt x="774" y="1175"/>
                  </a:lnTo>
                  <a:lnTo>
                    <a:pt x="774" y="1163"/>
                  </a:lnTo>
                  <a:lnTo>
                    <a:pt x="780" y="1163"/>
                  </a:lnTo>
                  <a:lnTo>
                    <a:pt x="786" y="1146"/>
                  </a:lnTo>
                  <a:lnTo>
                    <a:pt x="786" y="1140"/>
                  </a:lnTo>
                  <a:lnTo>
                    <a:pt x="792" y="1140"/>
                  </a:lnTo>
                  <a:lnTo>
                    <a:pt x="792" y="1140"/>
                  </a:lnTo>
                  <a:lnTo>
                    <a:pt x="798" y="1140"/>
                  </a:lnTo>
                  <a:lnTo>
                    <a:pt x="805" y="1140"/>
                  </a:lnTo>
                  <a:lnTo>
                    <a:pt x="805" y="1140"/>
                  </a:lnTo>
                  <a:lnTo>
                    <a:pt x="811" y="1140"/>
                  </a:lnTo>
                  <a:lnTo>
                    <a:pt x="817" y="1140"/>
                  </a:lnTo>
                  <a:lnTo>
                    <a:pt x="817" y="1140"/>
                  </a:lnTo>
                  <a:lnTo>
                    <a:pt x="823" y="1140"/>
                  </a:lnTo>
                  <a:lnTo>
                    <a:pt x="823" y="1140"/>
                  </a:lnTo>
                  <a:lnTo>
                    <a:pt x="829" y="1128"/>
                  </a:lnTo>
                  <a:lnTo>
                    <a:pt x="836" y="1128"/>
                  </a:lnTo>
                  <a:lnTo>
                    <a:pt x="836" y="1128"/>
                  </a:lnTo>
                  <a:lnTo>
                    <a:pt x="842" y="1128"/>
                  </a:lnTo>
                  <a:lnTo>
                    <a:pt x="842" y="1128"/>
                  </a:lnTo>
                  <a:lnTo>
                    <a:pt x="848" y="1128"/>
                  </a:lnTo>
                  <a:lnTo>
                    <a:pt x="854" y="1122"/>
                  </a:lnTo>
                  <a:lnTo>
                    <a:pt x="854" y="1122"/>
                  </a:lnTo>
                  <a:lnTo>
                    <a:pt x="860" y="1111"/>
                  </a:lnTo>
                  <a:lnTo>
                    <a:pt x="867" y="1111"/>
                  </a:lnTo>
                  <a:lnTo>
                    <a:pt x="867" y="1111"/>
                  </a:lnTo>
                  <a:lnTo>
                    <a:pt x="873" y="1111"/>
                  </a:lnTo>
                  <a:lnTo>
                    <a:pt x="873" y="1111"/>
                  </a:lnTo>
                  <a:lnTo>
                    <a:pt x="879" y="1105"/>
                  </a:lnTo>
                  <a:lnTo>
                    <a:pt x="885" y="1105"/>
                  </a:lnTo>
                  <a:lnTo>
                    <a:pt x="885" y="1105"/>
                  </a:lnTo>
                  <a:lnTo>
                    <a:pt x="891" y="1105"/>
                  </a:lnTo>
                  <a:lnTo>
                    <a:pt x="891" y="1081"/>
                  </a:lnTo>
                  <a:lnTo>
                    <a:pt x="898" y="1075"/>
                  </a:lnTo>
                  <a:lnTo>
                    <a:pt x="904" y="1075"/>
                  </a:lnTo>
                  <a:lnTo>
                    <a:pt x="904" y="1075"/>
                  </a:lnTo>
                  <a:lnTo>
                    <a:pt x="910" y="1075"/>
                  </a:lnTo>
                  <a:lnTo>
                    <a:pt x="916" y="1075"/>
                  </a:lnTo>
                  <a:lnTo>
                    <a:pt x="916" y="1064"/>
                  </a:lnTo>
                  <a:lnTo>
                    <a:pt x="922" y="1064"/>
                  </a:lnTo>
                  <a:lnTo>
                    <a:pt x="922" y="1064"/>
                  </a:lnTo>
                  <a:lnTo>
                    <a:pt x="928" y="1064"/>
                  </a:lnTo>
                  <a:lnTo>
                    <a:pt x="935" y="1064"/>
                  </a:lnTo>
                  <a:lnTo>
                    <a:pt x="935" y="1064"/>
                  </a:lnTo>
                  <a:lnTo>
                    <a:pt x="941" y="1064"/>
                  </a:lnTo>
                  <a:lnTo>
                    <a:pt x="941" y="1058"/>
                  </a:lnTo>
                  <a:lnTo>
                    <a:pt x="947" y="1046"/>
                  </a:lnTo>
                  <a:lnTo>
                    <a:pt x="953" y="1046"/>
                  </a:lnTo>
                  <a:lnTo>
                    <a:pt x="953" y="1046"/>
                  </a:lnTo>
                  <a:lnTo>
                    <a:pt x="959" y="1046"/>
                  </a:lnTo>
                  <a:lnTo>
                    <a:pt x="959" y="1046"/>
                  </a:lnTo>
                  <a:lnTo>
                    <a:pt x="966" y="1046"/>
                  </a:lnTo>
                  <a:lnTo>
                    <a:pt x="972" y="1046"/>
                  </a:lnTo>
                  <a:lnTo>
                    <a:pt x="972" y="1046"/>
                  </a:lnTo>
                  <a:lnTo>
                    <a:pt x="978" y="1046"/>
                  </a:lnTo>
                  <a:lnTo>
                    <a:pt x="984" y="1040"/>
                  </a:lnTo>
                  <a:lnTo>
                    <a:pt x="984" y="1028"/>
                  </a:lnTo>
                  <a:lnTo>
                    <a:pt x="990" y="1028"/>
                  </a:lnTo>
                  <a:lnTo>
                    <a:pt x="990" y="1028"/>
                  </a:lnTo>
                  <a:lnTo>
                    <a:pt x="997" y="1028"/>
                  </a:lnTo>
                  <a:lnTo>
                    <a:pt x="1003" y="1028"/>
                  </a:lnTo>
                  <a:lnTo>
                    <a:pt x="1003" y="1028"/>
                  </a:lnTo>
                  <a:lnTo>
                    <a:pt x="1009" y="1028"/>
                  </a:lnTo>
                  <a:lnTo>
                    <a:pt x="1009" y="1028"/>
                  </a:lnTo>
                  <a:lnTo>
                    <a:pt x="1015" y="1017"/>
                  </a:lnTo>
                  <a:lnTo>
                    <a:pt x="1021" y="1017"/>
                  </a:lnTo>
                  <a:lnTo>
                    <a:pt x="1021" y="1017"/>
                  </a:lnTo>
                  <a:lnTo>
                    <a:pt x="1027" y="1017"/>
                  </a:lnTo>
                  <a:lnTo>
                    <a:pt x="1034" y="1017"/>
                  </a:lnTo>
                  <a:lnTo>
                    <a:pt x="1034" y="1017"/>
                  </a:lnTo>
                  <a:lnTo>
                    <a:pt x="1040" y="1017"/>
                  </a:lnTo>
                  <a:lnTo>
                    <a:pt x="1040" y="1011"/>
                  </a:lnTo>
                  <a:lnTo>
                    <a:pt x="1046" y="1011"/>
                  </a:lnTo>
                  <a:lnTo>
                    <a:pt x="1052" y="1011"/>
                  </a:lnTo>
                  <a:lnTo>
                    <a:pt x="1052" y="999"/>
                  </a:lnTo>
                  <a:lnTo>
                    <a:pt x="1058" y="999"/>
                  </a:lnTo>
                  <a:lnTo>
                    <a:pt x="1058" y="999"/>
                  </a:lnTo>
                  <a:lnTo>
                    <a:pt x="1065" y="999"/>
                  </a:lnTo>
                  <a:lnTo>
                    <a:pt x="1071" y="993"/>
                  </a:lnTo>
                  <a:lnTo>
                    <a:pt x="1071" y="993"/>
                  </a:lnTo>
                  <a:lnTo>
                    <a:pt x="1077" y="993"/>
                  </a:lnTo>
                  <a:lnTo>
                    <a:pt x="1083" y="993"/>
                  </a:lnTo>
                  <a:lnTo>
                    <a:pt x="1083" y="993"/>
                  </a:lnTo>
                  <a:lnTo>
                    <a:pt x="1089" y="993"/>
                  </a:lnTo>
                  <a:lnTo>
                    <a:pt x="1089" y="993"/>
                  </a:lnTo>
                  <a:lnTo>
                    <a:pt x="1096" y="993"/>
                  </a:lnTo>
                  <a:lnTo>
                    <a:pt x="1102" y="993"/>
                  </a:lnTo>
                  <a:lnTo>
                    <a:pt x="1102" y="993"/>
                  </a:lnTo>
                  <a:lnTo>
                    <a:pt x="1108" y="993"/>
                  </a:lnTo>
                  <a:lnTo>
                    <a:pt x="1108" y="993"/>
                  </a:lnTo>
                  <a:lnTo>
                    <a:pt x="1114" y="993"/>
                  </a:lnTo>
                  <a:lnTo>
                    <a:pt x="1120" y="993"/>
                  </a:lnTo>
                  <a:lnTo>
                    <a:pt x="1120" y="993"/>
                  </a:lnTo>
                  <a:lnTo>
                    <a:pt x="1127" y="993"/>
                  </a:lnTo>
                  <a:lnTo>
                    <a:pt x="1127" y="993"/>
                  </a:lnTo>
                  <a:lnTo>
                    <a:pt x="1133" y="993"/>
                  </a:lnTo>
                  <a:lnTo>
                    <a:pt x="1139" y="993"/>
                  </a:lnTo>
                  <a:lnTo>
                    <a:pt x="1139" y="993"/>
                  </a:lnTo>
                  <a:lnTo>
                    <a:pt x="1145" y="981"/>
                  </a:lnTo>
                  <a:lnTo>
                    <a:pt x="1151" y="981"/>
                  </a:lnTo>
                  <a:lnTo>
                    <a:pt x="1151" y="981"/>
                  </a:lnTo>
                  <a:lnTo>
                    <a:pt x="1157" y="981"/>
                  </a:lnTo>
                  <a:lnTo>
                    <a:pt x="1157" y="981"/>
                  </a:lnTo>
                  <a:lnTo>
                    <a:pt x="1164" y="975"/>
                  </a:lnTo>
                  <a:lnTo>
                    <a:pt x="1170" y="975"/>
                  </a:lnTo>
                  <a:lnTo>
                    <a:pt x="1170" y="975"/>
                  </a:lnTo>
                  <a:lnTo>
                    <a:pt x="1176" y="975"/>
                  </a:lnTo>
                  <a:lnTo>
                    <a:pt x="1176" y="975"/>
                  </a:lnTo>
                  <a:lnTo>
                    <a:pt x="1182" y="975"/>
                  </a:lnTo>
                  <a:lnTo>
                    <a:pt x="1188" y="975"/>
                  </a:lnTo>
                  <a:lnTo>
                    <a:pt x="1188" y="975"/>
                  </a:lnTo>
                  <a:lnTo>
                    <a:pt x="1195" y="975"/>
                  </a:lnTo>
                  <a:lnTo>
                    <a:pt x="1201" y="975"/>
                  </a:lnTo>
                  <a:lnTo>
                    <a:pt x="1201" y="975"/>
                  </a:lnTo>
                  <a:lnTo>
                    <a:pt x="1207" y="975"/>
                  </a:lnTo>
                  <a:lnTo>
                    <a:pt x="1207" y="975"/>
                  </a:lnTo>
                  <a:lnTo>
                    <a:pt x="1213" y="964"/>
                  </a:lnTo>
                  <a:lnTo>
                    <a:pt x="1219" y="964"/>
                  </a:lnTo>
                  <a:lnTo>
                    <a:pt x="1219" y="964"/>
                  </a:lnTo>
                  <a:lnTo>
                    <a:pt x="1226" y="964"/>
                  </a:lnTo>
                  <a:lnTo>
                    <a:pt x="1226" y="964"/>
                  </a:lnTo>
                  <a:lnTo>
                    <a:pt x="1232" y="964"/>
                  </a:lnTo>
                  <a:lnTo>
                    <a:pt x="1238" y="964"/>
                  </a:lnTo>
                  <a:lnTo>
                    <a:pt x="1238" y="964"/>
                  </a:lnTo>
                  <a:lnTo>
                    <a:pt x="1244" y="952"/>
                  </a:lnTo>
                  <a:lnTo>
                    <a:pt x="1250" y="952"/>
                  </a:lnTo>
                  <a:lnTo>
                    <a:pt x="1250" y="952"/>
                  </a:lnTo>
                  <a:lnTo>
                    <a:pt x="1257" y="952"/>
                  </a:lnTo>
                  <a:lnTo>
                    <a:pt x="1257" y="952"/>
                  </a:lnTo>
                  <a:lnTo>
                    <a:pt x="1263" y="952"/>
                  </a:lnTo>
                  <a:lnTo>
                    <a:pt x="1269" y="952"/>
                  </a:lnTo>
                  <a:lnTo>
                    <a:pt x="1269" y="952"/>
                  </a:lnTo>
                  <a:lnTo>
                    <a:pt x="1275" y="946"/>
                  </a:lnTo>
                  <a:lnTo>
                    <a:pt x="1275" y="946"/>
                  </a:lnTo>
                  <a:lnTo>
                    <a:pt x="1281" y="946"/>
                  </a:lnTo>
                  <a:lnTo>
                    <a:pt x="1287" y="946"/>
                  </a:lnTo>
                  <a:lnTo>
                    <a:pt x="1287" y="946"/>
                  </a:lnTo>
                  <a:lnTo>
                    <a:pt x="1294" y="946"/>
                  </a:lnTo>
                  <a:lnTo>
                    <a:pt x="1294" y="946"/>
                  </a:lnTo>
                  <a:lnTo>
                    <a:pt x="1300" y="946"/>
                  </a:lnTo>
                  <a:lnTo>
                    <a:pt x="1306" y="934"/>
                  </a:lnTo>
                  <a:lnTo>
                    <a:pt x="1306" y="934"/>
                  </a:lnTo>
                  <a:lnTo>
                    <a:pt x="1312" y="934"/>
                  </a:lnTo>
                  <a:lnTo>
                    <a:pt x="1318" y="934"/>
                  </a:lnTo>
                  <a:lnTo>
                    <a:pt x="1318" y="934"/>
                  </a:lnTo>
                  <a:lnTo>
                    <a:pt x="1325" y="928"/>
                  </a:lnTo>
                  <a:lnTo>
                    <a:pt x="1325" y="928"/>
                  </a:lnTo>
                  <a:lnTo>
                    <a:pt x="1331" y="928"/>
                  </a:lnTo>
                  <a:lnTo>
                    <a:pt x="1337" y="928"/>
                  </a:lnTo>
                  <a:lnTo>
                    <a:pt x="1337" y="917"/>
                  </a:lnTo>
                  <a:lnTo>
                    <a:pt x="1343" y="917"/>
                  </a:lnTo>
                  <a:lnTo>
                    <a:pt x="1343" y="917"/>
                  </a:lnTo>
                  <a:lnTo>
                    <a:pt x="1349" y="917"/>
                  </a:lnTo>
                  <a:lnTo>
                    <a:pt x="1356" y="917"/>
                  </a:lnTo>
                  <a:lnTo>
                    <a:pt x="1356" y="905"/>
                  </a:lnTo>
                  <a:lnTo>
                    <a:pt x="1362" y="905"/>
                  </a:lnTo>
                  <a:lnTo>
                    <a:pt x="1368" y="905"/>
                  </a:lnTo>
                  <a:lnTo>
                    <a:pt x="1368" y="905"/>
                  </a:lnTo>
                  <a:lnTo>
                    <a:pt x="1374" y="905"/>
                  </a:lnTo>
                  <a:lnTo>
                    <a:pt x="1374" y="905"/>
                  </a:lnTo>
                  <a:lnTo>
                    <a:pt x="1380" y="905"/>
                  </a:lnTo>
                  <a:lnTo>
                    <a:pt x="1387" y="905"/>
                  </a:lnTo>
                  <a:lnTo>
                    <a:pt x="1387" y="899"/>
                  </a:lnTo>
                  <a:lnTo>
                    <a:pt x="1393" y="899"/>
                  </a:lnTo>
                  <a:lnTo>
                    <a:pt x="1393" y="899"/>
                  </a:lnTo>
                  <a:lnTo>
                    <a:pt x="1399" y="899"/>
                  </a:lnTo>
                  <a:lnTo>
                    <a:pt x="1405" y="887"/>
                  </a:lnTo>
                  <a:lnTo>
                    <a:pt x="1405" y="887"/>
                  </a:lnTo>
                  <a:lnTo>
                    <a:pt x="1411" y="887"/>
                  </a:lnTo>
                  <a:lnTo>
                    <a:pt x="1417" y="887"/>
                  </a:lnTo>
                  <a:lnTo>
                    <a:pt x="1417" y="887"/>
                  </a:lnTo>
                  <a:lnTo>
                    <a:pt x="1424" y="881"/>
                  </a:lnTo>
                  <a:lnTo>
                    <a:pt x="1424" y="881"/>
                  </a:lnTo>
                  <a:lnTo>
                    <a:pt x="1430" y="881"/>
                  </a:lnTo>
                  <a:lnTo>
                    <a:pt x="1436" y="881"/>
                  </a:lnTo>
                  <a:lnTo>
                    <a:pt x="1436" y="881"/>
                  </a:lnTo>
                  <a:lnTo>
                    <a:pt x="1442" y="870"/>
                  </a:lnTo>
                  <a:lnTo>
                    <a:pt x="1442" y="870"/>
                  </a:lnTo>
                  <a:lnTo>
                    <a:pt x="1448" y="870"/>
                  </a:lnTo>
                  <a:lnTo>
                    <a:pt x="1455" y="870"/>
                  </a:lnTo>
                  <a:lnTo>
                    <a:pt x="1455" y="870"/>
                  </a:lnTo>
                  <a:lnTo>
                    <a:pt x="1461" y="870"/>
                  </a:lnTo>
                  <a:lnTo>
                    <a:pt x="1461" y="870"/>
                  </a:lnTo>
                  <a:lnTo>
                    <a:pt x="1467" y="870"/>
                  </a:lnTo>
                  <a:lnTo>
                    <a:pt x="1473" y="870"/>
                  </a:lnTo>
                  <a:lnTo>
                    <a:pt x="1473" y="870"/>
                  </a:lnTo>
                  <a:lnTo>
                    <a:pt x="1479" y="870"/>
                  </a:lnTo>
                  <a:lnTo>
                    <a:pt x="1486" y="870"/>
                  </a:lnTo>
                  <a:lnTo>
                    <a:pt x="1486" y="864"/>
                  </a:lnTo>
                  <a:lnTo>
                    <a:pt x="1492" y="864"/>
                  </a:lnTo>
                  <a:lnTo>
                    <a:pt x="1492" y="852"/>
                  </a:lnTo>
                  <a:lnTo>
                    <a:pt x="1498" y="834"/>
                  </a:lnTo>
                  <a:lnTo>
                    <a:pt x="1504" y="834"/>
                  </a:lnTo>
                  <a:lnTo>
                    <a:pt x="1504" y="834"/>
                  </a:lnTo>
                  <a:lnTo>
                    <a:pt x="1510" y="834"/>
                  </a:lnTo>
                  <a:lnTo>
                    <a:pt x="1510" y="834"/>
                  </a:lnTo>
                  <a:lnTo>
                    <a:pt x="1516" y="834"/>
                  </a:lnTo>
                  <a:lnTo>
                    <a:pt x="1523" y="834"/>
                  </a:lnTo>
                  <a:lnTo>
                    <a:pt x="1523" y="834"/>
                  </a:lnTo>
                  <a:lnTo>
                    <a:pt x="1529" y="834"/>
                  </a:lnTo>
                  <a:lnTo>
                    <a:pt x="1535" y="834"/>
                  </a:lnTo>
                  <a:lnTo>
                    <a:pt x="1535" y="834"/>
                  </a:lnTo>
                  <a:lnTo>
                    <a:pt x="1541" y="834"/>
                  </a:lnTo>
                  <a:lnTo>
                    <a:pt x="1541" y="823"/>
                  </a:lnTo>
                  <a:lnTo>
                    <a:pt x="1547" y="823"/>
                  </a:lnTo>
                  <a:lnTo>
                    <a:pt x="1554" y="823"/>
                  </a:lnTo>
                  <a:lnTo>
                    <a:pt x="1554" y="823"/>
                  </a:lnTo>
                  <a:lnTo>
                    <a:pt x="1560" y="823"/>
                  </a:lnTo>
                  <a:lnTo>
                    <a:pt x="1560" y="823"/>
                  </a:lnTo>
                  <a:lnTo>
                    <a:pt x="1566" y="823"/>
                  </a:lnTo>
                  <a:lnTo>
                    <a:pt x="1572" y="817"/>
                  </a:lnTo>
                  <a:lnTo>
                    <a:pt x="1572" y="817"/>
                  </a:lnTo>
                  <a:lnTo>
                    <a:pt x="1578" y="817"/>
                  </a:lnTo>
                  <a:lnTo>
                    <a:pt x="1585" y="817"/>
                  </a:lnTo>
                  <a:lnTo>
                    <a:pt x="1585" y="817"/>
                  </a:lnTo>
                  <a:lnTo>
                    <a:pt x="1591" y="817"/>
                  </a:lnTo>
                  <a:lnTo>
                    <a:pt x="1591" y="817"/>
                  </a:lnTo>
                  <a:lnTo>
                    <a:pt x="1597" y="805"/>
                  </a:lnTo>
                  <a:lnTo>
                    <a:pt x="1603" y="805"/>
                  </a:lnTo>
                  <a:lnTo>
                    <a:pt x="1603" y="805"/>
                  </a:lnTo>
                  <a:lnTo>
                    <a:pt x="1609" y="805"/>
                  </a:lnTo>
                  <a:lnTo>
                    <a:pt x="1609" y="805"/>
                  </a:lnTo>
                  <a:lnTo>
                    <a:pt x="1616" y="805"/>
                  </a:lnTo>
                  <a:lnTo>
                    <a:pt x="1622" y="805"/>
                  </a:lnTo>
                  <a:lnTo>
                    <a:pt x="1622" y="805"/>
                  </a:lnTo>
                  <a:lnTo>
                    <a:pt x="1628" y="805"/>
                  </a:lnTo>
                  <a:lnTo>
                    <a:pt x="1634" y="805"/>
                  </a:lnTo>
                  <a:lnTo>
                    <a:pt x="1634" y="805"/>
                  </a:lnTo>
                  <a:lnTo>
                    <a:pt x="1640" y="805"/>
                  </a:lnTo>
                  <a:lnTo>
                    <a:pt x="1640" y="805"/>
                  </a:lnTo>
                  <a:lnTo>
                    <a:pt x="1646" y="805"/>
                  </a:lnTo>
                  <a:lnTo>
                    <a:pt x="1653" y="805"/>
                  </a:lnTo>
                  <a:lnTo>
                    <a:pt x="1653" y="805"/>
                  </a:lnTo>
                  <a:lnTo>
                    <a:pt x="1659" y="805"/>
                  </a:lnTo>
                  <a:lnTo>
                    <a:pt x="1659" y="805"/>
                  </a:lnTo>
                  <a:lnTo>
                    <a:pt x="1665" y="805"/>
                  </a:lnTo>
                  <a:lnTo>
                    <a:pt x="1671" y="805"/>
                  </a:lnTo>
                  <a:lnTo>
                    <a:pt x="1671" y="805"/>
                  </a:lnTo>
                  <a:lnTo>
                    <a:pt x="1677" y="805"/>
                  </a:lnTo>
                  <a:lnTo>
                    <a:pt x="1677" y="805"/>
                  </a:lnTo>
                  <a:lnTo>
                    <a:pt x="1684" y="805"/>
                  </a:lnTo>
                  <a:lnTo>
                    <a:pt x="1690" y="805"/>
                  </a:lnTo>
                  <a:lnTo>
                    <a:pt x="1690" y="799"/>
                  </a:lnTo>
                  <a:lnTo>
                    <a:pt x="1696" y="799"/>
                  </a:lnTo>
                  <a:lnTo>
                    <a:pt x="1702" y="799"/>
                  </a:lnTo>
                  <a:lnTo>
                    <a:pt x="1702" y="799"/>
                  </a:lnTo>
                  <a:lnTo>
                    <a:pt x="1708" y="799"/>
                  </a:lnTo>
                  <a:lnTo>
                    <a:pt x="1708" y="799"/>
                  </a:lnTo>
                  <a:lnTo>
                    <a:pt x="1715" y="799"/>
                  </a:lnTo>
                  <a:lnTo>
                    <a:pt x="1721" y="799"/>
                  </a:lnTo>
                  <a:lnTo>
                    <a:pt x="1721" y="799"/>
                  </a:lnTo>
                  <a:lnTo>
                    <a:pt x="1727" y="799"/>
                  </a:lnTo>
                  <a:lnTo>
                    <a:pt x="1727" y="799"/>
                  </a:lnTo>
                  <a:lnTo>
                    <a:pt x="1733" y="799"/>
                  </a:lnTo>
                  <a:lnTo>
                    <a:pt x="1739" y="787"/>
                  </a:lnTo>
                  <a:lnTo>
                    <a:pt x="1739" y="776"/>
                  </a:lnTo>
                  <a:lnTo>
                    <a:pt x="1746" y="776"/>
                  </a:lnTo>
                  <a:lnTo>
                    <a:pt x="1752" y="776"/>
                  </a:lnTo>
                  <a:lnTo>
                    <a:pt x="1752" y="776"/>
                  </a:lnTo>
                  <a:lnTo>
                    <a:pt x="1758" y="776"/>
                  </a:lnTo>
                  <a:lnTo>
                    <a:pt x="1758" y="776"/>
                  </a:lnTo>
                  <a:lnTo>
                    <a:pt x="1764" y="776"/>
                  </a:lnTo>
                  <a:lnTo>
                    <a:pt x="1770" y="770"/>
                  </a:lnTo>
                  <a:lnTo>
                    <a:pt x="1770" y="770"/>
                  </a:lnTo>
                  <a:lnTo>
                    <a:pt x="1776" y="770"/>
                  </a:lnTo>
                  <a:lnTo>
                    <a:pt x="1776" y="770"/>
                  </a:lnTo>
                  <a:lnTo>
                    <a:pt x="1783" y="758"/>
                  </a:lnTo>
                  <a:lnTo>
                    <a:pt x="1789" y="758"/>
                  </a:lnTo>
                  <a:lnTo>
                    <a:pt x="1789" y="758"/>
                  </a:lnTo>
                  <a:lnTo>
                    <a:pt x="1795" y="758"/>
                  </a:lnTo>
                  <a:lnTo>
                    <a:pt x="1801" y="752"/>
                  </a:lnTo>
                  <a:lnTo>
                    <a:pt x="1801" y="752"/>
                  </a:lnTo>
                  <a:lnTo>
                    <a:pt x="1807" y="752"/>
                  </a:lnTo>
                  <a:lnTo>
                    <a:pt x="1807" y="752"/>
                  </a:lnTo>
                  <a:lnTo>
                    <a:pt x="1814" y="752"/>
                  </a:lnTo>
                  <a:lnTo>
                    <a:pt x="1820" y="752"/>
                  </a:lnTo>
                  <a:lnTo>
                    <a:pt x="1820" y="752"/>
                  </a:lnTo>
                  <a:lnTo>
                    <a:pt x="1826" y="752"/>
                  </a:lnTo>
                  <a:lnTo>
                    <a:pt x="1826" y="752"/>
                  </a:lnTo>
                  <a:lnTo>
                    <a:pt x="1832" y="752"/>
                  </a:lnTo>
                  <a:lnTo>
                    <a:pt x="1838" y="752"/>
                  </a:lnTo>
                  <a:lnTo>
                    <a:pt x="1838" y="740"/>
                  </a:lnTo>
                  <a:lnTo>
                    <a:pt x="1845" y="740"/>
                  </a:lnTo>
                  <a:lnTo>
                    <a:pt x="1845" y="729"/>
                  </a:lnTo>
                  <a:lnTo>
                    <a:pt x="1851" y="729"/>
                  </a:lnTo>
                  <a:lnTo>
                    <a:pt x="1857" y="729"/>
                  </a:lnTo>
                  <a:lnTo>
                    <a:pt x="1857" y="729"/>
                  </a:lnTo>
                  <a:lnTo>
                    <a:pt x="1863" y="729"/>
                  </a:lnTo>
                  <a:lnTo>
                    <a:pt x="1869" y="729"/>
                  </a:lnTo>
                  <a:lnTo>
                    <a:pt x="1869" y="729"/>
                  </a:lnTo>
                  <a:lnTo>
                    <a:pt x="1876" y="729"/>
                  </a:lnTo>
                  <a:lnTo>
                    <a:pt x="1876" y="729"/>
                  </a:lnTo>
                  <a:lnTo>
                    <a:pt x="1882" y="729"/>
                  </a:lnTo>
                  <a:lnTo>
                    <a:pt x="1888" y="729"/>
                  </a:lnTo>
                  <a:lnTo>
                    <a:pt x="1888" y="729"/>
                  </a:lnTo>
                  <a:lnTo>
                    <a:pt x="1894" y="729"/>
                  </a:lnTo>
                  <a:lnTo>
                    <a:pt x="1894" y="729"/>
                  </a:lnTo>
                  <a:lnTo>
                    <a:pt x="1900" y="729"/>
                  </a:lnTo>
                  <a:lnTo>
                    <a:pt x="1906" y="729"/>
                  </a:lnTo>
                  <a:lnTo>
                    <a:pt x="1906" y="729"/>
                  </a:lnTo>
                  <a:lnTo>
                    <a:pt x="1913" y="729"/>
                  </a:lnTo>
                  <a:lnTo>
                    <a:pt x="1919" y="729"/>
                  </a:lnTo>
                  <a:lnTo>
                    <a:pt x="1919" y="729"/>
                  </a:lnTo>
                  <a:lnTo>
                    <a:pt x="1925" y="723"/>
                  </a:lnTo>
                  <a:lnTo>
                    <a:pt x="1925" y="723"/>
                  </a:lnTo>
                  <a:lnTo>
                    <a:pt x="1931" y="723"/>
                  </a:lnTo>
                  <a:lnTo>
                    <a:pt x="1937" y="711"/>
                  </a:lnTo>
                  <a:lnTo>
                    <a:pt x="1937" y="711"/>
                  </a:lnTo>
                  <a:lnTo>
                    <a:pt x="1944" y="711"/>
                  </a:lnTo>
                  <a:lnTo>
                    <a:pt x="1944" y="705"/>
                  </a:lnTo>
                  <a:lnTo>
                    <a:pt x="1950" y="705"/>
                  </a:lnTo>
                  <a:lnTo>
                    <a:pt x="1956" y="705"/>
                  </a:lnTo>
                  <a:lnTo>
                    <a:pt x="1956" y="705"/>
                  </a:lnTo>
                  <a:lnTo>
                    <a:pt x="1962" y="705"/>
                  </a:lnTo>
                  <a:lnTo>
                    <a:pt x="1968" y="705"/>
                  </a:lnTo>
                  <a:lnTo>
                    <a:pt x="1968" y="705"/>
                  </a:lnTo>
                  <a:lnTo>
                    <a:pt x="1975" y="705"/>
                  </a:lnTo>
                  <a:lnTo>
                    <a:pt x="1975" y="705"/>
                  </a:lnTo>
                  <a:lnTo>
                    <a:pt x="1981" y="705"/>
                  </a:lnTo>
                  <a:lnTo>
                    <a:pt x="1987" y="705"/>
                  </a:lnTo>
                  <a:lnTo>
                    <a:pt x="1987" y="705"/>
                  </a:lnTo>
                  <a:lnTo>
                    <a:pt x="1993" y="693"/>
                  </a:lnTo>
                  <a:lnTo>
                    <a:pt x="1993" y="693"/>
                  </a:lnTo>
                  <a:lnTo>
                    <a:pt x="1999" y="682"/>
                  </a:lnTo>
                  <a:lnTo>
                    <a:pt x="2005" y="682"/>
                  </a:lnTo>
                  <a:lnTo>
                    <a:pt x="2005" y="658"/>
                  </a:lnTo>
                  <a:lnTo>
                    <a:pt x="2012" y="658"/>
                  </a:lnTo>
                  <a:lnTo>
                    <a:pt x="2012" y="658"/>
                  </a:lnTo>
                  <a:lnTo>
                    <a:pt x="2018" y="658"/>
                  </a:lnTo>
                  <a:lnTo>
                    <a:pt x="2024" y="658"/>
                  </a:lnTo>
                  <a:lnTo>
                    <a:pt x="2024" y="658"/>
                  </a:lnTo>
                  <a:lnTo>
                    <a:pt x="2030" y="658"/>
                  </a:lnTo>
                  <a:lnTo>
                    <a:pt x="2036" y="658"/>
                  </a:lnTo>
                  <a:lnTo>
                    <a:pt x="2036" y="658"/>
                  </a:lnTo>
                  <a:lnTo>
                    <a:pt x="2043" y="658"/>
                  </a:lnTo>
                  <a:lnTo>
                    <a:pt x="2043" y="658"/>
                  </a:lnTo>
                  <a:lnTo>
                    <a:pt x="2049" y="658"/>
                  </a:lnTo>
                  <a:lnTo>
                    <a:pt x="2055" y="658"/>
                  </a:lnTo>
                  <a:lnTo>
                    <a:pt x="2055" y="658"/>
                  </a:lnTo>
                  <a:lnTo>
                    <a:pt x="2061" y="658"/>
                  </a:lnTo>
                  <a:lnTo>
                    <a:pt x="2061" y="658"/>
                  </a:lnTo>
                  <a:lnTo>
                    <a:pt x="2067" y="658"/>
                  </a:lnTo>
                  <a:lnTo>
                    <a:pt x="2074" y="646"/>
                  </a:lnTo>
                  <a:lnTo>
                    <a:pt x="2074" y="646"/>
                  </a:lnTo>
                  <a:lnTo>
                    <a:pt x="2080" y="646"/>
                  </a:lnTo>
                  <a:lnTo>
                    <a:pt x="2086" y="646"/>
                  </a:lnTo>
                  <a:lnTo>
                    <a:pt x="2086" y="646"/>
                  </a:lnTo>
                  <a:lnTo>
                    <a:pt x="2092" y="646"/>
                  </a:lnTo>
                  <a:lnTo>
                    <a:pt x="2092" y="646"/>
                  </a:lnTo>
                  <a:lnTo>
                    <a:pt x="2098" y="635"/>
                  </a:lnTo>
                  <a:lnTo>
                    <a:pt x="2105" y="629"/>
                  </a:lnTo>
                  <a:lnTo>
                    <a:pt x="2105" y="629"/>
                  </a:lnTo>
                  <a:lnTo>
                    <a:pt x="2111" y="629"/>
                  </a:lnTo>
                  <a:lnTo>
                    <a:pt x="2111" y="629"/>
                  </a:lnTo>
                  <a:lnTo>
                    <a:pt x="2117" y="629"/>
                  </a:lnTo>
                  <a:lnTo>
                    <a:pt x="2123" y="629"/>
                  </a:lnTo>
                  <a:lnTo>
                    <a:pt x="2123" y="629"/>
                  </a:lnTo>
                  <a:lnTo>
                    <a:pt x="2129" y="629"/>
                  </a:lnTo>
                  <a:lnTo>
                    <a:pt x="2135" y="629"/>
                  </a:lnTo>
                  <a:lnTo>
                    <a:pt x="2135" y="617"/>
                  </a:lnTo>
                  <a:lnTo>
                    <a:pt x="2142" y="605"/>
                  </a:lnTo>
                  <a:lnTo>
                    <a:pt x="2142" y="605"/>
                  </a:lnTo>
                  <a:lnTo>
                    <a:pt x="2148" y="605"/>
                  </a:lnTo>
                  <a:lnTo>
                    <a:pt x="2154" y="605"/>
                  </a:lnTo>
                  <a:lnTo>
                    <a:pt x="2154" y="605"/>
                  </a:lnTo>
                  <a:lnTo>
                    <a:pt x="2160" y="605"/>
                  </a:lnTo>
                  <a:lnTo>
                    <a:pt x="2160" y="605"/>
                  </a:lnTo>
                  <a:lnTo>
                    <a:pt x="2166" y="605"/>
                  </a:lnTo>
                  <a:lnTo>
                    <a:pt x="2173" y="605"/>
                  </a:lnTo>
                  <a:lnTo>
                    <a:pt x="2173" y="605"/>
                  </a:lnTo>
                  <a:lnTo>
                    <a:pt x="2179" y="605"/>
                  </a:lnTo>
                  <a:lnTo>
                    <a:pt x="2179" y="605"/>
                  </a:lnTo>
                  <a:lnTo>
                    <a:pt x="2185" y="605"/>
                  </a:lnTo>
                  <a:lnTo>
                    <a:pt x="2191" y="605"/>
                  </a:lnTo>
                  <a:lnTo>
                    <a:pt x="2191" y="605"/>
                  </a:lnTo>
                  <a:lnTo>
                    <a:pt x="2197" y="599"/>
                  </a:lnTo>
                  <a:lnTo>
                    <a:pt x="2204" y="599"/>
                  </a:lnTo>
                  <a:lnTo>
                    <a:pt x="2204" y="599"/>
                  </a:lnTo>
                  <a:lnTo>
                    <a:pt x="2210" y="599"/>
                  </a:lnTo>
                  <a:lnTo>
                    <a:pt x="2210" y="599"/>
                  </a:lnTo>
                  <a:lnTo>
                    <a:pt x="2216" y="599"/>
                  </a:lnTo>
                  <a:lnTo>
                    <a:pt x="2222" y="599"/>
                  </a:lnTo>
                  <a:lnTo>
                    <a:pt x="2222" y="599"/>
                  </a:lnTo>
                  <a:lnTo>
                    <a:pt x="2228" y="588"/>
                  </a:lnTo>
                  <a:lnTo>
                    <a:pt x="2228" y="588"/>
                  </a:lnTo>
                  <a:lnTo>
                    <a:pt x="2235" y="588"/>
                  </a:lnTo>
                  <a:lnTo>
                    <a:pt x="2241" y="588"/>
                  </a:lnTo>
                  <a:lnTo>
                    <a:pt x="2241" y="588"/>
                  </a:lnTo>
                  <a:lnTo>
                    <a:pt x="2247" y="588"/>
                  </a:lnTo>
                  <a:lnTo>
                    <a:pt x="2253" y="588"/>
                  </a:lnTo>
                  <a:lnTo>
                    <a:pt x="2253" y="588"/>
                  </a:lnTo>
                  <a:lnTo>
                    <a:pt x="2259" y="588"/>
                  </a:lnTo>
                  <a:lnTo>
                    <a:pt x="2259" y="588"/>
                  </a:lnTo>
                  <a:lnTo>
                    <a:pt x="2265" y="576"/>
                  </a:lnTo>
                  <a:lnTo>
                    <a:pt x="2272" y="576"/>
                  </a:lnTo>
                  <a:lnTo>
                    <a:pt x="2272" y="576"/>
                  </a:lnTo>
                  <a:lnTo>
                    <a:pt x="2278" y="576"/>
                  </a:lnTo>
                  <a:lnTo>
                    <a:pt x="2278" y="576"/>
                  </a:lnTo>
                  <a:lnTo>
                    <a:pt x="2284" y="576"/>
                  </a:lnTo>
                  <a:lnTo>
                    <a:pt x="2290" y="576"/>
                  </a:lnTo>
                  <a:lnTo>
                    <a:pt x="2290" y="576"/>
                  </a:lnTo>
                  <a:lnTo>
                    <a:pt x="2296" y="576"/>
                  </a:lnTo>
                  <a:lnTo>
                    <a:pt x="2303" y="576"/>
                  </a:lnTo>
                  <a:lnTo>
                    <a:pt x="2303" y="576"/>
                  </a:lnTo>
                  <a:lnTo>
                    <a:pt x="2309" y="576"/>
                  </a:lnTo>
                  <a:lnTo>
                    <a:pt x="2309" y="576"/>
                  </a:lnTo>
                  <a:lnTo>
                    <a:pt x="2315" y="576"/>
                  </a:lnTo>
                  <a:lnTo>
                    <a:pt x="2321" y="576"/>
                  </a:lnTo>
                  <a:lnTo>
                    <a:pt x="2321" y="576"/>
                  </a:lnTo>
                  <a:lnTo>
                    <a:pt x="2327" y="576"/>
                  </a:lnTo>
                  <a:lnTo>
                    <a:pt x="2327" y="564"/>
                  </a:lnTo>
                  <a:lnTo>
                    <a:pt x="2334" y="564"/>
                  </a:lnTo>
                  <a:lnTo>
                    <a:pt x="2340" y="558"/>
                  </a:lnTo>
                  <a:lnTo>
                    <a:pt x="2340" y="558"/>
                  </a:lnTo>
                  <a:lnTo>
                    <a:pt x="2346" y="558"/>
                  </a:lnTo>
                  <a:lnTo>
                    <a:pt x="2346" y="558"/>
                  </a:lnTo>
                  <a:lnTo>
                    <a:pt x="2352" y="558"/>
                  </a:lnTo>
                  <a:lnTo>
                    <a:pt x="2358" y="535"/>
                  </a:lnTo>
                  <a:lnTo>
                    <a:pt x="2358" y="523"/>
                  </a:lnTo>
                  <a:lnTo>
                    <a:pt x="2365" y="523"/>
                  </a:lnTo>
                  <a:lnTo>
                    <a:pt x="2371" y="523"/>
                  </a:lnTo>
                  <a:lnTo>
                    <a:pt x="2371" y="511"/>
                  </a:lnTo>
                  <a:lnTo>
                    <a:pt x="2377" y="499"/>
                  </a:lnTo>
                  <a:lnTo>
                    <a:pt x="2377" y="499"/>
                  </a:lnTo>
                  <a:lnTo>
                    <a:pt x="2383" y="499"/>
                  </a:lnTo>
                  <a:lnTo>
                    <a:pt x="2389" y="499"/>
                  </a:lnTo>
                  <a:lnTo>
                    <a:pt x="2389" y="499"/>
                  </a:lnTo>
                  <a:lnTo>
                    <a:pt x="2395" y="499"/>
                  </a:lnTo>
                  <a:lnTo>
                    <a:pt x="2395" y="499"/>
                  </a:lnTo>
                  <a:lnTo>
                    <a:pt x="2402" y="499"/>
                  </a:lnTo>
                  <a:lnTo>
                    <a:pt x="2408" y="499"/>
                  </a:lnTo>
                  <a:lnTo>
                    <a:pt x="2408" y="499"/>
                  </a:lnTo>
                  <a:lnTo>
                    <a:pt x="2414" y="499"/>
                  </a:lnTo>
                  <a:lnTo>
                    <a:pt x="2420" y="499"/>
                  </a:lnTo>
                  <a:lnTo>
                    <a:pt x="2420" y="499"/>
                  </a:lnTo>
                  <a:lnTo>
                    <a:pt x="2426" y="499"/>
                  </a:lnTo>
                  <a:lnTo>
                    <a:pt x="2426" y="499"/>
                  </a:lnTo>
                  <a:lnTo>
                    <a:pt x="2433" y="476"/>
                  </a:lnTo>
                  <a:lnTo>
                    <a:pt x="2439" y="476"/>
                  </a:lnTo>
                  <a:lnTo>
                    <a:pt x="2439" y="476"/>
                  </a:lnTo>
                  <a:lnTo>
                    <a:pt x="2445" y="476"/>
                  </a:lnTo>
                  <a:lnTo>
                    <a:pt x="2445" y="476"/>
                  </a:lnTo>
                  <a:lnTo>
                    <a:pt x="2451" y="476"/>
                  </a:lnTo>
                  <a:lnTo>
                    <a:pt x="2457" y="476"/>
                  </a:lnTo>
                  <a:lnTo>
                    <a:pt x="2457" y="476"/>
                  </a:lnTo>
                  <a:lnTo>
                    <a:pt x="2464" y="476"/>
                  </a:lnTo>
                  <a:lnTo>
                    <a:pt x="2470" y="464"/>
                  </a:lnTo>
                  <a:lnTo>
                    <a:pt x="2470" y="464"/>
                  </a:lnTo>
                  <a:lnTo>
                    <a:pt x="2476" y="464"/>
                  </a:lnTo>
                  <a:lnTo>
                    <a:pt x="2476" y="464"/>
                  </a:lnTo>
                  <a:lnTo>
                    <a:pt x="2482" y="464"/>
                  </a:lnTo>
                  <a:lnTo>
                    <a:pt x="2488" y="464"/>
                  </a:lnTo>
                  <a:lnTo>
                    <a:pt x="2488" y="464"/>
                  </a:lnTo>
                  <a:lnTo>
                    <a:pt x="2494" y="464"/>
                  </a:lnTo>
                  <a:lnTo>
                    <a:pt x="2494" y="452"/>
                  </a:lnTo>
                  <a:lnTo>
                    <a:pt x="2501" y="452"/>
                  </a:lnTo>
                  <a:lnTo>
                    <a:pt x="2507" y="452"/>
                  </a:lnTo>
                  <a:lnTo>
                    <a:pt x="2507" y="452"/>
                  </a:lnTo>
                  <a:lnTo>
                    <a:pt x="2513" y="452"/>
                  </a:lnTo>
                  <a:lnTo>
                    <a:pt x="2513" y="452"/>
                  </a:lnTo>
                  <a:lnTo>
                    <a:pt x="2519" y="452"/>
                  </a:lnTo>
                  <a:lnTo>
                    <a:pt x="2525" y="452"/>
                  </a:lnTo>
                  <a:lnTo>
                    <a:pt x="2525" y="452"/>
                  </a:lnTo>
                  <a:lnTo>
                    <a:pt x="2532" y="441"/>
                  </a:lnTo>
                  <a:lnTo>
                    <a:pt x="2538" y="441"/>
                  </a:lnTo>
                  <a:lnTo>
                    <a:pt x="2538" y="441"/>
                  </a:lnTo>
                  <a:lnTo>
                    <a:pt x="2544" y="441"/>
                  </a:lnTo>
                  <a:lnTo>
                    <a:pt x="2544" y="441"/>
                  </a:lnTo>
                  <a:lnTo>
                    <a:pt x="2550" y="441"/>
                  </a:lnTo>
                  <a:lnTo>
                    <a:pt x="2556" y="429"/>
                  </a:lnTo>
                  <a:lnTo>
                    <a:pt x="2556" y="429"/>
                  </a:lnTo>
                  <a:lnTo>
                    <a:pt x="2563" y="429"/>
                  </a:lnTo>
                  <a:lnTo>
                    <a:pt x="2563" y="429"/>
                  </a:lnTo>
                  <a:lnTo>
                    <a:pt x="2569" y="429"/>
                  </a:lnTo>
                  <a:lnTo>
                    <a:pt x="2575" y="429"/>
                  </a:lnTo>
                  <a:lnTo>
                    <a:pt x="2575" y="429"/>
                  </a:lnTo>
                  <a:lnTo>
                    <a:pt x="2581" y="429"/>
                  </a:lnTo>
                  <a:lnTo>
                    <a:pt x="2587" y="429"/>
                  </a:lnTo>
                  <a:lnTo>
                    <a:pt x="2587" y="429"/>
                  </a:lnTo>
                  <a:lnTo>
                    <a:pt x="2594" y="429"/>
                  </a:lnTo>
                  <a:lnTo>
                    <a:pt x="2594" y="405"/>
                  </a:lnTo>
                  <a:lnTo>
                    <a:pt x="2600" y="405"/>
                  </a:lnTo>
                  <a:lnTo>
                    <a:pt x="2606" y="405"/>
                  </a:lnTo>
                  <a:lnTo>
                    <a:pt x="2606" y="405"/>
                  </a:lnTo>
                  <a:lnTo>
                    <a:pt x="2612" y="405"/>
                  </a:lnTo>
                  <a:lnTo>
                    <a:pt x="2612" y="405"/>
                  </a:lnTo>
                  <a:lnTo>
                    <a:pt x="2618" y="405"/>
                  </a:lnTo>
                  <a:lnTo>
                    <a:pt x="2624" y="405"/>
                  </a:lnTo>
                  <a:lnTo>
                    <a:pt x="2624" y="405"/>
                  </a:lnTo>
                  <a:lnTo>
                    <a:pt x="2631" y="405"/>
                  </a:lnTo>
                  <a:lnTo>
                    <a:pt x="2637" y="405"/>
                  </a:lnTo>
                  <a:lnTo>
                    <a:pt x="2637" y="405"/>
                  </a:lnTo>
                  <a:lnTo>
                    <a:pt x="2643" y="405"/>
                  </a:lnTo>
                  <a:lnTo>
                    <a:pt x="2643" y="405"/>
                  </a:lnTo>
                  <a:lnTo>
                    <a:pt x="2649" y="405"/>
                  </a:lnTo>
                  <a:lnTo>
                    <a:pt x="2655" y="405"/>
                  </a:lnTo>
                  <a:lnTo>
                    <a:pt x="2655" y="405"/>
                  </a:lnTo>
                  <a:lnTo>
                    <a:pt x="2662" y="405"/>
                  </a:lnTo>
                  <a:lnTo>
                    <a:pt x="2662" y="405"/>
                  </a:lnTo>
                  <a:lnTo>
                    <a:pt x="2668" y="405"/>
                  </a:lnTo>
                  <a:lnTo>
                    <a:pt x="2674" y="405"/>
                  </a:lnTo>
                  <a:lnTo>
                    <a:pt x="2674" y="405"/>
                  </a:lnTo>
                  <a:lnTo>
                    <a:pt x="2680" y="405"/>
                  </a:lnTo>
                  <a:lnTo>
                    <a:pt x="2680" y="405"/>
                  </a:lnTo>
                  <a:lnTo>
                    <a:pt x="2686" y="405"/>
                  </a:lnTo>
                  <a:lnTo>
                    <a:pt x="2693" y="405"/>
                  </a:lnTo>
                  <a:lnTo>
                    <a:pt x="2693" y="405"/>
                  </a:lnTo>
                  <a:lnTo>
                    <a:pt x="2699" y="405"/>
                  </a:lnTo>
                  <a:lnTo>
                    <a:pt x="2705" y="405"/>
                  </a:lnTo>
                  <a:lnTo>
                    <a:pt x="2705" y="405"/>
                  </a:lnTo>
                  <a:lnTo>
                    <a:pt x="2711" y="405"/>
                  </a:lnTo>
                  <a:lnTo>
                    <a:pt x="2711" y="405"/>
                  </a:lnTo>
                  <a:lnTo>
                    <a:pt x="2717" y="405"/>
                  </a:lnTo>
                  <a:lnTo>
                    <a:pt x="2724" y="405"/>
                  </a:lnTo>
                  <a:lnTo>
                    <a:pt x="2724" y="405"/>
                  </a:lnTo>
                  <a:lnTo>
                    <a:pt x="2730" y="405"/>
                  </a:lnTo>
                  <a:lnTo>
                    <a:pt x="2730" y="405"/>
                  </a:lnTo>
                  <a:lnTo>
                    <a:pt x="2736" y="405"/>
                  </a:lnTo>
                  <a:lnTo>
                    <a:pt x="2742" y="405"/>
                  </a:lnTo>
                  <a:lnTo>
                    <a:pt x="2742" y="388"/>
                  </a:lnTo>
                  <a:lnTo>
                    <a:pt x="2748" y="376"/>
                  </a:lnTo>
                  <a:lnTo>
                    <a:pt x="2754" y="376"/>
                  </a:lnTo>
                  <a:lnTo>
                    <a:pt x="2754" y="376"/>
                  </a:lnTo>
                  <a:lnTo>
                    <a:pt x="2761" y="358"/>
                  </a:lnTo>
                  <a:lnTo>
                    <a:pt x="2761" y="358"/>
                  </a:lnTo>
                  <a:lnTo>
                    <a:pt x="2767" y="341"/>
                  </a:lnTo>
                  <a:lnTo>
                    <a:pt x="2773" y="341"/>
                  </a:lnTo>
                  <a:lnTo>
                    <a:pt x="2773" y="341"/>
                  </a:lnTo>
                  <a:lnTo>
                    <a:pt x="2779" y="341"/>
                  </a:lnTo>
                  <a:lnTo>
                    <a:pt x="2779" y="341"/>
                  </a:lnTo>
                  <a:lnTo>
                    <a:pt x="2785" y="341"/>
                  </a:lnTo>
                  <a:lnTo>
                    <a:pt x="2792" y="341"/>
                  </a:lnTo>
                  <a:lnTo>
                    <a:pt x="2792" y="341"/>
                  </a:lnTo>
                  <a:lnTo>
                    <a:pt x="2798" y="341"/>
                  </a:lnTo>
                  <a:lnTo>
                    <a:pt x="2804" y="341"/>
                  </a:lnTo>
                  <a:lnTo>
                    <a:pt x="2804" y="341"/>
                  </a:lnTo>
                  <a:lnTo>
                    <a:pt x="2810" y="329"/>
                  </a:lnTo>
                  <a:lnTo>
                    <a:pt x="2810" y="329"/>
                  </a:lnTo>
                  <a:lnTo>
                    <a:pt x="2816" y="329"/>
                  </a:lnTo>
                  <a:lnTo>
                    <a:pt x="2823" y="329"/>
                  </a:lnTo>
                  <a:lnTo>
                    <a:pt x="2823" y="329"/>
                  </a:lnTo>
                  <a:lnTo>
                    <a:pt x="2829" y="294"/>
                  </a:lnTo>
                  <a:lnTo>
                    <a:pt x="2829" y="294"/>
                  </a:lnTo>
                  <a:lnTo>
                    <a:pt x="2835" y="294"/>
                  </a:lnTo>
                  <a:lnTo>
                    <a:pt x="2841" y="294"/>
                  </a:lnTo>
                  <a:lnTo>
                    <a:pt x="2841" y="294"/>
                  </a:lnTo>
                  <a:lnTo>
                    <a:pt x="2847" y="282"/>
                  </a:lnTo>
                  <a:lnTo>
                    <a:pt x="2854" y="282"/>
                  </a:lnTo>
                  <a:lnTo>
                    <a:pt x="2854" y="282"/>
                  </a:lnTo>
                  <a:lnTo>
                    <a:pt x="2860" y="282"/>
                  </a:lnTo>
                  <a:lnTo>
                    <a:pt x="2860" y="282"/>
                  </a:lnTo>
                  <a:lnTo>
                    <a:pt x="2866" y="282"/>
                  </a:lnTo>
                  <a:lnTo>
                    <a:pt x="2872" y="282"/>
                  </a:lnTo>
                  <a:lnTo>
                    <a:pt x="2872" y="282"/>
                  </a:lnTo>
                  <a:lnTo>
                    <a:pt x="2878" y="282"/>
                  </a:lnTo>
                  <a:lnTo>
                    <a:pt x="2878" y="282"/>
                  </a:lnTo>
                  <a:lnTo>
                    <a:pt x="2884" y="282"/>
                  </a:lnTo>
                  <a:lnTo>
                    <a:pt x="2891" y="282"/>
                  </a:lnTo>
                  <a:lnTo>
                    <a:pt x="2891" y="282"/>
                  </a:lnTo>
                  <a:lnTo>
                    <a:pt x="2897" y="282"/>
                  </a:lnTo>
                  <a:lnTo>
                    <a:pt x="2897" y="282"/>
                  </a:lnTo>
                  <a:lnTo>
                    <a:pt x="2903" y="282"/>
                  </a:lnTo>
                  <a:lnTo>
                    <a:pt x="2909" y="282"/>
                  </a:lnTo>
                  <a:lnTo>
                    <a:pt x="2909" y="282"/>
                  </a:lnTo>
                  <a:lnTo>
                    <a:pt x="2915" y="282"/>
                  </a:lnTo>
                  <a:lnTo>
                    <a:pt x="2922" y="282"/>
                  </a:lnTo>
                  <a:lnTo>
                    <a:pt x="2922" y="282"/>
                  </a:lnTo>
                  <a:lnTo>
                    <a:pt x="2928" y="282"/>
                  </a:lnTo>
                  <a:lnTo>
                    <a:pt x="2928" y="282"/>
                  </a:lnTo>
                  <a:lnTo>
                    <a:pt x="2934" y="282"/>
                  </a:lnTo>
                  <a:lnTo>
                    <a:pt x="2940" y="282"/>
                  </a:lnTo>
                  <a:lnTo>
                    <a:pt x="2940" y="264"/>
                  </a:lnTo>
                  <a:lnTo>
                    <a:pt x="2946" y="264"/>
                  </a:lnTo>
                  <a:lnTo>
                    <a:pt x="2946" y="264"/>
                  </a:lnTo>
                  <a:lnTo>
                    <a:pt x="2953" y="264"/>
                  </a:lnTo>
                  <a:lnTo>
                    <a:pt x="2959" y="264"/>
                  </a:lnTo>
                  <a:lnTo>
                    <a:pt x="2959" y="264"/>
                  </a:lnTo>
                  <a:lnTo>
                    <a:pt x="2965" y="264"/>
                  </a:lnTo>
                  <a:lnTo>
                    <a:pt x="2971" y="264"/>
                  </a:lnTo>
                  <a:lnTo>
                    <a:pt x="2971" y="264"/>
                  </a:lnTo>
                  <a:lnTo>
                    <a:pt x="2977" y="264"/>
                  </a:lnTo>
                  <a:lnTo>
                    <a:pt x="2977" y="264"/>
                  </a:lnTo>
                  <a:lnTo>
                    <a:pt x="2983" y="264"/>
                  </a:lnTo>
                  <a:lnTo>
                    <a:pt x="2990" y="264"/>
                  </a:lnTo>
                  <a:lnTo>
                    <a:pt x="2990" y="264"/>
                  </a:lnTo>
                  <a:lnTo>
                    <a:pt x="2996" y="264"/>
                  </a:lnTo>
                  <a:lnTo>
                    <a:pt x="2996" y="241"/>
                  </a:lnTo>
                  <a:lnTo>
                    <a:pt x="3002" y="241"/>
                  </a:lnTo>
                  <a:lnTo>
                    <a:pt x="3008" y="241"/>
                  </a:lnTo>
                  <a:lnTo>
                    <a:pt x="3008" y="241"/>
                  </a:lnTo>
                  <a:lnTo>
                    <a:pt x="3014" y="241"/>
                  </a:lnTo>
                  <a:lnTo>
                    <a:pt x="3021" y="223"/>
                  </a:lnTo>
                  <a:lnTo>
                    <a:pt x="3021" y="223"/>
                  </a:lnTo>
                  <a:lnTo>
                    <a:pt x="3027" y="223"/>
                  </a:lnTo>
                  <a:lnTo>
                    <a:pt x="3027" y="223"/>
                  </a:lnTo>
                  <a:lnTo>
                    <a:pt x="3033" y="223"/>
                  </a:lnTo>
                  <a:lnTo>
                    <a:pt x="3039" y="206"/>
                  </a:lnTo>
                  <a:lnTo>
                    <a:pt x="3039" y="206"/>
                  </a:lnTo>
                  <a:lnTo>
                    <a:pt x="3045" y="206"/>
                  </a:lnTo>
                  <a:lnTo>
                    <a:pt x="3045" y="206"/>
                  </a:lnTo>
                  <a:lnTo>
                    <a:pt x="3052" y="206"/>
                  </a:lnTo>
                  <a:lnTo>
                    <a:pt x="3058" y="206"/>
                  </a:lnTo>
                  <a:lnTo>
                    <a:pt x="3058" y="206"/>
                  </a:lnTo>
                  <a:lnTo>
                    <a:pt x="3064" y="188"/>
                  </a:lnTo>
                  <a:lnTo>
                    <a:pt x="3064" y="188"/>
                  </a:lnTo>
                  <a:lnTo>
                    <a:pt x="3070" y="188"/>
                  </a:lnTo>
                  <a:lnTo>
                    <a:pt x="3076" y="188"/>
                  </a:lnTo>
                  <a:lnTo>
                    <a:pt x="3076" y="188"/>
                  </a:lnTo>
                  <a:lnTo>
                    <a:pt x="3083" y="188"/>
                  </a:lnTo>
                  <a:lnTo>
                    <a:pt x="3089" y="188"/>
                  </a:lnTo>
                  <a:lnTo>
                    <a:pt x="3089" y="188"/>
                  </a:lnTo>
                  <a:lnTo>
                    <a:pt x="3095" y="188"/>
                  </a:lnTo>
                  <a:lnTo>
                    <a:pt x="3095" y="188"/>
                  </a:lnTo>
                  <a:lnTo>
                    <a:pt x="3101" y="188"/>
                  </a:lnTo>
                  <a:lnTo>
                    <a:pt x="3107" y="188"/>
                  </a:lnTo>
                  <a:lnTo>
                    <a:pt x="3107" y="188"/>
                  </a:lnTo>
                  <a:lnTo>
                    <a:pt x="3113" y="188"/>
                  </a:lnTo>
                  <a:lnTo>
                    <a:pt x="3113" y="188"/>
                  </a:lnTo>
                  <a:lnTo>
                    <a:pt x="3120" y="188"/>
                  </a:lnTo>
                  <a:lnTo>
                    <a:pt x="3126" y="188"/>
                  </a:lnTo>
                  <a:lnTo>
                    <a:pt x="3126" y="165"/>
                  </a:lnTo>
                  <a:lnTo>
                    <a:pt x="3132" y="165"/>
                  </a:lnTo>
                  <a:lnTo>
                    <a:pt x="3138" y="165"/>
                  </a:lnTo>
                  <a:lnTo>
                    <a:pt x="3138" y="165"/>
                  </a:lnTo>
                  <a:lnTo>
                    <a:pt x="3144" y="165"/>
                  </a:lnTo>
                  <a:lnTo>
                    <a:pt x="3144" y="165"/>
                  </a:lnTo>
                  <a:lnTo>
                    <a:pt x="3151" y="165"/>
                  </a:lnTo>
                  <a:lnTo>
                    <a:pt x="3157" y="165"/>
                  </a:lnTo>
                  <a:lnTo>
                    <a:pt x="3157" y="165"/>
                  </a:lnTo>
                  <a:lnTo>
                    <a:pt x="3163" y="165"/>
                  </a:lnTo>
                  <a:lnTo>
                    <a:pt x="3163" y="165"/>
                  </a:lnTo>
                  <a:lnTo>
                    <a:pt x="3169" y="165"/>
                  </a:lnTo>
                  <a:lnTo>
                    <a:pt x="3175" y="165"/>
                  </a:lnTo>
                  <a:lnTo>
                    <a:pt x="3175" y="165"/>
                  </a:lnTo>
                  <a:lnTo>
                    <a:pt x="3182" y="165"/>
                  </a:lnTo>
                  <a:lnTo>
                    <a:pt x="3188" y="165"/>
                  </a:lnTo>
                  <a:lnTo>
                    <a:pt x="3188" y="165"/>
                  </a:lnTo>
                  <a:lnTo>
                    <a:pt x="3194" y="165"/>
                  </a:lnTo>
                  <a:lnTo>
                    <a:pt x="3194" y="165"/>
                  </a:lnTo>
                  <a:lnTo>
                    <a:pt x="3200" y="165"/>
                  </a:lnTo>
                  <a:lnTo>
                    <a:pt x="3206" y="165"/>
                  </a:lnTo>
                  <a:lnTo>
                    <a:pt x="3206" y="165"/>
                  </a:lnTo>
                  <a:lnTo>
                    <a:pt x="3213" y="165"/>
                  </a:lnTo>
                  <a:lnTo>
                    <a:pt x="3213" y="165"/>
                  </a:lnTo>
                  <a:lnTo>
                    <a:pt x="3219" y="165"/>
                  </a:lnTo>
                  <a:lnTo>
                    <a:pt x="3225" y="165"/>
                  </a:lnTo>
                  <a:lnTo>
                    <a:pt x="3225" y="165"/>
                  </a:lnTo>
                  <a:lnTo>
                    <a:pt x="3231" y="165"/>
                  </a:lnTo>
                  <a:lnTo>
                    <a:pt x="3231" y="165"/>
                  </a:lnTo>
                  <a:lnTo>
                    <a:pt x="3237" y="141"/>
                  </a:lnTo>
                  <a:lnTo>
                    <a:pt x="3243" y="141"/>
                  </a:lnTo>
                  <a:lnTo>
                    <a:pt x="3243" y="141"/>
                  </a:lnTo>
                  <a:lnTo>
                    <a:pt x="3250" y="141"/>
                  </a:lnTo>
                  <a:lnTo>
                    <a:pt x="3256" y="141"/>
                  </a:lnTo>
                  <a:lnTo>
                    <a:pt x="3256" y="141"/>
                  </a:lnTo>
                  <a:lnTo>
                    <a:pt x="3262" y="112"/>
                  </a:lnTo>
                  <a:lnTo>
                    <a:pt x="3262" y="112"/>
                  </a:lnTo>
                  <a:lnTo>
                    <a:pt x="3268" y="112"/>
                  </a:lnTo>
                  <a:lnTo>
                    <a:pt x="3274" y="112"/>
                  </a:lnTo>
                  <a:lnTo>
                    <a:pt x="3274" y="112"/>
                  </a:lnTo>
                  <a:lnTo>
                    <a:pt x="3281" y="82"/>
                  </a:lnTo>
                  <a:lnTo>
                    <a:pt x="3281" y="59"/>
                  </a:lnTo>
                  <a:lnTo>
                    <a:pt x="3287" y="59"/>
                  </a:lnTo>
                  <a:lnTo>
                    <a:pt x="3293" y="59"/>
                  </a:lnTo>
                  <a:lnTo>
                    <a:pt x="3293" y="59"/>
                  </a:lnTo>
                  <a:lnTo>
                    <a:pt x="3299" y="59"/>
                  </a:lnTo>
                  <a:lnTo>
                    <a:pt x="3305" y="59"/>
                  </a:lnTo>
                  <a:lnTo>
                    <a:pt x="3305" y="59"/>
                  </a:lnTo>
                  <a:lnTo>
                    <a:pt x="3312" y="59"/>
                  </a:lnTo>
                  <a:lnTo>
                    <a:pt x="3312" y="59"/>
                  </a:lnTo>
                  <a:lnTo>
                    <a:pt x="3318" y="59"/>
                  </a:lnTo>
                  <a:lnTo>
                    <a:pt x="3324" y="59"/>
                  </a:lnTo>
                  <a:lnTo>
                    <a:pt x="3324" y="29"/>
                  </a:lnTo>
                  <a:lnTo>
                    <a:pt x="3330" y="29"/>
                  </a:lnTo>
                  <a:lnTo>
                    <a:pt x="3330" y="29"/>
                  </a:lnTo>
                  <a:lnTo>
                    <a:pt x="3336" y="29"/>
                  </a:lnTo>
                  <a:lnTo>
                    <a:pt x="3343" y="29"/>
                  </a:lnTo>
                  <a:lnTo>
                    <a:pt x="3343" y="29"/>
                  </a:lnTo>
                  <a:lnTo>
                    <a:pt x="3349" y="29"/>
                  </a:lnTo>
                  <a:lnTo>
                    <a:pt x="3355" y="29"/>
                  </a:lnTo>
                  <a:lnTo>
                    <a:pt x="3355" y="29"/>
                  </a:lnTo>
                  <a:lnTo>
                    <a:pt x="3361" y="29"/>
                  </a:lnTo>
                  <a:lnTo>
                    <a:pt x="3361" y="29"/>
                  </a:lnTo>
                  <a:lnTo>
                    <a:pt x="3367" y="29"/>
                  </a:lnTo>
                  <a:lnTo>
                    <a:pt x="3373" y="29"/>
                  </a:lnTo>
                  <a:lnTo>
                    <a:pt x="3373" y="29"/>
                  </a:lnTo>
                  <a:lnTo>
                    <a:pt x="3380" y="29"/>
                  </a:lnTo>
                  <a:lnTo>
                    <a:pt x="3380" y="29"/>
                  </a:lnTo>
                  <a:lnTo>
                    <a:pt x="3386" y="29"/>
                  </a:lnTo>
                  <a:lnTo>
                    <a:pt x="3392" y="29"/>
                  </a:lnTo>
                  <a:lnTo>
                    <a:pt x="3392" y="29"/>
                  </a:lnTo>
                  <a:lnTo>
                    <a:pt x="3398" y="0"/>
                  </a:lnTo>
                  <a:lnTo>
                    <a:pt x="3398" y="0"/>
                  </a:lnTo>
                  <a:lnTo>
                    <a:pt x="3404" y="0"/>
                  </a:lnTo>
                  <a:lnTo>
                    <a:pt x="3411" y="0"/>
                  </a:lnTo>
                  <a:lnTo>
                    <a:pt x="3411" y="0"/>
                  </a:lnTo>
                  <a:lnTo>
                    <a:pt x="3417" y="0"/>
                  </a:lnTo>
                  <a:lnTo>
                    <a:pt x="3423" y="0"/>
                  </a:lnTo>
                  <a:lnTo>
                    <a:pt x="3423" y="0"/>
                  </a:lnTo>
                  <a:lnTo>
                    <a:pt x="3429" y="0"/>
                  </a:lnTo>
                  <a:lnTo>
                    <a:pt x="3429" y="0"/>
                  </a:lnTo>
                  <a:lnTo>
                    <a:pt x="3435" y="0"/>
                  </a:lnTo>
                  <a:lnTo>
                    <a:pt x="3442" y="0"/>
                  </a:lnTo>
                  <a:lnTo>
                    <a:pt x="3442" y="0"/>
                  </a:lnTo>
                  <a:lnTo>
                    <a:pt x="3448" y="0"/>
                  </a:lnTo>
                  <a:lnTo>
                    <a:pt x="3448" y="0"/>
                  </a:lnTo>
                  <a:lnTo>
                    <a:pt x="3454" y="0"/>
                  </a:lnTo>
                  <a:lnTo>
                    <a:pt x="3460" y="0"/>
                  </a:lnTo>
                  <a:lnTo>
                    <a:pt x="3460" y="0"/>
                  </a:lnTo>
                  <a:lnTo>
                    <a:pt x="3466" y="0"/>
                  </a:lnTo>
                </a:path>
              </a:pathLst>
            </a:custGeom>
            <a:noFill/>
            <a:ln w="30163"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grpSp>
          <p:nvGrpSpPr>
            <p:cNvPr id="54" name="Group 53">
              <a:extLst>
                <a:ext uri="{FF2B5EF4-FFF2-40B4-BE49-F238E27FC236}">
                  <a16:creationId xmlns:a16="http://schemas.microsoft.com/office/drawing/2014/main" id="{1EAA7096-50D8-46F8-BE3A-0968FC766DC3}"/>
                </a:ext>
              </a:extLst>
            </p:cNvPr>
            <p:cNvGrpSpPr/>
            <p:nvPr/>
          </p:nvGrpSpPr>
          <p:grpSpPr>
            <a:xfrm>
              <a:off x="1785693" y="2188998"/>
              <a:ext cx="220018" cy="2969353"/>
              <a:chOff x="2380917" y="1775662"/>
              <a:chExt cx="293357" cy="3959139"/>
            </a:xfrm>
          </p:grpSpPr>
          <p:sp>
            <p:nvSpPr>
              <p:cNvPr id="15" name="Rectangle 11">
                <a:extLst>
                  <a:ext uri="{FF2B5EF4-FFF2-40B4-BE49-F238E27FC236}">
                    <a16:creationId xmlns:a16="http://schemas.microsoft.com/office/drawing/2014/main" id="{5F55D32D-4C08-4899-9841-738822B00FAA}"/>
                  </a:ext>
                </a:extLst>
              </p:cNvPr>
              <p:cNvSpPr>
                <a:spLocks noChangeArrowheads="1"/>
              </p:cNvSpPr>
              <p:nvPr/>
            </p:nvSpPr>
            <p:spPr bwMode="auto">
              <a:xfrm>
                <a:off x="2462590" y="55539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0%</a:t>
                </a:r>
                <a:endParaRPr lang="en-US" altLang="en-US" sz="1400" dirty="0">
                  <a:solidFill>
                    <a:schemeClr val="bg1"/>
                  </a:solidFill>
                </a:endParaRPr>
              </a:p>
            </p:txBody>
          </p:sp>
          <p:sp>
            <p:nvSpPr>
              <p:cNvPr id="16" name="Rectangle 12">
                <a:extLst>
                  <a:ext uri="{FF2B5EF4-FFF2-40B4-BE49-F238E27FC236}">
                    <a16:creationId xmlns:a16="http://schemas.microsoft.com/office/drawing/2014/main" id="{6D415878-1C55-4944-A3F2-AA6FA53EB371}"/>
                  </a:ext>
                </a:extLst>
              </p:cNvPr>
              <p:cNvSpPr>
                <a:spLocks noChangeArrowheads="1"/>
              </p:cNvSpPr>
              <p:nvPr/>
            </p:nvSpPr>
            <p:spPr bwMode="auto">
              <a:xfrm>
                <a:off x="2462590" y="5014162"/>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2%</a:t>
                </a:r>
                <a:endParaRPr lang="en-US" altLang="en-US" sz="1400" dirty="0">
                  <a:solidFill>
                    <a:schemeClr val="bg1"/>
                  </a:solidFill>
                </a:endParaRPr>
              </a:p>
            </p:txBody>
          </p:sp>
          <p:sp>
            <p:nvSpPr>
              <p:cNvPr id="17" name="Rectangle 13">
                <a:extLst>
                  <a:ext uri="{FF2B5EF4-FFF2-40B4-BE49-F238E27FC236}">
                    <a16:creationId xmlns:a16="http://schemas.microsoft.com/office/drawing/2014/main" id="{0D6BD2FD-C8E3-44FE-A5CB-BC7025A2CDDD}"/>
                  </a:ext>
                </a:extLst>
              </p:cNvPr>
              <p:cNvSpPr>
                <a:spLocks noChangeArrowheads="1"/>
              </p:cNvSpPr>
              <p:nvPr/>
            </p:nvSpPr>
            <p:spPr bwMode="auto">
              <a:xfrm>
                <a:off x="2462590" y="44744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4%</a:t>
                </a:r>
                <a:endParaRPr lang="en-US" altLang="en-US" sz="1400" dirty="0">
                  <a:solidFill>
                    <a:schemeClr val="bg1"/>
                  </a:solidFill>
                </a:endParaRPr>
              </a:p>
            </p:txBody>
          </p:sp>
          <p:sp>
            <p:nvSpPr>
              <p:cNvPr id="18" name="Rectangle 14">
                <a:extLst>
                  <a:ext uri="{FF2B5EF4-FFF2-40B4-BE49-F238E27FC236}">
                    <a16:creationId xmlns:a16="http://schemas.microsoft.com/office/drawing/2014/main" id="{1350FC35-977A-4640-9C8B-12FD825361B5}"/>
                  </a:ext>
                </a:extLst>
              </p:cNvPr>
              <p:cNvSpPr>
                <a:spLocks noChangeArrowheads="1"/>
              </p:cNvSpPr>
              <p:nvPr/>
            </p:nvSpPr>
            <p:spPr bwMode="auto">
              <a:xfrm>
                <a:off x="2462590" y="3934662"/>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6%</a:t>
                </a:r>
                <a:endParaRPr lang="en-US" altLang="en-US" sz="1400" dirty="0">
                  <a:solidFill>
                    <a:schemeClr val="bg1"/>
                  </a:solidFill>
                </a:endParaRPr>
              </a:p>
            </p:txBody>
          </p:sp>
          <p:sp>
            <p:nvSpPr>
              <p:cNvPr id="19" name="Rectangle 15">
                <a:extLst>
                  <a:ext uri="{FF2B5EF4-FFF2-40B4-BE49-F238E27FC236}">
                    <a16:creationId xmlns:a16="http://schemas.microsoft.com/office/drawing/2014/main" id="{E3220286-9EBA-4406-A94C-E3CC1D82ABE9}"/>
                  </a:ext>
                </a:extLst>
              </p:cNvPr>
              <p:cNvSpPr>
                <a:spLocks noChangeArrowheads="1"/>
              </p:cNvSpPr>
              <p:nvPr/>
            </p:nvSpPr>
            <p:spPr bwMode="auto">
              <a:xfrm>
                <a:off x="2462590" y="33949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8%</a:t>
                </a:r>
                <a:endParaRPr lang="en-US" altLang="en-US" sz="1400" dirty="0">
                  <a:solidFill>
                    <a:schemeClr val="bg1"/>
                  </a:solidFill>
                </a:endParaRPr>
              </a:p>
            </p:txBody>
          </p:sp>
          <p:sp>
            <p:nvSpPr>
              <p:cNvPr id="24" name="Rectangle 16">
                <a:extLst>
                  <a:ext uri="{FF2B5EF4-FFF2-40B4-BE49-F238E27FC236}">
                    <a16:creationId xmlns:a16="http://schemas.microsoft.com/office/drawing/2014/main" id="{EFE63EE2-97EA-489C-A075-71CEDE93E457}"/>
                  </a:ext>
                </a:extLst>
              </p:cNvPr>
              <p:cNvSpPr>
                <a:spLocks noChangeArrowheads="1"/>
              </p:cNvSpPr>
              <p:nvPr/>
            </p:nvSpPr>
            <p:spPr bwMode="auto">
              <a:xfrm>
                <a:off x="2380917" y="2855163"/>
                <a:ext cx="293357"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10%</a:t>
                </a:r>
                <a:endParaRPr lang="en-US" altLang="en-US" sz="1400" dirty="0">
                  <a:solidFill>
                    <a:schemeClr val="bg1"/>
                  </a:solidFill>
                </a:endParaRPr>
              </a:p>
            </p:txBody>
          </p:sp>
          <p:sp>
            <p:nvSpPr>
              <p:cNvPr id="25" name="Rectangle 17">
                <a:extLst>
                  <a:ext uri="{FF2B5EF4-FFF2-40B4-BE49-F238E27FC236}">
                    <a16:creationId xmlns:a16="http://schemas.microsoft.com/office/drawing/2014/main" id="{2C431DD7-B3A8-49F1-94B0-3D05FE24EBF0}"/>
                  </a:ext>
                </a:extLst>
              </p:cNvPr>
              <p:cNvSpPr>
                <a:spLocks noChangeArrowheads="1"/>
              </p:cNvSpPr>
              <p:nvPr/>
            </p:nvSpPr>
            <p:spPr bwMode="auto">
              <a:xfrm>
                <a:off x="2380918" y="2315413"/>
                <a:ext cx="293356"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12%</a:t>
                </a:r>
                <a:endParaRPr lang="en-US" altLang="en-US" sz="1400" dirty="0">
                  <a:solidFill>
                    <a:schemeClr val="bg1"/>
                  </a:solidFill>
                </a:endParaRPr>
              </a:p>
            </p:txBody>
          </p:sp>
          <p:sp>
            <p:nvSpPr>
              <p:cNvPr id="28" name="Rectangle 18">
                <a:extLst>
                  <a:ext uri="{FF2B5EF4-FFF2-40B4-BE49-F238E27FC236}">
                    <a16:creationId xmlns:a16="http://schemas.microsoft.com/office/drawing/2014/main" id="{99839974-E7E9-437F-BC9D-4AF6EB094774}"/>
                  </a:ext>
                </a:extLst>
              </p:cNvPr>
              <p:cNvSpPr>
                <a:spLocks noChangeArrowheads="1"/>
              </p:cNvSpPr>
              <p:nvPr/>
            </p:nvSpPr>
            <p:spPr bwMode="auto">
              <a:xfrm>
                <a:off x="2380918" y="1775662"/>
                <a:ext cx="293356"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14%</a:t>
                </a:r>
                <a:endParaRPr lang="en-US" altLang="en-US" sz="1400" dirty="0">
                  <a:solidFill>
                    <a:schemeClr val="bg1"/>
                  </a:solidFill>
                </a:endParaRPr>
              </a:p>
            </p:txBody>
          </p:sp>
        </p:grpSp>
        <p:grpSp>
          <p:nvGrpSpPr>
            <p:cNvPr id="55" name="Group 54">
              <a:extLst>
                <a:ext uri="{FF2B5EF4-FFF2-40B4-BE49-F238E27FC236}">
                  <a16:creationId xmlns:a16="http://schemas.microsoft.com/office/drawing/2014/main" id="{1B8285D3-077F-48F5-AB86-F82907BC2FB3}"/>
                </a:ext>
              </a:extLst>
            </p:cNvPr>
            <p:cNvGrpSpPr/>
            <p:nvPr/>
          </p:nvGrpSpPr>
          <p:grpSpPr>
            <a:xfrm>
              <a:off x="2094977" y="5156631"/>
              <a:ext cx="4193853" cy="135666"/>
              <a:chOff x="2847619" y="5732463"/>
              <a:chExt cx="5591805" cy="180887"/>
            </a:xfrm>
          </p:grpSpPr>
          <p:sp>
            <p:nvSpPr>
              <p:cNvPr id="42" name="Rectangle 19">
                <a:extLst>
                  <a:ext uri="{FF2B5EF4-FFF2-40B4-BE49-F238E27FC236}">
                    <a16:creationId xmlns:a16="http://schemas.microsoft.com/office/drawing/2014/main" id="{D3ACB95D-0AA2-4057-9C0C-D58E1158CD60}"/>
                  </a:ext>
                </a:extLst>
              </p:cNvPr>
              <p:cNvSpPr>
                <a:spLocks noChangeArrowheads="1"/>
              </p:cNvSpPr>
              <p:nvPr/>
            </p:nvSpPr>
            <p:spPr bwMode="auto">
              <a:xfrm>
                <a:off x="2847619" y="5732463"/>
                <a:ext cx="81674"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0</a:t>
                </a:r>
                <a:endParaRPr lang="en-US" altLang="en-US" sz="1400" dirty="0">
                  <a:solidFill>
                    <a:schemeClr val="bg1"/>
                  </a:solidFill>
                </a:endParaRPr>
              </a:p>
            </p:txBody>
          </p:sp>
          <p:sp>
            <p:nvSpPr>
              <p:cNvPr id="43" name="Rectangle 20">
                <a:extLst>
                  <a:ext uri="{FF2B5EF4-FFF2-40B4-BE49-F238E27FC236}">
                    <a16:creationId xmlns:a16="http://schemas.microsoft.com/office/drawing/2014/main" id="{81CF951B-0785-486B-8729-0DB66DBA42FF}"/>
                  </a:ext>
                </a:extLst>
              </p:cNvPr>
              <p:cNvSpPr>
                <a:spLocks noChangeArrowheads="1"/>
              </p:cNvSpPr>
              <p:nvPr/>
            </p:nvSpPr>
            <p:spPr bwMode="auto">
              <a:xfrm>
                <a:off x="3347330" y="5732463"/>
                <a:ext cx="163345"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90</a:t>
                </a:r>
                <a:endParaRPr lang="en-US" altLang="en-US" sz="1400" dirty="0">
                  <a:solidFill>
                    <a:schemeClr val="bg1"/>
                  </a:solidFill>
                </a:endParaRPr>
              </a:p>
            </p:txBody>
          </p:sp>
          <p:sp>
            <p:nvSpPr>
              <p:cNvPr id="44" name="Rectangle 21">
                <a:extLst>
                  <a:ext uri="{FF2B5EF4-FFF2-40B4-BE49-F238E27FC236}">
                    <a16:creationId xmlns:a16="http://schemas.microsoft.com/office/drawing/2014/main" id="{CDE74217-C613-4D11-A41A-0C555207875C}"/>
                  </a:ext>
                </a:extLst>
              </p:cNvPr>
              <p:cNvSpPr>
                <a:spLocks noChangeArrowheads="1"/>
              </p:cNvSpPr>
              <p:nvPr/>
            </p:nvSpPr>
            <p:spPr bwMode="auto">
              <a:xfrm>
                <a:off x="3852590"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180</a:t>
                </a:r>
                <a:endParaRPr lang="en-US" altLang="en-US" sz="1400" dirty="0">
                  <a:solidFill>
                    <a:schemeClr val="bg1"/>
                  </a:solidFill>
                </a:endParaRPr>
              </a:p>
            </p:txBody>
          </p:sp>
          <p:sp>
            <p:nvSpPr>
              <p:cNvPr id="45" name="Rectangle 22">
                <a:extLst>
                  <a:ext uri="{FF2B5EF4-FFF2-40B4-BE49-F238E27FC236}">
                    <a16:creationId xmlns:a16="http://schemas.microsoft.com/office/drawing/2014/main" id="{ED3118D3-4365-4B14-A8C1-86574198022F}"/>
                  </a:ext>
                </a:extLst>
              </p:cNvPr>
              <p:cNvSpPr>
                <a:spLocks noChangeArrowheads="1"/>
              </p:cNvSpPr>
              <p:nvPr/>
            </p:nvSpPr>
            <p:spPr bwMode="auto">
              <a:xfrm>
                <a:off x="4395515"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270</a:t>
                </a:r>
                <a:endParaRPr lang="en-US" altLang="en-US" sz="1400" dirty="0">
                  <a:solidFill>
                    <a:schemeClr val="bg1"/>
                  </a:solidFill>
                </a:endParaRPr>
              </a:p>
            </p:txBody>
          </p:sp>
          <p:sp>
            <p:nvSpPr>
              <p:cNvPr id="46" name="Rectangle 23">
                <a:extLst>
                  <a:ext uri="{FF2B5EF4-FFF2-40B4-BE49-F238E27FC236}">
                    <a16:creationId xmlns:a16="http://schemas.microsoft.com/office/drawing/2014/main" id="{604196FC-6C41-4B6C-BD81-65224D76329D}"/>
                  </a:ext>
                </a:extLst>
              </p:cNvPr>
              <p:cNvSpPr>
                <a:spLocks noChangeArrowheads="1"/>
              </p:cNvSpPr>
              <p:nvPr/>
            </p:nvSpPr>
            <p:spPr bwMode="auto">
              <a:xfrm>
                <a:off x="4938441"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360</a:t>
                </a:r>
                <a:endParaRPr lang="en-US" altLang="en-US" sz="1400" dirty="0">
                  <a:solidFill>
                    <a:schemeClr val="bg1"/>
                  </a:solidFill>
                </a:endParaRPr>
              </a:p>
            </p:txBody>
          </p:sp>
          <p:sp>
            <p:nvSpPr>
              <p:cNvPr id="47" name="Rectangle 24">
                <a:extLst>
                  <a:ext uri="{FF2B5EF4-FFF2-40B4-BE49-F238E27FC236}">
                    <a16:creationId xmlns:a16="http://schemas.microsoft.com/office/drawing/2014/main" id="{4B899047-3C88-4326-A713-35DC4873AD56}"/>
                  </a:ext>
                </a:extLst>
              </p:cNvPr>
              <p:cNvSpPr>
                <a:spLocks noChangeArrowheads="1"/>
              </p:cNvSpPr>
              <p:nvPr/>
            </p:nvSpPr>
            <p:spPr bwMode="auto">
              <a:xfrm>
                <a:off x="5480572"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450</a:t>
                </a:r>
                <a:endParaRPr lang="en-US" altLang="en-US" sz="1400" dirty="0">
                  <a:solidFill>
                    <a:schemeClr val="bg1"/>
                  </a:solidFill>
                </a:endParaRPr>
              </a:p>
            </p:txBody>
          </p:sp>
          <p:sp>
            <p:nvSpPr>
              <p:cNvPr id="48" name="Rectangle 25">
                <a:extLst>
                  <a:ext uri="{FF2B5EF4-FFF2-40B4-BE49-F238E27FC236}">
                    <a16:creationId xmlns:a16="http://schemas.microsoft.com/office/drawing/2014/main" id="{E1F928D4-85F8-472E-94F1-743044AA1904}"/>
                  </a:ext>
                </a:extLst>
              </p:cNvPr>
              <p:cNvSpPr>
                <a:spLocks noChangeArrowheads="1"/>
              </p:cNvSpPr>
              <p:nvPr/>
            </p:nvSpPr>
            <p:spPr bwMode="auto">
              <a:xfrm>
                <a:off x="6023498"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540</a:t>
                </a:r>
                <a:endParaRPr lang="en-US" altLang="en-US" sz="1400" dirty="0">
                  <a:solidFill>
                    <a:schemeClr val="bg1"/>
                  </a:solidFill>
                </a:endParaRPr>
              </a:p>
            </p:txBody>
          </p:sp>
          <p:sp>
            <p:nvSpPr>
              <p:cNvPr id="49" name="Rectangle 26">
                <a:extLst>
                  <a:ext uri="{FF2B5EF4-FFF2-40B4-BE49-F238E27FC236}">
                    <a16:creationId xmlns:a16="http://schemas.microsoft.com/office/drawing/2014/main" id="{EC012E0F-ECE2-496D-A729-6839481FDD7C}"/>
                  </a:ext>
                </a:extLst>
              </p:cNvPr>
              <p:cNvSpPr>
                <a:spLocks noChangeArrowheads="1"/>
              </p:cNvSpPr>
              <p:nvPr/>
            </p:nvSpPr>
            <p:spPr bwMode="auto">
              <a:xfrm>
                <a:off x="6566421"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630</a:t>
                </a:r>
                <a:endParaRPr lang="en-US" altLang="en-US" sz="1400" dirty="0">
                  <a:solidFill>
                    <a:schemeClr val="bg1"/>
                  </a:solidFill>
                </a:endParaRPr>
              </a:p>
            </p:txBody>
          </p:sp>
          <p:sp>
            <p:nvSpPr>
              <p:cNvPr id="50" name="Rectangle 27">
                <a:extLst>
                  <a:ext uri="{FF2B5EF4-FFF2-40B4-BE49-F238E27FC236}">
                    <a16:creationId xmlns:a16="http://schemas.microsoft.com/office/drawing/2014/main" id="{63094F98-15BF-457F-B0E6-89ED7119D03E}"/>
                  </a:ext>
                </a:extLst>
              </p:cNvPr>
              <p:cNvSpPr>
                <a:spLocks noChangeArrowheads="1"/>
              </p:cNvSpPr>
              <p:nvPr/>
            </p:nvSpPr>
            <p:spPr bwMode="auto">
              <a:xfrm>
                <a:off x="7108554"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720</a:t>
                </a:r>
                <a:endParaRPr lang="en-US" altLang="en-US" sz="1400" dirty="0">
                  <a:solidFill>
                    <a:schemeClr val="bg1"/>
                  </a:solidFill>
                </a:endParaRPr>
              </a:p>
            </p:txBody>
          </p:sp>
          <p:sp>
            <p:nvSpPr>
              <p:cNvPr id="51" name="Rectangle 28">
                <a:extLst>
                  <a:ext uri="{FF2B5EF4-FFF2-40B4-BE49-F238E27FC236}">
                    <a16:creationId xmlns:a16="http://schemas.microsoft.com/office/drawing/2014/main" id="{4567750A-443B-472A-A84E-EA939942092E}"/>
                  </a:ext>
                </a:extLst>
              </p:cNvPr>
              <p:cNvSpPr>
                <a:spLocks noChangeArrowheads="1"/>
              </p:cNvSpPr>
              <p:nvPr/>
            </p:nvSpPr>
            <p:spPr bwMode="auto">
              <a:xfrm>
                <a:off x="7651477"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810</a:t>
                </a:r>
                <a:endParaRPr lang="en-US" altLang="en-US" sz="1400" dirty="0">
                  <a:solidFill>
                    <a:schemeClr val="bg1"/>
                  </a:solidFill>
                </a:endParaRPr>
              </a:p>
            </p:txBody>
          </p:sp>
          <p:sp>
            <p:nvSpPr>
              <p:cNvPr id="52" name="Rectangle 29">
                <a:extLst>
                  <a:ext uri="{FF2B5EF4-FFF2-40B4-BE49-F238E27FC236}">
                    <a16:creationId xmlns:a16="http://schemas.microsoft.com/office/drawing/2014/main" id="{575D62B8-D91F-4106-A594-506F3D5CF44C}"/>
                  </a:ext>
                </a:extLst>
              </p:cNvPr>
              <p:cNvSpPr>
                <a:spLocks noChangeArrowheads="1"/>
              </p:cNvSpPr>
              <p:nvPr/>
            </p:nvSpPr>
            <p:spPr bwMode="auto">
              <a:xfrm>
                <a:off x="8194405"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900</a:t>
                </a:r>
                <a:endParaRPr lang="en-US" altLang="en-US" sz="1400" dirty="0">
                  <a:solidFill>
                    <a:schemeClr val="bg1"/>
                  </a:solidFill>
                </a:endParaRPr>
              </a:p>
            </p:txBody>
          </p:sp>
        </p:grpSp>
      </p:grpSp>
      <p:sp>
        <p:nvSpPr>
          <p:cNvPr id="57" name="object 11">
            <a:extLst>
              <a:ext uri="{FF2B5EF4-FFF2-40B4-BE49-F238E27FC236}">
                <a16:creationId xmlns:a16="http://schemas.microsoft.com/office/drawing/2014/main" id="{64920F0F-936F-4378-86DD-F7E793E41A78}"/>
              </a:ext>
            </a:extLst>
          </p:cNvPr>
          <p:cNvSpPr/>
          <p:nvPr/>
        </p:nvSpPr>
        <p:spPr>
          <a:xfrm>
            <a:off x="10355581" y="5557"/>
            <a:ext cx="1836419" cy="822959"/>
          </a:xfrm>
          <a:prstGeom prst="rect">
            <a:avLst/>
          </a:prstGeom>
          <a:blipFill>
            <a:blip r:embed="rId3" cstate="print"/>
            <a:stretch>
              <a:fillRect/>
            </a:stretch>
          </a:blipFill>
        </p:spPr>
        <p:txBody>
          <a:bodyPr wrap="square" lIns="0" tIns="0" rIns="0" bIns="0" rtlCol="0"/>
          <a:lstStyle/>
          <a:p>
            <a:endParaRPr dirty="0">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40180371-1A86-4C42-84BD-184D9997FBB3}"/>
              </a:ext>
            </a:extLst>
          </p:cNvPr>
          <p:cNvPicPr>
            <a:picLocks noChangeAspect="1"/>
          </p:cNvPicPr>
          <p:nvPr/>
        </p:nvPicPr>
        <p:blipFill>
          <a:blip r:embed="rId4"/>
          <a:stretch>
            <a:fillRect/>
          </a:stretch>
        </p:blipFill>
        <p:spPr>
          <a:xfrm>
            <a:off x="7109075" y="2189220"/>
            <a:ext cx="4962471" cy="3740886"/>
          </a:xfrm>
          <a:prstGeom prst="rect">
            <a:avLst/>
          </a:prstGeom>
        </p:spPr>
      </p:pic>
    </p:spTree>
    <p:extLst>
      <p:ext uri="{BB962C8B-B14F-4D97-AF65-F5344CB8AC3E}">
        <p14:creationId xmlns:p14="http://schemas.microsoft.com/office/powerpoint/2010/main" val="2814652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0877E6-1FFC-48E6-B8DB-FF6FF8FE415D}"/>
              </a:ext>
            </a:extLst>
          </p:cNvPr>
          <p:cNvSpPr txBox="1"/>
          <p:nvPr/>
        </p:nvSpPr>
        <p:spPr>
          <a:xfrm>
            <a:off x="95788" y="6551353"/>
            <a:ext cx="3971108" cy="307777"/>
          </a:xfrm>
          <a:prstGeom prst="rect">
            <a:avLst/>
          </a:prstGeom>
          <a:noFill/>
        </p:spPr>
        <p:txBody>
          <a:bodyPr wrap="square" rtlCol="0">
            <a:spAutoFit/>
          </a:bodyPr>
          <a:lstStyle/>
          <a:p>
            <a:r>
              <a:rPr lang="en-US" sz="1400" dirty="0">
                <a:solidFill>
                  <a:schemeClr val="bg1"/>
                </a:solidFill>
              </a:rPr>
              <a:t>EAS, May 7, 2018</a:t>
            </a:r>
          </a:p>
        </p:txBody>
      </p:sp>
      <p:sp>
        <p:nvSpPr>
          <p:cNvPr id="6" name="Title 5">
            <a:extLst>
              <a:ext uri="{FF2B5EF4-FFF2-40B4-BE49-F238E27FC236}">
                <a16:creationId xmlns:a16="http://schemas.microsoft.com/office/drawing/2014/main" id="{39198411-F853-4979-8EFB-8EB1B6A644C7}"/>
              </a:ext>
            </a:extLst>
          </p:cNvPr>
          <p:cNvSpPr>
            <a:spLocks noGrp="1"/>
          </p:cNvSpPr>
          <p:nvPr>
            <p:ph type="title"/>
          </p:nvPr>
        </p:nvSpPr>
        <p:spPr/>
        <p:txBody>
          <a:bodyPr>
            <a:normAutofit/>
          </a:bodyPr>
          <a:lstStyle/>
          <a:p>
            <a:r>
              <a:rPr lang="en-US" sz="4000" dirty="0" err="1"/>
              <a:t>Lp</a:t>
            </a:r>
            <a:r>
              <a:rPr lang="en-US" sz="4000" dirty="0"/>
              <a:t>(a) and PSCK9 inhibitors</a:t>
            </a:r>
          </a:p>
        </p:txBody>
      </p:sp>
      <p:pic>
        <p:nvPicPr>
          <p:cNvPr id="8" name="Picture 7">
            <a:extLst>
              <a:ext uri="{FF2B5EF4-FFF2-40B4-BE49-F238E27FC236}">
                <a16:creationId xmlns:a16="http://schemas.microsoft.com/office/drawing/2014/main" id="{ADAFDD6E-F85D-496F-BE95-3DF516F26DBB}"/>
              </a:ext>
            </a:extLst>
          </p:cNvPr>
          <p:cNvPicPr>
            <a:picLocks noChangeAspect="1"/>
          </p:cNvPicPr>
          <p:nvPr/>
        </p:nvPicPr>
        <p:blipFill>
          <a:blip r:embed="rId2"/>
          <a:stretch>
            <a:fillRect/>
          </a:stretch>
        </p:blipFill>
        <p:spPr>
          <a:xfrm>
            <a:off x="297813" y="2085106"/>
            <a:ext cx="4901514" cy="3670737"/>
          </a:xfrm>
          <a:prstGeom prst="rect">
            <a:avLst/>
          </a:prstGeom>
        </p:spPr>
      </p:pic>
      <p:pic>
        <p:nvPicPr>
          <p:cNvPr id="4" name="Picture 3">
            <a:extLst>
              <a:ext uri="{FF2B5EF4-FFF2-40B4-BE49-F238E27FC236}">
                <a16:creationId xmlns:a16="http://schemas.microsoft.com/office/drawing/2014/main" id="{F0CCA062-2959-4B84-83FE-710320BDB328}"/>
              </a:ext>
            </a:extLst>
          </p:cNvPr>
          <p:cNvPicPr>
            <a:picLocks noChangeAspect="1"/>
          </p:cNvPicPr>
          <p:nvPr/>
        </p:nvPicPr>
        <p:blipFill>
          <a:blip r:embed="rId3"/>
          <a:stretch>
            <a:fillRect/>
          </a:stretch>
        </p:blipFill>
        <p:spPr>
          <a:xfrm>
            <a:off x="5667984" y="2085106"/>
            <a:ext cx="6311267" cy="3670737"/>
          </a:xfrm>
          <a:prstGeom prst="rect">
            <a:avLst/>
          </a:prstGeom>
        </p:spPr>
      </p:pic>
    </p:spTree>
    <p:extLst>
      <p:ext uri="{BB962C8B-B14F-4D97-AF65-F5344CB8AC3E}">
        <p14:creationId xmlns:p14="http://schemas.microsoft.com/office/powerpoint/2010/main" val="18649038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0877E6-1FFC-48E6-B8DB-FF6FF8FE415D}"/>
              </a:ext>
            </a:extLst>
          </p:cNvPr>
          <p:cNvSpPr txBox="1"/>
          <p:nvPr/>
        </p:nvSpPr>
        <p:spPr>
          <a:xfrm>
            <a:off x="95788" y="6551353"/>
            <a:ext cx="3971108" cy="307777"/>
          </a:xfrm>
          <a:prstGeom prst="rect">
            <a:avLst/>
          </a:prstGeom>
          <a:noFill/>
        </p:spPr>
        <p:txBody>
          <a:bodyPr wrap="square" rtlCol="0">
            <a:spAutoFit/>
          </a:bodyPr>
          <a:lstStyle/>
          <a:p>
            <a:r>
              <a:rPr lang="en-US" sz="1400" dirty="0">
                <a:solidFill>
                  <a:schemeClr val="bg1"/>
                </a:solidFill>
              </a:rPr>
              <a:t>EAS, May 7, 2018</a:t>
            </a:r>
          </a:p>
        </p:txBody>
      </p:sp>
      <p:sp>
        <p:nvSpPr>
          <p:cNvPr id="6" name="Title 5">
            <a:extLst>
              <a:ext uri="{FF2B5EF4-FFF2-40B4-BE49-F238E27FC236}">
                <a16:creationId xmlns:a16="http://schemas.microsoft.com/office/drawing/2014/main" id="{39198411-F853-4979-8EFB-8EB1B6A644C7}"/>
              </a:ext>
            </a:extLst>
          </p:cNvPr>
          <p:cNvSpPr>
            <a:spLocks noGrp="1"/>
          </p:cNvSpPr>
          <p:nvPr>
            <p:ph type="title"/>
          </p:nvPr>
        </p:nvSpPr>
        <p:spPr/>
        <p:txBody>
          <a:bodyPr>
            <a:normAutofit/>
          </a:bodyPr>
          <a:lstStyle/>
          <a:p>
            <a:r>
              <a:rPr lang="en-US" sz="4000" dirty="0" err="1"/>
              <a:t>Lp</a:t>
            </a:r>
            <a:r>
              <a:rPr lang="en-US" sz="4000" dirty="0"/>
              <a:t>(a), CV risk, and evolocumab: FOURIER</a:t>
            </a:r>
          </a:p>
        </p:txBody>
      </p:sp>
      <p:pic>
        <p:nvPicPr>
          <p:cNvPr id="2" name="Picture 1">
            <a:extLst>
              <a:ext uri="{FF2B5EF4-FFF2-40B4-BE49-F238E27FC236}">
                <a16:creationId xmlns:a16="http://schemas.microsoft.com/office/drawing/2014/main" id="{3ECB0C84-0078-4A0F-AAB2-BC767FAAFF4D}"/>
              </a:ext>
            </a:extLst>
          </p:cNvPr>
          <p:cNvPicPr>
            <a:picLocks noChangeAspect="1"/>
          </p:cNvPicPr>
          <p:nvPr/>
        </p:nvPicPr>
        <p:blipFill>
          <a:blip r:embed="rId2"/>
          <a:stretch>
            <a:fillRect/>
          </a:stretch>
        </p:blipFill>
        <p:spPr>
          <a:xfrm>
            <a:off x="2523990" y="1458381"/>
            <a:ext cx="7468828" cy="5293293"/>
          </a:xfrm>
          <a:prstGeom prst="rect">
            <a:avLst/>
          </a:prstGeom>
        </p:spPr>
      </p:pic>
    </p:spTree>
    <p:extLst>
      <p:ext uri="{BB962C8B-B14F-4D97-AF65-F5344CB8AC3E}">
        <p14:creationId xmlns:p14="http://schemas.microsoft.com/office/powerpoint/2010/main" val="1574811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BB59D-BE3B-40A2-B9FF-28B29EEFCD9C}"/>
              </a:ext>
            </a:extLst>
          </p:cNvPr>
          <p:cNvSpPr>
            <a:spLocks noGrp="1"/>
          </p:cNvSpPr>
          <p:nvPr>
            <p:ph type="title"/>
          </p:nvPr>
        </p:nvSpPr>
        <p:spPr/>
        <p:txBody>
          <a:bodyPr/>
          <a:lstStyle/>
          <a:p>
            <a:r>
              <a:rPr lang="en-US" dirty="0"/>
              <a:t>Clinical Practice Guidelines</a:t>
            </a:r>
          </a:p>
        </p:txBody>
      </p:sp>
      <p:sp>
        <p:nvSpPr>
          <p:cNvPr id="5" name="Content Placeholder 4">
            <a:extLst>
              <a:ext uri="{FF2B5EF4-FFF2-40B4-BE49-F238E27FC236}">
                <a16:creationId xmlns:a16="http://schemas.microsoft.com/office/drawing/2014/main" id="{9D3720D0-6656-4038-AD4E-6CC628291F5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48077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ea typeface="Roboto Slab" pitchFamily="2" charset="0"/>
              </a:rPr>
              <a:t>Lowering LDL-C Reduces ASCVD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25696489"/>
              </p:ext>
            </p:extLst>
          </p:nvPr>
        </p:nvGraphicFramePr>
        <p:xfrm>
          <a:off x="587737" y="1521467"/>
          <a:ext cx="10972800" cy="4896435"/>
        </p:xfrm>
        <a:graphic>
          <a:graphicData uri="http://schemas.openxmlformats.org/drawingml/2006/table">
            <a:tbl>
              <a:tblPr firstRow="1" bandRow="1">
                <a:tableStyleId>{073A0DAA-6AF3-43AB-8588-CEC1D06C72B9}</a:tableStyleId>
              </a:tblPr>
              <a:tblGrid>
                <a:gridCol w="1535575">
                  <a:extLst>
                    <a:ext uri="{9D8B030D-6E8A-4147-A177-3AD203B41FA5}">
                      <a16:colId xmlns:a16="http://schemas.microsoft.com/office/drawing/2014/main" val="20000"/>
                    </a:ext>
                  </a:extLst>
                </a:gridCol>
                <a:gridCol w="2853545">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568960">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Study</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Statin</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Mean Baseline LDL-C (mg/</a:t>
                      </a:r>
                      <a:r>
                        <a:rPr lang="en-US" sz="1500" dirty="0" err="1">
                          <a:latin typeface="Open Sans" panose="020B0606030504020204" pitchFamily="34" charset="0"/>
                          <a:ea typeface="Open Sans" panose="020B0606030504020204" pitchFamily="34" charset="0"/>
                          <a:cs typeface="Open Sans" panose="020B0606030504020204" pitchFamily="34" charset="0"/>
                        </a:rPr>
                        <a:t>dL</a:t>
                      </a:r>
                      <a:r>
                        <a:rPr lang="en-US" sz="1500" dirty="0">
                          <a:latin typeface="Open Sans" panose="020B0606030504020204" pitchFamily="34" charset="0"/>
                          <a:ea typeface="Open Sans" panose="020B0606030504020204" pitchFamily="34" charset="0"/>
                          <a:cs typeface="Open Sans" panose="020B0606030504020204" pitchFamily="34" charset="0"/>
                        </a:rPr>
                        <a:t>)</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Mean LDL-C Reduction  (%)</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 Reduction in Coronary Events</a:t>
                      </a:r>
                    </a:p>
                  </a:txBody>
                  <a:tcPr marL="121920" marR="121920" marT="60960" marB="60960"/>
                </a:tc>
                <a:extLst>
                  <a:ext uri="{0D108BD9-81ED-4DB2-BD59-A6C34878D82A}">
                    <a16:rowId xmlns:a16="http://schemas.microsoft.com/office/drawing/2014/main" val="10000"/>
                  </a:ext>
                </a:extLst>
              </a:tr>
              <a:tr h="415355">
                <a:tc gridSpan="5">
                  <a:txBody>
                    <a:bodyPr/>
                    <a:lstStyle/>
                    <a:p>
                      <a:pPr algn="ctr"/>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Primary Prevention</a:t>
                      </a:r>
                    </a:p>
                  </a:txBody>
                  <a:tcPr marL="121920" marR="121920" marT="60960" marB="60960"/>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415355">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WOSCOPS</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Pravastatin 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192</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26</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31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i="0" dirty="0">
                          <a:latin typeface="Open Sans" panose="020B0606030504020204" pitchFamily="34" charset="0"/>
                          <a:ea typeface="Open Sans" panose="020B0606030504020204" pitchFamily="34" charset="0"/>
                          <a:cs typeface="Open Sans" panose="020B0606030504020204" pitchFamily="34" charset="0"/>
                        </a:rPr>
                        <a:t>&lt;0.001)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2"/>
                  </a:ext>
                </a:extLst>
              </a:tr>
              <a:tr h="568960">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AFCAPS/</a:t>
                      </a:r>
                    </a:p>
                    <a:p>
                      <a:r>
                        <a:rPr lang="en-US" sz="1500" dirty="0">
                          <a:latin typeface="Open Sans" panose="020B0606030504020204" pitchFamily="34" charset="0"/>
                          <a:ea typeface="Open Sans" panose="020B0606030504020204" pitchFamily="34" charset="0"/>
                          <a:cs typeface="Open Sans" panose="020B0606030504020204" pitchFamily="34" charset="0"/>
                        </a:rPr>
                        <a:t>TEXCAPS</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Lovastatin 20-40mg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150</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25</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37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i="0" dirty="0">
                          <a:latin typeface="Open Sans" panose="020B0606030504020204" pitchFamily="34" charset="0"/>
                          <a:ea typeface="Open Sans" panose="020B0606030504020204" pitchFamily="34" charset="0"/>
                          <a:cs typeface="Open Sans" panose="020B0606030504020204" pitchFamily="34" charset="0"/>
                        </a:rPr>
                        <a:t> &lt;0.001)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3"/>
                  </a:ext>
                </a:extLst>
              </a:tr>
              <a:tr h="415355">
                <a:tc>
                  <a:txBody>
                    <a:bodyPr/>
                    <a:lstStyle/>
                    <a:p>
                      <a:pPr algn="l"/>
                      <a:r>
                        <a:rPr lang="en-US" sz="1500" dirty="0">
                          <a:latin typeface="Open Sans" panose="020B0606030504020204" pitchFamily="34" charset="0"/>
                          <a:ea typeface="Open Sans" panose="020B0606030504020204" pitchFamily="34" charset="0"/>
                          <a:cs typeface="Open Sans" panose="020B0606030504020204" pitchFamily="34" charset="0"/>
                        </a:rPr>
                        <a:t>ASCOT</a:t>
                      </a:r>
                    </a:p>
                  </a:txBody>
                  <a:tcPr marL="121920" marR="121920" marT="60960" marB="60960"/>
                </a:tc>
                <a:tc>
                  <a:txBody>
                    <a:bodyPr/>
                    <a:lstStyle/>
                    <a:p>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Atorvastatin  10mg</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133</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35</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36 (P &lt;0.001)</a:t>
                      </a:r>
                    </a:p>
                  </a:txBody>
                  <a:tcPr marL="121920" marR="121920" marT="60960" marB="60960"/>
                </a:tc>
                <a:extLst>
                  <a:ext uri="{0D108BD9-81ED-4DB2-BD59-A6C34878D82A}">
                    <a16:rowId xmlns:a16="http://schemas.microsoft.com/office/drawing/2014/main" val="10004"/>
                  </a:ext>
                </a:extLst>
              </a:tr>
              <a:tr h="415355">
                <a:tc>
                  <a:txBody>
                    <a:bodyPr/>
                    <a:lstStyle/>
                    <a:p>
                      <a:pPr algn="l"/>
                      <a:r>
                        <a:rPr lang="en-US" sz="1500" dirty="0">
                          <a:latin typeface="Open Sans" panose="020B0606030504020204" pitchFamily="34" charset="0"/>
                          <a:ea typeface="Open Sans" panose="020B0606030504020204" pitchFamily="34" charset="0"/>
                          <a:cs typeface="Open Sans" panose="020B0606030504020204" pitchFamily="34" charset="0"/>
                        </a:rPr>
                        <a:t>HOPE-3</a:t>
                      </a:r>
                    </a:p>
                  </a:txBody>
                  <a:tcPr marL="121920" marR="121920" marT="60960" marB="60960"/>
                </a:tc>
                <a:tc>
                  <a:txBody>
                    <a:bodyPr/>
                    <a:lstStyle/>
                    <a:p>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Rosuvastatin 10 mg</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128</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26</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24 (P &lt;0.002)</a:t>
                      </a:r>
                    </a:p>
                  </a:txBody>
                  <a:tcPr marL="121920" marR="121920" marT="60960" marB="60960"/>
                </a:tc>
                <a:extLst>
                  <a:ext uri="{0D108BD9-81ED-4DB2-BD59-A6C34878D82A}">
                    <a16:rowId xmlns:a16="http://schemas.microsoft.com/office/drawing/2014/main" val="225697498"/>
                  </a:ext>
                </a:extLst>
              </a:tr>
              <a:tr h="415355">
                <a:tc>
                  <a:txBody>
                    <a:bodyPr/>
                    <a:lstStyle/>
                    <a:p>
                      <a:pPr algn="l"/>
                      <a:r>
                        <a:rPr lang="en-US" sz="1500" dirty="0">
                          <a:latin typeface="Open Sans" panose="020B0606030504020204" pitchFamily="34" charset="0"/>
                          <a:ea typeface="Open Sans" panose="020B0606030504020204" pitchFamily="34" charset="0"/>
                          <a:cs typeface="Open Sans" panose="020B0606030504020204" pitchFamily="34" charset="0"/>
                        </a:rPr>
                        <a:t>JUPITER</a:t>
                      </a:r>
                    </a:p>
                  </a:txBody>
                  <a:tcPr marL="121920" marR="121920" marT="60960" marB="60960"/>
                </a:tc>
                <a:tc>
                  <a:txBody>
                    <a:bodyPr/>
                    <a:lstStyle/>
                    <a:p>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Rosuvastatin 20 mg</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108</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44</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44 (P &lt;0.000001)</a:t>
                      </a:r>
                    </a:p>
                  </a:txBody>
                  <a:tcPr marL="121920" marR="121920" marT="60960" marB="60960"/>
                </a:tc>
                <a:extLst>
                  <a:ext uri="{0D108BD9-81ED-4DB2-BD59-A6C34878D82A}">
                    <a16:rowId xmlns:a16="http://schemas.microsoft.com/office/drawing/2014/main" val="381832319"/>
                  </a:ext>
                </a:extLst>
              </a:tr>
              <a:tr h="415355">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Secondary</a:t>
                      </a:r>
                      <a:r>
                        <a:rPr lang="en-US" sz="1600" b="1" baseline="0" dirty="0">
                          <a:solidFill>
                            <a:srgbClr val="C00000"/>
                          </a:solidFill>
                          <a:latin typeface="Open Sans" panose="020B0606030504020204" pitchFamily="34" charset="0"/>
                          <a:ea typeface="Open Sans" panose="020B0606030504020204" pitchFamily="34" charset="0"/>
                          <a:cs typeface="Open Sans" panose="020B0606030504020204" pitchFamily="34" charset="0"/>
                        </a:rPr>
                        <a:t> Prevention</a:t>
                      </a:r>
                      <a:endPar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tc hMerge="1">
                  <a: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0005"/>
                  </a:ext>
                </a:extLst>
              </a:tr>
              <a:tr h="415355">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4S</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Simvastatin 20-40mg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188</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35</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34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i="0" dirty="0">
                          <a:latin typeface="Open Sans" panose="020B0606030504020204" pitchFamily="34" charset="0"/>
                          <a:ea typeface="Open Sans" panose="020B0606030504020204" pitchFamily="34" charset="0"/>
                          <a:cs typeface="Open Sans" panose="020B0606030504020204" pitchFamily="34" charset="0"/>
                        </a:rPr>
                        <a:t> &lt;0.0001)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6"/>
                  </a:ext>
                </a:extLst>
              </a:tr>
              <a:tr h="415355">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CARE</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Pravastatin 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139</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32</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24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baseline="0" dirty="0">
                          <a:latin typeface="Open Sans" panose="020B0606030504020204" pitchFamily="34" charset="0"/>
                          <a:ea typeface="Open Sans" panose="020B0606030504020204" pitchFamily="34" charset="0"/>
                          <a:cs typeface="Open Sans" panose="020B0606030504020204" pitchFamily="34" charset="0"/>
                        </a:rPr>
                        <a:t> = 0.003)</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7"/>
                  </a:ext>
                </a:extLst>
              </a:tr>
              <a:tr h="415355">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LIPID</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Open Sans" panose="020B0606030504020204" pitchFamily="34" charset="0"/>
                          <a:ea typeface="Open Sans" panose="020B0606030504020204" pitchFamily="34" charset="0"/>
                          <a:cs typeface="Open Sans" panose="020B0606030504020204" pitchFamily="34" charset="0"/>
                        </a:rPr>
                        <a:t>Pravastatin 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150</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25</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Open Sans" panose="020B0606030504020204" pitchFamily="34" charset="0"/>
                          <a:ea typeface="Open Sans" panose="020B0606030504020204" pitchFamily="34" charset="0"/>
                          <a:cs typeface="Open Sans" panose="020B0606030504020204" pitchFamily="34" charset="0"/>
                        </a:rPr>
                        <a:t>24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i="0" dirty="0">
                          <a:latin typeface="Open Sans" panose="020B0606030504020204" pitchFamily="34" charset="0"/>
                          <a:ea typeface="Open Sans" panose="020B0606030504020204" pitchFamily="34" charset="0"/>
                          <a:cs typeface="Open Sans" panose="020B0606030504020204" pitchFamily="34" charset="0"/>
                        </a:rPr>
                        <a:t> &lt;0.0001)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2067584033"/>
                  </a:ext>
                </a:extLst>
              </a:tr>
            </a:tbl>
          </a:graphicData>
        </a:graphic>
      </p:graphicFrame>
      <p:sp>
        <p:nvSpPr>
          <p:cNvPr id="14" name="TextBox 13"/>
          <p:cNvSpPr txBox="1"/>
          <p:nvPr/>
        </p:nvSpPr>
        <p:spPr>
          <a:xfrm>
            <a:off x="507728" y="6484422"/>
            <a:ext cx="10972799" cy="307777"/>
          </a:xfrm>
          <a:prstGeom prst="rect">
            <a:avLst/>
          </a:prstGeom>
          <a:noFill/>
        </p:spPr>
        <p:txBody>
          <a:bodyPr wrap="square" rtlCol="0">
            <a:spAutoFit/>
          </a:bodyPr>
          <a:lstStyle/>
          <a:p>
            <a:r>
              <a:rPr lang="en-US" sz="1400" dirty="0">
                <a:solidFill>
                  <a:schemeClr val="bg1"/>
                </a:solidFill>
              </a:rPr>
              <a:t>Table adapted from </a:t>
            </a:r>
            <a:r>
              <a:rPr lang="en-US" sz="1400" dirty="0" err="1">
                <a:solidFill>
                  <a:schemeClr val="bg1"/>
                </a:solidFill>
              </a:rPr>
              <a:t>Maron</a:t>
            </a:r>
            <a:r>
              <a:rPr lang="en-US" sz="1400" dirty="0">
                <a:solidFill>
                  <a:schemeClr val="bg1"/>
                </a:solidFill>
              </a:rPr>
              <a:t> DJ, et al. </a:t>
            </a:r>
            <a:r>
              <a:rPr lang="en-US" sz="1400" i="1" dirty="0">
                <a:solidFill>
                  <a:schemeClr val="bg1"/>
                </a:solidFill>
              </a:rPr>
              <a:t>Circulation</a:t>
            </a:r>
            <a:r>
              <a:rPr lang="en-US" sz="1400" dirty="0">
                <a:solidFill>
                  <a:schemeClr val="bg1"/>
                </a:solidFill>
              </a:rPr>
              <a:t>. 2000;101:207-213; *CTTC. </a:t>
            </a:r>
            <a:r>
              <a:rPr lang="en-US" sz="1400" i="1" dirty="0">
                <a:solidFill>
                  <a:schemeClr val="bg1"/>
                </a:solidFill>
              </a:rPr>
              <a:t>Lancet</a:t>
            </a:r>
            <a:r>
              <a:rPr lang="en-US" sz="1400" dirty="0">
                <a:solidFill>
                  <a:schemeClr val="bg1"/>
                </a:solidFill>
              </a:rPr>
              <a:t>. 2010; 376(9753):1670-1681</a:t>
            </a:r>
            <a:endParaRPr lang="en-US" altLang="en-US" sz="1050" dirty="0">
              <a:solidFill>
                <a:schemeClr val="bg1"/>
              </a:solidFill>
            </a:endParaRPr>
          </a:p>
        </p:txBody>
      </p:sp>
      <p:pic>
        <p:nvPicPr>
          <p:cNvPr id="3" name="Picture 2">
            <a:extLst>
              <a:ext uri="{FF2B5EF4-FFF2-40B4-BE49-F238E27FC236}">
                <a16:creationId xmlns:a16="http://schemas.microsoft.com/office/drawing/2014/main" id="{84352ACD-52E9-47CF-A87C-843038E74CB3}"/>
              </a:ext>
            </a:extLst>
          </p:cNvPr>
          <p:cNvPicPr>
            <a:picLocks noChangeAspect="1"/>
          </p:cNvPicPr>
          <p:nvPr/>
        </p:nvPicPr>
        <p:blipFill>
          <a:blip r:embed="rId4"/>
          <a:stretch>
            <a:fillRect/>
          </a:stretch>
        </p:blipFill>
        <p:spPr>
          <a:xfrm>
            <a:off x="4064000" y="2428927"/>
            <a:ext cx="4608976" cy="2674344"/>
          </a:xfrm>
          <a:prstGeom prst="rect">
            <a:avLst/>
          </a:prstGeom>
        </p:spPr>
      </p:pic>
      <p:sp>
        <p:nvSpPr>
          <p:cNvPr id="8" name="Oval 7"/>
          <p:cNvSpPr/>
          <p:nvPr/>
        </p:nvSpPr>
        <p:spPr>
          <a:xfrm>
            <a:off x="152400" y="1697736"/>
            <a:ext cx="11887200" cy="4162227"/>
          </a:xfrm>
          <a:prstGeom prst="ellipse">
            <a:avLst/>
          </a:prstGeom>
          <a:solidFill>
            <a:srgbClr val="C32231"/>
          </a:solidFill>
          <a:ln>
            <a:solidFill>
              <a:srgbClr val="C32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en-US" sz="2800" dirty="0">
                <a:solidFill>
                  <a:prstClr val="white"/>
                </a:solidFill>
                <a:ea typeface="MS PGothic" charset="-128"/>
                <a:cs typeface="ＭＳ Ｐゴシック" charset="-128"/>
              </a:rPr>
              <a:t>CTTC meta-analysis showed that for every </a:t>
            </a:r>
          </a:p>
          <a:p>
            <a:pPr lvl="0" algn="ctr"/>
            <a:r>
              <a:rPr lang="en-US" altLang="en-US" sz="2800" dirty="0">
                <a:solidFill>
                  <a:prstClr val="white"/>
                </a:solidFill>
                <a:ea typeface="MS PGothic" charset="-128"/>
                <a:cs typeface="ＭＳ Ｐゴシック" charset="-128"/>
              </a:rPr>
              <a:t>1 </a:t>
            </a:r>
            <a:r>
              <a:rPr lang="en-US" altLang="en-US" sz="2800" dirty="0" err="1">
                <a:solidFill>
                  <a:prstClr val="white"/>
                </a:solidFill>
                <a:ea typeface="MS PGothic" charset="-128"/>
                <a:cs typeface="ＭＳ Ｐゴシック" charset="-128"/>
              </a:rPr>
              <a:t>mmol</a:t>
            </a:r>
            <a:r>
              <a:rPr lang="en-US" altLang="en-US" sz="2800" dirty="0">
                <a:solidFill>
                  <a:prstClr val="white"/>
                </a:solidFill>
                <a:ea typeface="MS PGothic" charset="-128"/>
                <a:cs typeface="ＭＳ Ｐゴシック" charset="-128"/>
              </a:rPr>
              <a:t>/L (38.7 mg/</a:t>
            </a:r>
            <a:r>
              <a:rPr lang="en-US" altLang="en-US" sz="2800" dirty="0" err="1">
                <a:solidFill>
                  <a:prstClr val="white"/>
                </a:solidFill>
                <a:ea typeface="MS PGothic" charset="-128"/>
                <a:cs typeface="ＭＳ Ｐゴシック" charset="-128"/>
              </a:rPr>
              <a:t>dL</a:t>
            </a:r>
            <a:r>
              <a:rPr lang="en-US" altLang="en-US" sz="2800" dirty="0">
                <a:solidFill>
                  <a:prstClr val="white"/>
                </a:solidFill>
                <a:ea typeface="MS PGothic" charset="-128"/>
                <a:cs typeface="ＭＳ Ｐゴシック" charset="-128"/>
              </a:rPr>
              <a:t>) reduction in LDL-C there is a 20%-25% reduction in major CV end points.</a:t>
            </a:r>
            <a:endParaRPr lang="en-US" sz="2800" dirty="0">
              <a:solidFill>
                <a:prstClr val="white"/>
              </a:solidFill>
            </a:endParaRPr>
          </a:p>
          <a:p>
            <a:pPr lvl="0" algn="ctr"/>
            <a:endParaRPr lang="en-US" altLang="en-US" sz="2000" dirty="0">
              <a:solidFill>
                <a:schemeClr val="bg1"/>
              </a:solidFill>
              <a:ea typeface="MS PGothic" charset="-128"/>
              <a:cs typeface="ＭＳ Ｐゴシック" charset="-128"/>
            </a:endParaRPr>
          </a:p>
          <a:p>
            <a:pPr lvl="0" algn="ctr"/>
            <a:r>
              <a:rPr lang="en-US" altLang="en-US" sz="4267" dirty="0">
                <a:solidFill>
                  <a:schemeClr val="bg1"/>
                </a:solidFill>
                <a:ea typeface="MS PGothic" charset="-128"/>
                <a:cs typeface="ＭＳ Ｐゴシック" charset="-128"/>
              </a:rPr>
              <a:t>Statins are the mainstay of therapy!</a:t>
            </a:r>
          </a:p>
          <a:p>
            <a:pPr lvl="0" algn="ctr"/>
            <a:endParaRPr lang="en-US" altLang="en-US" sz="1100" dirty="0">
              <a:solidFill>
                <a:schemeClr val="bg1"/>
              </a:solidFill>
              <a:ea typeface="MS PGothic" charset="-128"/>
              <a:cs typeface="ＭＳ Ｐゴシック" charset="-128"/>
            </a:endParaRPr>
          </a:p>
        </p:txBody>
      </p:sp>
    </p:spTree>
    <p:custDataLst>
      <p:tags r:id="rId1"/>
    </p:custDataLst>
    <p:extLst>
      <p:ext uri="{BB962C8B-B14F-4D97-AF65-F5344CB8AC3E}">
        <p14:creationId xmlns:p14="http://schemas.microsoft.com/office/powerpoint/2010/main" val="40997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50716" t="15372" r="25428" b="32857"/>
          <a:stretch/>
        </p:blipFill>
        <p:spPr>
          <a:xfrm>
            <a:off x="7724462" y="1479995"/>
            <a:ext cx="4237553" cy="5172867"/>
          </a:xfrm>
          <a:prstGeom prst="rect">
            <a:avLst/>
          </a:prstGeom>
        </p:spPr>
      </p:pic>
      <p:sp>
        <p:nvSpPr>
          <p:cNvPr id="5" name="TextBox 4"/>
          <p:cNvSpPr txBox="1"/>
          <p:nvPr/>
        </p:nvSpPr>
        <p:spPr>
          <a:xfrm>
            <a:off x="182880" y="6492242"/>
            <a:ext cx="6010102" cy="276999"/>
          </a:xfrm>
          <a:prstGeom prst="rect">
            <a:avLst/>
          </a:prstGeom>
          <a:noFill/>
        </p:spPr>
        <p:txBody>
          <a:bodyPr wrap="square" rtlCol="0">
            <a:spAutoFit/>
          </a:bodyPr>
          <a:lstStyle/>
          <a:p>
            <a:r>
              <a:rPr lang="en-US" sz="1200">
                <a:solidFill>
                  <a:schemeClr val="bg1"/>
                </a:solidFill>
              </a:rPr>
              <a:t>European Heart Journal (2016) 37, 2999–3058</a:t>
            </a:r>
            <a:endParaRPr lang="en-US" sz="1200" dirty="0">
              <a:solidFill>
                <a:schemeClr val="bg1"/>
              </a:solidFill>
            </a:endParaRPr>
          </a:p>
        </p:txBody>
      </p:sp>
      <p:pic>
        <p:nvPicPr>
          <p:cNvPr id="6" name="Picture 5"/>
          <p:cNvPicPr>
            <a:picLocks noChangeAspect="1"/>
          </p:cNvPicPr>
          <p:nvPr/>
        </p:nvPicPr>
        <p:blipFill rotWithShape="1">
          <a:blip r:embed="rId3"/>
          <a:srcRect l="23091" t="16417" r="23596" b="46495"/>
          <a:stretch/>
        </p:blipFill>
        <p:spPr>
          <a:xfrm>
            <a:off x="116377" y="2310937"/>
            <a:ext cx="7392783" cy="2892829"/>
          </a:xfrm>
          <a:prstGeom prst="rect">
            <a:avLst/>
          </a:prstGeom>
        </p:spPr>
      </p:pic>
    </p:spTree>
    <p:extLst>
      <p:ext uri="{BB962C8B-B14F-4D97-AF65-F5344CB8AC3E}">
        <p14:creationId xmlns:p14="http://schemas.microsoft.com/office/powerpoint/2010/main" val="1939934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2133" t="16899" r="24031" b="42982"/>
          <a:stretch/>
        </p:blipFill>
        <p:spPr>
          <a:xfrm>
            <a:off x="1163545" y="2011679"/>
            <a:ext cx="9598585" cy="4023360"/>
          </a:xfrm>
          <a:prstGeom prst="rect">
            <a:avLst/>
          </a:prstGeom>
        </p:spPr>
      </p:pic>
    </p:spTree>
    <p:extLst>
      <p:ext uri="{BB962C8B-B14F-4D97-AF65-F5344CB8AC3E}">
        <p14:creationId xmlns:p14="http://schemas.microsoft.com/office/powerpoint/2010/main" val="2533739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2017 ESC/EAS Task Force recommendations for PCSK9 inhibitors</a:t>
            </a:r>
          </a:p>
        </p:txBody>
      </p:sp>
      <p:sp>
        <p:nvSpPr>
          <p:cNvPr id="5" name="TextBox 4"/>
          <p:cNvSpPr txBox="1"/>
          <p:nvPr/>
        </p:nvSpPr>
        <p:spPr>
          <a:xfrm>
            <a:off x="182880" y="6492242"/>
            <a:ext cx="6010102" cy="276999"/>
          </a:xfrm>
          <a:prstGeom prst="rect">
            <a:avLst/>
          </a:prstGeom>
          <a:noFill/>
        </p:spPr>
        <p:txBody>
          <a:bodyPr wrap="square" rtlCol="0">
            <a:spAutoFit/>
          </a:bodyPr>
          <a:lstStyle/>
          <a:p>
            <a:r>
              <a:rPr lang="en-US" sz="1200" dirty="0">
                <a:solidFill>
                  <a:schemeClr val="bg1"/>
                </a:solidFill>
              </a:rPr>
              <a:t> European Heart Journal 2018;39:1131–1143</a:t>
            </a:r>
          </a:p>
        </p:txBody>
      </p:sp>
      <p:pic>
        <p:nvPicPr>
          <p:cNvPr id="6" name="Content Placeholder 5"/>
          <p:cNvPicPr>
            <a:picLocks noGrp="1" noChangeAspect="1"/>
          </p:cNvPicPr>
          <p:nvPr>
            <p:ph idx="1"/>
          </p:nvPr>
        </p:nvPicPr>
        <p:blipFill>
          <a:blip r:embed="rId2"/>
          <a:stretch>
            <a:fillRect/>
          </a:stretch>
        </p:blipFill>
        <p:spPr>
          <a:xfrm>
            <a:off x="2693323" y="1479665"/>
            <a:ext cx="7129351" cy="4957892"/>
          </a:xfrm>
          <a:prstGeom prst="rect">
            <a:avLst/>
          </a:prstGeom>
        </p:spPr>
      </p:pic>
    </p:spTree>
    <p:extLst>
      <p:ext uri="{BB962C8B-B14F-4D97-AF65-F5344CB8AC3E}">
        <p14:creationId xmlns:p14="http://schemas.microsoft.com/office/powerpoint/2010/main" val="1271793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21941"/>
                </a:solidFill>
              </a:rPr>
              <a:t>2017 ESC/EAS Task Force recommendations for PCSK9 inhibitors</a:t>
            </a:r>
            <a:endParaRPr lang="en-US" dirty="0"/>
          </a:p>
        </p:txBody>
      </p:sp>
      <p:sp>
        <p:nvSpPr>
          <p:cNvPr id="5" name="TextBox 4"/>
          <p:cNvSpPr txBox="1"/>
          <p:nvPr/>
        </p:nvSpPr>
        <p:spPr>
          <a:xfrm>
            <a:off x="182880" y="6492242"/>
            <a:ext cx="6010102" cy="276999"/>
          </a:xfrm>
          <a:prstGeom prst="rect">
            <a:avLst/>
          </a:prstGeom>
          <a:noFill/>
        </p:spPr>
        <p:txBody>
          <a:bodyPr wrap="square" rtlCol="0">
            <a:spAutoFit/>
          </a:bodyPr>
          <a:lstStyle/>
          <a:p>
            <a:r>
              <a:rPr lang="en-US" sz="1200" dirty="0">
                <a:solidFill>
                  <a:schemeClr val="bg1"/>
                </a:solidFill>
              </a:rPr>
              <a:t> European Heart Journal 2018;39:1131–1143</a:t>
            </a:r>
          </a:p>
        </p:txBody>
      </p:sp>
      <p:pic>
        <p:nvPicPr>
          <p:cNvPr id="4" name="Content Placeholder 3"/>
          <p:cNvPicPr>
            <a:picLocks noGrp="1" noChangeAspect="1"/>
          </p:cNvPicPr>
          <p:nvPr>
            <p:ph idx="1"/>
          </p:nvPr>
        </p:nvPicPr>
        <p:blipFill>
          <a:blip r:embed="rId2"/>
          <a:stretch>
            <a:fillRect/>
          </a:stretch>
        </p:blipFill>
        <p:spPr>
          <a:xfrm>
            <a:off x="3013322" y="1549932"/>
            <a:ext cx="6313558" cy="4942310"/>
          </a:xfrm>
          <a:prstGeom prst="rect">
            <a:avLst/>
          </a:prstGeom>
        </p:spPr>
      </p:pic>
    </p:spTree>
    <p:extLst>
      <p:ext uri="{BB962C8B-B14F-4D97-AF65-F5344CB8AC3E}">
        <p14:creationId xmlns:p14="http://schemas.microsoft.com/office/powerpoint/2010/main" val="3181541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21941"/>
                </a:solidFill>
              </a:rPr>
              <a:t>2017 ESC/EAS Task Force recommendations for PCSK9 inhibitors</a:t>
            </a:r>
            <a:endParaRPr lang="en-US" dirty="0"/>
          </a:p>
        </p:txBody>
      </p:sp>
      <p:sp>
        <p:nvSpPr>
          <p:cNvPr id="5" name="TextBox 4"/>
          <p:cNvSpPr txBox="1"/>
          <p:nvPr/>
        </p:nvSpPr>
        <p:spPr>
          <a:xfrm>
            <a:off x="182880" y="6492242"/>
            <a:ext cx="6010102" cy="276999"/>
          </a:xfrm>
          <a:prstGeom prst="rect">
            <a:avLst/>
          </a:prstGeom>
          <a:noFill/>
        </p:spPr>
        <p:txBody>
          <a:bodyPr wrap="square" rtlCol="0">
            <a:spAutoFit/>
          </a:bodyPr>
          <a:lstStyle/>
          <a:p>
            <a:r>
              <a:rPr lang="en-US" sz="1200" dirty="0">
                <a:solidFill>
                  <a:schemeClr val="bg1"/>
                </a:solidFill>
              </a:rPr>
              <a:t> European Heart Journal 2018;39:1131–1143</a:t>
            </a:r>
          </a:p>
        </p:txBody>
      </p:sp>
      <p:pic>
        <p:nvPicPr>
          <p:cNvPr id="6" name="Content Placeholder 5"/>
          <p:cNvPicPr>
            <a:picLocks noGrp="1" noChangeAspect="1"/>
          </p:cNvPicPr>
          <p:nvPr>
            <p:ph idx="1"/>
          </p:nvPr>
        </p:nvPicPr>
        <p:blipFill>
          <a:blip r:embed="rId2"/>
          <a:stretch>
            <a:fillRect/>
          </a:stretch>
        </p:blipFill>
        <p:spPr>
          <a:xfrm>
            <a:off x="1579576" y="1553665"/>
            <a:ext cx="9268533" cy="4855448"/>
          </a:xfrm>
          <a:prstGeom prst="rect">
            <a:avLst/>
          </a:prstGeom>
        </p:spPr>
      </p:pic>
    </p:spTree>
    <p:extLst>
      <p:ext uri="{BB962C8B-B14F-4D97-AF65-F5344CB8AC3E}">
        <p14:creationId xmlns:p14="http://schemas.microsoft.com/office/powerpoint/2010/main" val="303315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73107-BFBC-4488-A6AA-E2472E138BAF}"/>
              </a:ext>
            </a:extLst>
          </p:cNvPr>
          <p:cNvSpPr>
            <a:spLocks noGrp="1"/>
          </p:cNvSpPr>
          <p:nvPr>
            <p:ph type="title"/>
          </p:nvPr>
        </p:nvSpPr>
        <p:spPr>
          <a:xfrm>
            <a:off x="138457" y="0"/>
            <a:ext cx="10363200" cy="1362075"/>
          </a:xfrm>
        </p:spPr>
        <p:txBody>
          <a:bodyPr>
            <a:noAutofit/>
          </a:bodyPr>
          <a:lstStyle/>
          <a:p>
            <a:r>
              <a:rPr lang="en-US" sz="3600" dirty="0"/>
              <a:t>2018 ACC/AHA Blood cholesterol Guidelines</a:t>
            </a:r>
          </a:p>
        </p:txBody>
      </p:sp>
      <p:pic>
        <p:nvPicPr>
          <p:cNvPr id="6" name="Picture 5">
            <a:extLst>
              <a:ext uri="{FF2B5EF4-FFF2-40B4-BE49-F238E27FC236}">
                <a16:creationId xmlns:a16="http://schemas.microsoft.com/office/drawing/2014/main" id="{37DCCC62-80EB-4BD3-84E4-0B1008AF4EF8}"/>
              </a:ext>
            </a:extLst>
          </p:cNvPr>
          <p:cNvPicPr>
            <a:picLocks noChangeAspect="1"/>
          </p:cNvPicPr>
          <p:nvPr/>
        </p:nvPicPr>
        <p:blipFill rotWithShape="1">
          <a:blip r:embed="rId2"/>
          <a:srcRect l="17983" t="25546" r="31176" b="52579"/>
          <a:stretch/>
        </p:blipFill>
        <p:spPr>
          <a:xfrm>
            <a:off x="548365" y="1869609"/>
            <a:ext cx="11095270" cy="2685342"/>
          </a:xfrm>
          <a:prstGeom prst="rect">
            <a:avLst/>
          </a:prstGeom>
          <a:ln w="38100">
            <a:solidFill>
              <a:schemeClr val="tx2">
                <a:lumMod val="50000"/>
              </a:schemeClr>
            </a:solidFill>
          </a:ln>
        </p:spPr>
      </p:pic>
      <p:sp>
        <p:nvSpPr>
          <p:cNvPr id="7" name="Rectangle 6">
            <a:extLst>
              <a:ext uri="{FF2B5EF4-FFF2-40B4-BE49-F238E27FC236}">
                <a16:creationId xmlns:a16="http://schemas.microsoft.com/office/drawing/2014/main" id="{B66506A8-71DA-41E9-9AEF-3E2602DD242A}"/>
              </a:ext>
            </a:extLst>
          </p:cNvPr>
          <p:cNvSpPr/>
          <p:nvPr/>
        </p:nvSpPr>
        <p:spPr>
          <a:xfrm>
            <a:off x="4099261" y="5334598"/>
            <a:ext cx="7904480" cy="307777"/>
          </a:xfrm>
          <a:prstGeom prst="rect">
            <a:avLst/>
          </a:prstGeom>
        </p:spPr>
        <p:txBody>
          <a:bodyPr wrap="square">
            <a:spAutoFit/>
          </a:bodyPr>
          <a:lstStyle/>
          <a:p>
            <a:pPr algn="r"/>
            <a:r>
              <a:rPr lang="en-US" sz="1400" dirty="0"/>
              <a:t>https://www.ahajournals.org/doi/pdf/10.1161/CIR.0000000000000624</a:t>
            </a:r>
          </a:p>
        </p:txBody>
      </p:sp>
      <p:sp>
        <p:nvSpPr>
          <p:cNvPr id="2" name="TextBox 1">
            <a:extLst>
              <a:ext uri="{FF2B5EF4-FFF2-40B4-BE49-F238E27FC236}">
                <a16:creationId xmlns:a16="http://schemas.microsoft.com/office/drawing/2014/main" id="{E3F62F3C-DA91-4275-ADD2-07953B5FE29B}"/>
              </a:ext>
            </a:extLst>
          </p:cNvPr>
          <p:cNvSpPr txBox="1"/>
          <p:nvPr/>
        </p:nvSpPr>
        <p:spPr>
          <a:xfrm>
            <a:off x="714929" y="4783756"/>
            <a:ext cx="11095270"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rPr>
              <a:t>Classify ASCVD patients into 2 categories</a:t>
            </a:r>
          </a:p>
          <a:p>
            <a:pPr marL="742950" lvl="1" indent="-285750">
              <a:buFont typeface="Arial" panose="020B0604020202020204" pitchFamily="34" charset="0"/>
              <a:buChar char="•"/>
            </a:pPr>
            <a:r>
              <a:rPr lang="en-US" sz="2000" b="1" dirty="0">
                <a:solidFill>
                  <a:schemeClr val="bg1"/>
                </a:solidFill>
              </a:rPr>
              <a:t>ASCVD not at very high-risk</a:t>
            </a:r>
          </a:p>
          <a:p>
            <a:pPr marL="742950" lvl="1" indent="-285750">
              <a:buFont typeface="Arial" panose="020B0604020202020204" pitchFamily="34" charset="0"/>
              <a:buChar char="•"/>
            </a:pPr>
            <a:r>
              <a:rPr lang="en-US" sz="2000" b="1" dirty="0">
                <a:solidFill>
                  <a:schemeClr val="bg1"/>
                </a:solidFill>
              </a:rPr>
              <a:t>ASCVD at very high-risk</a:t>
            </a:r>
          </a:p>
          <a:p>
            <a:pPr marL="742950" lvl="1"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r>
              <a:rPr lang="en-US" sz="2000" b="1" dirty="0">
                <a:solidFill>
                  <a:schemeClr val="bg1"/>
                </a:solidFill>
              </a:rPr>
              <a:t>Based on RCTs, categories identify patients more likely to benefit from PCSK9i</a:t>
            </a:r>
          </a:p>
        </p:txBody>
      </p:sp>
    </p:spTree>
    <p:extLst>
      <p:ext uri="{BB962C8B-B14F-4D97-AF65-F5344CB8AC3E}">
        <p14:creationId xmlns:p14="http://schemas.microsoft.com/office/powerpoint/2010/main" val="3591785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2"/>
          <a:srcRect l="22101" t="17928" r="34537" b="12904"/>
          <a:stretch/>
        </p:blipFill>
        <p:spPr>
          <a:xfrm>
            <a:off x="4624272" y="163464"/>
            <a:ext cx="7359019" cy="6337802"/>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89614" y="6501266"/>
            <a:ext cx="7904480" cy="307777"/>
          </a:xfrm>
          <a:prstGeom prst="rect">
            <a:avLst/>
          </a:prstGeom>
        </p:spPr>
        <p:txBody>
          <a:bodyPr wrap="square">
            <a:spAutoFit/>
          </a:bodyPr>
          <a:lstStyle/>
          <a:p>
            <a:r>
              <a:rPr lang="en-US" sz="1400" dirty="0">
                <a:solidFill>
                  <a:schemeClr val="bg1"/>
                </a:solidFill>
              </a:rPr>
              <a:t>https://www.ahajournals.org/doi/pdf/10.1161/CIR.0000000000000624</a:t>
            </a:r>
          </a:p>
        </p:txBody>
      </p:sp>
      <p:sp>
        <p:nvSpPr>
          <p:cNvPr id="5" name="Rectangle 4">
            <a:extLst>
              <a:ext uri="{FF2B5EF4-FFF2-40B4-BE49-F238E27FC236}">
                <a16:creationId xmlns:a16="http://schemas.microsoft.com/office/drawing/2014/main" id="{45EE2A6D-8398-4D84-97B6-8EA945BAEF62}"/>
              </a:ext>
            </a:extLst>
          </p:cNvPr>
          <p:cNvSpPr/>
          <p:nvPr/>
        </p:nvSpPr>
        <p:spPr>
          <a:xfrm>
            <a:off x="5630780" y="1854026"/>
            <a:ext cx="5988524" cy="51379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7" name="TextBox 6">
            <a:extLst>
              <a:ext uri="{FF2B5EF4-FFF2-40B4-BE49-F238E27FC236}">
                <a16:creationId xmlns:a16="http://schemas.microsoft.com/office/drawing/2014/main" id="{4AB22D20-A921-4941-A8F1-39E71B337659}"/>
              </a:ext>
            </a:extLst>
          </p:cNvPr>
          <p:cNvSpPr txBox="1"/>
          <p:nvPr/>
        </p:nvSpPr>
        <p:spPr>
          <a:xfrm>
            <a:off x="162488" y="265412"/>
            <a:ext cx="4449920" cy="6063198"/>
          </a:xfrm>
          <a:prstGeom prst="rect">
            <a:avLst/>
          </a:prstGeom>
          <a:noFill/>
        </p:spPr>
        <p:txBody>
          <a:bodyPr wrap="square" rtlCol="0">
            <a:spAutoFit/>
          </a:bodyPr>
          <a:lstStyle/>
          <a:p>
            <a:r>
              <a:rPr lang="en-US" sz="2800" b="1" dirty="0">
                <a:solidFill>
                  <a:schemeClr val="bg1"/>
                </a:solidFill>
              </a:rPr>
              <a:t>Very high-risk features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Recent ACS</a:t>
            </a:r>
          </a:p>
          <a:p>
            <a:pPr marL="285750" indent="-285750">
              <a:buFont typeface="Arial" panose="020B0604020202020204" pitchFamily="34" charset="0"/>
              <a:buChar char="•"/>
            </a:pPr>
            <a:r>
              <a:rPr lang="en-US" dirty="0">
                <a:solidFill>
                  <a:schemeClr val="bg1"/>
                </a:solidFill>
              </a:rPr>
              <a:t>History of prior MI</a:t>
            </a:r>
          </a:p>
          <a:p>
            <a:pPr marL="285750" indent="-285750">
              <a:buFont typeface="Arial" panose="020B0604020202020204" pitchFamily="34" charset="0"/>
              <a:buChar char="•"/>
            </a:pPr>
            <a:r>
              <a:rPr lang="en-US" dirty="0">
                <a:solidFill>
                  <a:schemeClr val="bg1"/>
                </a:solidFill>
              </a:rPr>
              <a:t>History of ischemic stroke</a:t>
            </a:r>
          </a:p>
          <a:p>
            <a:pPr marL="285750" indent="-285750">
              <a:buFont typeface="Arial" panose="020B0604020202020204" pitchFamily="34" charset="0"/>
              <a:buChar char="•"/>
            </a:pPr>
            <a:r>
              <a:rPr lang="en-US" dirty="0">
                <a:solidFill>
                  <a:schemeClr val="bg1"/>
                </a:solidFill>
              </a:rPr>
              <a:t>Symptomatic PAD</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Age </a:t>
            </a:r>
            <a:r>
              <a:rPr lang="en-US" u="sng" dirty="0">
                <a:solidFill>
                  <a:schemeClr val="bg1"/>
                </a:solidFill>
              </a:rPr>
              <a:t>&gt;</a:t>
            </a:r>
            <a:r>
              <a:rPr lang="en-US" dirty="0">
                <a:solidFill>
                  <a:schemeClr val="bg1"/>
                </a:solidFill>
              </a:rPr>
              <a:t>65 years</a:t>
            </a:r>
          </a:p>
          <a:p>
            <a:pPr marL="285750" indent="-285750">
              <a:buFont typeface="Arial" panose="020B0604020202020204" pitchFamily="34" charset="0"/>
              <a:buChar char="•"/>
            </a:pPr>
            <a:r>
              <a:rPr lang="en-US" dirty="0" err="1">
                <a:solidFill>
                  <a:schemeClr val="bg1"/>
                </a:solidFill>
              </a:rPr>
              <a:t>HeFH</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Prior CABG or PCI</a:t>
            </a:r>
          </a:p>
          <a:p>
            <a:pPr marL="285750" indent="-285750">
              <a:buFont typeface="Arial" panose="020B0604020202020204" pitchFamily="34" charset="0"/>
              <a:buChar char="•"/>
            </a:pPr>
            <a:r>
              <a:rPr lang="en-US" dirty="0">
                <a:solidFill>
                  <a:schemeClr val="bg1"/>
                </a:solidFill>
              </a:rPr>
              <a:t>Diabetes</a:t>
            </a:r>
          </a:p>
          <a:p>
            <a:pPr marL="285750" indent="-285750">
              <a:buFont typeface="Arial" panose="020B0604020202020204" pitchFamily="34" charset="0"/>
              <a:buChar char="•"/>
            </a:pPr>
            <a:r>
              <a:rPr lang="en-US" dirty="0">
                <a:solidFill>
                  <a:schemeClr val="bg1"/>
                </a:solidFill>
              </a:rPr>
              <a:t>Hypertension</a:t>
            </a:r>
          </a:p>
          <a:p>
            <a:pPr marL="285750" indent="-285750">
              <a:buFont typeface="Arial" panose="020B0604020202020204" pitchFamily="34" charset="0"/>
              <a:buChar char="•"/>
            </a:pPr>
            <a:r>
              <a:rPr lang="en-US" dirty="0">
                <a:solidFill>
                  <a:schemeClr val="bg1"/>
                </a:solidFill>
              </a:rPr>
              <a:t>Chronic kidney disease</a:t>
            </a:r>
          </a:p>
          <a:p>
            <a:pPr marL="285750" indent="-285750">
              <a:buFont typeface="Arial" panose="020B0604020202020204" pitchFamily="34" charset="0"/>
              <a:buChar char="•"/>
            </a:pPr>
            <a:r>
              <a:rPr lang="en-US" dirty="0">
                <a:solidFill>
                  <a:schemeClr val="bg1"/>
                </a:solidFill>
              </a:rPr>
              <a:t>Current smoking</a:t>
            </a:r>
          </a:p>
          <a:p>
            <a:pPr marL="285750" indent="-285750">
              <a:buFont typeface="Arial" panose="020B0604020202020204" pitchFamily="34" charset="0"/>
              <a:buChar char="•"/>
            </a:pPr>
            <a:r>
              <a:rPr lang="en-US" dirty="0">
                <a:solidFill>
                  <a:schemeClr val="bg1"/>
                </a:solidFill>
              </a:rPr>
              <a:t>LDL-C </a:t>
            </a:r>
            <a:r>
              <a:rPr lang="en-US" u="sng" dirty="0">
                <a:solidFill>
                  <a:schemeClr val="bg1"/>
                </a:solidFill>
              </a:rPr>
              <a:t>&gt;</a:t>
            </a:r>
            <a:r>
              <a:rPr lang="en-US" dirty="0">
                <a:solidFill>
                  <a:schemeClr val="bg1"/>
                </a:solidFill>
              </a:rPr>
              <a:t> 2.6 mmol/L (100 mg/dL) despite maximally tolerated statin and ezetimibe</a:t>
            </a:r>
          </a:p>
          <a:p>
            <a:pPr marL="285750" indent="-285750">
              <a:buFont typeface="Arial" panose="020B0604020202020204" pitchFamily="34" charset="0"/>
              <a:buChar char="•"/>
            </a:pPr>
            <a:r>
              <a:rPr lang="en-US" dirty="0">
                <a:solidFill>
                  <a:schemeClr val="bg1"/>
                </a:solidFill>
              </a:rPr>
              <a:t>History of HF</a:t>
            </a:r>
          </a:p>
          <a:p>
            <a:pPr marL="285750" indent="-285750">
              <a:buFont typeface="Arial" panose="020B0604020202020204" pitchFamily="34" charset="0"/>
              <a:buChar char="•"/>
            </a:pPr>
            <a:r>
              <a:rPr lang="en-US" dirty="0">
                <a:solidFill>
                  <a:schemeClr val="bg1"/>
                </a:solidFill>
              </a:rPr>
              <a:t>Recurrent ASCVD events</a:t>
            </a:r>
          </a:p>
          <a:p>
            <a:pPr marL="285750" indent="-285750">
              <a:buFont typeface="Arial" panose="020B0604020202020204" pitchFamily="34" charset="0"/>
              <a:buChar char="•"/>
            </a:pPr>
            <a:r>
              <a:rPr lang="en-US" dirty="0">
                <a:solidFill>
                  <a:schemeClr val="bg1"/>
                </a:solidFill>
              </a:rPr>
              <a:t>Major ASCVD event with </a:t>
            </a:r>
            <a:r>
              <a:rPr lang="en-US" u="sng" dirty="0">
                <a:solidFill>
                  <a:schemeClr val="bg1"/>
                </a:solidFill>
              </a:rPr>
              <a:t>&gt;</a:t>
            </a:r>
            <a:r>
              <a:rPr lang="en-US" dirty="0">
                <a:solidFill>
                  <a:schemeClr val="bg1"/>
                </a:solidFill>
              </a:rPr>
              <a:t>1 risk conditions</a:t>
            </a:r>
          </a:p>
        </p:txBody>
      </p:sp>
    </p:spTree>
    <p:extLst>
      <p:ext uri="{BB962C8B-B14F-4D97-AF65-F5344CB8AC3E}">
        <p14:creationId xmlns:p14="http://schemas.microsoft.com/office/powerpoint/2010/main" val="3915777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2"/>
          <a:srcRect l="22101" t="17928" r="34537" b="12904"/>
          <a:stretch/>
        </p:blipFill>
        <p:spPr>
          <a:xfrm>
            <a:off x="4200552" y="130989"/>
            <a:ext cx="7301477" cy="6288245"/>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79986" y="6419234"/>
            <a:ext cx="7904480" cy="307777"/>
          </a:xfrm>
          <a:prstGeom prst="rect">
            <a:avLst/>
          </a:prstGeom>
        </p:spPr>
        <p:txBody>
          <a:bodyPr wrap="square">
            <a:spAutoFit/>
          </a:bodyPr>
          <a:lstStyle/>
          <a:p>
            <a:r>
              <a:rPr lang="en-US" sz="1400" dirty="0">
                <a:solidFill>
                  <a:schemeClr val="bg1"/>
                </a:solidFill>
              </a:rPr>
              <a:t>https://www.ahajournals.org/doi/pdf/10.1161/CIR.0000000000000624</a:t>
            </a:r>
          </a:p>
        </p:txBody>
      </p:sp>
      <p:sp>
        <p:nvSpPr>
          <p:cNvPr id="4" name="Rectangle 3">
            <a:extLst>
              <a:ext uri="{FF2B5EF4-FFF2-40B4-BE49-F238E27FC236}">
                <a16:creationId xmlns:a16="http://schemas.microsoft.com/office/drawing/2014/main" id="{5C333DA8-12AF-4337-BDC4-183807E23BB1}"/>
              </a:ext>
            </a:extLst>
          </p:cNvPr>
          <p:cNvSpPr/>
          <p:nvPr/>
        </p:nvSpPr>
        <p:spPr>
          <a:xfrm>
            <a:off x="4239051" y="1844399"/>
            <a:ext cx="4019425" cy="3710151"/>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F942F813-E830-4E85-A2A5-3F4CE88016E1}"/>
              </a:ext>
            </a:extLst>
          </p:cNvPr>
          <p:cNvSpPr txBox="1"/>
          <p:nvPr/>
        </p:nvSpPr>
        <p:spPr>
          <a:xfrm>
            <a:off x="179986" y="1153345"/>
            <a:ext cx="3628727"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rPr>
              <a:t>In </a:t>
            </a:r>
            <a:r>
              <a:rPr lang="en-US" sz="2800" b="1" dirty="0">
                <a:solidFill>
                  <a:srgbClr val="FFC000"/>
                </a:solidFill>
              </a:rPr>
              <a:t>ASCVD patients NOT at VERY high risk</a:t>
            </a:r>
            <a:r>
              <a:rPr lang="en-US" sz="2800" b="1" dirty="0">
                <a:solidFill>
                  <a:schemeClr val="bg1"/>
                </a:solidFill>
              </a:rPr>
              <a:t>, may be reasonable to add </a:t>
            </a:r>
            <a:r>
              <a:rPr lang="en-US" sz="2800" b="1" i="1" dirty="0">
                <a:solidFill>
                  <a:srgbClr val="FFC000"/>
                </a:solidFill>
              </a:rPr>
              <a:t>ezetimibe</a:t>
            </a:r>
            <a:r>
              <a:rPr lang="en-US" sz="2800" b="1" dirty="0">
                <a:solidFill>
                  <a:schemeClr val="bg1"/>
                </a:solidFill>
              </a:rPr>
              <a:t> if inadequate lowering of LDL-C on maximally tolerated statin therapy</a:t>
            </a:r>
          </a:p>
        </p:txBody>
      </p:sp>
    </p:spTree>
    <p:extLst>
      <p:ext uri="{BB962C8B-B14F-4D97-AF65-F5344CB8AC3E}">
        <p14:creationId xmlns:p14="http://schemas.microsoft.com/office/powerpoint/2010/main" val="1023259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2"/>
          <a:srcRect l="22101" t="17928" r="34537" b="12904"/>
          <a:stretch/>
        </p:blipFill>
        <p:spPr>
          <a:xfrm>
            <a:off x="4200552" y="130989"/>
            <a:ext cx="7301477" cy="6288245"/>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79986" y="6419234"/>
            <a:ext cx="7904480" cy="307777"/>
          </a:xfrm>
          <a:prstGeom prst="rect">
            <a:avLst/>
          </a:prstGeom>
        </p:spPr>
        <p:txBody>
          <a:bodyPr wrap="square">
            <a:spAutoFit/>
          </a:bodyPr>
          <a:lstStyle/>
          <a:p>
            <a:r>
              <a:rPr lang="en-US" sz="1400" dirty="0">
                <a:solidFill>
                  <a:schemeClr val="bg1"/>
                </a:solidFill>
              </a:rPr>
              <a:t>https://www.ahajournals.org/doi/pdf/10.1161/CIR.0000000000000624</a:t>
            </a:r>
          </a:p>
        </p:txBody>
      </p:sp>
      <p:sp>
        <p:nvSpPr>
          <p:cNvPr id="4" name="Rectangle 3">
            <a:extLst>
              <a:ext uri="{FF2B5EF4-FFF2-40B4-BE49-F238E27FC236}">
                <a16:creationId xmlns:a16="http://schemas.microsoft.com/office/drawing/2014/main" id="{5C333DA8-12AF-4337-BDC4-183807E23BB1}"/>
              </a:ext>
            </a:extLst>
          </p:cNvPr>
          <p:cNvSpPr/>
          <p:nvPr/>
        </p:nvSpPr>
        <p:spPr>
          <a:xfrm>
            <a:off x="8296978" y="1844400"/>
            <a:ext cx="3166551" cy="342062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F942F813-E830-4E85-A2A5-3F4CE88016E1}"/>
              </a:ext>
            </a:extLst>
          </p:cNvPr>
          <p:cNvSpPr txBox="1"/>
          <p:nvPr/>
        </p:nvSpPr>
        <p:spPr>
          <a:xfrm>
            <a:off x="179986" y="1153345"/>
            <a:ext cx="3628727" cy="4832092"/>
          </a:xfrm>
          <a:prstGeom prst="rect">
            <a:avLst/>
          </a:prstGeom>
          <a:noFill/>
        </p:spPr>
        <p:txBody>
          <a:bodyPr wrap="square" rtlCol="0">
            <a:spAutoFit/>
          </a:bodyPr>
          <a:lstStyle/>
          <a:p>
            <a:pPr marL="285750" indent="-285750">
              <a:buFont typeface="Arial" panose="020B0604020202020204" pitchFamily="34" charset="0"/>
              <a:buChar char="•"/>
            </a:pPr>
            <a:r>
              <a:rPr lang="en-US" sz="2800" b="1" i="1" dirty="0">
                <a:solidFill>
                  <a:schemeClr val="bg1"/>
                </a:solidFill>
              </a:rPr>
              <a:t>In </a:t>
            </a:r>
            <a:r>
              <a:rPr lang="en-US" sz="2800" b="1" i="1" dirty="0">
                <a:solidFill>
                  <a:srgbClr val="FFC000"/>
                </a:solidFill>
              </a:rPr>
              <a:t>ASCVD patients </a:t>
            </a:r>
            <a:r>
              <a:rPr lang="en-US" sz="2800" b="1" dirty="0">
                <a:solidFill>
                  <a:schemeClr val="bg1"/>
                </a:solidFill>
              </a:rPr>
              <a:t>at</a:t>
            </a:r>
            <a:r>
              <a:rPr lang="en-US" sz="2800" b="1" i="1" dirty="0">
                <a:solidFill>
                  <a:srgbClr val="FFC000"/>
                </a:solidFill>
              </a:rPr>
              <a:t> VERY high risk</a:t>
            </a:r>
            <a:r>
              <a:rPr lang="en-US" sz="2800" b="1" i="1" dirty="0">
                <a:solidFill>
                  <a:schemeClr val="bg1"/>
                </a:solidFill>
              </a:rPr>
              <a:t>, initiate </a:t>
            </a:r>
            <a:r>
              <a:rPr lang="en-US" sz="2800" b="1" i="1" dirty="0">
                <a:solidFill>
                  <a:srgbClr val="FFC000"/>
                </a:solidFill>
              </a:rPr>
              <a:t>ezetimibe </a:t>
            </a:r>
            <a:r>
              <a:rPr lang="en-US" sz="2800" b="1" dirty="0">
                <a:solidFill>
                  <a:srgbClr val="FFC000"/>
                </a:solidFill>
              </a:rPr>
              <a:t>prior to consideration of PCSK9i</a:t>
            </a:r>
            <a:r>
              <a:rPr lang="en-US" sz="2800" b="1" i="1" dirty="0">
                <a:solidFill>
                  <a:schemeClr val="bg1"/>
                </a:solidFill>
              </a:rPr>
              <a:t> if inadequate lowering of LDL-C on maximally tolerated statin therapy</a:t>
            </a:r>
          </a:p>
        </p:txBody>
      </p:sp>
    </p:spTree>
    <p:extLst>
      <p:ext uri="{BB962C8B-B14F-4D97-AF65-F5344CB8AC3E}">
        <p14:creationId xmlns:p14="http://schemas.microsoft.com/office/powerpoint/2010/main" val="3510444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DE22-E345-4546-8759-6C30B5830DDD}"/>
              </a:ext>
            </a:extLst>
          </p:cNvPr>
          <p:cNvSpPr>
            <a:spLocks noGrp="1"/>
          </p:cNvSpPr>
          <p:nvPr>
            <p:ph type="title"/>
          </p:nvPr>
        </p:nvSpPr>
        <p:spPr/>
        <p:txBody>
          <a:bodyPr/>
          <a:lstStyle/>
          <a:p>
            <a:r>
              <a:rPr lang="en-US" dirty="0"/>
              <a:t>Prescribing PCSK9i in Clinical Practice</a:t>
            </a:r>
          </a:p>
        </p:txBody>
      </p:sp>
      <p:pic>
        <p:nvPicPr>
          <p:cNvPr id="8" name="Content Placeholder 7">
            <a:extLst>
              <a:ext uri="{FF2B5EF4-FFF2-40B4-BE49-F238E27FC236}">
                <a16:creationId xmlns:a16="http://schemas.microsoft.com/office/drawing/2014/main" id="{F2F81E8B-32EE-4C4A-985F-8BE6B6FE2077}"/>
              </a:ext>
            </a:extLst>
          </p:cNvPr>
          <p:cNvPicPr>
            <a:picLocks noGrp="1" noChangeAspect="1"/>
          </p:cNvPicPr>
          <p:nvPr>
            <p:ph idx="1"/>
          </p:nvPr>
        </p:nvPicPr>
        <p:blipFill>
          <a:blip r:embed="rId2"/>
          <a:stretch>
            <a:fillRect/>
          </a:stretch>
        </p:blipFill>
        <p:spPr>
          <a:xfrm>
            <a:off x="7940841" y="1706395"/>
            <a:ext cx="3710845" cy="4871061"/>
          </a:xfrm>
          <a:prstGeom prst="rect">
            <a:avLst/>
          </a:prstGeom>
        </p:spPr>
      </p:pic>
      <p:pic>
        <p:nvPicPr>
          <p:cNvPr id="9" name="Picture 8">
            <a:extLst>
              <a:ext uri="{FF2B5EF4-FFF2-40B4-BE49-F238E27FC236}">
                <a16:creationId xmlns:a16="http://schemas.microsoft.com/office/drawing/2014/main" id="{4CE0D9FF-9194-4D39-B72A-6BBABCDC529B}"/>
              </a:ext>
            </a:extLst>
          </p:cNvPr>
          <p:cNvPicPr>
            <a:picLocks noChangeAspect="1"/>
          </p:cNvPicPr>
          <p:nvPr/>
        </p:nvPicPr>
        <p:blipFill>
          <a:blip r:embed="rId3"/>
          <a:stretch>
            <a:fillRect/>
          </a:stretch>
        </p:blipFill>
        <p:spPr>
          <a:xfrm>
            <a:off x="319363" y="2242572"/>
            <a:ext cx="7300638" cy="3798706"/>
          </a:xfrm>
          <a:prstGeom prst="rect">
            <a:avLst/>
          </a:prstGeom>
        </p:spPr>
      </p:pic>
    </p:spTree>
    <p:extLst>
      <p:ext uri="{BB962C8B-B14F-4D97-AF65-F5344CB8AC3E}">
        <p14:creationId xmlns:p14="http://schemas.microsoft.com/office/powerpoint/2010/main" val="747987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324095" y="122239"/>
            <a:ext cx="115631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algn="ctr" eaLnBrk="1" hangingPunct="1">
              <a:buFont typeface="Arial" charset="0"/>
              <a:buNone/>
            </a:pPr>
            <a:r>
              <a:rPr lang="en-US" altLang="en-US" sz="3200" dirty="0"/>
              <a:t>What do the guidelines suggest for LDL-C lowering goals in </a:t>
            </a:r>
            <a:r>
              <a:rPr lang="en-US" altLang="en-US" sz="3200" u="sng" dirty="0"/>
              <a:t>established</a:t>
            </a:r>
            <a:r>
              <a:rPr lang="en-US" altLang="en-US" sz="3200" dirty="0"/>
              <a:t> CAD?</a:t>
            </a:r>
          </a:p>
        </p:txBody>
      </p:sp>
      <p:graphicFrame>
        <p:nvGraphicFramePr>
          <p:cNvPr id="12" name="Table 11"/>
          <p:cNvGraphicFramePr>
            <a:graphicFrameLocks noGrp="1"/>
          </p:cNvGraphicFramePr>
          <p:nvPr>
            <p:extLst>
              <p:ext uri="{D42A27DB-BD31-4B8C-83A1-F6EECF244321}">
                <p14:modId xmlns:p14="http://schemas.microsoft.com/office/powerpoint/2010/main" val="110562999"/>
              </p:ext>
            </p:extLst>
          </p:nvPr>
        </p:nvGraphicFramePr>
        <p:xfrm>
          <a:off x="436661" y="1578543"/>
          <a:ext cx="11337975" cy="4649001"/>
        </p:xfrm>
        <a:graphic>
          <a:graphicData uri="http://schemas.openxmlformats.org/drawingml/2006/table">
            <a:tbl>
              <a:tblPr firstRow="1" bandRow="1">
                <a:tableStyleId>{5C22544A-7EE6-4342-B048-85BDC9FD1C3A}</a:tableStyleId>
              </a:tblPr>
              <a:tblGrid>
                <a:gridCol w="4416315">
                  <a:extLst>
                    <a:ext uri="{9D8B030D-6E8A-4147-A177-3AD203B41FA5}">
                      <a16:colId xmlns:a16="http://schemas.microsoft.com/office/drawing/2014/main" val="20000"/>
                    </a:ext>
                  </a:extLst>
                </a:gridCol>
                <a:gridCol w="6921660">
                  <a:extLst>
                    <a:ext uri="{9D8B030D-6E8A-4147-A177-3AD203B41FA5}">
                      <a16:colId xmlns:a16="http://schemas.microsoft.com/office/drawing/2014/main" val="20001"/>
                    </a:ext>
                  </a:extLst>
                </a:gridCol>
              </a:tblGrid>
              <a:tr h="588076">
                <a:tc>
                  <a:txBody>
                    <a:bodyPr/>
                    <a:lstStyle/>
                    <a:p>
                      <a:endParaRPr lang="en-US" sz="2400" b="0" dirty="0">
                        <a:solidFill>
                          <a:schemeClr val="bg1"/>
                        </a:solidFill>
                      </a:endParaRPr>
                    </a:p>
                  </a:txBody>
                  <a:tcPr marL="121895" marR="121895" marT="45733" marB="45733">
                    <a:solidFill>
                      <a:schemeClr val="bg2">
                        <a:lumMod val="50000"/>
                      </a:schemeClr>
                    </a:solidFill>
                  </a:tcPr>
                </a:tc>
                <a:tc>
                  <a:txBody>
                    <a:bodyPr/>
                    <a:lstStyle/>
                    <a:p>
                      <a:r>
                        <a:rPr lang="en-US" sz="2400" b="0" dirty="0">
                          <a:solidFill>
                            <a:schemeClr val="bg1"/>
                          </a:solidFill>
                        </a:rPr>
                        <a:t>Primary Goal </a:t>
                      </a:r>
                      <a:r>
                        <a:rPr lang="en-US" sz="2000" b="0" dirty="0">
                          <a:solidFill>
                            <a:schemeClr val="bg1"/>
                          </a:solidFill>
                        </a:rPr>
                        <a:t>(in Secondary Prevention patients)</a:t>
                      </a:r>
                    </a:p>
                  </a:txBody>
                  <a:tcPr marL="121895" marR="121895" marT="45733" marB="45733">
                    <a:solidFill>
                      <a:schemeClr val="bg2">
                        <a:lumMod val="50000"/>
                      </a:schemeClr>
                    </a:solidFill>
                  </a:tcPr>
                </a:tc>
                <a:extLst>
                  <a:ext uri="{0D108BD9-81ED-4DB2-BD59-A6C34878D82A}">
                    <a16:rowId xmlns:a16="http://schemas.microsoft.com/office/drawing/2014/main" val="10000"/>
                  </a:ext>
                </a:extLst>
              </a:tr>
              <a:tr h="736736">
                <a:tc>
                  <a:txBody>
                    <a:bodyPr/>
                    <a:lstStyle/>
                    <a:p>
                      <a:r>
                        <a:rPr lang="en-US" sz="2400" dirty="0">
                          <a:solidFill>
                            <a:schemeClr val="bg1"/>
                          </a:solidFill>
                        </a:rPr>
                        <a:t>2013 ACC/AHA   </a:t>
                      </a:r>
                    </a:p>
                  </a:txBody>
                  <a:tcPr marL="121895" marR="121895" marT="45733" marB="45733">
                    <a:solidFill>
                      <a:schemeClr val="bg2">
                        <a:lumMod val="50000"/>
                      </a:schemeClr>
                    </a:solidFill>
                  </a:tcPr>
                </a:tc>
                <a:tc>
                  <a:txBody>
                    <a:bodyPr/>
                    <a:lstStyle/>
                    <a:p>
                      <a:r>
                        <a:rPr lang="en-US" sz="2400" u="sng" dirty="0">
                          <a:solidFill>
                            <a:schemeClr val="bg1"/>
                          </a:solidFill>
                        </a:rPr>
                        <a:t>&gt;</a:t>
                      </a:r>
                      <a:r>
                        <a:rPr lang="en-US" sz="2400" dirty="0">
                          <a:solidFill>
                            <a:schemeClr val="bg1"/>
                          </a:solidFill>
                        </a:rPr>
                        <a:t>50% Reduction in LDL-C</a:t>
                      </a:r>
                    </a:p>
                  </a:txBody>
                  <a:tcPr marL="121895" marR="121895" marT="45733" marB="45733">
                    <a:solidFill>
                      <a:schemeClr val="bg2">
                        <a:lumMod val="50000"/>
                      </a:schemeClr>
                    </a:solidFill>
                  </a:tcPr>
                </a:tc>
                <a:extLst>
                  <a:ext uri="{0D108BD9-81ED-4DB2-BD59-A6C34878D82A}">
                    <a16:rowId xmlns:a16="http://schemas.microsoft.com/office/drawing/2014/main" val="10001"/>
                  </a:ext>
                </a:extLst>
              </a:tr>
              <a:tr h="736736">
                <a:tc>
                  <a:txBody>
                    <a:bodyPr/>
                    <a:lstStyle/>
                    <a:p>
                      <a:r>
                        <a:rPr lang="en-US" sz="2400" dirty="0">
                          <a:solidFill>
                            <a:schemeClr val="bg1"/>
                          </a:solidFill>
                        </a:rPr>
                        <a:t>2016 China</a:t>
                      </a:r>
                    </a:p>
                  </a:txBody>
                  <a:tcPr marL="121895" marR="121895" marT="45733" marB="45733">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LDL-C &lt;1.8 mmol/L (&lt;70 mg/dL)</a:t>
                      </a:r>
                    </a:p>
                  </a:txBody>
                  <a:tcPr marL="121895" marR="121895" marT="45733" marB="45733">
                    <a:solidFill>
                      <a:schemeClr val="bg2">
                        <a:lumMod val="50000"/>
                      </a:schemeClr>
                    </a:solidFill>
                  </a:tcPr>
                </a:tc>
                <a:extLst>
                  <a:ext uri="{0D108BD9-81ED-4DB2-BD59-A6C34878D82A}">
                    <a16:rowId xmlns:a16="http://schemas.microsoft.com/office/drawing/2014/main" val="3101766411"/>
                  </a:ext>
                </a:extLst>
              </a:tr>
              <a:tr h="1058510">
                <a:tc>
                  <a:txBody>
                    <a:bodyPr/>
                    <a:lstStyle/>
                    <a:p>
                      <a:r>
                        <a:rPr lang="en-US" sz="2400" dirty="0">
                          <a:solidFill>
                            <a:schemeClr val="bg1"/>
                          </a:solidFill>
                        </a:rPr>
                        <a:t>2016 ESC/EAS</a:t>
                      </a:r>
                    </a:p>
                  </a:txBody>
                  <a:tcPr marL="121895" marR="121895" marT="45733" marB="45733">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LDL-C &lt;1.8 mmol/L(&lt;70 mg/dL) 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u="sng" dirty="0">
                          <a:solidFill>
                            <a:schemeClr val="bg1"/>
                          </a:solidFill>
                        </a:rPr>
                        <a:t>&gt;</a:t>
                      </a:r>
                      <a:r>
                        <a:rPr lang="en-US" sz="2400" u="none" dirty="0">
                          <a:solidFill>
                            <a:schemeClr val="bg1"/>
                          </a:solidFill>
                        </a:rPr>
                        <a:t>50% reduction in LDL-C</a:t>
                      </a:r>
                      <a:endParaRPr lang="en-US" sz="2400" u="sng" dirty="0">
                        <a:solidFill>
                          <a:schemeClr val="bg1"/>
                        </a:solidFill>
                      </a:endParaRPr>
                    </a:p>
                  </a:txBody>
                  <a:tcPr marL="121895" marR="121895" marT="45733" marB="45733">
                    <a:solidFill>
                      <a:schemeClr val="bg2">
                        <a:lumMod val="50000"/>
                      </a:schemeClr>
                    </a:solidFill>
                  </a:tcPr>
                </a:tc>
                <a:extLst>
                  <a:ext uri="{0D108BD9-81ED-4DB2-BD59-A6C34878D82A}">
                    <a16:rowId xmlns:a16="http://schemas.microsoft.com/office/drawing/2014/main" val="3174578247"/>
                  </a:ext>
                </a:extLst>
              </a:tr>
              <a:tr h="1528943">
                <a:tc>
                  <a:txBody>
                    <a:bodyPr/>
                    <a:lstStyle/>
                    <a:p>
                      <a:r>
                        <a:rPr lang="en-US" sz="2400" dirty="0">
                          <a:solidFill>
                            <a:schemeClr val="bg1"/>
                          </a:solidFill>
                        </a:rPr>
                        <a:t>2018 ACC/AHA </a:t>
                      </a:r>
                    </a:p>
                  </a:txBody>
                  <a:tcPr marL="121895" marR="121895" marT="45733" marB="45733">
                    <a:solidFill>
                      <a:schemeClr val="bg2">
                        <a:lumMod val="50000"/>
                      </a:schemeClr>
                    </a:solidFill>
                  </a:tcPr>
                </a:tc>
                <a:tc>
                  <a:txBody>
                    <a:bodyPr/>
                    <a:lstStyle/>
                    <a:p>
                      <a:r>
                        <a:rPr lang="en-US" sz="2400" u="sng" dirty="0">
                          <a:solidFill>
                            <a:schemeClr val="bg1"/>
                          </a:solidFill>
                        </a:rPr>
                        <a:t>&gt;</a:t>
                      </a:r>
                      <a:r>
                        <a:rPr lang="en-US" sz="2400" u="none" dirty="0">
                          <a:solidFill>
                            <a:schemeClr val="bg1"/>
                          </a:solidFill>
                        </a:rPr>
                        <a:t>50% reduction in LDL-C</a:t>
                      </a:r>
                    </a:p>
                    <a:p>
                      <a:r>
                        <a:rPr lang="en-US" sz="2400" u="none" dirty="0">
                          <a:solidFill>
                            <a:schemeClr val="bg1"/>
                          </a:solidFill>
                        </a:rPr>
                        <a:t>Threshold to consider treatment intensification: </a:t>
                      </a:r>
                    </a:p>
                    <a:p>
                      <a:r>
                        <a:rPr lang="en-US" sz="2400" u="none" dirty="0">
                          <a:solidFill>
                            <a:schemeClr val="bg1"/>
                          </a:solidFill>
                        </a:rPr>
                        <a:t>LDL-C </a:t>
                      </a:r>
                      <a:r>
                        <a:rPr lang="en-US" sz="2400" u="sng" dirty="0">
                          <a:solidFill>
                            <a:schemeClr val="bg1"/>
                          </a:solidFill>
                        </a:rPr>
                        <a:t>&gt;</a:t>
                      </a:r>
                      <a:r>
                        <a:rPr lang="en-US" sz="2400" u="none" dirty="0">
                          <a:solidFill>
                            <a:schemeClr val="bg1"/>
                          </a:solidFill>
                        </a:rPr>
                        <a:t>1.8 mmol/L </a:t>
                      </a:r>
                      <a:r>
                        <a:rPr lang="en-US" sz="2400" u="none" baseline="0" dirty="0">
                          <a:solidFill>
                            <a:schemeClr val="bg1"/>
                          </a:solidFill>
                        </a:rPr>
                        <a:t>(</a:t>
                      </a:r>
                      <a:r>
                        <a:rPr lang="en-US" sz="2400" u="sng" baseline="0" dirty="0">
                          <a:solidFill>
                            <a:schemeClr val="bg1"/>
                          </a:solidFill>
                        </a:rPr>
                        <a:t>&gt;</a:t>
                      </a:r>
                      <a:r>
                        <a:rPr lang="en-US" sz="2400" u="none" baseline="0" dirty="0">
                          <a:solidFill>
                            <a:schemeClr val="bg1"/>
                          </a:solidFill>
                        </a:rPr>
                        <a:t>70 mg/dL)</a:t>
                      </a:r>
                      <a:endParaRPr lang="en-US" sz="2400" dirty="0">
                        <a:solidFill>
                          <a:schemeClr val="bg1"/>
                        </a:solidFill>
                      </a:endParaRPr>
                    </a:p>
                  </a:txBody>
                  <a:tcPr marL="121895" marR="121895" marT="45733" marB="45733">
                    <a:solidFill>
                      <a:schemeClr val="bg2">
                        <a:lumMod val="50000"/>
                      </a:schemeClr>
                    </a:solidFill>
                  </a:tcPr>
                </a:tc>
                <a:extLst>
                  <a:ext uri="{0D108BD9-81ED-4DB2-BD59-A6C34878D82A}">
                    <a16:rowId xmlns:a16="http://schemas.microsoft.com/office/drawing/2014/main" val="1874643761"/>
                  </a:ext>
                </a:extLst>
              </a:tr>
            </a:tbl>
          </a:graphicData>
        </a:graphic>
      </p:graphicFrame>
      <p:sp>
        <p:nvSpPr>
          <p:cNvPr id="2" name="Rectangle 1">
            <a:extLst>
              <a:ext uri="{FF2B5EF4-FFF2-40B4-BE49-F238E27FC236}">
                <a16:creationId xmlns:a16="http://schemas.microsoft.com/office/drawing/2014/main" id="{D6619965-8AAE-49C3-A1C7-980316A1D7C0}"/>
              </a:ext>
            </a:extLst>
          </p:cNvPr>
          <p:cNvSpPr/>
          <p:nvPr/>
        </p:nvSpPr>
        <p:spPr>
          <a:xfrm>
            <a:off x="84117" y="6471811"/>
            <a:ext cx="12043064" cy="276999"/>
          </a:xfrm>
          <a:prstGeom prst="rect">
            <a:avLst/>
          </a:prstGeom>
        </p:spPr>
        <p:txBody>
          <a:bodyPr wrap="square">
            <a:spAutoFit/>
          </a:bodyPr>
          <a:lstStyle/>
          <a:p>
            <a:pPr algn="r"/>
            <a:r>
              <a:rPr lang="en-US" sz="1200" dirty="0">
                <a:solidFill>
                  <a:schemeClr val="bg1"/>
                </a:solidFill>
              </a:rPr>
              <a:t>Stone, et al. JACC 2013; Lloyd Jones, et al. JACC 2017; Grundy, et al. JACC 2018. </a:t>
            </a:r>
            <a:endParaRPr lang="en-US" sz="1000" dirty="0">
              <a:solidFill>
                <a:schemeClr val="bg1"/>
              </a:solidFill>
            </a:endParaRPr>
          </a:p>
        </p:txBody>
      </p:sp>
      <p:sp>
        <p:nvSpPr>
          <p:cNvPr id="5" name="TextBox 4">
            <a:extLst>
              <a:ext uri="{FF2B5EF4-FFF2-40B4-BE49-F238E27FC236}">
                <a16:creationId xmlns:a16="http://schemas.microsoft.com/office/drawing/2014/main" id="{7794272F-03F2-4F44-8841-95AEFCF5C01E}"/>
              </a:ext>
            </a:extLst>
          </p:cNvPr>
          <p:cNvSpPr txBox="1"/>
          <p:nvPr/>
        </p:nvSpPr>
        <p:spPr>
          <a:xfrm>
            <a:off x="226755" y="6465849"/>
            <a:ext cx="4208719" cy="276999"/>
          </a:xfrm>
          <a:prstGeom prst="rect">
            <a:avLst/>
          </a:prstGeom>
          <a:noFill/>
        </p:spPr>
        <p:txBody>
          <a:bodyPr wrap="square" rtlCol="0">
            <a:spAutoFit/>
          </a:bodyPr>
          <a:lstStyle/>
          <a:p>
            <a:r>
              <a:rPr lang="en-US" sz="1200" dirty="0">
                <a:solidFill>
                  <a:schemeClr val="bg1"/>
                </a:solidFill>
              </a:rPr>
              <a:t>Zhu JR, J </a:t>
            </a:r>
            <a:r>
              <a:rPr lang="en-US" sz="1200" dirty="0" err="1">
                <a:solidFill>
                  <a:schemeClr val="bg1"/>
                </a:solidFill>
              </a:rPr>
              <a:t>Geriatr</a:t>
            </a:r>
            <a:r>
              <a:rPr lang="en-US" sz="1200" dirty="0">
                <a:solidFill>
                  <a:schemeClr val="bg1"/>
                </a:solidFill>
              </a:rPr>
              <a:t> </a:t>
            </a:r>
            <a:r>
              <a:rPr lang="en-US" sz="1200" dirty="0" err="1">
                <a:solidFill>
                  <a:schemeClr val="bg1"/>
                </a:solidFill>
              </a:rPr>
              <a:t>Cardiol</a:t>
            </a:r>
            <a:r>
              <a:rPr lang="en-US" sz="1200" dirty="0">
                <a:solidFill>
                  <a:schemeClr val="bg1"/>
                </a:solidFill>
              </a:rPr>
              <a:t> 2018;15:1-29</a:t>
            </a:r>
          </a:p>
        </p:txBody>
      </p:sp>
    </p:spTree>
    <p:extLst>
      <p:ext uri="{BB962C8B-B14F-4D97-AF65-F5344CB8AC3E}">
        <p14:creationId xmlns:p14="http://schemas.microsoft.com/office/powerpoint/2010/main" val="34627367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Very</a:t>
            </a:r>
            <a:r>
              <a:rPr lang="pt-BR" dirty="0"/>
              <a:t> high </a:t>
            </a:r>
            <a:r>
              <a:rPr lang="pt-BR" dirty="0" err="1"/>
              <a:t>risk</a:t>
            </a:r>
            <a:endParaRPr lang="pt-BR" dirty="0"/>
          </a:p>
        </p:txBody>
      </p:sp>
      <p:sp>
        <p:nvSpPr>
          <p:cNvPr id="3" name="Espaço Reservado para Conteúdo 2"/>
          <p:cNvSpPr>
            <a:spLocks noGrp="1"/>
          </p:cNvSpPr>
          <p:nvPr>
            <p:ph idx="1"/>
          </p:nvPr>
        </p:nvSpPr>
        <p:spPr/>
        <p:txBody>
          <a:bodyPr>
            <a:normAutofit fontScale="77500" lnSpcReduction="20000"/>
          </a:bodyPr>
          <a:lstStyle/>
          <a:p>
            <a:r>
              <a:rPr lang="pt-BR" dirty="0" err="1"/>
              <a:t>Clinical</a:t>
            </a:r>
            <a:r>
              <a:rPr lang="pt-BR" dirty="0"/>
              <a:t> </a:t>
            </a:r>
            <a:r>
              <a:rPr lang="pt-BR" dirty="0" err="1"/>
              <a:t>atherosclerotic</a:t>
            </a:r>
            <a:r>
              <a:rPr lang="pt-BR" dirty="0"/>
              <a:t> </a:t>
            </a:r>
            <a:r>
              <a:rPr lang="pt-BR" dirty="0" err="1"/>
              <a:t>disease</a:t>
            </a:r>
            <a:r>
              <a:rPr lang="pt-BR" dirty="0"/>
              <a:t> (CLAD)</a:t>
            </a:r>
          </a:p>
          <a:p>
            <a:r>
              <a:rPr lang="pt-BR" dirty="0" err="1"/>
              <a:t>Acute</a:t>
            </a:r>
            <a:r>
              <a:rPr lang="pt-BR" dirty="0"/>
              <a:t> </a:t>
            </a:r>
            <a:r>
              <a:rPr lang="pt-BR" dirty="0" err="1"/>
              <a:t>coronary</a:t>
            </a:r>
            <a:r>
              <a:rPr lang="pt-BR" dirty="0"/>
              <a:t> </a:t>
            </a:r>
            <a:r>
              <a:rPr lang="pt-BR" dirty="0" err="1"/>
              <a:t>syndrome</a:t>
            </a:r>
            <a:r>
              <a:rPr lang="pt-BR" dirty="0"/>
              <a:t>:</a:t>
            </a:r>
          </a:p>
          <a:p>
            <a:r>
              <a:rPr lang="pt-BR" dirty="0" err="1"/>
              <a:t>Acute</a:t>
            </a:r>
            <a:r>
              <a:rPr lang="pt-BR" dirty="0"/>
              <a:t> </a:t>
            </a:r>
            <a:r>
              <a:rPr lang="pt-BR" dirty="0" err="1"/>
              <a:t>myocardial</a:t>
            </a:r>
            <a:r>
              <a:rPr lang="pt-BR" dirty="0"/>
              <a:t> </a:t>
            </a:r>
            <a:r>
              <a:rPr lang="pt-BR" dirty="0" err="1"/>
              <a:t>infarction</a:t>
            </a:r>
            <a:r>
              <a:rPr lang="pt-BR" dirty="0"/>
              <a:t> </a:t>
            </a:r>
            <a:r>
              <a:rPr lang="pt-BR" dirty="0" err="1"/>
              <a:t>or</a:t>
            </a:r>
            <a:r>
              <a:rPr lang="pt-BR" dirty="0"/>
              <a:t> </a:t>
            </a:r>
            <a:r>
              <a:rPr lang="pt-BR" dirty="0" err="1"/>
              <a:t>unstable</a:t>
            </a:r>
            <a:r>
              <a:rPr lang="pt-BR" dirty="0"/>
              <a:t> angina</a:t>
            </a:r>
          </a:p>
          <a:p>
            <a:r>
              <a:rPr lang="pt-BR" dirty="0" err="1"/>
              <a:t>Stable</a:t>
            </a:r>
            <a:r>
              <a:rPr lang="pt-BR" dirty="0"/>
              <a:t> angina </a:t>
            </a:r>
            <a:r>
              <a:rPr lang="pt-BR" dirty="0" err="1"/>
              <a:t>or</a:t>
            </a:r>
            <a:r>
              <a:rPr lang="pt-BR" dirty="0"/>
              <a:t> </a:t>
            </a:r>
            <a:r>
              <a:rPr lang="pt-BR" dirty="0" err="1"/>
              <a:t>previous</a:t>
            </a:r>
            <a:r>
              <a:rPr lang="pt-BR" dirty="0"/>
              <a:t> </a:t>
            </a:r>
            <a:r>
              <a:rPr lang="pt-BR" dirty="0" err="1"/>
              <a:t>acute</a:t>
            </a:r>
            <a:r>
              <a:rPr lang="pt-BR" dirty="0"/>
              <a:t> </a:t>
            </a:r>
            <a:r>
              <a:rPr lang="pt-BR" dirty="0" err="1"/>
              <a:t>myocardial</a:t>
            </a:r>
            <a:r>
              <a:rPr lang="pt-BR" dirty="0"/>
              <a:t> </a:t>
            </a:r>
            <a:r>
              <a:rPr lang="pt-BR" dirty="0" err="1"/>
              <a:t>infarction</a:t>
            </a:r>
            <a:r>
              <a:rPr lang="pt-BR" dirty="0"/>
              <a:t> </a:t>
            </a:r>
            <a:r>
              <a:rPr lang="pt-BR" dirty="0" err="1"/>
              <a:t>Atherothrombotic</a:t>
            </a:r>
            <a:r>
              <a:rPr lang="pt-BR" dirty="0"/>
              <a:t> </a:t>
            </a:r>
            <a:r>
              <a:rPr lang="pt-BR" dirty="0" err="1"/>
              <a:t>stroke</a:t>
            </a:r>
            <a:r>
              <a:rPr lang="pt-BR" dirty="0"/>
              <a:t> </a:t>
            </a:r>
            <a:r>
              <a:rPr lang="pt-BR" dirty="0" err="1"/>
              <a:t>or</a:t>
            </a:r>
            <a:r>
              <a:rPr lang="pt-BR" dirty="0"/>
              <a:t> </a:t>
            </a:r>
            <a:r>
              <a:rPr lang="pt-BR" dirty="0" err="1"/>
              <a:t>transient</a:t>
            </a:r>
            <a:r>
              <a:rPr lang="pt-BR" dirty="0"/>
              <a:t> </a:t>
            </a:r>
            <a:r>
              <a:rPr lang="pt-BR" dirty="0" err="1"/>
              <a:t>ischemic</a:t>
            </a:r>
            <a:r>
              <a:rPr lang="pt-BR" dirty="0"/>
              <a:t> </a:t>
            </a:r>
            <a:r>
              <a:rPr lang="pt-BR" dirty="0" err="1"/>
              <a:t>attack</a:t>
            </a:r>
            <a:endParaRPr lang="pt-BR" dirty="0"/>
          </a:p>
          <a:p>
            <a:r>
              <a:rPr lang="pt-BR" dirty="0" err="1"/>
              <a:t>Coronary</a:t>
            </a:r>
            <a:r>
              <a:rPr lang="pt-BR" dirty="0"/>
              <a:t>, </a:t>
            </a:r>
            <a:r>
              <a:rPr lang="pt-BR" dirty="0" err="1"/>
              <a:t>carotid</a:t>
            </a:r>
            <a:r>
              <a:rPr lang="pt-BR" dirty="0"/>
              <a:t>, </a:t>
            </a:r>
            <a:r>
              <a:rPr lang="pt-BR" dirty="0" err="1"/>
              <a:t>or</a:t>
            </a:r>
            <a:r>
              <a:rPr lang="pt-BR" dirty="0"/>
              <a:t> </a:t>
            </a:r>
            <a:r>
              <a:rPr lang="pt-BR" dirty="0" err="1"/>
              <a:t>peripheral</a:t>
            </a:r>
            <a:r>
              <a:rPr lang="pt-BR" dirty="0"/>
              <a:t> </a:t>
            </a:r>
            <a:r>
              <a:rPr lang="pt-BR" dirty="0" err="1"/>
              <a:t>revascularization</a:t>
            </a:r>
            <a:endParaRPr lang="pt-BR" dirty="0"/>
          </a:p>
          <a:p>
            <a:r>
              <a:rPr lang="pt-BR" dirty="0" err="1"/>
              <a:t>Peripheral</a:t>
            </a:r>
            <a:r>
              <a:rPr lang="pt-BR" dirty="0"/>
              <a:t> vascular </a:t>
            </a:r>
            <a:r>
              <a:rPr lang="pt-BR" dirty="0" err="1"/>
              <a:t>insufficiency</a:t>
            </a:r>
            <a:r>
              <a:rPr lang="pt-BR" dirty="0"/>
              <a:t> </a:t>
            </a:r>
            <a:r>
              <a:rPr lang="pt-BR" dirty="0" err="1"/>
              <a:t>or</a:t>
            </a:r>
            <a:r>
              <a:rPr lang="pt-BR" dirty="0"/>
              <a:t> </a:t>
            </a:r>
            <a:r>
              <a:rPr lang="pt-BR" dirty="0" err="1"/>
              <a:t>limb</a:t>
            </a:r>
            <a:r>
              <a:rPr lang="pt-BR" dirty="0"/>
              <a:t> </a:t>
            </a:r>
            <a:r>
              <a:rPr lang="pt-BR" dirty="0" err="1"/>
              <a:t>amputation</a:t>
            </a:r>
            <a:endParaRPr lang="pt-BR" dirty="0"/>
          </a:p>
          <a:p>
            <a:r>
              <a:rPr lang="pt-BR" dirty="0" err="1"/>
              <a:t>Severe</a:t>
            </a:r>
            <a:r>
              <a:rPr lang="pt-BR" dirty="0"/>
              <a:t> </a:t>
            </a:r>
            <a:r>
              <a:rPr lang="pt-BR" dirty="0" err="1"/>
              <a:t>atherosclerotic</a:t>
            </a:r>
            <a:r>
              <a:rPr lang="pt-BR" dirty="0"/>
              <a:t> </a:t>
            </a:r>
            <a:r>
              <a:rPr lang="pt-BR" dirty="0" err="1"/>
              <a:t>disease</a:t>
            </a:r>
            <a:r>
              <a:rPr lang="pt-BR" dirty="0"/>
              <a:t> (</a:t>
            </a:r>
            <a:r>
              <a:rPr lang="pt-BR" dirty="0" err="1"/>
              <a:t>stenosis</a:t>
            </a:r>
            <a:r>
              <a:rPr lang="pt-BR" dirty="0"/>
              <a:t> &gt;50%) in </a:t>
            </a:r>
            <a:r>
              <a:rPr lang="pt-BR" dirty="0" err="1"/>
              <a:t>any</a:t>
            </a:r>
            <a:r>
              <a:rPr lang="pt-BR" dirty="0"/>
              <a:t> vascular </a:t>
            </a:r>
            <a:r>
              <a:rPr lang="pt-BR" dirty="0" err="1"/>
              <a:t>territory</a:t>
            </a:r>
            <a:endParaRPr lang="pt-BR" dirty="0"/>
          </a:p>
        </p:txBody>
      </p:sp>
    </p:spTree>
    <p:extLst>
      <p:ext uri="{BB962C8B-B14F-4D97-AF65-F5344CB8AC3E}">
        <p14:creationId xmlns:p14="http://schemas.microsoft.com/office/powerpoint/2010/main" val="3587339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986F-81D4-4B48-8574-9FF2E7D5AB12}"/>
              </a:ext>
            </a:extLst>
          </p:cNvPr>
          <p:cNvSpPr>
            <a:spLocks noGrp="1"/>
          </p:cNvSpPr>
          <p:nvPr>
            <p:ph type="title"/>
          </p:nvPr>
        </p:nvSpPr>
        <p:spPr/>
        <p:txBody>
          <a:bodyPr/>
          <a:lstStyle/>
          <a:p>
            <a:endParaRPr lang="en-US"/>
          </a:p>
        </p:txBody>
      </p:sp>
      <p:sp>
        <p:nvSpPr>
          <p:cNvPr id="3" name="Espaço Reservado para Conteúdo 2"/>
          <p:cNvSpPr>
            <a:spLocks noGrp="1"/>
          </p:cNvSpPr>
          <p:nvPr>
            <p:ph sz="half" idx="1"/>
          </p:nvPr>
        </p:nvSpPr>
        <p:spPr>
          <a:xfrm>
            <a:off x="352927" y="1775899"/>
            <a:ext cx="5666874" cy="4739761"/>
          </a:xfrm>
        </p:spPr>
        <p:txBody>
          <a:bodyPr>
            <a:normAutofit fontScale="77500" lnSpcReduction="20000"/>
          </a:bodyPr>
          <a:lstStyle/>
          <a:p>
            <a:r>
              <a:rPr lang="pt-BR" b="1" dirty="0"/>
              <a:t>The use </a:t>
            </a:r>
            <a:r>
              <a:rPr lang="pt-BR" b="1" dirty="0" err="1"/>
              <a:t>of</a:t>
            </a:r>
            <a:r>
              <a:rPr lang="pt-BR" b="1" dirty="0"/>
              <a:t> PCSK9 </a:t>
            </a:r>
            <a:r>
              <a:rPr lang="pt-BR" b="1" dirty="0" err="1"/>
              <a:t>inhibitors</a:t>
            </a:r>
            <a:r>
              <a:rPr lang="pt-BR" b="1" dirty="0"/>
              <a:t> </a:t>
            </a:r>
            <a:r>
              <a:rPr lang="pt-BR" b="1" dirty="0" err="1"/>
              <a:t>may</a:t>
            </a:r>
            <a:r>
              <a:rPr lang="pt-BR" b="1" dirty="0"/>
              <a:t> </a:t>
            </a:r>
            <a:r>
              <a:rPr lang="pt-BR" b="1" dirty="0" err="1"/>
              <a:t>be</a:t>
            </a:r>
            <a:r>
              <a:rPr lang="pt-BR" b="1" dirty="0"/>
              <a:t> </a:t>
            </a:r>
            <a:r>
              <a:rPr lang="pt-BR" b="1" dirty="0" err="1"/>
              <a:t>considered</a:t>
            </a:r>
            <a:r>
              <a:rPr lang="pt-BR" b="1" dirty="0"/>
              <a:t> in VERY HIGH‐RISK </a:t>
            </a:r>
            <a:r>
              <a:rPr lang="pt-BR" b="1" dirty="0" err="1"/>
              <a:t>patients</a:t>
            </a:r>
            <a:r>
              <a:rPr lang="pt-BR" b="1" dirty="0"/>
              <a:t> </a:t>
            </a:r>
            <a:r>
              <a:rPr lang="pt-BR" b="1" dirty="0" err="1"/>
              <a:t>who</a:t>
            </a:r>
            <a:r>
              <a:rPr lang="pt-BR" b="1" dirty="0"/>
              <a:t> do </a:t>
            </a:r>
            <a:r>
              <a:rPr lang="pt-BR" b="1" dirty="0" err="1"/>
              <a:t>not</a:t>
            </a:r>
            <a:r>
              <a:rPr lang="pt-BR" b="1" dirty="0"/>
              <a:t> </a:t>
            </a:r>
            <a:r>
              <a:rPr lang="pt-BR" b="1" dirty="0" err="1"/>
              <a:t>meet</a:t>
            </a:r>
            <a:r>
              <a:rPr lang="pt-BR" b="1" dirty="0"/>
              <a:t> LDL‐</a:t>
            </a:r>
            <a:r>
              <a:rPr lang="pt-BR" b="1" dirty="0" err="1"/>
              <a:t>c</a:t>
            </a:r>
            <a:r>
              <a:rPr lang="pt-BR" b="1" dirty="0"/>
              <a:t> </a:t>
            </a:r>
            <a:r>
              <a:rPr lang="pt-BR" b="1" dirty="0" err="1"/>
              <a:t>targets</a:t>
            </a:r>
            <a:r>
              <a:rPr lang="pt-BR" b="1" dirty="0"/>
              <a:t> </a:t>
            </a:r>
            <a:r>
              <a:rPr lang="pt-BR" b="1" dirty="0" err="1"/>
              <a:t>despite</a:t>
            </a:r>
            <a:r>
              <a:rPr lang="pt-BR" b="1" dirty="0"/>
              <a:t> high </a:t>
            </a:r>
            <a:r>
              <a:rPr lang="pt-BR" b="1" dirty="0" err="1"/>
              <a:t>intensity</a:t>
            </a:r>
            <a:r>
              <a:rPr lang="pt-BR" b="1" dirty="0"/>
              <a:t> </a:t>
            </a:r>
            <a:r>
              <a:rPr lang="pt-BR" b="1" dirty="0" err="1"/>
              <a:t>statin</a:t>
            </a:r>
            <a:r>
              <a:rPr lang="pt-BR" b="1" dirty="0"/>
              <a:t> use. The </a:t>
            </a:r>
            <a:r>
              <a:rPr lang="pt-BR" b="1" dirty="0" err="1"/>
              <a:t>decision</a:t>
            </a:r>
            <a:r>
              <a:rPr lang="pt-BR" b="1" dirty="0"/>
              <a:t> </a:t>
            </a:r>
            <a:r>
              <a:rPr lang="pt-BR" b="1" dirty="0" err="1"/>
              <a:t>to</a:t>
            </a:r>
            <a:r>
              <a:rPr lang="pt-BR" b="1" dirty="0"/>
              <a:t> use PCSK9 </a:t>
            </a:r>
            <a:r>
              <a:rPr lang="pt-BR" b="1" dirty="0" err="1"/>
              <a:t>inhibitors</a:t>
            </a:r>
            <a:r>
              <a:rPr lang="pt-BR" b="1" dirty="0"/>
              <a:t>, </a:t>
            </a:r>
            <a:r>
              <a:rPr lang="pt-BR" b="1" dirty="0" err="1"/>
              <a:t>however</a:t>
            </a:r>
            <a:r>
              <a:rPr lang="pt-BR" b="1" dirty="0"/>
              <a:t>, must </a:t>
            </a:r>
            <a:r>
              <a:rPr lang="pt-BR" b="1" dirty="0" err="1"/>
              <a:t>be</a:t>
            </a:r>
            <a:r>
              <a:rPr lang="pt-BR" b="1" dirty="0"/>
              <a:t> </a:t>
            </a:r>
            <a:r>
              <a:rPr lang="pt-BR" b="1" dirty="0" err="1"/>
              <a:t>carefully</a:t>
            </a:r>
            <a:r>
              <a:rPr lang="pt-BR" b="1" dirty="0"/>
              <a:t> </a:t>
            </a:r>
            <a:r>
              <a:rPr lang="pt-BR" b="1" dirty="0" err="1"/>
              <a:t>evaluated</a:t>
            </a:r>
            <a:r>
              <a:rPr lang="pt-BR" b="1" dirty="0"/>
              <a:t> </a:t>
            </a:r>
            <a:r>
              <a:rPr lang="pt-BR" b="1" dirty="0" err="1"/>
              <a:t>through</a:t>
            </a:r>
            <a:r>
              <a:rPr lang="pt-BR" b="1" dirty="0"/>
              <a:t> </a:t>
            </a:r>
            <a:r>
              <a:rPr lang="pt-BR" b="1" dirty="0" err="1"/>
              <a:t>cost‐benefit</a:t>
            </a:r>
            <a:r>
              <a:rPr lang="pt-BR" b="1" dirty="0"/>
              <a:t> </a:t>
            </a:r>
            <a:r>
              <a:rPr lang="pt-BR" b="1" dirty="0" err="1"/>
              <a:t>analysis</a:t>
            </a:r>
            <a:r>
              <a:rPr lang="pt-BR" b="1" dirty="0"/>
              <a:t>. [</a:t>
            </a:r>
            <a:r>
              <a:rPr lang="pt-BR" b="1" dirty="0" err="1"/>
              <a:t>IIa</a:t>
            </a:r>
            <a:r>
              <a:rPr lang="pt-BR" b="1" dirty="0"/>
              <a:t>, </a:t>
            </a:r>
            <a:r>
              <a:rPr lang="pt-BR" b="1" dirty="0" err="1"/>
              <a:t>B</a:t>
            </a:r>
            <a:r>
              <a:rPr lang="pt-BR" b="1" dirty="0"/>
              <a:t>] </a:t>
            </a:r>
            <a:endParaRPr lang="pt-BR" dirty="0">
              <a:effectLst/>
            </a:endParaRPr>
          </a:p>
          <a:p>
            <a:endParaRPr lang="pt-BR" dirty="0"/>
          </a:p>
        </p:txBody>
      </p:sp>
      <p:pic>
        <p:nvPicPr>
          <p:cNvPr id="6" name="Content Placeholder 5">
            <a:extLst>
              <a:ext uri="{FF2B5EF4-FFF2-40B4-BE49-F238E27FC236}">
                <a16:creationId xmlns:a16="http://schemas.microsoft.com/office/drawing/2014/main" id="{46791DB7-AC6D-4850-97C9-9544FDF97796}"/>
              </a:ext>
            </a:extLst>
          </p:cNvPr>
          <p:cNvPicPr>
            <a:picLocks noGrp="1" noChangeAspect="1"/>
          </p:cNvPicPr>
          <p:nvPr>
            <p:ph sz="half" idx="2"/>
          </p:nvPr>
        </p:nvPicPr>
        <p:blipFill>
          <a:blip r:embed="rId2"/>
          <a:stretch>
            <a:fillRect/>
          </a:stretch>
        </p:blipFill>
        <p:spPr>
          <a:xfrm>
            <a:off x="6172200" y="1775899"/>
            <a:ext cx="5181600" cy="3834840"/>
          </a:xfrm>
          <a:prstGeom prst="rect">
            <a:avLst/>
          </a:prstGeom>
        </p:spPr>
      </p:pic>
      <p:sp>
        <p:nvSpPr>
          <p:cNvPr id="4" name="Retângulo 3"/>
          <p:cNvSpPr/>
          <p:nvPr/>
        </p:nvSpPr>
        <p:spPr>
          <a:xfrm>
            <a:off x="538975" y="6257474"/>
            <a:ext cx="6096000" cy="461665"/>
          </a:xfrm>
          <a:prstGeom prst="rect">
            <a:avLst/>
          </a:prstGeom>
        </p:spPr>
        <p:txBody>
          <a:bodyPr>
            <a:spAutoFit/>
          </a:bodyPr>
          <a:lstStyle/>
          <a:p>
            <a:r>
              <a:rPr lang="fr-FR" sz="1200" b="0" dirty="0" err="1">
                <a:solidFill>
                  <a:schemeClr val="bg1"/>
                </a:solidFill>
                <a:effectLst/>
                <a:latin typeface="MyriadPro" charset="0"/>
              </a:rPr>
              <a:t>Bertoluci</a:t>
            </a:r>
            <a:r>
              <a:rPr lang="fr-FR" sz="1200" b="0" dirty="0">
                <a:solidFill>
                  <a:schemeClr val="bg1"/>
                </a:solidFill>
                <a:effectLst/>
                <a:latin typeface="MyriadPro" charset="0"/>
              </a:rPr>
              <a:t> et al. </a:t>
            </a:r>
            <a:r>
              <a:rPr lang="fr-FR" sz="1200" b="0" dirty="0" err="1">
                <a:solidFill>
                  <a:schemeClr val="bg1"/>
                </a:solidFill>
                <a:effectLst/>
                <a:latin typeface="MyriadPro" charset="0"/>
              </a:rPr>
              <a:t>Diabetol</a:t>
            </a:r>
            <a:r>
              <a:rPr lang="fr-FR" sz="1200" b="0" dirty="0">
                <a:solidFill>
                  <a:schemeClr val="bg1"/>
                </a:solidFill>
                <a:effectLst/>
                <a:latin typeface="MyriadPro" charset="0"/>
              </a:rPr>
              <a:t> </a:t>
            </a:r>
            <a:r>
              <a:rPr lang="fr-FR" sz="1200" b="0" dirty="0" err="1">
                <a:solidFill>
                  <a:schemeClr val="bg1"/>
                </a:solidFill>
                <a:effectLst/>
                <a:latin typeface="MyriadPro" charset="0"/>
              </a:rPr>
              <a:t>Metab</a:t>
            </a:r>
            <a:r>
              <a:rPr lang="fr-FR" sz="1200" b="0" dirty="0">
                <a:solidFill>
                  <a:schemeClr val="bg1"/>
                </a:solidFill>
                <a:effectLst/>
                <a:latin typeface="MyriadPro" charset="0"/>
              </a:rPr>
              <a:t> </a:t>
            </a:r>
            <a:r>
              <a:rPr lang="fr-FR" sz="1200" b="0" dirty="0" err="1">
                <a:solidFill>
                  <a:schemeClr val="bg1"/>
                </a:solidFill>
                <a:effectLst/>
                <a:latin typeface="MyriadPro" charset="0"/>
              </a:rPr>
              <a:t>Syndr</a:t>
            </a:r>
            <a:r>
              <a:rPr lang="fr-FR" sz="1200" b="0" dirty="0">
                <a:solidFill>
                  <a:schemeClr val="bg1"/>
                </a:solidFill>
                <a:effectLst/>
                <a:latin typeface="MyriadPro" charset="0"/>
              </a:rPr>
              <a:t> (2017) 9:53 </a:t>
            </a:r>
          </a:p>
          <a:p>
            <a:r>
              <a:rPr lang="fr-FR" sz="1200" b="0" dirty="0">
                <a:solidFill>
                  <a:schemeClr val="bg1"/>
                </a:solidFill>
                <a:effectLst/>
                <a:latin typeface="MyriadPro" charset="0"/>
              </a:rPr>
              <a:t>DOI 10.1186/s13098-017-0251-z</a:t>
            </a:r>
          </a:p>
        </p:txBody>
      </p:sp>
    </p:spTree>
    <p:extLst>
      <p:ext uri="{BB962C8B-B14F-4D97-AF65-F5344CB8AC3E}">
        <p14:creationId xmlns:p14="http://schemas.microsoft.com/office/powerpoint/2010/main" val="817957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a:normAutofit fontScale="90000"/>
          </a:bodyPr>
          <a:lstStyle/>
          <a:p>
            <a:r>
              <a:rPr lang="en-US" dirty="0"/>
              <a:t>Prescribing, dosing, and administration:</a:t>
            </a:r>
            <a:br>
              <a:rPr lang="en-US" dirty="0"/>
            </a:br>
            <a:r>
              <a:rPr lang="en-US" dirty="0"/>
              <a:t>evolocumab</a:t>
            </a:r>
          </a:p>
        </p:txBody>
      </p:sp>
      <p:sp>
        <p:nvSpPr>
          <p:cNvPr id="4" name="Content Placeholder 3">
            <a:extLst>
              <a:ext uri="{FF2B5EF4-FFF2-40B4-BE49-F238E27FC236}">
                <a16:creationId xmlns:a16="http://schemas.microsoft.com/office/drawing/2014/main" id="{93E3B65E-9521-4502-BE31-6DC06740DEB9}"/>
              </a:ext>
            </a:extLst>
          </p:cNvPr>
          <p:cNvSpPr>
            <a:spLocks noGrp="1"/>
          </p:cNvSpPr>
          <p:nvPr>
            <p:ph sz="half" idx="1"/>
          </p:nvPr>
        </p:nvSpPr>
        <p:spPr>
          <a:xfrm>
            <a:off x="841065" y="1735104"/>
            <a:ext cx="5970557" cy="5495036"/>
          </a:xfrm>
        </p:spPr>
        <p:txBody>
          <a:bodyPr>
            <a:normAutofit/>
          </a:bodyPr>
          <a:lstStyle/>
          <a:p>
            <a:r>
              <a:rPr lang="en-US" sz="4000" dirty="0"/>
              <a:t>Dosing</a:t>
            </a:r>
          </a:p>
          <a:p>
            <a:pPr lvl="1"/>
            <a:r>
              <a:rPr lang="en-US" sz="3600" dirty="0"/>
              <a:t>Single-use (1 time) prefilled autoinjector</a:t>
            </a:r>
          </a:p>
          <a:p>
            <a:pPr lvl="2"/>
            <a:r>
              <a:rPr lang="en-US" dirty="0"/>
              <a:t>140 mg SQ every 14 days</a:t>
            </a:r>
          </a:p>
          <a:p>
            <a:pPr lvl="2"/>
            <a:r>
              <a:rPr lang="en-US" dirty="0"/>
              <a:t>420 mg SQ once monthly</a:t>
            </a:r>
          </a:p>
          <a:p>
            <a:r>
              <a:rPr lang="en-US" sz="4000" dirty="0"/>
              <a:t>Store in refrigerator</a:t>
            </a:r>
          </a:p>
          <a:p>
            <a:endParaRPr lang="en-US" sz="4000" dirty="0"/>
          </a:p>
          <a:p>
            <a:pPr lvl="1"/>
            <a:endParaRPr lang="en-US" sz="3600" dirty="0"/>
          </a:p>
        </p:txBody>
      </p:sp>
      <p:pic>
        <p:nvPicPr>
          <p:cNvPr id="6" name="Content Placeholder 5">
            <a:extLst>
              <a:ext uri="{FF2B5EF4-FFF2-40B4-BE49-F238E27FC236}">
                <a16:creationId xmlns:a16="http://schemas.microsoft.com/office/drawing/2014/main" id="{3410CC03-5337-4A40-8778-2E4252629F7F}"/>
              </a:ext>
            </a:extLst>
          </p:cNvPr>
          <p:cNvPicPr>
            <a:picLocks noGrp="1" noChangeAspect="1"/>
          </p:cNvPicPr>
          <p:nvPr>
            <p:ph sz="half" idx="2"/>
          </p:nvPr>
        </p:nvPicPr>
        <p:blipFill rotWithShape="1">
          <a:blip r:embed="rId2"/>
          <a:srcRect l="15879" t="21053" b="11145"/>
          <a:stretch/>
        </p:blipFill>
        <p:spPr>
          <a:xfrm>
            <a:off x="7376507" y="1883589"/>
            <a:ext cx="4676751" cy="2355925"/>
          </a:xfrm>
          <a:prstGeom prst="rect">
            <a:avLst/>
          </a:prstGeom>
        </p:spPr>
      </p:pic>
      <p:sp>
        <p:nvSpPr>
          <p:cNvPr id="7" name="Rectangle 6">
            <a:extLst>
              <a:ext uri="{FF2B5EF4-FFF2-40B4-BE49-F238E27FC236}">
                <a16:creationId xmlns:a16="http://schemas.microsoft.com/office/drawing/2014/main" id="{F12E34A5-F996-41D2-867F-13D6BE15D287}"/>
              </a:ext>
            </a:extLst>
          </p:cNvPr>
          <p:cNvSpPr/>
          <p:nvPr/>
        </p:nvSpPr>
        <p:spPr>
          <a:xfrm rot="21065930">
            <a:off x="8264669" y="3252451"/>
            <a:ext cx="609501" cy="80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6E25B7F-DAFE-430F-AE97-ADB9E3908E93}"/>
              </a:ext>
            </a:extLst>
          </p:cNvPr>
          <p:cNvPicPr>
            <a:picLocks noChangeAspect="1"/>
          </p:cNvPicPr>
          <p:nvPr/>
        </p:nvPicPr>
        <p:blipFill>
          <a:blip r:embed="rId3"/>
          <a:stretch>
            <a:fillRect/>
          </a:stretch>
        </p:blipFill>
        <p:spPr>
          <a:xfrm>
            <a:off x="8649995" y="3969813"/>
            <a:ext cx="749873" cy="237765"/>
          </a:xfrm>
          <a:prstGeom prst="rect">
            <a:avLst/>
          </a:prstGeom>
        </p:spPr>
      </p:pic>
      <p:pic>
        <p:nvPicPr>
          <p:cNvPr id="12" name="Picture 11">
            <a:extLst>
              <a:ext uri="{FF2B5EF4-FFF2-40B4-BE49-F238E27FC236}">
                <a16:creationId xmlns:a16="http://schemas.microsoft.com/office/drawing/2014/main" id="{93416C51-B513-4A35-9AD8-639466F549E9}"/>
              </a:ext>
            </a:extLst>
          </p:cNvPr>
          <p:cNvPicPr>
            <a:picLocks noChangeAspect="1"/>
          </p:cNvPicPr>
          <p:nvPr/>
        </p:nvPicPr>
        <p:blipFill>
          <a:blip r:embed="rId3"/>
          <a:stretch>
            <a:fillRect/>
          </a:stretch>
        </p:blipFill>
        <p:spPr>
          <a:xfrm>
            <a:off x="8447971" y="2387949"/>
            <a:ext cx="749873" cy="237765"/>
          </a:xfrm>
          <a:prstGeom prst="rect">
            <a:avLst/>
          </a:prstGeom>
        </p:spPr>
      </p:pic>
      <p:pic>
        <p:nvPicPr>
          <p:cNvPr id="13" name="Picture 12">
            <a:extLst>
              <a:ext uri="{FF2B5EF4-FFF2-40B4-BE49-F238E27FC236}">
                <a16:creationId xmlns:a16="http://schemas.microsoft.com/office/drawing/2014/main" id="{8463168B-F685-4DB4-BE42-DA59E1E90C94}"/>
              </a:ext>
            </a:extLst>
          </p:cNvPr>
          <p:cNvPicPr>
            <a:picLocks noChangeAspect="1"/>
          </p:cNvPicPr>
          <p:nvPr/>
        </p:nvPicPr>
        <p:blipFill>
          <a:blip r:embed="rId3"/>
          <a:stretch>
            <a:fillRect/>
          </a:stretch>
        </p:blipFill>
        <p:spPr>
          <a:xfrm>
            <a:off x="8822907" y="3216298"/>
            <a:ext cx="749873" cy="237765"/>
          </a:xfrm>
          <a:prstGeom prst="rect">
            <a:avLst/>
          </a:prstGeom>
        </p:spPr>
      </p:pic>
      <p:pic>
        <p:nvPicPr>
          <p:cNvPr id="14" name="Picture 13">
            <a:extLst>
              <a:ext uri="{FF2B5EF4-FFF2-40B4-BE49-F238E27FC236}">
                <a16:creationId xmlns:a16="http://schemas.microsoft.com/office/drawing/2014/main" id="{9BFB52E9-B429-404E-A5F5-CC295B2595FC}"/>
              </a:ext>
            </a:extLst>
          </p:cNvPr>
          <p:cNvPicPr>
            <a:picLocks noChangeAspect="1"/>
          </p:cNvPicPr>
          <p:nvPr/>
        </p:nvPicPr>
        <p:blipFill>
          <a:blip r:embed="rId3"/>
          <a:stretch>
            <a:fillRect/>
          </a:stretch>
        </p:blipFill>
        <p:spPr>
          <a:xfrm>
            <a:off x="9667037" y="3522159"/>
            <a:ext cx="749873" cy="237765"/>
          </a:xfrm>
          <a:prstGeom prst="rect">
            <a:avLst/>
          </a:prstGeom>
        </p:spPr>
      </p:pic>
    </p:spTree>
    <p:extLst>
      <p:ext uri="{BB962C8B-B14F-4D97-AF65-F5344CB8AC3E}">
        <p14:creationId xmlns:p14="http://schemas.microsoft.com/office/powerpoint/2010/main" val="2777288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a:normAutofit fontScale="90000"/>
          </a:bodyPr>
          <a:lstStyle/>
          <a:p>
            <a:r>
              <a:rPr lang="en-US" dirty="0"/>
              <a:t>Prescribing, dosing, and administration:</a:t>
            </a:r>
            <a:br>
              <a:rPr lang="en-US" dirty="0"/>
            </a:br>
            <a:r>
              <a:rPr lang="en-US" dirty="0"/>
              <a:t>evolocumab</a:t>
            </a:r>
          </a:p>
        </p:txBody>
      </p:sp>
      <p:sp>
        <p:nvSpPr>
          <p:cNvPr id="4" name="Content Placeholder 3">
            <a:extLst>
              <a:ext uri="{FF2B5EF4-FFF2-40B4-BE49-F238E27FC236}">
                <a16:creationId xmlns:a16="http://schemas.microsoft.com/office/drawing/2014/main" id="{93E3B65E-9521-4502-BE31-6DC06740DEB9}"/>
              </a:ext>
            </a:extLst>
          </p:cNvPr>
          <p:cNvSpPr>
            <a:spLocks noGrp="1"/>
          </p:cNvSpPr>
          <p:nvPr>
            <p:ph idx="1"/>
          </p:nvPr>
        </p:nvSpPr>
        <p:spPr>
          <a:xfrm>
            <a:off x="0" y="1418250"/>
            <a:ext cx="7336715" cy="5439750"/>
          </a:xfrm>
        </p:spPr>
        <p:txBody>
          <a:bodyPr>
            <a:normAutofit fontScale="85000" lnSpcReduction="20000"/>
          </a:bodyPr>
          <a:lstStyle/>
          <a:p>
            <a:r>
              <a:rPr lang="en-US" sz="3200" dirty="0"/>
              <a:t>Administration</a:t>
            </a:r>
          </a:p>
          <a:p>
            <a:pPr lvl="1"/>
            <a:r>
              <a:rPr lang="en-US" sz="2800" dirty="0"/>
              <a:t>Remove from refrigerator at least 30 minutes prior (pen injector) or </a:t>
            </a:r>
            <a:r>
              <a:rPr lang="en-US" sz="2800" u="sng" dirty="0"/>
              <a:t>&gt;</a:t>
            </a:r>
            <a:r>
              <a:rPr lang="en-US" sz="2800" dirty="0"/>
              <a:t>45 minutes (on-body </a:t>
            </a:r>
            <a:r>
              <a:rPr lang="en-US" sz="2800" dirty="0" err="1"/>
              <a:t>infusor</a:t>
            </a:r>
            <a:r>
              <a:rPr lang="en-US" sz="2800" dirty="0"/>
              <a:t>)</a:t>
            </a:r>
          </a:p>
          <a:p>
            <a:pPr lvl="2"/>
            <a:r>
              <a:rPr lang="en-US" sz="2400" dirty="0"/>
              <a:t>Do not freeze</a:t>
            </a:r>
          </a:p>
          <a:p>
            <a:pPr lvl="2"/>
            <a:r>
              <a:rPr lang="en-US" sz="2400" dirty="0"/>
              <a:t>Do not warm</a:t>
            </a:r>
          </a:p>
          <a:p>
            <a:pPr lvl="1"/>
            <a:r>
              <a:rPr lang="en-US" sz="2800" dirty="0"/>
              <a:t>Wash hands</a:t>
            </a:r>
          </a:p>
          <a:p>
            <a:pPr lvl="1"/>
            <a:r>
              <a:rPr lang="en-US" sz="2800" dirty="0"/>
              <a:t>Clean skin site with alcohol swab</a:t>
            </a:r>
          </a:p>
          <a:p>
            <a:pPr lvl="1"/>
            <a:endParaRPr lang="en-US" sz="2800" dirty="0"/>
          </a:p>
          <a:p>
            <a:pPr lvl="0"/>
            <a:r>
              <a:rPr lang="en-US" sz="3200" dirty="0">
                <a:solidFill>
                  <a:prstClr val="white"/>
                </a:solidFill>
              </a:rPr>
              <a:t>Vary administration sites</a:t>
            </a:r>
          </a:p>
          <a:p>
            <a:pPr lvl="1"/>
            <a:r>
              <a:rPr lang="en-US" sz="2800" dirty="0">
                <a:solidFill>
                  <a:prstClr val="white"/>
                </a:solidFill>
              </a:rPr>
              <a:t>Thigh</a:t>
            </a:r>
          </a:p>
          <a:p>
            <a:pPr lvl="1"/>
            <a:r>
              <a:rPr lang="en-US" sz="2800" dirty="0">
                <a:solidFill>
                  <a:prstClr val="white"/>
                </a:solidFill>
              </a:rPr>
              <a:t>Periumbilical </a:t>
            </a:r>
          </a:p>
          <a:p>
            <a:pPr lvl="1"/>
            <a:r>
              <a:rPr lang="en-US" sz="2800" dirty="0">
                <a:solidFill>
                  <a:prstClr val="white"/>
                </a:solidFill>
              </a:rPr>
              <a:t>Upper arm</a:t>
            </a:r>
          </a:p>
          <a:p>
            <a:endParaRPr lang="en-US" sz="3200" dirty="0"/>
          </a:p>
          <a:p>
            <a:pPr lvl="1"/>
            <a:endParaRPr lang="en-US" sz="2800" dirty="0"/>
          </a:p>
          <a:p>
            <a:pPr lvl="1"/>
            <a:endParaRPr lang="en-US" sz="2800" dirty="0"/>
          </a:p>
          <a:p>
            <a:pPr lvl="1"/>
            <a:endParaRPr lang="en-US" sz="2800" dirty="0"/>
          </a:p>
        </p:txBody>
      </p:sp>
      <p:pic>
        <p:nvPicPr>
          <p:cNvPr id="8" name="Picture 7">
            <a:extLst>
              <a:ext uri="{FF2B5EF4-FFF2-40B4-BE49-F238E27FC236}">
                <a16:creationId xmlns:a16="http://schemas.microsoft.com/office/drawing/2014/main" id="{848DFDA5-3B99-46C6-B032-DC66EE1ADC1F}"/>
              </a:ext>
            </a:extLst>
          </p:cNvPr>
          <p:cNvPicPr>
            <a:picLocks noChangeAspect="1"/>
          </p:cNvPicPr>
          <p:nvPr/>
        </p:nvPicPr>
        <p:blipFill>
          <a:blip r:embed="rId2"/>
          <a:stretch>
            <a:fillRect/>
          </a:stretch>
        </p:blipFill>
        <p:spPr>
          <a:xfrm>
            <a:off x="7759580" y="1978367"/>
            <a:ext cx="4108009" cy="3863036"/>
          </a:xfrm>
          <a:prstGeom prst="rect">
            <a:avLst/>
          </a:prstGeom>
        </p:spPr>
      </p:pic>
    </p:spTree>
    <p:extLst>
      <p:ext uri="{BB962C8B-B14F-4D97-AF65-F5344CB8AC3E}">
        <p14:creationId xmlns:p14="http://schemas.microsoft.com/office/powerpoint/2010/main" val="40877437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E3B65E-9521-4502-BE31-6DC06740DEB9}"/>
              </a:ext>
            </a:extLst>
          </p:cNvPr>
          <p:cNvSpPr>
            <a:spLocks noGrp="1"/>
          </p:cNvSpPr>
          <p:nvPr>
            <p:ph idx="1"/>
          </p:nvPr>
        </p:nvSpPr>
        <p:spPr>
          <a:xfrm>
            <a:off x="0" y="1418250"/>
            <a:ext cx="7788537" cy="5439750"/>
          </a:xfrm>
        </p:spPr>
        <p:txBody>
          <a:bodyPr>
            <a:normAutofit lnSpcReduction="10000"/>
          </a:bodyPr>
          <a:lstStyle/>
          <a:p>
            <a:r>
              <a:rPr lang="en-US" sz="4000" dirty="0"/>
              <a:t>Single use pen injector</a:t>
            </a:r>
          </a:p>
          <a:p>
            <a:pPr lvl="1"/>
            <a:r>
              <a:rPr lang="en-US" sz="3600" dirty="0"/>
              <a:t>Stretch or pinch skin</a:t>
            </a:r>
          </a:p>
          <a:p>
            <a:pPr lvl="1"/>
            <a:r>
              <a:rPr lang="en-US" sz="3600" dirty="0"/>
              <a:t>Remove orange cap</a:t>
            </a:r>
          </a:p>
          <a:p>
            <a:pPr lvl="1"/>
            <a:r>
              <a:rPr lang="en-US" sz="3600" dirty="0"/>
              <a:t>Press firmly and press start button</a:t>
            </a:r>
          </a:p>
          <a:p>
            <a:pPr lvl="1"/>
            <a:r>
              <a:rPr lang="en-US" sz="3600" dirty="0"/>
              <a:t>Wait ~15 seconds or until “click”</a:t>
            </a:r>
          </a:p>
          <a:p>
            <a:pPr lvl="1"/>
            <a:r>
              <a:rPr lang="en-US" sz="3600" dirty="0"/>
              <a:t>Dispose immediately</a:t>
            </a:r>
          </a:p>
          <a:p>
            <a:endParaRPr lang="en-US" sz="4000" dirty="0"/>
          </a:p>
          <a:p>
            <a:pPr lvl="1"/>
            <a:endParaRPr lang="en-US" sz="3600" dirty="0"/>
          </a:p>
          <a:p>
            <a:pPr lvl="1"/>
            <a:endParaRPr lang="en-US" sz="3600" dirty="0"/>
          </a:p>
          <a:p>
            <a:pPr lvl="1"/>
            <a:endParaRPr lang="en-US" sz="3600" dirty="0"/>
          </a:p>
        </p:txBody>
      </p:sp>
      <p:pic>
        <p:nvPicPr>
          <p:cNvPr id="10" name="Picture 9">
            <a:extLst>
              <a:ext uri="{FF2B5EF4-FFF2-40B4-BE49-F238E27FC236}">
                <a16:creationId xmlns:a16="http://schemas.microsoft.com/office/drawing/2014/main" id="{0654E4B6-8434-43EB-A999-37DE1A63147A}"/>
              </a:ext>
            </a:extLst>
          </p:cNvPr>
          <p:cNvPicPr>
            <a:picLocks noChangeAspect="1"/>
          </p:cNvPicPr>
          <p:nvPr/>
        </p:nvPicPr>
        <p:blipFill>
          <a:blip r:embed="rId2"/>
          <a:stretch>
            <a:fillRect/>
          </a:stretch>
        </p:blipFill>
        <p:spPr>
          <a:xfrm>
            <a:off x="7451172" y="3029441"/>
            <a:ext cx="4505334" cy="1377815"/>
          </a:xfrm>
          <a:prstGeom prst="rect">
            <a:avLst/>
          </a:prstGeom>
        </p:spPr>
      </p:pic>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a:normAutofit fontScale="90000"/>
          </a:bodyPr>
          <a:lstStyle/>
          <a:p>
            <a:r>
              <a:rPr lang="en-US" dirty="0"/>
              <a:t>Prescribing, dosing, and administration:</a:t>
            </a:r>
            <a:br>
              <a:rPr lang="en-US" dirty="0"/>
            </a:br>
            <a:r>
              <a:rPr lang="en-US" dirty="0"/>
              <a:t>evolocumab</a:t>
            </a:r>
          </a:p>
        </p:txBody>
      </p:sp>
      <p:pic>
        <p:nvPicPr>
          <p:cNvPr id="3" name="Picture 2">
            <a:extLst>
              <a:ext uri="{FF2B5EF4-FFF2-40B4-BE49-F238E27FC236}">
                <a16:creationId xmlns:a16="http://schemas.microsoft.com/office/drawing/2014/main" id="{B18F4C8B-F187-4F5F-AC96-9A94194EB293}"/>
              </a:ext>
            </a:extLst>
          </p:cNvPr>
          <p:cNvPicPr>
            <a:picLocks noChangeAspect="1"/>
          </p:cNvPicPr>
          <p:nvPr/>
        </p:nvPicPr>
        <p:blipFill>
          <a:blip r:embed="rId3"/>
          <a:stretch>
            <a:fillRect/>
          </a:stretch>
        </p:blipFill>
        <p:spPr>
          <a:xfrm>
            <a:off x="9050655" y="1835170"/>
            <a:ext cx="1910982" cy="1654130"/>
          </a:xfrm>
          <a:prstGeom prst="rect">
            <a:avLst/>
          </a:prstGeom>
        </p:spPr>
      </p:pic>
      <p:pic>
        <p:nvPicPr>
          <p:cNvPr id="5" name="Picture 4">
            <a:extLst>
              <a:ext uri="{FF2B5EF4-FFF2-40B4-BE49-F238E27FC236}">
                <a16:creationId xmlns:a16="http://schemas.microsoft.com/office/drawing/2014/main" id="{76F3635C-A1AA-4496-8BF4-333865C919D2}"/>
              </a:ext>
            </a:extLst>
          </p:cNvPr>
          <p:cNvPicPr>
            <a:picLocks noChangeAspect="1"/>
          </p:cNvPicPr>
          <p:nvPr/>
        </p:nvPicPr>
        <p:blipFill>
          <a:blip r:embed="rId4"/>
          <a:stretch>
            <a:fillRect/>
          </a:stretch>
        </p:blipFill>
        <p:spPr>
          <a:xfrm>
            <a:off x="9050655" y="3691398"/>
            <a:ext cx="1910982" cy="2529241"/>
          </a:xfrm>
          <a:prstGeom prst="rect">
            <a:avLst/>
          </a:prstGeom>
        </p:spPr>
      </p:pic>
      <p:pic>
        <p:nvPicPr>
          <p:cNvPr id="6" name="Picture 5">
            <a:extLst>
              <a:ext uri="{FF2B5EF4-FFF2-40B4-BE49-F238E27FC236}">
                <a16:creationId xmlns:a16="http://schemas.microsoft.com/office/drawing/2014/main" id="{8302C30C-8E9C-4916-97F8-C3C16EC91591}"/>
              </a:ext>
            </a:extLst>
          </p:cNvPr>
          <p:cNvPicPr>
            <a:picLocks noChangeAspect="1"/>
          </p:cNvPicPr>
          <p:nvPr/>
        </p:nvPicPr>
        <p:blipFill>
          <a:blip r:embed="rId5"/>
          <a:stretch>
            <a:fillRect/>
          </a:stretch>
        </p:blipFill>
        <p:spPr>
          <a:xfrm>
            <a:off x="7637670" y="3033216"/>
            <a:ext cx="4132337" cy="1922802"/>
          </a:xfrm>
          <a:prstGeom prst="rect">
            <a:avLst/>
          </a:prstGeom>
        </p:spPr>
      </p:pic>
      <p:pic>
        <p:nvPicPr>
          <p:cNvPr id="7" name="Picture 6">
            <a:extLst>
              <a:ext uri="{FF2B5EF4-FFF2-40B4-BE49-F238E27FC236}">
                <a16:creationId xmlns:a16="http://schemas.microsoft.com/office/drawing/2014/main" id="{F3F5043E-051A-47EF-811D-0A412C6B7782}"/>
              </a:ext>
            </a:extLst>
          </p:cNvPr>
          <p:cNvPicPr>
            <a:picLocks noChangeAspect="1"/>
          </p:cNvPicPr>
          <p:nvPr/>
        </p:nvPicPr>
        <p:blipFill>
          <a:blip r:embed="rId6"/>
          <a:stretch>
            <a:fillRect/>
          </a:stretch>
        </p:blipFill>
        <p:spPr>
          <a:xfrm>
            <a:off x="7960649" y="1520375"/>
            <a:ext cx="3970973" cy="2242114"/>
          </a:xfrm>
          <a:prstGeom prst="rect">
            <a:avLst/>
          </a:prstGeom>
        </p:spPr>
      </p:pic>
      <p:pic>
        <p:nvPicPr>
          <p:cNvPr id="2050" name="Picture 2" descr="Keep pushing down on skin. Then lift your thumb. Your injection could take about 15 seconds. The time required for injection to give the entire dose may be longer than for other injectable medicines.  ">
            <a:extLst>
              <a:ext uri="{FF2B5EF4-FFF2-40B4-BE49-F238E27FC236}">
                <a16:creationId xmlns:a16="http://schemas.microsoft.com/office/drawing/2014/main" id="{54C413D8-84DB-4E07-ACCE-33A777AD94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0649" y="3657314"/>
            <a:ext cx="3970973" cy="29873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7C0EE49-F3A3-403C-AC49-D5E4923E2907}"/>
              </a:ext>
            </a:extLst>
          </p:cNvPr>
          <p:cNvPicPr>
            <a:picLocks noChangeAspect="1"/>
          </p:cNvPicPr>
          <p:nvPr/>
        </p:nvPicPr>
        <p:blipFill>
          <a:blip r:embed="rId8"/>
          <a:stretch>
            <a:fillRect/>
          </a:stretch>
        </p:blipFill>
        <p:spPr>
          <a:xfrm>
            <a:off x="8289899" y="1924777"/>
            <a:ext cx="3312472" cy="4295862"/>
          </a:xfrm>
          <a:prstGeom prst="rect">
            <a:avLst/>
          </a:prstGeom>
        </p:spPr>
      </p:pic>
    </p:spTree>
    <p:extLst>
      <p:ext uri="{BB962C8B-B14F-4D97-AF65-F5344CB8AC3E}">
        <p14:creationId xmlns:p14="http://schemas.microsoft.com/office/powerpoint/2010/main" val="167186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
                                        </p:tgtEl>
                                        <p:attrNameLst>
                                          <p:attrName>ppt_w</p:attrName>
                                        </p:attrNameLst>
                                      </p:cBhvr>
                                      <p:tavLst>
                                        <p:tav tm="0">
                                          <p:val>
                                            <p:strVal val="ppt_w"/>
                                          </p:val>
                                        </p:tav>
                                        <p:tav tm="100000">
                                          <p:val>
                                            <p:fltVal val="0"/>
                                          </p:val>
                                        </p:tav>
                                      </p:tavLst>
                                    </p:anim>
                                    <p:anim calcmode="lin" valueType="num">
                                      <p:cBhvr>
                                        <p:cTn id="14" dur="500"/>
                                        <p:tgtEl>
                                          <p:spTgt spid="10"/>
                                        </p:tgtEl>
                                        <p:attrNameLst>
                                          <p:attrName>ppt_h</p:attrName>
                                        </p:attrNameLst>
                                      </p:cBhvr>
                                      <p:tavLst>
                                        <p:tav tm="0">
                                          <p:val>
                                            <p:strVal val="ppt_h"/>
                                          </p:val>
                                        </p:tav>
                                        <p:tav tm="100000">
                                          <p:val>
                                            <p:fltVal val="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3"/>
                                        </p:tgtEl>
                                        <p:attrNameLst>
                                          <p:attrName>ppt_w</p:attrName>
                                        </p:attrNameLst>
                                      </p:cBhvr>
                                      <p:tavLst>
                                        <p:tav tm="0">
                                          <p:val>
                                            <p:strVal val="ppt_w"/>
                                          </p:val>
                                        </p:tav>
                                        <p:tav tm="100000">
                                          <p:val>
                                            <p:fltVal val="0"/>
                                          </p:val>
                                        </p:tav>
                                      </p:tavLst>
                                    </p:anim>
                                    <p:anim calcmode="lin" valueType="num">
                                      <p:cBhvr>
                                        <p:cTn id="31" dur="500"/>
                                        <p:tgtEl>
                                          <p:spTgt spid="3"/>
                                        </p:tgtEl>
                                        <p:attrNameLst>
                                          <p:attrName>ppt_h</p:attrName>
                                        </p:attrNameLst>
                                      </p:cBhvr>
                                      <p:tavLst>
                                        <p:tav tm="0">
                                          <p:val>
                                            <p:strVal val="ppt_h"/>
                                          </p:val>
                                        </p:tav>
                                        <p:tav tm="100000">
                                          <p:val>
                                            <p:fltVal val="0"/>
                                          </p:val>
                                        </p:tav>
                                      </p:tavLst>
                                    </p:anim>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6"/>
                                        </p:tgtEl>
                                        <p:attrNameLst>
                                          <p:attrName>ppt_w</p:attrName>
                                        </p:attrNameLst>
                                      </p:cBhvr>
                                      <p:tavLst>
                                        <p:tav tm="0">
                                          <p:val>
                                            <p:strVal val="ppt_w"/>
                                          </p:val>
                                        </p:tav>
                                        <p:tav tm="100000">
                                          <p:val>
                                            <p:fltVal val="0"/>
                                          </p:val>
                                        </p:tav>
                                      </p:tavLst>
                                    </p:anim>
                                    <p:anim calcmode="lin" valueType="num">
                                      <p:cBhvr>
                                        <p:cTn id="48" dur="500"/>
                                        <p:tgtEl>
                                          <p:spTgt spid="6"/>
                                        </p:tgtEl>
                                        <p:attrNameLst>
                                          <p:attrName>ppt_h</p:attrName>
                                        </p:attrNameLst>
                                      </p:cBhvr>
                                      <p:tavLst>
                                        <p:tav tm="0">
                                          <p:val>
                                            <p:strVal val="ppt_h"/>
                                          </p:val>
                                        </p:tav>
                                        <p:tav tm="100000">
                                          <p:val>
                                            <p:fltVal val="0"/>
                                          </p:val>
                                        </p:tav>
                                      </p:tavLst>
                                    </p:anim>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par>
                                <p:cTn id="56" presetID="53" presetClass="entr" presetSubtype="16" fill="hold" nodeType="withEffect">
                                  <p:stCondLst>
                                    <p:cond delay="0"/>
                                  </p:stCondLst>
                                  <p:childTnLst>
                                    <p:set>
                                      <p:cBhvr>
                                        <p:cTn id="57" dur="1" fill="hold">
                                          <p:stCondLst>
                                            <p:cond delay="0"/>
                                          </p:stCondLst>
                                        </p:cTn>
                                        <p:tgtEl>
                                          <p:spTgt spid="2050"/>
                                        </p:tgtEl>
                                        <p:attrNameLst>
                                          <p:attrName>style.visibility</p:attrName>
                                        </p:attrNameLst>
                                      </p:cBhvr>
                                      <p:to>
                                        <p:strVal val="visible"/>
                                      </p:to>
                                    </p:set>
                                    <p:anim calcmode="lin" valueType="num">
                                      <p:cBhvr>
                                        <p:cTn id="58" dur="500" fill="hold"/>
                                        <p:tgtEl>
                                          <p:spTgt spid="2050"/>
                                        </p:tgtEl>
                                        <p:attrNameLst>
                                          <p:attrName>ppt_w</p:attrName>
                                        </p:attrNameLst>
                                      </p:cBhvr>
                                      <p:tavLst>
                                        <p:tav tm="0">
                                          <p:val>
                                            <p:fltVal val="0"/>
                                          </p:val>
                                        </p:tav>
                                        <p:tav tm="100000">
                                          <p:val>
                                            <p:strVal val="#ppt_w"/>
                                          </p:val>
                                        </p:tav>
                                      </p:tavLst>
                                    </p:anim>
                                    <p:anim calcmode="lin" valueType="num">
                                      <p:cBhvr>
                                        <p:cTn id="59" dur="500" fill="hold"/>
                                        <p:tgtEl>
                                          <p:spTgt spid="2050"/>
                                        </p:tgtEl>
                                        <p:attrNameLst>
                                          <p:attrName>ppt_h</p:attrName>
                                        </p:attrNameLst>
                                      </p:cBhvr>
                                      <p:tavLst>
                                        <p:tav tm="0">
                                          <p:val>
                                            <p:fltVal val="0"/>
                                          </p:val>
                                        </p:tav>
                                        <p:tav tm="100000">
                                          <p:val>
                                            <p:strVal val="#ppt_h"/>
                                          </p:val>
                                        </p:tav>
                                      </p:tavLst>
                                    </p:anim>
                                    <p:animEffect transition="in" filter="fade">
                                      <p:cBhvr>
                                        <p:cTn id="60" dur="500"/>
                                        <p:tgtEl>
                                          <p:spTgt spid="205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7"/>
                                        </p:tgtEl>
                                        <p:attrNameLst>
                                          <p:attrName>ppt_w</p:attrName>
                                        </p:attrNameLst>
                                      </p:cBhvr>
                                      <p:tavLst>
                                        <p:tav tm="0">
                                          <p:val>
                                            <p:strVal val="ppt_w"/>
                                          </p:val>
                                        </p:tav>
                                        <p:tav tm="100000">
                                          <p:val>
                                            <p:fltVal val="0"/>
                                          </p:val>
                                        </p:tav>
                                      </p:tavLst>
                                    </p:anim>
                                    <p:anim calcmode="lin" valueType="num">
                                      <p:cBhvr>
                                        <p:cTn id="65" dur="500"/>
                                        <p:tgtEl>
                                          <p:spTgt spid="7"/>
                                        </p:tgtEl>
                                        <p:attrNameLst>
                                          <p:attrName>ppt_h</p:attrName>
                                        </p:attrNameLst>
                                      </p:cBhvr>
                                      <p:tavLst>
                                        <p:tav tm="0">
                                          <p:val>
                                            <p:strVal val="ppt_h"/>
                                          </p:val>
                                        </p:tav>
                                        <p:tav tm="100000">
                                          <p:val>
                                            <p:fltVal val="0"/>
                                          </p:val>
                                        </p:tav>
                                      </p:tavLst>
                                    </p:anim>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53" presetClass="exit" presetSubtype="32" fill="hold" nodeType="withEffect">
                                  <p:stCondLst>
                                    <p:cond delay="0"/>
                                  </p:stCondLst>
                                  <p:childTnLst>
                                    <p:anim calcmode="lin" valueType="num">
                                      <p:cBhvr>
                                        <p:cTn id="69" dur="500"/>
                                        <p:tgtEl>
                                          <p:spTgt spid="2050"/>
                                        </p:tgtEl>
                                        <p:attrNameLst>
                                          <p:attrName>ppt_w</p:attrName>
                                        </p:attrNameLst>
                                      </p:cBhvr>
                                      <p:tavLst>
                                        <p:tav tm="0">
                                          <p:val>
                                            <p:strVal val="ppt_w"/>
                                          </p:val>
                                        </p:tav>
                                        <p:tav tm="100000">
                                          <p:val>
                                            <p:fltVal val="0"/>
                                          </p:val>
                                        </p:tav>
                                      </p:tavLst>
                                    </p:anim>
                                    <p:anim calcmode="lin" valueType="num">
                                      <p:cBhvr>
                                        <p:cTn id="70" dur="500"/>
                                        <p:tgtEl>
                                          <p:spTgt spid="2050"/>
                                        </p:tgtEl>
                                        <p:attrNameLst>
                                          <p:attrName>ppt_h</p:attrName>
                                        </p:attrNameLst>
                                      </p:cBhvr>
                                      <p:tavLst>
                                        <p:tav tm="0">
                                          <p:val>
                                            <p:strVal val="ppt_h"/>
                                          </p:val>
                                        </p:tav>
                                        <p:tav tm="100000">
                                          <p:val>
                                            <p:fltVal val="0"/>
                                          </p:val>
                                        </p:tav>
                                      </p:tavLst>
                                    </p:anim>
                                    <p:animEffect transition="out" filter="fade">
                                      <p:cBhvr>
                                        <p:cTn id="71" dur="500"/>
                                        <p:tgtEl>
                                          <p:spTgt spid="2050"/>
                                        </p:tgtEl>
                                      </p:cBhvr>
                                    </p:animEffect>
                                    <p:set>
                                      <p:cBhvr>
                                        <p:cTn id="72" dur="1" fill="hold">
                                          <p:stCondLst>
                                            <p:cond delay="499"/>
                                          </p:stCondLst>
                                        </p:cTn>
                                        <p:tgtEl>
                                          <p:spTgt spid="2050"/>
                                        </p:tgtEl>
                                        <p:attrNameLst>
                                          <p:attrName>style.visibility</p:attrName>
                                        </p:attrNameLst>
                                      </p:cBhvr>
                                      <p:to>
                                        <p:strVal val="hidden"/>
                                      </p:to>
                                    </p:set>
                                  </p:childTnLst>
                                </p:cTn>
                              </p:par>
                              <p:par>
                                <p:cTn id="73" presetID="53" presetClass="entr" presetSubtype="16"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Effect transition="in" filter="fade">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8A9E2E-B048-46F5-8A42-8E085B0550E8}"/>
              </a:ext>
            </a:extLst>
          </p:cNvPr>
          <p:cNvSpPr>
            <a:spLocks noGrp="1"/>
          </p:cNvSpPr>
          <p:nvPr>
            <p:ph type="ctrTitle"/>
          </p:nvPr>
        </p:nvSpPr>
        <p:spPr/>
        <p:txBody>
          <a:bodyPr/>
          <a:lstStyle/>
          <a:p>
            <a:r>
              <a:rPr lang="en-US" dirty="0"/>
              <a:t>SUMMARY</a:t>
            </a:r>
          </a:p>
        </p:txBody>
      </p:sp>
      <p:sp>
        <p:nvSpPr>
          <p:cNvPr id="5" name="Subtitle 4">
            <a:extLst>
              <a:ext uri="{FF2B5EF4-FFF2-40B4-BE49-F238E27FC236}">
                <a16:creationId xmlns:a16="http://schemas.microsoft.com/office/drawing/2014/main" id="{99479C51-23B2-4EAA-91DC-8543C821C670}"/>
              </a:ext>
            </a:extLst>
          </p:cNvPr>
          <p:cNvSpPr>
            <a:spLocks noGrp="1"/>
          </p:cNvSpPr>
          <p:nvPr>
            <p:ph type="subTitle" idx="1"/>
          </p:nvPr>
        </p:nvSpPr>
        <p:spPr/>
        <p:txBody>
          <a:bodyPr/>
          <a:lstStyle/>
          <a:p>
            <a:endParaRPr lang="en-US"/>
          </a:p>
        </p:txBody>
      </p:sp>
      <p:sp>
        <p:nvSpPr>
          <p:cNvPr id="6" name="Text Placeholder 5">
            <a:extLst>
              <a:ext uri="{FF2B5EF4-FFF2-40B4-BE49-F238E27FC236}">
                <a16:creationId xmlns:a16="http://schemas.microsoft.com/office/drawing/2014/main" id="{3AD991BD-CE66-426D-BB44-B1AC76AE48B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61515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a:noAutofit/>
          </a:bodyPr>
          <a:lstStyle/>
          <a:p>
            <a:r>
              <a:rPr lang="en-US" sz="3600" dirty="0"/>
              <a:t>Summary: </a:t>
            </a:r>
            <a:br>
              <a:rPr lang="en-US" sz="3600" dirty="0"/>
            </a:br>
            <a:r>
              <a:rPr lang="en-US" sz="3600" dirty="0"/>
              <a:t>PCSK9 inhibition in clinical practice</a:t>
            </a:r>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684063"/>
            <a:ext cx="12192000" cy="5316037"/>
          </a:xfrm>
        </p:spPr>
        <p:txBody>
          <a:bodyPr>
            <a:normAutofit/>
          </a:bodyPr>
          <a:lstStyle/>
          <a:p>
            <a:r>
              <a:rPr lang="en-US" dirty="0"/>
              <a:t>PCSK9 inhibition</a:t>
            </a:r>
          </a:p>
          <a:p>
            <a:pPr lvl="1"/>
            <a:r>
              <a:rPr lang="en-US" dirty="0"/>
              <a:t>Is safe</a:t>
            </a:r>
          </a:p>
          <a:p>
            <a:pPr lvl="1"/>
            <a:r>
              <a:rPr lang="en-US" dirty="0"/>
              <a:t>Very low levels of achieved LDL-C are safe  in short-term (~3 years f/u) and associated with greater CV risk reduction</a:t>
            </a:r>
          </a:p>
          <a:p>
            <a:pPr lvl="1"/>
            <a:r>
              <a:rPr lang="en-US" dirty="0"/>
              <a:t>Reduces first and recurrent CV events</a:t>
            </a:r>
          </a:p>
        </p:txBody>
      </p:sp>
    </p:spTree>
    <p:extLst>
      <p:ext uri="{BB962C8B-B14F-4D97-AF65-F5344CB8AC3E}">
        <p14:creationId xmlns:p14="http://schemas.microsoft.com/office/powerpoint/2010/main" val="1567954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a:noAutofit/>
          </a:bodyPr>
          <a:lstStyle/>
          <a:p>
            <a:r>
              <a:rPr lang="en-US" sz="3600" dirty="0">
                <a:solidFill>
                  <a:srgbClr val="021941"/>
                </a:solidFill>
              </a:rPr>
              <a:t>Summary: </a:t>
            </a:r>
            <a:br>
              <a:rPr lang="en-US" sz="3600" dirty="0">
                <a:solidFill>
                  <a:srgbClr val="021941"/>
                </a:solidFill>
              </a:rPr>
            </a:br>
            <a:r>
              <a:rPr lang="en-US" sz="3600" dirty="0">
                <a:solidFill>
                  <a:srgbClr val="021941"/>
                </a:solidFill>
              </a:rPr>
              <a:t>Insights to identify the high-risk patient</a:t>
            </a:r>
            <a:endParaRPr lang="en-US" sz="3600" dirty="0"/>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418249"/>
            <a:ext cx="12192000" cy="5584979"/>
          </a:xfrm>
        </p:spPr>
        <p:txBody>
          <a:bodyPr>
            <a:normAutofit/>
          </a:bodyPr>
          <a:lstStyle/>
          <a:p>
            <a:r>
              <a:rPr lang="en-US" dirty="0"/>
              <a:t>PCSK9 inhibition</a:t>
            </a:r>
          </a:p>
          <a:p>
            <a:pPr lvl="1"/>
            <a:r>
              <a:rPr lang="en-US" dirty="0"/>
              <a:t>Diabetes</a:t>
            </a:r>
          </a:p>
          <a:p>
            <a:pPr lvl="2"/>
            <a:r>
              <a:rPr lang="en-US" dirty="0"/>
              <a:t>Is not associated with new onset diabetes or worsening diabetes control</a:t>
            </a:r>
          </a:p>
          <a:p>
            <a:pPr lvl="1"/>
            <a:r>
              <a:rPr lang="en-US" dirty="0"/>
              <a:t>ASCVD</a:t>
            </a:r>
          </a:p>
          <a:p>
            <a:pPr lvl="2"/>
            <a:r>
              <a:rPr lang="en-US" dirty="0"/>
              <a:t>Greater benefit in patients with recent MI, multivessel disease, type 1 MI</a:t>
            </a:r>
          </a:p>
          <a:p>
            <a:endParaRPr lang="en-US" dirty="0"/>
          </a:p>
        </p:txBody>
      </p:sp>
    </p:spTree>
    <p:extLst>
      <p:ext uri="{BB962C8B-B14F-4D97-AF65-F5344CB8AC3E}">
        <p14:creationId xmlns:p14="http://schemas.microsoft.com/office/powerpoint/2010/main" val="9837979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a:noAutofit/>
          </a:bodyPr>
          <a:lstStyle/>
          <a:p>
            <a:r>
              <a:rPr lang="en-US" sz="3600" dirty="0">
                <a:solidFill>
                  <a:srgbClr val="021941"/>
                </a:solidFill>
              </a:rPr>
              <a:t>Summary: </a:t>
            </a:r>
            <a:br>
              <a:rPr lang="en-US" sz="3600" dirty="0">
                <a:solidFill>
                  <a:srgbClr val="021941"/>
                </a:solidFill>
              </a:rPr>
            </a:br>
            <a:r>
              <a:rPr lang="en-US" sz="3600" dirty="0">
                <a:solidFill>
                  <a:srgbClr val="021941"/>
                </a:solidFill>
              </a:rPr>
              <a:t>Insights to identify the high-risk patient</a:t>
            </a:r>
            <a:endParaRPr lang="en-US" sz="3600" dirty="0"/>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418249"/>
            <a:ext cx="12192000" cy="5316037"/>
          </a:xfrm>
        </p:spPr>
        <p:txBody>
          <a:bodyPr>
            <a:normAutofit/>
          </a:bodyPr>
          <a:lstStyle/>
          <a:p>
            <a:r>
              <a:rPr lang="en-US" dirty="0"/>
              <a:t>PCSK9 inhibition</a:t>
            </a:r>
          </a:p>
          <a:p>
            <a:pPr lvl="1"/>
            <a:r>
              <a:rPr lang="en-US" dirty="0"/>
              <a:t>PAD</a:t>
            </a:r>
          </a:p>
          <a:p>
            <a:pPr lvl="2"/>
            <a:r>
              <a:rPr lang="en-US" dirty="0"/>
              <a:t>Reduces MACE in patients with symptomatic PAD</a:t>
            </a:r>
          </a:p>
          <a:p>
            <a:pPr lvl="2"/>
            <a:r>
              <a:rPr lang="en-US" dirty="0"/>
              <a:t>Reduces major adverse limb events</a:t>
            </a:r>
          </a:p>
          <a:p>
            <a:pPr lvl="1"/>
            <a:r>
              <a:rPr lang="en-US" dirty="0" err="1"/>
              <a:t>Lp</a:t>
            </a:r>
            <a:r>
              <a:rPr lang="en-US" dirty="0"/>
              <a:t>(a)</a:t>
            </a:r>
          </a:p>
          <a:p>
            <a:pPr lvl="2"/>
            <a:r>
              <a:rPr lang="en-US" dirty="0"/>
              <a:t>Lowers </a:t>
            </a:r>
            <a:r>
              <a:rPr lang="en-US" dirty="0" err="1"/>
              <a:t>Lp</a:t>
            </a:r>
            <a:r>
              <a:rPr lang="en-US" dirty="0"/>
              <a:t>(a) with greatest reductions in patients with higher baseline levels</a:t>
            </a:r>
          </a:p>
          <a:p>
            <a:pPr lvl="2"/>
            <a:r>
              <a:rPr lang="en-US" dirty="0"/>
              <a:t>Greatest CV risk reduction in patients with high </a:t>
            </a:r>
            <a:r>
              <a:rPr lang="en-US" dirty="0" err="1"/>
              <a:t>Lp</a:t>
            </a:r>
            <a:r>
              <a:rPr lang="en-US" dirty="0"/>
              <a:t>(a)</a:t>
            </a:r>
          </a:p>
          <a:p>
            <a:endParaRPr lang="en-US" dirty="0"/>
          </a:p>
        </p:txBody>
      </p:sp>
    </p:spTree>
    <p:extLst>
      <p:ext uri="{BB962C8B-B14F-4D97-AF65-F5344CB8AC3E}">
        <p14:creationId xmlns:p14="http://schemas.microsoft.com/office/powerpoint/2010/main" val="9525891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393-FAC2-4062-B779-0C322ACBA0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B23FDE-70EE-4493-89DB-02D02AEC9A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943F374-3A2F-45A3-BED0-D5E859171F5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5C0D871-3C2A-41A8-BD70-1DE2BB532DCC}"/>
              </a:ext>
            </a:extLst>
          </p:cNvPr>
          <p:cNvSpPr txBox="1"/>
          <p:nvPr/>
        </p:nvSpPr>
        <p:spPr>
          <a:xfrm>
            <a:off x="1735567" y="1216152"/>
            <a:ext cx="7767021" cy="1200329"/>
          </a:xfrm>
          <a:prstGeom prst="rect">
            <a:avLst/>
          </a:prstGeom>
          <a:noFill/>
        </p:spPr>
        <p:txBody>
          <a:bodyPr wrap="square" rtlCol="0">
            <a:spAutoFit/>
          </a:bodyPr>
          <a:lstStyle/>
          <a:p>
            <a:pPr algn="ctr"/>
            <a:r>
              <a:rPr lang="en-US" sz="7200" b="1" dirty="0"/>
              <a:t>Thank you!</a:t>
            </a:r>
          </a:p>
        </p:txBody>
      </p:sp>
    </p:spTree>
    <p:extLst>
      <p:ext uri="{BB962C8B-B14F-4D97-AF65-F5344CB8AC3E}">
        <p14:creationId xmlns:p14="http://schemas.microsoft.com/office/powerpoint/2010/main" val="365583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598"/>
            <a:ext cx="12188825" cy="641350"/>
          </a:xfrm>
        </p:spPr>
        <p:txBody>
          <a:bodyPr>
            <a:noAutofit/>
          </a:bodyPr>
          <a:lstStyle/>
          <a:p>
            <a:r>
              <a:rPr lang="en-US" sz="4400" dirty="0">
                <a:latin typeface="Arial" panose="020B0604020202020204" pitchFamily="34" charset="0"/>
                <a:cs typeface="Arial" panose="020B0604020202020204" pitchFamily="34" charset="0"/>
              </a:rPr>
              <a:t>Residual Risk Persists Despite Statins</a:t>
            </a:r>
          </a:p>
        </p:txBody>
      </p:sp>
      <p:pic>
        <p:nvPicPr>
          <p:cNvPr id="4" name="Picture 3"/>
          <p:cNvPicPr>
            <a:picLocks noChangeAspect="1"/>
          </p:cNvPicPr>
          <p:nvPr/>
        </p:nvPicPr>
        <p:blipFill rotWithShape="1">
          <a:blip r:embed="rId3"/>
          <a:srcRect l="15500" t="39629" r="59500" b="24222"/>
          <a:stretch/>
        </p:blipFill>
        <p:spPr>
          <a:xfrm>
            <a:off x="115319" y="1496117"/>
            <a:ext cx="11961362" cy="4864342"/>
          </a:xfrm>
          <a:prstGeom prst="rect">
            <a:avLst/>
          </a:prstGeom>
          <a:solidFill>
            <a:schemeClr val="bg2">
              <a:lumMod val="90000"/>
            </a:schemeClr>
          </a:solidFill>
        </p:spPr>
      </p:pic>
      <p:sp>
        <p:nvSpPr>
          <p:cNvPr id="5" name="Rectangle 4"/>
          <p:cNvSpPr/>
          <p:nvPr/>
        </p:nvSpPr>
        <p:spPr>
          <a:xfrm>
            <a:off x="6449211" y="6284372"/>
            <a:ext cx="5442655" cy="653256"/>
          </a:xfrm>
          <a:prstGeom prst="rect">
            <a:avLst/>
          </a:prstGeom>
        </p:spPr>
        <p:txBody>
          <a:bodyPr wrap="square">
            <a:spAutoFit/>
          </a:bodyPr>
          <a:lstStyle/>
          <a:p>
            <a:endParaRPr lang="en-US" sz="1067" i="1" dirty="0">
              <a:solidFill>
                <a:schemeClr val="bg1"/>
              </a:solidFill>
              <a:latin typeface="Arial" pitchFamily="34" charset="0"/>
              <a:cs typeface="Arial" pitchFamily="34" charset="0"/>
            </a:endParaRPr>
          </a:p>
          <a:p>
            <a:pPr algn="r"/>
            <a:r>
              <a:rPr lang="en-US" sz="1600" i="1" dirty="0">
                <a:solidFill>
                  <a:schemeClr val="bg1"/>
                </a:solidFill>
                <a:latin typeface="Arial" panose="020B0604020202020204" pitchFamily="34" charset="0"/>
                <a:cs typeface="Arial" panose="020B0604020202020204" pitchFamily="34" charset="0"/>
              </a:rPr>
              <a:t>Lancet. 2005;366:1267-1278</a:t>
            </a:r>
          </a:p>
          <a:p>
            <a:endParaRPr lang="en-US" sz="978" dirty="0">
              <a:solidFill>
                <a:schemeClr val="bg1"/>
              </a:solidFill>
            </a:endParaRPr>
          </a:p>
        </p:txBody>
      </p:sp>
    </p:spTree>
    <p:extLst>
      <p:ext uri="{BB962C8B-B14F-4D97-AF65-F5344CB8AC3E}">
        <p14:creationId xmlns:p14="http://schemas.microsoft.com/office/powerpoint/2010/main" val="2635517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3" y="236668"/>
            <a:ext cx="11805557" cy="685800"/>
          </a:xfrm>
        </p:spPr>
        <p:txBody>
          <a:bodyPr>
            <a:noAutofit/>
          </a:bodyPr>
          <a:lstStyle/>
          <a:p>
            <a:r>
              <a:rPr lang="en-US" sz="4000" dirty="0"/>
              <a:t>Why does residual risk occur in spite of ‘optimal’ statin therapy ?</a:t>
            </a:r>
          </a:p>
        </p:txBody>
      </p:sp>
      <p:sp>
        <p:nvSpPr>
          <p:cNvPr id="4" name="TextBox 3"/>
          <p:cNvSpPr txBox="1"/>
          <p:nvPr/>
        </p:nvSpPr>
        <p:spPr>
          <a:xfrm>
            <a:off x="386443" y="2071299"/>
            <a:ext cx="11640606" cy="2369880"/>
          </a:xfrm>
          <a:prstGeom prst="rect">
            <a:avLst/>
          </a:prstGeom>
          <a:noFill/>
        </p:spPr>
        <p:txBody>
          <a:bodyPr wrap="square" rtlCol="0">
            <a:spAutoFit/>
          </a:bodyPr>
          <a:lstStyle/>
          <a:p>
            <a:pPr marL="457200" indent="-457200">
              <a:buFont typeface="Arial" panose="020B0604020202020204" pitchFamily="34" charset="0"/>
              <a:buChar char="•"/>
            </a:pPr>
            <a:r>
              <a:rPr lang="en-US" sz="3600" b="1" dirty="0">
                <a:solidFill>
                  <a:schemeClr val="accent4">
                    <a:lumMod val="75000"/>
                  </a:schemeClr>
                </a:solidFill>
              </a:rPr>
              <a:t>LDL-C goal </a:t>
            </a:r>
            <a:r>
              <a:rPr lang="en-US" sz="3600" b="1" i="1" dirty="0">
                <a:solidFill>
                  <a:schemeClr val="accent4">
                    <a:lumMod val="75000"/>
                  </a:schemeClr>
                </a:solidFill>
              </a:rPr>
              <a:t>is achieved</a:t>
            </a:r>
            <a:r>
              <a:rPr lang="en-US" sz="3600" b="1" dirty="0">
                <a:solidFill>
                  <a:schemeClr val="accent4">
                    <a:lumMod val="75000"/>
                  </a:schemeClr>
                </a:solidFill>
              </a:rPr>
              <a:t> on optional statin therapy but patient has</a:t>
            </a:r>
            <a:endParaRPr lang="en-US" sz="3200" b="1" dirty="0">
              <a:solidFill>
                <a:schemeClr val="accent4">
                  <a:lumMod val="75000"/>
                </a:schemeClr>
              </a:solidFill>
            </a:endParaRPr>
          </a:p>
          <a:p>
            <a:pPr marL="1257300" lvl="2" indent="-342900">
              <a:buFont typeface="Arial" panose="020B0604020202020204" pitchFamily="34" charset="0"/>
              <a:buChar char="•"/>
            </a:pPr>
            <a:r>
              <a:rPr lang="en-US" sz="3200" dirty="0">
                <a:solidFill>
                  <a:schemeClr val="bg1"/>
                </a:solidFill>
              </a:rPr>
              <a:t>Other poorly controlled non-lipid risk factors </a:t>
            </a:r>
          </a:p>
          <a:p>
            <a:pPr marL="1257300" lvl="2" indent="-342900">
              <a:buFont typeface="Arial" panose="020B0604020202020204" pitchFamily="34" charset="0"/>
              <a:buChar char="•"/>
            </a:pPr>
            <a:r>
              <a:rPr lang="en-US" sz="3200" dirty="0">
                <a:solidFill>
                  <a:schemeClr val="bg1"/>
                </a:solidFill>
              </a:rPr>
              <a:t>Poor lifestyle</a:t>
            </a:r>
          </a:p>
          <a:p>
            <a:pPr marL="342900" indent="-342900">
              <a:buFont typeface="Arial" panose="020B0604020202020204" pitchFamily="34" charset="0"/>
              <a:buChar char="•"/>
            </a:pPr>
            <a:endParaRPr lang="en-US" sz="1200" dirty="0">
              <a:solidFill>
                <a:schemeClr val="bg1">
                  <a:lumMod val="50000"/>
                </a:schemeClr>
              </a:solidFill>
            </a:endParaRPr>
          </a:p>
        </p:txBody>
      </p:sp>
    </p:spTree>
    <p:extLst>
      <p:ext uri="{BB962C8B-B14F-4D97-AF65-F5344CB8AC3E}">
        <p14:creationId xmlns:p14="http://schemas.microsoft.com/office/powerpoint/2010/main" val="21174848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indico Widescreen Original Navy">
  <a:themeElements>
    <a:clrScheme name="Vindico 2016">
      <a:dk1>
        <a:srgbClr val="021941"/>
      </a:dk1>
      <a:lt1>
        <a:sysClr val="window" lastClr="FFFFFF"/>
      </a:lt1>
      <a:dk2>
        <a:srgbClr val="021941"/>
      </a:dk2>
      <a:lt2>
        <a:srgbClr val="EAEAEA"/>
      </a:lt2>
      <a:accent1>
        <a:srgbClr val="021941"/>
      </a:accent1>
      <a:accent2>
        <a:srgbClr val="3366CC"/>
      </a:accent2>
      <a:accent3>
        <a:srgbClr val="92D050"/>
      </a:accent3>
      <a:accent4>
        <a:srgbClr val="F8D162"/>
      </a:accent4>
      <a:accent5>
        <a:srgbClr val="F68222"/>
      </a:accent5>
      <a:accent6>
        <a:srgbClr val="FF0000"/>
      </a:accent6>
      <a:hlink>
        <a:srgbClr val="FFFFFF"/>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ndico Widescreen Template 2016.potx" id="{07E94C0C-4A83-4CE6-B763-DE07C0A287AD}" vid="{476011DF-BDDF-4C4D-B9A8-F7C144B98E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Vindico Original Navy Widescreen Template</Template>
  <TotalTime>16093</TotalTime>
  <Words>6394</Words>
  <Application>Microsoft Office PowerPoint</Application>
  <PresentationFormat>Widescreen</PresentationFormat>
  <Paragraphs>858</Paragraphs>
  <Slides>79</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79</vt:i4>
      </vt:variant>
    </vt:vector>
  </HeadingPairs>
  <TitlesOfParts>
    <vt:vector size="91" baseType="lpstr">
      <vt:lpstr>Arial</vt:lpstr>
      <vt:lpstr>Arial</vt:lpstr>
      <vt:lpstr>Arial Narrow</vt:lpstr>
      <vt:lpstr>Calibri</vt:lpstr>
      <vt:lpstr>Franklin Gothic Book</vt:lpstr>
      <vt:lpstr>MyriadPro</vt:lpstr>
      <vt:lpstr>Open Sans</vt:lpstr>
      <vt:lpstr>Times</vt:lpstr>
      <vt:lpstr>Times New Roman</vt:lpstr>
      <vt:lpstr>Verdana</vt:lpstr>
      <vt:lpstr>Wingdings</vt:lpstr>
      <vt:lpstr>Vindico Widescreen Original Navy</vt:lpstr>
      <vt:lpstr>PowerPoint Presentation</vt:lpstr>
      <vt:lpstr>Thank you </vt:lpstr>
      <vt:lpstr>Disclosures</vt:lpstr>
      <vt:lpstr>Objectives</vt:lpstr>
      <vt:lpstr>Optimal Lipid Lowering: Statin Benefits and Residual Risk</vt:lpstr>
      <vt:lpstr>Lowering LDL-C Reduces ASCVD</vt:lpstr>
      <vt:lpstr>PowerPoint Presentation</vt:lpstr>
      <vt:lpstr>Residual Risk Persists Despite Statins</vt:lpstr>
      <vt:lpstr>Why does residual risk occur in spite of ‘optimal’ statin therapy ?</vt:lpstr>
      <vt:lpstr>Lifetime Risk with Aggregate Risk Factor Burden</vt:lpstr>
      <vt:lpstr>PowerPoint Presentation</vt:lpstr>
      <vt:lpstr>Why does residual risk occur in spite of ‘optimal’ statin therapy ?</vt:lpstr>
      <vt:lpstr>PowerPoint Presentation</vt:lpstr>
      <vt:lpstr>Variability in Response to Statins</vt:lpstr>
      <vt:lpstr>Statin Intolerance</vt:lpstr>
      <vt:lpstr>Statin Intolerance</vt:lpstr>
      <vt:lpstr> Lipoprotein (a): Effects on atheroma and CV events</vt:lpstr>
      <vt:lpstr>Familial hypercholesterolemia (FH) and ASCVD risk</vt:lpstr>
      <vt:lpstr>Summary</vt:lpstr>
      <vt:lpstr>The Role of Non-statin Therapies: Evolving evidence, evolving guidance</vt:lpstr>
      <vt:lpstr>Evolving Evidence, Evolving Guidance</vt:lpstr>
      <vt:lpstr>Impact of Ezetimibe in ACS</vt:lpstr>
      <vt:lpstr>PCSK9 Inhibitors (PCSK9i) </vt:lpstr>
      <vt:lpstr>LDL Receptor (LDL-R) Function and Life Cycle</vt:lpstr>
      <vt:lpstr>Role of PCSK9 in the Regulation of LDLR Expression</vt:lpstr>
      <vt:lpstr>Impact of PCSK9i on LDLR Expression</vt:lpstr>
      <vt:lpstr>Efficacy of PCSK9i added to baseline therapies</vt:lpstr>
      <vt:lpstr>PCSK9 inhibition in HoFH vs HeFH: Efficacy</vt:lpstr>
      <vt:lpstr>PowerPoint Presentation</vt:lpstr>
      <vt:lpstr>Objectives </vt:lpstr>
      <vt:lpstr>Key PCSK9 Inhibitor CV Outcomes Trials</vt:lpstr>
      <vt:lpstr>PowerPoint Presentation</vt:lpstr>
      <vt:lpstr>PowerPoint Presentation</vt:lpstr>
      <vt:lpstr>Evolocumab in Stable, High-Risk ASCVD</vt:lpstr>
      <vt:lpstr>Evolocumab in Stable, High-Risk ASCVD</vt:lpstr>
      <vt:lpstr>Evolocumab in Stable, High-Risk ASCVD</vt:lpstr>
      <vt:lpstr>Safety with evolocumab by achieved LDL-C at 4 Weeks</vt:lpstr>
      <vt:lpstr>Safety with evolocumab by achieved LDL-C at 4 Weeks</vt:lpstr>
      <vt:lpstr>EBBINGHAUS Study of cognitive function during treatment with evolocumab</vt:lpstr>
      <vt:lpstr>ODYSSEY OUTCOMES:  18,924 patients randomized at 1315 sites in 57 countries  Nov 2, 2012 − Nov 11, 2017</vt:lpstr>
      <vt:lpstr>ODYSSEY Outcomes: Treatment Assignment</vt:lpstr>
      <vt:lpstr>LDL-C: Intent-to-Treat and On-Treatment Analyses</vt:lpstr>
      <vt:lpstr>ODYSSEY: Cumulative incidence of primary composite endpoint</vt:lpstr>
      <vt:lpstr>ODYSSEY: Adverse events and laboratory abnormalities</vt:lpstr>
      <vt:lpstr>For the Future: What we have learned from sub-analyses of PCSK9i outcomes trials? </vt:lpstr>
      <vt:lpstr>Total Key Secondary Endpoint Events: CV Death / MI / Stroke </vt:lpstr>
      <vt:lpstr>Long-term Safety and Efficacy of Achieving Very Low Levels of LDL-C A Prespecified Analysis of the IMPROVE-IT Trial</vt:lpstr>
      <vt:lpstr>FOURIER: Efficacy and safety of very low levels of LDL-C with evolocumab</vt:lpstr>
      <vt:lpstr>CV safety and efficacy of evolocumab in patients with and without diabetes: FOURIER</vt:lpstr>
      <vt:lpstr>PowerPoint Presentation</vt:lpstr>
      <vt:lpstr>Efficacy and safety of alirocumab in DM: Pooled analyses from phase 3 trials</vt:lpstr>
      <vt:lpstr>Effect of Evolocumab by Universal MI Type</vt:lpstr>
      <vt:lpstr>Effect of Evolocumab by MI Type: NSTEMI and STEMI</vt:lpstr>
      <vt:lpstr>Clinical Benefit of Evolocumab by Extent of CAD</vt:lpstr>
      <vt:lpstr>Clinical Benefit of Evolocumab by Extent of CAD</vt:lpstr>
      <vt:lpstr>CV Death, MI or Stroke in Patients With  and Without Peripheral Artery Disease</vt:lpstr>
      <vt:lpstr>Lp(a) and PSCK9 inhibitors</vt:lpstr>
      <vt:lpstr>Lp(a), CV risk, and evolocumab: FOURIER</vt:lpstr>
      <vt:lpstr>Clinical Practice Guidelines</vt:lpstr>
      <vt:lpstr>PowerPoint Presentation</vt:lpstr>
      <vt:lpstr>PowerPoint Presentation</vt:lpstr>
      <vt:lpstr>2017 ESC/EAS Task Force recommendations for PCSK9 inhibitors</vt:lpstr>
      <vt:lpstr>2017 ESC/EAS Task Force recommendations for PCSK9 inhibitors</vt:lpstr>
      <vt:lpstr>2017 ESC/EAS Task Force recommendations for PCSK9 inhibitors</vt:lpstr>
      <vt:lpstr>2018 ACC/AHA Blood cholesterol Guidelines</vt:lpstr>
      <vt:lpstr>PowerPoint Presentation</vt:lpstr>
      <vt:lpstr>PowerPoint Presentation</vt:lpstr>
      <vt:lpstr>PowerPoint Presentation</vt:lpstr>
      <vt:lpstr>Prescribing PCSK9i in Clinical Practice</vt:lpstr>
      <vt:lpstr>Very high risk</vt:lpstr>
      <vt:lpstr>PowerPoint Presentation</vt:lpstr>
      <vt:lpstr>Prescribing, dosing, and administration: evolocumab</vt:lpstr>
      <vt:lpstr>Prescribing, dosing, and administration: evolocumab</vt:lpstr>
      <vt:lpstr>Prescribing, dosing, and administration: evolocumab</vt:lpstr>
      <vt:lpstr>SUMMARY</vt:lpstr>
      <vt:lpstr>Summary:  PCSK9 inhibition in clinical practice</vt:lpstr>
      <vt:lpstr>Summary:  Insights to identify the high-risk patient</vt:lpstr>
      <vt:lpstr>Summary:  Insights to identify the high-risk patient</vt:lpstr>
      <vt:lpstr>PowerPoint Presentation</vt:lpstr>
    </vt:vector>
  </TitlesOfParts>
  <Company>Medical 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Heart Only Transplant Program</dc:title>
  <dc:creator>Windows User</dc:creator>
  <cp:lastModifiedBy>Kelsi Lane</cp:lastModifiedBy>
  <cp:revision>727</cp:revision>
  <dcterms:created xsi:type="dcterms:W3CDTF">2017-01-31T20:02:24Z</dcterms:created>
  <dcterms:modified xsi:type="dcterms:W3CDTF">2019-04-17T19:44:23Z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_AdHocReviewCycleID">
    <vt:i4>-641848708</vt:i4>
  </property>
  <property fmtid="{D5CDD505-2E9C-101B-9397-08002B2CF9AE}" pid="4" name="_EmailSubject">
    <vt:lpwstr>2018 Amgen CVD Prevention ASPC Mtg: 1-week Content Deliverable Reminder</vt:lpwstr>
  </property>
  <property fmtid="{D5CDD505-2E9C-101B-9397-08002B2CF9AE}" pid="5" name="_AuthorEmail">
    <vt:lpwstr>morrispa@musc.edu</vt:lpwstr>
  </property>
  <property fmtid="{D5CDD505-2E9C-101B-9397-08002B2CF9AE}" pid="6" name="_AuthorEmailDisplayName">
    <vt:lpwstr>Morris, Pamela Bowe</vt:lpwstr>
  </property>
</Properties>
</file>