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Layouts/slideLayout53.xml" ContentType="application/vnd.openxmlformats-officedocument.presentationml.slideLayou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17.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theme/theme1.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6.xml" ContentType="application/vnd.openxmlformats-officedocument.theme+xml"/>
  <Override PartName="/ppt/theme/theme5.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 id="2147483696" r:id="rId5"/>
    <p:sldMasterId id="2147483708" r:id="rId6"/>
  </p:sldMasterIdLst>
  <p:notesMasterIdLst>
    <p:notesMasterId r:id="rId49"/>
  </p:notesMasterIdLst>
  <p:handoutMasterIdLst>
    <p:handoutMasterId r:id="rId50"/>
  </p:handoutMasterIdLst>
  <p:sldIdLst>
    <p:sldId id="259" r:id="rId7"/>
    <p:sldId id="1295" r:id="rId8"/>
    <p:sldId id="260" r:id="rId9"/>
    <p:sldId id="591" r:id="rId10"/>
    <p:sldId id="559" r:id="rId11"/>
    <p:sldId id="592" r:id="rId12"/>
    <p:sldId id="551" r:id="rId13"/>
    <p:sldId id="510" r:id="rId14"/>
    <p:sldId id="1265" r:id="rId15"/>
    <p:sldId id="661" r:id="rId16"/>
    <p:sldId id="715" r:id="rId17"/>
    <p:sldId id="1237" r:id="rId18"/>
    <p:sldId id="400" r:id="rId19"/>
    <p:sldId id="645" r:id="rId20"/>
    <p:sldId id="406" r:id="rId21"/>
    <p:sldId id="392" r:id="rId22"/>
    <p:sldId id="1296" r:id="rId23"/>
    <p:sldId id="692" r:id="rId24"/>
    <p:sldId id="358" r:id="rId25"/>
    <p:sldId id="697" r:id="rId26"/>
    <p:sldId id="656" r:id="rId27"/>
    <p:sldId id="700" r:id="rId28"/>
    <p:sldId id="701" r:id="rId29"/>
    <p:sldId id="466" r:id="rId30"/>
    <p:sldId id="703" r:id="rId31"/>
    <p:sldId id="695" r:id="rId32"/>
    <p:sldId id="1297" r:id="rId33"/>
    <p:sldId id="1298" r:id="rId34"/>
    <p:sldId id="625" r:id="rId35"/>
    <p:sldId id="730" r:id="rId36"/>
    <p:sldId id="374" r:id="rId37"/>
    <p:sldId id="1299" r:id="rId38"/>
    <p:sldId id="1300" r:id="rId39"/>
    <p:sldId id="1301" r:id="rId40"/>
    <p:sldId id="1302" r:id="rId41"/>
    <p:sldId id="1303" r:id="rId42"/>
    <p:sldId id="1304" r:id="rId43"/>
    <p:sldId id="1305" r:id="rId44"/>
    <p:sldId id="1275" r:id="rId45"/>
    <p:sldId id="670" r:id="rId46"/>
    <p:sldId id="1306" r:id="rId47"/>
    <p:sldId id="130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9A1284-0EA9-4F12-8BFE-EAB200A04E31}" v="855" dt="2024-03-30T19:59:17.0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36" autoAdjust="0"/>
    <p:restoredTop sz="96327"/>
  </p:normalViewPr>
  <p:slideViewPr>
    <p:cSldViewPr snapToGrid="0" snapToObjects="1">
      <p:cViewPr varScale="1">
        <p:scale>
          <a:sx n="147" d="100"/>
          <a:sy n="147" d="100"/>
        </p:scale>
        <p:origin x="996" y="12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handoutMaster" Target="handoutMasters/handoutMaster1.xml"/><Relationship Id="rId55"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8" Type="http://schemas.openxmlformats.org/officeDocument/2006/relationships/customXml" Target="../customXml/item3.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customXml" Target="../customXml/item1.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 Id="rId57" Type="http://schemas.openxmlformats.org/officeDocument/2006/relationships/customXml" Target="../customXml/item2.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F32080-F245-4627-8E24-5F334C1D90CF}"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F2FED058-441A-4307-B78C-7A1D16C4DBE4}">
      <dgm:prSet phldrT="[Text]"/>
      <dgm:spPr/>
      <dgm:t>
        <a:bodyPr/>
        <a:lstStyle/>
        <a:p>
          <a:r>
            <a:rPr lang="en-US" dirty="0"/>
            <a:t>Observation</a:t>
          </a:r>
        </a:p>
      </dgm:t>
    </dgm:pt>
    <dgm:pt modelId="{D60D9BD2-CB65-44B0-B9F3-E17E5F1BD4AA}" type="parTrans" cxnId="{1D1CF2C7-F58C-468D-B8DC-EE8724D57249}">
      <dgm:prSet/>
      <dgm:spPr/>
      <dgm:t>
        <a:bodyPr/>
        <a:lstStyle/>
        <a:p>
          <a:endParaRPr lang="en-US"/>
        </a:p>
      </dgm:t>
    </dgm:pt>
    <dgm:pt modelId="{10E2CD02-442D-49A4-9473-1EFAA1A2DE09}" type="sibTrans" cxnId="{1D1CF2C7-F58C-468D-B8DC-EE8724D57249}">
      <dgm:prSet/>
      <dgm:spPr/>
      <dgm:t>
        <a:bodyPr/>
        <a:lstStyle/>
        <a:p>
          <a:endParaRPr lang="en-US"/>
        </a:p>
      </dgm:t>
    </dgm:pt>
    <dgm:pt modelId="{1A6BC7BB-225F-459B-BC51-A76717127DC1}">
      <dgm:prSet phldrT="[Text]"/>
      <dgm:spPr>
        <a:solidFill>
          <a:schemeClr val="accent6">
            <a:lumMod val="40000"/>
            <a:lumOff val="60000"/>
          </a:schemeClr>
        </a:solidFill>
      </dgm:spPr>
      <dgm:t>
        <a:bodyPr/>
        <a:lstStyle/>
        <a:p>
          <a:r>
            <a:rPr lang="en-US" dirty="0">
              <a:solidFill>
                <a:schemeClr val="tx1"/>
              </a:solidFill>
            </a:rPr>
            <a:t>Documentation</a:t>
          </a:r>
        </a:p>
      </dgm:t>
    </dgm:pt>
    <dgm:pt modelId="{B727430E-3472-4D07-9C71-6D54F2345147}" type="parTrans" cxnId="{C4A56ABD-39B4-4260-ABAC-4F84182B8059}">
      <dgm:prSet/>
      <dgm:spPr/>
      <dgm:t>
        <a:bodyPr/>
        <a:lstStyle/>
        <a:p>
          <a:endParaRPr lang="en-US"/>
        </a:p>
      </dgm:t>
    </dgm:pt>
    <dgm:pt modelId="{BAF8F974-1935-46A6-95DB-6B9A8B4A4E6A}" type="sibTrans" cxnId="{C4A56ABD-39B4-4260-ABAC-4F84182B8059}">
      <dgm:prSet/>
      <dgm:spPr/>
      <dgm:t>
        <a:bodyPr/>
        <a:lstStyle/>
        <a:p>
          <a:endParaRPr lang="en-US"/>
        </a:p>
      </dgm:t>
    </dgm:pt>
    <dgm:pt modelId="{D13EA5FB-DB45-42A9-810B-71339CFA50C5}">
      <dgm:prSet phldrT="[Text]"/>
      <dgm:spPr/>
      <dgm:t>
        <a:bodyPr/>
        <a:lstStyle/>
        <a:p>
          <a:r>
            <a:rPr lang="en-US" dirty="0"/>
            <a:t>Feedback</a:t>
          </a:r>
        </a:p>
      </dgm:t>
    </dgm:pt>
    <dgm:pt modelId="{56754588-567E-40B1-B3D7-BA4CD0130FD7}" type="parTrans" cxnId="{E39DF2BF-1731-4F62-8CCB-64333940D815}">
      <dgm:prSet/>
      <dgm:spPr/>
      <dgm:t>
        <a:bodyPr/>
        <a:lstStyle/>
        <a:p>
          <a:endParaRPr lang="en-US"/>
        </a:p>
      </dgm:t>
    </dgm:pt>
    <dgm:pt modelId="{5D43C66A-903F-4CAF-91F1-A4434F9293E7}" type="sibTrans" cxnId="{E39DF2BF-1731-4F62-8CCB-64333940D815}">
      <dgm:prSet/>
      <dgm:spPr/>
      <dgm:t>
        <a:bodyPr/>
        <a:lstStyle/>
        <a:p>
          <a:endParaRPr lang="en-US"/>
        </a:p>
      </dgm:t>
    </dgm:pt>
    <dgm:pt modelId="{91814EE7-8EFC-4F19-9972-4F66FADB0DFF}">
      <dgm:prSet phldrT="[Text]"/>
      <dgm:spPr>
        <a:solidFill>
          <a:schemeClr val="accent6">
            <a:lumMod val="40000"/>
            <a:lumOff val="60000"/>
          </a:schemeClr>
        </a:solidFill>
      </dgm:spPr>
      <dgm:t>
        <a:bodyPr/>
        <a:lstStyle/>
        <a:p>
          <a:r>
            <a:rPr lang="en-US" dirty="0">
              <a:solidFill>
                <a:schemeClr val="tx1"/>
              </a:solidFill>
            </a:rPr>
            <a:t>Documentation</a:t>
          </a:r>
        </a:p>
      </dgm:t>
    </dgm:pt>
    <dgm:pt modelId="{956C0EAD-5652-4E7F-B940-20E5CF0CC0A2}" type="parTrans" cxnId="{D95B423F-71B6-4082-9E31-95D804CED6C0}">
      <dgm:prSet/>
      <dgm:spPr/>
      <dgm:t>
        <a:bodyPr/>
        <a:lstStyle/>
        <a:p>
          <a:endParaRPr lang="en-US"/>
        </a:p>
      </dgm:t>
    </dgm:pt>
    <dgm:pt modelId="{DD55B5D8-03AE-483D-8CB2-44E4F7C7E4D4}" type="sibTrans" cxnId="{D95B423F-71B6-4082-9E31-95D804CED6C0}">
      <dgm:prSet/>
      <dgm:spPr/>
      <dgm:t>
        <a:bodyPr/>
        <a:lstStyle/>
        <a:p>
          <a:endParaRPr lang="en-US"/>
        </a:p>
      </dgm:t>
    </dgm:pt>
    <dgm:pt modelId="{55EB34FA-EE5E-4959-A7E0-7EF9A6A96AD3}">
      <dgm:prSet phldrT="[Text]"/>
      <dgm:spPr/>
      <dgm:t>
        <a:bodyPr/>
        <a:lstStyle/>
        <a:p>
          <a:r>
            <a:rPr lang="en-US" dirty="0"/>
            <a:t>Action</a:t>
          </a:r>
        </a:p>
      </dgm:t>
    </dgm:pt>
    <dgm:pt modelId="{BC7DC459-1368-4190-A98C-D856D563804C}" type="parTrans" cxnId="{503CF983-C739-4A33-A39B-E0A976467EC5}">
      <dgm:prSet/>
      <dgm:spPr/>
      <dgm:t>
        <a:bodyPr/>
        <a:lstStyle/>
        <a:p>
          <a:endParaRPr lang="en-US"/>
        </a:p>
      </dgm:t>
    </dgm:pt>
    <dgm:pt modelId="{5BA5CBD3-D162-4210-AB99-AA29058A52A2}" type="sibTrans" cxnId="{503CF983-C739-4A33-A39B-E0A976467EC5}">
      <dgm:prSet/>
      <dgm:spPr/>
      <dgm:t>
        <a:bodyPr/>
        <a:lstStyle/>
        <a:p>
          <a:endParaRPr lang="en-US"/>
        </a:p>
      </dgm:t>
    </dgm:pt>
    <dgm:pt modelId="{EF1A13A5-C26C-4295-B3D5-C1C88344BD9B}">
      <dgm:prSet phldrT="[Text]"/>
      <dgm:spPr>
        <a:solidFill>
          <a:schemeClr val="accent6">
            <a:lumMod val="40000"/>
            <a:lumOff val="60000"/>
          </a:schemeClr>
        </a:solidFill>
      </dgm:spPr>
      <dgm:t>
        <a:bodyPr/>
        <a:lstStyle/>
        <a:p>
          <a:r>
            <a:rPr lang="en-US" dirty="0">
              <a:solidFill>
                <a:schemeClr val="tx1"/>
              </a:solidFill>
            </a:rPr>
            <a:t>Documentation</a:t>
          </a:r>
        </a:p>
      </dgm:t>
    </dgm:pt>
    <dgm:pt modelId="{3394765A-9D7F-44E5-B2C2-6E20A53017FB}" type="parTrans" cxnId="{6539BBC4-B86E-4E65-AEEA-5888B63A5087}">
      <dgm:prSet/>
      <dgm:spPr/>
      <dgm:t>
        <a:bodyPr/>
        <a:lstStyle/>
        <a:p>
          <a:endParaRPr lang="en-US"/>
        </a:p>
      </dgm:t>
    </dgm:pt>
    <dgm:pt modelId="{5BF1E92A-A0BC-40EB-A4ED-FD11414CCBEE}" type="sibTrans" cxnId="{6539BBC4-B86E-4E65-AEEA-5888B63A5087}">
      <dgm:prSet/>
      <dgm:spPr/>
      <dgm:t>
        <a:bodyPr/>
        <a:lstStyle/>
        <a:p>
          <a:endParaRPr lang="en-US"/>
        </a:p>
      </dgm:t>
    </dgm:pt>
    <dgm:pt modelId="{1372814C-BB5C-4913-861A-16E194945617}" type="pres">
      <dgm:prSet presAssocID="{2EF32080-F245-4627-8E24-5F334C1D90CF}" presName="cycle" presStyleCnt="0">
        <dgm:presLayoutVars>
          <dgm:dir/>
          <dgm:resizeHandles val="exact"/>
        </dgm:presLayoutVars>
      </dgm:prSet>
      <dgm:spPr/>
    </dgm:pt>
    <dgm:pt modelId="{532D5C9D-A945-4F47-B611-8205546084CF}" type="pres">
      <dgm:prSet presAssocID="{F2FED058-441A-4307-B78C-7A1D16C4DBE4}" presName="node" presStyleLbl="node1" presStyleIdx="0" presStyleCnt="6">
        <dgm:presLayoutVars>
          <dgm:bulletEnabled val="1"/>
        </dgm:presLayoutVars>
      </dgm:prSet>
      <dgm:spPr/>
    </dgm:pt>
    <dgm:pt modelId="{F6C30D80-E6F1-4070-812C-A0D0DF308FF1}" type="pres">
      <dgm:prSet presAssocID="{F2FED058-441A-4307-B78C-7A1D16C4DBE4}" presName="spNode" presStyleCnt="0"/>
      <dgm:spPr/>
    </dgm:pt>
    <dgm:pt modelId="{A0050CBF-DCBC-44A8-B872-969C8EC5E9DC}" type="pres">
      <dgm:prSet presAssocID="{10E2CD02-442D-49A4-9473-1EFAA1A2DE09}" presName="sibTrans" presStyleLbl="sibTrans1D1" presStyleIdx="0" presStyleCnt="6"/>
      <dgm:spPr/>
    </dgm:pt>
    <dgm:pt modelId="{CD6F2C5F-DF45-456B-B3B2-024FBEA9C1ED}" type="pres">
      <dgm:prSet presAssocID="{1A6BC7BB-225F-459B-BC51-A76717127DC1}" presName="node" presStyleLbl="node1" presStyleIdx="1" presStyleCnt="6">
        <dgm:presLayoutVars>
          <dgm:bulletEnabled val="1"/>
        </dgm:presLayoutVars>
      </dgm:prSet>
      <dgm:spPr/>
    </dgm:pt>
    <dgm:pt modelId="{7F152E07-11B5-4737-B43B-D371E09C5C4C}" type="pres">
      <dgm:prSet presAssocID="{1A6BC7BB-225F-459B-BC51-A76717127DC1}" presName="spNode" presStyleCnt="0"/>
      <dgm:spPr/>
    </dgm:pt>
    <dgm:pt modelId="{931B18C5-A7F9-4322-A783-D3A8CB2F7633}" type="pres">
      <dgm:prSet presAssocID="{BAF8F974-1935-46A6-95DB-6B9A8B4A4E6A}" presName="sibTrans" presStyleLbl="sibTrans1D1" presStyleIdx="1" presStyleCnt="6"/>
      <dgm:spPr/>
    </dgm:pt>
    <dgm:pt modelId="{F49200EA-1AAE-4284-8E64-4A757E00AE76}" type="pres">
      <dgm:prSet presAssocID="{D13EA5FB-DB45-42A9-810B-71339CFA50C5}" presName="node" presStyleLbl="node1" presStyleIdx="2" presStyleCnt="6">
        <dgm:presLayoutVars>
          <dgm:bulletEnabled val="1"/>
        </dgm:presLayoutVars>
      </dgm:prSet>
      <dgm:spPr/>
    </dgm:pt>
    <dgm:pt modelId="{883F60FE-FD5F-4FB4-8B59-7EBB3D161ED2}" type="pres">
      <dgm:prSet presAssocID="{D13EA5FB-DB45-42A9-810B-71339CFA50C5}" presName="spNode" presStyleCnt="0"/>
      <dgm:spPr/>
    </dgm:pt>
    <dgm:pt modelId="{CDE5967B-7E50-45F4-8A14-5EA3C699C50A}" type="pres">
      <dgm:prSet presAssocID="{5D43C66A-903F-4CAF-91F1-A4434F9293E7}" presName="sibTrans" presStyleLbl="sibTrans1D1" presStyleIdx="2" presStyleCnt="6"/>
      <dgm:spPr/>
    </dgm:pt>
    <dgm:pt modelId="{01AA27FB-8921-4FD8-AE56-0F65B6679345}" type="pres">
      <dgm:prSet presAssocID="{91814EE7-8EFC-4F19-9972-4F66FADB0DFF}" presName="node" presStyleLbl="node1" presStyleIdx="3" presStyleCnt="6">
        <dgm:presLayoutVars>
          <dgm:bulletEnabled val="1"/>
        </dgm:presLayoutVars>
      </dgm:prSet>
      <dgm:spPr/>
    </dgm:pt>
    <dgm:pt modelId="{1ABB7936-685F-4A3D-BCE4-5797165A30EB}" type="pres">
      <dgm:prSet presAssocID="{91814EE7-8EFC-4F19-9972-4F66FADB0DFF}" presName="spNode" presStyleCnt="0"/>
      <dgm:spPr/>
    </dgm:pt>
    <dgm:pt modelId="{6F5C28ED-FFD6-4239-8863-7A85E6B0670E}" type="pres">
      <dgm:prSet presAssocID="{DD55B5D8-03AE-483D-8CB2-44E4F7C7E4D4}" presName="sibTrans" presStyleLbl="sibTrans1D1" presStyleIdx="3" presStyleCnt="6"/>
      <dgm:spPr/>
    </dgm:pt>
    <dgm:pt modelId="{148E472C-D6F3-45B9-8C95-5BD134FC8B58}" type="pres">
      <dgm:prSet presAssocID="{55EB34FA-EE5E-4959-A7E0-7EF9A6A96AD3}" presName="node" presStyleLbl="node1" presStyleIdx="4" presStyleCnt="6">
        <dgm:presLayoutVars>
          <dgm:bulletEnabled val="1"/>
        </dgm:presLayoutVars>
      </dgm:prSet>
      <dgm:spPr/>
    </dgm:pt>
    <dgm:pt modelId="{EEF27917-69AA-49E6-8DA3-041AC4EF0EBF}" type="pres">
      <dgm:prSet presAssocID="{55EB34FA-EE5E-4959-A7E0-7EF9A6A96AD3}" presName="spNode" presStyleCnt="0"/>
      <dgm:spPr/>
    </dgm:pt>
    <dgm:pt modelId="{F47EDB9E-806E-4402-A702-793998588D4F}" type="pres">
      <dgm:prSet presAssocID="{5BA5CBD3-D162-4210-AB99-AA29058A52A2}" presName="sibTrans" presStyleLbl="sibTrans1D1" presStyleIdx="4" presStyleCnt="6"/>
      <dgm:spPr/>
    </dgm:pt>
    <dgm:pt modelId="{6A76BF6A-FFD2-49AE-940E-CD0A34987FD0}" type="pres">
      <dgm:prSet presAssocID="{EF1A13A5-C26C-4295-B3D5-C1C88344BD9B}" presName="node" presStyleLbl="node1" presStyleIdx="5" presStyleCnt="6">
        <dgm:presLayoutVars>
          <dgm:bulletEnabled val="1"/>
        </dgm:presLayoutVars>
      </dgm:prSet>
      <dgm:spPr/>
    </dgm:pt>
    <dgm:pt modelId="{D6C40C83-41B0-4869-944D-7E8AAA362733}" type="pres">
      <dgm:prSet presAssocID="{EF1A13A5-C26C-4295-B3D5-C1C88344BD9B}" presName="spNode" presStyleCnt="0"/>
      <dgm:spPr/>
    </dgm:pt>
    <dgm:pt modelId="{764A6EF5-879A-4B2F-81ED-FDB918FA6C6E}" type="pres">
      <dgm:prSet presAssocID="{5BF1E92A-A0BC-40EB-A4ED-FD11414CCBEE}" presName="sibTrans" presStyleLbl="sibTrans1D1" presStyleIdx="5" presStyleCnt="6"/>
      <dgm:spPr/>
    </dgm:pt>
  </dgm:ptLst>
  <dgm:cxnLst>
    <dgm:cxn modelId="{34951731-DD28-4A6C-AFD0-A99CB8C42100}" type="presOf" srcId="{1A6BC7BB-225F-459B-BC51-A76717127DC1}" destId="{CD6F2C5F-DF45-456B-B3B2-024FBEA9C1ED}" srcOrd="0" destOrd="0" presId="urn:microsoft.com/office/officeart/2005/8/layout/cycle5"/>
    <dgm:cxn modelId="{716FB234-DC2A-49DC-8B15-4C87EFC73546}" type="presOf" srcId="{BAF8F974-1935-46A6-95DB-6B9A8B4A4E6A}" destId="{931B18C5-A7F9-4322-A783-D3A8CB2F7633}" srcOrd="0" destOrd="0" presId="urn:microsoft.com/office/officeart/2005/8/layout/cycle5"/>
    <dgm:cxn modelId="{D95B423F-71B6-4082-9E31-95D804CED6C0}" srcId="{2EF32080-F245-4627-8E24-5F334C1D90CF}" destId="{91814EE7-8EFC-4F19-9972-4F66FADB0DFF}" srcOrd="3" destOrd="0" parTransId="{956C0EAD-5652-4E7F-B940-20E5CF0CC0A2}" sibTransId="{DD55B5D8-03AE-483D-8CB2-44E4F7C7E4D4}"/>
    <dgm:cxn modelId="{0A84996C-F600-4416-BE78-75F035819A97}" type="presOf" srcId="{F2FED058-441A-4307-B78C-7A1D16C4DBE4}" destId="{532D5C9D-A945-4F47-B611-8205546084CF}" srcOrd="0" destOrd="0" presId="urn:microsoft.com/office/officeart/2005/8/layout/cycle5"/>
    <dgm:cxn modelId="{5EF5976D-9192-4D9A-8E7E-5978E0A501C6}" type="presOf" srcId="{2EF32080-F245-4627-8E24-5F334C1D90CF}" destId="{1372814C-BB5C-4913-861A-16E194945617}" srcOrd="0" destOrd="0" presId="urn:microsoft.com/office/officeart/2005/8/layout/cycle5"/>
    <dgm:cxn modelId="{F4F4DD75-822E-48A5-9559-03D19797A392}" type="presOf" srcId="{DD55B5D8-03AE-483D-8CB2-44E4F7C7E4D4}" destId="{6F5C28ED-FFD6-4239-8863-7A85E6B0670E}" srcOrd="0" destOrd="0" presId="urn:microsoft.com/office/officeart/2005/8/layout/cycle5"/>
    <dgm:cxn modelId="{992CB77F-4D54-49F6-8FB3-8B06EEB56FD2}" type="presOf" srcId="{91814EE7-8EFC-4F19-9972-4F66FADB0DFF}" destId="{01AA27FB-8921-4FD8-AE56-0F65B6679345}" srcOrd="0" destOrd="0" presId="urn:microsoft.com/office/officeart/2005/8/layout/cycle5"/>
    <dgm:cxn modelId="{503CF983-C739-4A33-A39B-E0A976467EC5}" srcId="{2EF32080-F245-4627-8E24-5F334C1D90CF}" destId="{55EB34FA-EE5E-4959-A7E0-7EF9A6A96AD3}" srcOrd="4" destOrd="0" parTransId="{BC7DC459-1368-4190-A98C-D856D563804C}" sibTransId="{5BA5CBD3-D162-4210-AB99-AA29058A52A2}"/>
    <dgm:cxn modelId="{10DADFA4-536D-4A67-B842-BF3891B14C65}" type="presOf" srcId="{5BF1E92A-A0BC-40EB-A4ED-FD11414CCBEE}" destId="{764A6EF5-879A-4B2F-81ED-FDB918FA6C6E}" srcOrd="0" destOrd="0" presId="urn:microsoft.com/office/officeart/2005/8/layout/cycle5"/>
    <dgm:cxn modelId="{12EAE0B8-EC5D-4D2E-A304-F909D49A62F1}" type="presOf" srcId="{10E2CD02-442D-49A4-9473-1EFAA1A2DE09}" destId="{A0050CBF-DCBC-44A8-B872-969C8EC5E9DC}" srcOrd="0" destOrd="0" presId="urn:microsoft.com/office/officeart/2005/8/layout/cycle5"/>
    <dgm:cxn modelId="{C4A56ABD-39B4-4260-ABAC-4F84182B8059}" srcId="{2EF32080-F245-4627-8E24-5F334C1D90CF}" destId="{1A6BC7BB-225F-459B-BC51-A76717127DC1}" srcOrd="1" destOrd="0" parTransId="{B727430E-3472-4D07-9C71-6D54F2345147}" sibTransId="{BAF8F974-1935-46A6-95DB-6B9A8B4A4E6A}"/>
    <dgm:cxn modelId="{B141A6BF-67EE-4EAB-A1BC-EF9834937C97}" type="presOf" srcId="{5BA5CBD3-D162-4210-AB99-AA29058A52A2}" destId="{F47EDB9E-806E-4402-A702-793998588D4F}" srcOrd="0" destOrd="0" presId="urn:microsoft.com/office/officeart/2005/8/layout/cycle5"/>
    <dgm:cxn modelId="{E39DF2BF-1731-4F62-8CCB-64333940D815}" srcId="{2EF32080-F245-4627-8E24-5F334C1D90CF}" destId="{D13EA5FB-DB45-42A9-810B-71339CFA50C5}" srcOrd="2" destOrd="0" parTransId="{56754588-567E-40B1-B3D7-BA4CD0130FD7}" sibTransId="{5D43C66A-903F-4CAF-91F1-A4434F9293E7}"/>
    <dgm:cxn modelId="{6539BBC4-B86E-4E65-AEEA-5888B63A5087}" srcId="{2EF32080-F245-4627-8E24-5F334C1D90CF}" destId="{EF1A13A5-C26C-4295-B3D5-C1C88344BD9B}" srcOrd="5" destOrd="0" parTransId="{3394765A-9D7F-44E5-B2C2-6E20A53017FB}" sibTransId="{5BF1E92A-A0BC-40EB-A4ED-FD11414CCBEE}"/>
    <dgm:cxn modelId="{1D1CF2C7-F58C-468D-B8DC-EE8724D57249}" srcId="{2EF32080-F245-4627-8E24-5F334C1D90CF}" destId="{F2FED058-441A-4307-B78C-7A1D16C4DBE4}" srcOrd="0" destOrd="0" parTransId="{D60D9BD2-CB65-44B0-B9F3-E17E5F1BD4AA}" sibTransId="{10E2CD02-442D-49A4-9473-1EFAA1A2DE09}"/>
    <dgm:cxn modelId="{47C6A0C8-00B4-4ADA-B4C2-8CEF51507B40}" type="presOf" srcId="{5D43C66A-903F-4CAF-91F1-A4434F9293E7}" destId="{CDE5967B-7E50-45F4-8A14-5EA3C699C50A}" srcOrd="0" destOrd="0" presId="urn:microsoft.com/office/officeart/2005/8/layout/cycle5"/>
    <dgm:cxn modelId="{6CDDE9D3-D6A9-488B-8FEF-D297996BE9FD}" type="presOf" srcId="{D13EA5FB-DB45-42A9-810B-71339CFA50C5}" destId="{F49200EA-1AAE-4284-8E64-4A757E00AE76}" srcOrd="0" destOrd="0" presId="urn:microsoft.com/office/officeart/2005/8/layout/cycle5"/>
    <dgm:cxn modelId="{9B43E0EA-56FD-4D9A-BEF7-C04D39C37F8F}" type="presOf" srcId="{EF1A13A5-C26C-4295-B3D5-C1C88344BD9B}" destId="{6A76BF6A-FFD2-49AE-940E-CD0A34987FD0}" srcOrd="0" destOrd="0" presId="urn:microsoft.com/office/officeart/2005/8/layout/cycle5"/>
    <dgm:cxn modelId="{2FF316F7-84E3-49AB-9E13-8F9F215A5368}" type="presOf" srcId="{55EB34FA-EE5E-4959-A7E0-7EF9A6A96AD3}" destId="{148E472C-D6F3-45B9-8C95-5BD134FC8B58}" srcOrd="0" destOrd="0" presId="urn:microsoft.com/office/officeart/2005/8/layout/cycle5"/>
    <dgm:cxn modelId="{44E30465-3376-4EDC-BDEE-082BEDAB547D}" type="presParOf" srcId="{1372814C-BB5C-4913-861A-16E194945617}" destId="{532D5C9D-A945-4F47-B611-8205546084CF}" srcOrd="0" destOrd="0" presId="urn:microsoft.com/office/officeart/2005/8/layout/cycle5"/>
    <dgm:cxn modelId="{7CED6568-D0EB-4773-AC4C-2B4CFBFD6711}" type="presParOf" srcId="{1372814C-BB5C-4913-861A-16E194945617}" destId="{F6C30D80-E6F1-4070-812C-A0D0DF308FF1}" srcOrd="1" destOrd="0" presId="urn:microsoft.com/office/officeart/2005/8/layout/cycle5"/>
    <dgm:cxn modelId="{80E29B94-92AE-44D6-B2BB-BAA1DC64BE1C}" type="presParOf" srcId="{1372814C-BB5C-4913-861A-16E194945617}" destId="{A0050CBF-DCBC-44A8-B872-969C8EC5E9DC}" srcOrd="2" destOrd="0" presId="urn:microsoft.com/office/officeart/2005/8/layout/cycle5"/>
    <dgm:cxn modelId="{667BFCEB-6C79-43AC-A609-236D542EAA45}" type="presParOf" srcId="{1372814C-BB5C-4913-861A-16E194945617}" destId="{CD6F2C5F-DF45-456B-B3B2-024FBEA9C1ED}" srcOrd="3" destOrd="0" presId="urn:microsoft.com/office/officeart/2005/8/layout/cycle5"/>
    <dgm:cxn modelId="{3289B5A9-C57C-4BE2-8FC2-BFD1FB8B50EC}" type="presParOf" srcId="{1372814C-BB5C-4913-861A-16E194945617}" destId="{7F152E07-11B5-4737-B43B-D371E09C5C4C}" srcOrd="4" destOrd="0" presId="urn:microsoft.com/office/officeart/2005/8/layout/cycle5"/>
    <dgm:cxn modelId="{4904BC68-798B-419D-A268-4AD12A061934}" type="presParOf" srcId="{1372814C-BB5C-4913-861A-16E194945617}" destId="{931B18C5-A7F9-4322-A783-D3A8CB2F7633}" srcOrd="5" destOrd="0" presId="urn:microsoft.com/office/officeart/2005/8/layout/cycle5"/>
    <dgm:cxn modelId="{F0DB0757-206D-4ECD-8F2D-FEBF6469CB6A}" type="presParOf" srcId="{1372814C-BB5C-4913-861A-16E194945617}" destId="{F49200EA-1AAE-4284-8E64-4A757E00AE76}" srcOrd="6" destOrd="0" presId="urn:microsoft.com/office/officeart/2005/8/layout/cycle5"/>
    <dgm:cxn modelId="{3FB9DDC9-E116-489A-B739-5BE2469C8DA1}" type="presParOf" srcId="{1372814C-BB5C-4913-861A-16E194945617}" destId="{883F60FE-FD5F-4FB4-8B59-7EBB3D161ED2}" srcOrd="7" destOrd="0" presId="urn:microsoft.com/office/officeart/2005/8/layout/cycle5"/>
    <dgm:cxn modelId="{5D1C31B3-E637-4399-94D6-2BA864DFF4B5}" type="presParOf" srcId="{1372814C-BB5C-4913-861A-16E194945617}" destId="{CDE5967B-7E50-45F4-8A14-5EA3C699C50A}" srcOrd="8" destOrd="0" presId="urn:microsoft.com/office/officeart/2005/8/layout/cycle5"/>
    <dgm:cxn modelId="{B5BD9A7E-6207-4174-9480-AA985F7E7A98}" type="presParOf" srcId="{1372814C-BB5C-4913-861A-16E194945617}" destId="{01AA27FB-8921-4FD8-AE56-0F65B6679345}" srcOrd="9" destOrd="0" presId="urn:microsoft.com/office/officeart/2005/8/layout/cycle5"/>
    <dgm:cxn modelId="{AB798360-12C9-4A68-8CC9-0AD93BCB3AEA}" type="presParOf" srcId="{1372814C-BB5C-4913-861A-16E194945617}" destId="{1ABB7936-685F-4A3D-BCE4-5797165A30EB}" srcOrd="10" destOrd="0" presId="urn:microsoft.com/office/officeart/2005/8/layout/cycle5"/>
    <dgm:cxn modelId="{69EBC65C-C721-4FB2-85F4-426E7D653B9D}" type="presParOf" srcId="{1372814C-BB5C-4913-861A-16E194945617}" destId="{6F5C28ED-FFD6-4239-8863-7A85E6B0670E}" srcOrd="11" destOrd="0" presId="urn:microsoft.com/office/officeart/2005/8/layout/cycle5"/>
    <dgm:cxn modelId="{CDDDC41E-B9A2-48F1-B841-B220329CBD13}" type="presParOf" srcId="{1372814C-BB5C-4913-861A-16E194945617}" destId="{148E472C-D6F3-45B9-8C95-5BD134FC8B58}" srcOrd="12" destOrd="0" presId="urn:microsoft.com/office/officeart/2005/8/layout/cycle5"/>
    <dgm:cxn modelId="{BD1F7C63-4D6B-4017-AAFD-A76B7052B7F9}" type="presParOf" srcId="{1372814C-BB5C-4913-861A-16E194945617}" destId="{EEF27917-69AA-49E6-8DA3-041AC4EF0EBF}" srcOrd="13" destOrd="0" presId="urn:microsoft.com/office/officeart/2005/8/layout/cycle5"/>
    <dgm:cxn modelId="{5507A40C-A1A5-402C-9515-D8B9E072179E}" type="presParOf" srcId="{1372814C-BB5C-4913-861A-16E194945617}" destId="{F47EDB9E-806E-4402-A702-793998588D4F}" srcOrd="14" destOrd="0" presId="urn:microsoft.com/office/officeart/2005/8/layout/cycle5"/>
    <dgm:cxn modelId="{52FD9AE0-5F0A-4D61-A873-8053923503D2}" type="presParOf" srcId="{1372814C-BB5C-4913-861A-16E194945617}" destId="{6A76BF6A-FFD2-49AE-940E-CD0A34987FD0}" srcOrd="15" destOrd="0" presId="urn:microsoft.com/office/officeart/2005/8/layout/cycle5"/>
    <dgm:cxn modelId="{693A66AB-CF1F-438E-BA08-8B0C5DE37D8F}" type="presParOf" srcId="{1372814C-BB5C-4913-861A-16E194945617}" destId="{D6C40C83-41B0-4869-944D-7E8AAA362733}" srcOrd="16" destOrd="0" presId="urn:microsoft.com/office/officeart/2005/8/layout/cycle5"/>
    <dgm:cxn modelId="{3EC97A0E-5E72-434C-B522-6146ADD42D94}" type="presParOf" srcId="{1372814C-BB5C-4913-861A-16E194945617}" destId="{764A6EF5-879A-4B2F-81ED-FDB918FA6C6E}" srcOrd="17"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2D5C9D-A945-4F47-B611-8205546084CF}">
      <dsp:nvSpPr>
        <dsp:cNvPr id="0" name=""/>
        <dsp:cNvSpPr/>
      </dsp:nvSpPr>
      <dsp:spPr>
        <a:xfrm>
          <a:off x="3047665" y="35"/>
          <a:ext cx="1600869" cy="10405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Observation</a:t>
          </a:r>
        </a:p>
      </dsp:txBody>
      <dsp:txXfrm>
        <a:off x="3098461" y="50831"/>
        <a:ext cx="1499277" cy="938973"/>
      </dsp:txXfrm>
    </dsp:sp>
    <dsp:sp modelId="{A0050CBF-DCBC-44A8-B872-969C8EC5E9DC}">
      <dsp:nvSpPr>
        <dsp:cNvPr id="0" name=""/>
        <dsp:cNvSpPr/>
      </dsp:nvSpPr>
      <dsp:spPr>
        <a:xfrm>
          <a:off x="1396618" y="520318"/>
          <a:ext cx="4902963" cy="4902963"/>
        </a:xfrm>
        <a:custGeom>
          <a:avLst/>
          <a:gdLst/>
          <a:ahLst/>
          <a:cxnLst/>
          <a:rect l="0" t="0" r="0" b="0"/>
          <a:pathLst>
            <a:path>
              <a:moveTo>
                <a:pt x="3453285" y="214038"/>
              </a:moveTo>
              <a:arcTo wR="2451481" hR="2451481" stAng="17647213" swAng="92399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D6F2C5F-DF45-456B-B3B2-024FBEA9C1ED}">
      <dsp:nvSpPr>
        <dsp:cNvPr id="0" name=""/>
        <dsp:cNvSpPr/>
      </dsp:nvSpPr>
      <dsp:spPr>
        <a:xfrm>
          <a:off x="5170710" y="1225776"/>
          <a:ext cx="1600869" cy="1040565"/>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Documentation</a:t>
          </a:r>
        </a:p>
      </dsp:txBody>
      <dsp:txXfrm>
        <a:off x="5221506" y="1276572"/>
        <a:ext cx="1499277" cy="938973"/>
      </dsp:txXfrm>
    </dsp:sp>
    <dsp:sp modelId="{931B18C5-A7F9-4322-A783-D3A8CB2F7633}">
      <dsp:nvSpPr>
        <dsp:cNvPr id="0" name=""/>
        <dsp:cNvSpPr/>
      </dsp:nvSpPr>
      <dsp:spPr>
        <a:xfrm>
          <a:off x="1396618" y="520318"/>
          <a:ext cx="4902963" cy="4902963"/>
        </a:xfrm>
        <a:custGeom>
          <a:avLst/>
          <a:gdLst/>
          <a:ahLst/>
          <a:cxnLst/>
          <a:rect l="0" t="0" r="0" b="0"/>
          <a:pathLst>
            <a:path>
              <a:moveTo>
                <a:pt x="4864753" y="2020342"/>
              </a:moveTo>
              <a:arcTo wR="2451481" hR="2451481" stAng="20992247" swAng="121550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49200EA-1AAE-4284-8E64-4A757E00AE76}">
      <dsp:nvSpPr>
        <dsp:cNvPr id="0" name=""/>
        <dsp:cNvSpPr/>
      </dsp:nvSpPr>
      <dsp:spPr>
        <a:xfrm>
          <a:off x="5170710" y="3677258"/>
          <a:ext cx="1600869" cy="10405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Feedback</a:t>
          </a:r>
        </a:p>
      </dsp:txBody>
      <dsp:txXfrm>
        <a:off x="5221506" y="3728054"/>
        <a:ext cx="1499277" cy="938973"/>
      </dsp:txXfrm>
    </dsp:sp>
    <dsp:sp modelId="{CDE5967B-7E50-45F4-8A14-5EA3C699C50A}">
      <dsp:nvSpPr>
        <dsp:cNvPr id="0" name=""/>
        <dsp:cNvSpPr/>
      </dsp:nvSpPr>
      <dsp:spPr>
        <a:xfrm>
          <a:off x="1396618" y="520318"/>
          <a:ext cx="4902963" cy="4902963"/>
        </a:xfrm>
        <a:custGeom>
          <a:avLst/>
          <a:gdLst/>
          <a:ahLst/>
          <a:cxnLst/>
          <a:rect l="0" t="0" r="0" b="0"/>
          <a:pathLst>
            <a:path>
              <a:moveTo>
                <a:pt x="4011479" y="4342557"/>
              </a:moveTo>
              <a:arcTo wR="2451481" hR="2451481" stAng="3028794" swAng="92399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1AA27FB-8921-4FD8-AE56-0F65B6679345}">
      <dsp:nvSpPr>
        <dsp:cNvPr id="0" name=""/>
        <dsp:cNvSpPr/>
      </dsp:nvSpPr>
      <dsp:spPr>
        <a:xfrm>
          <a:off x="3047665" y="4902998"/>
          <a:ext cx="1600869" cy="1040565"/>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Documentation</a:t>
          </a:r>
        </a:p>
      </dsp:txBody>
      <dsp:txXfrm>
        <a:off x="3098461" y="4953794"/>
        <a:ext cx="1499277" cy="938973"/>
      </dsp:txXfrm>
    </dsp:sp>
    <dsp:sp modelId="{6F5C28ED-FFD6-4239-8863-7A85E6B0670E}">
      <dsp:nvSpPr>
        <dsp:cNvPr id="0" name=""/>
        <dsp:cNvSpPr/>
      </dsp:nvSpPr>
      <dsp:spPr>
        <a:xfrm>
          <a:off x="1396618" y="520318"/>
          <a:ext cx="4902963" cy="4902963"/>
        </a:xfrm>
        <a:custGeom>
          <a:avLst/>
          <a:gdLst/>
          <a:ahLst/>
          <a:cxnLst/>
          <a:rect l="0" t="0" r="0" b="0"/>
          <a:pathLst>
            <a:path>
              <a:moveTo>
                <a:pt x="1449677" y="4688924"/>
              </a:moveTo>
              <a:arcTo wR="2451481" hR="2451481" stAng="6847213" swAng="92399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148E472C-D6F3-45B9-8C95-5BD134FC8B58}">
      <dsp:nvSpPr>
        <dsp:cNvPr id="0" name=""/>
        <dsp:cNvSpPr/>
      </dsp:nvSpPr>
      <dsp:spPr>
        <a:xfrm>
          <a:off x="924619" y="3677258"/>
          <a:ext cx="1600869" cy="10405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Action</a:t>
          </a:r>
        </a:p>
      </dsp:txBody>
      <dsp:txXfrm>
        <a:off x="975415" y="3728054"/>
        <a:ext cx="1499277" cy="938973"/>
      </dsp:txXfrm>
    </dsp:sp>
    <dsp:sp modelId="{F47EDB9E-806E-4402-A702-793998588D4F}">
      <dsp:nvSpPr>
        <dsp:cNvPr id="0" name=""/>
        <dsp:cNvSpPr/>
      </dsp:nvSpPr>
      <dsp:spPr>
        <a:xfrm>
          <a:off x="1396618" y="520318"/>
          <a:ext cx="4902963" cy="4902963"/>
        </a:xfrm>
        <a:custGeom>
          <a:avLst/>
          <a:gdLst/>
          <a:ahLst/>
          <a:cxnLst/>
          <a:rect l="0" t="0" r="0" b="0"/>
          <a:pathLst>
            <a:path>
              <a:moveTo>
                <a:pt x="38209" y="2882620"/>
              </a:moveTo>
              <a:arcTo wR="2451481" hR="2451481" stAng="10192247" swAng="121550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A76BF6A-FFD2-49AE-940E-CD0A34987FD0}">
      <dsp:nvSpPr>
        <dsp:cNvPr id="0" name=""/>
        <dsp:cNvSpPr/>
      </dsp:nvSpPr>
      <dsp:spPr>
        <a:xfrm>
          <a:off x="924619" y="1225776"/>
          <a:ext cx="1600869" cy="1040565"/>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Documentation</a:t>
          </a:r>
        </a:p>
      </dsp:txBody>
      <dsp:txXfrm>
        <a:off x="975415" y="1276572"/>
        <a:ext cx="1499277" cy="938973"/>
      </dsp:txXfrm>
    </dsp:sp>
    <dsp:sp modelId="{764A6EF5-879A-4B2F-81ED-FDB918FA6C6E}">
      <dsp:nvSpPr>
        <dsp:cNvPr id="0" name=""/>
        <dsp:cNvSpPr/>
      </dsp:nvSpPr>
      <dsp:spPr>
        <a:xfrm>
          <a:off x="1396618" y="520318"/>
          <a:ext cx="4902963" cy="4902963"/>
        </a:xfrm>
        <a:custGeom>
          <a:avLst/>
          <a:gdLst/>
          <a:ahLst/>
          <a:cxnLst/>
          <a:rect l="0" t="0" r="0" b="0"/>
          <a:pathLst>
            <a:path>
              <a:moveTo>
                <a:pt x="891484" y="560405"/>
              </a:moveTo>
              <a:arcTo wR="2451481" hR="2451481" stAng="13828794" swAng="92399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39464F-0975-6DDD-D01F-0494A1037D8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8B715B1-4376-F7A0-8950-D43AA37D135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68D3BB-DE67-2848-BC30-3C49F5C5A633}" type="datetimeFigureOut">
              <a:rPr lang="en-US" smtClean="0"/>
              <a:t>3/7/2025</a:t>
            </a:fld>
            <a:endParaRPr lang="en-US"/>
          </a:p>
        </p:txBody>
      </p:sp>
      <p:sp>
        <p:nvSpPr>
          <p:cNvPr id="4" name="Footer Placeholder 3">
            <a:extLst>
              <a:ext uri="{FF2B5EF4-FFF2-40B4-BE49-F238E27FC236}">
                <a16:creationId xmlns:a16="http://schemas.microsoft.com/office/drawing/2014/main" id="{8377609B-A9A1-742C-DC67-8E636258C9F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CC96ABB-947F-FD00-4602-D8374AFF3E7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78A53B-56E1-E243-9EA3-E6254C938AF0}" type="slidenum">
              <a:rPr lang="en-US" smtClean="0"/>
              <a:t>‹#›</a:t>
            </a:fld>
            <a:endParaRPr lang="en-US"/>
          </a:p>
        </p:txBody>
      </p:sp>
    </p:spTree>
    <p:extLst>
      <p:ext uri="{BB962C8B-B14F-4D97-AF65-F5344CB8AC3E}">
        <p14:creationId xmlns:p14="http://schemas.microsoft.com/office/powerpoint/2010/main" val="30119369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A134C6-36C4-40CF-82FD-C1383D01FCAE}" type="datetimeFigureOut">
              <a:rPr lang="en-US" smtClean="0"/>
              <a:t>3/7/2025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74E957-96B1-4ADD-BD57-5AE35323EBE8}" type="slidenum">
              <a:rPr lang="en-US" smtClean="0"/>
              <a:t>‹#›</a:t>
            </a:fld>
            <a:endParaRPr lang="en-US"/>
          </a:p>
        </p:txBody>
      </p:sp>
    </p:spTree>
    <p:extLst>
      <p:ext uri="{BB962C8B-B14F-4D97-AF65-F5344CB8AC3E}">
        <p14:creationId xmlns:p14="http://schemas.microsoft.com/office/powerpoint/2010/main" val="2070389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A7FAA-9733-50B7-8153-5A9176D2F087}"/>
            </a:ext>
          </a:extLst>
        </p:cNvPr>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3EE26559-D96F-5EEF-6179-B6EC6E5DE953}"/>
              </a:ext>
            </a:extLst>
          </p:cNvPr>
          <p:cNvSpPr>
            <a:spLocks noGrp="1" noRot="1" noChangeAspect="1" noChangeArrowheads="1" noTextEdit="1"/>
          </p:cNvSpPr>
          <p:nvPr>
            <p:ph type="sldImg"/>
          </p:nvPr>
        </p:nvSpPr>
        <p:spPr>
          <a:ln/>
        </p:spPr>
      </p:sp>
      <p:sp>
        <p:nvSpPr>
          <p:cNvPr id="49155" name="Notes Placeholder 2">
            <a:extLst>
              <a:ext uri="{FF2B5EF4-FFF2-40B4-BE49-F238E27FC236}">
                <a16:creationId xmlns:a16="http://schemas.microsoft.com/office/drawing/2014/main" id="{526B1967-F7CD-65D6-B7B3-5C8985A5772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endParaRPr lang="en-US" altLang="en-US">
              <a:ea typeface="ＭＳ Ｐゴシック" panose="020B0600070205080204" pitchFamily="34" charset="-128"/>
            </a:endParaRPr>
          </a:p>
        </p:txBody>
      </p:sp>
      <p:sp>
        <p:nvSpPr>
          <p:cNvPr id="49156" name="Slide Number Placeholder 3">
            <a:extLst>
              <a:ext uri="{FF2B5EF4-FFF2-40B4-BE49-F238E27FC236}">
                <a16:creationId xmlns:a16="http://schemas.microsoft.com/office/drawing/2014/main" id="{B2A41861-03E6-D3DE-DC8E-B650F7005E0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63D9E18-4B14-4FC5-94A2-6BEED4E2D3B8}" type="slidenum">
              <a:rPr kumimoji="0" lang="en-US" altLang="en-US" smtClean="0"/>
              <a:pPr>
                <a:spcBef>
                  <a:spcPct val="0"/>
                </a:spcBef>
              </a:pPr>
              <a:t>4</a:t>
            </a:fld>
            <a:endParaRPr kumimoji="0" lang="en-US" altLang="en-US"/>
          </a:p>
        </p:txBody>
      </p:sp>
    </p:spTree>
    <p:extLst>
      <p:ext uri="{BB962C8B-B14F-4D97-AF65-F5344CB8AC3E}">
        <p14:creationId xmlns:p14="http://schemas.microsoft.com/office/powerpoint/2010/main" val="1985484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C42CD-B697-FFF3-61B8-B9708E8CD90A}"/>
            </a:ext>
          </a:extLst>
        </p:cNvPr>
        <p:cNvGrpSpPr/>
        <p:nvPr/>
      </p:nvGrpSpPr>
      <p:grpSpPr>
        <a:xfrm>
          <a:off x="0" y="0"/>
          <a:ext cx="0" cy="0"/>
          <a:chOff x="0" y="0"/>
          <a:chExt cx="0" cy="0"/>
        </a:xfrm>
      </p:grpSpPr>
      <p:sp>
        <p:nvSpPr>
          <p:cNvPr id="74754" name="Rectangle 7">
            <a:extLst>
              <a:ext uri="{FF2B5EF4-FFF2-40B4-BE49-F238E27FC236}">
                <a16:creationId xmlns:a16="http://schemas.microsoft.com/office/drawing/2014/main" id="{FBF2374D-DA17-3D6B-9A61-E8CB975CE7F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A37C688-C67E-47A8-A763-ECF1B3FD4C64}" type="slidenum">
              <a:rPr kumimoji="0" lang="en-US" altLang="en-US" smtClean="0"/>
              <a:pPr>
                <a:spcBef>
                  <a:spcPct val="0"/>
                </a:spcBef>
              </a:pPr>
              <a:t>17</a:t>
            </a:fld>
            <a:endParaRPr kumimoji="0" lang="en-US" altLang="en-US"/>
          </a:p>
        </p:txBody>
      </p:sp>
      <p:sp>
        <p:nvSpPr>
          <p:cNvPr id="76803" name="Rectangle 2">
            <a:extLst>
              <a:ext uri="{FF2B5EF4-FFF2-40B4-BE49-F238E27FC236}">
                <a16:creationId xmlns:a16="http://schemas.microsoft.com/office/drawing/2014/main" id="{7EA40FFE-7098-2D24-2F5A-C8AB53A49551}"/>
              </a:ext>
            </a:extLst>
          </p:cNvPr>
          <p:cNvSpPr>
            <a:spLocks noGrp="1" noChangeArrowheads="1"/>
          </p:cNvSpPr>
          <p:nvPr>
            <p:ph type="body" idx="1"/>
          </p:nvPr>
        </p:nvSpPr>
        <p:spPr>
          <a:xfrm>
            <a:off x="152400" y="4414838"/>
            <a:ext cx="6705600" cy="4186237"/>
          </a:xfrm>
        </p:spPr>
        <p:txBody>
          <a:bodyPr lIns="91972" tIns="45179" rIns="91972" bIns="45179"/>
          <a:lstStyle/>
          <a:p>
            <a:pPr>
              <a:lnSpc>
                <a:spcPct val="115000"/>
              </a:lnSpc>
              <a:spcBef>
                <a:spcPts val="0"/>
              </a:spcBef>
              <a:spcAft>
                <a:spcPts val="0"/>
              </a:spcAft>
              <a:defRPr/>
            </a:pPr>
            <a:r>
              <a:rPr lang="en-US" sz="1100" u="sng" dirty="0">
                <a:latin typeface="Calibri" panose="020F0502020204030204" pitchFamily="34" charset="0"/>
                <a:ea typeface="Calibri" panose="020F0502020204030204" pitchFamily="34" charset="0"/>
                <a:cs typeface="Times New Roman" panose="02020603050405020304" pitchFamily="18" charset="0"/>
              </a:rPr>
              <a:t>Problem Identification:   ASK AUDIENCE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15000"/>
              </a:lnSpc>
              <a:spcBef>
                <a:spcPts val="0"/>
              </a:spcBef>
              <a:spcAft>
                <a:spcPts val="0"/>
              </a:spcAft>
              <a:buFont typeface="Symbol" panose="05050102010706020507" pitchFamily="18" charset="2"/>
              <a:buChar char=""/>
              <a:defRPr/>
            </a:pPr>
            <a:r>
              <a:rPr lang="en-US" sz="1100" dirty="0">
                <a:latin typeface="Calibri" panose="020F0502020204030204" pitchFamily="34" charset="0"/>
                <a:ea typeface="Calibri" panose="020F0502020204030204" pitchFamily="34" charset="0"/>
                <a:cs typeface="Times New Roman" panose="02020603050405020304" pitchFamily="18" charset="0"/>
              </a:rPr>
              <a:t>…. So there are a variety of ways in which a potential problem by come to our attention,</a:t>
            </a:r>
          </a:p>
          <a:p>
            <a:pPr marL="342900" indent="-342900">
              <a:lnSpc>
                <a:spcPct val="115000"/>
              </a:lnSpc>
              <a:spcBef>
                <a:spcPts val="0"/>
              </a:spcBef>
              <a:spcAft>
                <a:spcPts val="0"/>
              </a:spcAft>
              <a:buFont typeface="Symbol" panose="05050102010706020507" pitchFamily="18" charset="2"/>
              <a:buChar char=""/>
              <a:defRPr/>
            </a:pPr>
            <a:r>
              <a:rPr lang="en-US" sz="1100" dirty="0">
                <a:latin typeface="Calibri" panose="020F0502020204030204" pitchFamily="34" charset="0"/>
                <a:ea typeface="Calibri" panose="020F0502020204030204" pitchFamily="34" charset="0"/>
                <a:cs typeface="Times New Roman" panose="02020603050405020304" pitchFamily="18" charset="0"/>
              </a:rPr>
              <a:t>GO THROUGH SLIDE</a:t>
            </a:r>
          </a:p>
          <a:p>
            <a:pPr marL="342900" indent="-342900">
              <a:lnSpc>
                <a:spcPct val="115000"/>
              </a:lnSpc>
              <a:spcBef>
                <a:spcPts val="0"/>
              </a:spcBef>
              <a:spcAft>
                <a:spcPts val="0"/>
              </a:spcAft>
              <a:buFont typeface="Times New Roman" panose="02020603050405020304" pitchFamily="18" charset="0"/>
              <a:buChar char="-"/>
              <a:tabLst>
                <a:tab pos="457200" algn="l"/>
              </a:tabLst>
              <a:defRPr/>
            </a:pPr>
            <a:r>
              <a:rPr lang="en-US" sz="1100" dirty="0">
                <a:latin typeface="Calibri" panose="020F0502020204030204" pitchFamily="34" charset="0"/>
                <a:ea typeface="Calibri" panose="020F0502020204030204" pitchFamily="34" charset="0"/>
                <a:cs typeface="Times New Roman" panose="02020603050405020304" pitchFamily="18" charset="0"/>
              </a:rPr>
              <a:t>vague - NOT in the context of a specific competency; NOT framed in terms of failure to meet objectives</a:t>
            </a:r>
          </a:p>
          <a:p>
            <a:pPr marL="742950" lvl="1" indent="-285750">
              <a:lnSpc>
                <a:spcPct val="115000"/>
              </a:lnSpc>
              <a:spcBef>
                <a:spcPts val="0"/>
              </a:spcBef>
              <a:spcAft>
                <a:spcPts val="0"/>
              </a:spcAft>
              <a:buFont typeface="Courier New" panose="02070309020205020404" pitchFamily="49" charset="0"/>
              <a:buChar char="o"/>
              <a:defRPr/>
            </a:pPr>
            <a:r>
              <a:rPr lang="en-US" sz="1100" dirty="0">
                <a:latin typeface="Calibri" panose="020F0502020204030204" pitchFamily="34" charset="0"/>
                <a:ea typeface="Calibri" panose="020F0502020204030204" pitchFamily="34" charset="0"/>
                <a:cs typeface="Times New Roman" panose="02020603050405020304" pitchFamily="18" charset="0"/>
              </a:rPr>
              <a:t>it may be only a subjective impression - a “gut feeling“</a:t>
            </a:r>
          </a:p>
          <a:p>
            <a:pPr marL="742950" lvl="1" indent="-285750">
              <a:lnSpc>
                <a:spcPct val="115000"/>
              </a:lnSpc>
              <a:spcBef>
                <a:spcPts val="0"/>
              </a:spcBef>
              <a:spcAft>
                <a:spcPts val="0"/>
              </a:spcAft>
              <a:buFont typeface="Courier New" panose="02070309020205020404" pitchFamily="49" charset="0"/>
              <a:buChar char="o"/>
              <a:defRPr/>
            </a:pPr>
            <a:r>
              <a:rPr lang="en-US" sz="1100" dirty="0">
                <a:latin typeface="Calibri" panose="020F0502020204030204" pitchFamily="34" charset="0"/>
                <a:ea typeface="Calibri" panose="020F0502020204030204" pitchFamily="34" charset="0"/>
                <a:cs typeface="Times New Roman" panose="02020603050405020304" pitchFamily="18" charset="0"/>
              </a:rPr>
              <a:t>it may be potentially explainable/excusable or even defensible</a:t>
            </a:r>
          </a:p>
          <a:p>
            <a:pPr marL="742950" lvl="1" indent="-285750">
              <a:lnSpc>
                <a:spcPct val="115000"/>
              </a:lnSpc>
              <a:spcBef>
                <a:spcPts val="0"/>
              </a:spcBef>
              <a:spcAft>
                <a:spcPts val="0"/>
              </a:spcAft>
              <a:buFont typeface="Courier New" panose="02070309020205020404" pitchFamily="49" charset="0"/>
              <a:buChar char="o"/>
              <a:defRPr/>
            </a:pPr>
            <a:r>
              <a:rPr lang="en-US" sz="1100" dirty="0">
                <a:latin typeface="Calibri" panose="020F0502020204030204" pitchFamily="34" charset="0"/>
                <a:ea typeface="Calibri" panose="020F0502020204030204" pitchFamily="34" charset="0"/>
                <a:cs typeface="Times New Roman" panose="02020603050405020304" pitchFamily="18" charset="0"/>
              </a:rPr>
              <a:t>at this point -  there is some uncertainty about the nature of the problem OR if there really is a problem</a:t>
            </a:r>
          </a:p>
          <a:p>
            <a:pPr marL="342900" indent="-342900">
              <a:lnSpc>
                <a:spcPct val="115000"/>
              </a:lnSpc>
              <a:spcBef>
                <a:spcPts val="0"/>
              </a:spcBef>
              <a:spcAft>
                <a:spcPts val="0"/>
              </a:spcAft>
              <a:buFont typeface="Symbol" panose="05050102010706020507" pitchFamily="18" charset="2"/>
              <a:buChar char=""/>
              <a:defRPr/>
            </a:pPr>
            <a:r>
              <a:rPr lang="en-US" sz="1100" dirty="0">
                <a:latin typeface="Calibri" panose="020F0502020204030204" pitchFamily="34" charset="0"/>
                <a:ea typeface="Calibri" panose="020F0502020204030204" pitchFamily="34" charset="0"/>
                <a:cs typeface="Times New Roman" panose="02020603050405020304" pitchFamily="18" charset="0"/>
              </a:rPr>
              <a:t>at this point its prudent to proceed to the next step, perhaps with the benefit of doubt favoring the resident </a:t>
            </a:r>
          </a:p>
          <a:p>
            <a:pPr>
              <a:defRPr/>
            </a:pPr>
            <a:endParaRPr lang="en-US" altLang="en-US" dirty="0">
              <a:ea typeface="ＭＳ Ｐゴシック" panose="020B0600070205080204" pitchFamily="34" charset="-128"/>
            </a:endParaRPr>
          </a:p>
        </p:txBody>
      </p:sp>
      <p:sp>
        <p:nvSpPr>
          <p:cNvPr id="74756" name="Rectangle 3">
            <a:extLst>
              <a:ext uri="{FF2B5EF4-FFF2-40B4-BE49-F238E27FC236}">
                <a16:creationId xmlns:a16="http://schemas.microsoft.com/office/drawing/2014/main" id="{B7D990C3-3E77-6465-6F7C-9E362C09A8B1}"/>
              </a:ext>
            </a:extLst>
          </p:cNvPr>
          <p:cNvSpPr>
            <a:spLocks noGrp="1" noRot="1" noChangeAspect="1" noChangeArrowheads="1" noTextEdit="1"/>
          </p:cNvSpPr>
          <p:nvPr>
            <p:ph type="sldImg"/>
          </p:nvPr>
        </p:nvSpPr>
        <p:spPr>
          <a:xfrm>
            <a:off x="342900" y="703263"/>
            <a:ext cx="6172200" cy="3473450"/>
          </a:xfrm>
          <a:ln w="12700" cap="flat">
            <a:solidFill>
              <a:schemeClr val="tx1"/>
            </a:solidFill>
          </a:ln>
        </p:spPr>
      </p:sp>
    </p:spTree>
    <p:extLst>
      <p:ext uri="{BB962C8B-B14F-4D97-AF65-F5344CB8AC3E}">
        <p14:creationId xmlns:p14="http://schemas.microsoft.com/office/powerpoint/2010/main" val="2939556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5CEB2-207C-A388-A436-27A3F07FE073}"/>
            </a:ext>
          </a:extLst>
        </p:cNvPr>
        <p:cNvGrpSpPr/>
        <p:nvPr/>
      </p:nvGrpSpPr>
      <p:grpSpPr>
        <a:xfrm>
          <a:off x="0" y="0"/>
          <a:ext cx="0" cy="0"/>
          <a:chOff x="0" y="0"/>
          <a:chExt cx="0" cy="0"/>
        </a:xfrm>
      </p:grpSpPr>
      <p:sp>
        <p:nvSpPr>
          <p:cNvPr id="76802" name="Rectangle 7">
            <a:extLst>
              <a:ext uri="{FF2B5EF4-FFF2-40B4-BE49-F238E27FC236}">
                <a16:creationId xmlns:a16="http://schemas.microsoft.com/office/drawing/2014/main" id="{06C37BF1-D84E-8361-3BD7-8CE8EDDC1F3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97087B5-CBAD-41D2-B476-5027C988B2FD}" type="slidenum">
              <a:rPr kumimoji="0" lang="en-US" altLang="en-US" smtClean="0"/>
              <a:pPr>
                <a:spcBef>
                  <a:spcPct val="0"/>
                </a:spcBef>
              </a:pPr>
              <a:t>18</a:t>
            </a:fld>
            <a:endParaRPr kumimoji="0" lang="en-US" altLang="en-US"/>
          </a:p>
        </p:txBody>
      </p:sp>
      <p:sp>
        <p:nvSpPr>
          <p:cNvPr id="76803" name="Rectangle 2">
            <a:extLst>
              <a:ext uri="{FF2B5EF4-FFF2-40B4-BE49-F238E27FC236}">
                <a16:creationId xmlns:a16="http://schemas.microsoft.com/office/drawing/2014/main" id="{8580D82E-B8FD-165B-7764-6EDC12214872}"/>
              </a:ext>
            </a:extLst>
          </p:cNvPr>
          <p:cNvSpPr>
            <a:spLocks noGrp="1" noChangeArrowheads="1"/>
          </p:cNvSpPr>
          <p:nvPr>
            <p:ph type="body" idx="1"/>
          </p:nvPr>
        </p:nvSpPr>
        <p:spPr>
          <a:xfrm>
            <a:off x="76200" y="4414838"/>
            <a:ext cx="6705600" cy="4416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72" tIns="45179" rIns="91972" bIns="45179"/>
          <a:lstStyle/>
          <a:p>
            <a:r>
              <a:rPr lang="en-US" altLang="en-US" sz="1000">
                <a:ea typeface="ＭＳ Ｐゴシック" panose="020B0600070205080204" pitchFamily="34" charset="-128"/>
              </a:rPr>
              <a:t>Sometimes our gut feeling that something is wrong is because we notice some of these behaviors on the slide.</a:t>
            </a:r>
          </a:p>
          <a:p>
            <a:r>
              <a:rPr lang="en-US" altLang="en-US" sz="1000">
                <a:ea typeface="ＭＳ Ｐゴシック" panose="020B0600070205080204" pitchFamily="34" charset="-128"/>
              </a:rPr>
              <a:t>These may be warning signs that something MIGHT be wrong.</a:t>
            </a:r>
          </a:p>
          <a:p>
            <a:r>
              <a:rPr lang="en-US" altLang="en-US" sz="1000">
                <a:ea typeface="ＭＳ Ｐゴシック" panose="020B0600070205080204" pitchFamily="34" charset="-128"/>
              </a:rPr>
              <a:t>But it takes some more investigation to be sure….</a:t>
            </a:r>
          </a:p>
        </p:txBody>
      </p:sp>
      <p:sp>
        <p:nvSpPr>
          <p:cNvPr id="76804" name="Rectangle 3">
            <a:extLst>
              <a:ext uri="{FF2B5EF4-FFF2-40B4-BE49-F238E27FC236}">
                <a16:creationId xmlns:a16="http://schemas.microsoft.com/office/drawing/2014/main" id="{0A2FB2C5-2E9E-16E9-847A-024ECDEEDE18}"/>
              </a:ext>
            </a:extLst>
          </p:cNvPr>
          <p:cNvSpPr>
            <a:spLocks noGrp="1" noRot="1" noChangeAspect="1" noChangeArrowheads="1" noTextEdit="1"/>
          </p:cNvSpPr>
          <p:nvPr>
            <p:ph type="sldImg"/>
          </p:nvPr>
        </p:nvSpPr>
        <p:spPr>
          <a:xfrm>
            <a:off x="342900" y="703263"/>
            <a:ext cx="6172200" cy="3473450"/>
          </a:xfrm>
          <a:ln w="12700" cap="flat">
            <a:solidFill>
              <a:schemeClr val="tx1"/>
            </a:solidFill>
          </a:ln>
        </p:spPr>
      </p:sp>
    </p:spTree>
    <p:extLst>
      <p:ext uri="{BB962C8B-B14F-4D97-AF65-F5344CB8AC3E}">
        <p14:creationId xmlns:p14="http://schemas.microsoft.com/office/powerpoint/2010/main" val="4264325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4FBD9-BF64-8F9F-38F0-BF3133939154}"/>
            </a:ext>
          </a:extLst>
        </p:cNvPr>
        <p:cNvGrpSpPr/>
        <p:nvPr/>
      </p:nvGrpSpPr>
      <p:grpSpPr>
        <a:xfrm>
          <a:off x="0" y="0"/>
          <a:ext cx="0" cy="0"/>
          <a:chOff x="0" y="0"/>
          <a:chExt cx="0" cy="0"/>
        </a:xfrm>
      </p:grpSpPr>
      <p:sp>
        <p:nvSpPr>
          <p:cNvPr id="78850" name="Rectangle 7">
            <a:extLst>
              <a:ext uri="{FF2B5EF4-FFF2-40B4-BE49-F238E27FC236}">
                <a16:creationId xmlns:a16="http://schemas.microsoft.com/office/drawing/2014/main" id="{18E32C85-7B0F-74CB-77A0-C6DAF7A31D2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CE51835-934D-4543-92BC-9852C04B9A04}" type="slidenum">
              <a:rPr kumimoji="0" lang="en-US" altLang="en-US" smtClean="0"/>
              <a:pPr>
                <a:spcBef>
                  <a:spcPct val="0"/>
                </a:spcBef>
              </a:pPr>
              <a:t>19</a:t>
            </a:fld>
            <a:endParaRPr kumimoji="0" lang="en-US" altLang="en-US"/>
          </a:p>
        </p:txBody>
      </p:sp>
      <p:sp>
        <p:nvSpPr>
          <p:cNvPr id="80899" name="Rectangle 2">
            <a:extLst>
              <a:ext uri="{FF2B5EF4-FFF2-40B4-BE49-F238E27FC236}">
                <a16:creationId xmlns:a16="http://schemas.microsoft.com/office/drawing/2014/main" id="{924E73D5-8B5B-0080-86A9-364E222476CC}"/>
              </a:ext>
            </a:extLst>
          </p:cNvPr>
          <p:cNvSpPr>
            <a:spLocks noGrp="1" noChangeArrowheads="1"/>
          </p:cNvSpPr>
          <p:nvPr>
            <p:ph type="body" idx="1"/>
          </p:nvPr>
        </p:nvSpPr>
        <p:spPr>
          <a:xfrm>
            <a:off x="76200" y="4414838"/>
            <a:ext cx="6705600" cy="4416425"/>
          </a:xfrm>
        </p:spPr>
        <p:txBody>
          <a:bodyPr lIns="91972" tIns="45179" rIns="91972" bIns="45179"/>
          <a:lstStyle/>
          <a:p>
            <a:pPr marL="342900" indent="-342900">
              <a:lnSpc>
                <a:spcPct val="115000"/>
              </a:lnSpc>
              <a:spcBef>
                <a:spcPts val="0"/>
              </a:spcBef>
              <a:spcAft>
                <a:spcPts val="0"/>
              </a:spcAft>
              <a:buFont typeface="Times New Roman" panose="02020603050405020304" pitchFamily="18" charset="0"/>
              <a:buChar char="-"/>
              <a:tabLst>
                <a:tab pos="457200" algn="l"/>
              </a:tabLst>
              <a:defRPr/>
            </a:pPr>
            <a:r>
              <a:rPr lang="en-US" sz="1800" dirty="0">
                <a:latin typeface="Calibri" panose="020F0502020204030204" pitchFamily="34" charset="0"/>
                <a:ea typeface="Calibri" panose="020F0502020204030204" pitchFamily="34" charset="0"/>
                <a:cs typeface="Times New Roman" panose="02020603050405020304" pitchFamily="18" charset="0"/>
              </a:rPr>
              <a:t>Once a potential problem comes to our attention, we should engage in some sort of  preliminary inquiry to determine if there is indeed a problem and cause for action, either academic (remediation) or administrative.</a:t>
            </a:r>
          </a:p>
          <a:p>
            <a:pPr marL="457200">
              <a:lnSpc>
                <a:spcPct val="115000"/>
              </a:lnSpc>
              <a:spcBef>
                <a:spcPts val="0"/>
              </a:spcBef>
              <a:spcAft>
                <a:spcPts val="0"/>
              </a:spcAft>
              <a:defRPr/>
            </a:pPr>
            <a:r>
              <a:rPr lang="en-US" sz="1800" dirty="0">
                <a:latin typeface="Calibri" panose="020F0502020204030204" pitchFamily="34" charset="0"/>
                <a:ea typeface="Calibri" panose="020F0502020204030204" pitchFamily="34" charset="0"/>
                <a:cs typeface="Times New Roman" panose="02020603050405020304" pitchFamily="18" charset="0"/>
              </a:rPr>
              <a:t> </a:t>
            </a:r>
          </a:p>
          <a:p>
            <a:pPr marL="342900" indent="-342900">
              <a:lnSpc>
                <a:spcPct val="115000"/>
              </a:lnSpc>
              <a:spcBef>
                <a:spcPts val="0"/>
              </a:spcBef>
              <a:spcAft>
                <a:spcPts val="0"/>
              </a:spcAft>
              <a:buFont typeface="Times New Roman" panose="02020603050405020304" pitchFamily="18" charset="0"/>
              <a:buChar char="-"/>
              <a:tabLst>
                <a:tab pos="457200" algn="l"/>
              </a:tabLst>
              <a:defRPr/>
            </a:pPr>
            <a:r>
              <a:rPr lang="en-US" sz="1800" dirty="0">
                <a:latin typeface="Calibri" panose="020F0502020204030204" pitchFamily="34" charset="0"/>
                <a:ea typeface="Calibri" panose="020F0502020204030204" pitchFamily="34" charset="0"/>
                <a:cs typeface="Times New Roman" panose="02020603050405020304" pitchFamily="18" charset="0"/>
              </a:rPr>
              <a:t>While egregious behavior or patient safety concerns must be addressed immediately, more often the problem is less urgent and time can be taken to look for patterns of behavior that arise in a variety of scenarios.  </a:t>
            </a:r>
          </a:p>
          <a:p>
            <a:pPr marL="457200">
              <a:lnSpc>
                <a:spcPct val="115000"/>
              </a:lnSpc>
              <a:spcBef>
                <a:spcPts val="0"/>
              </a:spcBef>
              <a:spcAft>
                <a:spcPts val="0"/>
              </a:spcAft>
              <a:defRPr/>
            </a:pPr>
            <a:r>
              <a:rPr lang="en-US" sz="1800" dirty="0">
                <a:latin typeface="Calibri" panose="020F0502020204030204" pitchFamily="34" charset="0"/>
                <a:ea typeface="Calibri" panose="020F0502020204030204" pitchFamily="34" charset="0"/>
                <a:cs typeface="Times New Roman" panose="02020603050405020304" pitchFamily="18" charset="0"/>
              </a:rPr>
              <a:t> </a:t>
            </a:r>
          </a:p>
          <a:p>
            <a:pPr marL="342900" indent="-342900">
              <a:lnSpc>
                <a:spcPct val="115000"/>
              </a:lnSpc>
              <a:spcBef>
                <a:spcPts val="0"/>
              </a:spcBef>
              <a:spcAft>
                <a:spcPts val="0"/>
              </a:spcAft>
              <a:buFont typeface="Times New Roman" panose="02020603050405020304" pitchFamily="18" charset="0"/>
              <a:buChar char="-"/>
              <a:tabLst>
                <a:tab pos="457200" algn="l"/>
              </a:tabLst>
              <a:defRPr/>
            </a:pPr>
            <a:r>
              <a:rPr lang="en-US" sz="1800" dirty="0">
                <a:latin typeface="Calibri" panose="020F0502020204030204" pitchFamily="34" charset="0"/>
                <a:ea typeface="Calibri" panose="020F0502020204030204" pitchFamily="34" charset="0"/>
                <a:cs typeface="Times New Roman" panose="02020603050405020304" pitchFamily="18" charset="0"/>
              </a:rPr>
              <a:t>This involves gathering more data, clarifying the observations, obtaining examples, -  talking to involved parties including faculty, CR and obtain the perspective of the resident him/herself.  Speak to other staff who have worked with this individual - is there corroborating information -(perhaps the expectations of the individual supervisor are not reasonable) Our preliminary inquiry may tell us exactly what the problem is and how to remediate it, or perhaps more likely will provide us with some guidance for further evaluation or observation</a:t>
            </a:r>
          </a:p>
          <a:p>
            <a:pPr>
              <a:lnSpc>
                <a:spcPct val="115000"/>
              </a:lnSpc>
              <a:spcBef>
                <a:spcPts val="0"/>
              </a:spcBef>
              <a:spcAft>
                <a:spcPts val="0"/>
              </a:spcAft>
              <a:defRPr/>
            </a:pPr>
            <a:r>
              <a:rPr lang="en-US" sz="1800" dirty="0">
                <a:latin typeface="Calibri" panose="020F0502020204030204" pitchFamily="34" charset="0"/>
                <a:ea typeface="Calibri" panose="020F0502020204030204" pitchFamily="34" charset="0"/>
                <a:cs typeface="Times New Roman" panose="02020603050405020304" pitchFamily="18" charset="0"/>
              </a:rPr>
              <a:t> </a:t>
            </a:r>
          </a:p>
          <a:p>
            <a:pPr marL="342900" indent="-342900">
              <a:lnSpc>
                <a:spcPct val="115000"/>
              </a:lnSpc>
              <a:spcBef>
                <a:spcPts val="0"/>
              </a:spcBef>
              <a:spcAft>
                <a:spcPts val="0"/>
              </a:spcAft>
              <a:buFont typeface="Times New Roman" panose="02020603050405020304" pitchFamily="18" charset="0"/>
              <a:buChar char="-"/>
              <a:tabLst>
                <a:tab pos="457200" algn="l"/>
              </a:tabLst>
              <a:defRPr/>
            </a:pPr>
            <a:r>
              <a:rPr lang="en-US" sz="1800" dirty="0">
                <a:latin typeface="Calibri" panose="020F0502020204030204" pitchFamily="34" charset="0"/>
                <a:ea typeface="Calibri" panose="020F0502020204030204" pitchFamily="34" charset="0"/>
                <a:cs typeface="Times New Roman" panose="02020603050405020304" pitchFamily="18" charset="0"/>
              </a:rPr>
              <a:t>Think about contributing factors: are there system problems that either explain or contribute to the problem -  personality differences,  carrying too many patients, being on call too frequently, having a busy service and an off-service intern and a </a:t>
            </a:r>
            <a:r>
              <a:rPr lang="en-US" sz="1800" dirty="0" err="1">
                <a:latin typeface="Calibri" panose="020F0502020204030204" pitchFamily="34" charset="0"/>
                <a:ea typeface="Calibri" panose="020F0502020204030204" pitchFamily="34" charset="0"/>
                <a:cs typeface="Times New Roman" panose="02020603050405020304" pitchFamily="18" charset="0"/>
              </a:rPr>
              <a:t>nonsupportive</a:t>
            </a:r>
            <a:r>
              <a:rPr lang="en-US" sz="1800" dirty="0">
                <a:latin typeface="Calibri" panose="020F0502020204030204" pitchFamily="34" charset="0"/>
                <a:ea typeface="Calibri" panose="020F0502020204030204" pitchFamily="34" charset="0"/>
                <a:cs typeface="Times New Roman" panose="02020603050405020304" pitchFamily="18" charset="0"/>
              </a:rPr>
              <a:t> attending.</a:t>
            </a:r>
          </a:p>
          <a:p>
            <a:pPr>
              <a:lnSpc>
                <a:spcPct val="115000"/>
              </a:lnSpc>
              <a:spcBef>
                <a:spcPts val="0"/>
              </a:spcBef>
              <a:spcAft>
                <a:spcPts val="0"/>
              </a:spcAft>
              <a:defRPr/>
            </a:pPr>
            <a:r>
              <a:rPr lang="en-US" sz="1800" dirty="0">
                <a:latin typeface="Calibri" panose="020F0502020204030204" pitchFamily="34" charset="0"/>
                <a:ea typeface="Calibri" panose="020F0502020204030204" pitchFamily="34" charset="0"/>
                <a:cs typeface="Times New Roman" panose="02020603050405020304" pitchFamily="18" charset="0"/>
              </a:rPr>
              <a:t> </a:t>
            </a:r>
          </a:p>
          <a:p>
            <a:pPr marL="342900" indent="-342900">
              <a:lnSpc>
                <a:spcPct val="115000"/>
              </a:lnSpc>
              <a:spcBef>
                <a:spcPts val="0"/>
              </a:spcBef>
              <a:spcAft>
                <a:spcPts val="0"/>
              </a:spcAft>
              <a:buFont typeface="Times New Roman" panose="02020603050405020304" pitchFamily="18" charset="0"/>
              <a:buChar char="-"/>
              <a:tabLst>
                <a:tab pos="457200" algn="l"/>
              </a:tabLst>
              <a:defRPr/>
            </a:pPr>
            <a:r>
              <a:rPr lang="en-US" sz="1800" dirty="0">
                <a:latin typeface="Calibri" panose="020F0502020204030204" pitchFamily="34" charset="0"/>
                <a:ea typeface="Calibri" panose="020F0502020204030204" pitchFamily="34" charset="0"/>
                <a:cs typeface="Times New Roman" panose="02020603050405020304" pitchFamily="18" charset="0"/>
              </a:rPr>
              <a:t>Once you have collected more information, look for patterns that arise rather than individual instances.    Especially for professionalism, focus on the PATTERN, not individual instances. Residents will try to explain away individual instances but focusing them back on the pattern that is being observed may help them gain insight</a:t>
            </a:r>
          </a:p>
          <a:p>
            <a:pPr marL="342900" indent="-342900">
              <a:lnSpc>
                <a:spcPct val="115000"/>
              </a:lnSpc>
              <a:spcBef>
                <a:spcPts val="0"/>
              </a:spcBef>
              <a:spcAft>
                <a:spcPts val="0"/>
              </a:spcAft>
              <a:buFont typeface="Times New Roman" panose="02020603050405020304" pitchFamily="18" charset="0"/>
              <a:buChar char="-"/>
              <a:tabLst>
                <a:tab pos="457200" algn="l"/>
              </a:tabLst>
              <a:defRPr/>
            </a:pPr>
            <a:r>
              <a:rPr lang="en-US" sz="1800" dirty="0">
                <a:latin typeface="Calibri" panose="020F0502020204030204" pitchFamily="34" charset="0"/>
                <a:ea typeface="Calibri" panose="020F0502020204030204" pitchFamily="34" charset="0"/>
                <a:cs typeface="Times New Roman" panose="02020603050405020304" pitchFamily="18" charset="0"/>
              </a:rPr>
              <a:t> </a:t>
            </a:r>
          </a:p>
          <a:p>
            <a:pPr marL="457200">
              <a:lnSpc>
                <a:spcPct val="115000"/>
              </a:lnSpc>
              <a:spcBef>
                <a:spcPts val="0"/>
              </a:spcBef>
              <a:spcAft>
                <a:spcPts val="1000"/>
              </a:spcAft>
              <a:defRPr/>
            </a:pPr>
            <a:r>
              <a:rPr lang="en-US" sz="1800" dirty="0">
                <a:latin typeface="Calibri" panose="020F0502020204030204" pitchFamily="34" charset="0"/>
                <a:ea typeface="Calibri" panose="020F0502020204030204" pitchFamily="34" charset="0"/>
                <a:cs typeface="Times New Roman" panose="02020603050405020304" pitchFamily="18" charset="0"/>
              </a:rPr>
              <a:t>The program director should define those specific patterns of observable deficiencies that, optimally, show up in a number of different places, making sure to focus solely on observed behaviors that can be explicitly described rather than focusing on personality traits or personal characteristics.    FOR EXAMPLE:  Describe the behavior:  “Has to be asked 2-3 times to complete a task.  Arrives late to rounds.  Uses accusatory language in daily progress note.  Left for home prior to getting afternoon lab results back.”</a:t>
            </a:r>
          </a:p>
          <a:p>
            <a:pPr>
              <a:defRPr/>
            </a:pPr>
            <a:endParaRPr lang="en-US" altLang="en-US" sz="1000" dirty="0">
              <a:ea typeface="ＭＳ Ｐゴシック" panose="020B0600070205080204" pitchFamily="34" charset="-128"/>
              <a:cs typeface="Times New Roman" panose="02020603050405020304" pitchFamily="18" charset="0"/>
            </a:endParaRPr>
          </a:p>
        </p:txBody>
      </p:sp>
      <p:sp>
        <p:nvSpPr>
          <p:cNvPr id="78852" name="Rectangle 3">
            <a:extLst>
              <a:ext uri="{FF2B5EF4-FFF2-40B4-BE49-F238E27FC236}">
                <a16:creationId xmlns:a16="http://schemas.microsoft.com/office/drawing/2014/main" id="{04A6325B-D695-63B3-C1D0-DB8B88727826}"/>
              </a:ext>
            </a:extLst>
          </p:cNvPr>
          <p:cNvSpPr>
            <a:spLocks noGrp="1" noRot="1" noChangeAspect="1" noChangeArrowheads="1" noTextEdit="1"/>
          </p:cNvSpPr>
          <p:nvPr>
            <p:ph type="sldImg"/>
          </p:nvPr>
        </p:nvSpPr>
        <p:spPr>
          <a:xfrm>
            <a:off x="342900" y="703263"/>
            <a:ext cx="6172200" cy="3473450"/>
          </a:xfrm>
          <a:ln w="12700" cap="flat">
            <a:solidFill>
              <a:schemeClr val="tx1"/>
            </a:solidFill>
          </a:ln>
        </p:spPr>
      </p:sp>
    </p:spTree>
    <p:extLst>
      <p:ext uri="{BB962C8B-B14F-4D97-AF65-F5344CB8AC3E}">
        <p14:creationId xmlns:p14="http://schemas.microsoft.com/office/powerpoint/2010/main" val="605263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D2DE7-C2FA-9244-35B1-19DBF322C36D}"/>
            </a:ext>
          </a:extLst>
        </p:cNvPr>
        <p:cNvGrpSpPr/>
        <p:nvPr/>
      </p:nvGrpSpPr>
      <p:grpSpPr>
        <a:xfrm>
          <a:off x="0" y="0"/>
          <a:ext cx="0" cy="0"/>
          <a:chOff x="0" y="0"/>
          <a:chExt cx="0" cy="0"/>
        </a:xfrm>
      </p:grpSpPr>
      <p:sp>
        <p:nvSpPr>
          <p:cNvPr id="80898" name="Rectangle 7">
            <a:extLst>
              <a:ext uri="{FF2B5EF4-FFF2-40B4-BE49-F238E27FC236}">
                <a16:creationId xmlns:a16="http://schemas.microsoft.com/office/drawing/2014/main" id="{BEB6E24F-3AB3-5100-A12D-3C17506AE15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D7CD005-AAD2-4905-A1EC-71F5D47F4B72}" type="slidenum">
              <a:rPr kumimoji="0" lang="en-US" altLang="en-US" smtClean="0"/>
              <a:pPr>
                <a:spcBef>
                  <a:spcPct val="0"/>
                </a:spcBef>
              </a:pPr>
              <a:t>20</a:t>
            </a:fld>
            <a:endParaRPr kumimoji="0" lang="en-US" altLang="en-US"/>
          </a:p>
        </p:txBody>
      </p:sp>
      <p:sp>
        <p:nvSpPr>
          <p:cNvPr id="80899" name="Rectangle 2">
            <a:extLst>
              <a:ext uri="{FF2B5EF4-FFF2-40B4-BE49-F238E27FC236}">
                <a16:creationId xmlns:a16="http://schemas.microsoft.com/office/drawing/2014/main" id="{C6A1DFA1-1FBB-20BA-38D1-28EC997F398B}"/>
              </a:ext>
            </a:extLst>
          </p:cNvPr>
          <p:cNvSpPr>
            <a:spLocks noGrp="1" noRot="1" noChangeAspect="1" noChangeArrowheads="1" noTextEdit="1"/>
          </p:cNvSpPr>
          <p:nvPr>
            <p:ph type="sldImg"/>
          </p:nvPr>
        </p:nvSpPr>
        <p:spPr>
          <a:xfrm>
            <a:off x="342900" y="703263"/>
            <a:ext cx="6172200" cy="3473450"/>
          </a:xfrm>
          <a:ln/>
        </p:spPr>
      </p:sp>
      <p:sp>
        <p:nvSpPr>
          <p:cNvPr id="80900" name="Rectangle 3">
            <a:extLst>
              <a:ext uri="{FF2B5EF4-FFF2-40B4-BE49-F238E27FC236}">
                <a16:creationId xmlns:a16="http://schemas.microsoft.com/office/drawing/2014/main" id="{31F889FA-47B9-FC0D-0D9C-88B41F1FDF17}"/>
              </a:ext>
            </a:extLst>
          </p:cNvPr>
          <p:cNvSpPr>
            <a:spLocks noGrp="1" noChangeArrowheads="1"/>
          </p:cNvSpPr>
          <p:nvPr>
            <p:ph type="body" idx="1"/>
          </p:nvPr>
        </p:nvSpPr>
        <p:spPr>
          <a:xfrm>
            <a:off x="228600" y="4414838"/>
            <a:ext cx="6629400" cy="4186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endParaRPr lang="en-US" altLang="en-US">
              <a:ea typeface="ＭＳ Ｐゴシック" panose="020B0600070205080204" pitchFamily="34" charset="-128"/>
            </a:endParaRPr>
          </a:p>
        </p:txBody>
      </p:sp>
    </p:spTree>
    <p:extLst>
      <p:ext uri="{BB962C8B-B14F-4D97-AF65-F5344CB8AC3E}">
        <p14:creationId xmlns:p14="http://schemas.microsoft.com/office/powerpoint/2010/main" val="3970242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D9FD2-C134-1430-0A3E-B14344635503}"/>
            </a:ext>
          </a:extLst>
        </p:cNvPr>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7F6A323D-7C79-5C27-579E-AA1673A5EA40}"/>
              </a:ext>
            </a:extLst>
          </p:cNvPr>
          <p:cNvSpPr>
            <a:spLocks noGrp="1" noRot="1" noChangeAspect="1" noChangeArrowheads="1" noTextEdit="1"/>
          </p:cNvSpPr>
          <p:nvPr>
            <p:ph type="sldImg"/>
          </p:nvPr>
        </p:nvSpPr>
        <p:spPr>
          <a:ln/>
        </p:spPr>
      </p:sp>
      <p:sp>
        <p:nvSpPr>
          <p:cNvPr id="99331" name="Notes Placeholder 2">
            <a:extLst>
              <a:ext uri="{FF2B5EF4-FFF2-40B4-BE49-F238E27FC236}">
                <a16:creationId xmlns:a16="http://schemas.microsoft.com/office/drawing/2014/main" id="{BC2B9160-0E5B-6D42-1DCD-7832170B3F3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Action Plan:   Should be specific to the behavior you described.  Should be able to be done in a short time period.  Don’t try to pick an action plan for every single item you observe – picking one at a time and doing it well is more effective than biting off more than you can chew.</a:t>
            </a:r>
          </a:p>
          <a:p>
            <a:r>
              <a:rPr lang="en-US" altLang="en-US">
                <a:ea typeface="ＭＳ Ｐゴシック" panose="020B0600070205080204" pitchFamily="34" charset="-128"/>
              </a:rPr>
              <a:t>For example:  knowledge deficits need additional assigned reading.  But clinical reasoning deficits may benefit from faculty facilitated tools such as the ones listed here on the screen.  Procedural deficits may benefit from a Sim Center, while professionalism issues require more intensive observation and reflection opportunities with guidance from faculty observers.</a:t>
            </a:r>
          </a:p>
          <a:p>
            <a:endParaRPr lang="en-US" altLang="en-US">
              <a:ea typeface="ＭＳ Ｐゴシック" panose="020B0600070205080204" pitchFamily="34" charset="-128"/>
            </a:endParaRPr>
          </a:p>
          <a:p>
            <a:r>
              <a:rPr lang="en-US" altLang="en-US">
                <a:ea typeface="ＭＳ Ｐゴシック" panose="020B0600070205080204" pitchFamily="34" charset="-128"/>
              </a:rPr>
              <a:t>Optimally they will describe the Action Plan so that you have their buy-in, focus on the goal being about the patient (or about their own career depending on how much insight they showed).</a:t>
            </a:r>
          </a:p>
          <a:p>
            <a:endParaRPr lang="en-US" altLang="en-US">
              <a:ea typeface="ＭＳ Ｐゴシック" panose="020B0600070205080204" pitchFamily="34" charset="-128"/>
            </a:endParaRPr>
          </a:p>
          <a:p>
            <a:r>
              <a:rPr lang="en-US" altLang="en-US">
                <a:ea typeface="ＭＳ Ｐゴシック" panose="020B0600070205080204" pitchFamily="34" charset="-128"/>
              </a:rPr>
              <a:t>Select measures that will be monitored to see if the plan is working.  And then select specific goals that must be met to know that the remediation plan has been successful.</a:t>
            </a:r>
          </a:p>
          <a:p>
            <a:endParaRPr lang="en-US" altLang="en-US">
              <a:ea typeface="ＭＳ Ｐゴシック" panose="020B0600070205080204" pitchFamily="34" charset="-128"/>
            </a:endParaRPr>
          </a:p>
          <a:p>
            <a:r>
              <a:rPr lang="en-US" altLang="en-US">
                <a:ea typeface="ＭＳ Ｐゴシック" panose="020B0600070205080204" pitchFamily="34" charset="-128"/>
              </a:rPr>
              <a:t>BE sure to define what successful remediation will look like – this includes what you will measure to see if you’ve been successful</a:t>
            </a:r>
          </a:p>
          <a:p>
            <a:r>
              <a:rPr lang="en-US" altLang="en-US">
                <a:ea typeface="ＭＳ Ｐゴシック" panose="020B0600070205080204" pitchFamily="34" charset="-128"/>
              </a:rPr>
              <a:t>For example:  We will measure the number of nursing complaints and Success is no further veritas or nursing complaints in the next 12 months.</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r>
              <a:rPr lang="en-US" altLang="en-US">
                <a:ea typeface="ＭＳ Ｐゴシック" panose="020B0600070205080204" pitchFamily="34" charset="-128"/>
              </a:rPr>
              <a:t>How do you know what action items to assign?</a:t>
            </a:r>
          </a:p>
          <a:p>
            <a:endParaRPr lang="en-US" altLang="en-US">
              <a:ea typeface="ＭＳ Ｐゴシック" panose="020B0600070205080204" pitchFamily="34" charset="-128"/>
            </a:endParaRPr>
          </a:p>
        </p:txBody>
      </p:sp>
      <p:sp>
        <p:nvSpPr>
          <p:cNvPr id="99332" name="Slide Number Placeholder 3">
            <a:extLst>
              <a:ext uri="{FF2B5EF4-FFF2-40B4-BE49-F238E27FC236}">
                <a16:creationId xmlns:a16="http://schemas.microsoft.com/office/drawing/2014/main" id="{77C4FBFA-B63E-859E-B08A-333075F26B3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a:solidFill>
                  <a:schemeClr val="tx1"/>
                </a:solidFill>
                <a:latin typeface="Arial" panose="020B0604020202020204" pitchFamily="34" charset="0"/>
                <a:ea typeface="ＭＳ Ｐゴシック" panose="020B0600070205080204" pitchFamily="34" charset="-128"/>
              </a:defRPr>
            </a:lvl1pPr>
            <a:lvl2pPr marL="742950" indent="-285750" defTabSz="928688">
              <a:defRPr sz="3200">
                <a:solidFill>
                  <a:schemeClr val="tx1"/>
                </a:solidFill>
                <a:latin typeface="Arial" panose="020B0604020202020204" pitchFamily="34" charset="0"/>
                <a:ea typeface="ＭＳ Ｐゴシック" panose="020B0600070205080204" pitchFamily="34" charset="-128"/>
              </a:defRPr>
            </a:lvl2pPr>
            <a:lvl3pPr marL="1143000" indent="-228600" defTabSz="928688">
              <a:defRPr sz="3200">
                <a:solidFill>
                  <a:schemeClr val="tx1"/>
                </a:solidFill>
                <a:latin typeface="Arial" panose="020B0604020202020204" pitchFamily="34" charset="0"/>
                <a:ea typeface="ＭＳ Ｐゴシック" panose="020B0600070205080204" pitchFamily="34" charset="-128"/>
              </a:defRPr>
            </a:lvl3pPr>
            <a:lvl4pPr marL="1600200" indent="-228600" defTabSz="928688">
              <a:defRPr sz="3200">
                <a:solidFill>
                  <a:schemeClr val="tx1"/>
                </a:solidFill>
                <a:latin typeface="Arial" panose="020B0604020202020204" pitchFamily="34" charset="0"/>
                <a:ea typeface="ＭＳ Ｐゴシック" panose="020B0600070205080204" pitchFamily="34" charset="-128"/>
              </a:defRPr>
            </a:lvl4pPr>
            <a:lvl5pPr marL="2057400" indent="-228600" defTabSz="928688">
              <a:defRPr sz="3200">
                <a:solidFill>
                  <a:schemeClr val="tx1"/>
                </a:solidFill>
                <a:latin typeface="Arial" panose="020B0604020202020204" pitchFamily="34" charset="0"/>
                <a:ea typeface="ＭＳ Ｐゴシック" panose="020B0600070205080204" pitchFamily="34" charset="-128"/>
              </a:defRPr>
            </a:lvl5pPr>
            <a:lvl6pPr marL="2514600" indent="-228600" defTabSz="928688"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928688"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928688"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928688"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fld id="{D69C3FA4-36DE-441B-8670-3443CD3F1C26}" type="slidenum">
              <a:rPr lang="en-US" altLang="en-US" sz="1200" smtClean="0">
                <a:latin typeface="Times New Roman" panose="02020603050405020304" pitchFamily="18" charset="0"/>
              </a:rPr>
              <a:pPr/>
              <a:t>21</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556953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93289-0B3A-5DA0-5AC7-4BBD122FFB10}"/>
            </a:ext>
          </a:extLst>
        </p:cNvPr>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ACC56018-51E5-E3D8-27D9-E397ABF9B818}"/>
              </a:ext>
            </a:extLst>
          </p:cNvPr>
          <p:cNvSpPr>
            <a:spLocks noGrp="1" noRot="1" noChangeAspect="1" noChangeArrowheads="1" noTextEdit="1"/>
          </p:cNvSpPr>
          <p:nvPr>
            <p:ph type="sldImg"/>
          </p:nvPr>
        </p:nvSpPr>
        <p:spPr>
          <a:ln/>
        </p:spPr>
      </p:sp>
      <p:sp>
        <p:nvSpPr>
          <p:cNvPr id="101379" name="Notes Placeholder 2">
            <a:extLst>
              <a:ext uri="{FF2B5EF4-FFF2-40B4-BE49-F238E27FC236}">
                <a16:creationId xmlns:a16="http://schemas.microsoft.com/office/drawing/2014/main" id="{12FE7B37-BDA1-1199-4E6F-1D53C7087D1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It’s worth building a toolkit of remediation resources ahead of time so that you are prepared to tackle a variety of competency deficits.</a:t>
            </a:r>
          </a:p>
          <a:p>
            <a:endParaRPr lang="en-US" altLang="en-US">
              <a:ea typeface="ＭＳ Ｐゴシック" panose="020B0600070205080204" pitchFamily="34" charset="-128"/>
            </a:endParaRPr>
          </a:p>
          <a:p>
            <a:r>
              <a:rPr lang="en-US" altLang="en-US">
                <a:ea typeface="ＭＳ Ｐゴシック" panose="020B0600070205080204" pitchFamily="34" charset="-128"/>
              </a:rPr>
              <a:t>I am an internist and so this chart is understandably medicine-centric, but it can serve as an example of how you can begin to build a toolkit within your own field and specialty specific to the types of deficits that you see in your learners.  </a:t>
            </a:r>
          </a:p>
        </p:txBody>
      </p:sp>
      <p:sp>
        <p:nvSpPr>
          <p:cNvPr id="101380" name="Slide Number Placeholder 3">
            <a:extLst>
              <a:ext uri="{FF2B5EF4-FFF2-40B4-BE49-F238E27FC236}">
                <a16:creationId xmlns:a16="http://schemas.microsoft.com/office/drawing/2014/main" id="{8A998830-93DF-A4D3-F5EB-6EE9C2B0048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a:solidFill>
                  <a:schemeClr val="tx1"/>
                </a:solidFill>
                <a:latin typeface="Arial" panose="020B0604020202020204" pitchFamily="34" charset="0"/>
                <a:ea typeface="ＭＳ Ｐゴシック" panose="020B0600070205080204" pitchFamily="34" charset="-128"/>
              </a:defRPr>
            </a:lvl1pPr>
            <a:lvl2pPr marL="742950" indent="-285750" defTabSz="928688">
              <a:defRPr sz="3200">
                <a:solidFill>
                  <a:schemeClr val="tx1"/>
                </a:solidFill>
                <a:latin typeface="Arial" panose="020B0604020202020204" pitchFamily="34" charset="0"/>
                <a:ea typeface="ＭＳ Ｐゴシック" panose="020B0600070205080204" pitchFamily="34" charset="-128"/>
              </a:defRPr>
            </a:lvl2pPr>
            <a:lvl3pPr marL="1143000" indent="-228600" defTabSz="928688">
              <a:defRPr sz="3200">
                <a:solidFill>
                  <a:schemeClr val="tx1"/>
                </a:solidFill>
                <a:latin typeface="Arial" panose="020B0604020202020204" pitchFamily="34" charset="0"/>
                <a:ea typeface="ＭＳ Ｐゴシック" panose="020B0600070205080204" pitchFamily="34" charset="-128"/>
              </a:defRPr>
            </a:lvl3pPr>
            <a:lvl4pPr marL="1600200" indent="-228600" defTabSz="928688">
              <a:defRPr sz="3200">
                <a:solidFill>
                  <a:schemeClr val="tx1"/>
                </a:solidFill>
                <a:latin typeface="Arial" panose="020B0604020202020204" pitchFamily="34" charset="0"/>
                <a:ea typeface="ＭＳ Ｐゴシック" panose="020B0600070205080204" pitchFamily="34" charset="-128"/>
              </a:defRPr>
            </a:lvl4pPr>
            <a:lvl5pPr marL="2057400" indent="-228600" defTabSz="928688">
              <a:defRPr sz="3200">
                <a:solidFill>
                  <a:schemeClr val="tx1"/>
                </a:solidFill>
                <a:latin typeface="Arial" panose="020B0604020202020204" pitchFamily="34" charset="0"/>
                <a:ea typeface="ＭＳ Ｐゴシック" panose="020B0600070205080204" pitchFamily="34" charset="-128"/>
              </a:defRPr>
            </a:lvl5pPr>
            <a:lvl6pPr marL="2514600" indent="-228600" defTabSz="928688"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928688"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928688"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928688"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fld id="{B7F92DD4-03C1-4AD3-819E-A38AF8DB794C}" type="slidenum">
              <a:rPr lang="en-US" altLang="en-US" sz="1200" smtClean="0">
                <a:latin typeface="Times New Roman" panose="02020603050405020304" pitchFamily="18" charset="0"/>
              </a:rPr>
              <a:pPr/>
              <a:t>22</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506117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05FB3-3707-5B33-36E1-53E23DA5FF22}"/>
            </a:ext>
          </a:extLst>
        </p:cNvPr>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4F1A4267-6BA6-2F0B-CA6F-081AEC1CEACF}"/>
              </a:ext>
            </a:extLst>
          </p:cNvPr>
          <p:cNvSpPr>
            <a:spLocks noGrp="1" noRot="1" noChangeAspect="1" noChangeArrowheads="1" noTextEdit="1"/>
          </p:cNvSpPr>
          <p:nvPr>
            <p:ph type="sldImg"/>
          </p:nvPr>
        </p:nvSpPr>
        <p:spPr>
          <a:ln/>
        </p:spPr>
      </p:sp>
      <p:sp>
        <p:nvSpPr>
          <p:cNvPr id="82947" name="Notes Placeholder 2">
            <a:extLst>
              <a:ext uri="{FF2B5EF4-FFF2-40B4-BE49-F238E27FC236}">
                <a16:creationId xmlns:a16="http://schemas.microsoft.com/office/drawing/2014/main" id="{43EAAC5D-D5D1-8CCE-35D8-71EB13EBDA81}"/>
              </a:ext>
            </a:extLst>
          </p:cNvPr>
          <p:cNvSpPr>
            <a:spLocks noGrp="1"/>
          </p:cNvSpPr>
          <p:nvPr>
            <p:ph type="body" idx="1"/>
          </p:nvPr>
        </p:nvSpPr>
        <p:spPr/>
        <p:txBody>
          <a:bodyPr/>
          <a:lstStyle/>
          <a:p>
            <a:pPr marL="342900" indent="-342900">
              <a:lnSpc>
                <a:spcPct val="115000"/>
              </a:lnSpc>
              <a:spcBef>
                <a:spcPts val="0"/>
              </a:spcBef>
              <a:spcAft>
                <a:spcPts val="0"/>
              </a:spcAft>
              <a:buFont typeface="Symbol" panose="05050102010706020507" pitchFamily="18" charset="2"/>
              <a:buChar char=""/>
              <a:defRPr/>
            </a:pPr>
            <a:r>
              <a:rPr lang="en-US" sz="1100" dirty="0">
                <a:latin typeface="Calibri" panose="020F0502020204030204" pitchFamily="34" charset="0"/>
                <a:ea typeface="Calibri" panose="020F0502020204030204" pitchFamily="34" charset="0"/>
                <a:cs typeface="Times New Roman" panose="02020603050405020304" pitchFamily="18" charset="0"/>
              </a:rPr>
              <a:t>Once you have decided on the specific action plan, you have to engage the Learner in deliberate practice, give them immediate feedback, walk them through the process of reflecting on that feedback and deciding how they can change their behavior, then allow them deliberate practice again with feedback and reflection and the cycle repeats itself periodically throughout the remediation period.</a:t>
            </a:r>
          </a:p>
          <a:p>
            <a:pPr>
              <a:lnSpc>
                <a:spcPct val="115000"/>
              </a:lnSpc>
              <a:spcBef>
                <a:spcPts val="0"/>
              </a:spcBef>
              <a:spcAft>
                <a:spcPts val="0"/>
              </a:spcAft>
              <a:defRPr/>
            </a:pPr>
            <a:r>
              <a:rPr lang="en-US" sz="1100" dirty="0">
                <a:latin typeface="Calibri" panose="020F0502020204030204" pitchFamily="34" charset="0"/>
                <a:ea typeface="Calibri" panose="020F0502020204030204" pitchFamily="34" charset="0"/>
                <a:cs typeface="Times New Roman" panose="02020603050405020304" pitchFamily="18" charset="0"/>
              </a:rPr>
              <a:t> </a:t>
            </a:r>
          </a:p>
          <a:p>
            <a:pPr marL="342900" indent="-342900">
              <a:lnSpc>
                <a:spcPct val="115000"/>
              </a:lnSpc>
              <a:spcBef>
                <a:spcPts val="0"/>
              </a:spcBef>
              <a:spcAft>
                <a:spcPts val="0"/>
              </a:spcAft>
              <a:buFont typeface="Symbol" panose="05050102010706020507" pitchFamily="18" charset="2"/>
              <a:buChar char=""/>
              <a:defRPr/>
            </a:pPr>
            <a:r>
              <a:rPr lang="en-US" sz="1100" dirty="0">
                <a:latin typeface="Calibri" panose="020F0502020204030204" pitchFamily="34" charset="0"/>
                <a:ea typeface="Calibri" panose="020F0502020204030204" pitchFamily="34" charset="0"/>
                <a:cs typeface="Times New Roman" panose="02020603050405020304" pitchFamily="18" charset="0"/>
              </a:rPr>
              <a:t>This process will look very different depending on the milestone and deficiencies that are being remediated.</a:t>
            </a:r>
          </a:p>
          <a:p>
            <a:pPr marL="742950" lvl="1" indent="-285750">
              <a:lnSpc>
                <a:spcPct val="115000"/>
              </a:lnSpc>
              <a:spcBef>
                <a:spcPts val="0"/>
              </a:spcBef>
              <a:spcAft>
                <a:spcPts val="0"/>
              </a:spcAft>
              <a:buFont typeface="Courier New" panose="02070309020205020404" pitchFamily="49" charset="0"/>
              <a:buChar char="o"/>
              <a:defRPr/>
            </a:pPr>
            <a:r>
              <a:rPr lang="en-US" sz="1100" dirty="0">
                <a:latin typeface="Calibri" panose="020F0502020204030204" pitchFamily="34" charset="0"/>
                <a:ea typeface="Calibri" panose="020F0502020204030204" pitchFamily="34" charset="0"/>
                <a:cs typeface="Times New Roman" panose="02020603050405020304" pitchFamily="18" charset="0"/>
              </a:rPr>
              <a:t>Organization -- real-time feedback during a busy day on the wards may be needed</a:t>
            </a:r>
          </a:p>
          <a:p>
            <a:pPr marL="742950" lvl="1" indent="-285750">
              <a:lnSpc>
                <a:spcPct val="115000"/>
              </a:lnSpc>
              <a:spcBef>
                <a:spcPts val="0"/>
              </a:spcBef>
              <a:spcAft>
                <a:spcPts val="0"/>
              </a:spcAft>
              <a:buFont typeface="Courier New" panose="02070309020205020404" pitchFamily="49" charset="0"/>
              <a:buChar char="o"/>
              <a:defRPr/>
            </a:pPr>
            <a:r>
              <a:rPr lang="en-US" sz="1100" dirty="0">
                <a:latin typeface="Calibri" panose="020F0502020204030204" pitchFamily="34" charset="0"/>
                <a:ea typeface="Calibri" panose="020F0502020204030204" pitchFamily="34" charset="0"/>
                <a:cs typeface="Times New Roman" panose="02020603050405020304" pitchFamily="18" charset="0"/>
              </a:rPr>
              <a:t>Clinical reasoning -  review H&amp;Ps, chart-stimulated recall </a:t>
            </a:r>
            <a:r>
              <a:rPr lang="en-US" sz="11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100" dirty="0">
                <a:latin typeface="Calibri" panose="020F0502020204030204" pitchFamily="34" charset="0"/>
                <a:ea typeface="Calibri" panose="020F0502020204030204" pitchFamily="34" charset="0"/>
                <a:cs typeface="Times New Roman" panose="02020603050405020304" pitchFamily="18" charset="0"/>
              </a:rPr>
              <a:t>show bias &amp; reasoning gaps</a:t>
            </a:r>
          </a:p>
          <a:p>
            <a:pPr marL="742950" lvl="1" indent="-285750">
              <a:lnSpc>
                <a:spcPct val="115000"/>
              </a:lnSpc>
              <a:spcBef>
                <a:spcPts val="0"/>
              </a:spcBef>
              <a:spcAft>
                <a:spcPts val="0"/>
              </a:spcAft>
              <a:buFont typeface="Courier New" panose="02070309020205020404" pitchFamily="49" charset="0"/>
              <a:buChar char="o"/>
              <a:defRPr/>
            </a:pPr>
            <a:r>
              <a:rPr lang="en-US" sz="1100" dirty="0">
                <a:latin typeface="Calibri" panose="020F0502020204030204" pitchFamily="34" charset="0"/>
                <a:ea typeface="Calibri" panose="020F0502020204030204" pitchFamily="34" charset="0"/>
                <a:cs typeface="Times New Roman" panose="02020603050405020304" pitchFamily="18" charset="0"/>
              </a:rPr>
              <a:t>Professionalism --  sitting down with a faculty member </a:t>
            </a:r>
            <a:r>
              <a:rPr lang="en-US" sz="11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100" dirty="0">
                <a:latin typeface="Calibri" panose="020F0502020204030204" pitchFamily="34" charset="0"/>
                <a:ea typeface="Calibri" panose="020F0502020204030204" pitchFamily="34" charset="0"/>
                <a:cs typeface="Times New Roman" panose="02020603050405020304" pitchFamily="18" charset="0"/>
              </a:rPr>
              <a:t> EI, how to take feedback</a:t>
            </a:r>
          </a:p>
          <a:p>
            <a:pPr>
              <a:defRPr/>
            </a:pPr>
            <a:endParaRPr lang="en-US" altLang="en-US" dirty="0"/>
          </a:p>
        </p:txBody>
      </p:sp>
      <p:sp>
        <p:nvSpPr>
          <p:cNvPr id="105476" name="Slide Number Placeholder 3">
            <a:extLst>
              <a:ext uri="{FF2B5EF4-FFF2-40B4-BE49-F238E27FC236}">
                <a16:creationId xmlns:a16="http://schemas.microsoft.com/office/drawing/2014/main" id="{349FE580-AF91-C4D4-43AF-1AB7E403417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210C79D-E709-40BC-9D55-529247D44BB6}" type="slidenum">
              <a:rPr kumimoji="0" lang="en-US" altLang="en-US" smtClean="0"/>
              <a:pPr>
                <a:spcBef>
                  <a:spcPct val="0"/>
                </a:spcBef>
              </a:pPr>
              <a:t>23</a:t>
            </a:fld>
            <a:endParaRPr kumimoji="0" lang="en-US" altLang="en-US"/>
          </a:p>
        </p:txBody>
      </p:sp>
    </p:spTree>
    <p:extLst>
      <p:ext uri="{BB962C8B-B14F-4D97-AF65-F5344CB8AC3E}">
        <p14:creationId xmlns:p14="http://schemas.microsoft.com/office/powerpoint/2010/main" val="875322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01566-2C80-A559-069A-3C863C975783}"/>
            </a:ext>
          </a:extLst>
        </p:cNvPr>
        <p:cNvGrpSpPr/>
        <p:nvPr/>
      </p:nvGrpSpPr>
      <p:grpSpPr>
        <a:xfrm>
          <a:off x="0" y="0"/>
          <a:ext cx="0" cy="0"/>
          <a:chOff x="0" y="0"/>
          <a:chExt cx="0" cy="0"/>
        </a:xfrm>
      </p:grpSpPr>
      <p:sp>
        <p:nvSpPr>
          <p:cNvPr id="107522" name="Rectangle 7">
            <a:extLst>
              <a:ext uri="{FF2B5EF4-FFF2-40B4-BE49-F238E27FC236}">
                <a16:creationId xmlns:a16="http://schemas.microsoft.com/office/drawing/2014/main" id="{33A71103-53D6-BB5F-FDA0-1496255C84F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276A33A-EF98-4006-BB43-63804E795820}" type="slidenum">
              <a:rPr kumimoji="0" lang="en-US" altLang="en-US" smtClean="0"/>
              <a:pPr>
                <a:spcBef>
                  <a:spcPct val="0"/>
                </a:spcBef>
              </a:pPr>
              <a:t>24</a:t>
            </a:fld>
            <a:endParaRPr kumimoji="0" lang="en-US" altLang="en-US"/>
          </a:p>
        </p:txBody>
      </p:sp>
      <p:sp>
        <p:nvSpPr>
          <p:cNvPr id="107523" name="Rectangle 2">
            <a:extLst>
              <a:ext uri="{FF2B5EF4-FFF2-40B4-BE49-F238E27FC236}">
                <a16:creationId xmlns:a16="http://schemas.microsoft.com/office/drawing/2014/main" id="{F9E8F0FA-D50B-5024-28B4-EE0793952D6E}"/>
              </a:ext>
            </a:extLst>
          </p:cNvPr>
          <p:cNvSpPr>
            <a:spLocks noGrp="1" noRot="1" noChangeAspect="1" noChangeArrowheads="1" noTextEdit="1"/>
          </p:cNvSpPr>
          <p:nvPr>
            <p:ph type="sldImg"/>
          </p:nvPr>
        </p:nvSpPr>
        <p:spPr>
          <a:xfrm>
            <a:off x="342900" y="703263"/>
            <a:ext cx="6172200" cy="3473450"/>
          </a:xfrm>
          <a:ln/>
        </p:spPr>
      </p:sp>
      <p:sp>
        <p:nvSpPr>
          <p:cNvPr id="109572" name="Rectangle 3">
            <a:extLst>
              <a:ext uri="{FF2B5EF4-FFF2-40B4-BE49-F238E27FC236}">
                <a16:creationId xmlns:a16="http://schemas.microsoft.com/office/drawing/2014/main" id="{4FC26C86-9CD4-A935-50CA-E1C1A12ED4AD}"/>
              </a:ext>
            </a:extLst>
          </p:cNvPr>
          <p:cNvSpPr>
            <a:spLocks noGrp="1" noChangeArrowheads="1"/>
          </p:cNvSpPr>
          <p:nvPr>
            <p:ph type="body" idx="1"/>
          </p:nvPr>
        </p:nvSpPr>
        <p:spPr>
          <a:xfrm>
            <a:off x="228600" y="4414838"/>
            <a:ext cx="6629400" cy="4186237"/>
          </a:xfrm>
        </p:spPr>
        <p:txBody>
          <a:bodyPr/>
          <a:lstStyle/>
          <a:p>
            <a:pPr marL="342900" indent="-342900">
              <a:lnSpc>
                <a:spcPct val="115000"/>
              </a:lnSpc>
              <a:spcBef>
                <a:spcPts val="0"/>
              </a:spcBef>
              <a:spcAft>
                <a:spcPts val="0"/>
              </a:spcAft>
              <a:buFont typeface="Symbol" panose="05050102010706020507" pitchFamily="18" charset="2"/>
              <a:buChar char=""/>
              <a:defRPr/>
            </a:pPr>
            <a:r>
              <a:rPr lang="en-US" sz="1100" b="1" dirty="0">
                <a:latin typeface="Calibri" panose="020F0502020204030204" pitchFamily="34" charset="0"/>
                <a:ea typeface="Calibri" panose="020F0502020204030204" pitchFamily="34" charset="0"/>
                <a:cs typeface="Times New Roman" panose="02020603050405020304" pitchFamily="18" charset="0"/>
              </a:rPr>
              <a:t>Resident buy-in</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spcBef>
                <a:spcPts val="0"/>
              </a:spcBef>
              <a:spcAft>
                <a:spcPts val="0"/>
              </a:spcAft>
              <a:buFont typeface="Courier New" panose="02070309020205020404" pitchFamily="49" charset="0"/>
              <a:buChar char="o"/>
              <a:defRPr/>
            </a:pPr>
            <a:r>
              <a:rPr lang="en-US" sz="1100" dirty="0">
                <a:latin typeface="Calibri" panose="020F0502020204030204" pitchFamily="34" charset="0"/>
                <a:ea typeface="Calibri" panose="020F0502020204030204" pitchFamily="34" charset="0"/>
                <a:cs typeface="Times New Roman" panose="02020603050405020304" pitchFamily="18" charset="0"/>
              </a:rPr>
              <a:t>FRAME as </a:t>
            </a:r>
            <a:r>
              <a:rPr lang="en-US" sz="1100" i="1" dirty="0">
                <a:latin typeface="Calibri" panose="020F0502020204030204" pitchFamily="34" charset="0"/>
                <a:ea typeface="Calibri" panose="020F0502020204030204" pitchFamily="34" charset="0"/>
                <a:cs typeface="Times New Roman" panose="02020603050405020304" pitchFamily="18" charset="0"/>
              </a:rPr>
              <a:t>continuous education, opportunity for improvement</a:t>
            </a:r>
            <a:r>
              <a:rPr lang="en-US" sz="1100" dirty="0">
                <a:latin typeface="Calibri" panose="020F0502020204030204" pitchFamily="34" charset="0"/>
                <a:ea typeface="Calibri" panose="020F0502020204030204" pitchFamily="34" charset="0"/>
                <a:cs typeface="Times New Roman" panose="02020603050405020304" pitchFamily="18" charset="0"/>
              </a:rPr>
              <a:t> rather than PUNITIVE. We want to send the message that we are trying to help the resident improve and reach program objectives – if it feels disciplinary, we jeopardize our ability to work constructively with the resident to reach our mutual goals...   Our program we call it an “</a:t>
            </a:r>
            <a:r>
              <a:rPr lang="en-US" sz="1100" u="sng" dirty="0">
                <a:latin typeface="Calibri" panose="020F0502020204030204" pitchFamily="34" charset="0"/>
                <a:ea typeface="Calibri" panose="020F0502020204030204" pitchFamily="34" charset="0"/>
                <a:cs typeface="Times New Roman" panose="02020603050405020304" pitchFamily="18" charset="0"/>
              </a:rPr>
              <a:t>improvement plan”</a:t>
            </a:r>
            <a:r>
              <a:rPr lang="en-US" sz="1100" dirty="0">
                <a:latin typeface="Calibri" panose="020F0502020204030204" pitchFamily="34" charset="0"/>
                <a:ea typeface="Calibri" panose="020F0502020204030204" pitchFamily="34" charset="0"/>
                <a:cs typeface="Times New Roman" panose="02020603050405020304" pitchFamily="18" charset="0"/>
              </a:rPr>
              <a:t> – not remediation plan.</a:t>
            </a:r>
          </a:p>
          <a:p>
            <a:pPr marL="742950" lvl="1" indent="-285750">
              <a:lnSpc>
                <a:spcPct val="115000"/>
              </a:lnSpc>
              <a:spcBef>
                <a:spcPts val="0"/>
              </a:spcBef>
              <a:spcAft>
                <a:spcPts val="0"/>
              </a:spcAft>
              <a:buFont typeface="Courier New" panose="02070309020205020404" pitchFamily="49" charset="0"/>
              <a:buChar char="o"/>
              <a:defRPr/>
            </a:pPr>
            <a:r>
              <a:rPr lang="en-US" sz="1100" dirty="0">
                <a:latin typeface="Calibri" panose="020F0502020204030204" pitchFamily="34" charset="0"/>
                <a:ea typeface="Calibri" panose="020F0502020204030204" pitchFamily="34" charset="0"/>
                <a:cs typeface="Times New Roman" panose="02020603050405020304" pitchFamily="18" charset="0"/>
              </a:rPr>
              <a:t>We need to emphasize however, that it is ultimately the </a:t>
            </a:r>
            <a:r>
              <a:rPr lang="en-US" sz="1100" u="sng" dirty="0">
                <a:latin typeface="Calibri" panose="020F0502020204030204" pitchFamily="34" charset="0"/>
                <a:ea typeface="Calibri" panose="020F0502020204030204" pitchFamily="34" charset="0"/>
                <a:cs typeface="Times New Roman" panose="02020603050405020304" pitchFamily="18" charset="0"/>
              </a:rPr>
              <a:t>resident’s responsibility to improve</a:t>
            </a:r>
            <a:r>
              <a:rPr lang="en-US" sz="1100" dirty="0">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15000"/>
              </a:lnSpc>
              <a:spcBef>
                <a:spcPts val="0"/>
              </a:spcBef>
              <a:spcAft>
                <a:spcPts val="0"/>
              </a:spcAft>
              <a:buFont typeface="Courier New" panose="02070309020205020404" pitchFamily="49" charset="0"/>
              <a:buChar char="o"/>
              <a:defRPr/>
            </a:pPr>
            <a:r>
              <a:rPr lang="en-US" sz="1100" dirty="0">
                <a:latin typeface="Calibri" panose="020F0502020204030204" pitchFamily="34" charset="0"/>
                <a:ea typeface="Calibri" panose="020F0502020204030204" pitchFamily="34" charset="0"/>
                <a:cs typeface="Times New Roman" panose="02020603050405020304" pitchFamily="18" charset="0"/>
              </a:rPr>
              <a:t>if the resident can help define the action plan or have a say in it, they are more likely to buy into the process.  For example, if you want to assign the resident a peer coach to help them work on organizational skills, allow them to pick the coach.</a:t>
            </a:r>
          </a:p>
          <a:p>
            <a:pPr marL="742950" lvl="1" indent="-285750">
              <a:lnSpc>
                <a:spcPct val="115000"/>
              </a:lnSpc>
              <a:spcBef>
                <a:spcPts val="0"/>
              </a:spcBef>
              <a:spcAft>
                <a:spcPts val="0"/>
              </a:spcAft>
              <a:buFont typeface="Courier New" panose="02070309020205020404" pitchFamily="49" charset="0"/>
              <a:buChar char="o"/>
              <a:defRPr/>
            </a:pPr>
            <a:r>
              <a:rPr lang="en-US" sz="1100" dirty="0">
                <a:latin typeface="Calibri" panose="020F0502020204030204" pitchFamily="34" charset="0"/>
                <a:ea typeface="Calibri" panose="020F0502020204030204" pitchFamily="34" charset="0"/>
                <a:cs typeface="Times New Roman" panose="02020603050405020304" pitchFamily="18" charset="0"/>
              </a:rPr>
              <a:t>We need to decide at what level the resident will be functioning during the remediation period - from the clinical standpoint related to patient safety concerns and from the training standpoint - it the resident currently able to continue training or is a leave of absence or reduced work load (noncredited) appropriate at this time. </a:t>
            </a:r>
          </a:p>
          <a:p>
            <a:pPr>
              <a:lnSpc>
                <a:spcPct val="115000"/>
              </a:lnSpc>
              <a:spcBef>
                <a:spcPts val="0"/>
              </a:spcBef>
              <a:spcAft>
                <a:spcPts val="0"/>
              </a:spcAft>
              <a:defRPr/>
            </a:pPr>
            <a:r>
              <a:rPr lang="en-US" sz="1100" dirty="0">
                <a:latin typeface="Calibri" panose="020F0502020204030204" pitchFamily="34" charset="0"/>
                <a:ea typeface="Calibri" panose="020F0502020204030204" pitchFamily="34" charset="0"/>
                <a:cs typeface="Times New Roman" panose="02020603050405020304" pitchFamily="18" charset="0"/>
              </a:rPr>
              <a:t> </a:t>
            </a:r>
          </a:p>
          <a:p>
            <a:pPr marL="342900" indent="-342900">
              <a:lnSpc>
                <a:spcPct val="115000"/>
              </a:lnSpc>
              <a:spcBef>
                <a:spcPts val="0"/>
              </a:spcBef>
              <a:spcAft>
                <a:spcPts val="0"/>
              </a:spcAft>
              <a:buFont typeface="Symbol" panose="05050102010706020507" pitchFamily="18" charset="2"/>
              <a:buChar char=""/>
              <a:defRPr/>
            </a:pPr>
            <a:r>
              <a:rPr lang="en-US" sz="1100" dirty="0">
                <a:latin typeface="Calibri" panose="020F0502020204030204" pitchFamily="34" charset="0"/>
                <a:ea typeface="Calibri" panose="020F0502020204030204" pitchFamily="34" charset="0"/>
                <a:cs typeface="Times New Roman" panose="02020603050405020304" pitchFamily="18" charset="0"/>
              </a:rPr>
              <a:t>Consider assigning a mentor.  Peer mentor, a </a:t>
            </a:r>
            <a:r>
              <a:rPr lang="en-US" sz="1100" dirty="0" err="1">
                <a:latin typeface="Calibri" panose="020F0502020204030204" pitchFamily="34" charset="0"/>
                <a:ea typeface="Calibri" panose="020F0502020204030204" pitchFamily="34" charset="0"/>
                <a:cs typeface="Times New Roman" panose="02020603050405020304" pitchFamily="18" charset="0"/>
              </a:rPr>
              <a:t>facutly</a:t>
            </a:r>
            <a:r>
              <a:rPr lang="en-US" sz="1100" dirty="0">
                <a:latin typeface="Calibri" panose="020F0502020204030204" pitchFamily="34" charset="0"/>
                <a:ea typeface="Calibri" panose="020F0502020204030204" pitchFamily="34" charset="0"/>
                <a:cs typeface="Times New Roman" panose="02020603050405020304" pitchFamily="18" charset="0"/>
              </a:rPr>
              <a:t> mentor, or both.  Walk the resident through the action plans, who can meet with them regularly to observe them, give them feedback, and then observe them again.  </a:t>
            </a:r>
          </a:p>
          <a:p>
            <a:pPr>
              <a:lnSpc>
                <a:spcPct val="115000"/>
              </a:lnSpc>
              <a:spcBef>
                <a:spcPts val="0"/>
              </a:spcBef>
              <a:spcAft>
                <a:spcPts val="0"/>
              </a:spcAft>
              <a:defRPr/>
            </a:pPr>
            <a:r>
              <a:rPr lang="en-US" sz="1100" dirty="0">
                <a:latin typeface="Calibri" panose="020F0502020204030204" pitchFamily="34" charset="0"/>
                <a:ea typeface="Calibri" panose="020F0502020204030204" pitchFamily="34" charset="0"/>
                <a:cs typeface="Times New Roman" panose="02020603050405020304" pitchFamily="18" charset="0"/>
              </a:rPr>
              <a:t> </a:t>
            </a:r>
          </a:p>
          <a:p>
            <a:pPr marL="342900" indent="-342900">
              <a:lnSpc>
                <a:spcPct val="115000"/>
              </a:lnSpc>
              <a:spcBef>
                <a:spcPts val="0"/>
              </a:spcBef>
              <a:spcAft>
                <a:spcPts val="0"/>
              </a:spcAft>
              <a:buFont typeface="Symbol" panose="05050102010706020507" pitchFamily="18" charset="2"/>
              <a:buChar char=""/>
              <a:defRPr/>
            </a:pPr>
            <a:r>
              <a:rPr lang="en-US" sz="1100" dirty="0">
                <a:latin typeface="Calibri" panose="020F0502020204030204" pitchFamily="34" charset="0"/>
                <a:ea typeface="Calibri" panose="020F0502020204030204" pitchFamily="34" charset="0"/>
                <a:cs typeface="Times New Roman" panose="02020603050405020304" pitchFamily="18" charset="0"/>
              </a:rPr>
              <a:t>Documents every step of the path, each meeting with the resident, each follow up.    We are going to circle back to this idea later, but document each meeting, each action item that is observed and the feedback that is given, each opportunity that you give the learner to remediate and improve.</a:t>
            </a:r>
          </a:p>
          <a:p>
            <a:pPr marL="457200">
              <a:lnSpc>
                <a:spcPct val="115000"/>
              </a:lnSpc>
              <a:spcBef>
                <a:spcPts val="0"/>
              </a:spcBef>
              <a:spcAft>
                <a:spcPts val="0"/>
              </a:spcAft>
              <a:defRPr/>
            </a:pPr>
            <a:r>
              <a:rPr lang="en-US" sz="1100" dirty="0">
                <a:latin typeface="Calibri" panose="020F0502020204030204" pitchFamily="34" charset="0"/>
                <a:ea typeface="Calibri" panose="020F0502020204030204" pitchFamily="34" charset="0"/>
                <a:cs typeface="Times New Roman" panose="02020603050405020304" pitchFamily="18" charset="0"/>
              </a:rPr>
              <a:t> </a:t>
            </a:r>
          </a:p>
          <a:p>
            <a:pPr marL="342900" indent="-342900">
              <a:lnSpc>
                <a:spcPct val="115000"/>
              </a:lnSpc>
              <a:spcBef>
                <a:spcPts val="0"/>
              </a:spcBef>
              <a:spcAft>
                <a:spcPts val="0"/>
              </a:spcAft>
              <a:buFont typeface="Symbol" panose="05050102010706020507" pitchFamily="18" charset="2"/>
              <a:buChar char=""/>
              <a:defRPr/>
            </a:pPr>
            <a:r>
              <a:rPr lang="en-US" sz="1100" dirty="0">
                <a:latin typeface="Calibri" panose="020F0502020204030204" pitchFamily="34" charset="0"/>
                <a:ea typeface="Calibri" panose="020F0502020204030204" pitchFamily="34" charset="0"/>
                <a:cs typeface="Times New Roman" panose="02020603050405020304" pitchFamily="18" charset="0"/>
              </a:rPr>
              <a:t>Consider picking mentors who might naturally be seen observing that resident so was to help protect resident confidentiality.  For example, chief residents may be able to say that they are joining rounds to give students feedback when, in reality, they can be called upon to observe and give feedback to your problem resident.</a:t>
            </a:r>
          </a:p>
          <a:p>
            <a:pPr>
              <a:defRPr/>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75119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4B0ED-CB12-AA5A-8589-FAE9BE3BF268}"/>
            </a:ext>
          </a:extLst>
        </p:cNvPr>
        <p:cNvGrpSpPr/>
        <p:nvPr/>
      </p:nvGrpSpPr>
      <p:grpSpPr>
        <a:xfrm>
          <a:off x="0" y="0"/>
          <a:ext cx="0" cy="0"/>
          <a:chOff x="0" y="0"/>
          <a:chExt cx="0" cy="0"/>
        </a:xfrm>
      </p:grpSpPr>
      <p:sp>
        <p:nvSpPr>
          <p:cNvPr id="109570" name="Rectangle 7">
            <a:extLst>
              <a:ext uri="{FF2B5EF4-FFF2-40B4-BE49-F238E27FC236}">
                <a16:creationId xmlns:a16="http://schemas.microsoft.com/office/drawing/2014/main" id="{2231FAC0-77B5-3CEC-7AE4-D7D58D03027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3A6C046-4B23-494B-ABA1-3F25C6BD44E2}" type="slidenum">
              <a:rPr kumimoji="0" lang="en-US" altLang="en-US" smtClean="0"/>
              <a:pPr>
                <a:spcBef>
                  <a:spcPct val="0"/>
                </a:spcBef>
              </a:pPr>
              <a:t>25</a:t>
            </a:fld>
            <a:endParaRPr kumimoji="0" lang="en-US" altLang="en-US"/>
          </a:p>
        </p:txBody>
      </p:sp>
      <p:sp>
        <p:nvSpPr>
          <p:cNvPr id="109571" name="Rectangle 2">
            <a:extLst>
              <a:ext uri="{FF2B5EF4-FFF2-40B4-BE49-F238E27FC236}">
                <a16:creationId xmlns:a16="http://schemas.microsoft.com/office/drawing/2014/main" id="{8DF93E90-3CAB-ED9F-38F8-56B29FA4EB68}"/>
              </a:ext>
            </a:extLst>
          </p:cNvPr>
          <p:cNvSpPr>
            <a:spLocks noGrp="1" noRot="1" noChangeAspect="1" noChangeArrowheads="1" noTextEdit="1"/>
          </p:cNvSpPr>
          <p:nvPr>
            <p:ph type="sldImg"/>
          </p:nvPr>
        </p:nvSpPr>
        <p:spPr>
          <a:xfrm>
            <a:off x="342900" y="703263"/>
            <a:ext cx="6172200" cy="3473450"/>
          </a:xfrm>
          <a:ln/>
        </p:spPr>
      </p:sp>
      <p:sp>
        <p:nvSpPr>
          <p:cNvPr id="109572" name="Rectangle 3">
            <a:extLst>
              <a:ext uri="{FF2B5EF4-FFF2-40B4-BE49-F238E27FC236}">
                <a16:creationId xmlns:a16="http://schemas.microsoft.com/office/drawing/2014/main" id="{0F052A8B-42FC-9C4D-B4AA-F87D1F6973A1}"/>
              </a:ext>
            </a:extLst>
          </p:cNvPr>
          <p:cNvSpPr>
            <a:spLocks noGrp="1" noChangeArrowheads="1"/>
          </p:cNvSpPr>
          <p:nvPr>
            <p:ph type="body" idx="1"/>
          </p:nvPr>
        </p:nvSpPr>
        <p:spPr>
          <a:xfrm>
            <a:off x="228600" y="4414838"/>
            <a:ext cx="6629400" cy="4186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endParaRPr lang="en-US" altLang="en-US">
              <a:ea typeface="ＭＳ Ｐゴシック" panose="020B0600070205080204" pitchFamily="34" charset="-128"/>
            </a:endParaRPr>
          </a:p>
        </p:txBody>
      </p:sp>
    </p:spTree>
    <p:extLst>
      <p:ext uri="{BB962C8B-B14F-4D97-AF65-F5344CB8AC3E}">
        <p14:creationId xmlns:p14="http://schemas.microsoft.com/office/powerpoint/2010/main" val="1596090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386A0-BFE4-C0F5-DA81-413FF9A79880}"/>
            </a:ext>
          </a:extLst>
        </p:cNvPr>
        <p:cNvGrpSpPr/>
        <p:nvPr/>
      </p:nvGrpSpPr>
      <p:grpSpPr>
        <a:xfrm>
          <a:off x="0" y="0"/>
          <a:ext cx="0" cy="0"/>
          <a:chOff x="0" y="0"/>
          <a:chExt cx="0" cy="0"/>
        </a:xfrm>
      </p:grpSpPr>
      <p:sp>
        <p:nvSpPr>
          <p:cNvPr id="111618" name="Rectangle 7">
            <a:extLst>
              <a:ext uri="{FF2B5EF4-FFF2-40B4-BE49-F238E27FC236}">
                <a16:creationId xmlns:a16="http://schemas.microsoft.com/office/drawing/2014/main" id="{EA665CAA-DDBA-8D25-95A7-0F09E40C53E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5DC3E7D-AFA4-458F-BFEF-CCDF323671D6}" type="slidenum">
              <a:rPr kumimoji="0" lang="en-US" altLang="en-US" smtClean="0"/>
              <a:pPr>
                <a:spcBef>
                  <a:spcPct val="0"/>
                </a:spcBef>
              </a:pPr>
              <a:t>26</a:t>
            </a:fld>
            <a:endParaRPr kumimoji="0" lang="en-US" altLang="en-US"/>
          </a:p>
        </p:txBody>
      </p:sp>
      <p:sp>
        <p:nvSpPr>
          <p:cNvPr id="111619" name="Rectangle 2">
            <a:extLst>
              <a:ext uri="{FF2B5EF4-FFF2-40B4-BE49-F238E27FC236}">
                <a16:creationId xmlns:a16="http://schemas.microsoft.com/office/drawing/2014/main" id="{832E3940-E992-2326-A393-DD3844BD6505}"/>
              </a:ext>
            </a:extLst>
          </p:cNvPr>
          <p:cNvSpPr>
            <a:spLocks noGrp="1" noRot="1" noChangeAspect="1" noChangeArrowheads="1" noTextEdit="1"/>
          </p:cNvSpPr>
          <p:nvPr>
            <p:ph type="sldImg"/>
          </p:nvPr>
        </p:nvSpPr>
        <p:spPr>
          <a:xfrm>
            <a:off x="342900" y="703263"/>
            <a:ext cx="6172200" cy="3473450"/>
          </a:xfrm>
          <a:ln/>
        </p:spPr>
      </p:sp>
      <p:sp>
        <p:nvSpPr>
          <p:cNvPr id="81924" name="Rectangle 3">
            <a:extLst>
              <a:ext uri="{FF2B5EF4-FFF2-40B4-BE49-F238E27FC236}">
                <a16:creationId xmlns:a16="http://schemas.microsoft.com/office/drawing/2014/main" id="{66BFB64E-D9E0-B579-0131-E10DB778D7AE}"/>
              </a:ext>
            </a:extLst>
          </p:cNvPr>
          <p:cNvSpPr>
            <a:spLocks noGrp="1" noChangeArrowheads="1"/>
          </p:cNvSpPr>
          <p:nvPr>
            <p:ph type="body" idx="1"/>
          </p:nvPr>
        </p:nvSpPr>
        <p:spPr>
          <a:xfrm>
            <a:off x="228600" y="4414838"/>
            <a:ext cx="6629400" cy="4186237"/>
          </a:xfrm>
        </p:spPr>
        <p:txBody>
          <a:bodyPr/>
          <a:lstStyle/>
          <a:p>
            <a:pPr>
              <a:lnSpc>
                <a:spcPct val="115000"/>
              </a:lnSpc>
              <a:spcBef>
                <a:spcPts val="0"/>
              </a:spcBef>
              <a:spcAft>
                <a:spcPts val="0"/>
              </a:spcAft>
              <a:buFont typeface="Symbol" panose="05050102010706020507" pitchFamily="18" charset="2"/>
              <a:buNone/>
              <a:defRPr/>
            </a:pPr>
            <a:r>
              <a:rPr lang="en-US" sz="1100" dirty="0">
                <a:latin typeface="Calibri" panose="020F0502020204030204" pitchFamily="34" charset="0"/>
                <a:ea typeface="Calibri" panose="020F0502020204030204" pitchFamily="34" charset="0"/>
                <a:cs typeface="Times New Roman" panose="02020603050405020304" pitchFamily="18" charset="0"/>
              </a:rPr>
              <a:t>Does portend a </a:t>
            </a:r>
            <a:r>
              <a:rPr lang="en-US" sz="1100" u="sng" dirty="0">
                <a:latin typeface="Calibri" panose="020F0502020204030204" pitchFamily="34" charset="0"/>
                <a:ea typeface="Calibri" panose="020F0502020204030204" pitchFamily="34" charset="0"/>
                <a:cs typeface="Times New Roman" panose="02020603050405020304" pitchFamily="18" charset="0"/>
              </a:rPr>
              <a:t>poor prognosis</a:t>
            </a:r>
            <a:r>
              <a:rPr lang="en-US" sz="1100" dirty="0">
                <a:latin typeface="Calibri" panose="020F0502020204030204" pitchFamily="34" charset="0"/>
                <a:ea typeface="Calibri" panose="020F0502020204030204" pitchFamily="34" charset="0"/>
                <a:cs typeface="Times New Roman" panose="02020603050405020304" pitchFamily="18" charset="0"/>
              </a:rPr>
              <a:t>, there are some </a:t>
            </a:r>
            <a:r>
              <a:rPr lang="en-US" sz="1100" u="sng" dirty="0">
                <a:latin typeface="Calibri" panose="020F0502020204030204" pitchFamily="34" charset="0"/>
                <a:ea typeface="Calibri" panose="020F0502020204030204" pitchFamily="34" charset="0"/>
                <a:cs typeface="Times New Roman" panose="02020603050405020304" pitchFamily="18" charset="0"/>
              </a:rPr>
              <a:t>strategies</a:t>
            </a:r>
            <a:r>
              <a:rPr lang="en-US" sz="1100" dirty="0">
                <a:latin typeface="Calibri" panose="020F0502020204030204" pitchFamily="34" charset="0"/>
                <a:ea typeface="Calibri" panose="020F0502020204030204" pitchFamily="34" charset="0"/>
                <a:cs typeface="Times New Roman" panose="02020603050405020304" pitchFamily="18" charset="0"/>
              </a:rPr>
              <a:t> for working with this sub-type of problem learner</a:t>
            </a:r>
          </a:p>
          <a:p>
            <a:pPr marL="342900" indent="-342900">
              <a:lnSpc>
                <a:spcPct val="115000"/>
              </a:lnSpc>
              <a:spcBef>
                <a:spcPts val="0"/>
              </a:spcBef>
              <a:spcAft>
                <a:spcPts val="0"/>
              </a:spcAft>
              <a:buFont typeface="Symbol" panose="05050102010706020507" pitchFamily="18" charset="2"/>
              <a:buChar char=""/>
              <a:defRPr/>
            </a:pPr>
            <a:r>
              <a:rPr lang="en-US" sz="1100" dirty="0">
                <a:latin typeface="Calibri" panose="020F0502020204030204" pitchFamily="34" charset="0"/>
                <a:ea typeface="Calibri" panose="020F0502020204030204" pitchFamily="34" charset="0"/>
                <a:cs typeface="Times New Roman" panose="02020603050405020304" pitchFamily="18" charset="0"/>
              </a:rPr>
              <a:t>Redirecting the learner to </a:t>
            </a:r>
            <a:r>
              <a:rPr lang="en-US" sz="1100" u="sng" dirty="0">
                <a:latin typeface="Calibri" panose="020F0502020204030204" pitchFamily="34" charset="0"/>
                <a:ea typeface="Calibri" panose="020F0502020204030204" pitchFamily="34" charset="0"/>
                <a:cs typeface="Times New Roman" panose="02020603050405020304" pitchFamily="18" charset="0"/>
              </a:rPr>
              <a:t>focusing on the pattern</a:t>
            </a:r>
            <a:r>
              <a:rPr lang="en-US" sz="1100" dirty="0">
                <a:latin typeface="Calibri" panose="020F0502020204030204" pitchFamily="34" charset="0"/>
                <a:ea typeface="Calibri" panose="020F0502020204030204" pitchFamily="34" charset="0"/>
                <a:cs typeface="Times New Roman" panose="02020603050405020304" pitchFamily="18" charset="0"/>
              </a:rPr>
              <a:t> of behavior rather than </a:t>
            </a:r>
            <a:r>
              <a:rPr lang="en-US" sz="1100" u="sng" dirty="0">
                <a:latin typeface="Calibri" panose="020F0502020204030204" pitchFamily="34" charset="0"/>
                <a:ea typeface="Calibri" panose="020F0502020204030204" pitchFamily="34" charset="0"/>
                <a:cs typeface="Times New Roman" panose="02020603050405020304" pitchFamily="18" charset="0"/>
              </a:rPr>
              <a:t>perseverate</a:t>
            </a:r>
            <a:r>
              <a:rPr lang="en-US" sz="1100" dirty="0">
                <a:latin typeface="Calibri" panose="020F0502020204030204" pitchFamily="34" charset="0"/>
                <a:ea typeface="Calibri" panose="020F0502020204030204" pitchFamily="34" charset="0"/>
                <a:cs typeface="Times New Roman" panose="02020603050405020304" pitchFamily="18" charset="0"/>
              </a:rPr>
              <a:t> on each individual instance </a:t>
            </a:r>
          </a:p>
          <a:p>
            <a:pPr marL="742950" lvl="1" indent="-285750">
              <a:lnSpc>
                <a:spcPct val="115000"/>
              </a:lnSpc>
              <a:spcBef>
                <a:spcPts val="0"/>
              </a:spcBef>
              <a:spcAft>
                <a:spcPts val="0"/>
              </a:spcAft>
              <a:buFont typeface="Courier New" panose="02070309020205020404" pitchFamily="49" charset="0"/>
              <a:buChar char="o"/>
              <a:defRPr/>
            </a:pPr>
            <a:r>
              <a:rPr lang="en-US" sz="1100" dirty="0">
                <a:latin typeface="Calibri" panose="020F0502020204030204" pitchFamily="34" charset="0"/>
                <a:ea typeface="Calibri" panose="020F0502020204030204" pitchFamily="34" charset="0"/>
                <a:cs typeface="Times New Roman" panose="02020603050405020304" pitchFamily="18" charset="0"/>
              </a:rPr>
              <a:t>For this to work well, the learner should be presented multiple examples of the observed behavioral deficiency obtained from a variety of observers (faculty, peers, staff, </a:t>
            </a:r>
            <a:r>
              <a:rPr lang="en-US" sz="1100" dirty="0" err="1">
                <a:latin typeface="Calibri" panose="020F0502020204030204" pitchFamily="34" charset="0"/>
                <a:ea typeface="Calibri" panose="020F0502020204030204" pitchFamily="34" charset="0"/>
                <a:cs typeface="Times New Roman" panose="02020603050405020304" pitchFamily="18" charset="0"/>
              </a:rPr>
              <a:t>etc</a:t>
            </a:r>
            <a:r>
              <a:rPr lang="en-US" sz="1100" dirty="0">
                <a:latin typeface="Calibri" panose="020F0502020204030204" pitchFamily="34" charset="0"/>
                <a:ea typeface="Calibri" panose="020F0502020204030204" pitchFamily="34" charset="0"/>
                <a:cs typeface="Times New Roman" panose="02020603050405020304" pitchFamily="18" charset="0"/>
              </a:rPr>
              <a:t>) in a variety of settings.  </a:t>
            </a:r>
          </a:p>
          <a:p>
            <a:pPr>
              <a:lnSpc>
                <a:spcPct val="115000"/>
              </a:lnSpc>
              <a:spcBef>
                <a:spcPts val="0"/>
              </a:spcBef>
              <a:spcAft>
                <a:spcPts val="0"/>
              </a:spcAft>
              <a:buFont typeface="Symbol" panose="05050102010706020507" pitchFamily="18" charset="2"/>
              <a:buNone/>
              <a:defRPr/>
            </a:pPr>
            <a:r>
              <a:rPr lang="en-US" sz="1100" dirty="0">
                <a:latin typeface="Calibri" panose="020F0502020204030204" pitchFamily="34" charset="0"/>
                <a:ea typeface="Calibri" panose="020F0502020204030204" pitchFamily="34" charset="0"/>
                <a:cs typeface="Times New Roman" panose="02020603050405020304" pitchFamily="18" charset="0"/>
              </a:rPr>
              <a:t>An additional strategy </a:t>
            </a:r>
            <a:r>
              <a:rPr lang="en-US" sz="1100" u="sng" dirty="0">
                <a:latin typeface="Calibri" panose="020F0502020204030204" pitchFamily="34" charset="0"/>
                <a:ea typeface="Calibri" panose="020F0502020204030204" pitchFamily="34" charset="0"/>
                <a:cs typeface="Times New Roman" panose="02020603050405020304" pitchFamily="18" charset="0"/>
              </a:rPr>
              <a:t>is teaching the learner the process of metacognition</a:t>
            </a:r>
            <a:r>
              <a:rPr lang="en-US" sz="1100" dirty="0">
                <a:latin typeface="Calibri" panose="020F0502020204030204" pitchFamily="34" charset="0"/>
                <a:ea typeface="Calibri" panose="020F0502020204030204" pitchFamily="34" charset="0"/>
                <a:cs typeface="Times New Roman" panose="02020603050405020304" pitchFamily="18" charset="0"/>
              </a:rPr>
              <a:t> and self-reflection.  </a:t>
            </a:r>
          </a:p>
          <a:p>
            <a:pPr marL="342900" indent="-342900">
              <a:lnSpc>
                <a:spcPct val="115000"/>
              </a:lnSpc>
              <a:spcBef>
                <a:spcPts val="0"/>
              </a:spcBef>
              <a:spcAft>
                <a:spcPts val="0"/>
              </a:spcAft>
              <a:buFont typeface="Symbol" panose="05050102010706020507" pitchFamily="18" charset="2"/>
              <a:buChar char=""/>
              <a:defRPr/>
            </a:pPr>
            <a:r>
              <a:rPr lang="en-US" sz="1100" dirty="0">
                <a:latin typeface="Calibri" panose="020F0502020204030204" pitchFamily="34" charset="0"/>
                <a:ea typeface="Calibri" panose="020F0502020204030204" pitchFamily="34" charset="0"/>
                <a:cs typeface="Times New Roman" panose="02020603050405020304" pitchFamily="18" charset="0"/>
              </a:rPr>
              <a:t>Guiding the learner through the process of </a:t>
            </a:r>
            <a:r>
              <a:rPr lang="en-US" sz="1100" u="sng" dirty="0">
                <a:latin typeface="Calibri" panose="020F0502020204030204" pitchFamily="34" charset="0"/>
                <a:ea typeface="Calibri" panose="020F0502020204030204" pitchFamily="34" charset="0"/>
                <a:cs typeface="Times New Roman" panose="02020603050405020304" pitchFamily="18" charset="0"/>
              </a:rPr>
              <a:t>perspective-taking</a:t>
            </a:r>
            <a:r>
              <a:rPr lang="en-US" sz="1100" dirty="0">
                <a:latin typeface="Calibri" panose="020F0502020204030204" pitchFamily="34" charset="0"/>
                <a:ea typeface="Calibri" panose="020F0502020204030204" pitchFamily="34" charset="0"/>
                <a:cs typeface="Times New Roman" panose="02020603050405020304" pitchFamily="18" charset="0"/>
              </a:rPr>
              <a:t> (</a:t>
            </a:r>
            <a:r>
              <a:rPr lang="en-US" sz="1100" dirty="0" err="1">
                <a:latin typeface="Calibri" panose="020F0502020204030204" pitchFamily="34" charset="0"/>
                <a:ea typeface="Calibri" panose="020F0502020204030204" pitchFamily="34" charset="0"/>
                <a:cs typeface="Times New Roman" panose="02020603050405020304" pitchFamily="18" charset="0"/>
              </a:rPr>
              <a:t>ie</a:t>
            </a:r>
            <a:r>
              <a:rPr lang="en-US" sz="1100" dirty="0">
                <a:latin typeface="Calibri" panose="020F0502020204030204" pitchFamily="34" charset="0"/>
                <a:ea typeface="Calibri" panose="020F0502020204030204" pitchFamily="34" charset="0"/>
                <a:cs typeface="Times New Roman" panose="02020603050405020304" pitchFamily="18" charset="0"/>
              </a:rPr>
              <a:t>, considering the perspective of all other parties involved) can teach the doubting learner to </a:t>
            </a:r>
            <a:r>
              <a:rPr lang="en-US" sz="1100" dirty="0" err="1">
                <a:latin typeface="Calibri" panose="020F0502020204030204" pitchFamily="34" charset="0"/>
                <a:ea typeface="Calibri" panose="020F0502020204030204" pitchFamily="34" charset="0"/>
                <a:cs typeface="Times New Roman" panose="02020603050405020304" pitchFamily="18" charset="0"/>
              </a:rPr>
              <a:t>to</a:t>
            </a:r>
            <a:r>
              <a:rPr lang="en-US" sz="1100" dirty="0">
                <a:latin typeface="Calibri" panose="020F0502020204030204" pitchFamily="34" charset="0"/>
                <a:ea typeface="Calibri" panose="020F0502020204030204" pitchFamily="34" charset="0"/>
                <a:cs typeface="Times New Roman" panose="02020603050405020304" pitchFamily="18" charset="0"/>
              </a:rPr>
              <a:t> more thoughtfully consider the </a:t>
            </a:r>
            <a:r>
              <a:rPr lang="en-US" sz="1100" u="sng" dirty="0">
                <a:latin typeface="Calibri" panose="020F0502020204030204" pitchFamily="34" charset="0"/>
                <a:ea typeface="Calibri" panose="020F0502020204030204" pitchFamily="34" charset="0"/>
                <a:cs typeface="Times New Roman" panose="02020603050405020304" pitchFamily="18" charset="0"/>
              </a:rPr>
              <a:t>impact of their behavior</a:t>
            </a:r>
            <a:r>
              <a:rPr lang="en-US" sz="1100" dirty="0">
                <a:latin typeface="Calibri" panose="020F0502020204030204" pitchFamily="34" charset="0"/>
                <a:ea typeface="Calibri" panose="020F0502020204030204" pitchFamily="34" charset="0"/>
                <a:cs typeface="Times New Roman" panose="02020603050405020304" pitchFamily="18" charset="0"/>
              </a:rPr>
              <a:t> on others.</a:t>
            </a:r>
          </a:p>
          <a:p>
            <a:pPr>
              <a:lnSpc>
                <a:spcPct val="115000"/>
              </a:lnSpc>
              <a:spcBef>
                <a:spcPts val="0"/>
              </a:spcBef>
              <a:spcAft>
                <a:spcPts val="0"/>
              </a:spcAft>
              <a:buFont typeface="Symbol" panose="05050102010706020507" pitchFamily="18" charset="2"/>
              <a:buNone/>
              <a:defRPr/>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buFont typeface="Symbol" panose="05050102010706020507" pitchFamily="18" charset="2"/>
              <a:buNone/>
              <a:defRPr/>
            </a:pPr>
            <a:r>
              <a:rPr lang="en-US" sz="1100" dirty="0">
                <a:latin typeface="Calibri" panose="020F0502020204030204" pitchFamily="34" charset="0"/>
                <a:ea typeface="Calibri" panose="020F0502020204030204" pitchFamily="34" charset="0"/>
                <a:cs typeface="Times New Roman" panose="02020603050405020304" pitchFamily="18" charset="0"/>
              </a:rPr>
              <a:t>For some learners, however, attaining true insight may not be possible.  </a:t>
            </a:r>
          </a:p>
          <a:p>
            <a:pPr marL="342900" indent="-342900">
              <a:lnSpc>
                <a:spcPct val="115000"/>
              </a:lnSpc>
              <a:spcBef>
                <a:spcPts val="0"/>
              </a:spcBef>
              <a:spcAft>
                <a:spcPts val="0"/>
              </a:spcAft>
              <a:buFont typeface="Symbol" panose="05050102010706020507" pitchFamily="18" charset="2"/>
              <a:buChar char=""/>
              <a:defRPr/>
            </a:pPr>
            <a:r>
              <a:rPr lang="en-US" sz="1100" dirty="0">
                <a:latin typeface="Calibri" panose="020F0502020204030204" pitchFamily="34" charset="0"/>
                <a:ea typeface="Calibri" panose="020F0502020204030204" pitchFamily="34" charset="0"/>
                <a:cs typeface="Times New Roman" panose="02020603050405020304" pitchFamily="18" charset="0"/>
              </a:rPr>
              <a:t>Focusing on the potential impact of their perceived behavior </a:t>
            </a:r>
            <a:r>
              <a:rPr lang="en-US" sz="1100" u="sng" dirty="0">
                <a:latin typeface="Calibri" panose="020F0502020204030204" pitchFamily="34" charset="0"/>
                <a:ea typeface="Calibri" panose="020F0502020204030204" pitchFamily="34" charset="0"/>
                <a:cs typeface="Times New Roman" panose="02020603050405020304" pitchFamily="18" charset="0"/>
              </a:rPr>
              <a:t>on their professional goals </a:t>
            </a:r>
            <a:r>
              <a:rPr lang="en-US" sz="1100" dirty="0">
                <a:latin typeface="Calibri" panose="020F0502020204030204" pitchFamily="34" charset="0"/>
                <a:ea typeface="Calibri" panose="020F0502020204030204" pitchFamily="34" charset="0"/>
                <a:cs typeface="Times New Roman" panose="02020603050405020304" pitchFamily="18" charset="0"/>
              </a:rPr>
              <a:t>can be helpful </a:t>
            </a:r>
          </a:p>
          <a:p>
            <a:pPr marL="342900" indent="-342900">
              <a:lnSpc>
                <a:spcPct val="115000"/>
              </a:lnSpc>
              <a:spcBef>
                <a:spcPts val="0"/>
              </a:spcBef>
              <a:spcAft>
                <a:spcPts val="0"/>
              </a:spcAft>
              <a:buFont typeface="Symbol" panose="05050102010706020507" pitchFamily="18" charset="2"/>
              <a:buChar char=""/>
              <a:defRPr/>
            </a:pPr>
            <a:r>
              <a:rPr lang="en-US" sz="1100" dirty="0">
                <a:latin typeface="Calibri" panose="020F0502020204030204" pitchFamily="34" charset="0"/>
                <a:ea typeface="Calibri" panose="020F0502020204030204" pitchFamily="34" charset="0"/>
                <a:cs typeface="Times New Roman" panose="02020603050405020304" pitchFamily="18" charset="0"/>
              </a:rPr>
              <a:t>While learners may never arrive at the point of admitting that their behavior is problematic, if they can acknowledge that how others perceive that behavior may negatively impact their future medical career and prevent them from meeting professional goals, this alone may encourage sustainable behavior changes.   </a:t>
            </a:r>
          </a:p>
          <a:p>
            <a:pPr>
              <a:defRPr/>
            </a:pPr>
            <a:endParaRPr lang="en-US" altLang="en-US" dirty="0"/>
          </a:p>
        </p:txBody>
      </p:sp>
    </p:spTree>
    <p:extLst>
      <p:ext uri="{BB962C8B-B14F-4D97-AF65-F5344CB8AC3E}">
        <p14:creationId xmlns:p14="http://schemas.microsoft.com/office/powerpoint/2010/main" val="3742980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4DDC3-891A-69C1-B76E-F50D2F9F6229}"/>
            </a:ext>
          </a:extLst>
        </p:cNvPr>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BDE54939-D7D3-A78B-BFD8-78A1704C3CD0}"/>
              </a:ext>
            </a:extLst>
          </p:cNvPr>
          <p:cNvSpPr>
            <a:spLocks noGrp="1" noRot="1" noChangeAspect="1" noChangeArrowheads="1" noTextEdit="1"/>
          </p:cNvSpPr>
          <p:nvPr>
            <p:ph type="sldImg"/>
          </p:nvPr>
        </p:nvSpPr>
        <p:spPr>
          <a:ln/>
        </p:spPr>
      </p:sp>
      <p:sp>
        <p:nvSpPr>
          <p:cNvPr id="52227" name="Notes Placeholder 2">
            <a:extLst>
              <a:ext uri="{FF2B5EF4-FFF2-40B4-BE49-F238E27FC236}">
                <a16:creationId xmlns:a16="http://schemas.microsoft.com/office/drawing/2014/main" id="{1FC0FD3B-D1F8-0057-7429-EBB6E24DFBEC}"/>
              </a:ext>
            </a:extLst>
          </p:cNvPr>
          <p:cNvSpPr>
            <a:spLocks noGrp="1"/>
          </p:cNvSpPr>
          <p:nvPr>
            <p:ph type="body" idx="1"/>
          </p:nvPr>
        </p:nvSpPr>
        <p:spPr/>
        <p:txBody>
          <a:bodyPr/>
          <a:lstStyle/>
          <a:p>
            <a:pPr marL="342900" indent="-342900">
              <a:lnSpc>
                <a:spcPct val="115000"/>
              </a:lnSpc>
              <a:spcBef>
                <a:spcPts val="0"/>
              </a:spcBef>
              <a:spcAft>
                <a:spcPts val="0"/>
              </a:spcAft>
              <a:buFont typeface="Symbol" panose="05050102010706020507" pitchFamily="18" charset="2"/>
              <a:buChar char=""/>
              <a:defRPr/>
            </a:pPr>
            <a:r>
              <a:rPr lang="en-US" sz="1800" dirty="0">
                <a:latin typeface="Calibri" panose="020F0502020204030204" pitchFamily="34" charset="0"/>
                <a:ea typeface="Calibri" panose="020F0502020204030204" pitchFamily="34" charset="0"/>
                <a:cs typeface="Times New Roman" panose="02020603050405020304" pitchFamily="18" charset="0"/>
              </a:rPr>
              <a:t>So, what do problem residents look like at your institution?  </a:t>
            </a:r>
          </a:p>
          <a:p>
            <a:pPr marL="342900" indent="-342900">
              <a:lnSpc>
                <a:spcPct val="115000"/>
              </a:lnSpc>
              <a:spcBef>
                <a:spcPts val="0"/>
              </a:spcBef>
              <a:spcAft>
                <a:spcPts val="0"/>
              </a:spcAft>
              <a:buFont typeface="Symbol" panose="05050102010706020507" pitchFamily="18" charset="2"/>
              <a:buChar char=""/>
              <a:defRPr/>
            </a:pPr>
            <a:r>
              <a:rPr lang="en-US" sz="1800" dirty="0">
                <a:latin typeface="Calibri" panose="020F0502020204030204" pitchFamily="34" charset="0"/>
                <a:ea typeface="Calibri" panose="020F0502020204030204" pitchFamily="34" charset="0"/>
                <a:cs typeface="Times New Roman" panose="02020603050405020304" pitchFamily="18" charset="0"/>
              </a:rPr>
              <a:t>In a few words or phrases, describe to the group what you all are currently dealing with or have dealt with</a:t>
            </a:r>
          </a:p>
          <a:p>
            <a:pPr>
              <a:defRPr/>
            </a:pPr>
            <a:endParaRPr lang="en-US" altLang="en-US" i="1" dirty="0">
              <a:ea typeface="ＭＳ Ｐゴシック" panose="020B0600070205080204" pitchFamily="34" charset="-128"/>
            </a:endParaRPr>
          </a:p>
          <a:p>
            <a:pPr>
              <a:defRPr/>
            </a:pPr>
            <a:r>
              <a:rPr lang="en-US" altLang="en-US" i="1" dirty="0">
                <a:ea typeface="ＭＳ Ｐゴシック" panose="020B0600070205080204" pitchFamily="34" charset="-128"/>
              </a:rPr>
              <a:t>Definition of the “Problem Resident”</a:t>
            </a:r>
            <a:endParaRPr lang="en-US" altLang="en-US" dirty="0">
              <a:ea typeface="ＭＳ Ｐゴシック" panose="020B0600070205080204" pitchFamily="34" charset="-128"/>
            </a:endParaRPr>
          </a:p>
          <a:p>
            <a:pPr>
              <a:defRPr/>
            </a:pPr>
            <a:r>
              <a:rPr lang="en-US" altLang="en-US" dirty="0">
                <a:ea typeface="ＭＳ Ｐゴシック" panose="020B0600070205080204" pitchFamily="34" charset="-128"/>
              </a:rPr>
              <a:t>As early as 1988, medical educators described the problem resident as “a learner whose academic performance is significantly below performance because of a specific affective, cognitive, structural, or interpersonal difficulty” (2).  </a:t>
            </a:r>
          </a:p>
          <a:p>
            <a:pPr>
              <a:defRPr/>
            </a:pPr>
            <a:endParaRPr lang="en-US" altLang="en-US" dirty="0">
              <a:ea typeface="ＭＳ Ｐゴシック" panose="020B0600070205080204" pitchFamily="34" charset="-128"/>
            </a:endParaRPr>
          </a:p>
          <a:p>
            <a:pPr>
              <a:defRPr/>
            </a:pPr>
            <a:r>
              <a:rPr lang="en-US" altLang="en-US" dirty="0">
                <a:ea typeface="ＭＳ Ｐゴシック" panose="020B0600070205080204" pitchFamily="34" charset="-128"/>
              </a:rPr>
              <a:t>With the transition to competency based assessment, a problem resident can now be described as “one who fails to meet the standard of performance in one or more ACGME competencies” (3). </a:t>
            </a:r>
          </a:p>
          <a:p>
            <a:pPr>
              <a:defRPr/>
            </a:pPr>
            <a:endParaRPr lang="en-US" altLang="en-US" dirty="0">
              <a:ea typeface="ＭＳ Ｐゴシック" panose="020B0600070205080204" pitchFamily="34" charset="-128"/>
            </a:endParaRPr>
          </a:p>
        </p:txBody>
      </p:sp>
      <p:sp>
        <p:nvSpPr>
          <p:cNvPr id="52228" name="Slide Number Placeholder 3">
            <a:extLst>
              <a:ext uri="{FF2B5EF4-FFF2-40B4-BE49-F238E27FC236}">
                <a16:creationId xmlns:a16="http://schemas.microsoft.com/office/drawing/2014/main" id="{7555096F-5CBC-869F-F684-22526CEA992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C561ACC-07EB-491C-B570-33E34511924D}" type="slidenum">
              <a:rPr kumimoji="0" lang="en-US" altLang="en-US" smtClean="0"/>
              <a:pPr>
                <a:spcBef>
                  <a:spcPct val="0"/>
                </a:spcBef>
              </a:pPr>
              <a:t>6</a:t>
            </a:fld>
            <a:endParaRPr kumimoji="0" lang="en-US" altLang="en-US"/>
          </a:p>
        </p:txBody>
      </p:sp>
    </p:spTree>
    <p:extLst>
      <p:ext uri="{BB962C8B-B14F-4D97-AF65-F5344CB8AC3E}">
        <p14:creationId xmlns:p14="http://schemas.microsoft.com/office/powerpoint/2010/main" val="1327630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EF1DC-79C5-7ABE-5FFD-58384C0D31FC}"/>
            </a:ext>
          </a:extLst>
        </p:cNvPr>
        <p:cNvGrpSpPr/>
        <p:nvPr/>
      </p:nvGrpSpPr>
      <p:grpSpPr>
        <a:xfrm>
          <a:off x="0" y="0"/>
          <a:ext cx="0" cy="0"/>
          <a:chOff x="0" y="0"/>
          <a:chExt cx="0" cy="0"/>
        </a:xfrm>
      </p:grpSpPr>
      <p:sp>
        <p:nvSpPr>
          <p:cNvPr id="66562" name="Rectangle 7">
            <a:extLst>
              <a:ext uri="{FF2B5EF4-FFF2-40B4-BE49-F238E27FC236}">
                <a16:creationId xmlns:a16="http://schemas.microsoft.com/office/drawing/2014/main" id="{8281E02B-90E3-6C9A-1B52-98AD53A5DD0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7E8451A-1CB4-4EB4-820F-5391563562FC}" type="slidenum">
              <a:rPr kumimoji="0" lang="en-US" altLang="en-US" smtClean="0"/>
              <a:pPr>
                <a:spcBef>
                  <a:spcPct val="0"/>
                </a:spcBef>
              </a:pPr>
              <a:t>27</a:t>
            </a:fld>
            <a:endParaRPr kumimoji="0" lang="en-US" altLang="en-US"/>
          </a:p>
        </p:txBody>
      </p:sp>
      <p:sp>
        <p:nvSpPr>
          <p:cNvPr id="66563" name="Rectangle 2">
            <a:extLst>
              <a:ext uri="{FF2B5EF4-FFF2-40B4-BE49-F238E27FC236}">
                <a16:creationId xmlns:a16="http://schemas.microsoft.com/office/drawing/2014/main" id="{8C25DC00-8821-1F9C-CC13-D5941FE38ED9}"/>
              </a:ext>
            </a:extLst>
          </p:cNvPr>
          <p:cNvSpPr>
            <a:spLocks noGrp="1" noChangeArrowheads="1"/>
          </p:cNvSpPr>
          <p:nvPr>
            <p:ph type="body" idx="1"/>
          </p:nvPr>
        </p:nvSpPr>
        <p:spPr>
          <a:xfrm>
            <a:off x="0" y="4414838"/>
            <a:ext cx="6781800" cy="4184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72" tIns="45179" rIns="91972" bIns="45179"/>
          <a:lstStyle/>
          <a:p>
            <a:endParaRPr lang="en-US" altLang="en-US" sz="1000">
              <a:ea typeface="ＭＳ Ｐゴシック" panose="020B0600070205080204" pitchFamily="34" charset="-128"/>
            </a:endParaRPr>
          </a:p>
        </p:txBody>
      </p:sp>
      <p:sp>
        <p:nvSpPr>
          <p:cNvPr id="66564" name="Rectangle 3">
            <a:extLst>
              <a:ext uri="{FF2B5EF4-FFF2-40B4-BE49-F238E27FC236}">
                <a16:creationId xmlns:a16="http://schemas.microsoft.com/office/drawing/2014/main" id="{62D2E5A7-2EBB-A0B4-8085-0AC3C4F86AEE}"/>
              </a:ext>
            </a:extLst>
          </p:cNvPr>
          <p:cNvSpPr>
            <a:spLocks noGrp="1" noRot="1" noChangeAspect="1" noChangeArrowheads="1" noTextEdit="1"/>
          </p:cNvSpPr>
          <p:nvPr>
            <p:ph type="sldImg"/>
          </p:nvPr>
        </p:nvSpPr>
        <p:spPr>
          <a:xfrm>
            <a:off x="488950" y="774700"/>
            <a:ext cx="6172200" cy="3473450"/>
          </a:xfrm>
          <a:ln w="12700" cap="flat">
            <a:solidFill>
              <a:schemeClr val="tx1"/>
            </a:solidFill>
          </a:ln>
        </p:spPr>
      </p:sp>
    </p:spTree>
    <p:extLst>
      <p:ext uri="{BB962C8B-B14F-4D97-AF65-F5344CB8AC3E}">
        <p14:creationId xmlns:p14="http://schemas.microsoft.com/office/powerpoint/2010/main" val="36100849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E7292-63BE-2708-E4CA-99D41B3390BC}"/>
            </a:ext>
          </a:extLst>
        </p:cNvPr>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488895AC-A23F-C6B7-735D-96DBBC14B1C7}"/>
              </a:ext>
            </a:extLst>
          </p:cNvPr>
          <p:cNvSpPr>
            <a:spLocks noGrp="1" noRot="1" noChangeAspect="1" noChangeArrowheads="1" noTextEdit="1"/>
          </p:cNvSpPr>
          <p:nvPr>
            <p:ph type="sldImg"/>
          </p:nvPr>
        </p:nvSpPr>
        <p:spPr>
          <a:ln/>
        </p:spPr>
      </p:sp>
      <p:sp>
        <p:nvSpPr>
          <p:cNvPr id="99331" name="Notes Placeholder 2">
            <a:extLst>
              <a:ext uri="{FF2B5EF4-FFF2-40B4-BE49-F238E27FC236}">
                <a16:creationId xmlns:a16="http://schemas.microsoft.com/office/drawing/2014/main" id="{020F9FAD-24C6-25C4-2487-613B0CBF992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Action Plan:   Should be specific to the behavior you described.  Should be able to be done in a short time period.  Don’t try to pick an action plan for every single item you observe – picking one at a time and doing it well is more effective than biting off more than you can chew.</a:t>
            </a:r>
          </a:p>
          <a:p>
            <a:r>
              <a:rPr lang="en-US" altLang="en-US">
                <a:ea typeface="ＭＳ Ｐゴシック" panose="020B0600070205080204" pitchFamily="34" charset="-128"/>
              </a:rPr>
              <a:t>For example:  knowledge deficits need additional assigned reading.  But clinical reasoning deficits may benefit from faculty facilitated tools such as the ones listed here on the screen.  Procedural deficits may benefit from a Sim Center, while professionalism issues require more intensive observation and reflection opportunities with guidance from faculty observers.</a:t>
            </a:r>
          </a:p>
          <a:p>
            <a:endParaRPr lang="en-US" altLang="en-US">
              <a:ea typeface="ＭＳ Ｐゴシック" panose="020B0600070205080204" pitchFamily="34" charset="-128"/>
            </a:endParaRPr>
          </a:p>
          <a:p>
            <a:r>
              <a:rPr lang="en-US" altLang="en-US">
                <a:ea typeface="ＭＳ Ｐゴシック" panose="020B0600070205080204" pitchFamily="34" charset="-128"/>
              </a:rPr>
              <a:t>Optimally they will describe the Action Plan so that you have their buy-in, focus on the goal being about the patient (or about their own career depending on how much insight they showed).</a:t>
            </a:r>
          </a:p>
          <a:p>
            <a:endParaRPr lang="en-US" altLang="en-US">
              <a:ea typeface="ＭＳ Ｐゴシック" panose="020B0600070205080204" pitchFamily="34" charset="-128"/>
            </a:endParaRPr>
          </a:p>
          <a:p>
            <a:r>
              <a:rPr lang="en-US" altLang="en-US">
                <a:ea typeface="ＭＳ Ｐゴシック" panose="020B0600070205080204" pitchFamily="34" charset="-128"/>
              </a:rPr>
              <a:t>Select measures that will be monitored to see if the plan is working.  And then select specific goals that must be met to know that the remediation plan has been successful.</a:t>
            </a:r>
          </a:p>
          <a:p>
            <a:endParaRPr lang="en-US" altLang="en-US">
              <a:ea typeface="ＭＳ Ｐゴシック" panose="020B0600070205080204" pitchFamily="34" charset="-128"/>
            </a:endParaRPr>
          </a:p>
          <a:p>
            <a:r>
              <a:rPr lang="en-US" altLang="en-US">
                <a:ea typeface="ＭＳ Ｐゴシック" panose="020B0600070205080204" pitchFamily="34" charset="-128"/>
              </a:rPr>
              <a:t>BE sure to define what successful remediation will look like – this includes what you will measure to see if you’ve been successful</a:t>
            </a:r>
          </a:p>
          <a:p>
            <a:r>
              <a:rPr lang="en-US" altLang="en-US">
                <a:ea typeface="ＭＳ Ｐゴシック" panose="020B0600070205080204" pitchFamily="34" charset="-128"/>
              </a:rPr>
              <a:t>For example:  We will measure the number of nursing complaints and Success is no further veritas or nursing complaints in the next 12 months.</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r>
              <a:rPr lang="en-US" altLang="en-US">
                <a:ea typeface="ＭＳ Ｐゴシック" panose="020B0600070205080204" pitchFamily="34" charset="-128"/>
              </a:rPr>
              <a:t>How do you know what action items to assign?</a:t>
            </a:r>
          </a:p>
          <a:p>
            <a:endParaRPr lang="en-US" altLang="en-US">
              <a:ea typeface="ＭＳ Ｐゴシック" panose="020B0600070205080204" pitchFamily="34" charset="-128"/>
            </a:endParaRPr>
          </a:p>
        </p:txBody>
      </p:sp>
      <p:sp>
        <p:nvSpPr>
          <p:cNvPr id="99332" name="Slide Number Placeholder 3">
            <a:extLst>
              <a:ext uri="{FF2B5EF4-FFF2-40B4-BE49-F238E27FC236}">
                <a16:creationId xmlns:a16="http://schemas.microsoft.com/office/drawing/2014/main" id="{0EA013BB-6B95-4535-1C12-6F88FBAD871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a:solidFill>
                  <a:schemeClr val="tx1"/>
                </a:solidFill>
                <a:latin typeface="Arial" panose="020B0604020202020204" pitchFamily="34" charset="0"/>
                <a:ea typeface="ＭＳ Ｐゴシック" panose="020B0600070205080204" pitchFamily="34" charset="-128"/>
              </a:defRPr>
            </a:lvl1pPr>
            <a:lvl2pPr marL="742950" indent="-285750" defTabSz="928688">
              <a:defRPr sz="3200">
                <a:solidFill>
                  <a:schemeClr val="tx1"/>
                </a:solidFill>
                <a:latin typeface="Arial" panose="020B0604020202020204" pitchFamily="34" charset="0"/>
                <a:ea typeface="ＭＳ Ｐゴシック" panose="020B0600070205080204" pitchFamily="34" charset="-128"/>
              </a:defRPr>
            </a:lvl2pPr>
            <a:lvl3pPr marL="1143000" indent="-228600" defTabSz="928688">
              <a:defRPr sz="3200">
                <a:solidFill>
                  <a:schemeClr val="tx1"/>
                </a:solidFill>
                <a:latin typeface="Arial" panose="020B0604020202020204" pitchFamily="34" charset="0"/>
                <a:ea typeface="ＭＳ Ｐゴシック" panose="020B0600070205080204" pitchFamily="34" charset="-128"/>
              </a:defRPr>
            </a:lvl3pPr>
            <a:lvl4pPr marL="1600200" indent="-228600" defTabSz="928688">
              <a:defRPr sz="3200">
                <a:solidFill>
                  <a:schemeClr val="tx1"/>
                </a:solidFill>
                <a:latin typeface="Arial" panose="020B0604020202020204" pitchFamily="34" charset="0"/>
                <a:ea typeface="ＭＳ Ｐゴシック" panose="020B0600070205080204" pitchFamily="34" charset="-128"/>
              </a:defRPr>
            </a:lvl4pPr>
            <a:lvl5pPr marL="2057400" indent="-228600" defTabSz="928688">
              <a:defRPr sz="3200">
                <a:solidFill>
                  <a:schemeClr val="tx1"/>
                </a:solidFill>
                <a:latin typeface="Arial" panose="020B0604020202020204" pitchFamily="34" charset="0"/>
                <a:ea typeface="ＭＳ Ｐゴシック" panose="020B0600070205080204" pitchFamily="34" charset="-128"/>
              </a:defRPr>
            </a:lvl5pPr>
            <a:lvl6pPr marL="2514600" indent="-228600" defTabSz="928688"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928688"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928688"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928688"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fld id="{D69C3FA4-36DE-441B-8670-3443CD3F1C26}" type="slidenum">
              <a:rPr lang="en-US" altLang="en-US" sz="1200" smtClean="0">
                <a:latin typeface="Times New Roman" panose="02020603050405020304" pitchFamily="18" charset="0"/>
              </a:rPr>
              <a:pPr/>
              <a:t>28</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7908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3C276-7420-8301-6021-B926E52D2001}"/>
            </a:ext>
          </a:extLst>
        </p:cNvPr>
        <p:cNvGrpSpPr/>
        <p:nvPr/>
      </p:nvGrpSpPr>
      <p:grpSpPr>
        <a:xfrm>
          <a:off x="0" y="0"/>
          <a:ext cx="0" cy="0"/>
          <a:chOff x="0" y="0"/>
          <a:chExt cx="0" cy="0"/>
        </a:xfrm>
      </p:grpSpPr>
      <p:sp>
        <p:nvSpPr>
          <p:cNvPr id="149506" name="Rectangle 7">
            <a:extLst>
              <a:ext uri="{FF2B5EF4-FFF2-40B4-BE49-F238E27FC236}">
                <a16:creationId xmlns:a16="http://schemas.microsoft.com/office/drawing/2014/main" id="{76BE4308-90FF-7F56-D50E-F49F0B805A1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2D1D5BD-2B62-4B4B-822D-C6174DDC6B23}" type="slidenum">
              <a:rPr kumimoji="0" lang="en-US" altLang="en-US" smtClean="0"/>
              <a:pPr>
                <a:spcBef>
                  <a:spcPct val="0"/>
                </a:spcBef>
              </a:pPr>
              <a:t>29</a:t>
            </a:fld>
            <a:endParaRPr kumimoji="0" lang="en-US" altLang="en-US"/>
          </a:p>
        </p:txBody>
      </p:sp>
      <p:sp>
        <p:nvSpPr>
          <p:cNvPr id="149507" name="Rectangle 2">
            <a:extLst>
              <a:ext uri="{FF2B5EF4-FFF2-40B4-BE49-F238E27FC236}">
                <a16:creationId xmlns:a16="http://schemas.microsoft.com/office/drawing/2014/main" id="{1827032F-E77F-2C69-AA8A-9C155D7A312B}"/>
              </a:ext>
            </a:extLst>
          </p:cNvPr>
          <p:cNvSpPr>
            <a:spLocks noGrp="1" noChangeArrowheads="1"/>
          </p:cNvSpPr>
          <p:nvPr>
            <p:ph type="body" idx="1"/>
          </p:nvPr>
        </p:nvSpPr>
        <p:spPr>
          <a:xfrm>
            <a:off x="152400" y="4414838"/>
            <a:ext cx="6553200" cy="4186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72" tIns="45179" rIns="91972" bIns="45179"/>
          <a:lstStyle/>
          <a:p>
            <a:pPr marL="171450" indent="-171450">
              <a:buFontTx/>
              <a:buChar char="-"/>
            </a:pPr>
            <a:r>
              <a:rPr lang="en-US" altLang="en-US">
                <a:ea typeface="ＭＳ Ｐゴシック" panose="020B0600070205080204" pitchFamily="34" charset="-128"/>
              </a:rPr>
              <a:t>There may be secondary causes that need to be addressed as part of the program</a:t>
            </a:r>
          </a:p>
          <a:p>
            <a:pPr marL="171450" indent="-171450">
              <a:buFontTx/>
              <a:buChar char="-"/>
            </a:pPr>
            <a:r>
              <a:rPr lang="en-US" altLang="en-US">
                <a:ea typeface="ＭＳ Ｐゴシック" panose="020B0600070205080204" pitchFamily="34" charset="-128"/>
              </a:rPr>
              <a:t>Always maintain a consistent approach.  This preserves fairness to every resident, helps protect legal concerns</a:t>
            </a:r>
          </a:p>
          <a:p>
            <a:pPr marL="171450" indent="-171450">
              <a:buFontTx/>
              <a:buChar char="-"/>
            </a:pPr>
            <a:r>
              <a:rPr lang="en-US" altLang="en-US">
                <a:ea typeface="ＭＳ Ｐゴシック" panose="020B0600070205080204" pitchFamily="34" charset="-128"/>
              </a:rPr>
              <a:t>Document, Document, Document!</a:t>
            </a:r>
          </a:p>
          <a:p>
            <a:pPr marL="171450" indent="-171450">
              <a:buFontTx/>
              <a:buChar char="-"/>
            </a:pPr>
            <a:r>
              <a:rPr lang="en-US" altLang="en-US">
                <a:ea typeface="ＭＳ Ｐゴシック" panose="020B0600070205080204" pitchFamily="34" charset="-128"/>
              </a:rPr>
              <a:t>Especially for issues of professionalism, try to focus on the PATTERn and not individual instances. Residents will try to explain away individual instances but focusing them back on the pattern that is being observed may help them gain insight into the concerns</a:t>
            </a:r>
          </a:p>
          <a:p>
            <a:pPr marL="171450" indent="-171450">
              <a:buFontTx/>
              <a:buChar char="-"/>
            </a:pPr>
            <a:r>
              <a:rPr lang="en-US" altLang="en-US">
                <a:ea typeface="ＭＳ Ｐゴシック" panose="020B0600070205080204" pitchFamily="34" charset="-128"/>
              </a:rPr>
              <a:t>Don’t allow small nudges forward to be mistaken for signfiicant improvements in the right direction.  It is our responsibility and right to protect future patients from physicians that are unfit to practice medicine</a:t>
            </a:r>
          </a:p>
        </p:txBody>
      </p:sp>
      <p:sp>
        <p:nvSpPr>
          <p:cNvPr id="149508" name="Rectangle 3">
            <a:extLst>
              <a:ext uri="{FF2B5EF4-FFF2-40B4-BE49-F238E27FC236}">
                <a16:creationId xmlns:a16="http://schemas.microsoft.com/office/drawing/2014/main" id="{CBD1276C-9379-825B-CE97-74A997A0CE67}"/>
              </a:ext>
            </a:extLst>
          </p:cNvPr>
          <p:cNvSpPr>
            <a:spLocks noGrp="1" noRot="1" noChangeAspect="1" noChangeArrowheads="1" noTextEdit="1"/>
          </p:cNvSpPr>
          <p:nvPr>
            <p:ph type="sldImg"/>
          </p:nvPr>
        </p:nvSpPr>
        <p:spPr>
          <a:xfrm>
            <a:off x="342900" y="703263"/>
            <a:ext cx="6172200" cy="3473450"/>
          </a:xfrm>
          <a:ln w="12700" cap="flat">
            <a:solidFill>
              <a:schemeClr val="tx1"/>
            </a:solidFill>
          </a:ln>
        </p:spPr>
      </p:sp>
    </p:spTree>
    <p:extLst>
      <p:ext uri="{BB962C8B-B14F-4D97-AF65-F5344CB8AC3E}">
        <p14:creationId xmlns:p14="http://schemas.microsoft.com/office/powerpoint/2010/main" val="2030394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ED1EF-AACB-2961-9519-4D57656A2968}"/>
            </a:ext>
          </a:extLst>
        </p:cNvPr>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0B0B9AE7-7563-D171-BEA1-F44AC3609128}"/>
              </a:ext>
            </a:extLst>
          </p:cNvPr>
          <p:cNvSpPr>
            <a:spLocks noGrp="1" noRot="1" noChangeAspect="1" noChangeArrowheads="1" noTextEdit="1"/>
          </p:cNvSpPr>
          <p:nvPr>
            <p:ph type="sldImg"/>
          </p:nvPr>
        </p:nvSpPr>
        <p:spPr>
          <a:ln/>
        </p:spPr>
      </p:sp>
      <p:sp>
        <p:nvSpPr>
          <p:cNvPr id="54275" name="Notes Placeholder 2">
            <a:extLst>
              <a:ext uri="{FF2B5EF4-FFF2-40B4-BE49-F238E27FC236}">
                <a16:creationId xmlns:a16="http://schemas.microsoft.com/office/drawing/2014/main" id="{0451063E-6061-2F67-99AE-0DCFE16AAB40}"/>
              </a:ext>
            </a:extLst>
          </p:cNvPr>
          <p:cNvSpPr>
            <a:spLocks noGrp="1"/>
          </p:cNvSpPr>
          <p:nvPr>
            <p:ph type="body" idx="1"/>
          </p:nvPr>
        </p:nvSpPr>
        <p:spPr/>
        <p:txBody>
          <a:bodyPr/>
          <a:lstStyle/>
          <a:p>
            <a:pPr marL="342900" indent="-342900">
              <a:lnSpc>
                <a:spcPct val="115000"/>
              </a:lnSpc>
              <a:spcBef>
                <a:spcPts val="0"/>
              </a:spcBef>
              <a:spcAft>
                <a:spcPts val="0"/>
              </a:spcAft>
              <a:buFont typeface="Symbol" panose="05050102010706020507" pitchFamily="18" charset="2"/>
              <a:buChar char=""/>
              <a:defRPr/>
            </a:pPr>
            <a:r>
              <a:rPr lang="en-US" sz="1100" dirty="0">
                <a:latin typeface="Calibri" panose="020F0502020204030204" pitchFamily="34" charset="0"/>
                <a:ea typeface="Calibri" panose="020F0502020204030204" pitchFamily="34" charset="0"/>
                <a:cs typeface="Times New Roman" panose="02020603050405020304" pitchFamily="18" charset="0"/>
              </a:rPr>
              <a:t>Why is it important to identify struggling residents?</a:t>
            </a:r>
          </a:p>
          <a:p>
            <a:pPr marL="342900" indent="-342900">
              <a:lnSpc>
                <a:spcPct val="115000"/>
              </a:lnSpc>
              <a:spcBef>
                <a:spcPts val="0"/>
              </a:spcBef>
              <a:spcAft>
                <a:spcPts val="0"/>
              </a:spcAft>
              <a:buFont typeface="Symbol" panose="05050102010706020507" pitchFamily="18" charset="2"/>
              <a:buChar char=""/>
              <a:defRPr/>
            </a:pPr>
            <a:r>
              <a:rPr lang="en-US" sz="1100" u="sng" dirty="0">
                <a:latin typeface="Calibri" panose="020F0502020204030204" pitchFamily="34" charset="0"/>
                <a:ea typeface="Calibri" panose="020F0502020204030204" pitchFamily="34" charset="0"/>
                <a:cs typeface="Times New Roman" panose="02020603050405020304" pitchFamily="18" charset="0"/>
              </a:rPr>
              <a:t>Papadakis Annals, 2008: </a:t>
            </a:r>
            <a:r>
              <a:rPr lang="en-US" sz="1100" dirty="0">
                <a:latin typeface="Calibri" panose="020F0502020204030204" pitchFamily="34" charset="0"/>
                <a:ea typeface="Calibri" panose="020F0502020204030204" pitchFamily="34" charset="0"/>
                <a:cs typeface="Times New Roman" panose="02020603050405020304" pitchFamily="18" charset="0"/>
              </a:rPr>
              <a:t>   Looked at 66K physicians entering residency in 10 year period; looked at annual evals and ABIM scores and future unprofessional behavior</a:t>
            </a:r>
          </a:p>
          <a:p>
            <a:pPr marL="742950" lvl="1" indent="-285750">
              <a:lnSpc>
                <a:spcPct val="115000"/>
              </a:lnSpc>
              <a:spcBef>
                <a:spcPts val="0"/>
              </a:spcBef>
              <a:spcAft>
                <a:spcPts val="0"/>
              </a:spcAft>
              <a:buFont typeface="Courier New" panose="02070309020205020404" pitchFamily="49" charset="0"/>
              <a:buChar char="o"/>
              <a:defRPr/>
            </a:pPr>
            <a:r>
              <a:rPr lang="en-US" sz="1100" dirty="0">
                <a:latin typeface="Calibri" panose="020F0502020204030204" pitchFamily="34" charset="0"/>
                <a:ea typeface="Calibri" panose="020F0502020204030204" pitchFamily="34" charset="0"/>
                <a:cs typeface="Times New Roman" panose="02020603050405020304" pitchFamily="18" charset="0"/>
              </a:rPr>
              <a:t>Low Professionalism score in residency + poor exam score predicted twice the risk of unprofessional behavior (31% related to substandard care)</a:t>
            </a:r>
          </a:p>
          <a:p>
            <a:pPr>
              <a:lnSpc>
                <a:spcPct val="115000"/>
              </a:lnSpc>
              <a:spcBef>
                <a:spcPts val="0"/>
              </a:spcBef>
              <a:spcAft>
                <a:spcPts val="0"/>
              </a:spcAft>
              <a:defRPr/>
            </a:pPr>
            <a:r>
              <a:rPr lang="en-US" sz="1100" dirty="0">
                <a:latin typeface="Calibri" panose="020F0502020204030204" pitchFamily="34" charset="0"/>
                <a:ea typeface="Calibri" panose="020F0502020204030204" pitchFamily="34" charset="0"/>
                <a:cs typeface="Times New Roman" panose="02020603050405020304" pitchFamily="18" charset="0"/>
              </a:rPr>
              <a:t> </a:t>
            </a:r>
          </a:p>
          <a:p>
            <a:pPr marL="342900" indent="-342900">
              <a:lnSpc>
                <a:spcPct val="115000"/>
              </a:lnSpc>
              <a:spcBef>
                <a:spcPts val="0"/>
              </a:spcBef>
              <a:spcAft>
                <a:spcPts val="0"/>
              </a:spcAft>
              <a:buFont typeface="Symbol" panose="05050102010706020507" pitchFamily="18" charset="2"/>
              <a:buChar char=""/>
              <a:defRPr/>
            </a:pPr>
            <a:r>
              <a:rPr lang="en-US" sz="1100" u="sng" dirty="0">
                <a:latin typeface="Calibri" panose="020F0502020204030204" pitchFamily="34" charset="0"/>
                <a:ea typeface="Calibri" panose="020F0502020204030204" pitchFamily="34" charset="0"/>
                <a:cs typeface="Times New Roman" panose="02020603050405020304" pitchFamily="18" charset="0"/>
              </a:rPr>
              <a:t>Papadakis 2005 – med students:   </a:t>
            </a:r>
            <a:r>
              <a:rPr lang="en-US" sz="1100" dirty="0">
                <a:latin typeface="Calibri" panose="020F0502020204030204" pitchFamily="34" charset="0"/>
                <a:ea typeface="Calibri" panose="020F0502020204030204" pitchFamily="34" charset="0"/>
                <a:cs typeface="Times New Roman" panose="02020603050405020304" pitchFamily="18" charset="0"/>
              </a:rPr>
              <a:t>Strong association between </a:t>
            </a:r>
            <a:r>
              <a:rPr lang="en-US" sz="1100" dirty="0" err="1">
                <a:latin typeface="Calibri" panose="020F0502020204030204" pitchFamily="34" charset="0"/>
                <a:ea typeface="Calibri" panose="020F0502020204030204" pitchFamily="34" charset="0"/>
                <a:cs typeface="Times New Roman" panose="02020603050405020304" pitchFamily="18" charset="0"/>
              </a:rPr>
              <a:t>unprof</a:t>
            </a:r>
            <a:r>
              <a:rPr lang="en-US" sz="1100" dirty="0">
                <a:latin typeface="Calibri" panose="020F0502020204030204" pitchFamily="34" charset="0"/>
                <a:ea typeface="Calibri" panose="020F0502020204030204" pitchFamily="34" charset="0"/>
                <a:cs typeface="Times New Roman" panose="02020603050405020304" pitchFamily="18" charset="0"/>
              </a:rPr>
              <a:t>. behavior and future disciplinary action</a:t>
            </a:r>
          </a:p>
          <a:p>
            <a:pPr marL="742950" lvl="1" indent="-285750">
              <a:lnSpc>
                <a:spcPct val="115000"/>
              </a:lnSpc>
              <a:spcBef>
                <a:spcPts val="0"/>
              </a:spcBef>
              <a:spcAft>
                <a:spcPts val="0"/>
              </a:spcAft>
              <a:buFont typeface="Courier New" panose="02070309020205020404" pitchFamily="49" charset="0"/>
              <a:buChar char="o"/>
              <a:defRPr/>
            </a:pPr>
            <a:r>
              <a:rPr lang="en-US" sz="1100" dirty="0">
                <a:latin typeface="Calibri" panose="020F0502020204030204" pitchFamily="34" charset="0"/>
                <a:ea typeface="Calibri" panose="020F0502020204030204" pitchFamily="34" charset="0"/>
                <a:cs typeface="Times New Roman" panose="02020603050405020304" pitchFamily="18" charset="0"/>
              </a:rPr>
              <a:t>Case control study :  Association of disciplinary action against practicing </a:t>
            </a:r>
            <a:r>
              <a:rPr lang="en-US" sz="1100" dirty="0" err="1">
                <a:latin typeface="Calibri" panose="020F0502020204030204" pitchFamily="34" charset="0"/>
                <a:ea typeface="Calibri" panose="020F0502020204030204" pitchFamily="34" charset="0"/>
                <a:cs typeface="Times New Roman" panose="02020603050405020304" pitchFamily="18" charset="0"/>
              </a:rPr>
              <a:t>physicans</a:t>
            </a:r>
            <a:r>
              <a:rPr lang="en-US" sz="1100" dirty="0">
                <a:latin typeface="Calibri" panose="020F0502020204030204" pitchFamily="34" charset="0"/>
                <a:ea typeface="Calibri" panose="020F0502020204030204" pitchFamily="34" charset="0"/>
                <a:cs typeface="Times New Roman" panose="02020603050405020304" pitchFamily="18" charset="0"/>
              </a:rPr>
              <a:t> with prior unprofessional behavior in medical school</a:t>
            </a:r>
          </a:p>
          <a:p>
            <a:pPr marL="742950" lvl="1" indent="-285750">
              <a:lnSpc>
                <a:spcPct val="115000"/>
              </a:lnSpc>
              <a:spcBef>
                <a:spcPts val="0"/>
              </a:spcBef>
              <a:spcAft>
                <a:spcPts val="0"/>
              </a:spcAft>
              <a:buFont typeface="Courier New" panose="02070309020205020404" pitchFamily="49" charset="0"/>
              <a:buChar char="o"/>
              <a:defRPr/>
            </a:pPr>
            <a:r>
              <a:rPr lang="en-US" sz="1100" dirty="0">
                <a:latin typeface="Calibri" panose="020F0502020204030204" pitchFamily="34" charset="0"/>
                <a:ea typeface="Calibri" panose="020F0502020204030204" pitchFamily="34" charset="0"/>
                <a:cs typeface="Times New Roman" panose="02020603050405020304" pitchFamily="18" charset="0"/>
              </a:rPr>
              <a:t>235 graduates of 3 medical school disciplined by state boards 1990-2003 compared to 469 control </a:t>
            </a:r>
          </a:p>
          <a:p>
            <a:pPr marL="742950" lvl="1" indent="-285750">
              <a:lnSpc>
                <a:spcPct val="115000"/>
              </a:lnSpc>
              <a:spcBef>
                <a:spcPts val="0"/>
              </a:spcBef>
              <a:spcAft>
                <a:spcPts val="0"/>
              </a:spcAft>
              <a:buFont typeface="Courier New" panose="02070309020205020404" pitchFamily="49" charset="0"/>
              <a:buChar char="o"/>
              <a:defRPr/>
            </a:pPr>
            <a:r>
              <a:rPr lang="en-US" sz="1100" dirty="0">
                <a:latin typeface="Calibri" panose="020F0502020204030204" pitchFamily="34" charset="0"/>
                <a:ea typeface="Calibri" panose="020F0502020204030204" pitchFamily="34" charset="0"/>
                <a:cs typeface="Times New Roman" panose="02020603050405020304" pitchFamily="18" charset="0"/>
              </a:rPr>
              <a:t>Strong association (OR 3.0, attributable risk of 26%) between prior bad behavior and future problems.</a:t>
            </a:r>
          </a:p>
          <a:p>
            <a:pPr marL="914400">
              <a:lnSpc>
                <a:spcPct val="115000"/>
              </a:lnSpc>
              <a:spcBef>
                <a:spcPts val="0"/>
              </a:spcBef>
              <a:spcAft>
                <a:spcPts val="0"/>
              </a:spcAft>
              <a:defRPr/>
            </a:pPr>
            <a:r>
              <a:rPr lang="en-US" sz="1100" dirty="0">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Bef>
                <a:spcPts val="0"/>
              </a:spcBef>
              <a:spcAft>
                <a:spcPts val="1000"/>
              </a:spcAft>
              <a:defRPr/>
            </a:pPr>
            <a:r>
              <a:rPr lang="en-US" sz="1100" dirty="0">
                <a:latin typeface="Calibri" panose="020F0502020204030204" pitchFamily="34" charset="0"/>
                <a:ea typeface="Calibri" panose="020F0502020204030204" pitchFamily="34" charset="0"/>
                <a:cs typeface="Times New Roman" panose="02020603050405020304" pitchFamily="18" charset="0"/>
              </a:rPr>
              <a:t>2.  Therefore it isn’t just our honor to work with learners, it is our responsibility to turn out a qualified workforce.</a:t>
            </a:r>
          </a:p>
          <a:p>
            <a:pPr>
              <a:lnSpc>
                <a:spcPct val="115000"/>
              </a:lnSpc>
              <a:spcBef>
                <a:spcPts val="0"/>
              </a:spcBef>
              <a:spcAft>
                <a:spcPts val="1000"/>
              </a:spcAft>
              <a:defRPr/>
            </a:pPr>
            <a:r>
              <a:rPr lang="en-US" sz="1100" dirty="0">
                <a:latin typeface="Calibri" panose="020F0502020204030204" pitchFamily="34" charset="0"/>
                <a:ea typeface="Calibri" panose="020F0502020204030204" pitchFamily="34" charset="0"/>
                <a:cs typeface="Times New Roman" panose="02020603050405020304" pitchFamily="18" charset="0"/>
              </a:rPr>
              <a:t>3.    Hidden costs:    affect patient care in your own institution;   affect morale of residents and students</a:t>
            </a:r>
          </a:p>
          <a:p>
            <a:pPr marL="228600" indent="-228600">
              <a:lnSpc>
                <a:spcPct val="115000"/>
              </a:lnSpc>
              <a:spcBef>
                <a:spcPts val="0"/>
              </a:spcBef>
              <a:spcAft>
                <a:spcPts val="0"/>
              </a:spcAft>
              <a:buFontTx/>
              <a:buAutoNum type="arabicPeriod" startAt="4"/>
              <a:defRPr/>
            </a:pPr>
            <a:r>
              <a:rPr lang="en-US" sz="1100" dirty="0">
                <a:latin typeface="Calibri" panose="020F0502020204030204" pitchFamily="34" charset="0"/>
                <a:ea typeface="Calibri" panose="020F0502020204030204" pitchFamily="34" charset="0"/>
                <a:cs typeface="Times New Roman" panose="02020603050405020304" pitchFamily="18" charset="0"/>
              </a:rPr>
              <a:t>Problem Residents are Everywhere:    This likely affects , or will affect, or has affected, everyone in this room.  I am not going to review the data on how common it is to have struggling learners, but the reference list is available to you if you need some data to go back to your institutions.</a:t>
            </a:r>
          </a:p>
          <a:p>
            <a:pPr marL="228600" indent="-228600">
              <a:lnSpc>
                <a:spcPct val="115000"/>
              </a:lnSpc>
              <a:spcBef>
                <a:spcPts val="0"/>
              </a:spcBef>
              <a:spcAft>
                <a:spcPts val="0"/>
              </a:spcAft>
              <a:buFontTx/>
              <a:buAutoNum type="arabicPeriod" startAt="4"/>
              <a:defRPr/>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defRPr/>
            </a:pPr>
            <a:r>
              <a:rPr lang="en-US" sz="1100" dirty="0">
                <a:latin typeface="Calibri" panose="020F0502020204030204" pitchFamily="34" charset="0"/>
                <a:ea typeface="Calibri" panose="020F0502020204030204" pitchFamily="34" charset="0"/>
                <a:cs typeface="Times New Roman" panose="02020603050405020304" pitchFamily="18" charset="0"/>
              </a:rPr>
              <a:t>The real question:    </a:t>
            </a:r>
            <a:r>
              <a:rPr lang="en-US" sz="1800" b="1" dirty="0">
                <a:latin typeface="Calibri" panose="020F0502020204030204" pitchFamily="34" charset="0"/>
                <a:ea typeface="Calibri" panose="020F0502020204030204" pitchFamily="34" charset="0"/>
                <a:cs typeface="Times New Roman" panose="02020603050405020304" pitchFamily="18" charset="0"/>
              </a:rPr>
              <a:t>So,  What are we doing about all these problem residents who are demonstrating deficiencies in multiple areas?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defRPr/>
            </a:pPr>
            <a:r>
              <a:rPr lang="en-US" sz="1800" b="1" dirty="0">
                <a:latin typeface="Calibri" panose="020F0502020204030204" pitchFamily="34" charset="0"/>
                <a:ea typeface="Calibri" panose="020F0502020204030204" pitchFamily="34" charset="0"/>
                <a:cs typeface="Times New Roman" panose="02020603050405020304" pitchFamily="18" charset="0"/>
              </a:rPr>
              <a:t>Programs have been trying to remediate residents with varying levels of success: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defRPr/>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defRPr/>
            </a:pPr>
            <a:endParaRPr lang="en-US" altLang="en-US" dirty="0">
              <a:ea typeface="ＭＳ Ｐゴシック" panose="020B0600070205080204" pitchFamily="34" charset="-128"/>
            </a:endParaRPr>
          </a:p>
        </p:txBody>
      </p:sp>
      <p:sp>
        <p:nvSpPr>
          <p:cNvPr id="54276" name="Slide Number Placeholder 3">
            <a:extLst>
              <a:ext uri="{FF2B5EF4-FFF2-40B4-BE49-F238E27FC236}">
                <a16:creationId xmlns:a16="http://schemas.microsoft.com/office/drawing/2014/main" id="{74934E06-B507-7B78-B25C-EA67AD1459D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992CF96-74A1-4F0A-A123-E01553DEB92B}" type="slidenum">
              <a:rPr kumimoji="0" lang="en-US" altLang="en-US" smtClean="0"/>
              <a:pPr>
                <a:spcBef>
                  <a:spcPct val="0"/>
                </a:spcBef>
              </a:pPr>
              <a:t>7</a:t>
            </a:fld>
            <a:endParaRPr kumimoji="0" lang="en-US" altLang="en-US"/>
          </a:p>
        </p:txBody>
      </p:sp>
    </p:spTree>
    <p:extLst>
      <p:ext uri="{BB962C8B-B14F-4D97-AF65-F5344CB8AC3E}">
        <p14:creationId xmlns:p14="http://schemas.microsoft.com/office/powerpoint/2010/main" val="1881704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50F91-B7CA-9656-B8DF-951C205B871E}"/>
            </a:ext>
          </a:extLst>
        </p:cNvPr>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96534CDB-0C6A-4B5A-1DB1-6C8CF197B167}"/>
              </a:ext>
            </a:extLst>
          </p:cNvPr>
          <p:cNvSpPr>
            <a:spLocks noGrp="1" noRot="1" noChangeAspect="1" noChangeArrowheads="1" noTextEdit="1"/>
          </p:cNvSpPr>
          <p:nvPr>
            <p:ph type="sldImg"/>
          </p:nvPr>
        </p:nvSpPr>
        <p:spPr>
          <a:ln/>
        </p:spPr>
      </p:sp>
      <p:sp>
        <p:nvSpPr>
          <p:cNvPr id="130051" name="Notes Placeholder 2">
            <a:extLst>
              <a:ext uri="{FF2B5EF4-FFF2-40B4-BE49-F238E27FC236}">
                <a16:creationId xmlns:a16="http://schemas.microsoft.com/office/drawing/2014/main" id="{04DBCC3E-EB72-8B29-CFA5-4730AA2A411F}"/>
              </a:ext>
            </a:extLst>
          </p:cNvPr>
          <p:cNvSpPr>
            <a:spLocks noGrp="1"/>
          </p:cNvSpPr>
          <p:nvPr>
            <p:ph type="body" idx="1"/>
          </p:nvPr>
        </p:nvSpPr>
        <p:spPr/>
        <p:txBody>
          <a:bodyPr/>
          <a:lstStyle/>
          <a:p>
            <a:pPr>
              <a:lnSpc>
                <a:spcPct val="115000"/>
              </a:lnSpc>
              <a:spcBef>
                <a:spcPts val="0"/>
              </a:spcBef>
              <a:spcAft>
                <a:spcPts val="0"/>
              </a:spcAft>
              <a:defRPr/>
            </a:pPr>
            <a:r>
              <a:rPr lang="en-US" sz="1800" u="sng" dirty="0">
                <a:latin typeface="Calibri" panose="020F0502020204030204" pitchFamily="34" charset="0"/>
                <a:ea typeface="Calibri" panose="020F0502020204030204" pitchFamily="34" charset="0"/>
                <a:cs typeface="Times New Roman" panose="02020603050405020304" pitchFamily="18" charset="0"/>
              </a:rPr>
              <a:t>IM Chart: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defRPr/>
            </a:pPr>
            <a:r>
              <a:rPr lang="en-US" sz="1800" dirty="0">
                <a:latin typeface="Calibri" panose="020F0502020204030204" pitchFamily="34" charset="0"/>
                <a:ea typeface="Calibri" panose="020F0502020204030204" pitchFamily="34" charset="0"/>
                <a:cs typeface="Times New Roman" panose="02020603050405020304" pitchFamily="18" charset="0"/>
              </a:rPr>
              <a:t>In 2008 a group from Mayo did Survey of IM Program Directors.    72% of 372 programs responded.</a:t>
            </a:r>
          </a:p>
          <a:p>
            <a:pPr>
              <a:lnSpc>
                <a:spcPct val="115000"/>
              </a:lnSpc>
              <a:spcBef>
                <a:spcPts val="0"/>
              </a:spcBef>
              <a:spcAft>
                <a:spcPts val="0"/>
              </a:spcAft>
              <a:defRPr/>
            </a:pPr>
            <a:r>
              <a:rPr lang="en-US" sz="1800" b="1" dirty="0">
                <a:latin typeface="Calibri" panose="020F0502020204030204" pitchFamily="34" charset="0"/>
                <a:ea typeface="Calibri" panose="020F0502020204030204" pitchFamily="34" charset="0"/>
                <a:cs typeface="Times New Roman" panose="02020603050405020304" pitchFamily="18" charset="0"/>
              </a:rPr>
              <a:t>73.5% reported having residents in difficulty.</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defRPr/>
            </a:pPr>
            <a:r>
              <a:rPr lang="en-US" sz="1800" u="sng" dirty="0">
                <a:latin typeface="Calibri" panose="020F0502020204030204" pitchFamily="34" charset="0"/>
                <a:ea typeface="Calibri" panose="020F0502020204030204" pitchFamily="34" charset="0"/>
                <a:cs typeface="Times New Roman" panose="02020603050405020304" pitchFamily="18" charset="0"/>
              </a:rPr>
              <a:t>BLACK BARS</a:t>
            </a:r>
            <a:r>
              <a:rPr lang="en-US" sz="1800" dirty="0">
                <a:latin typeface="Calibri" panose="020F0502020204030204" pitchFamily="34" charset="0"/>
                <a:ea typeface="Calibri" panose="020F0502020204030204" pitchFamily="34" charset="0"/>
                <a:cs typeface="Times New Roman" panose="02020603050405020304" pitchFamily="18" charset="0"/>
              </a:rPr>
              <a:t> represent percent of residents with deficiency in that area.  </a:t>
            </a:r>
            <a:r>
              <a:rPr lang="en-US" sz="1800" u="sng" dirty="0">
                <a:latin typeface="Calibri" panose="020F0502020204030204" pitchFamily="34" charset="0"/>
                <a:ea typeface="Calibri" panose="020F0502020204030204" pitchFamily="34" charset="0"/>
                <a:cs typeface="Times New Roman" panose="02020603050405020304" pitchFamily="18" charset="0"/>
              </a:rPr>
              <a:t>GRAY </a:t>
            </a:r>
            <a:r>
              <a:rPr lang="en-US" sz="1800" dirty="0">
                <a:latin typeface="Calibri" panose="020F0502020204030204" pitchFamily="34" charset="0"/>
                <a:ea typeface="Calibri" panose="020F0502020204030204" pitchFamily="34" charset="0"/>
                <a:cs typeface="Times New Roman" panose="02020603050405020304" pitchFamily="18" charset="0"/>
              </a:rPr>
              <a:t>represents perceived likelihood of successful remediation of those residents.</a:t>
            </a:r>
          </a:p>
          <a:p>
            <a:pPr>
              <a:lnSpc>
                <a:spcPct val="115000"/>
              </a:lnSpc>
              <a:spcBef>
                <a:spcPts val="0"/>
              </a:spcBef>
              <a:spcAft>
                <a:spcPts val="0"/>
              </a:spcAft>
              <a:defRPr/>
            </a:pPr>
            <a:r>
              <a:rPr lang="en-US" sz="1800" dirty="0">
                <a:latin typeface="Calibri" panose="020F0502020204030204" pitchFamily="34" charset="0"/>
                <a:ea typeface="Calibri" panose="020F0502020204030204" pitchFamily="34" charset="0"/>
                <a:cs typeface="Times New Roman" panose="02020603050405020304" pitchFamily="18" charset="0"/>
              </a:rPr>
              <a:t>IM residents requiring remediation often have deficiencies in </a:t>
            </a:r>
            <a:r>
              <a:rPr lang="en-US" sz="1800" u="sng" dirty="0">
                <a:latin typeface="Calibri" panose="020F0502020204030204" pitchFamily="34" charset="0"/>
                <a:ea typeface="Calibri" panose="020F0502020204030204" pitchFamily="34" charset="0"/>
                <a:cs typeface="Times New Roman" panose="02020603050405020304" pitchFamily="18" charset="0"/>
              </a:rPr>
              <a:t>multiple competencies.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defRPr/>
            </a:pPr>
            <a:r>
              <a:rPr lang="en-US" sz="1800" dirty="0">
                <a:latin typeface="Calibri" panose="020F0502020204030204" pitchFamily="34" charset="0"/>
                <a:ea typeface="Calibri" panose="020F0502020204030204" pitchFamily="34" charset="0"/>
                <a:cs typeface="Times New Roman" panose="02020603050405020304" pitchFamily="18" charset="0"/>
              </a:rPr>
              <a:t>Program directors reported variable success:    most successful for MK (86%); least successful for Prof (41.2%).</a:t>
            </a:r>
          </a:p>
          <a:p>
            <a:pPr>
              <a:lnSpc>
                <a:spcPct val="115000"/>
              </a:lnSpc>
              <a:spcBef>
                <a:spcPts val="0"/>
              </a:spcBef>
              <a:spcAft>
                <a:spcPts val="0"/>
              </a:spcAft>
              <a:defRPr/>
            </a:pPr>
            <a:r>
              <a:rPr lang="en-US" sz="1800" dirty="0">
                <a:latin typeface="Calibri" panose="020F0502020204030204" pitchFamily="34" charset="0"/>
                <a:ea typeface="Calibri" panose="020F0502020204030204" pitchFamily="34" charset="0"/>
                <a:cs typeface="Times New Roman" panose="02020603050405020304" pitchFamily="18" charset="0"/>
              </a:rPr>
              <a:t>Application materials rarely identify individuals at risk.</a:t>
            </a:r>
          </a:p>
          <a:p>
            <a:pPr>
              <a:lnSpc>
                <a:spcPct val="115000"/>
              </a:lnSpc>
              <a:spcBef>
                <a:spcPts val="0"/>
              </a:spcBef>
              <a:spcAft>
                <a:spcPts val="0"/>
              </a:spcAft>
              <a:defRPr/>
            </a:pPr>
            <a:r>
              <a:rPr lang="en-US" sz="1800" dirty="0">
                <a:latin typeface="Calibri" panose="020F0502020204030204" pitchFamily="34" charset="0"/>
                <a:ea typeface="Calibri" panose="020F0502020204030204" pitchFamily="34" charset="0"/>
                <a:cs typeface="Times New Roman" panose="02020603050405020304" pitchFamily="18" charset="0"/>
              </a:rPr>
              <a:t>Deficiencies rarely (5.6%) self-identified.</a:t>
            </a:r>
          </a:p>
          <a:p>
            <a:pPr>
              <a:defRPr/>
            </a:pPr>
            <a:endParaRPr lang="en-US" dirty="0">
              <a:latin typeface="Times New Roman" charset="0"/>
              <a:cs typeface="+mn-cs"/>
            </a:endParaRPr>
          </a:p>
        </p:txBody>
      </p:sp>
      <p:sp>
        <p:nvSpPr>
          <p:cNvPr id="56324" name="Slide Number Placeholder 3">
            <a:extLst>
              <a:ext uri="{FF2B5EF4-FFF2-40B4-BE49-F238E27FC236}">
                <a16:creationId xmlns:a16="http://schemas.microsoft.com/office/drawing/2014/main" id="{DF442EB6-7BB0-D370-6F33-C7BF86CA9F4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29556F3-57D0-415E-AFD7-49497E551D35}" type="slidenum">
              <a:rPr kumimoji="0" lang="en-US" altLang="en-US" smtClean="0"/>
              <a:pPr>
                <a:spcBef>
                  <a:spcPct val="0"/>
                </a:spcBef>
              </a:pPr>
              <a:t>8</a:t>
            </a:fld>
            <a:endParaRPr kumimoji="0" lang="en-US" altLang="en-US"/>
          </a:p>
        </p:txBody>
      </p:sp>
    </p:spTree>
    <p:extLst>
      <p:ext uri="{BB962C8B-B14F-4D97-AF65-F5344CB8AC3E}">
        <p14:creationId xmlns:p14="http://schemas.microsoft.com/office/powerpoint/2010/main" val="3773181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31B85-C985-E12B-5F69-85F3504BECBC}"/>
            </a:ext>
          </a:extLst>
        </p:cNvPr>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6045E8A4-E8D1-DDC9-C958-28017A98CC30}"/>
              </a:ext>
            </a:extLst>
          </p:cNvPr>
          <p:cNvSpPr>
            <a:spLocks noGrp="1" noRot="1" noChangeAspect="1" noChangeArrowheads="1" noTextEdit="1"/>
          </p:cNvSpPr>
          <p:nvPr>
            <p:ph type="sldImg"/>
          </p:nvPr>
        </p:nvSpPr>
        <p:spPr>
          <a:ln/>
        </p:spPr>
      </p:sp>
      <p:sp>
        <p:nvSpPr>
          <p:cNvPr id="64515" name="Notes Placeholder 2">
            <a:extLst>
              <a:ext uri="{FF2B5EF4-FFF2-40B4-BE49-F238E27FC236}">
                <a16:creationId xmlns:a16="http://schemas.microsoft.com/office/drawing/2014/main" id="{D565FB95-B168-F30B-2501-F3AD59C7045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But all that work takes a lot of faculty time – so you might be interested in this data if you go back and try to convince leadership to invest faculty time and support in this process.</a:t>
            </a:r>
          </a:p>
          <a:p>
            <a:endParaRPr lang="en-US" altLang="en-US">
              <a:ea typeface="ＭＳ Ｐゴシック" panose="020B0600070205080204" pitchFamily="34" charset="-128"/>
            </a:endParaRPr>
          </a:p>
          <a:p>
            <a:r>
              <a:rPr lang="en-US" altLang="en-US">
                <a:ea typeface="ＭＳ Ｐゴシック" panose="020B0600070205080204" pitchFamily="34" charset="-128"/>
              </a:rPr>
              <a:t>Our approach here at Vanderbilt is actually modeled off the approach described by Jeanneate Guerrasio in her book and in her writings.</a:t>
            </a:r>
          </a:p>
          <a:p>
            <a:r>
              <a:rPr lang="en-US" altLang="en-US">
                <a:ea typeface="ＭＳ Ｐゴシック" panose="020B0600070205080204" pitchFamily="34" charset="-128"/>
              </a:rPr>
              <a:t>Her prospective study is the closest thing we’ve got to a best-practice guideline, and while our numbers here at Vanderbilt have been small, I think I can say that we have demonstrated similar outcomes.</a:t>
            </a:r>
          </a:p>
        </p:txBody>
      </p:sp>
      <p:sp>
        <p:nvSpPr>
          <p:cNvPr id="64516" name="Slide Number Placeholder 3">
            <a:extLst>
              <a:ext uri="{FF2B5EF4-FFF2-40B4-BE49-F238E27FC236}">
                <a16:creationId xmlns:a16="http://schemas.microsoft.com/office/drawing/2014/main" id="{668C86DB-62D9-86A1-4060-D81ACFB4DA4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7EC0A56-2E21-4EDC-9360-8061B7E233EF}" type="slidenum">
              <a:rPr kumimoji="0" lang="en-US" altLang="en-US" smtClean="0"/>
              <a:pPr>
                <a:spcBef>
                  <a:spcPct val="0"/>
                </a:spcBef>
              </a:pPr>
              <a:t>10</a:t>
            </a:fld>
            <a:endParaRPr kumimoji="0" lang="en-US" altLang="en-US"/>
          </a:p>
        </p:txBody>
      </p:sp>
    </p:spTree>
    <p:extLst>
      <p:ext uri="{BB962C8B-B14F-4D97-AF65-F5344CB8AC3E}">
        <p14:creationId xmlns:p14="http://schemas.microsoft.com/office/powerpoint/2010/main" val="1450418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CB832-0C5F-1A6D-2527-5D4611A27BB6}"/>
            </a:ext>
          </a:extLst>
        </p:cNvPr>
        <p:cNvGrpSpPr/>
        <p:nvPr/>
      </p:nvGrpSpPr>
      <p:grpSpPr>
        <a:xfrm>
          <a:off x="0" y="0"/>
          <a:ext cx="0" cy="0"/>
          <a:chOff x="0" y="0"/>
          <a:chExt cx="0" cy="0"/>
        </a:xfrm>
      </p:grpSpPr>
      <p:sp>
        <p:nvSpPr>
          <p:cNvPr id="66562" name="Rectangle 7">
            <a:extLst>
              <a:ext uri="{FF2B5EF4-FFF2-40B4-BE49-F238E27FC236}">
                <a16:creationId xmlns:a16="http://schemas.microsoft.com/office/drawing/2014/main" id="{A18B7A33-EC82-9487-1573-B90270D31FC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7E8451A-1CB4-4EB4-820F-5391563562FC}" type="slidenum">
              <a:rPr kumimoji="0" lang="en-US" altLang="en-US" smtClean="0"/>
              <a:pPr>
                <a:spcBef>
                  <a:spcPct val="0"/>
                </a:spcBef>
              </a:pPr>
              <a:t>13</a:t>
            </a:fld>
            <a:endParaRPr kumimoji="0" lang="en-US" altLang="en-US"/>
          </a:p>
        </p:txBody>
      </p:sp>
      <p:sp>
        <p:nvSpPr>
          <p:cNvPr id="66563" name="Rectangle 2">
            <a:extLst>
              <a:ext uri="{FF2B5EF4-FFF2-40B4-BE49-F238E27FC236}">
                <a16:creationId xmlns:a16="http://schemas.microsoft.com/office/drawing/2014/main" id="{BC5AE300-A10B-E4F4-2AF0-76AAFE6A37D7}"/>
              </a:ext>
            </a:extLst>
          </p:cNvPr>
          <p:cNvSpPr>
            <a:spLocks noGrp="1" noChangeArrowheads="1"/>
          </p:cNvSpPr>
          <p:nvPr>
            <p:ph type="body" idx="1"/>
          </p:nvPr>
        </p:nvSpPr>
        <p:spPr>
          <a:xfrm>
            <a:off x="0" y="4414838"/>
            <a:ext cx="6781800" cy="4184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72" tIns="45179" rIns="91972" bIns="45179"/>
          <a:lstStyle/>
          <a:p>
            <a:endParaRPr lang="en-US" altLang="en-US" sz="1000">
              <a:ea typeface="ＭＳ Ｐゴシック" panose="020B0600070205080204" pitchFamily="34" charset="-128"/>
            </a:endParaRPr>
          </a:p>
        </p:txBody>
      </p:sp>
      <p:sp>
        <p:nvSpPr>
          <p:cNvPr id="66564" name="Rectangle 3">
            <a:extLst>
              <a:ext uri="{FF2B5EF4-FFF2-40B4-BE49-F238E27FC236}">
                <a16:creationId xmlns:a16="http://schemas.microsoft.com/office/drawing/2014/main" id="{C0052C6E-CB7C-0417-589E-5744DF2EA164}"/>
              </a:ext>
            </a:extLst>
          </p:cNvPr>
          <p:cNvSpPr>
            <a:spLocks noGrp="1" noRot="1" noChangeAspect="1" noChangeArrowheads="1" noTextEdit="1"/>
          </p:cNvSpPr>
          <p:nvPr>
            <p:ph type="sldImg"/>
          </p:nvPr>
        </p:nvSpPr>
        <p:spPr>
          <a:xfrm>
            <a:off x="488950" y="774700"/>
            <a:ext cx="6172200" cy="3473450"/>
          </a:xfrm>
          <a:ln w="12700" cap="flat">
            <a:solidFill>
              <a:schemeClr val="tx1"/>
            </a:solidFill>
          </a:ln>
        </p:spPr>
      </p:sp>
    </p:spTree>
    <p:extLst>
      <p:ext uri="{BB962C8B-B14F-4D97-AF65-F5344CB8AC3E}">
        <p14:creationId xmlns:p14="http://schemas.microsoft.com/office/powerpoint/2010/main" val="3416470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80365-1539-BAB5-1395-1E0DBD1B5039}"/>
            </a:ext>
          </a:extLst>
        </p:cNvPr>
        <p:cNvGrpSpPr/>
        <p:nvPr/>
      </p:nvGrpSpPr>
      <p:grpSpPr>
        <a:xfrm>
          <a:off x="0" y="0"/>
          <a:ext cx="0" cy="0"/>
          <a:chOff x="0" y="0"/>
          <a:chExt cx="0" cy="0"/>
        </a:xfrm>
      </p:grpSpPr>
      <p:sp>
        <p:nvSpPr>
          <p:cNvPr id="70658" name="Rectangle 7">
            <a:extLst>
              <a:ext uri="{FF2B5EF4-FFF2-40B4-BE49-F238E27FC236}">
                <a16:creationId xmlns:a16="http://schemas.microsoft.com/office/drawing/2014/main" id="{9CDA46F4-D7A4-CE63-2567-5022AC90608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64348C3-5CF8-45DA-8FDF-07021C1BFC16}" type="slidenum">
              <a:rPr kumimoji="0" lang="en-US" altLang="en-US" smtClean="0"/>
              <a:pPr>
                <a:spcBef>
                  <a:spcPct val="0"/>
                </a:spcBef>
              </a:pPr>
              <a:t>14</a:t>
            </a:fld>
            <a:endParaRPr kumimoji="0" lang="en-US" altLang="en-US"/>
          </a:p>
        </p:txBody>
      </p:sp>
      <p:sp>
        <p:nvSpPr>
          <p:cNvPr id="70659" name="Rectangle 2">
            <a:extLst>
              <a:ext uri="{FF2B5EF4-FFF2-40B4-BE49-F238E27FC236}">
                <a16:creationId xmlns:a16="http://schemas.microsoft.com/office/drawing/2014/main" id="{06CCEE34-6204-21BA-DBE2-3D47905DB8BD}"/>
              </a:ext>
            </a:extLst>
          </p:cNvPr>
          <p:cNvSpPr>
            <a:spLocks noGrp="1" noRot="1" noChangeAspect="1" noChangeArrowheads="1" noTextEdit="1"/>
          </p:cNvSpPr>
          <p:nvPr>
            <p:ph type="sldImg"/>
          </p:nvPr>
        </p:nvSpPr>
        <p:spPr>
          <a:xfrm>
            <a:off x="342900" y="703263"/>
            <a:ext cx="6172200" cy="3473450"/>
          </a:xfrm>
          <a:ln/>
        </p:spPr>
      </p:sp>
      <p:sp>
        <p:nvSpPr>
          <p:cNvPr id="70660" name="Rectangle 3">
            <a:extLst>
              <a:ext uri="{FF2B5EF4-FFF2-40B4-BE49-F238E27FC236}">
                <a16:creationId xmlns:a16="http://schemas.microsoft.com/office/drawing/2014/main" id="{17B81AE2-B645-EED8-A784-68DDB8EBDFAB}"/>
              </a:ext>
            </a:extLst>
          </p:cNvPr>
          <p:cNvSpPr>
            <a:spLocks noGrp="1" noChangeArrowheads="1"/>
          </p:cNvSpPr>
          <p:nvPr>
            <p:ph type="body" idx="1"/>
          </p:nvPr>
        </p:nvSpPr>
        <p:spPr>
          <a:xfrm>
            <a:off x="228600" y="4414838"/>
            <a:ext cx="6629400" cy="4186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endParaRPr lang="en-US" altLang="en-US">
              <a:ea typeface="ＭＳ Ｐゴシック" panose="020B0600070205080204" pitchFamily="34" charset="-128"/>
            </a:endParaRPr>
          </a:p>
        </p:txBody>
      </p:sp>
    </p:spTree>
    <p:extLst>
      <p:ext uri="{BB962C8B-B14F-4D97-AF65-F5344CB8AC3E}">
        <p14:creationId xmlns:p14="http://schemas.microsoft.com/office/powerpoint/2010/main" val="3115190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7AD4B-92AE-AE1C-2CCF-2364D2E37272}"/>
            </a:ext>
          </a:extLst>
        </p:cNvPr>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0B943D04-27F6-ECA6-A81F-B220DA4F9F98}"/>
              </a:ext>
            </a:extLst>
          </p:cNvPr>
          <p:cNvSpPr>
            <a:spLocks noGrp="1" noRot="1" noChangeAspect="1" noChangeArrowheads="1" noTextEdit="1"/>
          </p:cNvSpPr>
          <p:nvPr>
            <p:ph type="sldImg"/>
          </p:nvPr>
        </p:nvSpPr>
        <p:spPr>
          <a:ln/>
        </p:spPr>
      </p:sp>
      <p:sp>
        <p:nvSpPr>
          <p:cNvPr id="72707" name="Notes Placeholder 2">
            <a:extLst>
              <a:ext uri="{FF2B5EF4-FFF2-40B4-BE49-F238E27FC236}">
                <a16:creationId xmlns:a16="http://schemas.microsoft.com/office/drawing/2014/main" id="{0FCF1556-B137-CE53-E4AD-B8685E56D5D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Use flip-chart here…..</a:t>
            </a:r>
          </a:p>
        </p:txBody>
      </p:sp>
      <p:sp>
        <p:nvSpPr>
          <p:cNvPr id="72708" name="Slide Number Placeholder 3">
            <a:extLst>
              <a:ext uri="{FF2B5EF4-FFF2-40B4-BE49-F238E27FC236}">
                <a16:creationId xmlns:a16="http://schemas.microsoft.com/office/drawing/2014/main" id="{920945A5-EAC7-7781-3C70-D16B4DDE0F2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7F380AB-0A0E-40EC-AFCA-6DF2D38341A3}" type="slidenum">
              <a:rPr kumimoji="0" lang="en-US" altLang="en-US" smtClean="0"/>
              <a:pPr>
                <a:spcBef>
                  <a:spcPct val="0"/>
                </a:spcBef>
              </a:pPr>
              <a:t>15</a:t>
            </a:fld>
            <a:endParaRPr kumimoji="0" lang="en-US" altLang="en-US"/>
          </a:p>
        </p:txBody>
      </p:sp>
    </p:spTree>
    <p:extLst>
      <p:ext uri="{BB962C8B-B14F-4D97-AF65-F5344CB8AC3E}">
        <p14:creationId xmlns:p14="http://schemas.microsoft.com/office/powerpoint/2010/main" val="2362330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25FB4-C28B-2DEB-96EC-82C93E8A9104}"/>
            </a:ext>
          </a:extLst>
        </p:cNvPr>
        <p:cNvGrpSpPr/>
        <p:nvPr/>
      </p:nvGrpSpPr>
      <p:grpSpPr>
        <a:xfrm>
          <a:off x="0" y="0"/>
          <a:ext cx="0" cy="0"/>
          <a:chOff x="0" y="0"/>
          <a:chExt cx="0" cy="0"/>
        </a:xfrm>
      </p:grpSpPr>
      <p:sp>
        <p:nvSpPr>
          <p:cNvPr id="74754" name="Rectangle 7">
            <a:extLst>
              <a:ext uri="{FF2B5EF4-FFF2-40B4-BE49-F238E27FC236}">
                <a16:creationId xmlns:a16="http://schemas.microsoft.com/office/drawing/2014/main" id="{99311194-34D7-16D6-9A81-32EA986C5F4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defTabSz="928688">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defTabSz="928688"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A37C688-C67E-47A8-A763-ECF1B3FD4C64}" type="slidenum">
              <a:rPr kumimoji="0" lang="en-US" altLang="en-US" smtClean="0"/>
              <a:pPr>
                <a:spcBef>
                  <a:spcPct val="0"/>
                </a:spcBef>
              </a:pPr>
              <a:t>16</a:t>
            </a:fld>
            <a:endParaRPr kumimoji="0" lang="en-US" altLang="en-US"/>
          </a:p>
        </p:txBody>
      </p:sp>
      <p:sp>
        <p:nvSpPr>
          <p:cNvPr id="76803" name="Rectangle 2">
            <a:extLst>
              <a:ext uri="{FF2B5EF4-FFF2-40B4-BE49-F238E27FC236}">
                <a16:creationId xmlns:a16="http://schemas.microsoft.com/office/drawing/2014/main" id="{B5554484-FC4B-DF78-B84A-F656E61D9D5E}"/>
              </a:ext>
            </a:extLst>
          </p:cNvPr>
          <p:cNvSpPr>
            <a:spLocks noGrp="1" noChangeArrowheads="1"/>
          </p:cNvSpPr>
          <p:nvPr>
            <p:ph type="body" idx="1"/>
          </p:nvPr>
        </p:nvSpPr>
        <p:spPr>
          <a:xfrm>
            <a:off x="152400" y="4414838"/>
            <a:ext cx="6705600" cy="4186237"/>
          </a:xfrm>
        </p:spPr>
        <p:txBody>
          <a:bodyPr lIns="91972" tIns="45179" rIns="91972" bIns="45179"/>
          <a:lstStyle/>
          <a:p>
            <a:pPr>
              <a:lnSpc>
                <a:spcPct val="115000"/>
              </a:lnSpc>
              <a:spcBef>
                <a:spcPts val="0"/>
              </a:spcBef>
              <a:spcAft>
                <a:spcPts val="0"/>
              </a:spcAft>
              <a:defRPr/>
            </a:pPr>
            <a:r>
              <a:rPr lang="en-US" sz="1100" u="sng" dirty="0">
                <a:latin typeface="Calibri" panose="020F0502020204030204" pitchFamily="34" charset="0"/>
                <a:ea typeface="Calibri" panose="020F0502020204030204" pitchFamily="34" charset="0"/>
                <a:cs typeface="Times New Roman" panose="02020603050405020304" pitchFamily="18" charset="0"/>
              </a:rPr>
              <a:t>Problem Identification:   ASK AUDIENCE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15000"/>
              </a:lnSpc>
              <a:spcBef>
                <a:spcPts val="0"/>
              </a:spcBef>
              <a:spcAft>
                <a:spcPts val="0"/>
              </a:spcAft>
              <a:buFont typeface="Symbol" panose="05050102010706020507" pitchFamily="18" charset="2"/>
              <a:buChar char=""/>
              <a:defRPr/>
            </a:pPr>
            <a:r>
              <a:rPr lang="en-US" sz="1100" dirty="0">
                <a:latin typeface="Calibri" panose="020F0502020204030204" pitchFamily="34" charset="0"/>
                <a:ea typeface="Calibri" panose="020F0502020204030204" pitchFamily="34" charset="0"/>
                <a:cs typeface="Times New Roman" panose="02020603050405020304" pitchFamily="18" charset="0"/>
              </a:rPr>
              <a:t>…. So there are a variety of ways in which a potential problem by come to our attention,</a:t>
            </a:r>
          </a:p>
          <a:p>
            <a:pPr marL="342900" indent="-342900">
              <a:lnSpc>
                <a:spcPct val="115000"/>
              </a:lnSpc>
              <a:spcBef>
                <a:spcPts val="0"/>
              </a:spcBef>
              <a:spcAft>
                <a:spcPts val="0"/>
              </a:spcAft>
              <a:buFont typeface="Symbol" panose="05050102010706020507" pitchFamily="18" charset="2"/>
              <a:buChar char=""/>
              <a:defRPr/>
            </a:pPr>
            <a:r>
              <a:rPr lang="en-US" sz="1100" dirty="0">
                <a:latin typeface="Calibri" panose="020F0502020204030204" pitchFamily="34" charset="0"/>
                <a:ea typeface="Calibri" panose="020F0502020204030204" pitchFamily="34" charset="0"/>
                <a:cs typeface="Times New Roman" panose="02020603050405020304" pitchFamily="18" charset="0"/>
              </a:rPr>
              <a:t>GO THROUGH SLIDE</a:t>
            </a:r>
          </a:p>
          <a:p>
            <a:pPr marL="342900" indent="-342900">
              <a:lnSpc>
                <a:spcPct val="115000"/>
              </a:lnSpc>
              <a:spcBef>
                <a:spcPts val="0"/>
              </a:spcBef>
              <a:spcAft>
                <a:spcPts val="0"/>
              </a:spcAft>
              <a:buFont typeface="Times New Roman" panose="02020603050405020304" pitchFamily="18" charset="0"/>
              <a:buChar char="-"/>
              <a:tabLst>
                <a:tab pos="457200" algn="l"/>
              </a:tabLst>
              <a:defRPr/>
            </a:pPr>
            <a:r>
              <a:rPr lang="en-US" sz="1100" dirty="0">
                <a:latin typeface="Calibri" panose="020F0502020204030204" pitchFamily="34" charset="0"/>
                <a:ea typeface="Calibri" panose="020F0502020204030204" pitchFamily="34" charset="0"/>
                <a:cs typeface="Times New Roman" panose="02020603050405020304" pitchFamily="18" charset="0"/>
              </a:rPr>
              <a:t>vague - NOT in the context of a specific competency; NOT framed in terms of failure to meet objectives</a:t>
            </a:r>
          </a:p>
          <a:p>
            <a:pPr marL="742950" lvl="1" indent="-285750">
              <a:lnSpc>
                <a:spcPct val="115000"/>
              </a:lnSpc>
              <a:spcBef>
                <a:spcPts val="0"/>
              </a:spcBef>
              <a:spcAft>
                <a:spcPts val="0"/>
              </a:spcAft>
              <a:buFont typeface="Courier New" panose="02070309020205020404" pitchFamily="49" charset="0"/>
              <a:buChar char="o"/>
              <a:defRPr/>
            </a:pPr>
            <a:r>
              <a:rPr lang="en-US" sz="1100" dirty="0">
                <a:latin typeface="Calibri" panose="020F0502020204030204" pitchFamily="34" charset="0"/>
                <a:ea typeface="Calibri" panose="020F0502020204030204" pitchFamily="34" charset="0"/>
                <a:cs typeface="Times New Roman" panose="02020603050405020304" pitchFamily="18" charset="0"/>
              </a:rPr>
              <a:t>it may be only a subjective impression - a “gut feeling“</a:t>
            </a:r>
          </a:p>
          <a:p>
            <a:pPr marL="742950" lvl="1" indent="-285750">
              <a:lnSpc>
                <a:spcPct val="115000"/>
              </a:lnSpc>
              <a:spcBef>
                <a:spcPts val="0"/>
              </a:spcBef>
              <a:spcAft>
                <a:spcPts val="0"/>
              </a:spcAft>
              <a:buFont typeface="Courier New" panose="02070309020205020404" pitchFamily="49" charset="0"/>
              <a:buChar char="o"/>
              <a:defRPr/>
            </a:pPr>
            <a:r>
              <a:rPr lang="en-US" sz="1100" dirty="0">
                <a:latin typeface="Calibri" panose="020F0502020204030204" pitchFamily="34" charset="0"/>
                <a:ea typeface="Calibri" panose="020F0502020204030204" pitchFamily="34" charset="0"/>
                <a:cs typeface="Times New Roman" panose="02020603050405020304" pitchFamily="18" charset="0"/>
              </a:rPr>
              <a:t>it may be potentially explainable/excusable or even defensible</a:t>
            </a:r>
          </a:p>
          <a:p>
            <a:pPr marL="742950" lvl="1" indent="-285750">
              <a:lnSpc>
                <a:spcPct val="115000"/>
              </a:lnSpc>
              <a:spcBef>
                <a:spcPts val="0"/>
              </a:spcBef>
              <a:spcAft>
                <a:spcPts val="0"/>
              </a:spcAft>
              <a:buFont typeface="Courier New" panose="02070309020205020404" pitchFamily="49" charset="0"/>
              <a:buChar char="o"/>
              <a:defRPr/>
            </a:pPr>
            <a:r>
              <a:rPr lang="en-US" sz="1100" dirty="0">
                <a:latin typeface="Calibri" panose="020F0502020204030204" pitchFamily="34" charset="0"/>
                <a:ea typeface="Calibri" panose="020F0502020204030204" pitchFamily="34" charset="0"/>
                <a:cs typeface="Times New Roman" panose="02020603050405020304" pitchFamily="18" charset="0"/>
              </a:rPr>
              <a:t>at this point -  there is some uncertainty about the nature of the problem OR if there really is a problem</a:t>
            </a:r>
          </a:p>
          <a:p>
            <a:pPr marL="342900" indent="-342900">
              <a:lnSpc>
                <a:spcPct val="115000"/>
              </a:lnSpc>
              <a:spcBef>
                <a:spcPts val="0"/>
              </a:spcBef>
              <a:spcAft>
                <a:spcPts val="0"/>
              </a:spcAft>
              <a:buFont typeface="Symbol" panose="05050102010706020507" pitchFamily="18" charset="2"/>
              <a:buChar char=""/>
              <a:defRPr/>
            </a:pPr>
            <a:r>
              <a:rPr lang="en-US" sz="1100" dirty="0">
                <a:latin typeface="Calibri" panose="020F0502020204030204" pitchFamily="34" charset="0"/>
                <a:ea typeface="Calibri" panose="020F0502020204030204" pitchFamily="34" charset="0"/>
                <a:cs typeface="Times New Roman" panose="02020603050405020304" pitchFamily="18" charset="0"/>
              </a:rPr>
              <a:t>at this point its prudent to proceed to the next step, perhaps with the benefit of doubt favoring the resident </a:t>
            </a:r>
          </a:p>
          <a:p>
            <a:pPr>
              <a:defRPr/>
            </a:pPr>
            <a:endParaRPr lang="en-US" altLang="en-US" dirty="0">
              <a:ea typeface="ＭＳ Ｐゴシック" panose="020B0600070205080204" pitchFamily="34" charset="-128"/>
            </a:endParaRPr>
          </a:p>
        </p:txBody>
      </p:sp>
      <p:sp>
        <p:nvSpPr>
          <p:cNvPr id="74756" name="Rectangle 3">
            <a:extLst>
              <a:ext uri="{FF2B5EF4-FFF2-40B4-BE49-F238E27FC236}">
                <a16:creationId xmlns:a16="http://schemas.microsoft.com/office/drawing/2014/main" id="{0E694FCF-4FEC-B871-E313-2F381FFBA72C}"/>
              </a:ext>
            </a:extLst>
          </p:cNvPr>
          <p:cNvSpPr>
            <a:spLocks noGrp="1" noRot="1" noChangeAspect="1" noChangeArrowheads="1" noTextEdit="1"/>
          </p:cNvSpPr>
          <p:nvPr>
            <p:ph type="sldImg"/>
          </p:nvPr>
        </p:nvSpPr>
        <p:spPr>
          <a:xfrm>
            <a:off x="342900" y="703263"/>
            <a:ext cx="6172200" cy="3473450"/>
          </a:xfrm>
          <a:ln w="12700" cap="flat">
            <a:solidFill>
              <a:schemeClr val="tx1"/>
            </a:solidFill>
          </a:ln>
        </p:spPr>
      </p:sp>
    </p:spTree>
    <p:extLst>
      <p:ext uri="{BB962C8B-B14F-4D97-AF65-F5344CB8AC3E}">
        <p14:creationId xmlns:p14="http://schemas.microsoft.com/office/powerpoint/2010/main" val="4059333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4488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FF11A-091E-1C47-BA55-AAAA2DA862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DBDB55-EE05-054B-A7F4-CFDB682FBE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FDE48C-003D-5A4D-88EC-7738F8BAD4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20F9F8-B964-F844-8CDE-5D395543D1CE}"/>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6" name="Footer Placeholder 5">
            <a:extLst>
              <a:ext uri="{FF2B5EF4-FFF2-40B4-BE49-F238E27FC236}">
                <a16:creationId xmlns:a16="http://schemas.microsoft.com/office/drawing/2014/main" id="{4C856488-88BE-DE42-80C5-84720DCEE9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9AF506-8BA6-EE46-AE37-2EC155EDE73B}"/>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2953631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D7899-6D60-AB45-AAF4-C2076DE7EE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573A34-3D0F-1849-B829-129A1118A7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16F473-1727-5F47-B4F9-F1F2E25005E6}"/>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5" name="Footer Placeholder 4">
            <a:extLst>
              <a:ext uri="{FF2B5EF4-FFF2-40B4-BE49-F238E27FC236}">
                <a16:creationId xmlns:a16="http://schemas.microsoft.com/office/drawing/2014/main" id="{F19AB616-E74A-524B-B32C-CC56C5328D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14CA86-7AB2-6540-8744-EA7AB2C87BDA}"/>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2016740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DD603F-52BE-D342-AA84-07A6DC3380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48103C-9738-6E44-A82C-8AC47EF446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7F9FAD-825F-1E43-85AB-E0E65AC1F623}"/>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5" name="Footer Placeholder 4">
            <a:extLst>
              <a:ext uri="{FF2B5EF4-FFF2-40B4-BE49-F238E27FC236}">
                <a16:creationId xmlns:a16="http://schemas.microsoft.com/office/drawing/2014/main" id="{1CD7FD65-F794-BE40-BF3E-4E03C4A2D3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1A7C8C-5450-474B-9C76-18402AB69E36}"/>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3994480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32CE6-D337-0944-B296-5AAFB81AA7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27246A-EBD6-664D-A7D6-731291554B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A86736-04AA-B949-9411-0BD674298C12}"/>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5" name="Footer Placeholder 4">
            <a:extLst>
              <a:ext uri="{FF2B5EF4-FFF2-40B4-BE49-F238E27FC236}">
                <a16:creationId xmlns:a16="http://schemas.microsoft.com/office/drawing/2014/main" id="{8D7EC34F-DC31-DC40-90FC-3F467D9AC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FCBD4-5A2E-BC4F-B084-CA08402ECBCA}"/>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53474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41690-FC96-0946-A0C2-7A3FDBCCE2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A2EDCA-7021-D047-9D15-512FAB0B20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F683B3-B2FC-3242-8345-A64359983F5D}"/>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5" name="Footer Placeholder 4">
            <a:extLst>
              <a:ext uri="{FF2B5EF4-FFF2-40B4-BE49-F238E27FC236}">
                <a16:creationId xmlns:a16="http://schemas.microsoft.com/office/drawing/2014/main" id="{ACE9C955-68FA-7540-B341-8E572E5C48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D9C47C-E4E3-EB47-A93C-530A47637680}"/>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2534069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D8F24-A942-874B-955E-62DF617F10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9D06FF-B0CC-0B41-9020-D14C9E6BA7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811BF9-265A-5D41-BF67-0A71E694BCF1}"/>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5" name="Footer Placeholder 4">
            <a:extLst>
              <a:ext uri="{FF2B5EF4-FFF2-40B4-BE49-F238E27FC236}">
                <a16:creationId xmlns:a16="http://schemas.microsoft.com/office/drawing/2014/main" id="{645FA109-8871-7043-8BD9-918FDD8BEB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6B1AA7-CBA5-824B-8D9D-AAD14474DAC4}"/>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2533276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3ECA6-6362-3141-8978-5E68996947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DC84D5-DDCF-8947-BE75-306009E8FA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5F2FAA-C4DB-E743-8518-B75EFE808C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1367BC-6B6B-064D-921B-A45376C0FBAA}"/>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6" name="Footer Placeholder 5">
            <a:extLst>
              <a:ext uri="{FF2B5EF4-FFF2-40B4-BE49-F238E27FC236}">
                <a16:creationId xmlns:a16="http://schemas.microsoft.com/office/drawing/2014/main" id="{3CB15A57-AF0E-EB43-B1E5-C0BCC2C58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36A26A-9114-B54D-982F-7DB8C95BA800}"/>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3651840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ADB8F-4893-CD4D-B3A7-96AAFCA8A1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FAF16E-4D58-8B42-B2ED-58DABB67CF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8F2669-965E-5442-B821-ADD5E699CE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C713D-09DF-9948-A83F-3DF5A77C49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2025E9-F63E-BE43-B70C-BB2943F9D1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1DABFB-6E58-794D-88B1-38F1A2F2184B}"/>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8" name="Footer Placeholder 7">
            <a:extLst>
              <a:ext uri="{FF2B5EF4-FFF2-40B4-BE49-F238E27FC236}">
                <a16:creationId xmlns:a16="http://schemas.microsoft.com/office/drawing/2014/main" id="{753D8F95-2CFF-E949-8E7F-29C7705178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B19CAE-F1B8-094A-9FBA-58A14101FF3F}"/>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4206196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C08D-84EE-5D4A-BD60-35009E7C54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C77AF6-8B8D-2149-BACB-60BA6C4CAAA9}"/>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4" name="Footer Placeholder 3">
            <a:extLst>
              <a:ext uri="{FF2B5EF4-FFF2-40B4-BE49-F238E27FC236}">
                <a16:creationId xmlns:a16="http://schemas.microsoft.com/office/drawing/2014/main" id="{AD14C415-8E72-214B-9CFF-A3FB97B2C0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F0102A-B5CD-8A4B-84EE-2BF12B7751BF}"/>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33395548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D887A4-1D40-1845-9D63-0C2C9E00F9B5}"/>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3" name="Footer Placeholder 2">
            <a:extLst>
              <a:ext uri="{FF2B5EF4-FFF2-40B4-BE49-F238E27FC236}">
                <a16:creationId xmlns:a16="http://schemas.microsoft.com/office/drawing/2014/main" id="{A9B9E495-E8B3-C54B-98A5-5817951CA4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91BDD7-C93F-BB43-AB49-20CE6FCCE5E0}"/>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705070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32CE6-D337-0944-B296-5AAFB81AA7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27246A-EBD6-664D-A7D6-731291554B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A86736-04AA-B949-9411-0BD674298C12}"/>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5" name="Footer Placeholder 4">
            <a:extLst>
              <a:ext uri="{FF2B5EF4-FFF2-40B4-BE49-F238E27FC236}">
                <a16:creationId xmlns:a16="http://schemas.microsoft.com/office/drawing/2014/main" id="{8D7EC34F-DC31-DC40-90FC-3F467D9AC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FCBD4-5A2E-BC4F-B084-CA08402ECBCA}"/>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3615461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B8D7B-382F-F94E-803C-14317EF3D5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C08E01-078B-BA4F-8E14-E781B585AF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1CE5C0-413F-DF48-AAA6-D0C7D72F22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921884-1FF5-4A45-BE61-5C195C698FD1}"/>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6" name="Footer Placeholder 5">
            <a:extLst>
              <a:ext uri="{FF2B5EF4-FFF2-40B4-BE49-F238E27FC236}">
                <a16:creationId xmlns:a16="http://schemas.microsoft.com/office/drawing/2014/main" id="{E6A4DE60-1764-3142-8024-B5D00400D2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4D21D0-C435-A042-AA25-60EFD56BD2D0}"/>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1099304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FF11A-091E-1C47-BA55-AAAA2DA862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DBDB55-EE05-054B-A7F4-CFDB682FBE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FDE48C-003D-5A4D-88EC-7738F8BAD4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20F9F8-B964-F844-8CDE-5D395543D1CE}"/>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6" name="Footer Placeholder 5">
            <a:extLst>
              <a:ext uri="{FF2B5EF4-FFF2-40B4-BE49-F238E27FC236}">
                <a16:creationId xmlns:a16="http://schemas.microsoft.com/office/drawing/2014/main" id="{4C856488-88BE-DE42-80C5-84720DCEE9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9AF506-8BA6-EE46-AE37-2EC155EDE73B}"/>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10036376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D7899-6D60-AB45-AAF4-C2076DE7EE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573A34-3D0F-1849-B829-129A1118A7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16F473-1727-5F47-B4F9-F1F2E25005E6}"/>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5" name="Footer Placeholder 4">
            <a:extLst>
              <a:ext uri="{FF2B5EF4-FFF2-40B4-BE49-F238E27FC236}">
                <a16:creationId xmlns:a16="http://schemas.microsoft.com/office/drawing/2014/main" id="{F19AB616-E74A-524B-B32C-CC56C5328D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14CA86-7AB2-6540-8744-EA7AB2C87BDA}"/>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1858131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DD603F-52BE-D342-AA84-07A6DC3380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48103C-9738-6E44-A82C-8AC47EF446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7F9FAD-825F-1E43-85AB-E0E65AC1F623}"/>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5" name="Footer Placeholder 4">
            <a:extLst>
              <a:ext uri="{FF2B5EF4-FFF2-40B4-BE49-F238E27FC236}">
                <a16:creationId xmlns:a16="http://schemas.microsoft.com/office/drawing/2014/main" id="{1CD7FD65-F794-BE40-BF3E-4E03C4A2D3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1A7C8C-5450-474B-9C76-18402AB69E36}"/>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2361959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32CE6-D337-0944-B296-5AAFB81AA7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27246A-EBD6-664D-A7D6-731291554B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A86736-04AA-B949-9411-0BD674298C12}"/>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5" name="Footer Placeholder 4">
            <a:extLst>
              <a:ext uri="{FF2B5EF4-FFF2-40B4-BE49-F238E27FC236}">
                <a16:creationId xmlns:a16="http://schemas.microsoft.com/office/drawing/2014/main" id="{8D7EC34F-DC31-DC40-90FC-3F467D9AC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FCBD4-5A2E-BC4F-B084-CA08402ECBCA}"/>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25686423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41690-FC96-0946-A0C2-7A3FDBCCE2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A2EDCA-7021-D047-9D15-512FAB0B20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F683B3-B2FC-3242-8345-A64359983F5D}"/>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5" name="Footer Placeholder 4">
            <a:extLst>
              <a:ext uri="{FF2B5EF4-FFF2-40B4-BE49-F238E27FC236}">
                <a16:creationId xmlns:a16="http://schemas.microsoft.com/office/drawing/2014/main" id="{ACE9C955-68FA-7540-B341-8E572E5C48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D9C47C-E4E3-EB47-A93C-530A47637680}"/>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26763087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D8F24-A942-874B-955E-62DF617F10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9D06FF-B0CC-0B41-9020-D14C9E6BA7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811BF9-265A-5D41-BF67-0A71E694BCF1}"/>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5" name="Footer Placeholder 4">
            <a:extLst>
              <a:ext uri="{FF2B5EF4-FFF2-40B4-BE49-F238E27FC236}">
                <a16:creationId xmlns:a16="http://schemas.microsoft.com/office/drawing/2014/main" id="{645FA109-8871-7043-8BD9-918FDD8BEB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6B1AA7-CBA5-824B-8D9D-AAD14474DAC4}"/>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15294886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3ECA6-6362-3141-8978-5E68996947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DC84D5-DDCF-8947-BE75-306009E8FA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5F2FAA-C4DB-E743-8518-B75EFE808C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1367BC-6B6B-064D-921B-A45376C0FBAA}"/>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6" name="Footer Placeholder 5">
            <a:extLst>
              <a:ext uri="{FF2B5EF4-FFF2-40B4-BE49-F238E27FC236}">
                <a16:creationId xmlns:a16="http://schemas.microsoft.com/office/drawing/2014/main" id="{3CB15A57-AF0E-EB43-B1E5-C0BCC2C58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36A26A-9114-B54D-982F-7DB8C95BA800}"/>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1740700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ADB8F-4893-CD4D-B3A7-96AAFCA8A1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FAF16E-4D58-8B42-B2ED-58DABB67CF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8F2669-965E-5442-B821-ADD5E699CE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C713D-09DF-9948-A83F-3DF5A77C49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2025E9-F63E-BE43-B70C-BB2943F9D1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1DABFB-6E58-794D-88B1-38F1A2F2184B}"/>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8" name="Footer Placeholder 7">
            <a:extLst>
              <a:ext uri="{FF2B5EF4-FFF2-40B4-BE49-F238E27FC236}">
                <a16:creationId xmlns:a16="http://schemas.microsoft.com/office/drawing/2014/main" id="{753D8F95-2CFF-E949-8E7F-29C7705178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B19CAE-F1B8-094A-9FBA-58A14101FF3F}"/>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21000593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C08D-84EE-5D4A-BD60-35009E7C54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C77AF6-8B8D-2149-BACB-60BA6C4CAAA9}"/>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4" name="Footer Placeholder 3">
            <a:extLst>
              <a:ext uri="{FF2B5EF4-FFF2-40B4-BE49-F238E27FC236}">
                <a16:creationId xmlns:a16="http://schemas.microsoft.com/office/drawing/2014/main" id="{AD14C415-8E72-214B-9CFF-A3FB97B2C0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F0102A-B5CD-8A4B-84EE-2BF12B7751BF}"/>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3610653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41690-FC96-0946-A0C2-7A3FDBCCE2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A2EDCA-7021-D047-9D15-512FAB0B20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F683B3-B2FC-3242-8345-A64359983F5D}"/>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5" name="Footer Placeholder 4">
            <a:extLst>
              <a:ext uri="{FF2B5EF4-FFF2-40B4-BE49-F238E27FC236}">
                <a16:creationId xmlns:a16="http://schemas.microsoft.com/office/drawing/2014/main" id="{ACE9C955-68FA-7540-B341-8E572E5C48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D9C47C-E4E3-EB47-A93C-530A47637680}"/>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18832200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D887A4-1D40-1845-9D63-0C2C9E00F9B5}"/>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3" name="Footer Placeholder 2">
            <a:extLst>
              <a:ext uri="{FF2B5EF4-FFF2-40B4-BE49-F238E27FC236}">
                <a16:creationId xmlns:a16="http://schemas.microsoft.com/office/drawing/2014/main" id="{A9B9E495-E8B3-C54B-98A5-5817951CA4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91BDD7-C93F-BB43-AB49-20CE6FCCE5E0}"/>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2062706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B8D7B-382F-F94E-803C-14317EF3D5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C08E01-078B-BA4F-8E14-E781B585AF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1CE5C0-413F-DF48-AAA6-D0C7D72F22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921884-1FF5-4A45-BE61-5C195C698FD1}"/>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6" name="Footer Placeholder 5">
            <a:extLst>
              <a:ext uri="{FF2B5EF4-FFF2-40B4-BE49-F238E27FC236}">
                <a16:creationId xmlns:a16="http://schemas.microsoft.com/office/drawing/2014/main" id="{E6A4DE60-1764-3142-8024-B5D00400D2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4D21D0-C435-A042-AA25-60EFD56BD2D0}"/>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19903524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FF11A-091E-1C47-BA55-AAAA2DA862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DBDB55-EE05-054B-A7F4-CFDB682FBE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FDE48C-003D-5A4D-88EC-7738F8BAD4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20F9F8-B964-F844-8CDE-5D395543D1CE}"/>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6" name="Footer Placeholder 5">
            <a:extLst>
              <a:ext uri="{FF2B5EF4-FFF2-40B4-BE49-F238E27FC236}">
                <a16:creationId xmlns:a16="http://schemas.microsoft.com/office/drawing/2014/main" id="{4C856488-88BE-DE42-80C5-84720DCEE9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9AF506-8BA6-EE46-AE37-2EC155EDE73B}"/>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17771342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D7899-6D60-AB45-AAF4-C2076DE7EE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573A34-3D0F-1849-B829-129A1118A7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16F473-1727-5F47-B4F9-F1F2E25005E6}"/>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5" name="Footer Placeholder 4">
            <a:extLst>
              <a:ext uri="{FF2B5EF4-FFF2-40B4-BE49-F238E27FC236}">
                <a16:creationId xmlns:a16="http://schemas.microsoft.com/office/drawing/2014/main" id="{F19AB616-E74A-524B-B32C-CC56C5328D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14CA86-7AB2-6540-8744-EA7AB2C87BDA}"/>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6423335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DD603F-52BE-D342-AA84-07A6DC3380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48103C-9738-6E44-A82C-8AC47EF446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7F9FAD-825F-1E43-85AB-E0E65AC1F623}"/>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5" name="Footer Placeholder 4">
            <a:extLst>
              <a:ext uri="{FF2B5EF4-FFF2-40B4-BE49-F238E27FC236}">
                <a16:creationId xmlns:a16="http://schemas.microsoft.com/office/drawing/2014/main" id="{1CD7FD65-F794-BE40-BF3E-4E03C4A2D3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1A7C8C-5450-474B-9C76-18402AB69E36}"/>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15763735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32CE6-D337-0944-B296-5AAFB81AA7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27246A-EBD6-664D-A7D6-731291554B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A86736-04AA-B949-9411-0BD674298C12}"/>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5" name="Footer Placeholder 4">
            <a:extLst>
              <a:ext uri="{FF2B5EF4-FFF2-40B4-BE49-F238E27FC236}">
                <a16:creationId xmlns:a16="http://schemas.microsoft.com/office/drawing/2014/main" id="{8D7EC34F-DC31-DC40-90FC-3F467D9AC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FCBD4-5A2E-BC4F-B084-CA08402ECBCA}"/>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21508004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41690-FC96-0946-A0C2-7A3FDBCCE2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A2EDCA-7021-D047-9D15-512FAB0B20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F683B3-B2FC-3242-8345-A64359983F5D}"/>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5" name="Footer Placeholder 4">
            <a:extLst>
              <a:ext uri="{FF2B5EF4-FFF2-40B4-BE49-F238E27FC236}">
                <a16:creationId xmlns:a16="http://schemas.microsoft.com/office/drawing/2014/main" id="{ACE9C955-68FA-7540-B341-8E572E5C48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D9C47C-E4E3-EB47-A93C-530A47637680}"/>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22130361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D8F24-A942-874B-955E-62DF617F10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9D06FF-B0CC-0B41-9020-D14C9E6BA7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811BF9-265A-5D41-BF67-0A71E694BCF1}"/>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5" name="Footer Placeholder 4">
            <a:extLst>
              <a:ext uri="{FF2B5EF4-FFF2-40B4-BE49-F238E27FC236}">
                <a16:creationId xmlns:a16="http://schemas.microsoft.com/office/drawing/2014/main" id="{645FA109-8871-7043-8BD9-918FDD8BEB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6B1AA7-CBA5-824B-8D9D-AAD14474DAC4}"/>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25436733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3ECA6-6362-3141-8978-5E68996947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DC84D5-DDCF-8947-BE75-306009E8FA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5F2FAA-C4DB-E743-8518-B75EFE808C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1367BC-6B6B-064D-921B-A45376C0FBAA}"/>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6" name="Footer Placeholder 5">
            <a:extLst>
              <a:ext uri="{FF2B5EF4-FFF2-40B4-BE49-F238E27FC236}">
                <a16:creationId xmlns:a16="http://schemas.microsoft.com/office/drawing/2014/main" id="{3CB15A57-AF0E-EB43-B1E5-C0BCC2C58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36A26A-9114-B54D-982F-7DB8C95BA800}"/>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31822813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ADB8F-4893-CD4D-B3A7-96AAFCA8A1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FAF16E-4D58-8B42-B2ED-58DABB67CF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8F2669-965E-5442-B821-ADD5E699CE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C713D-09DF-9948-A83F-3DF5A77C49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2025E9-F63E-BE43-B70C-BB2943F9D1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1DABFB-6E58-794D-88B1-38F1A2F2184B}"/>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8" name="Footer Placeholder 7">
            <a:extLst>
              <a:ext uri="{FF2B5EF4-FFF2-40B4-BE49-F238E27FC236}">
                <a16:creationId xmlns:a16="http://schemas.microsoft.com/office/drawing/2014/main" id="{753D8F95-2CFF-E949-8E7F-29C7705178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B19CAE-F1B8-094A-9FBA-58A14101FF3F}"/>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3350767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D8F24-A942-874B-955E-62DF617F10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9D06FF-B0CC-0B41-9020-D14C9E6BA7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811BF9-265A-5D41-BF67-0A71E694BCF1}"/>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5" name="Footer Placeholder 4">
            <a:extLst>
              <a:ext uri="{FF2B5EF4-FFF2-40B4-BE49-F238E27FC236}">
                <a16:creationId xmlns:a16="http://schemas.microsoft.com/office/drawing/2014/main" id="{645FA109-8871-7043-8BD9-918FDD8BEB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6B1AA7-CBA5-824B-8D9D-AAD14474DAC4}"/>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21360160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C08D-84EE-5D4A-BD60-35009E7C54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C77AF6-8B8D-2149-BACB-60BA6C4CAAA9}"/>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4" name="Footer Placeholder 3">
            <a:extLst>
              <a:ext uri="{FF2B5EF4-FFF2-40B4-BE49-F238E27FC236}">
                <a16:creationId xmlns:a16="http://schemas.microsoft.com/office/drawing/2014/main" id="{AD14C415-8E72-214B-9CFF-A3FB97B2C0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F0102A-B5CD-8A4B-84EE-2BF12B7751BF}"/>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24960038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D887A4-1D40-1845-9D63-0C2C9E00F9B5}"/>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3" name="Footer Placeholder 2">
            <a:extLst>
              <a:ext uri="{FF2B5EF4-FFF2-40B4-BE49-F238E27FC236}">
                <a16:creationId xmlns:a16="http://schemas.microsoft.com/office/drawing/2014/main" id="{A9B9E495-E8B3-C54B-98A5-5817951CA4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91BDD7-C93F-BB43-AB49-20CE6FCCE5E0}"/>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40950435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B8D7B-382F-F94E-803C-14317EF3D5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C08E01-078B-BA4F-8E14-E781B585AF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1CE5C0-413F-DF48-AAA6-D0C7D72F22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921884-1FF5-4A45-BE61-5C195C698FD1}"/>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6" name="Footer Placeholder 5">
            <a:extLst>
              <a:ext uri="{FF2B5EF4-FFF2-40B4-BE49-F238E27FC236}">
                <a16:creationId xmlns:a16="http://schemas.microsoft.com/office/drawing/2014/main" id="{E6A4DE60-1764-3142-8024-B5D00400D2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4D21D0-C435-A042-AA25-60EFD56BD2D0}"/>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11114993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FF11A-091E-1C47-BA55-AAAA2DA862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DBDB55-EE05-054B-A7F4-CFDB682FBE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FDE48C-003D-5A4D-88EC-7738F8BAD4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20F9F8-B964-F844-8CDE-5D395543D1CE}"/>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6" name="Footer Placeholder 5">
            <a:extLst>
              <a:ext uri="{FF2B5EF4-FFF2-40B4-BE49-F238E27FC236}">
                <a16:creationId xmlns:a16="http://schemas.microsoft.com/office/drawing/2014/main" id="{4C856488-88BE-DE42-80C5-84720DCEE9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9AF506-8BA6-EE46-AE37-2EC155EDE73B}"/>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42215294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D7899-6D60-AB45-AAF4-C2076DE7EE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573A34-3D0F-1849-B829-129A1118A7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16F473-1727-5F47-B4F9-F1F2E25005E6}"/>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5" name="Footer Placeholder 4">
            <a:extLst>
              <a:ext uri="{FF2B5EF4-FFF2-40B4-BE49-F238E27FC236}">
                <a16:creationId xmlns:a16="http://schemas.microsoft.com/office/drawing/2014/main" id="{F19AB616-E74A-524B-B32C-CC56C5328D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14CA86-7AB2-6540-8744-EA7AB2C87BDA}"/>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14574342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DD603F-52BE-D342-AA84-07A6DC3380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48103C-9738-6E44-A82C-8AC47EF446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7F9FAD-825F-1E43-85AB-E0E65AC1F623}"/>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5" name="Footer Placeholder 4">
            <a:extLst>
              <a:ext uri="{FF2B5EF4-FFF2-40B4-BE49-F238E27FC236}">
                <a16:creationId xmlns:a16="http://schemas.microsoft.com/office/drawing/2014/main" id="{1CD7FD65-F794-BE40-BF3E-4E03C4A2D3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1A7C8C-5450-474B-9C76-18402AB69E36}"/>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26554662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32CE6-D337-0944-B296-5AAFB81AA7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27246A-EBD6-664D-A7D6-731291554B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A86736-04AA-B949-9411-0BD674298C12}"/>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5" name="Footer Placeholder 4">
            <a:extLst>
              <a:ext uri="{FF2B5EF4-FFF2-40B4-BE49-F238E27FC236}">
                <a16:creationId xmlns:a16="http://schemas.microsoft.com/office/drawing/2014/main" id="{8D7EC34F-DC31-DC40-90FC-3F467D9AC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FCBD4-5A2E-BC4F-B084-CA08402ECBCA}"/>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1619144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41690-FC96-0946-A0C2-7A3FDBCCE2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A2EDCA-7021-D047-9D15-512FAB0B20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F683B3-B2FC-3242-8345-A64359983F5D}"/>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5" name="Footer Placeholder 4">
            <a:extLst>
              <a:ext uri="{FF2B5EF4-FFF2-40B4-BE49-F238E27FC236}">
                <a16:creationId xmlns:a16="http://schemas.microsoft.com/office/drawing/2014/main" id="{ACE9C955-68FA-7540-B341-8E572E5C48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D9C47C-E4E3-EB47-A93C-530A47637680}"/>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21928080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D8F24-A942-874B-955E-62DF617F10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9D06FF-B0CC-0B41-9020-D14C9E6BA7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811BF9-265A-5D41-BF67-0A71E694BCF1}"/>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5" name="Footer Placeholder 4">
            <a:extLst>
              <a:ext uri="{FF2B5EF4-FFF2-40B4-BE49-F238E27FC236}">
                <a16:creationId xmlns:a16="http://schemas.microsoft.com/office/drawing/2014/main" id="{645FA109-8871-7043-8BD9-918FDD8BEB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6B1AA7-CBA5-824B-8D9D-AAD14474DAC4}"/>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11710036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3ECA6-6362-3141-8978-5E68996947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DC84D5-DDCF-8947-BE75-306009E8FA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5F2FAA-C4DB-E743-8518-B75EFE808C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1367BC-6B6B-064D-921B-A45376C0FBAA}"/>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6" name="Footer Placeholder 5">
            <a:extLst>
              <a:ext uri="{FF2B5EF4-FFF2-40B4-BE49-F238E27FC236}">
                <a16:creationId xmlns:a16="http://schemas.microsoft.com/office/drawing/2014/main" id="{3CB15A57-AF0E-EB43-B1E5-C0BCC2C58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36A26A-9114-B54D-982F-7DB8C95BA800}"/>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3077190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3ECA6-6362-3141-8978-5E68996947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DC84D5-DDCF-8947-BE75-306009E8FA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5F2FAA-C4DB-E743-8518-B75EFE808C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1367BC-6B6B-064D-921B-A45376C0FBAA}"/>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6" name="Footer Placeholder 5">
            <a:extLst>
              <a:ext uri="{FF2B5EF4-FFF2-40B4-BE49-F238E27FC236}">
                <a16:creationId xmlns:a16="http://schemas.microsoft.com/office/drawing/2014/main" id="{3CB15A57-AF0E-EB43-B1E5-C0BCC2C58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36A26A-9114-B54D-982F-7DB8C95BA800}"/>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29882832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ADB8F-4893-CD4D-B3A7-96AAFCA8A1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FAF16E-4D58-8B42-B2ED-58DABB67CF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8F2669-965E-5442-B821-ADD5E699CE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C713D-09DF-9948-A83F-3DF5A77C49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2025E9-F63E-BE43-B70C-BB2943F9D1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1DABFB-6E58-794D-88B1-38F1A2F2184B}"/>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8" name="Footer Placeholder 7">
            <a:extLst>
              <a:ext uri="{FF2B5EF4-FFF2-40B4-BE49-F238E27FC236}">
                <a16:creationId xmlns:a16="http://schemas.microsoft.com/office/drawing/2014/main" id="{753D8F95-2CFF-E949-8E7F-29C7705178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B19CAE-F1B8-094A-9FBA-58A14101FF3F}"/>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3465474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C08D-84EE-5D4A-BD60-35009E7C54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C77AF6-8B8D-2149-BACB-60BA6C4CAAA9}"/>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4" name="Footer Placeholder 3">
            <a:extLst>
              <a:ext uri="{FF2B5EF4-FFF2-40B4-BE49-F238E27FC236}">
                <a16:creationId xmlns:a16="http://schemas.microsoft.com/office/drawing/2014/main" id="{AD14C415-8E72-214B-9CFF-A3FB97B2C0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F0102A-B5CD-8A4B-84EE-2BF12B7751BF}"/>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311031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D887A4-1D40-1845-9D63-0C2C9E00F9B5}"/>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3" name="Footer Placeholder 2">
            <a:extLst>
              <a:ext uri="{FF2B5EF4-FFF2-40B4-BE49-F238E27FC236}">
                <a16:creationId xmlns:a16="http://schemas.microsoft.com/office/drawing/2014/main" id="{A9B9E495-E8B3-C54B-98A5-5817951CA4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91BDD7-C93F-BB43-AB49-20CE6FCCE5E0}"/>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12763153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B8D7B-382F-F94E-803C-14317EF3D5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C08E01-078B-BA4F-8E14-E781B585AF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1CE5C0-413F-DF48-AAA6-D0C7D72F22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921884-1FF5-4A45-BE61-5C195C698FD1}"/>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6" name="Footer Placeholder 5">
            <a:extLst>
              <a:ext uri="{FF2B5EF4-FFF2-40B4-BE49-F238E27FC236}">
                <a16:creationId xmlns:a16="http://schemas.microsoft.com/office/drawing/2014/main" id="{E6A4DE60-1764-3142-8024-B5D00400D2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4D21D0-C435-A042-AA25-60EFD56BD2D0}"/>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27505721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FF11A-091E-1C47-BA55-AAAA2DA862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DBDB55-EE05-054B-A7F4-CFDB682FBE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FDE48C-003D-5A4D-88EC-7738F8BAD4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20F9F8-B964-F844-8CDE-5D395543D1CE}"/>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6" name="Footer Placeholder 5">
            <a:extLst>
              <a:ext uri="{FF2B5EF4-FFF2-40B4-BE49-F238E27FC236}">
                <a16:creationId xmlns:a16="http://schemas.microsoft.com/office/drawing/2014/main" id="{4C856488-88BE-DE42-80C5-84720DCEE9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9AF506-8BA6-EE46-AE37-2EC155EDE73B}"/>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41069886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D7899-6D60-AB45-AAF4-C2076DE7EE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573A34-3D0F-1849-B829-129A1118A7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16F473-1727-5F47-B4F9-F1F2E25005E6}"/>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5" name="Footer Placeholder 4">
            <a:extLst>
              <a:ext uri="{FF2B5EF4-FFF2-40B4-BE49-F238E27FC236}">
                <a16:creationId xmlns:a16="http://schemas.microsoft.com/office/drawing/2014/main" id="{F19AB616-E74A-524B-B32C-CC56C5328D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14CA86-7AB2-6540-8744-EA7AB2C87BDA}"/>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26251433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DD603F-52BE-D342-AA84-07A6DC3380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48103C-9738-6E44-A82C-8AC47EF446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7F9FAD-825F-1E43-85AB-E0E65AC1F623}"/>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5" name="Footer Placeholder 4">
            <a:extLst>
              <a:ext uri="{FF2B5EF4-FFF2-40B4-BE49-F238E27FC236}">
                <a16:creationId xmlns:a16="http://schemas.microsoft.com/office/drawing/2014/main" id="{1CD7FD65-F794-BE40-BF3E-4E03C4A2D3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1A7C8C-5450-474B-9C76-18402AB69E36}"/>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3685406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ADB8F-4893-CD4D-B3A7-96AAFCA8A1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FAF16E-4D58-8B42-B2ED-58DABB67CF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8F2669-965E-5442-B821-ADD5E699CE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C713D-09DF-9948-A83F-3DF5A77C49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2025E9-F63E-BE43-B70C-BB2943F9D1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1DABFB-6E58-794D-88B1-38F1A2F2184B}"/>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8" name="Footer Placeholder 7">
            <a:extLst>
              <a:ext uri="{FF2B5EF4-FFF2-40B4-BE49-F238E27FC236}">
                <a16:creationId xmlns:a16="http://schemas.microsoft.com/office/drawing/2014/main" id="{753D8F95-2CFF-E949-8E7F-29C7705178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B19CAE-F1B8-094A-9FBA-58A14101FF3F}"/>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3027369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C08D-84EE-5D4A-BD60-35009E7C54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C77AF6-8B8D-2149-BACB-60BA6C4CAAA9}"/>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4" name="Footer Placeholder 3">
            <a:extLst>
              <a:ext uri="{FF2B5EF4-FFF2-40B4-BE49-F238E27FC236}">
                <a16:creationId xmlns:a16="http://schemas.microsoft.com/office/drawing/2014/main" id="{AD14C415-8E72-214B-9CFF-A3FB97B2C0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F0102A-B5CD-8A4B-84EE-2BF12B7751BF}"/>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147200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D887A4-1D40-1845-9D63-0C2C9E00F9B5}"/>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3" name="Footer Placeholder 2">
            <a:extLst>
              <a:ext uri="{FF2B5EF4-FFF2-40B4-BE49-F238E27FC236}">
                <a16:creationId xmlns:a16="http://schemas.microsoft.com/office/drawing/2014/main" id="{A9B9E495-E8B3-C54B-98A5-5817951CA4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91BDD7-C93F-BB43-AB49-20CE6FCCE5E0}"/>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3836236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B8D7B-382F-F94E-803C-14317EF3D5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C08E01-078B-BA4F-8E14-E781B585AF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1CE5C0-413F-DF48-AAA6-D0C7D72F22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921884-1FF5-4A45-BE61-5C195C698FD1}"/>
              </a:ext>
            </a:extLst>
          </p:cNvPr>
          <p:cNvSpPr>
            <a:spLocks noGrp="1"/>
          </p:cNvSpPr>
          <p:nvPr>
            <p:ph type="dt" sz="half" idx="10"/>
          </p:nvPr>
        </p:nvSpPr>
        <p:spPr/>
        <p:txBody>
          <a:bodyPr/>
          <a:lstStyle/>
          <a:p>
            <a:fld id="{2E3AB1AE-5132-B04B-BE7A-D39E306BDBBF}" type="datetimeFigureOut">
              <a:rPr lang="en-US" smtClean="0"/>
              <a:t>3/7/2025</a:t>
            </a:fld>
            <a:endParaRPr lang="en-US"/>
          </a:p>
        </p:txBody>
      </p:sp>
      <p:sp>
        <p:nvSpPr>
          <p:cNvPr id="6" name="Footer Placeholder 5">
            <a:extLst>
              <a:ext uri="{FF2B5EF4-FFF2-40B4-BE49-F238E27FC236}">
                <a16:creationId xmlns:a16="http://schemas.microsoft.com/office/drawing/2014/main" id="{E6A4DE60-1764-3142-8024-B5D00400D2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4D21D0-C435-A042-AA25-60EFD56BD2D0}"/>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5126134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4.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5.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6.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51BC4A3-D28F-224A-8F4D-BC602BFD58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9B1CBD-E031-F54A-8358-33CF8CCEB2C0}" type="datetimeFigureOut">
              <a:rPr lang="en-US" smtClean="0"/>
              <a:t>3/7/2025</a:t>
            </a:fld>
            <a:endParaRPr lang="en-US"/>
          </a:p>
        </p:txBody>
      </p:sp>
      <p:sp>
        <p:nvSpPr>
          <p:cNvPr id="5" name="Footer Placeholder 4">
            <a:extLst>
              <a:ext uri="{FF2B5EF4-FFF2-40B4-BE49-F238E27FC236}">
                <a16:creationId xmlns:a16="http://schemas.microsoft.com/office/drawing/2014/main" id="{F63BB494-C75E-7247-B02A-1BF69E5BB7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C2CDC1-9766-8C48-8771-718F6B2047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D35CE8-F85D-0F46-9950-9D11AE23CE63}" type="slidenum">
              <a:rPr lang="en-US" smtClean="0"/>
              <a:t>‹#›</a:t>
            </a:fld>
            <a:endParaRPr lang="en-US"/>
          </a:p>
        </p:txBody>
      </p:sp>
    </p:spTree>
    <p:extLst>
      <p:ext uri="{BB962C8B-B14F-4D97-AF65-F5344CB8AC3E}">
        <p14:creationId xmlns:p14="http://schemas.microsoft.com/office/powerpoint/2010/main" val="3939214620"/>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8D7849-5386-BA4B-AFD9-1F33295521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51ACE4A-BF96-CF4F-B2D7-23572F7B11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460B8-9549-0E45-8FAF-1129D4B5F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3AB1AE-5132-B04B-BE7A-D39E306BDBBF}" type="datetimeFigureOut">
              <a:rPr lang="en-US" smtClean="0"/>
              <a:t>3/7/2025</a:t>
            </a:fld>
            <a:endParaRPr lang="en-US"/>
          </a:p>
        </p:txBody>
      </p:sp>
      <p:sp>
        <p:nvSpPr>
          <p:cNvPr id="5" name="Footer Placeholder 4">
            <a:extLst>
              <a:ext uri="{FF2B5EF4-FFF2-40B4-BE49-F238E27FC236}">
                <a16:creationId xmlns:a16="http://schemas.microsoft.com/office/drawing/2014/main" id="{510CF42B-8518-4145-893B-4FD1F31803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7A91D7-6D0F-664E-BDB1-7D25DF69EE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46445-13A7-4D46-966F-5E41449646F8}" type="slidenum">
              <a:rPr lang="en-US" smtClean="0"/>
              <a:t>‹#›</a:t>
            </a:fld>
            <a:endParaRPr lang="en-US"/>
          </a:p>
        </p:txBody>
      </p:sp>
    </p:spTree>
    <p:extLst>
      <p:ext uri="{BB962C8B-B14F-4D97-AF65-F5344CB8AC3E}">
        <p14:creationId xmlns:p14="http://schemas.microsoft.com/office/powerpoint/2010/main" val="42670852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ln>
            <a:solidFill>
              <a:srgbClr val="002060"/>
            </a:solidFill>
          </a:ln>
          <a:solidFill>
            <a:srgbClr val="00285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ln>
            <a:solidFill>
              <a:srgbClr val="002060"/>
            </a:solidFill>
          </a:ln>
          <a:solidFill>
            <a:srgbClr val="00285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solidFill>
              <a:srgbClr val="002060"/>
            </a:solidFill>
          </a:ln>
          <a:solidFill>
            <a:srgbClr val="0028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solidFill>
              <a:srgbClr val="002060"/>
            </a:solidFill>
          </a:ln>
          <a:solidFill>
            <a:srgbClr val="0028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solidFill>
              <a:srgbClr val="002060"/>
            </a:solidFill>
          </a:ln>
          <a:solidFill>
            <a:srgbClr val="002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solidFill>
              <a:srgbClr val="002060"/>
            </a:solidFill>
          </a:ln>
          <a:solidFill>
            <a:srgbClr val="002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8D7849-5386-BA4B-AFD9-1F33295521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51ACE4A-BF96-CF4F-B2D7-23572F7B11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460B8-9549-0E45-8FAF-1129D4B5F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3AB1AE-5132-B04B-BE7A-D39E306BDBBF}" type="datetimeFigureOut">
              <a:rPr lang="en-US" smtClean="0"/>
              <a:t>3/7/2025</a:t>
            </a:fld>
            <a:endParaRPr lang="en-US"/>
          </a:p>
        </p:txBody>
      </p:sp>
      <p:sp>
        <p:nvSpPr>
          <p:cNvPr id="5" name="Footer Placeholder 4">
            <a:extLst>
              <a:ext uri="{FF2B5EF4-FFF2-40B4-BE49-F238E27FC236}">
                <a16:creationId xmlns:a16="http://schemas.microsoft.com/office/drawing/2014/main" id="{510CF42B-8518-4145-893B-4FD1F31803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7A91D7-6D0F-664E-BDB1-7D25DF69EE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46445-13A7-4D46-966F-5E41449646F8}" type="slidenum">
              <a:rPr lang="en-US" smtClean="0"/>
              <a:t>‹#›</a:t>
            </a:fld>
            <a:endParaRPr lang="en-US"/>
          </a:p>
        </p:txBody>
      </p:sp>
      <p:pic>
        <p:nvPicPr>
          <p:cNvPr id="11" name="Picture 10" descr="A picture containing text&#10;&#10;Description automatically generated">
            <a:extLst>
              <a:ext uri="{FF2B5EF4-FFF2-40B4-BE49-F238E27FC236}">
                <a16:creationId xmlns:a16="http://schemas.microsoft.com/office/drawing/2014/main" id="{5D172236-179B-CB4A-BE26-7E10318D8011}"/>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22919509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ln>
            <a:solidFill>
              <a:srgbClr val="002060"/>
            </a:solidFill>
          </a:ln>
          <a:solidFill>
            <a:srgbClr val="00285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ln>
            <a:solidFill>
              <a:srgbClr val="002060"/>
            </a:solidFill>
          </a:ln>
          <a:solidFill>
            <a:srgbClr val="00285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solidFill>
              <a:srgbClr val="002060"/>
            </a:solidFill>
          </a:ln>
          <a:solidFill>
            <a:srgbClr val="0028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solidFill>
              <a:srgbClr val="002060"/>
            </a:solidFill>
          </a:ln>
          <a:solidFill>
            <a:srgbClr val="0028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solidFill>
              <a:srgbClr val="002060"/>
            </a:solidFill>
          </a:ln>
          <a:solidFill>
            <a:srgbClr val="002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solidFill>
              <a:srgbClr val="002060"/>
            </a:solidFill>
          </a:ln>
          <a:solidFill>
            <a:srgbClr val="002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8D7849-5386-BA4B-AFD9-1F33295521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51ACE4A-BF96-CF4F-B2D7-23572F7B11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460B8-9549-0E45-8FAF-1129D4B5F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3AB1AE-5132-B04B-BE7A-D39E306BDBBF}" type="datetimeFigureOut">
              <a:rPr lang="en-US" smtClean="0"/>
              <a:t>3/7/2025</a:t>
            </a:fld>
            <a:endParaRPr lang="en-US"/>
          </a:p>
        </p:txBody>
      </p:sp>
      <p:sp>
        <p:nvSpPr>
          <p:cNvPr id="5" name="Footer Placeholder 4">
            <a:extLst>
              <a:ext uri="{FF2B5EF4-FFF2-40B4-BE49-F238E27FC236}">
                <a16:creationId xmlns:a16="http://schemas.microsoft.com/office/drawing/2014/main" id="{510CF42B-8518-4145-893B-4FD1F31803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7A91D7-6D0F-664E-BDB1-7D25DF69EE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46445-13A7-4D46-966F-5E41449646F8}" type="slidenum">
              <a:rPr lang="en-US" smtClean="0"/>
              <a:t>‹#›</a:t>
            </a:fld>
            <a:endParaRPr lang="en-US"/>
          </a:p>
        </p:txBody>
      </p:sp>
      <p:pic>
        <p:nvPicPr>
          <p:cNvPr id="11" name="Picture 10" descr="Graphical user interface, text, application&#10;&#10;Description automatically generated">
            <a:extLst>
              <a:ext uri="{FF2B5EF4-FFF2-40B4-BE49-F238E27FC236}">
                <a16:creationId xmlns:a16="http://schemas.microsoft.com/office/drawing/2014/main" id="{3DC6B167-C2E9-5B4D-9462-5088E635E12F}"/>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33800363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ln>
            <a:solidFill>
              <a:srgbClr val="002060"/>
            </a:solidFill>
          </a:ln>
          <a:solidFill>
            <a:srgbClr val="00285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ln>
            <a:solidFill>
              <a:srgbClr val="002060"/>
            </a:solidFill>
          </a:ln>
          <a:solidFill>
            <a:srgbClr val="00285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solidFill>
              <a:srgbClr val="002060"/>
            </a:solidFill>
          </a:ln>
          <a:solidFill>
            <a:srgbClr val="0028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solidFill>
              <a:srgbClr val="002060"/>
            </a:solidFill>
          </a:ln>
          <a:solidFill>
            <a:srgbClr val="0028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solidFill>
              <a:srgbClr val="002060"/>
            </a:solidFill>
          </a:ln>
          <a:solidFill>
            <a:srgbClr val="002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solidFill>
              <a:srgbClr val="002060"/>
            </a:solidFill>
          </a:ln>
          <a:solidFill>
            <a:srgbClr val="002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8D7849-5386-BA4B-AFD9-1F33295521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51ACE4A-BF96-CF4F-B2D7-23572F7B11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460B8-9549-0E45-8FAF-1129D4B5F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3AB1AE-5132-B04B-BE7A-D39E306BDBBF}" type="datetimeFigureOut">
              <a:rPr lang="en-US" smtClean="0"/>
              <a:t>3/7/2025</a:t>
            </a:fld>
            <a:endParaRPr lang="en-US"/>
          </a:p>
        </p:txBody>
      </p:sp>
      <p:sp>
        <p:nvSpPr>
          <p:cNvPr id="5" name="Footer Placeholder 4">
            <a:extLst>
              <a:ext uri="{FF2B5EF4-FFF2-40B4-BE49-F238E27FC236}">
                <a16:creationId xmlns:a16="http://schemas.microsoft.com/office/drawing/2014/main" id="{510CF42B-8518-4145-893B-4FD1F31803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7A91D7-6D0F-664E-BDB1-7D25DF69EE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46445-13A7-4D46-966F-5E41449646F8}" type="slidenum">
              <a:rPr lang="en-US" smtClean="0"/>
              <a:t>‹#›</a:t>
            </a:fld>
            <a:endParaRPr lang="en-US"/>
          </a:p>
        </p:txBody>
      </p:sp>
      <p:pic>
        <p:nvPicPr>
          <p:cNvPr id="8" name="Picture 7">
            <a:extLst>
              <a:ext uri="{FF2B5EF4-FFF2-40B4-BE49-F238E27FC236}">
                <a16:creationId xmlns:a16="http://schemas.microsoft.com/office/drawing/2014/main" id="{31E385A0-4E71-6C4F-B745-048047518555}"/>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393267382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ln>
            <a:solidFill>
              <a:srgbClr val="002060"/>
            </a:solidFill>
          </a:ln>
          <a:solidFill>
            <a:srgbClr val="00285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ln>
            <a:solidFill>
              <a:srgbClr val="002060"/>
            </a:solidFill>
          </a:ln>
          <a:solidFill>
            <a:srgbClr val="00285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solidFill>
              <a:srgbClr val="002060"/>
            </a:solidFill>
          </a:ln>
          <a:solidFill>
            <a:srgbClr val="0028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solidFill>
              <a:srgbClr val="002060"/>
            </a:solidFill>
          </a:ln>
          <a:solidFill>
            <a:srgbClr val="0028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solidFill>
              <a:srgbClr val="002060"/>
            </a:solidFill>
          </a:ln>
          <a:solidFill>
            <a:srgbClr val="002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solidFill>
              <a:srgbClr val="002060"/>
            </a:solidFill>
          </a:ln>
          <a:solidFill>
            <a:srgbClr val="002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8D7849-5386-BA4B-AFD9-1F33295521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51ACE4A-BF96-CF4F-B2D7-23572F7B11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460B8-9549-0E45-8FAF-1129D4B5F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3AB1AE-5132-B04B-BE7A-D39E306BDBBF}" type="datetimeFigureOut">
              <a:rPr lang="en-US" smtClean="0"/>
              <a:t>3/7/2025</a:t>
            </a:fld>
            <a:endParaRPr lang="en-US"/>
          </a:p>
        </p:txBody>
      </p:sp>
      <p:sp>
        <p:nvSpPr>
          <p:cNvPr id="5" name="Footer Placeholder 4">
            <a:extLst>
              <a:ext uri="{FF2B5EF4-FFF2-40B4-BE49-F238E27FC236}">
                <a16:creationId xmlns:a16="http://schemas.microsoft.com/office/drawing/2014/main" id="{510CF42B-8518-4145-893B-4FD1F31803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7A91D7-6D0F-664E-BDB1-7D25DF69EE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46445-13A7-4D46-966F-5E41449646F8}" type="slidenum">
              <a:rPr lang="en-US" smtClean="0"/>
              <a:t>‹#›</a:t>
            </a:fld>
            <a:endParaRPr lang="en-US"/>
          </a:p>
        </p:txBody>
      </p:sp>
      <p:pic>
        <p:nvPicPr>
          <p:cNvPr id="9" name="Picture 8">
            <a:extLst>
              <a:ext uri="{FF2B5EF4-FFF2-40B4-BE49-F238E27FC236}">
                <a16:creationId xmlns:a16="http://schemas.microsoft.com/office/drawing/2014/main" id="{317D503B-4539-F041-A745-6E4ACA3C198B}"/>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300220911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ln>
            <a:solidFill>
              <a:srgbClr val="002060"/>
            </a:solidFill>
          </a:ln>
          <a:solidFill>
            <a:srgbClr val="00285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ln>
            <a:solidFill>
              <a:srgbClr val="002060"/>
            </a:solidFill>
          </a:ln>
          <a:solidFill>
            <a:srgbClr val="00285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solidFill>
              <a:srgbClr val="002060"/>
            </a:solidFill>
          </a:ln>
          <a:solidFill>
            <a:srgbClr val="0028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solidFill>
              <a:srgbClr val="002060"/>
            </a:solidFill>
          </a:ln>
          <a:solidFill>
            <a:srgbClr val="0028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solidFill>
              <a:srgbClr val="002060"/>
            </a:solidFill>
          </a:ln>
          <a:solidFill>
            <a:srgbClr val="002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solidFill>
              <a:srgbClr val="002060"/>
            </a:solidFill>
          </a:ln>
          <a:solidFill>
            <a:srgbClr val="002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hyperlink" Target="https://clinicalproblemsolving.com/"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6.pn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73C51F5-9713-5C42-A286-0CCB3254AA7F}"/>
              </a:ext>
            </a:extLst>
          </p:cNvPr>
          <p:cNvSpPr txBox="1">
            <a:spLocks/>
          </p:cNvSpPr>
          <p:nvPr/>
        </p:nvSpPr>
        <p:spPr>
          <a:xfrm>
            <a:off x="340749" y="1803874"/>
            <a:ext cx="8428678" cy="1903532"/>
          </a:xfrm>
          <a:prstGeom prst="rect">
            <a:avLst/>
          </a:prstGeom>
        </p:spPr>
        <p:txBody>
          <a:bodyPr anchor="b">
            <a:normAutofit/>
          </a:bodyPr>
          <a:lstStyle>
            <a:lvl1pPr algn="r" defTabSz="914400" rtl="0" eaLnBrk="1" latinLnBrk="0" hangingPunct="1">
              <a:lnSpc>
                <a:spcPct val="90000"/>
              </a:lnSpc>
              <a:spcBef>
                <a:spcPct val="0"/>
              </a:spcBef>
              <a:buNone/>
              <a:defRPr sz="5400" b="1" i="0" kern="1200">
                <a:solidFill>
                  <a:schemeClr val="bg1"/>
                </a:solidFill>
                <a:latin typeface="Arial" panose="020B0604020202020204" pitchFamily="34" charset="0"/>
                <a:ea typeface="+mj-ea"/>
                <a:cs typeface="Arial" panose="020B0604020202020204" pitchFamily="34" charset="0"/>
              </a:defRPr>
            </a:lvl1pPr>
          </a:lstStyle>
          <a:p>
            <a:pPr algn="l">
              <a:lnSpc>
                <a:spcPct val="100000"/>
              </a:lnSpc>
            </a:pPr>
            <a:r>
              <a:rPr lang="en-US" sz="4800" dirty="0">
                <a:solidFill>
                  <a:srgbClr val="002856"/>
                </a:solidFill>
              </a:rPr>
              <a:t>The Dreaded R-Word……….. Remediation!</a:t>
            </a:r>
          </a:p>
        </p:txBody>
      </p:sp>
      <p:sp>
        <p:nvSpPr>
          <p:cNvPr id="6" name="Text Placeholder 8">
            <a:extLst>
              <a:ext uri="{FF2B5EF4-FFF2-40B4-BE49-F238E27FC236}">
                <a16:creationId xmlns:a16="http://schemas.microsoft.com/office/drawing/2014/main" id="{26F4315C-2955-A741-8A1F-884C89E52725}"/>
              </a:ext>
            </a:extLst>
          </p:cNvPr>
          <p:cNvSpPr txBox="1">
            <a:spLocks/>
          </p:cNvSpPr>
          <p:nvPr/>
        </p:nvSpPr>
        <p:spPr>
          <a:xfrm>
            <a:off x="340750" y="4508283"/>
            <a:ext cx="5313680" cy="1903532"/>
          </a:xfrm>
          <a:prstGeom prst="rect">
            <a:avLst/>
          </a:prstGeom>
        </p:spPr>
        <p:txBody>
          <a:bodyPr/>
          <a:lstStyle>
            <a:lvl1pPr marL="228600" indent="-228600" algn="r" defTabSz="914400" rtl="0" eaLnBrk="1" latinLnBrk="0" hangingPunct="1">
              <a:lnSpc>
                <a:spcPct val="90000"/>
              </a:lnSpc>
              <a:spcBef>
                <a:spcPts val="1000"/>
              </a:spcBef>
              <a:buFont typeface="Arial" panose="020B0604020202020204" pitchFamily="34" charset="0"/>
              <a:buNone/>
              <a:defRPr sz="2800" b="1" i="0" kern="1200">
                <a:solidFill>
                  <a:schemeClr val="bg1"/>
                </a:solidFill>
                <a:latin typeface="Arial" panose="020B0604020202020204" pitchFamily="34" charset="0"/>
                <a:ea typeface="+mn-ea"/>
                <a:cs typeface="Arial" panose="020B0604020202020204" pitchFamily="34" charset="0"/>
              </a:defRPr>
            </a:lvl1pPr>
            <a:lvl2pPr marL="685800" indent="-228600" algn="r"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2pPr>
            <a:lvl3pPr marL="1143000" indent="-228600" algn="r"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Arial" panose="020B0604020202020204" pitchFamily="34" charset="0"/>
                <a:ea typeface="+mn-ea"/>
                <a:cs typeface="Arial" panose="020B0604020202020204" pitchFamily="34" charset="0"/>
              </a:defRPr>
            </a:lvl3pPr>
            <a:lvl4pPr marL="1600200" indent="-228600" algn="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rial" panose="020B0604020202020204" pitchFamily="34" charset="0"/>
                <a:ea typeface="+mn-ea"/>
                <a:cs typeface="Arial" panose="020B0604020202020204" pitchFamily="34" charset="0"/>
              </a:defRPr>
            </a:lvl4pPr>
            <a:lvl5pPr marL="2057400" indent="-228600" algn="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solidFill>
                  <a:srgbClr val="002856"/>
                </a:solidFill>
              </a:rPr>
              <a:t>John McPherson, MD FACC</a:t>
            </a:r>
          </a:p>
          <a:p>
            <a:pPr algn="l"/>
            <a:r>
              <a:rPr lang="en-US" sz="2000" b="0" dirty="0">
                <a:solidFill>
                  <a:srgbClr val="002856"/>
                </a:solidFill>
              </a:rPr>
              <a:t>Professor of Medicine</a:t>
            </a:r>
          </a:p>
          <a:p>
            <a:pPr algn="l"/>
            <a:r>
              <a:rPr lang="en-US" sz="2000" b="0" dirty="0">
                <a:solidFill>
                  <a:srgbClr val="002856"/>
                </a:solidFill>
              </a:rPr>
              <a:t>Vice-Chair for Education</a:t>
            </a:r>
          </a:p>
          <a:p>
            <a:pPr algn="l"/>
            <a:r>
              <a:rPr lang="en-US" sz="2000" b="0" dirty="0">
                <a:solidFill>
                  <a:srgbClr val="002856"/>
                </a:solidFill>
              </a:rPr>
              <a:t>Vanderbilt University Medical Center</a:t>
            </a:r>
          </a:p>
        </p:txBody>
      </p:sp>
    </p:spTree>
    <p:extLst>
      <p:ext uri="{BB962C8B-B14F-4D97-AF65-F5344CB8AC3E}">
        <p14:creationId xmlns:p14="http://schemas.microsoft.com/office/powerpoint/2010/main" val="4081846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01CDC-DD95-9694-F6F9-519EA4286F9B}"/>
            </a:ext>
          </a:extLst>
        </p:cNvPr>
        <p:cNvGrpSpPr/>
        <p:nvPr/>
      </p:nvGrpSpPr>
      <p:grpSpPr>
        <a:xfrm>
          <a:off x="0" y="0"/>
          <a:ext cx="0" cy="0"/>
          <a:chOff x="0" y="0"/>
          <a:chExt cx="0" cy="0"/>
        </a:xfrm>
      </p:grpSpPr>
      <p:sp>
        <p:nvSpPr>
          <p:cNvPr id="63494" name="TextBox 1">
            <a:extLst>
              <a:ext uri="{FF2B5EF4-FFF2-40B4-BE49-F238E27FC236}">
                <a16:creationId xmlns:a16="http://schemas.microsoft.com/office/drawing/2014/main" id="{C9897117-81A9-D595-6796-93E48E498A42}"/>
              </a:ext>
            </a:extLst>
          </p:cNvPr>
          <p:cNvSpPr txBox="1">
            <a:spLocks noChangeArrowheads="1"/>
          </p:cNvSpPr>
          <p:nvPr/>
        </p:nvSpPr>
        <p:spPr bwMode="auto">
          <a:xfrm>
            <a:off x="8467117" y="5507154"/>
            <a:ext cx="342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a:spcBef>
                <a:spcPct val="0"/>
              </a:spcBef>
              <a:buFontTx/>
              <a:buNone/>
            </a:pPr>
            <a:r>
              <a:rPr lang="en-US" altLang="en-US" sz="1800" dirty="0" err="1">
                <a:solidFill>
                  <a:srgbClr val="002060"/>
                </a:solidFill>
                <a:latin typeface="Arial" panose="020B0604020202020204" pitchFamily="34" charset="0"/>
              </a:rPr>
              <a:t>Acad</a:t>
            </a:r>
            <a:r>
              <a:rPr lang="en-US" altLang="en-US" sz="1800" dirty="0">
                <a:solidFill>
                  <a:srgbClr val="002060"/>
                </a:solidFill>
                <a:latin typeface="Arial" panose="020B0604020202020204" pitchFamily="34" charset="0"/>
              </a:rPr>
              <a:t> Med. 2014;89:352–58</a:t>
            </a:r>
          </a:p>
        </p:txBody>
      </p:sp>
      <p:pic>
        <p:nvPicPr>
          <p:cNvPr id="63495" name="Picture 3">
            <a:extLst>
              <a:ext uri="{FF2B5EF4-FFF2-40B4-BE49-F238E27FC236}">
                <a16:creationId xmlns:a16="http://schemas.microsoft.com/office/drawing/2014/main" id="{098D715F-FB84-0ECE-1EAC-8555FC570D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9" t="7009" r="2940" b="13857"/>
          <a:stretch/>
        </p:blipFill>
        <p:spPr bwMode="auto">
          <a:xfrm>
            <a:off x="319696" y="843064"/>
            <a:ext cx="11552607" cy="4124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953998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0177F-17A7-7499-230C-C2C42B89282C}"/>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E5145AB-FC7D-90E0-79BB-AA2A4BE73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006010-33EC-84DA-7197-D02C6F2FBBC9}"/>
              </a:ext>
            </a:extLst>
          </p:cNvPr>
          <p:cNvSpPr>
            <a:spLocks noGrp="1"/>
          </p:cNvSpPr>
          <p:nvPr>
            <p:ph type="title"/>
          </p:nvPr>
        </p:nvSpPr>
        <p:spPr>
          <a:xfrm>
            <a:off x="890338" y="640080"/>
            <a:ext cx="3734014" cy="3566160"/>
          </a:xfrm>
        </p:spPr>
        <p:txBody>
          <a:bodyPr vert="horz" lIns="91440" tIns="45720" rIns="91440" bIns="45720" rtlCol="0" anchor="b">
            <a:normAutofit fontScale="90000"/>
          </a:bodyPr>
          <a:lstStyle/>
          <a:p>
            <a:r>
              <a:rPr lang="en-US" sz="5400"/>
              <a:t>We are gatekeepers for patient safety.</a:t>
            </a:r>
          </a:p>
        </p:txBody>
      </p:sp>
      <p:sp>
        <p:nvSpPr>
          <p:cNvPr id="11" name="sketchy line">
            <a:extLst>
              <a:ext uri="{FF2B5EF4-FFF2-40B4-BE49-F238E27FC236}">
                <a16:creationId xmlns:a16="http://schemas.microsoft.com/office/drawing/2014/main" id="{8A1FA32D-986A-0637-B842-843CE2DE3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Open doors">
            <a:extLst>
              <a:ext uri="{FF2B5EF4-FFF2-40B4-BE49-F238E27FC236}">
                <a16:creationId xmlns:a16="http://schemas.microsoft.com/office/drawing/2014/main" id="{30527612-3EDB-E75E-5CA8-612F0F9A9A99}"/>
              </a:ext>
            </a:extLst>
          </p:cNvPr>
          <p:cNvPicPr>
            <a:picLocks noChangeAspect="1"/>
          </p:cNvPicPr>
          <p:nvPr/>
        </p:nvPicPr>
        <p:blipFill rotWithShape="1">
          <a:blip r:embed="rId2"/>
          <a:srcRect l="30222" r="282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30871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814EB-7F88-39FB-394A-C861E74ACF5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D327D1C-34DF-BE8F-1676-44A22C000526}"/>
              </a:ext>
            </a:extLst>
          </p:cNvPr>
          <p:cNvPicPr>
            <a:picLocks noChangeAspect="1"/>
          </p:cNvPicPr>
          <p:nvPr/>
        </p:nvPicPr>
        <p:blipFill>
          <a:blip r:embed="rId2"/>
          <a:stretch>
            <a:fillRect/>
          </a:stretch>
        </p:blipFill>
        <p:spPr>
          <a:xfrm>
            <a:off x="796659" y="580128"/>
            <a:ext cx="4138245" cy="5295667"/>
          </a:xfrm>
          <a:prstGeom prst="rect">
            <a:avLst/>
          </a:prstGeom>
        </p:spPr>
      </p:pic>
      <p:sp>
        <p:nvSpPr>
          <p:cNvPr id="4" name="TextBox 3">
            <a:extLst>
              <a:ext uri="{FF2B5EF4-FFF2-40B4-BE49-F238E27FC236}">
                <a16:creationId xmlns:a16="http://schemas.microsoft.com/office/drawing/2014/main" id="{2E98766E-5FF4-1F35-35B6-2F84EFEB1760}"/>
              </a:ext>
            </a:extLst>
          </p:cNvPr>
          <p:cNvSpPr txBox="1"/>
          <p:nvPr/>
        </p:nvSpPr>
        <p:spPr>
          <a:xfrm>
            <a:off x="5677134" y="786664"/>
            <a:ext cx="6009027" cy="4185441"/>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rPr>
              <a:t>Verification:</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rPr>
              <a:t>Dr. X has satisfactorily completed the requirements of the ACGME-approved fellowship program here at Ivory Tower University Medical Center and has demonstrated the knowledge, skills and behaviors necessary to enter autonomous practice.  </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rPr>
              <a:t>Signature: </a:t>
            </a:r>
            <a:r>
              <a:rPr kumimoji="0" lang="en-US" sz="2000" b="1"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rPr>
              <a:t>_____________________________________________________</a:t>
            </a:r>
            <a:endParaRPr kumimoji="0" lang="en-US"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6869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08619-03BA-4340-3263-51485CC1B9EC}"/>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B2F01225-2D18-4BDF-FFBA-A26EF129FEE6}"/>
              </a:ext>
            </a:extLst>
          </p:cNvPr>
          <p:cNvSpPr>
            <a:spLocks noGrp="1"/>
          </p:cNvSpPr>
          <p:nvPr>
            <p:ph type="title"/>
          </p:nvPr>
        </p:nvSpPr>
        <p:spPr>
          <a:xfrm>
            <a:off x="959796" y="274638"/>
            <a:ext cx="9144000" cy="905651"/>
          </a:xfrm>
        </p:spPr>
        <p:txBody>
          <a:bodyPr vert="horz" lIns="90488" tIns="44450" rIns="90488" bIns="44450" rtlCol="0" anchor="b">
            <a:normAutofit/>
          </a:bodyPr>
          <a:lstStyle/>
          <a:p>
            <a:pPr eaLnBrk="1" hangingPunct="1"/>
            <a:r>
              <a:rPr lang="en-US" altLang="en-US" sz="3800" dirty="0">
                <a:latin typeface="Arial" panose="020B0604020202020204" pitchFamily="34" charset="0"/>
                <a:ea typeface="ＭＳ Ｐゴシック" panose="020B0600070205080204" pitchFamily="34" charset="-128"/>
              </a:rPr>
              <a:t>Approach to Evaluation and Remediation</a:t>
            </a:r>
          </a:p>
        </p:txBody>
      </p:sp>
      <p:sp>
        <p:nvSpPr>
          <p:cNvPr id="34819" name="Rectangle 3">
            <a:extLst>
              <a:ext uri="{FF2B5EF4-FFF2-40B4-BE49-F238E27FC236}">
                <a16:creationId xmlns:a16="http://schemas.microsoft.com/office/drawing/2014/main" id="{E66429AB-AA25-7FD7-3B04-ECC2F20C7C04}"/>
              </a:ext>
            </a:extLst>
          </p:cNvPr>
          <p:cNvSpPr>
            <a:spLocks noGrp="1" noChangeArrowheads="1"/>
          </p:cNvSpPr>
          <p:nvPr>
            <p:ph idx="1"/>
          </p:nvPr>
        </p:nvSpPr>
        <p:spPr>
          <a:xfrm>
            <a:off x="838200" y="1825625"/>
            <a:ext cx="7462736" cy="3907209"/>
          </a:xfrm>
        </p:spPr>
        <p:txBody>
          <a:bodyPr vert="horz" lIns="90488" tIns="44450" rIns="90488" bIns="44450" rtlCol="0">
            <a:normAutofit/>
          </a:bodyPr>
          <a:lstStyle/>
          <a:p>
            <a:pPr eaLnBrk="1" hangingPunct="1">
              <a:lnSpc>
                <a:spcPct val="150000"/>
              </a:lnSpc>
              <a:buFontTx/>
              <a:buNone/>
              <a:defRPr/>
            </a:pPr>
            <a:r>
              <a:rPr lang="en-US" altLang="en-US" dirty="0">
                <a:solidFill>
                  <a:schemeClr val="tx2"/>
                </a:solidFill>
                <a:ea typeface="+mn-ea"/>
                <a:cs typeface="+mn-cs"/>
              </a:rPr>
              <a:t>1 </a:t>
            </a:r>
            <a:r>
              <a:rPr lang="en-US" altLang="en-US" dirty="0">
                <a:ea typeface="+mn-ea"/>
                <a:cs typeface="+mn-cs"/>
              </a:rPr>
              <a:t>Identify &amp; Define the Problem</a:t>
            </a:r>
          </a:p>
          <a:p>
            <a:pPr marL="0" indent="0">
              <a:lnSpc>
                <a:spcPct val="150000"/>
              </a:lnSpc>
              <a:buNone/>
              <a:defRPr/>
            </a:pPr>
            <a:r>
              <a:rPr lang="en-US" altLang="en-US" dirty="0">
                <a:ea typeface="+mn-ea"/>
                <a:cs typeface="+mn-cs"/>
              </a:rPr>
              <a:t>2 Engage Fellow in Self-reflection</a:t>
            </a:r>
          </a:p>
          <a:p>
            <a:pPr marL="0" indent="0">
              <a:lnSpc>
                <a:spcPct val="150000"/>
              </a:lnSpc>
              <a:buNone/>
              <a:defRPr/>
            </a:pPr>
            <a:r>
              <a:rPr lang="en-US" altLang="en-US" dirty="0">
                <a:ea typeface="+mn-ea"/>
                <a:cs typeface="+mn-cs"/>
              </a:rPr>
              <a:t>3 Outline the Improvement Plan</a:t>
            </a:r>
          </a:p>
          <a:p>
            <a:pPr marL="0" indent="0">
              <a:lnSpc>
                <a:spcPct val="150000"/>
              </a:lnSpc>
              <a:buNone/>
              <a:defRPr/>
            </a:pPr>
            <a:r>
              <a:rPr lang="en-US" altLang="en-US" dirty="0">
                <a:ea typeface="+mn-ea"/>
                <a:cs typeface="+mn-cs"/>
              </a:rPr>
              <a:t>4 Implement the Improvement Plan</a:t>
            </a:r>
          </a:p>
          <a:p>
            <a:pPr marL="0" indent="0">
              <a:lnSpc>
                <a:spcPct val="150000"/>
              </a:lnSpc>
              <a:buNone/>
              <a:defRPr/>
            </a:pPr>
            <a:r>
              <a:rPr lang="en-US" altLang="en-US" dirty="0">
                <a:ea typeface="+mn-ea"/>
                <a:cs typeface="+mn-cs"/>
              </a:rPr>
              <a:t>5 Follow-up and Decision-making</a:t>
            </a:r>
          </a:p>
        </p:txBody>
      </p:sp>
    </p:spTree>
    <p:extLst>
      <p:ext uri="{BB962C8B-B14F-4D97-AF65-F5344CB8AC3E}">
        <p14:creationId xmlns:p14="http://schemas.microsoft.com/office/powerpoint/2010/main" val="35497632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75BCC-B6E6-4505-56B2-669537D49C97}"/>
            </a:ext>
          </a:extLst>
        </p:cNvPr>
        <p:cNvGrpSpPr/>
        <p:nvPr/>
      </p:nvGrpSpPr>
      <p:grpSpPr>
        <a:xfrm>
          <a:off x="0" y="0"/>
          <a:ext cx="0" cy="0"/>
          <a:chOff x="0" y="0"/>
          <a:chExt cx="0" cy="0"/>
        </a:xfrm>
      </p:grpSpPr>
      <p:sp>
        <p:nvSpPr>
          <p:cNvPr id="69634" name="Rectangle 2">
            <a:extLst>
              <a:ext uri="{FF2B5EF4-FFF2-40B4-BE49-F238E27FC236}">
                <a16:creationId xmlns:a16="http://schemas.microsoft.com/office/drawing/2014/main" id="{744B2A54-6C10-54B7-05AC-634F4A3732E4}"/>
              </a:ext>
            </a:extLst>
          </p:cNvPr>
          <p:cNvSpPr>
            <a:spLocks noGrp="1"/>
          </p:cNvSpPr>
          <p:nvPr>
            <p:ph type="title"/>
          </p:nvPr>
        </p:nvSpPr>
        <p:spPr>
          <a:xfrm>
            <a:off x="876300" y="320675"/>
            <a:ext cx="10515600" cy="796926"/>
          </a:xfrm>
        </p:spPr>
        <p:txBody>
          <a:bodyPr/>
          <a:lstStyle/>
          <a:p>
            <a:pPr eaLnBrk="1" hangingPunct="1"/>
            <a:r>
              <a:rPr lang="en-US" altLang="en-US" sz="4000" dirty="0">
                <a:latin typeface="Arial" panose="020B0604020202020204" pitchFamily="34" charset="0"/>
                <a:ea typeface="ＭＳ Ｐゴシック" panose="020B0600070205080204" pitchFamily="34" charset="-128"/>
              </a:rPr>
              <a:t>Our Problem Fellow</a:t>
            </a:r>
          </a:p>
        </p:txBody>
      </p:sp>
      <p:sp>
        <p:nvSpPr>
          <p:cNvPr id="69635" name="Rectangle 3">
            <a:extLst>
              <a:ext uri="{FF2B5EF4-FFF2-40B4-BE49-F238E27FC236}">
                <a16:creationId xmlns:a16="http://schemas.microsoft.com/office/drawing/2014/main" id="{63D0E259-76C5-2D3B-F586-21F781BAFE7F}"/>
              </a:ext>
            </a:extLst>
          </p:cNvPr>
          <p:cNvSpPr>
            <a:spLocks noGrp="1"/>
          </p:cNvSpPr>
          <p:nvPr>
            <p:ph idx="1"/>
          </p:nvPr>
        </p:nvSpPr>
        <p:spPr>
          <a:xfrm>
            <a:off x="1851498" y="1749358"/>
            <a:ext cx="8305800" cy="3490608"/>
          </a:xfrm>
        </p:spPr>
        <p:txBody>
          <a:bodyPr>
            <a:normAutofit/>
          </a:bodyPr>
          <a:lstStyle/>
          <a:p>
            <a:pPr marL="0" indent="0">
              <a:lnSpc>
                <a:spcPct val="100000"/>
              </a:lnSpc>
              <a:spcAft>
                <a:spcPts val="600"/>
              </a:spcAft>
              <a:buNone/>
            </a:pPr>
            <a:r>
              <a:rPr lang="en-US" altLang="en-US" sz="2400" dirty="0">
                <a:latin typeface="Arial" panose="020B0604020202020204" pitchFamily="34" charset="0"/>
                <a:ea typeface="ＭＳ Ｐゴシック" panose="020B0600070205080204" pitchFamily="34" charset="-128"/>
              </a:rPr>
              <a:t>Dr. X is the gregarious and outgoing unofficial social chair of his cardiology fellowship.  His evaluations consistently comment on his warm personality, his empathy to patients, and his concern for his colleagues.  However, recent evaluations have hinted at slow clinical reasoning in the CCU setting and inability to perform basic procedures.  During a recent fellow-led QI project, Dr. X was noted to have worse patient outcomes compared to his colleagues.</a:t>
            </a:r>
          </a:p>
        </p:txBody>
      </p:sp>
    </p:spTree>
    <p:extLst>
      <p:ext uri="{BB962C8B-B14F-4D97-AF65-F5344CB8AC3E}">
        <p14:creationId xmlns:p14="http://schemas.microsoft.com/office/powerpoint/2010/main" val="4204724940"/>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D1113-12E9-3871-38ED-C5C20DC77067}"/>
            </a:ext>
          </a:extLst>
        </p:cNvPr>
        <p:cNvGrpSpPr/>
        <p:nvPr/>
      </p:nvGrpSpPr>
      <p:grpSpPr>
        <a:xfrm>
          <a:off x="0" y="0"/>
          <a:ext cx="0" cy="0"/>
          <a:chOff x="0" y="0"/>
          <a:chExt cx="0" cy="0"/>
        </a:xfrm>
      </p:grpSpPr>
      <p:sp>
        <p:nvSpPr>
          <p:cNvPr id="71683" name="Rectangle 3">
            <a:extLst>
              <a:ext uri="{FF2B5EF4-FFF2-40B4-BE49-F238E27FC236}">
                <a16:creationId xmlns:a16="http://schemas.microsoft.com/office/drawing/2014/main" id="{64F1D63D-358A-6B0A-E746-C3E5CA54AEB7}"/>
              </a:ext>
            </a:extLst>
          </p:cNvPr>
          <p:cNvSpPr>
            <a:spLocks noGrp="1"/>
          </p:cNvSpPr>
          <p:nvPr>
            <p:ph idx="1"/>
          </p:nvPr>
        </p:nvSpPr>
        <p:spPr>
          <a:xfrm>
            <a:off x="406129" y="450783"/>
            <a:ext cx="11379741" cy="1611481"/>
          </a:xfrm>
        </p:spPr>
        <p:txBody>
          <a:bodyPr/>
          <a:lstStyle/>
          <a:p>
            <a:pPr algn="ctr" eaLnBrk="1" hangingPunct="1">
              <a:buFont typeface="Wingdings" panose="05000000000000000000" pitchFamily="2" charset="2"/>
              <a:buNone/>
            </a:pPr>
            <a:r>
              <a:rPr lang="en-GB" altLang="en-US" sz="4000" i="1" dirty="0">
                <a:latin typeface="Arial" panose="020B0604020202020204" pitchFamily="34" charset="0"/>
                <a:ea typeface="ＭＳ Ｐゴシック" panose="020B0600070205080204" pitchFamily="34" charset="-128"/>
              </a:rPr>
              <a:t>How do PDs become aware of problem fellows?</a:t>
            </a:r>
          </a:p>
        </p:txBody>
      </p:sp>
      <p:pic>
        <p:nvPicPr>
          <p:cNvPr id="1026" name="Picture 2" descr="Hmmm GIF">
            <a:extLst>
              <a:ext uri="{FF2B5EF4-FFF2-40B4-BE49-F238E27FC236}">
                <a16:creationId xmlns:a16="http://schemas.microsoft.com/office/drawing/2014/main" id="{BA3BC11D-BA45-E8CE-2564-5475F34A0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5386" y="1604153"/>
            <a:ext cx="5805113" cy="3120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69946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2B1ED-A8FE-65AB-F98D-296F1FEA35E8}"/>
            </a:ext>
          </a:extLst>
        </p:cNvPr>
        <p:cNvGrpSpPr/>
        <p:nvPr/>
      </p:nvGrpSpPr>
      <p:grpSpPr>
        <a:xfrm>
          <a:off x="0" y="0"/>
          <a:ext cx="0" cy="0"/>
          <a:chOff x="0" y="0"/>
          <a:chExt cx="0" cy="0"/>
        </a:xfrm>
      </p:grpSpPr>
      <p:sp>
        <p:nvSpPr>
          <p:cNvPr id="73730" name="Rectangle 2">
            <a:extLst>
              <a:ext uri="{FF2B5EF4-FFF2-40B4-BE49-F238E27FC236}">
                <a16:creationId xmlns:a16="http://schemas.microsoft.com/office/drawing/2014/main" id="{06E41925-4A74-B410-BB04-EA1A7CBACF22}"/>
              </a:ext>
            </a:extLst>
          </p:cNvPr>
          <p:cNvSpPr>
            <a:spLocks noGrp="1"/>
          </p:cNvSpPr>
          <p:nvPr>
            <p:ph type="title"/>
          </p:nvPr>
        </p:nvSpPr>
        <p:spPr>
          <a:xfrm>
            <a:off x="786319" y="284301"/>
            <a:ext cx="10515600" cy="834620"/>
          </a:xfrm>
        </p:spPr>
        <p:txBody>
          <a:bodyPr vert="horz" lIns="90488" tIns="44450" rIns="90488" bIns="44450" rtlCol="0" anchor="b">
            <a:normAutofit/>
          </a:bodyPr>
          <a:lstStyle/>
          <a:p>
            <a:pPr eaLnBrk="1" hangingPunct="1"/>
            <a:r>
              <a:rPr lang="en-US" altLang="en-US" sz="4000" dirty="0">
                <a:latin typeface="Arial" panose="020B0604020202020204" pitchFamily="34" charset="0"/>
                <a:ea typeface="ＭＳ Ｐゴシック" panose="020B0600070205080204" pitchFamily="34" charset="-128"/>
              </a:rPr>
              <a:t>Problem Identification</a:t>
            </a:r>
          </a:p>
        </p:txBody>
      </p:sp>
      <p:sp>
        <p:nvSpPr>
          <p:cNvPr id="15363" name="Rectangle 3">
            <a:extLst>
              <a:ext uri="{FF2B5EF4-FFF2-40B4-BE49-F238E27FC236}">
                <a16:creationId xmlns:a16="http://schemas.microsoft.com/office/drawing/2014/main" id="{AB1737B2-77AA-0B9C-36BC-02C04A997F7E}"/>
              </a:ext>
            </a:extLst>
          </p:cNvPr>
          <p:cNvSpPr>
            <a:spLocks noGrp="1" noChangeArrowheads="1"/>
          </p:cNvSpPr>
          <p:nvPr>
            <p:ph idx="1"/>
          </p:nvPr>
        </p:nvSpPr>
        <p:spPr>
          <a:xfrm>
            <a:off x="856034" y="1447801"/>
            <a:ext cx="5087566" cy="4525963"/>
          </a:xfrm>
        </p:spPr>
        <p:txBody>
          <a:bodyPr vert="horz" lIns="90488" tIns="44450" rIns="90488" bIns="44450" rtlCol="0">
            <a:normAutofit/>
          </a:bodyPr>
          <a:lstStyle/>
          <a:p>
            <a:pPr marL="0" indent="0">
              <a:lnSpc>
                <a:spcPct val="100000"/>
              </a:lnSpc>
              <a:buNone/>
              <a:defRPr/>
            </a:pPr>
            <a:r>
              <a:rPr lang="en-US" u="sng" dirty="0"/>
              <a:t>Most common event:</a:t>
            </a:r>
          </a:p>
          <a:p>
            <a:pPr eaLnBrk="1" hangingPunct="1">
              <a:lnSpc>
                <a:spcPct val="100000"/>
              </a:lnSpc>
              <a:buFont typeface="Wingdings" panose="05000000000000000000" pitchFamily="2" charset="2"/>
              <a:buChar char="§"/>
              <a:defRPr/>
            </a:pPr>
            <a:r>
              <a:rPr lang="en-US" dirty="0"/>
              <a:t>Direct observation </a:t>
            </a:r>
          </a:p>
          <a:p>
            <a:pPr eaLnBrk="1" hangingPunct="1">
              <a:lnSpc>
                <a:spcPct val="100000"/>
              </a:lnSpc>
              <a:buFont typeface="Wingdings" panose="05000000000000000000" pitchFamily="2" charset="2"/>
              <a:buChar char="§"/>
              <a:defRPr/>
            </a:pPr>
            <a:r>
              <a:rPr lang="en-US" dirty="0"/>
              <a:t>Critical incident/complaint</a:t>
            </a:r>
          </a:p>
          <a:p>
            <a:pPr eaLnBrk="1" hangingPunct="1">
              <a:lnSpc>
                <a:spcPct val="100000"/>
              </a:lnSpc>
              <a:buFont typeface="Wingdings" panose="05000000000000000000" pitchFamily="2" charset="2"/>
              <a:buChar char="§"/>
              <a:defRPr/>
            </a:pPr>
            <a:r>
              <a:rPr lang="en-US" dirty="0"/>
              <a:t>Poor performance (conferences/ITE)</a:t>
            </a:r>
          </a:p>
          <a:p>
            <a:pPr eaLnBrk="1" hangingPunct="1">
              <a:lnSpc>
                <a:spcPct val="100000"/>
              </a:lnSpc>
              <a:buFont typeface="Wingdings" panose="05000000000000000000" pitchFamily="2" charset="2"/>
              <a:buChar char="§"/>
              <a:defRPr/>
            </a:pPr>
            <a:r>
              <a:rPr lang="en-US" dirty="0"/>
              <a:t>Neglecting patient care responsibilities</a:t>
            </a:r>
          </a:p>
          <a:p>
            <a:pPr eaLnBrk="1" hangingPunct="1">
              <a:lnSpc>
                <a:spcPct val="100000"/>
              </a:lnSpc>
              <a:buFont typeface="Wingdings" pitchFamily="2" charset="2"/>
              <a:buChar char="Ø"/>
              <a:defRPr/>
            </a:pPr>
            <a:endParaRPr lang="en-US" dirty="0"/>
          </a:p>
          <a:p>
            <a:pPr lvl="1" eaLnBrk="1" hangingPunct="1">
              <a:lnSpc>
                <a:spcPct val="100000"/>
              </a:lnSpc>
              <a:buClr>
                <a:schemeClr val="tx1"/>
              </a:buClr>
              <a:buFont typeface="Arial" charset="0"/>
              <a:buChar char="–"/>
              <a:defRPr/>
            </a:pPr>
            <a:endParaRPr lang="en-US" dirty="0">
              <a:ea typeface="+mn-ea"/>
            </a:endParaRPr>
          </a:p>
        </p:txBody>
      </p:sp>
      <p:sp>
        <p:nvSpPr>
          <p:cNvPr id="15364" name="Rectangle 5">
            <a:extLst>
              <a:ext uri="{FF2B5EF4-FFF2-40B4-BE49-F238E27FC236}">
                <a16:creationId xmlns:a16="http://schemas.microsoft.com/office/drawing/2014/main" id="{368271D3-9B11-5952-6AEC-5D49BC577A7F}"/>
              </a:ext>
            </a:extLst>
          </p:cNvPr>
          <p:cNvSpPr>
            <a:spLocks noGrp="1"/>
          </p:cNvSpPr>
          <p:nvPr>
            <p:ph sz="half" idx="4294967295"/>
          </p:nvPr>
        </p:nvSpPr>
        <p:spPr>
          <a:xfrm>
            <a:off x="6324600" y="1483485"/>
            <a:ext cx="5087566" cy="3891029"/>
          </a:xfrm>
        </p:spPr>
        <p:txBody>
          <a:bodyPr/>
          <a:lstStyle/>
          <a:p>
            <a:pPr eaLnBrk="1" hangingPunct="1">
              <a:buFont typeface="Wingdings" panose="05000000000000000000" pitchFamily="2" charset="2"/>
              <a:buNone/>
            </a:pPr>
            <a:r>
              <a:rPr lang="en-US" altLang="en-US" u="sng" dirty="0">
                <a:ea typeface="ＭＳ Ｐゴシック" panose="020B0600070205080204" pitchFamily="34" charset="-128"/>
              </a:rPr>
              <a:t>Most common individuals:</a:t>
            </a:r>
          </a:p>
          <a:p>
            <a:pPr eaLnBrk="1" hangingPunct="1">
              <a:buFont typeface="Wingdings" panose="05000000000000000000" pitchFamily="2" charset="2"/>
              <a:buChar char="§"/>
            </a:pPr>
            <a:r>
              <a:rPr lang="en-US" altLang="en-US" dirty="0">
                <a:ea typeface="ＭＳ Ｐゴシック" panose="020B0600070205080204" pitchFamily="34" charset="-128"/>
              </a:rPr>
              <a:t>Chief residents/fellows</a:t>
            </a:r>
          </a:p>
          <a:p>
            <a:pPr eaLnBrk="1" hangingPunct="1">
              <a:buFont typeface="Wingdings" panose="05000000000000000000" pitchFamily="2" charset="2"/>
              <a:buChar char="§"/>
            </a:pPr>
            <a:r>
              <a:rPr lang="en-US" altLang="en-US" dirty="0">
                <a:ea typeface="ＭＳ Ｐゴシック" panose="020B0600070205080204" pitchFamily="34" charset="-128"/>
              </a:rPr>
              <a:t>Attending thru </a:t>
            </a:r>
            <a:r>
              <a:rPr lang="en-US" altLang="en-US" i="1" dirty="0">
                <a:ea typeface="ＭＳ Ｐゴシック" panose="020B0600070205080204" pitchFamily="34" charset="-128"/>
              </a:rPr>
              <a:t>verbal</a:t>
            </a:r>
            <a:r>
              <a:rPr lang="en-US" altLang="en-US" dirty="0">
                <a:ea typeface="ＭＳ Ｐゴシック" panose="020B0600070205080204" pitchFamily="34" charset="-128"/>
              </a:rPr>
              <a:t> comments</a:t>
            </a:r>
          </a:p>
          <a:p>
            <a:pPr eaLnBrk="1" hangingPunct="1">
              <a:buFont typeface="Wingdings" panose="05000000000000000000" pitchFamily="2" charset="2"/>
              <a:buChar char="§"/>
            </a:pPr>
            <a:r>
              <a:rPr lang="en-US" altLang="en-US" dirty="0">
                <a:ea typeface="ＭＳ Ｐゴシック" panose="020B0600070205080204" pitchFamily="34" charset="-128"/>
              </a:rPr>
              <a:t>Other fellows</a:t>
            </a:r>
          </a:p>
          <a:p>
            <a:pPr eaLnBrk="1" hangingPunct="1"/>
            <a:endParaRPr lang="en-US" altLang="en-US" dirty="0">
              <a:latin typeface="Arial" panose="020B0604020202020204" pitchFamily="34" charset="0"/>
              <a:ea typeface="ＭＳ Ｐゴシック" panose="020B0600070205080204" pitchFamily="34" charset="-128"/>
            </a:endParaRPr>
          </a:p>
        </p:txBody>
      </p:sp>
      <p:sp>
        <p:nvSpPr>
          <p:cNvPr id="73733" name="Text Box 4">
            <a:extLst>
              <a:ext uri="{FF2B5EF4-FFF2-40B4-BE49-F238E27FC236}">
                <a16:creationId xmlns:a16="http://schemas.microsoft.com/office/drawing/2014/main" id="{D2E3274B-1FF7-00E8-AF63-0D279D6B769A}"/>
              </a:ext>
            </a:extLst>
          </p:cNvPr>
          <p:cNvSpPr txBox="1">
            <a:spLocks noChangeArrowheads="1"/>
          </p:cNvSpPr>
          <p:nvPr/>
        </p:nvSpPr>
        <p:spPr bwMode="auto">
          <a:xfrm>
            <a:off x="8657617" y="6363355"/>
            <a:ext cx="29718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kumimoji="1" lang="en-US" altLang="en-US" baseline="30000" dirty="0">
                <a:solidFill>
                  <a:schemeClr val="bg1"/>
                </a:solidFill>
                <a:latin typeface="Arial" panose="020B0604020202020204" pitchFamily="34" charset="0"/>
                <a:cs typeface="Arial" panose="020B0604020202020204" pitchFamily="34" charset="0"/>
              </a:rPr>
              <a:t>Yao and Wright, 2000</a:t>
            </a:r>
          </a:p>
        </p:txBody>
      </p:sp>
    </p:spTree>
    <p:extLst>
      <p:ext uri="{BB962C8B-B14F-4D97-AF65-F5344CB8AC3E}">
        <p14:creationId xmlns:p14="http://schemas.microsoft.com/office/powerpoint/2010/main" val="35600280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36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36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36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364">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364">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364">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36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1A97A-5C48-A8D5-1AD5-7A48F960D021}"/>
            </a:ext>
          </a:extLst>
        </p:cNvPr>
        <p:cNvGrpSpPr/>
        <p:nvPr/>
      </p:nvGrpSpPr>
      <p:grpSpPr>
        <a:xfrm>
          <a:off x="0" y="0"/>
          <a:ext cx="0" cy="0"/>
          <a:chOff x="0" y="0"/>
          <a:chExt cx="0" cy="0"/>
        </a:xfrm>
      </p:grpSpPr>
      <p:sp>
        <p:nvSpPr>
          <p:cNvPr id="73730" name="Rectangle 2">
            <a:extLst>
              <a:ext uri="{FF2B5EF4-FFF2-40B4-BE49-F238E27FC236}">
                <a16:creationId xmlns:a16="http://schemas.microsoft.com/office/drawing/2014/main" id="{85617313-0E6F-04CC-11D7-5B1D14EA52D0}"/>
              </a:ext>
            </a:extLst>
          </p:cNvPr>
          <p:cNvSpPr>
            <a:spLocks noGrp="1"/>
          </p:cNvSpPr>
          <p:nvPr>
            <p:ph type="title"/>
          </p:nvPr>
        </p:nvSpPr>
        <p:spPr>
          <a:xfrm>
            <a:off x="786319" y="284301"/>
            <a:ext cx="10515600" cy="834620"/>
          </a:xfrm>
        </p:spPr>
        <p:txBody>
          <a:bodyPr vert="horz" lIns="90488" tIns="44450" rIns="90488" bIns="44450" rtlCol="0" anchor="b">
            <a:normAutofit/>
          </a:bodyPr>
          <a:lstStyle/>
          <a:p>
            <a:pPr eaLnBrk="1" hangingPunct="1"/>
            <a:r>
              <a:rPr lang="en-US" altLang="en-US" sz="4000" dirty="0">
                <a:latin typeface="Arial" panose="020B0604020202020204" pitchFamily="34" charset="0"/>
                <a:ea typeface="ＭＳ Ｐゴシック" panose="020B0600070205080204" pitchFamily="34" charset="-128"/>
              </a:rPr>
              <a:t>Problem Identification</a:t>
            </a:r>
          </a:p>
        </p:txBody>
      </p:sp>
      <p:sp>
        <p:nvSpPr>
          <p:cNvPr id="15363" name="Rectangle 3">
            <a:extLst>
              <a:ext uri="{FF2B5EF4-FFF2-40B4-BE49-F238E27FC236}">
                <a16:creationId xmlns:a16="http://schemas.microsoft.com/office/drawing/2014/main" id="{515BCD86-133C-CC6F-5759-DC9A25823350}"/>
              </a:ext>
            </a:extLst>
          </p:cNvPr>
          <p:cNvSpPr>
            <a:spLocks noGrp="1" noChangeArrowheads="1"/>
          </p:cNvSpPr>
          <p:nvPr>
            <p:ph idx="1"/>
          </p:nvPr>
        </p:nvSpPr>
        <p:spPr>
          <a:xfrm>
            <a:off x="3566809" y="1992551"/>
            <a:ext cx="6789906" cy="2365442"/>
          </a:xfrm>
        </p:spPr>
        <p:txBody>
          <a:bodyPr vert="horz" lIns="90488" tIns="44450" rIns="90488" bIns="44450" rtlCol="0">
            <a:normAutofit/>
          </a:bodyPr>
          <a:lstStyle/>
          <a:p>
            <a:pPr marL="0" indent="0">
              <a:lnSpc>
                <a:spcPct val="100000"/>
              </a:lnSpc>
              <a:buNone/>
              <a:defRPr/>
            </a:pPr>
            <a:r>
              <a:rPr lang="en-US" i="1" u="sng" dirty="0"/>
              <a:t>Not</a:t>
            </a:r>
            <a:r>
              <a:rPr lang="en-US" u="sng" dirty="0"/>
              <a:t> common:</a:t>
            </a:r>
          </a:p>
          <a:p>
            <a:pPr>
              <a:lnSpc>
                <a:spcPct val="100000"/>
              </a:lnSpc>
              <a:buFont typeface="Wingdings" panose="05000000000000000000" pitchFamily="2" charset="2"/>
              <a:buChar char="§"/>
              <a:defRPr/>
            </a:pPr>
            <a:r>
              <a:rPr lang="en-US" altLang="en-US" dirty="0">
                <a:ea typeface="ＭＳ Ｐゴシック" panose="020B0600070205080204" pitchFamily="34" charset="-128"/>
              </a:rPr>
              <a:t> Written comments from attendings</a:t>
            </a:r>
          </a:p>
          <a:p>
            <a:pPr>
              <a:lnSpc>
                <a:spcPct val="100000"/>
              </a:lnSpc>
              <a:buFont typeface="Wingdings" panose="05000000000000000000" pitchFamily="2" charset="2"/>
              <a:buChar char="§"/>
              <a:defRPr/>
            </a:pPr>
            <a:r>
              <a:rPr lang="en-US" altLang="en-US" dirty="0">
                <a:ea typeface="ＭＳ Ｐゴシック" panose="020B0600070205080204" pitchFamily="34" charset="-128"/>
              </a:rPr>
              <a:t> Self reporting</a:t>
            </a:r>
          </a:p>
          <a:p>
            <a:pPr>
              <a:lnSpc>
                <a:spcPct val="100000"/>
              </a:lnSpc>
              <a:buFont typeface="Wingdings" panose="05000000000000000000" pitchFamily="2" charset="2"/>
              <a:buChar char="§"/>
              <a:defRPr/>
            </a:pPr>
            <a:r>
              <a:rPr lang="en-US" altLang="en-US" dirty="0">
                <a:ea typeface="ＭＳ Ｐゴシック" panose="020B0600070205080204" pitchFamily="34" charset="-128"/>
              </a:rPr>
              <a:t> Patient concerns</a:t>
            </a:r>
            <a:endParaRPr lang="en-US" altLang="en-US" i="1" dirty="0">
              <a:ea typeface="ＭＳ Ｐゴシック" panose="020B0600070205080204" pitchFamily="34" charset="-128"/>
            </a:endParaRPr>
          </a:p>
          <a:p>
            <a:pPr eaLnBrk="1" hangingPunct="1">
              <a:lnSpc>
                <a:spcPct val="100000"/>
              </a:lnSpc>
              <a:buFont typeface="Wingdings" pitchFamily="2" charset="2"/>
              <a:buChar char="Ø"/>
              <a:defRPr/>
            </a:pPr>
            <a:endParaRPr lang="en-US" dirty="0"/>
          </a:p>
          <a:p>
            <a:pPr lvl="1" eaLnBrk="1" hangingPunct="1">
              <a:lnSpc>
                <a:spcPct val="100000"/>
              </a:lnSpc>
              <a:buClr>
                <a:schemeClr val="tx1"/>
              </a:buClr>
              <a:buFont typeface="Arial" charset="0"/>
              <a:buChar char="–"/>
              <a:defRPr/>
            </a:pPr>
            <a:endParaRPr lang="en-US" dirty="0">
              <a:ea typeface="+mn-ea"/>
            </a:endParaRPr>
          </a:p>
        </p:txBody>
      </p:sp>
      <p:sp>
        <p:nvSpPr>
          <p:cNvPr id="73733" name="Text Box 4">
            <a:extLst>
              <a:ext uri="{FF2B5EF4-FFF2-40B4-BE49-F238E27FC236}">
                <a16:creationId xmlns:a16="http://schemas.microsoft.com/office/drawing/2014/main" id="{27F992A0-FFBC-60C0-76F3-9CA7CA3CAC82}"/>
              </a:ext>
            </a:extLst>
          </p:cNvPr>
          <p:cNvSpPr txBox="1">
            <a:spLocks noChangeArrowheads="1"/>
          </p:cNvSpPr>
          <p:nvPr/>
        </p:nvSpPr>
        <p:spPr bwMode="auto">
          <a:xfrm>
            <a:off x="8657617" y="6363355"/>
            <a:ext cx="29718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kumimoji="1" lang="en-US" altLang="en-US" baseline="30000" dirty="0">
                <a:solidFill>
                  <a:schemeClr val="bg1"/>
                </a:solidFill>
                <a:latin typeface="Arial" panose="020B0604020202020204" pitchFamily="34" charset="0"/>
                <a:cs typeface="Arial" panose="020B0604020202020204" pitchFamily="34" charset="0"/>
              </a:rPr>
              <a:t>Yao and Wright, 2000</a:t>
            </a:r>
          </a:p>
        </p:txBody>
      </p:sp>
    </p:spTree>
    <p:extLst>
      <p:ext uri="{BB962C8B-B14F-4D97-AF65-F5344CB8AC3E}">
        <p14:creationId xmlns:p14="http://schemas.microsoft.com/office/powerpoint/2010/main" val="28568783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3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DEBB045-A783-305A-D460-1463876B47CE}"/>
            </a:ext>
          </a:extLst>
        </p:cNvPr>
        <p:cNvGrpSpPr/>
        <p:nvPr/>
      </p:nvGrpSpPr>
      <p:grpSpPr>
        <a:xfrm>
          <a:off x="0" y="0"/>
          <a:ext cx="0" cy="0"/>
          <a:chOff x="0" y="0"/>
          <a:chExt cx="0" cy="0"/>
        </a:xfrm>
      </p:grpSpPr>
      <p:sp>
        <p:nvSpPr>
          <p:cNvPr id="75778" name="Rectangle 2">
            <a:extLst>
              <a:ext uri="{FF2B5EF4-FFF2-40B4-BE49-F238E27FC236}">
                <a16:creationId xmlns:a16="http://schemas.microsoft.com/office/drawing/2014/main" id="{4A46D7AB-242F-4645-38AC-9773DC9C0EA0}"/>
              </a:ext>
            </a:extLst>
          </p:cNvPr>
          <p:cNvSpPr>
            <a:spLocks noGrp="1"/>
          </p:cNvSpPr>
          <p:nvPr>
            <p:ph type="title"/>
          </p:nvPr>
        </p:nvSpPr>
        <p:spPr>
          <a:xfrm>
            <a:off x="838200" y="365125"/>
            <a:ext cx="10515600" cy="782739"/>
          </a:xfrm>
        </p:spPr>
        <p:txBody>
          <a:bodyPr vert="horz" lIns="90488" tIns="44450" rIns="90488" bIns="44450" rtlCol="0" anchor="b">
            <a:normAutofit/>
          </a:bodyPr>
          <a:lstStyle/>
          <a:p>
            <a:pPr eaLnBrk="1" hangingPunct="1"/>
            <a:r>
              <a:rPr lang="en-US" altLang="en-US" sz="4000" dirty="0">
                <a:latin typeface="Arial" panose="020B0604020202020204" pitchFamily="34" charset="0"/>
                <a:ea typeface="ＭＳ Ｐゴシック" panose="020B0600070205080204" pitchFamily="34" charset="-128"/>
              </a:rPr>
              <a:t>Warning Signs</a:t>
            </a:r>
          </a:p>
        </p:txBody>
      </p:sp>
      <p:sp>
        <p:nvSpPr>
          <p:cNvPr id="87042" name="Rectangle 3">
            <a:extLst>
              <a:ext uri="{FF2B5EF4-FFF2-40B4-BE49-F238E27FC236}">
                <a16:creationId xmlns:a16="http://schemas.microsoft.com/office/drawing/2014/main" id="{5EA44F59-0FB8-AA4A-A0CB-5AC414F11322}"/>
              </a:ext>
            </a:extLst>
          </p:cNvPr>
          <p:cNvSpPr>
            <a:spLocks noGrp="1"/>
          </p:cNvSpPr>
          <p:nvPr>
            <p:ph idx="1"/>
          </p:nvPr>
        </p:nvSpPr>
        <p:spPr>
          <a:xfrm>
            <a:off x="1903378" y="1308372"/>
            <a:ext cx="8229600" cy="4702175"/>
          </a:xfrm>
        </p:spPr>
        <p:txBody>
          <a:bodyPr vert="horz" lIns="90488" tIns="44450" rIns="90488" bIns="44450" rtlCol="0">
            <a:normAutofit/>
          </a:bodyPr>
          <a:lstStyle/>
          <a:p>
            <a:pPr eaLnBrk="1" hangingPunct="1">
              <a:defRPr/>
            </a:pPr>
            <a:r>
              <a:rPr lang="en-US" altLang="en-US" dirty="0">
                <a:ea typeface="MS PGothic" panose="020B0600070205080204" pitchFamily="34" charset="-128"/>
              </a:rPr>
              <a:t>Disorganization (arrives late, drops notes, </a:t>
            </a:r>
            <a:r>
              <a:rPr lang="en-US" altLang="en-US" dirty="0" err="1">
                <a:ea typeface="MS PGothic" panose="020B0600070205080204" pitchFamily="34" charset="-128"/>
              </a:rPr>
              <a:t>etc</a:t>
            </a:r>
            <a:r>
              <a:rPr lang="en-US" altLang="en-US" dirty="0">
                <a:ea typeface="MS PGothic" panose="020B0600070205080204" pitchFamily="34" charset="-128"/>
              </a:rPr>
              <a:t>)</a:t>
            </a:r>
          </a:p>
          <a:p>
            <a:pPr eaLnBrk="1" hangingPunct="1">
              <a:defRPr/>
            </a:pPr>
            <a:r>
              <a:rPr lang="en-US" altLang="en-US" dirty="0">
                <a:ea typeface="MS PGothic" panose="020B0600070205080204" pitchFamily="34" charset="-128"/>
              </a:rPr>
              <a:t>Distracted (poor follow through on tasks)</a:t>
            </a:r>
          </a:p>
          <a:p>
            <a:pPr eaLnBrk="1" hangingPunct="1">
              <a:defRPr/>
            </a:pPr>
            <a:r>
              <a:rPr lang="en-US" altLang="en-US" dirty="0">
                <a:ea typeface="MS PGothic" panose="020B0600070205080204" pitchFamily="34" charset="-128"/>
              </a:rPr>
              <a:t>Disheveled (substance use?)</a:t>
            </a:r>
          </a:p>
          <a:p>
            <a:pPr eaLnBrk="1" hangingPunct="1">
              <a:defRPr/>
            </a:pPr>
            <a:r>
              <a:rPr lang="en-US" altLang="en-US" dirty="0">
                <a:ea typeface="MS PGothic" panose="020B0600070205080204" pitchFamily="34" charset="-128"/>
              </a:rPr>
              <a:t>Decreased Knowledge</a:t>
            </a:r>
          </a:p>
          <a:p>
            <a:pPr eaLnBrk="1" hangingPunct="1">
              <a:defRPr/>
            </a:pPr>
            <a:r>
              <a:rPr lang="en-US" altLang="en-US" dirty="0">
                <a:ea typeface="MS PGothic" panose="020B0600070205080204" pitchFamily="34" charset="-128"/>
              </a:rPr>
              <a:t>Disability (trouble synthesizing information)</a:t>
            </a:r>
          </a:p>
          <a:p>
            <a:pPr eaLnBrk="1" hangingPunct="1">
              <a:defRPr/>
            </a:pPr>
            <a:r>
              <a:rPr lang="en-US" altLang="en-US" dirty="0">
                <a:ea typeface="MS PGothic" panose="020B0600070205080204" pitchFamily="34" charset="-128"/>
              </a:rPr>
              <a:t>Despondent</a:t>
            </a:r>
          </a:p>
          <a:p>
            <a:pPr eaLnBrk="1" hangingPunct="1">
              <a:defRPr/>
            </a:pPr>
            <a:r>
              <a:rPr lang="en-US" altLang="en-US" dirty="0">
                <a:ea typeface="MS PGothic" panose="020B0600070205080204" pitchFamily="34" charset="-128"/>
              </a:rPr>
              <a:t>Dependent on senior fellows (or others)</a:t>
            </a:r>
          </a:p>
          <a:p>
            <a:pPr eaLnBrk="1" hangingPunct="1">
              <a:defRPr/>
            </a:pPr>
            <a:r>
              <a:rPr lang="en-US" altLang="en-US" dirty="0">
                <a:ea typeface="MS PGothic" panose="020B0600070205080204" pitchFamily="34" charset="-128"/>
              </a:rPr>
              <a:t>Disordered personality (ADHD, borderline)</a:t>
            </a:r>
          </a:p>
          <a:p>
            <a:pPr eaLnBrk="1" hangingPunct="1">
              <a:defRPr/>
            </a:pPr>
            <a:r>
              <a:rPr lang="en-US" altLang="en-US" dirty="0">
                <a:ea typeface="MS PGothic" panose="020B0600070205080204" pitchFamily="34" charset="-128"/>
              </a:rPr>
              <a:t>Direct about-face</a:t>
            </a:r>
          </a:p>
          <a:p>
            <a:pPr marL="0" indent="0">
              <a:buNone/>
              <a:defRPr/>
            </a:pPr>
            <a:endParaRPr lang="en-US" altLang="en-US" dirty="0">
              <a:ea typeface="MS PGothic" panose="020B0600070205080204" pitchFamily="34" charset="-128"/>
            </a:endParaRPr>
          </a:p>
        </p:txBody>
      </p:sp>
      <p:pic>
        <p:nvPicPr>
          <p:cNvPr id="75783" name="Picture 8" descr="http://queenscfe.org/wp-content/uploads/2015/03/WarningSigns-300x200.jpg">
            <a:extLst>
              <a:ext uri="{FF2B5EF4-FFF2-40B4-BE49-F238E27FC236}">
                <a16:creationId xmlns:a16="http://schemas.microsoft.com/office/drawing/2014/main" id="{4855C343-F47E-4F3E-CE17-C746E2C590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26" r="13806"/>
          <a:stretch/>
        </p:blipFill>
        <p:spPr bwMode="auto">
          <a:xfrm>
            <a:off x="9740630" y="171971"/>
            <a:ext cx="1893651" cy="1708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23088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70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DF94F-DB87-3421-BB6D-BC088D63561C}"/>
            </a:ext>
          </a:extLst>
        </p:cNvPr>
        <p:cNvGrpSpPr/>
        <p:nvPr/>
      </p:nvGrpSpPr>
      <p:grpSpPr>
        <a:xfrm>
          <a:off x="0" y="0"/>
          <a:ext cx="0" cy="0"/>
          <a:chOff x="0" y="0"/>
          <a:chExt cx="0" cy="0"/>
        </a:xfrm>
      </p:grpSpPr>
      <p:sp>
        <p:nvSpPr>
          <p:cNvPr id="77826" name="Rectangle 2">
            <a:extLst>
              <a:ext uri="{FF2B5EF4-FFF2-40B4-BE49-F238E27FC236}">
                <a16:creationId xmlns:a16="http://schemas.microsoft.com/office/drawing/2014/main" id="{05A3729B-43CB-AC14-B270-8E2B079B48F0}"/>
              </a:ext>
            </a:extLst>
          </p:cNvPr>
          <p:cNvSpPr>
            <a:spLocks noGrp="1"/>
          </p:cNvSpPr>
          <p:nvPr>
            <p:ph type="title"/>
          </p:nvPr>
        </p:nvSpPr>
        <p:spPr>
          <a:xfrm>
            <a:off x="838200" y="365126"/>
            <a:ext cx="10515600" cy="880014"/>
          </a:xfrm>
        </p:spPr>
        <p:txBody>
          <a:bodyPr vert="horz" lIns="90488" tIns="44450" rIns="90488" bIns="44450" rtlCol="0" anchor="b">
            <a:normAutofit/>
          </a:bodyPr>
          <a:lstStyle/>
          <a:p>
            <a:pPr eaLnBrk="1" hangingPunct="1"/>
            <a:r>
              <a:rPr lang="en-US" altLang="en-US" sz="4000" dirty="0">
                <a:latin typeface="Arial" panose="020B0604020202020204" pitchFamily="34" charset="0"/>
                <a:ea typeface="ＭＳ Ｐゴシック" panose="020B0600070205080204" pitchFamily="34" charset="-128"/>
              </a:rPr>
              <a:t>Problem Investigation</a:t>
            </a:r>
          </a:p>
        </p:txBody>
      </p:sp>
      <p:sp>
        <p:nvSpPr>
          <p:cNvPr id="87042" name="Rectangle 3">
            <a:extLst>
              <a:ext uri="{FF2B5EF4-FFF2-40B4-BE49-F238E27FC236}">
                <a16:creationId xmlns:a16="http://schemas.microsoft.com/office/drawing/2014/main" id="{B1DD2F6E-B842-6482-A7DF-B74A3B3E457A}"/>
              </a:ext>
            </a:extLst>
          </p:cNvPr>
          <p:cNvSpPr>
            <a:spLocks noGrp="1"/>
          </p:cNvSpPr>
          <p:nvPr>
            <p:ph idx="1"/>
          </p:nvPr>
        </p:nvSpPr>
        <p:spPr>
          <a:xfrm>
            <a:off x="1264596" y="1533795"/>
            <a:ext cx="10089204" cy="3712656"/>
          </a:xfrm>
        </p:spPr>
        <p:txBody>
          <a:bodyPr vert="horz" lIns="90488" tIns="44450" rIns="90488" bIns="44450" rtlCol="0">
            <a:normAutofit lnSpcReduction="10000"/>
          </a:bodyPr>
          <a:lstStyle/>
          <a:p>
            <a:pPr eaLnBrk="1" hangingPunct="1">
              <a:lnSpc>
                <a:spcPct val="150000"/>
              </a:lnSpc>
            </a:pPr>
            <a:r>
              <a:rPr lang="en-US" altLang="en-US" dirty="0">
                <a:ea typeface="ＭＳ Ｐゴシック" panose="020B0600070205080204" pitchFamily="34" charset="-128"/>
              </a:rPr>
              <a:t>Preliminary data gathering</a:t>
            </a:r>
          </a:p>
          <a:p>
            <a:pPr eaLnBrk="1" hangingPunct="1">
              <a:lnSpc>
                <a:spcPct val="150000"/>
              </a:lnSpc>
            </a:pPr>
            <a:r>
              <a:rPr lang="en-US" altLang="en-US" dirty="0">
                <a:ea typeface="ＭＳ Ｐゴシック" panose="020B0600070205080204" pitchFamily="34" charset="-128"/>
              </a:rPr>
              <a:t>Contributing factors</a:t>
            </a:r>
          </a:p>
          <a:p>
            <a:pPr eaLnBrk="1" hangingPunct="1">
              <a:lnSpc>
                <a:spcPct val="150000"/>
              </a:lnSpc>
            </a:pPr>
            <a:r>
              <a:rPr lang="en-US" altLang="en-US" dirty="0">
                <a:ea typeface="ＭＳ Ｐゴシック" panose="020B0600070205080204" pitchFamily="34" charset="-128"/>
              </a:rPr>
              <a:t>Look for patterns</a:t>
            </a:r>
          </a:p>
          <a:p>
            <a:pPr eaLnBrk="1" hangingPunct="1">
              <a:lnSpc>
                <a:spcPct val="150000"/>
              </a:lnSpc>
            </a:pPr>
            <a:r>
              <a:rPr lang="en-US" altLang="en-US" dirty="0">
                <a:ea typeface="ＭＳ Ｐゴシック" panose="020B0600070205080204" pitchFamily="34" charset="-128"/>
              </a:rPr>
              <a:t>List the observable deficiencies</a:t>
            </a:r>
          </a:p>
          <a:p>
            <a:pPr eaLnBrk="1" hangingPunct="1">
              <a:lnSpc>
                <a:spcPct val="150000"/>
              </a:lnSpc>
            </a:pPr>
            <a:r>
              <a:rPr lang="en-US" altLang="en-US" dirty="0">
                <a:ea typeface="ＭＳ Ｐゴシック" panose="020B0600070205080204" pitchFamily="34" charset="-128"/>
              </a:rPr>
              <a:t>Check for bias!</a:t>
            </a:r>
          </a:p>
        </p:txBody>
      </p:sp>
      <p:pic>
        <p:nvPicPr>
          <p:cNvPr id="77831" name="Picture 1" descr="AA002733.png">
            <a:extLst>
              <a:ext uri="{FF2B5EF4-FFF2-40B4-BE49-F238E27FC236}">
                <a16:creationId xmlns:a16="http://schemas.microsoft.com/office/drawing/2014/main" id="{9434F5A3-6F6C-296F-5033-2CD88782F1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9333418">
            <a:off x="7581090" y="1318117"/>
            <a:ext cx="3957638"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68415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704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704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704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704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704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E8FBB-2AA3-1A9B-A9F0-01D5185B3A42}"/>
              </a:ext>
            </a:extLst>
          </p:cNvPr>
          <p:cNvSpPr>
            <a:spLocks noGrp="1"/>
          </p:cNvSpPr>
          <p:nvPr>
            <p:ph type="title"/>
          </p:nvPr>
        </p:nvSpPr>
        <p:spPr>
          <a:xfrm>
            <a:off x="838200" y="365125"/>
            <a:ext cx="10515600" cy="1016203"/>
          </a:xfrm>
        </p:spPr>
        <p:txBody>
          <a:bodyPr/>
          <a:lstStyle/>
          <a:p>
            <a:r>
              <a:rPr lang="en-US" dirty="0">
                <a:latin typeface="+mn-lt"/>
              </a:rPr>
              <a:t>Disclosures</a:t>
            </a:r>
          </a:p>
        </p:txBody>
      </p:sp>
      <p:sp>
        <p:nvSpPr>
          <p:cNvPr id="4" name="TextBox 3">
            <a:extLst>
              <a:ext uri="{FF2B5EF4-FFF2-40B4-BE49-F238E27FC236}">
                <a16:creationId xmlns:a16="http://schemas.microsoft.com/office/drawing/2014/main" id="{E17E7133-A649-8339-638B-E12E150D8274}"/>
              </a:ext>
            </a:extLst>
          </p:cNvPr>
          <p:cNvSpPr txBox="1"/>
          <p:nvPr/>
        </p:nvSpPr>
        <p:spPr>
          <a:xfrm>
            <a:off x="1552102" y="1690688"/>
            <a:ext cx="6571740" cy="2554545"/>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2800" dirty="0">
                <a:solidFill>
                  <a:srgbClr val="002060"/>
                </a:solidFill>
                <a:cs typeface="Arial" panose="020B0604020202020204" pitchFamily="34" charset="0"/>
              </a:rPr>
              <a:t>I am an IM residency director</a:t>
            </a:r>
            <a:br>
              <a:rPr lang="en-US" sz="2800" dirty="0">
                <a:solidFill>
                  <a:srgbClr val="002060"/>
                </a:solidFill>
                <a:cs typeface="Arial" panose="020B0604020202020204" pitchFamily="34" charset="0"/>
              </a:rPr>
            </a:br>
            <a:endParaRPr lang="en-US" sz="2800" dirty="0">
              <a:solidFill>
                <a:srgbClr val="002060"/>
              </a:solidFill>
              <a:cs typeface="Arial" panose="020B0604020202020204" pitchFamily="34" charset="0"/>
            </a:endParaRPr>
          </a:p>
          <a:p>
            <a:pPr marL="457200" indent="-457200">
              <a:spcAft>
                <a:spcPts val="1200"/>
              </a:spcAft>
              <a:buFont typeface="Arial" panose="020B0604020202020204" pitchFamily="34" charset="0"/>
              <a:buChar char="•"/>
            </a:pPr>
            <a:r>
              <a:rPr lang="en-US" sz="2800" dirty="0">
                <a:solidFill>
                  <a:srgbClr val="002060"/>
                </a:solidFill>
                <a:cs typeface="Arial" panose="020B0604020202020204" pitchFamily="34" charset="0"/>
              </a:rPr>
              <a:t>Many of our residents (&gt;10/year) apply to your fellowship programs </a:t>
            </a:r>
          </a:p>
          <a:p>
            <a:pPr>
              <a:spcAft>
                <a:spcPts val="1200"/>
              </a:spcAft>
            </a:pPr>
            <a:endParaRPr lang="en-US" sz="2800" dirty="0">
              <a:solidFill>
                <a:srgbClr val="002060"/>
              </a:solidFill>
              <a:cs typeface="Arial" panose="020B0604020202020204" pitchFamily="34" charset="0"/>
            </a:endParaRPr>
          </a:p>
        </p:txBody>
      </p:sp>
      <p:pic>
        <p:nvPicPr>
          <p:cNvPr id="6" name="Picture 5">
            <a:extLst>
              <a:ext uri="{FF2B5EF4-FFF2-40B4-BE49-F238E27FC236}">
                <a16:creationId xmlns:a16="http://schemas.microsoft.com/office/drawing/2014/main" id="{9E68D6AE-742D-DE9E-4CD1-61168B815C61}"/>
              </a:ext>
            </a:extLst>
          </p:cNvPr>
          <p:cNvPicPr>
            <a:picLocks noChangeAspect="1"/>
          </p:cNvPicPr>
          <p:nvPr/>
        </p:nvPicPr>
        <p:blipFill>
          <a:blip r:embed="rId2"/>
          <a:stretch>
            <a:fillRect/>
          </a:stretch>
        </p:blipFill>
        <p:spPr>
          <a:xfrm>
            <a:off x="7812557" y="3263497"/>
            <a:ext cx="3963582" cy="2226418"/>
          </a:xfrm>
          <a:prstGeom prst="rect">
            <a:avLst/>
          </a:prstGeom>
        </p:spPr>
      </p:pic>
      <p:pic>
        <p:nvPicPr>
          <p:cNvPr id="7" name="Picture 6">
            <a:extLst>
              <a:ext uri="{FF2B5EF4-FFF2-40B4-BE49-F238E27FC236}">
                <a16:creationId xmlns:a16="http://schemas.microsoft.com/office/drawing/2014/main" id="{56A714AC-53B6-381F-C5E7-D2D18B4DE525}"/>
              </a:ext>
            </a:extLst>
          </p:cNvPr>
          <p:cNvPicPr>
            <a:picLocks noChangeAspect="1"/>
          </p:cNvPicPr>
          <p:nvPr/>
        </p:nvPicPr>
        <p:blipFill>
          <a:blip r:embed="rId3"/>
          <a:stretch>
            <a:fillRect/>
          </a:stretch>
        </p:blipFill>
        <p:spPr>
          <a:xfrm>
            <a:off x="7812557" y="743761"/>
            <a:ext cx="3958077" cy="2226418"/>
          </a:xfrm>
          <a:prstGeom prst="rect">
            <a:avLst/>
          </a:prstGeom>
        </p:spPr>
      </p:pic>
    </p:spTree>
    <p:extLst>
      <p:ext uri="{BB962C8B-B14F-4D97-AF65-F5344CB8AC3E}">
        <p14:creationId xmlns:p14="http://schemas.microsoft.com/office/powerpoint/2010/main" val="3774248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5C777-B18A-A289-9AE5-D166CA731EC8}"/>
            </a:ext>
          </a:extLst>
        </p:cNvPr>
        <p:cNvGrpSpPr/>
        <p:nvPr/>
      </p:nvGrpSpPr>
      <p:grpSpPr>
        <a:xfrm>
          <a:off x="0" y="0"/>
          <a:ext cx="0" cy="0"/>
          <a:chOff x="0" y="0"/>
          <a:chExt cx="0" cy="0"/>
        </a:xfrm>
      </p:grpSpPr>
      <p:sp>
        <p:nvSpPr>
          <p:cNvPr id="79874" name="Rectangle 2">
            <a:extLst>
              <a:ext uri="{FF2B5EF4-FFF2-40B4-BE49-F238E27FC236}">
                <a16:creationId xmlns:a16="http://schemas.microsoft.com/office/drawing/2014/main" id="{A36A3650-22B5-6B8E-94E3-7F590ACBA393}"/>
              </a:ext>
            </a:extLst>
          </p:cNvPr>
          <p:cNvSpPr>
            <a:spLocks noGrp="1"/>
          </p:cNvSpPr>
          <p:nvPr>
            <p:ph type="title"/>
          </p:nvPr>
        </p:nvSpPr>
        <p:spPr>
          <a:xfrm>
            <a:off x="838200" y="365126"/>
            <a:ext cx="10515600" cy="802194"/>
          </a:xfrm>
        </p:spPr>
        <p:txBody>
          <a:bodyPr/>
          <a:lstStyle/>
          <a:p>
            <a:pPr eaLnBrk="1" hangingPunct="1"/>
            <a:r>
              <a:rPr lang="en-US" altLang="en-US" sz="4000" dirty="0">
                <a:latin typeface="Arial" panose="020B0604020202020204" pitchFamily="34" charset="0"/>
                <a:ea typeface="ＭＳ Ｐゴシック" panose="020B0600070205080204" pitchFamily="34" charset="-128"/>
              </a:rPr>
              <a:t>Our Problem Fellow</a:t>
            </a:r>
          </a:p>
        </p:txBody>
      </p:sp>
      <p:sp>
        <p:nvSpPr>
          <p:cNvPr id="79875" name="Rectangle 3">
            <a:extLst>
              <a:ext uri="{FF2B5EF4-FFF2-40B4-BE49-F238E27FC236}">
                <a16:creationId xmlns:a16="http://schemas.microsoft.com/office/drawing/2014/main" id="{6E184BA2-BB7A-BA2B-C174-96BC5F32D668}"/>
              </a:ext>
            </a:extLst>
          </p:cNvPr>
          <p:cNvSpPr>
            <a:spLocks noGrp="1"/>
          </p:cNvSpPr>
          <p:nvPr>
            <p:ph idx="1"/>
          </p:nvPr>
        </p:nvSpPr>
        <p:spPr>
          <a:xfrm>
            <a:off x="982493" y="2921547"/>
            <a:ext cx="10227013" cy="2206556"/>
          </a:xfrm>
        </p:spPr>
        <p:txBody>
          <a:bodyPr>
            <a:normAutofit/>
          </a:bodyPr>
          <a:lstStyle/>
          <a:p>
            <a:pPr marL="0" indent="0">
              <a:lnSpc>
                <a:spcPct val="110000"/>
              </a:lnSpc>
              <a:buNone/>
            </a:pPr>
            <a:endParaRPr lang="en-US" altLang="en-US" dirty="0">
              <a:ea typeface="ＭＳ Ｐゴシック" panose="020B0600070205080204" pitchFamily="34" charset="-128"/>
            </a:endParaRPr>
          </a:p>
          <a:p>
            <a:pPr marL="0" indent="0">
              <a:lnSpc>
                <a:spcPct val="110000"/>
              </a:lnSpc>
              <a:buNone/>
            </a:pPr>
            <a:r>
              <a:rPr lang="en-US" altLang="en-US" dirty="0">
                <a:ea typeface="ＭＳ Ｐゴシック" panose="020B0600070205080204" pitchFamily="34" charset="-128"/>
              </a:rPr>
              <a:t>Further investigation shows that he is still unable to perform uncomplicated procedures without assistance and he leans heavily on his colleagues during critical care rotations.</a:t>
            </a:r>
          </a:p>
        </p:txBody>
      </p:sp>
      <p:pic>
        <p:nvPicPr>
          <p:cNvPr id="2" name="Picture 1">
            <a:extLst>
              <a:ext uri="{FF2B5EF4-FFF2-40B4-BE49-F238E27FC236}">
                <a16:creationId xmlns:a16="http://schemas.microsoft.com/office/drawing/2014/main" id="{6ED32B29-8894-4BE9-4CD2-8F058FA724E5}"/>
              </a:ext>
            </a:extLst>
          </p:cNvPr>
          <p:cNvPicPr>
            <a:picLocks noChangeAspect="1"/>
          </p:cNvPicPr>
          <p:nvPr/>
        </p:nvPicPr>
        <p:blipFill rotWithShape="1">
          <a:blip r:embed="rId3"/>
          <a:srcRect b="13084"/>
          <a:stretch/>
        </p:blipFill>
        <p:spPr>
          <a:xfrm>
            <a:off x="6905370" y="670709"/>
            <a:ext cx="3866391" cy="1656635"/>
          </a:xfrm>
          <a:prstGeom prst="rect">
            <a:avLst/>
          </a:prstGeom>
          <a:ln>
            <a:solidFill>
              <a:srgbClr val="002060"/>
            </a:solidFill>
          </a:ln>
        </p:spPr>
      </p:pic>
    </p:spTree>
    <p:extLst>
      <p:ext uri="{BB962C8B-B14F-4D97-AF65-F5344CB8AC3E}">
        <p14:creationId xmlns:p14="http://schemas.microsoft.com/office/powerpoint/2010/main" val="2122092756"/>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C1094-46AD-B27E-F92E-CBFB850E76EF}"/>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F3B4EDC-D52B-63EF-BF94-477EB1EFB2A2}"/>
              </a:ext>
            </a:extLst>
          </p:cNvPr>
          <p:cNvGraphicFramePr>
            <a:graphicFrameLocks noGrp="1"/>
          </p:cNvGraphicFramePr>
          <p:nvPr>
            <p:extLst>
              <p:ext uri="{D42A27DB-BD31-4B8C-83A1-F6EECF244321}">
                <p14:modId xmlns:p14="http://schemas.microsoft.com/office/powerpoint/2010/main" val="2648660118"/>
              </p:ext>
            </p:extLst>
          </p:nvPr>
        </p:nvGraphicFramePr>
        <p:xfrm>
          <a:off x="278859" y="63030"/>
          <a:ext cx="11452698" cy="6731939"/>
        </p:xfrm>
        <a:graphic>
          <a:graphicData uri="http://schemas.openxmlformats.org/drawingml/2006/table">
            <a:tbl>
              <a:tblPr firstRow="1" firstCol="1" bandRow="1">
                <a:tableStyleId>{5C22544A-7EE6-4342-B048-85BDC9FD1C3A}</a:tableStyleId>
              </a:tblPr>
              <a:tblGrid>
                <a:gridCol w="2516655">
                  <a:extLst>
                    <a:ext uri="{9D8B030D-6E8A-4147-A177-3AD203B41FA5}">
                      <a16:colId xmlns:a16="http://schemas.microsoft.com/office/drawing/2014/main" val="20000"/>
                    </a:ext>
                  </a:extLst>
                </a:gridCol>
                <a:gridCol w="1290103">
                  <a:extLst>
                    <a:ext uri="{9D8B030D-6E8A-4147-A177-3AD203B41FA5}">
                      <a16:colId xmlns:a16="http://schemas.microsoft.com/office/drawing/2014/main" val="20001"/>
                    </a:ext>
                  </a:extLst>
                </a:gridCol>
                <a:gridCol w="2237362">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2185481">
                  <a:extLst>
                    <a:ext uri="{9D8B030D-6E8A-4147-A177-3AD203B41FA5}">
                      <a16:colId xmlns:a16="http://schemas.microsoft.com/office/drawing/2014/main" val="20004"/>
                    </a:ext>
                  </a:extLst>
                </a:gridCol>
                <a:gridCol w="1089497">
                  <a:extLst>
                    <a:ext uri="{9D8B030D-6E8A-4147-A177-3AD203B41FA5}">
                      <a16:colId xmlns:a16="http://schemas.microsoft.com/office/drawing/2014/main" val="20005"/>
                    </a:ext>
                  </a:extLst>
                </a:gridCol>
              </a:tblGrid>
              <a:tr h="243658">
                <a:tc gridSpan="6">
                  <a:txBody>
                    <a:bodyPr/>
                    <a:lstStyle/>
                    <a:p>
                      <a:pPr marL="0" marR="0" algn="ctr">
                        <a:lnSpc>
                          <a:spcPct val="115000"/>
                        </a:lnSpc>
                        <a:spcBef>
                          <a:spcPts val="0"/>
                        </a:spcBef>
                        <a:spcAft>
                          <a:spcPts val="1000"/>
                        </a:spcAft>
                      </a:pPr>
                      <a:r>
                        <a:rPr lang="en-US" sz="900" b="1" dirty="0">
                          <a:effectLst/>
                        </a:rPr>
                        <a:t>CCC Fellow Improvement Plan:   Dr. X</a:t>
                      </a:r>
                      <a:endParaRPr lang="en-US" sz="900" b="1" dirty="0">
                        <a:effectLst/>
                        <a:latin typeface="Calibri"/>
                        <a:ea typeface="Calibri"/>
                        <a:cs typeface="Times New Roman"/>
                      </a:endParaRPr>
                    </a:p>
                  </a:txBody>
                  <a:tcPr marL="29373" marR="29373" marT="7866"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75842">
                <a:tc>
                  <a:txBody>
                    <a:bodyPr/>
                    <a:lstStyle/>
                    <a:p>
                      <a:pPr marL="0" marR="0" algn="ctr">
                        <a:lnSpc>
                          <a:spcPct val="115000"/>
                        </a:lnSpc>
                        <a:spcBef>
                          <a:spcPts val="0"/>
                        </a:spcBef>
                        <a:spcAft>
                          <a:spcPts val="1000"/>
                        </a:spcAft>
                      </a:pPr>
                      <a:r>
                        <a:rPr lang="en-US" sz="1200" b="1" u="sng" dirty="0">
                          <a:effectLst/>
                        </a:rPr>
                        <a:t>What is the deficiency</a:t>
                      </a:r>
                      <a:endParaRPr lang="en-US" sz="1200" b="1" dirty="0">
                        <a:effectLst/>
                        <a:latin typeface="Calibri"/>
                        <a:ea typeface="Calibri"/>
                        <a:cs typeface="Times New Roman"/>
                      </a:endParaRPr>
                    </a:p>
                  </a:txBody>
                  <a:tcPr marL="29373" marR="29373" marT="7866" marB="0" anchor="ctr"/>
                </a:tc>
                <a:tc>
                  <a:txBody>
                    <a:bodyPr/>
                    <a:lstStyle/>
                    <a:p>
                      <a:pPr marL="0" marR="0" algn="ctr">
                        <a:lnSpc>
                          <a:spcPct val="115000"/>
                        </a:lnSpc>
                        <a:spcBef>
                          <a:spcPts val="0"/>
                        </a:spcBef>
                        <a:spcAft>
                          <a:spcPts val="1000"/>
                        </a:spcAft>
                      </a:pPr>
                      <a:r>
                        <a:rPr lang="en-US" sz="1200" b="1" u="sng" dirty="0">
                          <a:effectLst/>
                        </a:rPr>
                        <a:t>Competency</a:t>
                      </a:r>
                      <a:endParaRPr lang="en-US" sz="1200" b="1" dirty="0">
                        <a:effectLst/>
                        <a:latin typeface="Calibri"/>
                        <a:ea typeface="Calibri"/>
                        <a:cs typeface="Times New Roman"/>
                      </a:endParaRPr>
                    </a:p>
                  </a:txBody>
                  <a:tcPr marL="29373" marR="29373" marT="7866" marB="0" anchor="ctr"/>
                </a:tc>
                <a:tc>
                  <a:txBody>
                    <a:bodyPr/>
                    <a:lstStyle/>
                    <a:p>
                      <a:pPr marL="0" marR="0" algn="ctr">
                        <a:lnSpc>
                          <a:spcPct val="115000"/>
                        </a:lnSpc>
                        <a:spcBef>
                          <a:spcPts val="0"/>
                        </a:spcBef>
                        <a:spcAft>
                          <a:spcPts val="1000"/>
                        </a:spcAft>
                      </a:pPr>
                      <a:r>
                        <a:rPr lang="en-US" sz="1200" b="1" u="sng" dirty="0">
                          <a:effectLst/>
                        </a:rPr>
                        <a:t>Action Plan</a:t>
                      </a:r>
                      <a:endParaRPr lang="en-US" sz="1200" b="1" dirty="0">
                        <a:effectLst/>
                        <a:latin typeface="Calibri"/>
                        <a:ea typeface="Calibri"/>
                        <a:cs typeface="Times New Roman"/>
                      </a:endParaRPr>
                    </a:p>
                  </a:txBody>
                  <a:tcPr marL="29373" marR="29373" marT="7866" marB="0" anchor="ctr"/>
                </a:tc>
                <a:tc>
                  <a:txBody>
                    <a:bodyPr/>
                    <a:lstStyle/>
                    <a:p>
                      <a:pPr marL="0" marR="0" algn="ctr">
                        <a:lnSpc>
                          <a:spcPct val="115000"/>
                        </a:lnSpc>
                        <a:spcBef>
                          <a:spcPts val="0"/>
                        </a:spcBef>
                        <a:spcAft>
                          <a:spcPts val="1000"/>
                        </a:spcAft>
                      </a:pPr>
                      <a:r>
                        <a:rPr lang="en-US" sz="1200" b="1" u="sng" dirty="0">
                          <a:effectLst/>
                        </a:rPr>
                        <a:t>Measures</a:t>
                      </a:r>
                      <a:endParaRPr lang="en-US" sz="1200" b="1" dirty="0">
                        <a:effectLst/>
                        <a:latin typeface="Calibri"/>
                        <a:ea typeface="Calibri"/>
                        <a:cs typeface="Times New Roman"/>
                      </a:endParaRPr>
                    </a:p>
                  </a:txBody>
                  <a:tcPr marL="29373" marR="29373" marT="7866" marB="0" anchor="ctr"/>
                </a:tc>
                <a:tc>
                  <a:txBody>
                    <a:bodyPr/>
                    <a:lstStyle/>
                    <a:p>
                      <a:pPr marL="0" marR="0" algn="ctr">
                        <a:lnSpc>
                          <a:spcPct val="115000"/>
                        </a:lnSpc>
                        <a:spcBef>
                          <a:spcPts val="0"/>
                        </a:spcBef>
                        <a:spcAft>
                          <a:spcPts val="1000"/>
                        </a:spcAft>
                      </a:pPr>
                      <a:r>
                        <a:rPr lang="en-US" sz="1200" b="1" u="sng" dirty="0">
                          <a:effectLst/>
                        </a:rPr>
                        <a:t>Determination of Success</a:t>
                      </a:r>
                      <a:endParaRPr lang="en-US" sz="1200" b="1" dirty="0">
                        <a:effectLst/>
                        <a:latin typeface="Calibri"/>
                        <a:ea typeface="Calibri"/>
                        <a:cs typeface="Times New Roman"/>
                      </a:endParaRPr>
                    </a:p>
                  </a:txBody>
                  <a:tcPr marL="29373" marR="29373" marT="7866" marB="0" anchor="ctr"/>
                </a:tc>
                <a:tc>
                  <a:txBody>
                    <a:bodyPr/>
                    <a:lstStyle/>
                    <a:p>
                      <a:pPr marL="0" marR="0" algn="ctr">
                        <a:lnSpc>
                          <a:spcPct val="115000"/>
                        </a:lnSpc>
                        <a:spcBef>
                          <a:spcPts val="0"/>
                        </a:spcBef>
                        <a:spcAft>
                          <a:spcPts val="1000"/>
                        </a:spcAft>
                      </a:pPr>
                      <a:r>
                        <a:rPr lang="en-US" sz="1200" b="1" u="sng" dirty="0">
                          <a:effectLst/>
                        </a:rPr>
                        <a:t>Timeline </a:t>
                      </a:r>
                      <a:endParaRPr lang="en-US" sz="1200" b="1" dirty="0">
                        <a:effectLst/>
                        <a:latin typeface="Calibri"/>
                        <a:ea typeface="Calibri"/>
                        <a:cs typeface="Times New Roman"/>
                      </a:endParaRPr>
                    </a:p>
                  </a:txBody>
                  <a:tcPr marL="29373" marR="29373" marT="7866" marB="0" anchor="ctr"/>
                </a:tc>
                <a:extLst>
                  <a:ext uri="{0D108BD9-81ED-4DB2-BD59-A6C34878D82A}">
                    <a16:rowId xmlns:a16="http://schemas.microsoft.com/office/drawing/2014/main" val="10001"/>
                  </a:ext>
                </a:extLst>
              </a:tr>
              <a:tr h="2767970">
                <a:tc>
                  <a:txBody>
                    <a:bodyPr/>
                    <a:lstStyle/>
                    <a:p>
                      <a:pPr marL="0" marR="0">
                        <a:lnSpc>
                          <a:spcPct val="115000"/>
                        </a:lnSpc>
                        <a:spcBef>
                          <a:spcPts val="0"/>
                        </a:spcBef>
                        <a:spcAft>
                          <a:spcPts val="1000"/>
                        </a:spcAft>
                      </a:pPr>
                      <a:r>
                        <a:rPr lang="en-US" sz="1600" dirty="0">
                          <a:effectLst/>
                        </a:rPr>
                        <a:t>1. Unable to care for complex critically care patients without assistance from colleagues</a:t>
                      </a:r>
                    </a:p>
                    <a:p>
                      <a:pPr marL="0" marR="0">
                        <a:lnSpc>
                          <a:spcPct val="115000"/>
                        </a:lnSpc>
                        <a:spcBef>
                          <a:spcPts val="0"/>
                        </a:spcBef>
                        <a:spcAft>
                          <a:spcPts val="1000"/>
                        </a:spcAft>
                      </a:pPr>
                      <a:r>
                        <a:rPr lang="en-US" sz="1600" dirty="0">
                          <a:effectLst/>
                        </a:rPr>
                        <a:t> </a:t>
                      </a:r>
                      <a:endParaRPr lang="en-US" sz="1600" dirty="0">
                        <a:effectLst/>
                        <a:latin typeface="Calibri"/>
                        <a:ea typeface="Calibri"/>
                        <a:cs typeface="Times New Roman"/>
                      </a:endParaRPr>
                    </a:p>
                  </a:txBody>
                  <a:tcPr marL="29373" marR="29373" marT="7866" marB="0" anchor="ctr"/>
                </a:tc>
                <a:tc>
                  <a:txBody>
                    <a:bodyPr/>
                    <a:lstStyle/>
                    <a:p>
                      <a:pPr marL="0" marR="0">
                        <a:lnSpc>
                          <a:spcPct val="115000"/>
                        </a:lnSpc>
                        <a:spcBef>
                          <a:spcPts val="0"/>
                        </a:spcBef>
                        <a:spcAft>
                          <a:spcPts val="1000"/>
                        </a:spcAft>
                      </a:pPr>
                      <a:r>
                        <a:rPr lang="en-US" sz="1400" b="1" dirty="0">
                          <a:effectLst/>
                        </a:rPr>
                        <a:t>PC, MK</a:t>
                      </a:r>
                      <a:endParaRPr lang="en-US" sz="1400" b="1" dirty="0">
                        <a:effectLst/>
                        <a:latin typeface="Calibri"/>
                        <a:ea typeface="Calibri"/>
                        <a:cs typeface="Times New Roman"/>
                      </a:endParaRPr>
                    </a:p>
                  </a:txBody>
                  <a:tcPr marL="29373" marR="29373" marT="7866" marB="0" anchor="ctr"/>
                </a:tc>
                <a:tc>
                  <a:txBody>
                    <a:bodyPr/>
                    <a:lstStyle/>
                    <a:p>
                      <a:pPr marL="0" marR="0">
                        <a:lnSpc>
                          <a:spcPct val="115000"/>
                        </a:lnSpc>
                        <a:spcBef>
                          <a:spcPts val="0"/>
                        </a:spcBef>
                        <a:spcAft>
                          <a:spcPts val="1000"/>
                        </a:spcAft>
                      </a:pPr>
                      <a:r>
                        <a:rPr lang="en-US" sz="1200" dirty="0">
                          <a:effectLst/>
                        </a:rPr>
                        <a:t>1.   Assigned reading/textbooks (reviewed by Improvement Coach)</a:t>
                      </a:r>
                    </a:p>
                    <a:p>
                      <a:pPr marL="0" marR="0">
                        <a:lnSpc>
                          <a:spcPct val="115000"/>
                        </a:lnSpc>
                        <a:spcBef>
                          <a:spcPts val="0"/>
                        </a:spcBef>
                        <a:spcAft>
                          <a:spcPts val="1000"/>
                        </a:spcAft>
                      </a:pPr>
                      <a:r>
                        <a:rPr lang="en-US" sz="1200" dirty="0">
                          <a:effectLst/>
                        </a:rPr>
                        <a:t>2.  Metacognition skills to improve clinical reasoning (SNAPPS, Reverse Presentations, Illness Scripts, Persuade the MD, Chart-stimulated Recall etc)</a:t>
                      </a:r>
                    </a:p>
                    <a:p>
                      <a:pPr marL="0" marR="0">
                        <a:lnSpc>
                          <a:spcPct val="115000"/>
                        </a:lnSpc>
                        <a:spcBef>
                          <a:spcPts val="0"/>
                        </a:spcBef>
                        <a:spcAft>
                          <a:spcPts val="1000"/>
                        </a:spcAft>
                      </a:pPr>
                      <a:r>
                        <a:rPr lang="en-US" sz="1200" dirty="0">
                          <a:effectLst/>
                        </a:rPr>
                        <a:t>3.  Improvement Coach will discuss goals with his CCU and procedure teams</a:t>
                      </a:r>
                      <a:endParaRPr lang="en-US" sz="1200" dirty="0">
                        <a:effectLst/>
                        <a:latin typeface="Calibri"/>
                        <a:ea typeface="Calibri"/>
                        <a:cs typeface="Times New Roman"/>
                      </a:endParaRPr>
                    </a:p>
                  </a:txBody>
                  <a:tcPr marL="29373" marR="29373" marT="7866" marB="0"/>
                </a:tc>
                <a:tc>
                  <a:txBody>
                    <a:bodyPr/>
                    <a:lstStyle/>
                    <a:p>
                      <a:pPr marL="0" marR="0">
                        <a:lnSpc>
                          <a:spcPct val="115000"/>
                        </a:lnSpc>
                        <a:spcBef>
                          <a:spcPts val="0"/>
                        </a:spcBef>
                        <a:spcAft>
                          <a:spcPts val="1000"/>
                        </a:spcAft>
                      </a:pPr>
                      <a:r>
                        <a:rPr lang="en-US" sz="1200" dirty="0">
                          <a:effectLst/>
                        </a:rPr>
                        <a:t>1.  Direct observations by Peer Coach, CCU team, surgical team</a:t>
                      </a:r>
                    </a:p>
                    <a:p>
                      <a:pPr marL="0" marR="0">
                        <a:lnSpc>
                          <a:spcPct val="115000"/>
                        </a:lnSpc>
                        <a:spcBef>
                          <a:spcPts val="0"/>
                        </a:spcBef>
                        <a:spcAft>
                          <a:spcPts val="1000"/>
                        </a:spcAft>
                      </a:pPr>
                      <a:r>
                        <a:rPr lang="en-US" sz="1200" dirty="0">
                          <a:effectLst/>
                        </a:rPr>
                        <a:t>2.  Indirect observations by Improvement coach </a:t>
                      </a:r>
                    </a:p>
                    <a:p>
                      <a:pPr marL="0" marR="0">
                        <a:lnSpc>
                          <a:spcPct val="115000"/>
                        </a:lnSpc>
                        <a:spcBef>
                          <a:spcPts val="0"/>
                        </a:spcBef>
                        <a:spcAft>
                          <a:spcPts val="1000"/>
                        </a:spcAft>
                      </a:pPr>
                      <a:r>
                        <a:rPr lang="en-US" sz="1200" dirty="0">
                          <a:effectLst/>
                        </a:rPr>
                        <a:t>3.  Inpatient evaluations (multisource evals)</a:t>
                      </a:r>
                      <a:endParaRPr lang="en-US" sz="1200" dirty="0">
                        <a:effectLst/>
                        <a:latin typeface="Calibri"/>
                        <a:ea typeface="Calibri"/>
                        <a:cs typeface="Times New Roman"/>
                      </a:endParaRPr>
                    </a:p>
                  </a:txBody>
                  <a:tcPr marL="29373" marR="29373" marT="7866" marB="0"/>
                </a:tc>
                <a:tc>
                  <a:txBody>
                    <a:bodyPr/>
                    <a:lstStyle/>
                    <a:p>
                      <a:pPr marL="0" marR="0">
                        <a:lnSpc>
                          <a:spcPct val="115000"/>
                        </a:lnSpc>
                        <a:spcBef>
                          <a:spcPts val="0"/>
                        </a:spcBef>
                        <a:spcAft>
                          <a:spcPts val="1000"/>
                        </a:spcAft>
                      </a:pPr>
                      <a:r>
                        <a:rPr lang="en-US" sz="1200" dirty="0">
                          <a:effectLst/>
                        </a:rPr>
                        <a:t>Milestone evaluations of 3.0 with rare 2.5 in the areas of PC, MK</a:t>
                      </a:r>
                      <a:endParaRPr lang="en-US" sz="1200" dirty="0">
                        <a:effectLst/>
                        <a:latin typeface="Calibri"/>
                        <a:ea typeface="Calibri"/>
                        <a:cs typeface="Times New Roman"/>
                      </a:endParaRPr>
                    </a:p>
                  </a:txBody>
                  <a:tcPr marL="29373" marR="29373" marT="7866" marB="0"/>
                </a:tc>
                <a:tc>
                  <a:txBody>
                    <a:bodyPr/>
                    <a:lstStyle/>
                    <a:p>
                      <a:pPr marL="0" marR="0" algn="ctr">
                        <a:lnSpc>
                          <a:spcPct val="115000"/>
                        </a:lnSpc>
                        <a:spcBef>
                          <a:spcPts val="0"/>
                        </a:spcBef>
                        <a:spcAft>
                          <a:spcPts val="1000"/>
                        </a:spcAft>
                      </a:pPr>
                      <a:r>
                        <a:rPr lang="en-US" sz="1200" dirty="0">
                          <a:effectLst/>
                        </a:rPr>
                        <a:t>0/0/00</a:t>
                      </a:r>
                      <a:endParaRPr lang="en-US" sz="1200" dirty="0">
                        <a:effectLst/>
                        <a:latin typeface="Calibri"/>
                        <a:ea typeface="Calibri"/>
                        <a:cs typeface="Times New Roman"/>
                      </a:endParaRPr>
                    </a:p>
                  </a:txBody>
                  <a:tcPr marL="29373" marR="29373" marT="7866" marB="0"/>
                </a:tc>
                <a:extLst>
                  <a:ext uri="{0D108BD9-81ED-4DB2-BD59-A6C34878D82A}">
                    <a16:rowId xmlns:a16="http://schemas.microsoft.com/office/drawing/2014/main" val="10002"/>
                  </a:ext>
                </a:extLst>
              </a:tr>
              <a:tr h="1215993">
                <a:tc>
                  <a:txBody>
                    <a:bodyPr/>
                    <a:lstStyle/>
                    <a:p>
                      <a:pPr marL="0" marR="0">
                        <a:lnSpc>
                          <a:spcPct val="115000"/>
                        </a:lnSpc>
                        <a:spcBef>
                          <a:spcPts val="0"/>
                        </a:spcBef>
                        <a:spcAft>
                          <a:spcPts val="1000"/>
                        </a:spcAft>
                      </a:pPr>
                      <a:r>
                        <a:rPr lang="en-US" sz="1600" dirty="0">
                          <a:effectLst/>
                        </a:rPr>
                        <a:t>2.  Unable to perform basic procedures competently w/out assistance</a:t>
                      </a:r>
                      <a:endParaRPr lang="en-US" sz="1600" dirty="0">
                        <a:effectLst/>
                        <a:latin typeface="Calibri"/>
                        <a:ea typeface="Calibri"/>
                        <a:cs typeface="Times New Roman"/>
                      </a:endParaRPr>
                    </a:p>
                  </a:txBody>
                  <a:tcPr marL="29373" marR="29373" marT="7866" marB="0" anchor="ctr"/>
                </a:tc>
                <a:tc>
                  <a:txBody>
                    <a:bodyPr/>
                    <a:lstStyle/>
                    <a:p>
                      <a:pPr marL="0" marR="0">
                        <a:lnSpc>
                          <a:spcPct val="115000"/>
                        </a:lnSpc>
                        <a:spcBef>
                          <a:spcPts val="0"/>
                        </a:spcBef>
                        <a:spcAft>
                          <a:spcPts val="1000"/>
                        </a:spcAft>
                      </a:pPr>
                      <a:r>
                        <a:rPr lang="en-US" sz="1400" b="1" dirty="0">
                          <a:effectLst/>
                        </a:rPr>
                        <a:t>PC, MK</a:t>
                      </a:r>
                      <a:endParaRPr lang="en-US" sz="1400" b="1" dirty="0">
                        <a:effectLst/>
                        <a:latin typeface="Calibri"/>
                        <a:ea typeface="Calibri"/>
                        <a:cs typeface="Times New Roman"/>
                      </a:endParaRPr>
                    </a:p>
                  </a:txBody>
                  <a:tcPr marL="29373" marR="29373" marT="7866" marB="0" anchor="ctr"/>
                </a:tc>
                <a:tc>
                  <a:txBody>
                    <a:bodyPr/>
                    <a:lstStyle/>
                    <a:p>
                      <a:pPr marL="0" marR="0">
                        <a:lnSpc>
                          <a:spcPct val="115000"/>
                        </a:lnSpc>
                        <a:spcBef>
                          <a:spcPts val="0"/>
                        </a:spcBef>
                        <a:spcAft>
                          <a:spcPts val="1000"/>
                        </a:spcAft>
                      </a:pPr>
                      <a:r>
                        <a:rPr lang="en-US" sz="1200" dirty="0">
                          <a:effectLst/>
                        </a:rPr>
                        <a:t>1. Simulation exercises arranged by Coach.</a:t>
                      </a:r>
                      <a:endParaRPr lang="en-US" sz="1200" dirty="0">
                        <a:effectLst/>
                        <a:latin typeface="Calibri"/>
                        <a:ea typeface="Calibri"/>
                        <a:cs typeface="Times New Roman"/>
                      </a:endParaRPr>
                    </a:p>
                  </a:txBody>
                  <a:tcPr marL="29373" marR="29373" marT="7866" marB="0"/>
                </a:tc>
                <a:tc>
                  <a:txBody>
                    <a:bodyPr/>
                    <a:lstStyle/>
                    <a:p>
                      <a:pPr marL="0" marR="0">
                        <a:lnSpc>
                          <a:spcPct val="115000"/>
                        </a:lnSpc>
                        <a:spcBef>
                          <a:spcPts val="0"/>
                        </a:spcBef>
                        <a:spcAft>
                          <a:spcPts val="1000"/>
                        </a:spcAft>
                      </a:pPr>
                      <a:r>
                        <a:rPr lang="en-US" sz="1200" dirty="0">
                          <a:effectLst/>
                        </a:rPr>
                        <a:t>Inpatient evaluations (multisource evals)</a:t>
                      </a:r>
                    </a:p>
                    <a:p>
                      <a:pPr marL="0" marR="0">
                        <a:lnSpc>
                          <a:spcPct val="115000"/>
                        </a:lnSpc>
                        <a:spcBef>
                          <a:spcPts val="0"/>
                        </a:spcBef>
                        <a:spcAft>
                          <a:spcPts val="1000"/>
                        </a:spcAft>
                      </a:pPr>
                      <a:r>
                        <a:rPr lang="en-US" sz="1200" dirty="0">
                          <a:effectLst/>
                        </a:rPr>
                        <a:t> </a:t>
                      </a:r>
                      <a:endParaRPr lang="en-US" sz="1200" dirty="0">
                        <a:effectLst/>
                        <a:latin typeface="Calibri"/>
                        <a:ea typeface="Calibri"/>
                        <a:cs typeface="Times New Roman"/>
                      </a:endParaRPr>
                    </a:p>
                  </a:txBody>
                  <a:tcPr marL="29373" marR="29373" marT="7866" marB="0"/>
                </a:tc>
                <a:tc>
                  <a:txBody>
                    <a:bodyPr/>
                    <a:lstStyle/>
                    <a:p>
                      <a:pPr marL="0" marR="0">
                        <a:lnSpc>
                          <a:spcPct val="115000"/>
                        </a:lnSpc>
                        <a:spcBef>
                          <a:spcPts val="0"/>
                        </a:spcBef>
                        <a:spcAft>
                          <a:spcPts val="1000"/>
                        </a:spcAft>
                      </a:pPr>
                      <a:r>
                        <a:rPr lang="en-US" sz="1200" dirty="0">
                          <a:effectLst/>
                        </a:rPr>
                        <a:t>Milestone evaluations of 3.0 with rare 2.5 in the area of PC</a:t>
                      </a:r>
                      <a:endParaRPr lang="en-US" sz="1200" dirty="0">
                        <a:effectLst/>
                        <a:latin typeface="Calibri"/>
                        <a:ea typeface="Calibri"/>
                        <a:cs typeface="Times New Roman"/>
                      </a:endParaRPr>
                    </a:p>
                  </a:txBody>
                  <a:tcPr marL="29373" marR="29373" marT="7866" marB="0"/>
                </a:tc>
                <a:tc>
                  <a:txBody>
                    <a:bodyPr/>
                    <a:lstStyle/>
                    <a:p>
                      <a:pPr marL="0" marR="0" algn="ctr">
                        <a:lnSpc>
                          <a:spcPct val="115000"/>
                        </a:lnSpc>
                        <a:spcBef>
                          <a:spcPts val="0"/>
                        </a:spcBef>
                        <a:spcAft>
                          <a:spcPts val="1000"/>
                        </a:spcAft>
                      </a:pPr>
                      <a:r>
                        <a:rPr lang="en-US" sz="1200" dirty="0">
                          <a:effectLst/>
                        </a:rPr>
                        <a:t>0/0/00</a:t>
                      </a:r>
                      <a:endParaRPr lang="en-US" sz="1200" dirty="0">
                        <a:effectLst/>
                        <a:latin typeface="Calibri"/>
                        <a:ea typeface="Calibri"/>
                        <a:cs typeface="Times New Roman"/>
                      </a:endParaRPr>
                    </a:p>
                  </a:txBody>
                  <a:tcPr marL="29373" marR="29373" marT="7866" marB="0"/>
                </a:tc>
                <a:extLst>
                  <a:ext uri="{0D108BD9-81ED-4DB2-BD59-A6C34878D82A}">
                    <a16:rowId xmlns:a16="http://schemas.microsoft.com/office/drawing/2014/main" val="10003"/>
                  </a:ext>
                </a:extLst>
              </a:tr>
              <a:tr h="2024361">
                <a:tc>
                  <a:txBody>
                    <a:bodyPr/>
                    <a:lstStyle/>
                    <a:p>
                      <a:pPr marL="0" marR="0">
                        <a:lnSpc>
                          <a:spcPct val="115000"/>
                        </a:lnSpc>
                        <a:spcBef>
                          <a:spcPts val="0"/>
                        </a:spcBef>
                        <a:spcAft>
                          <a:spcPts val="1000"/>
                        </a:spcAft>
                      </a:pPr>
                      <a:r>
                        <a:rPr lang="en-US" sz="1600" dirty="0">
                          <a:effectLst/>
                        </a:rPr>
                        <a:t>3.  Unable to accept constructive feedback and utilize patient-care data/outcomes to improve patient care</a:t>
                      </a:r>
                      <a:endParaRPr lang="en-US" sz="1600" dirty="0">
                        <a:effectLst/>
                        <a:latin typeface="Calibri"/>
                        <a:ea typeface="Calibri"/>
                        <a:cs typeface="Times New Roman"/>
                      </a:endParaRPr>
                    </a:p>
                  </a:txBody>
                  <a:tcPr marL="29373" marR="29373" marT="7866" marB="0" anchor="ctr"/>
                </a:tc>
                <a:tc>
                  <a:txBody>
                    <a:bodyPr/>
                    <a:lstStyle/>
                    <a:p>
                      <a:pPr marL="0" marR="0">
                        <a:lnSpc>
                          <a:spcPct val="115000"/>
                        </a:lnSpc>
                        <a:spcBef>
                          <a:spcPts val="0"/>
                        </a:spcBef>
                        <a:spcAft>
                          <a:spcPts val="1000"/>
                        </a:spcAft>
                      </a:pPr>
                      <a:r>
                        <a:rPr lang="en-US" sz="1400" b="1" dirty="0">
                          <a:effectLst/>
                        </a:rPr>
                        <a:t>PBLI, Prof</a:t>
                      </a:r>
                      <a:endParaRPr lang="en-US" sz="1400" b="1" dirty="0">
                        <a:effectLst/>
                        <a:latin typeface="Calibri"/>
                        <a:ea typeface="Calibri"/>
                        <a:cs typeface="Times New Roman"/>
                      </a:endParaRPr>
                    </a:p>
                  </a:txBody>
                  <a:tcPr marL="29373" marR="29373" marT="7866" marB="0" anchor="ctr"/>
                </a:tc>
                <a:tc>
                  <a:txBody>
                    <a:bodyPr/>
                    <a:lstStyle/>
                    <a:p>
                      <a:pPr marL="0" marR="0">
                        <a:lnSpc>
                          <a:spcPct val="115000"/>
                        </a:lnSpc>
                        <a:spcBef>
                          <a:spcPts val="0"/>
                        </a:spcBef>
                        <a:spcAft>
                          <a:spcPts val="1000"/>
                        </a:spcAft>
                      </a:pPr>
                      <a:r>
                        <a:rPr lang="en-US" sz="1200" dirty="0">
                          <a:effectLst/>
                        </a:rPr>
                        <a:t>1. Reflection exercises arranged by Improvement Coach centered on acceptance of feedback as a component of Emotional Intelligence</a:t>
                      </a:r>
                    </a:p>
                    <a:p>
                      <a:pPr marL="0" marR="0">
                        <a:lnSpc>
                          <a:spcPct val="115000"/>
                        </a:lnSpc>
                        <a:spcBef>
                          <a:spcPts val="0"/>
                        </a:spcBef>
                        <a:spcAft>
                          <a:spcPts val="1000"/>
                        </a:spcAft>
                      </a:pPr>
                      <a:r>
                        <a:rPr lang="en-US" sz="1200" dirty="0">
                          <a:effectLst/>
                        </a:rPr>
                        <a:t>2.  Improvement Coach will oversee a second PBLI project and measure outcomes </a:t>
                      </a:r>
                      <a:endParaRPr lang="en-US" sz="1200" dirty="0">
                        <a:effectLst/>
                        <a:latin typeface="Calibri"/>
                        <a:ea typeface="Calibri"/>
                        <a:cs typeface="Times New Roman"/>
                      </a:endParaRPr>
                    </a:p>
                  </a:txBody>
                  <a:tcPr marL="29373" marR="29373" marT="7866" marB="0"/>
                </a:tc>
                <a:tc>
                  <a:txBody>
                    <a:bodyPr/>
                    <a:lstStyle/>
                    <a:p>
                      <a:pPr marL="0" marR="0">
                        <a:lnSpc>
                          <a:spcPct val="115000"/>
                        </a:lnSpc>
                        <a:spcBef>
                          <a:spcPts val="0"/>
                        </a:spcBef>
                        <a:spcAft>
                          <a:spcPts val="1000"/>
                        </a:spcAft>
                      </a:pPr>
                      <a:r>
                        <a:rPr lang="en-US" sz="1200" dirty="0">
                          <a:effectLst/>
                        </a:rPr>
                        <a:t>1.  Q2-week meetings and assessment of readiness to change as evaluated by Improvement Coach</a:t>
                      </a:r>
                    </a:p>
                    <a:p>
                      <a:pPr marL="0" marR="0">
                        <a:lnSpc>
                          <a:spcPct val="115000"/>
                        </a:lnSpc>
                        <a:spcBef>
                          <a:spcPts val="0"/>
                        </a:spcBef>
                        <a:spcAft>
                          <a:spcPts val="1000"/>
                        </a:spcAft>
                      </a:pPr>
                      <a:r>
                        <a:rPr lang="en-US" sz="1200" dirty="0">
                          <a:effectLst/>
                        </a:rPr>
                        <a:t>2.  Outcome of second PBLI project</a:t>
                      </a:r>
                      <a:endParaRPr lang="en-US" sz="1200" dirty="0">
                        <a:effectLst/>
                        <a:latin typeface="Calibri"/>
                        <a:ea typeface="Calibri"/>
                        <a:cs typeface="Times New Roman"/>
                      </a:endParaRPr>
                    </a:p>
                  </a:txBody>
                  <a:tcPr marL="29373" marR="29373" marT="7866" marB="0"/>
                </a:tc>
                <a:tc>
                  <a:txBody>
                    <a:bodyPr/>
                    <a:lstStyle/>
                    <a:p>
                      <a:pPr marL="0" marR="0">
                        <a:lnSpc>
                          <a:spcPct val="115000"/>
                        </a:lnSpc>
                        <a:spcBef>
                          <a:spcPts val="0"/>
                        </a:spcBef>
                        <a:spcAft>
                          <a:spcPts val="1000"/>
                        </a:spcAft>
                      </a:pPr>
                      <a:r>
                        <a:rPr lang="en-US" sz="1200" dirty="0">
                          <a:effectLst/>
                        </a:rPr>
                        <a:t>Improvement in PBLI and Prof assessment done by Improvement Coach at meetings</a:t>
                      </a:r>
                      <a:endParaRPr lang="en-US" sz="1200" dirty="0">
                        <a:effectLst/>
                        <a:latin typeface="Calibri"/>
                        <a:ea typeface="Calibri"/>
                        <a:cs typeface="Times New Roman"/>
                      </a:endParaRPr>
                    </a:p>
                  </a:txBody>
                  <a:tcPr marL="29373" marR="29373" marT="7866" marB="0"/>
                </a:tc>
                <a:tc>
                  <a:txBody>
                    <a:bodyPr/>
                    <a:lstStyle/>
                    <a:p>
                      <a:pPr marL="0" marR="0" algn="ctr">
                        <a:lnSpc>
                          <a:spcPct val="115000"/>
                        </a:lnSpc>
                        <a:spcBef>
                          <a:spcPts val="0"/>
                        </a:spcBef>
                        <a:spcAft>
                          <a:spcPts val="1000"/>
                        </a:spcAft>
                      </a:pPr>
                      <a:r>
                        <a:rPr lang="en-US" sz="1200" dirty="0">
                          <a:effectLst/>
                        </a:rPr>
                        <a:t> </a:t>
                      </a:r>
                    </a:p>
                    <a:p>
                      <a:pPr marL="0" marR="0" algn="ctr">
                        <a:lnSpc>
                          <a:spcPct val="115000"/>
                        </a:lnSpc>
                        <a:spcBef>
                          <a:spcPts val="0"/>
                        </a:spcBef>
                        <a:spcAft>
                          <a:spcPts val="1000"/>
                        </a:spcAft>
                      </a:pPr>
                      <a:r>
                        <a:rPr lang="en-US" sz="1200" dirty="0">
                          <a:effectLst/>
                        </a:rPr>
                        <a:t>0/0/00</a:t>
                      </a:r>
                      <a:endParaRPr lang="en-US" sz="1200" dirty="0">
                        <a:effectLst/>
                        <a:latin typeface="Calibri"/>
                        <a:ea typeface="Calibri"/>
                        <a:cs typeface="Times New Roman"/>
                      </a:endParaRPr>
                    </a:p>
                  </a:txBody>
                  <a:tcPr marL="29373" marR="29373" marT="7866"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502691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5C75E-E1DD-95D0-6B77-7048183676F7}"/>
            </a:ext>
          </a:extLst>
        </p:cNvPr>
        <p:cNvGrpSpPr/>
        <p:nvPr/>
      </p:nvGrpSpPr>
      <p:grpSpPr>
        <a:xfrm>
          <a:off x="0" y="0"/>
          <a:ext cx="0" cy="0"/>
          <a:chOff x="0" y="0"/>
          <a:chExt cx="0" cy="0"/>
        </a:xfrm>
      </p:grpSpPr>
      <p:graphicFrame>
        <p:nvGraphicFramePr>
          <p:cNvPr id="2" name="Google Shape;445;gfdc47c60d3_0_43">
            <a:extLst>
              <a:ext uri="{FF2B5EF4-FFF2-40B4-BE49-F238E27FC236}">
                <a16:creationId xmlns:a16="http://schemas.microsoft.com/office/drawing/2014/main" id="{D783E787-F512-79A3-3FD5-6540B5990DEE}"/>
              </a:ext>
            </a:extLst>
          </p:cNvPr>
          <p:cNvGraphicFramePr/>
          <p:nvPr>
            <p:extLst>
              <p:ext uri="{D42A27DB-BD31-4B8C-83A1-F6EECF244321}">
                <p14:modId xmlns:p14="http://schemas.microsoft.com/office/powerpoint/2010/main" val="1936776155"/>
              </p:ext>
            </p:extLst>
          </p:nvPr>
        </p:nvGraphicFramePr>
        <p:xfrm>
          <a:off x="220494" y="149158"/>
          <a:ext cx="11679676" cy="6286597"/>
        </p:xfrm>
        <a:graphic>
          <a:graphicData uri="http://schemas.openxmlformats.org/drawingml/2006/table">
            <a:tbl>
              <a:tblPr bandRow="1">
                <a:noFill/>
              </a:tblPr>
              <a:tblGrid>
                <a:gridCol w="3496653">
                  <a:extLst>
                    <a:ext uri="{9D8B030D-6E8A-4147-A177-3AD203B41FA5}">
                      <a16:colId xmlns:a16="http://schemas.microsoft.com/office/drawing/2014/main" val="20000"/>
                    </a:ext>
                  </a:extLst>
                </a:gridCol>
                <a:gridCol w="2268606">
                  <a:extLst>
                    <a:ext uri="{9D8B030D-6E8A-4147-A177-3AD203B41FA5}">
                      <a16:colId xmlns:a16="http://schemas.microsoft.com/office/drawing/2014/main" val="20001"/>
                    </a:ext>
                  </a:extLst>
                </a:gridCol>
                <a:gridCol w="2976664">
                  <a:extLst>
                    <a:ext uri="{9D8B030D-6E8A-4147-A177-3AD203B41FA5}">
                      <a16:colId xmlns:a16="http://schemas.microsoft.com/office/drawing/2014/main" val="20002"/>
                    </a:ext>
                  </a:extLst>
                </a:gridCol>
                <a:gridCol w="2937753">
                  <a:extLst>
                    <a:ext uri="{9D8B030D-6E8A-4147-A177-3AD203B41FA5}">
                      <a16:colId xmlns:a16="http://schemas.microsoft.com/office/drawing/2014/main" val="20003"/>
                    </a:ext>
                  </a:extLst>
                </a:gridCol>
              </a:tblGrid>
              <a:tr h="504892">
                <a:tc gridSpan="4">
                  <a:txBody>
                    <a:bodyPr/>
                    <a:lstStyle/>
                    <a:p>
                      <a:pPr marL="0" lvl="0" indent="0" algn="ctr" rtl="0">
                        <a:spcBef>
                          <a:spcPts val="0"/>
                        </a:spcBef>
                        <a:spcAft>
                          <a:spcPts val="0"/>
                        </a:spcAft>
                        <a:buNone/>
                      </a:pPr>
                      <a:r>
                        <a:rPr lang="en-US" sz="2800" b="1" dirty="0">
                          <a:latin typeface="Calibri"/>
                          <a:ea typeface="Calibri"/>
                          <a:cs typeface="Calibri"/>
                          <a:sym typeface="Calibri"/>
                        </a:rPr>
                        <a:t>Sample Action Items</a:t>
                      </a:r>
                      <a:endParaRPr sz="2800" b="1" dirty="0">
                        <a:latin typeface="Calibri"/>
                        <a:ea typeface="Calibri"/>
                        <a:cs typeface="Calibri"/>
                        <a:sym typeface="Calibri"/>
                      </a:endParaRPr>
                    </a:p>
                  </a:txBody>
                  <a:tcPr marL="68575" marR="68575" marT="0" marB="0" anchor="ctr">
                    <a:solidFill>
                      <a:srgbClr val="ACB9CA"/>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1490">
                <a:tc gridSpan="4">
                  <a:txBody>
                    <a:bodyPr/>
                    <a:lstStyle/>
                    <a:p>
                      <a:pPr marL="0" lvl="0" indent="0" algn="l" rtl="0">
                        <a:spcBef>
                          <a:spcPts val="0"/>
                        </a:spcBef>
                        <a:spcAft>
                          <a:spcPts val="0"/>
                        </a:spcAft>
                        <a:buNone/>
                      </a:pPr>
                      <a:endParaRPr sz="1100">
                        <a:latin typeface="Calibri"/>
                        <a:ea typeface="Calibri"/>
                        <a:cs typeface="Calibri"/>
                        <a:sym typeface="Calibri"/>
                      </a:endParaRPr>
                    </a:p>
                  </a:txBody>
                  <a:tcPr marL="68575" marR="68575"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57204">
                <a:tc>
                  <a:txBody>
                    <a:bodyPr/>
                    <a:lstStyle/>
                    <a:p>
                      <a:pPr marL="0" lvl="0" indent="0" algn="ctr" rtl="0">
                        <a:spcBef>
                          <a:spcPts val="0"/>
                        </a:spcBef>
                        <a:spcAft>
                          <a:spcPts val="0"/>
                        </a:spcAft>
                        <a:buNone/>
                      </a:pPr>
                      <a:r>
                        <a:rPr lang="en-US" sz="1600" b="1" dirty="0">
                          <a:latin typeface="Calibri"/>
                          <a:ea typeface="Calibri"/>
                          <a:cs typeface="Calibri"/>
                          <a:sym typeface="Calibri"/>
                        </a:rPr>
                        <a:t>Medical Knowledge</a:t>
                      </a:r>
                      <a:endParaRPr sz="1600" b="1" dirty="0">
                        <a:latin typeface="Calibri"/>
                        <a:ea typeface="Calibri"/>
                        <a:cs typeface="Calibri"/>
                        <a:sym typeface="Calibri"/>
                      </a:endParaRPr>
                    </a:p>
                  </a:txBody>
                  <a:tcPr marL="68575" marR="68575" marT="0" marB="0">
                    <a:solidFill>
                      <a:srgbClr val="D5DCE4"/>
                    </a:solidFill>
                  </a:tcPr>
                </a:tc>
                <a:tc>
                  <a:txBody>
                    <a:bodyPr/>
                    <a:lstStyle/>
                    <a:p>
                      <a:pPr marL="0" lvl="0" indent="0" algn="ctr" rtl="0">
                        <a:spcBef>
                          <a:spcPts val="0"/>
                        </a:spcBef>
                        <a:spcAft>
                          <a:spcPts val="0"/>
                        </a:spcAft>
                        <a:buNone/>
                      </a:pPr>
                      <a:r>
                        <a:rPr lang="en-US" sz="1600" b="1">
                          <a:latin typeface="Calibri"/>
                          <a:ea typeface="Calibri"/>
                          <a:cs typeface="Calibri"/>
                          <a:sym typeface="Calibri"/>
                        </a:rPr>
                        <a:t>Patient Care</a:t>
                      </a:r>
                      <a:endParaRPr sz="1600" b="1">
                        <a:latin typeface="Calibri"/>
                        <a:ea typeface="Calibri"/>
                        <a:cs typeface="Calibri"/>
                        <a:sym typeface="Calibri"/>
                      </a:endParaRPr>
                    </a:p>
                  </a:txBody>
                  <a:tcPr marL="68575" marR="68575" marT="0" marB="0">
                    <a:solidFill>
                      <a:srgbClr val="DEEBF6"/>
                    </a:solidFill>
                  </a:tcPr>
                </a:tc>
                <a:tc>
                  <a:txBody>
                    <a:bodyPr/>
                    <a:lstStyle/>
                    <a:p>
                      <a:pPr marL="0" lvl="0" indent="0" algn="ctr" rtl="0">
                        <a:spcBef>
                          <a:spcPts val="0"/>
                        </a:spcBef>
                        <a:spcAft>
                          <a:spcPts val="0"/>
                        </a:spcAft>
                        <a:buNone/>
                      </a:pPr>
                      <a:r>
                        <a:rPr lang="en-US" sz="1600" b="1">
                          <a:latin typeface="Calibri"/>
                          <a:ea typeface="Calibri"/>
                          <a:cs typeface="Calibri"/>
                          <a:sym typeface="Calibri"/>
                        </a:rPr>
                        <a:t>Communication</a:t>
                      </a:r>
                      <a:endParaRPr sz="1600" b="1">
                        <a:latin typeface="Calibri"/>
                        <a:ea typeface="Calibri"/>
                        <a:cs typeface="Calibri"/>
                        <a:sym typeface="Calibri"/>
                      </a:endParaRPr>
                    </a:p>
                  </a:txBody>
                  <a:tcPr marL="68575" marR="68575" marT="0" marB="0">
                    <a:solidFill>
                      <a:srgbClr val="D5DCE4"/>
                    </a:solidFill>
                  </a:tcPr>
                </a:tc>
                <a:tc>
                  <a:txBody>
                    <a:bodyPr/>
                    <a:lstStyle/>
                    <a:p>
                      <a:pPr marL="0" lvl="0" indent="0" algn="ctr" rtl="0">
                        <a:spcBef>
                          <a:spcPts val="0"/>
                        </a:spcBef>
                        <a:spcAft>
                          <a:spcPts val="0"/>
                        </a:spcAft>
                        <a:buNone/>
                      </a:pPr>
                      <a:r>
                        <a:rPr lang="en-US" sz="1600" b="1">
                          <a:latin typeface="Calibri"/>
                          <a:ea typeface="Calibri"/>
                          <a:cs typeface="Calibri"/>
                          <a:sym typeface="Calibri"/>
                        </a:rPr>
                        <a:t>Professionalism</a:t>
                      </a:r>
                      <a:endParaRPr sz="1600" b="1">
                        <a:latin typeface="Calibri"/>
                        <a:ea typeface="Calibri"/>
                        <a:cs typeface="Calibri"/>
                        <a:sym typeface="Calibri"/>
                      </a:endParaRPr>
                    </a:p>
                  </a:txBody>
                  <a:tcPr marL="68575" marR="68575" marT="0" marB="0">
                    <a:solidFill>
                      <a:srgbClr val="DEEBF6"/>
                    </a:solidFill>
                  </a:tcPr>
                </a:tc>
                <a:extLst>
                  <a:ext uri="{0D108BD9-81ED-4DB2-BD59-A6C34878D82A}">
                    <a16:rowId xmlns:a16="http://schemas.microsoft.com/office/drawing/2014/main" val="10002"/>
                  </a:ext>
                </a:extLst>
              </a:tr>
              <a:tr h="751830">
                <a:tc>
                  <a:txBody>
                    <a:bodyPr/>
                    <a:lstStyle/>
                    <a:p>
                      <a:pPr marL="0" lvl="0" indent="0" algn="l" rtl="0">
                        <a:spcBef>
                          <a:spcPts val="0"/>
                        </a:spcBef>
                        <a:spcAft>
                          <a:spcPts val="0"/>
                        </a:spcAft>
                        <a:buNone/>
                      </a:pPr>
                      <a:r>
                        <a:rPr lang="en-US" sz="1800" dirty="0">
                          <a:latin typeface="Calibri"/>
                          <a:ea typeface="Calibri"/>
                          <a:cs typeface="Calibri"/>
                          <a:sym typeface="Calibri"/>
                        </a:rPr>
                        <a:t>ACCSAP questions</a:t>
                      </a:r>
                      <a:endParaRPr sz="1800" dirty="0">
                        <a:latin typeface="Calibri"/>
                        <a:ea typeface="Calibri"/>
                        <a:cs typeface="Calibri"/>
                        <a:sym typeface="Calibri"/>
                      </a:endParaRPr>
                    </a:p>
                  </a:txBody>
                  <a:tcPr marL="68575" marR="68575" marT="0" marB="0">
                    <a:solidFill>
                      <a:srgbClr val="D5DCE4"/>
                    </a:solidFill>
                  </a:tcPr>
                </a:tc>
                <a:tc>
                  <a:txBody>
                    <a:bodyPr/>
                    <a:lstStyle/>
                    <a:p>
                      <a:pPr marL="0" lvl="0" indent="0" algn="l" rtl="0">
                        <a:spcBef>
                          <a:spcPts val="0"/>
                        </a:spcBef>
                        <a:spcAft>
                          <a:spcPts val="0"/>
                        </a:spcAft>
                        <a:buNone/>
                      </a:pPr>
                      <a:r>
                        <a:rPr lang="en-US" sz="1800" dirty="0">
                          <a:latin typeface="Calibri"/>
                          <a:ea typeface="Calibri"/>
                          <a:cs typeface="Calibri"/>
                          <a:sym typeface="Calibri"/>
                        </a:rPr>
                        <a:t>Review pre-rounding &amp; presentation templates</a:t>
                      </a:r>
                      <a:endParaRPr sz="1800" dirty="0">
                        <a:latin typeface="Calibri"/>
                        <a:ea typeface="Calibri"/>
                        <a:cs typeface="Calibri"/>
                        <a:sym typeface="Calibri"/>
                      </a:endParaRPr>
                    </a:p>
                  </a:txBody>
                  <a:tcPr marL="68575" marR="68575" marT="0" marB="0">
                    <a:solidFill>
                      <a:srgbClr val="DEEBF6"/>
                    </a:solidFill>
                  </a:tcPr>
                </a:tc>
                <a:tc>
                  <a:txBody>
                    <a:bodyPr/>
                    <a:lstStyle/>
                    <a:p>
                      <a:pPr marL="0" lvl="0" indent="0" algn="l" rtl="0">
                        <a:spcBef>
                          <a:spcPts val="0"/>
                        </a:spcBef>
                        <a:spcAft>
                          <a:spcPts val="0"/>
                        </a:spcAft>
                        <a:buNone/>
                      </a:pPr>
                      <a:r>
                        <a:rPr lang="en-US" sz="1800">
                          <a:latin typeface="Calibri"/>
                          <a:ea typeface="Calibri"/>
                          <a:cs typeface="Calibri"/>
                          <a:sym typeface="Calibri"/>
                        </a:rPr>
                        <a:t>Standardized patient scenarios in OSCE format</a:t>
                      </a:r>
                      <a:endParaRPr sz="1800">
                        <a:latin typeface="Calibri"/>
                        <a:ea typeface="Calibri"/>
                        <a:cs typeface="Calibri"/>
                        <a:sym typeface="Calibri"/>
                      </a:endParaRPr>
                    </a:p>
                  </a:txBody>
                  <a:tcPr marL="68575" marR="68575" marT="0" marB="0">
                    <a:solidFill>
                      <a:srgbClr val="D5DCE4"/>
                    </a:solidFill>
                  </a:tcPr>
                </a:tc>
                <a:tc>
                  <a:txBody>
                    <a:bodyPr/>
                    <a:lstStyle/>
                    <a:p>
                      <a:pPr marL="0" lvl="0" indent="0" algn="l" rtl="0">
                        <a:spcBef>
                          <a:spcPts val="0"/>
                        </a:spcBef>
                        <a:spcAft>
                          <a:spcPts val="0"/>
                        </a:spcAft>
                        <a:buNone/>
                      </a:pPr>
                      <a:r>
                        <a:rPr lang="en-US" sz="1800">
                          <a:latin typeface="Calibri"/>
                          <a:ea typeface="Calibri"/>
                          <a:cs typeface="Calibri"/>
                          <a:sym typeface="Calibri"/>
                        </a:rPr>
                        <a:t>Assigned readings on Emotional Intelligence</a:t>
                      </a:r>
                      <a:endParaRPr sz="1800">
                        <a:latin typeface="Calibri"/>
                        <a:ea typeface="Calibri"/>
                        <a:cs typeface="Calibri"/>
                        <a:sym typeface="Calibri"/>
                      </a:endParaRPr>
                    </a:p>
                  </a:txBody>
                  <a:tcPr marL="68575" marR="68575" marT="0" marB="0">
                    <a:solidFill>
                      <a:srgbClr val="DEEBF6"/>
                    </a:solidFill>
                  </a:tcPr>
                </a:tc>
                <a:extLst>
                  <a:ext uri="{0D108BD9-81ED-4DB2-BD59-A6C34878D82A}">
                    <a16:rowId xmlns:a16="http://schemas.microsoft.com/office/drawing/2014/main" val="10003"/>
                  </a:ext>
                </a:extLst>
              </a:tr>
              <a:tr h="514408">
                <a:tc>
                  <a:txBody>
                    <a:bodyPr/>
                    <a:lstStyle/>
                    <a:p>
                      <a:pPr marL="0" lvl="0" indent="0" algn="l" rtl="0">
                        <a:spcBef>
                          <a:spcPts val="0"/>
                        </a:spcBef>
                        <a:spcAft>
                          <a:spcPts val="0"/>
                        </a:spcAft>
                        <a:buNone/>
                      </a:pPr>
                      <a:r>
                        <a:rPr lang="en-US" sz="1800" dirty="0">
                          <a:latin typeface="Calibri"/>
                          <a:ea typeface="Calibri"/>
                          <a:cs typeface="Calibri"/>
                          <a:sym typeface="Calibri"/>
                        </a:rPr>
                        <a:t>ACCSAP Reading Plan</a:t>
                      </a:r>
                      <a:endParaRPr sz="1800" dirty="0">
                        <a:latin typeface="Calibri"/>
                        <a:ea typeface="Calibri"/>
                        <a:cs typeface="Calibri"/>
                        <a:sym typeface="Calibri"/>
                      </a:endParaRPr>
                    </a:p>
                  </a:txBody>
                  <a:tcPr marL="68575" marR="68575" marT="0" marB="0">
                    <a:solidFill>
                      <a:srgbClr val="D5DCE4"/>
                    </a:solidFill>
                  </a:tcPr>
                </a:tc>
                <a:tc>
                  <a:txBody>
                    <a:bodyPr/>
                    <a:lstStyle/>
                    <a:p>
                      <a:pPr marL="0" lvl="0" indent="0" algn="l" rtl="0">
                        <a:spcBef>
                          <a:spcPts val="0"/>
                        </a:spcBef>
                        <a:spcAft>
                          <a:spcPts val="0"/>
                        </a:spcAft>
                        <a:buNone/>
                      </a:pPr>
                      <a:r>
                        <a:rPr lang="en-US" sz="1800" dirty="0">
                          <a:latin typeface="Calibri"/>
                          <a:ea typeface="Calibri"/>
                          <a:cs typeface="Calibri"/>
                          <a:sym typeface="Calibri"/>
                        </a:rPr>
                        <a:t>Work with peer coach to increase efficiency</a:t>
                      </a:r>
                      <a:endParaRPr sz="1800" dirty="0">
                        <a:latin typeface="Calibri"/>
                        <a:ea typeface="Calibri"/>
                        <a:cs typeface="Calibri"/>
                        <a:sym typeface="Calibri"/>
                      </a:endParaRPr>
                    </a:p>
                  </a:txBody>
                  <a:tcPr marL="68575" marR="68575" marT="0" marB="0">
                    <a:solidFill>
                      <a:srgbClr val="DEEBF6"/>
                    </a:solidFill>
                  </a:tcPr>
                </a:tc>
                <a:tc>
                  <a:txBody>
                    <a:bodyPr/>
                    <a:lstStyle/>
                    <a:p>
                      <a:pPr marL="0" lvl="0" indent="0" algn="l" rtl="0">
                        <a:spcBef>
                          <a:spcPts val="0"/>
                        </a:spcBef>
                        <a:spcAft>
                          <a:spcPts val="0"/>
                        </a:spcAft>
                        <a:buNone/>
                      </a:pPr>
                      <a:r>
                        <a:rPr lang="en-US" sz="1800">
                          <a:latin typeface="Calibri"/>
                          <a:ea typeface="Calibri"/>
                          <a:cs typeface="Calibri"/>
                          <a:sym typeface="Calibri"/>
                        </a:rPr>
                        <a:t>Chart/Note review</a:t>
                      </a:r>
                      <a:endParaRPr sz="1800">
                        <a:latin typeface="Calibri"/>
                        <a:ea typeface="Calibri"/>
                        <a:cs typeface="Calibri"/>
                        <a:sym typeface="Calibri"/>
                      </a:endParaRPr>
                    </a:p>
                  </a:txBody>
                  <a:tcPr marL="68575" marR="68575" marT="0" marB="0">
                    <a:solidFill>
                      <a:srgbClr val="D5DCE4"/>
                    </a:solidFill>
                  </a:tcPr>
                </a:tc>
                <a:tc>
                  <a:txBody>
                    <a:bodyPr/>
                    <a:lstStyle/>
                    <a:p>
                      <a:pPr marL="0" lvl="0" indent="0" algn="l" rtl="0">
                        <a:spcBef>
                          <a:spcPts val="0"/>
                        </a:spcBef>
                        <a:spcAft>
                          <a:spcPts val="0"/>
                        </a:spcAft>
                        <a:buNone/>
                      </a:pPr>
                      <a:r>
                        <a:rPr lang="en-US" sz="1800">
                          <a:latin typeface="Calibri"/>
                          <a:ea typeface="Calibri"/>
                          <a:cs typeface="Calibri"/>
                          <a:sym typeface="Calibri"/>
                        </a:rPr>
                        <a:t>Coaching on Feedback (giving/receiving)</a:t>
                      </a:r>
                      <a:endParaRPr sz="1800">
                        <a:latin typeface="Calibri"/>
                        <a:ea typeface="Calibri"/>
                        <a:cs typeface="Calibri"/>
                        <a:sym typeface="Calibri"/>
                      </a:endParaRPr>
                    </a:p>
                  </a:txBody>
                  <a:tcPr marL="68575" marR="68575" marT="0" marB="0">
                    <a:solidFill>
                      <a:srgbClr val="DEEBF6"/>
                    </a:solidFill>
                  </a:tcPr>
                </a:tc>
                <a:extLst>
                  <a:ext uri="{0D108BD9-81ED-4DB2-BD59-A6C34878D82A}">
                    <a16:rowId xmlns:a16="http://schemas.microsoft.com/office/drawing/2014/main" val="10004"/>
                  </a:ext>
                </a:extLst>
              </a:tr>
              <a:tr h="771612">
                <a:tc>
                  <a:txBody>
                    <a:bodyPr/>
                    <a:lstStyle/>
                    <a:p>
                      <a:pPr marL="0" lvl="0" indent="0" algn="l" rtl="0">
                        <a:spcBef>
                          <a:spcPts val="0"/>
                        </a:spcBef>
                        <a:spcAft>
                          <a:spcPts val="0"/>
                        </a:spcAft>
                        <a:buNone/>
                      </a:pPr>
                      <a:r>
                        <a:rPr lang="en-US" sz="1800" dirty="0">
                          <a:latin typeface="Calibri"/>
                          <a:ea typeface="Calibri"/>
                          <a:cs typeface="Calibri"/>
                          <a:sym typeface="Calibri"/>
                        </a:rPr>
                        <a:t>Chart-Stimulated Recall</a:t>
                      </a:r>
                      <a:endParaRPr sz="1800" dirty="0">
                        <a:latin typeface="Calibri"/>
                        <a:ea typeface="Calibri"/>
                        <a:cs typeface="Calibri"/>
                        <a:sym typeface="Calibri"/>
                      </a:endParaRPr>
                    </a:p>
                  </a:txBody>
                  <a:tcPr marL="68575" marR="68575" marT="0" marB="0">
                    <a:solidFill>
                      <a:srgbClr val="D5DCE4"/>
                    </a:solidFill>
                  </a:tcPr>
                </a:tc>
                <a:tc>
                  <a:txBody>
                    <a:bodyPr/>
                    <a:lstStyle/>
                    <a:p>
                      <a:pPr marL="0" lvl="0" indent="0" algn="l" rtl="0">
                        <a:spcBef>
                          <a:spcPts val="0"/>
                        </a:spcBef>
                        <a:spcAft>
                          <a:spcPts val="0"/>
                        </a:spcAft>
                        <a:buNone/>
                      </a:pPr>
                      <a:r>
                        <a:rPr lang="en-US" sz="1800" dirty="0" err="1">
                          <a:latin typeface="Calibri"/>
                          <a:ea typeface="Calibri"/>
                          <a:cs typeface="Calibri"/>
                          <a:sym typeface="Calibri"/>
                        </a:rPr>
                        <a:t>CardioNerds</a:t>
                      </a:r>
                      <a:r>
                        <a:rPr lang="en-US" sz="1800" dirty="0">
                          <a:latin typeface="Calibri"/>
                          <a:ea typeface="Calibri"/>
                          <a:cs typeface="Calibri"/>
                          <a:sym typeface="Calibri"/>
                        </a:rPr>
                        <a:t> Podcast: clinical reasoning</a:t>
                      </a:r>
                      <a:endParaRPr sz="1800" dirty="0">
                        <a:latin typeface="Calibri"/>
                        <a:ea typeface="Calibri"/>
                        <a:cs typeface="Calibri"/>
                        <a:sym typeface="Calibri"/>
                      </a:endParaRPr>
                    </a:p>
                  </a:txBody>
                  <a:tcPr marL="68575" marR="68575" marT="0" marB="0">
                    <a:solidFill>
                      <a:srgbClr val="DEEBF6"/>
                    </a:solidFill>
                  </a:tcPr>
                </a:tc>
                <a:tc>
                  <a:txBody>
                    <a:bodyPr/>
                    <a:lstStyle/>
                    <a:p>
                      <a:pPr marL="0" lvl="0" indent="0" algn="l" rtl="0">
                        <a:spcBef>
                          <a:spcPts val="0"/>
                        </a:spcBef>
                        <a:spcAft>
                          <a:spcPts val="0"/>
                        </a:spcAft>
                        <a:buNone/>
                      </a:pPr>
                      <a:r>
                        <a:rPr lang="en-US" sz="1800">
                          <a:latin typeface="Calibri"/>
                          <a:ea typeface="Calibri"/>
                          <a:cs typeface="Calibri"/>
                          <a:sym typeface="Calibri"/>
                        </a:rPr>
                        <a:t>Direct Observation on inpatient rounds w/ immediate feedback</a:t>
                      </a:r>
                      <a:endParaRPr sz="1800">
                        <a:latin typeface="Calibri"/>
                        <a:ea typeface="Calibri"/>
                        <a:cs typeface="Calibri"/>
                        <a:sym typeface="Calibri"/>
                      </a:endParaRPr>
                    </a:p>
                  </a:txBody>
                  <a:tcPr marL="68575" marR="68575" marT="0" marB="0">
                    <a:solidFill>
                      <a:srgbClr val="D5DCE4"/>
                    </a:solidFill>
                  </a:tcPr>
                </a:tc>
                <a:tc>
                  <a:txBody>
                    <a:bodyPr/>
                    <a:lstStyle/>
                    <a:p>
                      <a:pPr marL="0" lvl="0" indent="0" algn="l" rtl="0">
                        <a:spcBef>
                          <a:spcPts val="0"/>
                        </a:spcBef>
                        <a:spcAft>
                          <a:spcPts val="0"/>
                        </a:spcAft>
                        <a:buNone/>
                      </a:pPr>
                      <a:r>
                        <a:rPr lang="en-US" sz="1800">
                          <a:latin typeface="Calibri"/>
                          <a:ea typeface="Calibri"/>
                          <a:cs typeface="Calibri"/>
                          <a:sym typeface="Calibri"/>
                        </a:rPr>
                        <a:t>Journal writing/Reflection exercises</a:t>
                      </a:r>
                      <a:endParaRPr sz="1800">
                        <a:latin typeface="Calibri"/>
                        <a:ea typeface="Calibri"/>
                        <a:cs typeface="Calibri"/>
                        <a:sym typeface="Calibri"/>
                      </a:endParaRPr>
                    </a:p>
                  </a:txBody>
                  <a:tcPr marL="68575" marR="68575" marT="0" marB="0">
                    <a:solidFill>
                      <a:srgbClr val="DEEBF6"/>
                    </a:solidFill>
                  </a:tcPr>
                </a:tc>
                <a:extLst>
                  <a:ext uri="{0D108BD9-81ED-4DB2-BD59-A6C34878D82A}">
                    <a16:rowId xmlns:a16="http://schemas.microsoft.com/office/drawing/2014/main" val="10005"/>
                  </a:ext>
                </a:extLst>
              </a:tr>
              <a:tr h="771612">
                <a:tc>
                  <a:txBody>
                    <a:bodyPr/>
                    <a:lstStyle/>
                    <a:p>
                      <a:pPr marL="0" lvl="0" indent="0" algn="l" rtl="0">
                        <a:spcBef>
                          <a:spcPts val="0"/>
                        </a:spcBef>
                        <a:spcAft>
                          <a:spcPts val="0"/>
                        </a:spcAft>
                        <a:buNone/>
                      </a:pPr>
                      <a:r>
                        <a:rPr lang="en-US" sz="1800">
                          <a:latin typeface="Calibri"/>
                          <a:ea typeface="Calibri"/>
                          <a:cs typeface="Calibri"/>
                          <a:sym typeface="Calibri"/>
                        </a:rPr>
                        <a:t>Build Illness Scripts </a:t>
                      </a:r>
                      <a:r>
                        <a:rPr lang="en-US" sz="1800" u="sng">
                          <a:solidFill>
                            <a:srgbClr val="0563C1"/>
                          </a:solidFill>
                          <a:latin typeface="Calibri"/>
                          <a:ea typeface="Calibri"/>
                          <a:cs typeface="Calibri"/>
                          <a:sym typeface="Calibri"/>
                          <a:hlinkClick r:id="rId3"/>
                        </a:rPr>
                        <a:t>https://clinicalproblemsolving.com/</a:t>
                      </a:r>
                      <a:endParaRPr sz="1800">
                        <a:latin typeface="Calibri"/>
                        <a:ea typeface="Calibri"/>
                        <a:cs typeface="Calibri"/>
                        <a:sym typeface="Calibri"/>
                      </a:endParaRPr>
                    </a:p>
                  </a:txBody>
                  <a:tcPr marL="68575" marR="68575" marT="0" marB="0">
                    <a:solidFill>
                      <a:srgbClr val="D5DCE4"/>
                    </a:solidFill>
                  </a:tcPr>
                </a:tc>
                <a:tc>
                  <a:txBody>
                    <a:bodyPr/>
                    <a:lstStyle/>
                    <a:p>
                      <a:pPr marL="0" lvl="0" indent="0" algn="l" rtl="0">
                        <a:spcBef>
                          <a:spcPts val="0"/>
                        </a:spcBef>
                        <a:spcAft>
                          <a:spcPts val="0"/>
                        </a:spcAft>
                        <a:buNone/>
                      </a:pPr>
                      <a:r>
                        <a:rPr lang="en-US" sz="1800">
                          <a:latin typeface="Calibri"/>
                          <a:ea typeface="Calibri"/>
                          <a:cs typeface="Calibri"/>
                          <a:sym typeface="Calibri"/>
                        </a:rPr>
                        <a:t>Direct Observation on rounds w/ immediate feedback</a:t>
                      </a:r>
                      <a:endParaRPr sz="1800">
                        <a:latin typeface="Calibri"/>
                        <a:ea typeface="Calibri"/>
                        <a:cs typeface="Calibri"/>
                        <a:sym typeface="Calibri"/>
                      </a:endParaRPr>
                    </a:p>
                  </a:txBody>
                  <a:tcPr marL="68575" marR="68575" marT="0" marB="0">
                    <a:solidFill>
                      <a:srgbClr val="DEEBF6"/>
                    </a:solidFill>
                  </a:tcPr>
                </a:tc>
                <a:tc>
                  <a:txBody>
                    <a:bodyPr/>
                    <a:lstStyle/>
                    <a:p>
                      <a:pPr marL="0" lvl="0" indent="0" algn="l" rtl="0">
                        <a:spcBef>
                          <a:spcPts val="0"/>
                        </a:spcBef>
                        <a:spcAft>
                          <a:spcPts val="0"/>
                        </a:spcAft>
                        <a:buNone/>
                      </a:pPr>
                      <a:r>
                        <a:rPr lang="en-US" sz="1800" dirty="0">
                          <a:latin typeface="Calibri"/>
                          <a:ea typeface="Calibri"/>
                          <a:cs typeface="Calibri"/>
                          <a:sym typeface="Calibri"/>
                        </a:rPr>
                        <a:t>Direct Observation in family meetings w/ immediate feedback</a:t>
                      </a:r>
                      <a:endParaRPr sz="1800" dirty="0">
                        <a:latin typeface="Calibri"/>
                        <a:ea typeface="Calibri"/>
                        <a:cs typeface="Calibri"/>
                        <a:sym typeface="Calibri"/>
                      </a:endParaRPr>
                    </a:p>
                  </a:txBody>
                  <a:tcPr marL="68575" marR="68575" marT="0" marB="0">
                    <a:solidFill>
                      <a:srgbClr val="D5DCE4"/>
                    </a:solidFill>
                  </a:tcPr>
                </a:tc>
                <a:tc>
                  <a:txBody>
                    <a:bodyPr/>
                    <a:lstStyle/>
                    <a:p>
                      <a:pPr marL="0" lvl="0" indent="0" algn="l" rtl="0">
                        <a:spcBef>
                          <a:spcPts val="0"/>
                        </a:spcBef>
                        <a:spcAft>
                          <a:spcPts val="0"/>
                        </a:spcAft>
                        <a:buNone/>
                      </a:pPr>
                      <a:r>
                        <a:rPr lang="en-US" sz="1800">
                          <a:latin typeface="Calibri"/>
                          <a:ea typeface="Calibri"/>
                          <a:cs typeface="Calibri"/>
                          <a:sym typeface="Calibri"/>
                        </a:rPr>
                        <a:t>Metacognition activities</a:t>
                      </a:r>
                      <a:endParaRPr sz="1800">
                        <a:latin typeface="Calibri"/>
                        <a:ea typeface="Calibri"/>
                        <a:cs typeface="Calibri"/>
                        <a:sym typeface="Calibri"/>
                      </a:endParaRPr>
                    </a:p>
                  </a:txBody>
                  <a:tcPr marL="68575" marR="68575" marT="0" marB="0">
                    <a:solidFill>
                      <a:srgbClr val="DEEBF6"/>
                    </a:solidFill>
                  </a:tcPr>
                </a:tc>
                <a:extLst>
                  <a:ext uri="{0D108BD9-81ED-4DB2-BD59-A6C34878D82A}">
                    <a16:rowId xmlns:a16="http://schemas.microsoft.com/office/drawing/2014/main" val="10006"/>
                  </a:ext>
                </a:extLst>
              </a:tr>
              <a:tr h="1002441">
                <a:tc>
                  <a:txBody>
                    <a:bodyPr/>
                    <a:lstStyle/>
                    <a:p>
                      <a:pPr marL="0" lvl="0" indent="0" algn="l" rtl="0">
                        <a:spcBef>
                          <a:spcPts val="0"/>
                        </a:spcBef>
                        <a:spcAft>
                          <a:spcPts val="0"/>
                        </a:spcAft>
                        <a:buNone/>
                      </a:pPr>
                      <a:r>
                        <a:rPr lang="en-US" sz="1800" dirty="0">
                          <a:latin typeface="Calibri"/>
                          <a:ea typeface="Calibri"/>
                          <a:cs typeface="Calibri"/>
                          <a:sym typeface="Calibri"/>
                        </a:rPr>
                        <a:t>Build </a:t>
                      </a:r>
                      <a:r>
                        <a:rPr lang="en-US" sz="1800" dirty="0">
                          <a:solidFill>
                            <a:srgbClr val="333333"/>
                          </a:solidFill>
                          <a:latin typeface="Calibri"/>
                          <a:ea typeface="Calibri"/>
                          <a:cs typeface="Calibri"/>
                          <a:sym typeface="Calibri"/>
                        </a:rPr>
                        <a:t>diagnostic frameworks/schema:  </a:t>
                      </a:r>
                      <a:r>
                        <a:rPr lang="en-US" sz="1800" i="1" dirty="0" err="1">
                          <a:solidFill>
                            <a:srgbClr val="333333"/>
                          </a:solidFill>
                          <a:latin typeface="Calibri"/>
                          <a:ea typeface="Calibri"/>
                          <a:cs typeface="Calibri"/>
                          <a:sym typeface="Calibri"/>
                        </a:rPr>
                        <a:t>CardioNerds</a:t>
                      </a:r>
                      <a:endParaRPr sz="1800" dirty="0">
                        <a:latin typeface="Calibri"/>
                        <a:ea typeface="Calibri"/>
                        <a:cs typeface="Calibri"/>
                        <a:sym typeface="Calibri"/>
                      </a:endParaRPr>
                    </a:p>
                  </a:txBody>
                  <a:tcPr marL="68575" marR="68575" marT="0" marB="0">
                    <a:solidFill>
                      <a:srgbClr val="D5DCE4"/>
                    </a:solidFill>
                  </a:tcPr>
                </a:tc>
                <a:tc>
                  <a:txBody>
                    <a:bodyPr/>
                    <a:lstStyle/>
                    <a:p>
                      <a:pPr marL="0" lvl="0" indent="0" algn="l" rtl="0">
                        <a:spcBef>
                          <a:spcPts val="0"/>
                        </a:spcBef>
                        <a:spcAft>
                          <a:spcPts val="0"/>
                        </a:spcAft>
                        <a:buNone/>
                      </a:pPr>
                      <a:r>
                        <a:rPr lang="en-US" sz="1800" dirty="0">
                          <a:latin typeface="Calibri"/>
                          <a:ea typeface="Calibri"/>
                          <a:cs typeface="Calibri"/>
                          <a:sym typeface="Calibri"/>
                        </a:rPr>
                        <a:t>Bedside Exam Skills: Stanford 25 videos</a:t>
                      </a:r>
                      <a:endParaRPr sz="1800" dirty="0">
                        <a:latin typeface="Calibri"/>
                        <a:ea typeface="Calibri"/>
                        <a:cs typeface="Calibri"/>
                        <a:sym typeface="Calibri"/>
                      </a:endParaRPr>
                    </a:p>
                  </a:txBody>
                  <a:tcPr marL="68575" marR="68575" marT="0" marB="0">
                    <a:solidFill>
                      <a:srgbClr val="DEEBF6"/>
                    </a:solidFill>
                  </a:tcPr>
                </a:tc>
                <a:tc>
                  <a:txBody>
                    <a:bodyPr/>
                    <a:lstStyle/>
                    <a:p>
                      <a:pPr marL="0" lvl="0" indent="0" algn="l" rtl="0">
                        <a:spcBef>
                          <a:spcPts val="0"/>
                        </a:spcBef>
                        <a:spcAft>
                          <a:spcPts val="0"/>
                        </a:spcAft>
                        <a:buNone/>
                      </a:pPr>
                      <a:r>
                        <a:rPr lang="en-US" sz="1800" dirty="0">
                          <a:latin typeface="Calibri"/>
                          <a:ea typeface="Calibri"/>
                          <a:cs typeface="Calibri"/>
                          <a:sym typeface="Calibri"/>
                        </a:rPr>
                        <a:t>Direct Observation in clinic w/ immediate feedback</a:t>
                      </a:r>
                      <a:endParaRPr sz="1800" dirty="0">
                        <a:latin typeface="Calibri"/>
                        <a:ea typeface="Calibri"/>
                        <a:cs typeface="Calibri"/>
                        <a:sym typeface="Calibri"/>
                      </a:endParaRPr>
                    </a:p>
                  </a:txBody>
                  <a:tcPr marL="68575" marR="68575" marT="0" marB="0">
                    <a:solidFill>
                      <a:srgbClr val="D5DCE4"/>
                    </a:solidFill>
                  </a:tcPr>
                </a:tc>
                <a:tc>
                  <a:txBody>
                    <a:bodyPr/>
                    <a:lstStyle/>
                    <a:p>
                      <a:pPr marL="0" lvl="0" indent="0" algn="l" rtl="0">
                        <a:spcBef>
                          <a:spcPts val="0"/>
                        </a:spcBef>
                        <a:spcAft>
                          <a:spcPts val="0"/>
                        </a:spcAft>
                        <a:buNone/>
                      </a:pPr>
                      <a:r>
                        <a:rPr lang="en-US" sz="1800" dirty="0">
                          <a:latin typeface="Calibri"/>
                          <a:ea typeface="Calibri"/>
                          <a:cs typeface="Calibri"/>
                          <a:sym typeface="Calibri"/>
                        </a:rPr>
                        <a:t>Referral to EAP for individualized coaching</a:t>
                      </a:r>
                      <a:endParaRPr sz="1800" dirty="0">
                        <a:latin typeface="Calibri"/>
                        <a:ea typeface="Calibri"/>
                        <a:cs typeface="Calibri"/>
                        <a:sym typeface="Calibri"/>
                      </a:endParaRPr>
                    </a:p>
                  </a:txBody>
                  <a:tcPr marL="68575" marR="68575" marT="0" marB="0">
                    <a:solidFill>
                      <a:srgbClr val="DEEBF6"/>
                    </a:solidFill>
                  </a:tcPr>
                </a:tc>
                <a:extLst>
                  <a:ext uri="{0D108BD9-81ED-4DB2-BD59-A6C34878D82A}">
                    <a16:rowId xmlns:a16="http://schemas.microsoft.com/office/drawing/2014/main" val="10007"/>
                  </a:ext>
                </a:extLst>
              </a:tr>
              <a:tr h="1253050">
                <a:tc>
                  <a:txBody>
                    <a:bodyPr/>
                    <a:lstStyle/>
                    <a:p>
                      <a:pPr marL="0" lvl="0" indent="0" algn="l" rtl="0">
                        <a:spcBef>
                          <a:spcPts val="0"/>
                        </a:spcBef>
                        <a:spcAft>
                          <a:spcPts val="0"/>
                        </a:spcAft>
                        <a:buNone/>
                      </a:pPr>
                      <a:r>
                        <a:rPr lang="en-US" sz="1800" dirty="0">
                          <a:latin typeface="Calibri"/>
                          <a:ea typeface="Calibri"/>
                          <a:cs typeface="Calibri"/>
                          <a:sym typeface="Calibri"/>
                        </a:rPr>
                        <a:t>Utilize ITE report, focus on content w/ lowest percentile</a:t>
                      </a:r>
                      <a:endParaRPr sz="1800" dirty="0">
                        <a:latin typeface="Calibri"/>
                        <a:ea typeface="Calibri"/>
                        <a:cs typeface="Calibri"/>
                        <a:sym typeface="Calibri"/>
                      </a:endParaRPr>
                    </a:p>
                  </a:txBody>
                  <a:tcPr marL="68575" marR="68575" marT="0" marB="0">
                    <a:solidFill>
                      <a:srgbClr val="D5DCE4"/>
                    </a:solidFill>
                  </a:tcPr>
                </a:tc>
                <a:tc>
                  <a:txBody>
                    <a:bodyPr/>
                    <a:lstStyle/>
                    <a:p>
                      <a:pPr marL="0" lvl="0" indent="0" algn="l" rtl="0">
                        <a:spcBef>
                          <a:spcPts val="0"/>
                        </a:spcBef>
                        <a:spcAft>
                          <a:spcPts val="0"/>
                        </a:spcAft>
                        <a:buNone/>
                      </a:pPr>
                      <a:r>
                        <a:rPr lang="en-US" sz="1800" dirty="0">
                          <a:latin typeface="Calibri"/>
                          <a:ea typeface="Calibri"/>
                          <a:cs typeface="Calibri"/>
                          <a:sym typeface="Calibri"/>
                        </a:rPr>
                        <a:t>Human Dx App: participate in Global Morning Report</a:t>
                      </a:r>
                      <a:endParaRPr sz="1800" dirty="0">
                        <a:latin typeface="Calibri"/>
                        <a:ea typeface="Calibri"/>
                        <a:cs typeface="Calibri"/>
                        <a:sym typeface="Calibri"/>
                      </a:endParaRPr>
                    </a:p>
                  </a:txBody>
                  <a:tcPr marL="68575" marR="68575" marT="0" marB="0">
                    <a:solidFill>
                      <a:srgbClr val="DEEBF6"/>
                    </a:solidFill>
                  </a:tcPr>
                </a:tc>
                <a:tc>
                  <a:txBody>
                    <a:bodyPr/>
                    <a:lstStyle/>
                    <a:p>
                      <a:pPr marL="0" lvl="0" indent="0" algn="l" rtl="0">
                        <a:spcBef>
                          <a:spcPts val="0"/>
                        </a:spcBef>
                        <a:spcAft>
                          <a:spcPts val="0"/>
                        </a:spcAft>
                        <a:buNone/>
                      </a:pPr>
                      <a:r>
                        <a:rPr lang="en-US" sz="1800" dirty="0">
                          <a:latin typeface="Calibri"/>
                          <a:ea typeface="Calibri"/>
                          <a:cs typeface="Calibri"/>
                          <a:sym typeface="Calibri"/>
                        </a:rPr>
                        <a:t>Attend Crucial Conversations conference submit summary (or read book)</a:t>
                      </a:r>
                      <a:endParaRPr sz="1800" dirty="0">
                        <a:latin typeface="Calibri"/>
                        <a:ea typeface="Calibri"/>
                        <a:cs typeface="Calibri"/>
                        <a:sym typeface="Calibri"/>
                      </a:endParaRPr>
                    </a:p>
                  </a:txBody>
                  <a:tcPr marL="68575" marR="68575" marT="0" marB="0">
                    <a:solidFill>
                      <a:srgbClr val="D5DCE4"/>
                    </a:solidFill>
                  </a:tcPr>
                </a:tc>
                <a:tc>
                  <a:txBody>
                    <a:bodyPr/>
                    <a:lstStyle/>
                    <a:p>
                      <a:pPr marL="0" lvl="0" indent="0" algn="l" rtl="0">
                        <a:spcBef>
                          <a:spcPts val="0"/>
                        </a:spcBef>
                        <a:spcAft>
                          <a:spcPts val="0"/>
                        </a:spcAft>
                        <a:buNone/>
                      </a:pPr>
                      <a:r>
                        <a:rPr lang="en-US" sz="1800" dirty="0">
                          <a:latin typeface="Calibri"/>
                          <a:ea typeface="Calibri"/>
                          <a:cs typeface="Calibri"/>
                          <a:sym typeface="Calibri"/>
                        </a:rPr>
                        <a:t>Complete institutional modules for reminders on specific content (</a:t>
                      </a:r>
                      <a:r>
                        <a:rPr lang="en-US" sz="1800" dirty="0" err="1">
                          <a:latin typeface="Calibri"/>
                          <a:ea typeface="Calibri"/>
                          <a:cs typeface="Calibri"/>
                          <a:sym typeface="Calibri"/>
                        </a:rPr>
                        <a:t>ie</a:t>
                      </a:r>
                      <a:r>
                        <a:rPr lang="en-US" sz="1800" dirty="0">
                          <a:latin typeface="Calibri"/>
                          <a:ea typeface="Calibri"/>
                          <a:cs typeface="Calibri"/>
                          <a:sym typeface="Calibri"/>
                        </a:rPr>
                        <a:t>. sexual </a:t>
                      </a:r>
                      <a:r>
                        <a:rPr lang="en-US" sz="1800" dirty="0" err="1">
                          <a:latin typeface="Calibri"/>
                          <a:ea typeface="Calibri"/>
                          <a:cs typeface="Calibri"/>
                          <a:sym typeface="Calibri"/>
                        </a:rPr>
                        <a:t>harrassment</a:t>
                      </a:r>
                      <a:r>
                        <a:rPr lang="en-US" sz="1800" dirty="0">
                          <a:latin typeface="Calibri"/>
                          <a:ea typeface="Calibri"/>
                          <a:cs typeface="Calibri"/>
                          <a:sym typeface="Calibri"/>
                        </a:rPr>
                        <a:t>)</a:t>
                      </a:r>
                      <a:endParaRPr sz="1800" dirty="0">
                        <a:latin typeface="Calibri"/>
                        <a:ea typeface="Calibri"/>
                        <a:cs typeface="Calibri"/>
                        <a:sym typeface="Calibri"/>
                      </a:endParaRPr>
                    </a:p>
                  </a:txBody>
                  <a:tcPr marL="68575" marR="68575" marT="0" marB="0">
                    <a:solidFill>
                      <a:srgbClr val="DEEBF6"/>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707241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9C0DE-AFDC-59E3-3A97-464CE53D12A8}"/>
            </a:ext>
          </a:extLst>
        </p:cNvPr>
        <p:cNvGrpSpPr/>
        <p:nvPr/>
      </p:nvGrpSpPr>
      <p:grpSpPr>
        <a:xfrm>
          <a:off x="0" y="0"/>
          <a:ext cx="0" cy="0"/>
          <a:chOff x="0" y="0"/>
          <a:chExt cx="0" cy="0"/>
        </a:xfrm>
      </p:grpSpPr>
      <p:pic>
        <p:nvPicPr>
          <p:cNvPr id="104453" name="Diagram 1">
            <a:extLst>
              <a:ext uri="{FF2B5EF4-FFF2-40B4-BE49-F238E27FC236}">
                <a16:creationId xmlns:a16="http://schemas.microsoft.com/office/drawing/2014/main" id="{F7B056EC-165B-E847-8239-6A9C5BBB2C5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9900" y="254000"/>
            <a:ext cx="872490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170669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29EE5-96C9-0843-62CE-BAA261227AF1}"/>
            </a:ext>
          </a:extLst>
        </p:cNvPr>
        <p:cNvGrpSpPr/>
        <p:nvPr/>
      </p:nvGrpSpPr>
      <p:grpSpPr>
        <a:xfrm>
          <a:off x="0" y="0"/>
          <a:ext cx="0" cy="0"/>
          <a:chOff x="0" y="0"/>
          <a:chExt cx="0" cy="0"/>
        </a:xfrm>
      </p:grpSpPr>
      <p:sp>
        <p:nvSpPr>
          <p:cNvPr id="106498" name="Rectangle 2">
            <a:extLst>
              <a:ext uri="{FF2B5EF4-FFF2-40B4-BE49-F238E27FC236}">
                <a16:creationId xmlns:a16="http://schemas.microsoft.com/office/drawing/2014/main" id="{9BA1E840-040D-F933-7631-571CA8A34AF3}"/>
              </a:ext>
            </a:extLst>
          </p:cNvPr>
          <p:cNvSpPr>
            <a:spLocks noGrp="1"/>
          </p:cNvSpPr>
          <p:nvPr>
            <p:ph type="title"/>
          </p:nvPr>
        </p:nvSpPr>
        <p:spPr>
          <a:xfrm>
            <a:off x="838200" y="365125"/>
            <a:ext cx="10515600" cy="653037"/>
          </a:xfrm>
        </p:spPr>
        <p:txBody>
          <a:bodyPr/>
          <a:lstStyle/>
          <a:p>
            <a:pPr eaLnBrk="1" hangingPunct="1"/>
            <a:r>
              <a:rPr lang="en-US" altLang="en-US" sz="4000" dirty="0">
                <a:latin typeface="Arial" panose="020B0604020202020204" pitchFamily="34" charset="0"/>
                <a:ea typeface="ＭＳ Ｐゴシック" panose="020B0600070205080204" pitchFamily="34" charset="-128"/>
              </a:rPr>
              <a:t>Implement the Plan</a:t>
            </a:r>
          </a:p>
        </p:txBody>
      </p:sp>
      <p:sp>
        <p:nvSpPr>
          <p:cNvPr id="62467" name="Rectangle 3">
            <a:extLst>
              <a:ext uri="{FF2B5EF4-FFF2-40B4-BE49-F238E27FC236}">
                <a16:creationId xmlns:a16="http://schemas.microsoft.com/office/drawing/2014/main" id="{6E823686-4FDF-030C-2B20-E563AECE1E3D}"/>
              </a:ext>
            </a:extLst>
          </p:cNvPr>
          <p:cNvSpPr>
            <a:spLocks noGrp="1"/>
          </p:cNvSpPr>
          <p:nvPr>
            <p:ph idx="1"/>
          </p:nvPr>
        </p:nvSpPr>
        <p:spPr>
          <a:xfrm>
            <a:off x="1391867" y="1444659"/>
            <a:ext cx="6360268" cy="4351338"/>
          </a:xfrm>
        </p:spPr>
        <p:txBody>
          <a:bodyPr/>
          <a:lstStyle/>
          <a:p>
            <a:pPr eaLnBrk="1" hangingPunct="1">
              <a:lnSpc>
                <a:spcPct val="150000"/>
              </a:lnSpc>
            </a:pPr>
            <a:r>
              <a:rPr lang="en-US" altLang="en-US" dirty="0">
                <a:ea typeface="ＭＳ Ｐゴシック" panose="020B0600070205080204" pitchFamily="34" charset="-128"/>
              </a:rPr>
              <a:t>Get fellow buy-in</a:t>
            </a:r>
          </a:p>
          <a:p>
            <a:pPr eaLnBrk="1" hangingPunct="1">
              <a:lnSpc>
                <a:spcPct val="150000"/>
              </a:lnSpc>
            </a:pPr>
            <a:r>
              <a:rPr lang="en-US" altLang="en-US" dirty="0">
                <a:ea typeface="ＭＳ Ｐゴシック" panose="020B0600070205080204" pitchFamily="34" charset="-128"/>
              </a:rPr>
              <a:t>Assign mentor/advocate</a:t>
            </a:r>
          </a:p>
          <a:p>
            <a:pPr eaLnBrk="1" hangingPunct="1">
              <a:lnSpc>
                <a:spcPct val="150000"/>
              </a:lnSpc>
            </a:pPr>
            <a:r>
              <a:rPr lang="en-US" altLang="en-US" dirty="0">
                <a:ea typeface="ＭＳ Ｐゴシック" panose="020B0600070205080204" pitchFamily="34" charset="-128"/>
              </a:rPr>
              <a:t>Document everything</a:t>
            </a:r>
          </a:p>
          <a:p>
            <a:pPr eaLnBrk="1" hangingPunct="1">
              <a:lnSpc>
                <a:spcPct val="150000"/>
              </a:lnSpc>
            </a:pPr>
            <a:r>
              <a:rPr lang="en-US" altLang="en-US" dirty="0">
                <a:ea typeface="ＭＳ Ｐゴシック" panose="020B0600070205080204" pitchFamily="34" charset="-128"/>
              </a:rPr>
              <a:t>Protect fellow confidentiality</a:t>
            </a:r>
          </a:p>
        </p:txBody>
      </p:sp>
      <p:pic>
        <p:nvPicPr>
          <p:cNvPr id="2" name="Picture 1">
            <a:extLst>
              <a:ext uri="{FF2B5EF4-FFF2-40B4-BE49-F238E27FC236}">
                <a16:creationId xmlns:a16="http://schemas.microsoft.com/office/drawing/2014/main" id="{5CD3ADEA-2A2F-6283-8743-FD97060DD973}"/>
              </a:ext>
            </a:extLst>
          </p:cNvPr>
          <p:cNvPicPr>
            <a:picLocks noChangeAspect="1"/>
          </p:cNvPicPr>
          <p:nvPr/>
        </p:nvPicPr>
        <p:blipFill rotWithShape="1">
          <a:blip r:embed="rId3"/>
          <a:srcRect l="28723" r="27447"/>
          <a:stretch/>
        </p:blipFill>
        <p:spPr>
          <a:xfrm>
            <a:off x="7620000" y="881974"/>
            <a:ext cx="3460633" cy="4421546"/>
          </a:xfrm>
          <a:prstGeom prst="rect">
            <a:avLst/>
          </a:prstGeom>
        </p:spPr>
      </p:pic>
    </p:spTree>
    <p:extLst>
      <p:ext uri="{BB962C8B-B14F-4D97-AF65-F5344CB8AC3E}">
        <p14:creationId xmlns:p14="http://schemas.microsoft.com/office/powerpoint/2010/main" val="38511029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24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246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24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D9002-74A7-F409-3A9E-60A9AEE06C1D}"/>
            </a:ext>
          </a:extLst>
        </p:cNvPr>
        <p:cNvGrpSpPr/>
        <p:nvPr/>
      </p:nvGrpSpPr>
      <p:grpSpPr>
        <a:xfrm>
          <a:off x="0" y="0"/>
          <a:ext cx="0" cy="0"/>
          <a:chOff x="0" y="0"/>
          <a:chExt cx="0" cy="0"/>
        </a:xfrm>
      </p:grpSpPr>
      <p:sp>
        <p:nvSpPr>
          <p:cNvPr id="108546" name="Rectangle 2">
            <a:extLst>
              <a:ext uri="{FF2B5EF4-FFF2-40B4-BE49-F238E27FC236}">
                <a16:creationId xmlns:a16="http://schemas.microsoft.com/office/drawing/2014/main" id="{E75763C6-EDD0-EE24-C15A-3117E4E66205}"/>
              </a:ext>
            </a:extLst>
          </p:cNvPr>
          <p:cNvSpPr>
            <a:spLocks noGrp="1"/>
          </p:cNvSpPr>
          <p:nvPr>
            <p:ph type="title"/>
          </p:nvPr>
        </p:nvSpPr>
        <p:spPr>
          <a:xfrm>
            <a:off x="838200" y="365125"/>
            <a:ext cx="10515600" cy="737343"/>
          </a:xfrm>
        </p:spPr>
        <p:txBody>
          <a:bodyPr/>
          <a:lstStyle/>
          <a:p>
            <a:pPr eaLnBrk="1" hangingPunct="1"/>
            <a:r>
              <a:rPr lang="en-US" altLang="en-US" sz="4000" dirty="0">
                <a:latin typeface="Arial" panose="020B0604020202020204" pitchFamily="34" charset="0"/>
                <a:ea typeface="ＭＳ Ｐゴシック" panose="020B0600070205080204" pitchFamily="34" charset="-128"/>
              </a:rPr>
              <a:t>Our Problem Fellow</a:t>
            </a:r>
          </a:p>
        </p:txBody>
      </p:sp>
      <p:sp>
        <p:nvSpPr>
          <p:cNvPr id="108547" name="Rectangle 3">
            <a:extLst>
              <a:ext uri="{FF2B5EF4-FFF2-40B4-BE49-F238E27FC236}">
                <a16:creationId xmlns:a16="http://schemas.microsoft.com/office/drawing/2014/main" id="{DC8F8108-007E-39F6-9301-16B105AEAA1F}"/>
              </a:ext>
            </a:extLst>
          </p:cNvPr>
          <p:cNvSpPr>
            <a:spLocks noGrp="1"/>
          </p:cNvSpPr>
          <p:nvPr>
            <p:ph idx="1"/>
          </p:nvPr>
        </p:nvSpPr>
        <p:spPr>
          <a:xfrm>
            <a:off x="528536" y="1172184"/>
            <a:ext cx="11134928" cy="4839510"/>
          </a:xfrm>
        </p:spPr>
        <p:txBody>
          <a:bodyPr>
            <a:normAutofit/>
          </a:bodyPr>
          <a:lstStyle/>
          <a:p>
            <a:pPr marL="0" indent="0">
              <a:lnSpc>
                <a:spcPct val="100000"/>
              </a:lnSpc>
              <a:spcAft>
                <a:spcPts val="600"/>
              </a:spcAft>
              <a:buNone/>
            </a:pPr>
            <a:r>
              <a:rPr lang="en-US" altLang="en-US" sz="2400" dirty="0">
                <a:latin typeface="Arial" panose="020B0604020202020204" pitchFamily="34" charset="0"/>
                <a:ea typeface="ＭＳ Ｐゴシック" panose="020B0600070205080204" pitchFamily="34" charset="-128"/>
              </a:rPr>
              <a:t>Dr. X kept up with his additional reading assignments. He was paired with a faculty member in the CCU that directly observed his presentations and gave immediate feedback. He met regularly with his coach for Chart Stimulated Recall work. </a:t>
            </a:r>
          </a:p>
          <a:p>
            <a:pPr marL="0" indent="0">
              <a:lnSpc>
                <a:spcPct val="100000"/>
              </a:lnSpc>
              <a:spcAft>
                <a:spcPts val="600"/>
              </a:spcAft>
              <a:buNone/>
            </a:pPr>
            <a:r>
              <a:rPr lang="en-US" altLang="en-US" sz="2400" dirty="0">
                <a:latin typeface="Arial" panose="020B0604020202020204" pitchFamily="34" charset="0"/>
                <a:ea typeface="ＭＳ Ｐゴシック" panose="020B0600070205080204" pitchFamily="34" charset="-128"/>
              </a:rPr>
              <a:t>He also worked through the assigned Professionalism curriculum and completed journal reflections related to feedback.  This was discussed with his coach at regular meetings.</a:t>
            </a:r>
          </a:p>
          <a:p>
            <a:pPr marL="0" indent="0">
              <a:lnSpc>
                <a:spcPct val="100000"/>
              </a:lnSpc>
              <a:spcAft>
                <a:spcPts val="600"/>
              </a:spcAft>
              <a:buNone/>
            </a:pPr>
            <a:r>
              <a:rPr lang="en-US" altLang="en-US" sz="2400" dirty="0">
                <a:latin typeface="Arial" panose="020B0604020202020204" pitchFamily="34" charset="0"/>
                <a:ea typeface="ＭＳ Ｐゴシック" panose="020B0600070205080204" pitchFamily="34" charset="-128"/>
              </a:rPr>
              <a:t>Finally, his elective time was switched to a procedural elective in the sim center.</a:t>
            </a:r>
          </a:p>
          <a:p>
            <a:pPr marL="0" indent="0">
              <a:lnSpc>
                <a:spcPct val="100000"/>
              </a:lnSpc>
              <a:spcAft>
                <a:spcPts val="600"/>
              </a:spcAft>
              <a:buNone/>
            </a:pPr>
            <a:endParaRPr lang="en-US" altLang="en-US" sz="2400" dirty="0">
              <a:latin typeface="Arial" panose="020B0604020202020204" pitchFamily="34" charset="0"/>
              <a:ea typeface="ＭＳ Ｐゴシック" panose="020B0600070205080204" pitchFamily="34" charset="-128"/>
            </a:endParaRPr>
          </a:p>
          <a:p>
            <a:pPr marL="0" indent="0">
              <a:lnSpc>
                <a:spcPct val="100000"/>
              </a:lnSpc>
              <a:spcAft>
                <a:spcPts val="600"/>
              </a:spcAft>
              <a:buNone/>
            </a:pPr>
            <a:r>
              <a:rPr lang="en-US" altLang="en-US" sz="2400" dirty="0">
                <a:latin typeface="Arial" panose="020B0604020202020204" pitchFamily="34" charset="0"/>
                <a:ea typeface="ＭＳ Ｐゴシック" panose="020B0600070205080204" pitchFamily="34" charset="-128"/>
              </a:rPr>
              <a:t>His evaluations were reassessed at 3 and 6 months.</a:t>
            </a:r>
          </a:p>
          <a:p>
            <a:pPr marL="0" indent="0">
              <a:lnSpc>
                <a:spcPct val="100000"/>
              </a:lnSpc>
              <a:spcAft>
                <a:spcPts val="600"/>
              </a:spcAft>
              <a:buNone/>
            </a:pPr>
            <a:endParaRPr lang="en-US" altLang="en-US" sz="2400"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49105558"/>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9A886-6C1C-6822-D534-E72E62E955AE}"/>
            </a:ext>
          </a:extLst>
        </p:cNvPr>
        <p:cNvGrpSpPr/>
        <p:nvPr/>
      </p:nvGrpSpPr>
      <p:grpSpPr>
        <a:xfrm>
          <a:off x="0" y="0"/>
          <a:ext cx="0" cy="0"/>
          <a:chOff x="0" y="0"/>
          <a:chExt cx="0" cy="0"/>
        </a:xfrm>
      </p:grpSpPr>
      <p:sp>
        <p:nvSpPr>
          <p:cNvPr id="110594" name="Rectangle 2">
            <a:extLst>
              <a:ext uri="{FF2B5EF4-FFF2-40B4-BE49-F238E27FC236}">
                <a16:creationId xmlns:a16="http://schemas.microsoft.com/office/drawing/2014/main" id="{DE27FD83-AD5C-FA60-5C07-CA461A749DF9}"/>
              </a:ext>
            </a:extLst>
          </p:cNvPr>
          <p:cNvSpPr>
            <a:spLocks noGrp="1"/>
          </p:cNvSpPr>
          <p:nvPr>
            <p:ph type="title"/>
          </p:nvPr>
        </p:nvSpPr>
        <p:spPr>
          <a:xfrm>
            <a:off x="963039" y="380053"/>
            <a:ext cx="8229600" cy="1351469"/>
          </a:xfrm>
        </p:spPr>
        <p:txBody>
          <a:bodyPr>
            <a:normAutofit/>
          </a:bodyPr>
          <a:lstStyle/>
          <a:p>
            <a:pPr eaLnBrk="1" hangingPunct="1">
              <a:lnSpc>
                <a:spcPct val="100000"/>
              </a:lnSpc>
            </a:pPr>
            <a:r>
              <a:rPr lang="en-US" altLang="en-US" sz="4000" dirty="0">
                <a:latin typeface="Arial" panose="020B0604020202020204" pitchFamily="34" charset="0"/>
                <a:ea typeface="ＭＳ Ｐゴシック" panose="020B0600070205080204" pitchFamily="34" charset="-128"/>
              </a:rPr>
              <a:t>Challenges to Implementing the Improvement Plan</a:t>
            </a:r>
          </a:p>
        </p:txBody>
      </p:sp>
      <p:graphicFrame>
        <p:nvGraphicFramePr>
          <p:cNvPr id="110598" name="Object 1">
            <a:extLst>
              <a:ext uri="{FF2B5EF4-FFF2-40B4-BE49-F238E27FC236}">
                <a16:creationId xmlns:a16="http://schemas.microsoft.com/office/drawing/2014/main" id="{545224D7-606A-3048-F08E-D6DE4AC44B69}"/>
              </a:ext>
            </a:extLst>
          </p:cNvPr>
          <p:cNvGraphicFramePr>
            <a:graphicFrameLocks noChangeAspect="1"/>
          </p:cNvGraphicFramePr>
          <p:nvPr>
            <p:extLst>
              <p:ext uri="{D42A27DB-BD31-4B8C-83A1-F6EECF244321}">
                <p14:modId xmlns:p14="http://schemas.microsoft.com/office/powerpoint/2010/main" val="2445061636"/>
              </p:ext>
            </p:extLst>
          </p:nvPr>
        </p:nvGraphicFramePr>
        <p:xfrm>
          <a:off x="55563" y="2282825"/>
          <a:ext cx="13716000" cy="3709413"/>
        </p:xfrm>
        <a:graphic>
          <a:graphicData uri="http://schemas.openxmlformats.org/presentationml/2006/ole">
            <mc:AlternateContent xmlns:mc="http://schemas.openxmlformats.org/markup-compatibility/2006">
              <mc:Choice xmlns:v="urn:schemas-microsoft-com:vml" Requires="v">
                <p:oleObj name="Document" r:id="rId3" imgW="6101990" imgH="1541088" progId="Word.Document.12">
                  <p:embed/>
                </p:oleObj>
              </mc:Choice>
              <mc:Fallback>
                <p:oleObj name="Document" r:id="rId3" imgW="6101990" imgH="1541088" progId="Word.Document.12">
                  <p:embed/>
                  <p:pic>
                    <p:nvPicPr>
                      <p:cNvPr id="110598" name="Object 1">
                        <a:extLst>
                          <a:ext uri="{FF2B5EF4-FFF2-40B4-BE49-F238E27FC236}">
                            <a16:creationId xmlns:a16="http://schemas.microsoft.com/office/drawing/2014/main" id="{545224D7-606A-3048-F08E-D6DE4AC44B69}"/>
                          </a:ext>
                        </a:extLst>
                      </p:cNvPr>
                      <p:cNvPicPr>
                        <a:picLocks noChangeAspect="1" noChangeArrowheads="1"/>
                      </p:cNvPicPr>
                      <p:nvPr/>
                    </p:nvPicPr>
                    <p:blipFill>
                      <a:blip r:embed="rId4"/>
                      <a:srcRect/>
                      <a:stretch>
                        <a:fillRect/>
                      </a:stretch>
                    </p:blipFill>
                    <p:spPr bwMode="auto">
                      <a:xfrm>
                        <a:off x="55563" y="2282825"/>
                        <a:ext cx="13716000" cy="3709413"/>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425325657"/>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BBFEC-4C12-1E41-AEC3-43B7F42EBE75}"/>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7EE2803F-F368-A4A6-C078-9A7DEAF56F27}"/>
              </a:ext>
            </a:extLst>
          </p:cNvPr>
          <p:cNvSpPr>
            <a:spLocks noGrp="1"/>
          </p:cNvSpPr>
          <p:nvPr>
            <p:ph type="title"/>
          </p:nvPr>
        </p:nvSpPr>
        <p:spPr>
          <a:xfrm>
            <a:off x="959796" y="274638"/>
            <a:ext cx="9144000" cy="905651"/>
          </a:xfrm>
        </p:spPr>
        <p:txBody>
          <a:bodyPr vert="horz" lIns="90488" tIns="44450" rIns="90488" bIns="44450" rtlCol="0" anchor="b">
            <a:normAutofit/>
          </a:bodyPr>
          <a:lstStyle/>
          <a:p>
            <a:pPr eaLnBrk="1" hangingPunct="1"/>
            <a:r>
              <a:rPr lang="en-US" altLang="en-US" sz="3800" dirty="0">
                <a:latin typeface="Arial" panose="020B0604020202020204" pitchFamily="34" charset="0"/>
                <a:ea typeface="ＭＳ Ｐゴシック" panose="020B0600070205080204" pitchFamily="34" charset="-128"/>
              </a:rPr>
              <a:t>Approach to Evaluation and Remediation</a:t>
            </a:r>
          </a:p>
        </p:txBody>
      </p:sp>
      <p:sp>
        <p:nvSpPr>
          <p:cNvPr id="34819" name="Rectangle 3">
            <a:extLst>
              <a:ext uri="{FF2B5EF4-FFF2-40B4-BE49-F238E27FC236}">
                <a16:creationId xmlns:a16="http://schemas.microsoft.com/office/drawing/2014/main" id="{815B317D-0910-8376-0444-C47717172DFA}"/>
              </a:ext>
            </a:extLst>
          </p:cNvPr>
          <p:cNvSpPr>
            <a:spLocks noGrp="1" noChangeArrowheads="1"/>
          </p:cNvSpPr>
          <p:nvPr>
            <p:ph idx="1"/>
          </p:nvPr>
        </p:nvSpPr>
        <p:spPr>
          <a:xfrm>
            <a:off x="838200" y="1825625"/>
            <a:ext cx="7462736" cy="3907209"/>
          </a:xfrm>
        </p:spPr>
        <p:txBody>
          <a:bodyPr vert="horz" lIns="90488" tIns="44450" rIns="90488" bIns="44450" rtlCol="0">
            <a:normAutofit/>
          </a:bodyPr>
          <a:lstStyle/>
          <a:p>
            <a:pPr eaLnBrk="1" hangingPunct="1">
              <a:lnSpc>
                <a:spcPct val="150000"/>
              </a:lnSpc>
              <a:buFontTx/>
              <a:buNone/>
              <a:defRPr/>
            </a:pPr>
            <a:r>
              <a:rPr lang="en-US" altLang="en-US" dirty="0">
                <a:solidFill>
                  <a:schemeClr val="tx2"/>
                </a:solidFill>
                <a:ea typeface="+mn-ea"/>
                <a:cs typeface="+mn-cs"/>
              </a:rPr>
              <a:t>1 </a:t>
            </a:r>
            <a:r>
              <a:rPr lang="en-US" altLang="en-US" dirty="0">
                <a:ea typeface="+mn-ea"/>
                <a:cs typeface="+mn-cs"/>
              </a:rPr>
              <a:t>Identify &amp; Define the Problem</a:t>
            </a:r>
          </a:p>
          <a:p>
            <a:pPr marL="0" indent="0">
              <a:lnSpc>
                <a:spcPct val="150000"/>
              </a:lnSpc>
              <a:buNone/>
              <a:defRPr/>
            </a:pPr>
            <a:r>
              <a:rPr lang="en-US" altLang="en-US" dirty="0">
                <a:ea typeface="+mn-ea"/>
                <a:cs typeface="+mn-cs"/>
              </a:rPr>
              <a:t>2 Engage Fellow in Self-reflection</a:t>
            </a:r>
          </a:p>
          <a:p>
            <a:pPr marL="0" indent="0">
              <a:lnSpc>
                <a:spcPct val="150000"/>
              </a:lnSpc>
              <a:buNone/>
              <a:defRPr/>
            </a:pPr>
            <a:r>
              <a:rPr lang="en-US" altLang="en-US" dirty="0">
                <a:ea typeface="+mn-ea"/>
                <a:cs typeface="+mn-cs"/>
              </a:rPr>
              <a:t>3 Outline the Improvement Plan</a:t>
            </a:r>
          </a:p>
          <a:p>
            <a:pPr marL="0" indent="0">
              <a:lnSpc>
                <a:spcPct val="150000"/>
              </a:lnSpc>
              <a:buNone/>
              <a:defRPr/>
            </a:pPr>
            <a:r>
              <a:rPr lang="en-US" altLang="en-US" dirty="0">
                <a:ea typeface="+mn-ea"/>
                <a:cs typeface="+mn-cs"/>
              </a:rPr>
              <a:t>4 Implement the Improvement Plan</a:t>
            </a:r>
          </a:p>
          <a:p>
            <a:pPr marL="0" indent="0">
              <a:lnSpc>
                <a:spcPct val="150000"/>
              </a:lnSpc>
              <a:buNone/>
              <a:defRPr/>
            </a:pPr>
            <a:r>
              <a:rPr lang="en-US" altLang="en-US" dirty="0">
                <a:ea typeface="+mn-ea"/>
                <a:cs typeface="+mn-cs"/>
              </a:rPr>
              <a:t>5 </a:t>
            </a:r>
            <a:r>
              <a:rPr lang="en-US" altLang="en-US" b="1" dirty="0">
                <a:ea typeface="+mn-ea"/>
                <a:cs typeface="+mn-cs"/>
              </a:rPr>
              <a:t>Follow-up and Decision-making</a:t>
            </a:r>
          </a:p>
        </p:txBody>
      </p:sp>
    </p:spTree>
    <p:extLst>
      <p:ext uri="{BB962C8B-B14F-4D97-AF65-F5344CB8AC3E}">
        <p14:creationId xmlns:p14="http://schemas.microsoft.com/office/powerpoint/2010/main" val="244669012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F6A85-F790-9D12-5C19-2B58FB60DBD5}"/>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3D680C6-BAE0-8F80-08CC-C35FF5D87710}"/>
              </a:ext>
            </a:extLst>
          </p:cNvPr>
          <p:cNvGraphicFramePr>
            <a:graphicFrameLocks noGrp="1"/>
          </p:cNvGraphicFramePr>
          <p:nvPr>
            <p:extLst>
              <p:ext uri="{D42A27DB-BD31-4B8C-83A1-F6EECF244321}">
                <p14:modId xmlns:p14="http://schemas.microsoft.com/office/powerpoint/2010/main" val="1575934137"/>
              </p:ext>
            </p:extLst>
          </p:nvPr>
        </p:nvGraphicFramePr>
        <p:xfrm>
          <a:off x="278859" y="63030"/>
          <a:ext cx="11452698" cy="6731939"/>
        </p:xfrm>
        <a:graphic>
          <a:graphicData uri="http://schemas.openxmlformats.org/drawingml/2006/table">
            <a:tbl>
              <a:tblPr firstRow="1" firstCol="1" bandRow="1">
                <a:tableStyleId>{5C22544A-7EE6-4342-B048-85BDC9FD1C3A}</a:tableStyleId>
              </a:tblPr>
              <a:tblGrid>
                <a:gridCol w="2516655">
                  <a:extLst>
                    <a:ext uri="{9D8B030D-6E8A-4147-A177-3AD203B41FA5}">
                      <a16:colId xmlns:a16="http://schemas.microsoft.com/office/drawing/2014/main" val="20000"/>
                    </a:ext>
                  </a:extLst>
                </a:gridCol>
                <a:gridCol w="1290103">
                  <a:extLst>
                    <a:ext uri="{9D8B030D-6E8A-4147-A177-3AD203B41FA5}">
                      <a16:colId xmlns:a16="http://schemas.microsoft.com/office/drawing/2014/main" val="20001"/>
                    </a:ext>
                  </a:extLst>
                </a:gridCol>
                <a:gridCol w="2237362">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2185481">
                  <a:extLst>
                    <a:ext uri="{9D8B030D-6E8A-4147-A177-3AD203B41FA5}">
                      <a16:colId xmlns:a16="http://schemas.microsoft.com/office/drawing/2014/main" val="20004"/>
                    </a:ext>
                  </a:extLst>
                </a:gridCol>
                <a:gridCol w="1089497">
                  <a:extLst>
                    <a:ext uri="{9D8B030D-6E8A-4147-A177-3AD203B41FA5}">
                      <a16:colId xmlns:a16="http://schemas.microsoft.com/office/drawing/2014/main" val="20005"/>
                    </a:ext>
                  </a:extLst>
                </a:gridCol>
              </a:tblGrid>
              <a:tr h="243658">
                <a:tc gridSpan="6">
                  <a:txBody>
                    <a:bodyPr/>
                    <a:lstStyle/>
                    <a:p>
                      <a:pPr marL="0" marR="0" algn="ctr">
                        <a:lnSpc>
                          <a:spcPct val="115000"/>
                        </a:lnSpc>
                        <a:spcBef>
                          <a:spcPts val="0"/>
                        </a:spcBef>
                        <a:spcAft>
                          <a:spcPts val="1000"/>
                        </a:spcAft>
                      </a:pPr>
                      <a:r>
                        <a:rPr lang="en-US" sz="900" b="1" dirty="0">
                          <a:effectLst/>
                        </a:rPr>
                        <a:t>CCC Fellow Improvement Plan:   Dr. X</a:t>
                      </a:r>
                      <a:endParaRPr lang="en-US" sz="900" b="1" dirty="0">
                        <a:effectLst/>
                        <a:latin typeface="Calibri"/>
                        <a:ea typeface="Calibri"/>
                        <a:cs typeface="Times New Roman"/>
                      </a:endParaRPr>
                    </a:p>
                  </a:txBody>
                  <a:tcPr marL="29373" marR="29373" marT="7866"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75842">
                <a:tc>
                  <a:txBody>
                    <a:bodyPr/>
                    <a:lstStyle/>
                    <a:p>
                      <a:pPr marL="0" marR="0" algn="ctr">
                        <a:lnSpc>
                          <a:spcPct val="115000"/>
                        </a:lnSpc>
                        <a:spcBef>
                          <a:spcPts val="0"/>
                        </a:spcBef>
                        <a:spcAft>
                          <a:spcPts val="1000"/>
                        </a:spcAft>
                      </a:pPr>
                      <a:r>
                        <a:rPr lang="en-US" sz="1200" b="1" u="sng" dirty="0">
                          <a:effectLst/>
                        </a:rPr>
                        <a:t>What is the deficiency</a:t>
                      </a:r>
                      <a:endParaRPr lang="en-US" sz="1200" b="1" dirty="0">
                        <a:effectLst/>
                        <a:latin typeface="Calibri"/>
                        <a:ea typeface="Calibri"/>
                        <a:cs typeface="Times New Roman"/>
                      </a:endParaRPr>
                    </a:p>
                  </a:txBody>
                  <a:tcPr marL="29373" marR="29373" marT="7866" marB="0" anchor="ctr"/>
                </a:tc>
                <a:tc>
                  <a:txBody>
                    <a:bodyPr/>
                    <a:lstStyle/>
                    <a:p>
                      <a:pPr marL="0" marR="0" algn="ctr">
                        <a:lnSpc>
                          <a:spcPct val="115000"/>
                        </a:lnSpc>
                        <a:spcBef>
                          <a:spcPts val="0"/>
                        </a:spcBef>
                        <a:spcAft>
                          <a:spcPts val="1000"/>
                        </a:spcAft>
                      </a:pPr>
                      <a:r>
                        <a:rPr lang="en-US" sz="1200" b="1" u="sng" dirty="0">
                          <a:effectLst/>
                        </a:rPr>
                        <a:t>Competency</a:t>
                      </a:r>
                      <a:endParaRPr lang="en-US" sz="1200" b="1" dirty="0">
                        <a:effectLst/>
                        <a:latin typeface="Calibri"/>
                        <a:ea typeface="Calibri"/>
                        <a:cs typeface="Times New Roman"/>
                      </a:endParaRPr>
                    </a:p>
                  </a:txBody>
                  <a:tcPr marL="29373" marR="29373" marT="7866" marB="0" anchor="ctr"/>
                </a:tc>
                <a:tc>
                  <a:txBody>
                    <a:bodyPr/>
                    <a:lstStyle/>
                    <a:p>
                      <a:pPr marL="0" marR="0" algn="ctr">
                        <a:lnSpc>
                          <a:spcPct val="115000"/>
                        </a:lnSpc>
                        <a:spcBef>
                          <a:spcPts val="0"/>
                        </a:spcBef>
                        <a:spcAft>
                          <a:spcPts val="1000"/>
                        </a:spcAft>
                      </a:pPr>
                      <a:r>
                        <a:rPr lang="en-US" sz="1200" b="1" u="sng" dirty="0">
                          <a:effectLst/>
                        </a:rPr>
                        <a:t>Action Plan</a:t>
                      </a:r>
                      <a:endParaRPr lang="en-US" sz="1200" b="1" dirty="0">
                        <a:effectLst/>
                        <a:latin typeface="Calibri"/>
                        <a:ea typeface="Calibri"/>
                        <a:cs typeface="Times New Roman"/>
                      </a:endParaRPr>
                    </a:p>
                  </a:txBody>
                  <a:tcPr marL="29373" marR="29373" marT="7866" marB="0" anchor="ctr"/>
                </a:tc>
                <a:tc>
                  <a:txBody>
                    <a:bodyPr/>
                    <a:lstStyle/>
                    <a:p>
                      <a:pPr marL="0" marR="0" algn="ctr">
                        <a:lnSpc>
                          <a:spcPct val="115000"/>
                        </a:lnSpc>
                        <a:spcBef>
                          <a:spcPts val="0"/>
                        </a:spcBef>
                        <a:spcAft>
                          <a:spcPts val="1000"/>
                        </a:spcAft>
                      </a:pPr>
                      <a:r>
                        <a:rPr lang="en-US" sz="1200" b="1" u="sng" dirty="0">
                          <a:effectLst/>
                        </a:rPr>
                        <a:t>Measures</a:t>
                      </a:r>
                      <a:endParaRPr lang="en-US" sz="1200" b="1" dirty="0">
                        <a:effectLst/>
                        <a:latin typeface="Calibri"/>
                        <a:ea typeface="Calibri"/>
                        <a:cs typeface="Times New Roman"/>
                      </a:endParaRPr>
                    </a:p>
                  </a:txBody>
                  <a:tcPr marL="29373" marR="29373" marT="7866" marB="0" anchor="ctr"/>
                </a:tc>
                <a:tc>
                  <a:txBody>
                    <a:bodyPr/>
                    <a:lstStyle/>
                    <a:p>
                      <a:pPr marL="0" marR="0" algn="ctr">
                        <a:lnSpc>
                          <a:spcPct val="115000"/>
                        </a:lnSpc>
                        <a:spcBef>
                          <a:spcPts val="0"/>
                        </a:spcBef>
                        <a:spcAft>
                          <a:spcPts val="1000"/>
                        </a:spcAft>
                      </a:pPr>
                      <a:r>
                        <a:rPr lang="en-US" sz="1200" b="1" u="sng" dirty="0">
                          <a:effectLst/>
                          <a:highlight>
                            <a:srgbClr val="FFFF00"/>
                          </a:highlight>
                        </a:rPr>
                        <a:t>Determination of Success</a:t>
                      </a:r>
                      <a:endParaRPr lang="en-US" sz="1200" b="1" dirty="0">
                        <a:effectLst/>
                        <a:highlight>
                          <a:srgbClr val="FFFF00"/>
                        </a:highlight>
                        <a:latin typeface="Calibri"/>
                        <a:ea typeface="Calibri"/>
                        <a:cs typeface="Times New Roman"/>
                      </a:endParaRPr>
                    </a:p>
                  </a:txBody>
                  <a:tcPr marL="29373" marR="29373" marT="7866" marB="0" anchor="ctr"/>
                </a:tc>
                <a:tc>
                  <a:txBody>
                    <a:bodyPr/>
                    <a:lstStyle/>
                    <a:p>
                      <a:pPr marL="0" marR="0" algn="ctr">
                        <a:lnSpc>
                          <a:spcPct val="115000"/>
                        </a:lnSpc>
                        <a:spcBef>
                          <a:spcPts val="0"/>
                        </a:spcBef>
                        <a:spcAft>
                          <a:spcPts val="1000"/>
                        </a:spcAft>
                      </a:pPr>
                      <a:r>
                        <a:rPr lang="en-US" sz="1200" b="1" u="sng" dirty="0">
                          <a:effectLst/>
                          <a:highlight>
                            <a:srgbClr val="FFFF00"/>
                          </a:highlight>
                        </a:rPr>
                        <a:t>Timeline </a:t>
                      </a:r>
                      <a:endParaRPr lang="en-US" sz="1200" b="1" dirty="0">
                        <a:effectLst/>
                        <a:highlight>
                          <a:srgbClr val="FFFF00"/>
                        </a:highlight>
                        <a:latin typeface="Calibri"/>
                        <a:ea typeface="Calibri"/>
                        <a:cs typeface="Times New Roman"/>
                      </a:endParaRPr>
                    </a:p>
                  </a:txBody>
                  <a:tcPr marL="29373" marR="29373" marT="7866" marB="0" anchor="ctr"/>
                </a:tc>
                <a:extLst>
                  <a:ext uri="{0D108BD9-81ED-4DB2-BD59-A6C34878D82A}">
                    <a16:rowId xmlns:a16="http://schemas.microsoft.com/office/drawing/2014/main" val="10001"/>
                  </a:ext>
                </a:extLst>
              </a:tr>
              <a:tr h="2767970">
                <a:tc>
                  <a:txBody>
                    <a:bodyPr/>
                    <a:lstStyle/>
                    <a:p>
                      <a:pPr marL="0" marR="0">
                        <a:lnSpc>
                          <a:spcPct val="115000"/>
                        </a:lnSpc>
                        <a:spcBef>
                          <a:spcPts val="0"/>
                        </a:spcBef>
                        <a:spcAft>
                          <a:spcPts val="1000"/>
                        </a:spcAft>
                      </a:pPr>
                      <a:r>
                        <a:rPr lang="en-US" sz="1600" dirty="0">
                          <a:effectLst/>
                        </a:rPr>
                        <a:t>1. Unable to care for complex critically care patients without assistance from colleagues</a:t>
                      </a:r>
                    </a:p>
                    <a:p>
                      <a:pPr marL="0" marR="0">
                        <a:lnSpc>
                          <a:spcPct val="115000"/>
                        </a:lnSpc>
                        <a:spcBef>
                          <a:spcPts val="0"/>
                        </a:spcBef>
                        <a:spcAft>
                          <a:spcPts val="1000"/>
                        </a:spcAft>
                      </a:pPr>
                      <a:r>
                        <a:rPr lang="en-US" sz="1600" dirty="0">
                          <a:effectLst/>
                        </a:rPr>
                        <a:t> </a:t>
                      </a:r>
                      <a:endParaRPr lang="en-US" sz="1600" dirty="0">
                        <a:effectLst/>
                        <a:latin typeface="Calibri"/>
                        <a:ea typeface="Calibri"/>
                        <a:cs typeface="Times New Roman"/>
                      </a:endParaRPr>
                    </a:p>
                  </a:txBody>
                  <a:tcPr marL="29373" marR="29373" marT="7866" marB="0" anchor="ctr"/>
                </a:tc>
                <a:tc>
                  <a:txBody>
                    <a:bodyPr/>
                    <a:lstStyle/>
                    <a:p>
                      <a:pPr marL="0" marR="0">
                        <a:lnSpc>
                          <a:spcPct val="115000"/>
                        </a:lnSpc>
                        <a:spcBef>
                          <a:spcPts val="0"/>
                        </a:spcBef>
                        <a:spcAft>
                          <a:spcPts val="1000"/>
                        </a:spcAft>
                      </a:pPr>
                      <a:r>
                        <a:rPr lang="en-US" sz="1400" b="1" dirty="0">
                          <a:effectLst/>
                        </a:rPr>
                        <a:t>PC, MK</a:t>
                      </a:r>
                      <a:endParaRPr lang="en-US" sz="1400" b="1" dirty="0">
                        <a:effectLst/>
                        <a:latin typeface="Calibri"/>
                        <a:ea typeface="Calibri"/>
                        <a:cs typeface="Times New Roman"/>
                      </a:endParaRPr>
                    </a:p>
                  </a:txBody>
                  <a:tcPr marL="29373" marR="29373" marT="7866" marB="0" anchor="ctr"/>
                </a:tc>
                <a:tc>
                  <a:txBody>
                    <a:bodyPr/>
                    <a:lstStyle/>
                    <a:p>
                      <a:pPr marL="0" marR="0">
                        <a:lnSpc>
                          <a:spcPct val="115000"/>
                        </a:lnSpc>
                        <a:spcBef>
                          <a:spcPts val="0"/>
                        </a:spcBef>
                        <a:spcAft>
                          <a:spcPts val="1000"/>
                        </a:spcAft>
                      </a:pPr>
                      <a:r>
                        <a:rPr lang="en-US" sz="1200" dirty="0">
                          <a:effectLst/>
                        </a:rPr>
                        <a:t>1.   Assigned reading/textbooks (reviewed by Improvement Coach)</a:t>
                      </a:r>
                    </a:p>
                    <a:p>
                      <a:pPr marL="0" marR="0">
                        <a:lnSpc>
                          <a:spcPct val="115000"/>
                        </a:lnSpc>
                        <a:spcBef>
                          <a:spcPts val="0"/>
                        </a:spcBef>
                        <a:spcAft>
                          <a:spcPts val="1000"/>
                        </a:spcAft>
                      </a:pPr>
                      <a:r>
                        <a:rPr lang="en-US" sz="1200" dirty="0">
                          <a:effectLst/>
                        </a:rPr>
                        <a:t>2.  Metacognition skills to improve clinical reasoning (SNAPPS, Reverse Presentations, Illness Scripts, Persuade the MD, Chart-stimulated Recall etc)</a:t>
                      </a:r>
                    </a:p>
                    <a:p>
                      <a:pPr marL="0" marR="0">
                        <a:lnSpc>
                          <a:spcPct val="115000"/>
                        </a:lnSpc>
                        <a:spcBef>
                          <a:spcPts val="0"/>
                        </a:spcBef>
                        <a:spcAft>
                          <a:spcPts val="1000"/>
                        </a:spcAft>
                      </a:pPr>
                      <a:r>
                        <a:rPr lang="en-US" sz="1200" dirty="0">
                          <a:effectLst/>
                        </a:rPr>
                        <a:t>3.  Improvement Coach will discuss goals with his CCU and procedure teams</a:t>
                      </a:r>
                      <a:endParaRPr lang="en-US" sz="1200" dirty="0">
                        <a:effectLst/>
                        <a:latin typeface="Calibri"/>
                        <a:ea typeface="Calibri"/>
                        <a:cs typeface="Times New Roman"/>
                      </a:endParaRPr>
                    </a:p>
                  </a:txBody>
                  <a:tcPr marL="29373" marR="29373" marT="7866" marB="0"/>
                </a:tc>
                <a:tc>
                  <a:txBody>
                    <a:bodyPr/>
                    <a:lstStyle/>
                    <a:p>
                      <a:pPr marL="0" marR="0">
                        <a:lnSpc>
                          <a:spcPct val="115000"/>
                        </a:lnSpc>
                        <a:spcBef>
                          <a:spcPts val="0"/>
                        </a:spcBef>
                        <a:spcAft>
                          <a:spcPts val="1000"/>
                        </a:spcAft>
                      </a:pPr>
                      <a:r>
                        <a:rPr lang="en-US" sz="1200" dirty="0">
                          <a:effectLst/>
                        </a:rPr>
                        <a:t>1.  Direct observations by Peer Coach, CCU team, surgical team</a:t>
                      </a:r>
                    </a:p>
                    <a:p>
                      <a:pPr marL="0" marR="0">
                        <a:lnSpc>
                          <a:spcPct val="115000"/>
                        </a:lnSpc>
                        <a:spcBef>
                          <a:spcPts val="0"/>
                        </a:spcBef>
                        <a:spcAft>
                          <a:spcPts val="1000"/>
                        </a:spcAft>
                      </a:pPr>
                      <a:r>
                        <a:rPr lang="en-US" sz="1200" dirty="0">
                          <a:effectLst/>
                        </a:rPr>
                        <a:t>2.  Indirect observations by Improvement coach </a:t>
                      </a:r>
                    </a:p>
                    <a:p>
                      <a:pPr marL="0" marR="0">
                        <a:lnSpc>
                          <a:spcPct val="115000"/>
                        </a:lnSpc>
                        <a:spcBef>
                          <a:spcPts val="0"/>
                        </a:spcBef>
                        <a:spcAft>
                          <a:spcPts val="1000"/>
                        </a:spcAft>
                      </a:pPr>
                      <a:r>
                        <a:rPr lang="en-US" sz="1200" dirty="0">
                          <a:effectLst/>
                        </a:rPr>
                        <a:t>3.  Inpatient evaluations (multisource evals)</a:t>
                      </a:r>
                      <a:endParaRPr lang="en-US" sz="1200" dirty="0">
                        <a:effectLst/>
                        <a:latin typeface="Calibri"/>
                        <a:ea typeface="Calibri"/>
                        <a:cs typeface="Times New Roman"/>
                      </a:endParaRPr>
                    </a:p>
                  </a:txBody>
                  <a:tcPr marL="29373" marR="29373" marT="7866" marB="0"/>
                </a:tc>
                <a:tc>
                  <a:txBody>
                    <a:bodyPr/>
                    <a:lstStyle/>
                    <a:p>
                      <a:pPr marL="0" marR="0">
                        <a:lnSpc>
                          <a:spcPct val="115000"/>
                        </a:lnSpc>
                        <a:spcBef>
                          <a:spcPts val="0"/>
                        </a:spcBef>
                        <a:spcAft>
                          <a:spcPts val="1000"/>
                        </a:spcAft>
                      </a:pPr>
                      <a:r>
                        <a:rPr lang="en-US" sz="1200" dirty="0">
                          <a:effectLst/>
                          <a:highlight>
                            <a:srgbClr val="FFFF00"/>
                          </a:highlight>
                        </a:rPr>
                        <a:t>Milestone evaluations of 3.0 with rare 2.5 in the areas of PC, MK</a:t>
                      </a:r>
                      <a:endParaRPr lang="en-US" sz="1200" dirty="0">
                        <a:effectLst/>
                        <a:highlight>
                          <a:srgbClr val="FFFF00"/>
                        </a:highlight>
                        <a:latin typeface="Calibri"/>
                        <a:ea typeface="Calibri"/>
                        <a:cs typeface="Times New Roman"/>
                      </a:endParaRPr>
                    </a:p>
                  </a:txBody>
                  <a:tcPr marL="29373" marR="29373" marT="7866" marB="0"/>
                </a:tc>
                <a:tc>
                  <a:txBody>
                    <a:bodyPr/>
                    <a:lstStyle/>
                    <a:p>
                      <a:pPr marL="0" marR="0" algn="ctr">
                        <a:lnSpc>
                          <a:spcPct val="115000"/>
                        </a:lnSpc>
                        <a:spcBef>
                          <a:spcPts val="0"/>
                        </a:spcBef>
                        <a:spcAft>
                          <a:spcPts val="1000"/>
                        </a:spcAft>
                      </a:pPr>
                      <a:r>
                        <a:rPr lang="en-US" sz="1200" dirty="0">
                          <a:effectLst/>
                          <a:highlight>
                            <a:srgbClr val="FFFF00"/>
                          </a:highlight>
                        </a:rPr>
                        <a:t>0/0/00</a:t>
                      </a:r>
                      <a:endParaRPr lang="en-US" sz="1200" dirty="0">
                        <a:effectLst/>
                        <a:highlight>
                          <a:srgbClr val="FFFF00"/>
                        </a:highlight>
                        <a:latin typeface="Calibri"/>
                        <a:ea typeface="Calibri"/>
                        <a:cs typeface="Times New Roman"/>
                      </a:endParaRPr>
                    </a:p>
                  </a:txBody>
                  <a:tcPr marL="29373" marR="29373" marT="7866" marB="0"/>
                </a:tc>
                <a:extLst>
                  <a:ext uri="{0D108BD9-81ED-4DB2-BD59-A6C34878D82A}">
                    <a16:rowId xmlns:a16="http://schemas.microsoft.com/office/drawing/2014/main" val="10002"/>
                  </a:ext>
                </a:extLst>
              </a:tr>
              <a:tr h="1215993">
                <a:tc>
                  <a:txBody>
                    <a:bodyPr/>
                    <a:lstStyle/>
                    <a:p>
                      <a:pPr marL="0" marR="0">
                        <a:lnSpc>
                          <a:spcPct val="115000"/>
                        </a:lnSpc>
                        <a:spcBef>
                          <a:spcPts val="0"/>
                        </a:spcBef>
                        <a:spcAft>
                          <a:spcPts val="1000"/>
                        </a:spcAft>
                      </a:pPr>
                      <a:r>
                        <a:rPr lang="en-US" sz="1600" dirty="0">
                          <a:effectLst/>
                        </a:rPr>
                        <a:t>2.  Unable to perform basic procedures competently w/out assistance</a:t>
                      </a:r>
                      <a:endParaRPr lang="en-US" sz="1600" dirty="0">
                        <a:effectLst/>
                        <a:latin typeface="Calibri"/>
                        <a:ea typeface="Calibri"/>
                        <a:cs typeface="Times New Roman"/>
                      </a:endParaRPr>
                    </a:p>
                  </a:txBody>
                  <a:tcPr marL="29373" marR="29373" marT="7866" marB="0" anchor="ctr"/>
                </a:tc>
                <a:tc>
                  <a:txBody>
                    <a:bodyPr/>
                    <a:lstStyle/>
                    <a:p>
                      <a:pPr marL="0" marR="0">
                        <a:lnSpc>
                          <a:spcPct val="115000"/>
                        </a:lnSpc>
                        <a:spcBef>
                          <a:spcPts val="0"/>
                        </a:spcBef>
                        <a:spcAft>
                          <a:spcPts val="1000"/>
                        </a:spcAft>
                      </a:pPr>
                      <a:r>
                        <a:rPr lang="en-US" sz="1400" b="1" dirty="0">
                          <a:effectLst/>
                        </a:rPr>
                        <a:t>PC, MK</a:t>
                      </a:r>
                      <a:endParaRPr lang="en-US" sz="1400" b="1" dirty="0">
                        <a:effectLst/>
                        <a:latin typeface="Calibri"/>
                        <a:ea typeface="Calibri"/>
                        <a:cs typeface="Times New Roman"/>
                      </a:endParaRPr>
                    </a:p>
                  </a:txBody>
                  <a:tcPr marL="29373" marR="29373" marT="7866" marB="0" anchor="ctr"/>
                </a:tc>
                <a:tc>
                  <a:txBody>
                    <a:bodyPr/>
                    <a:lstStyle/>
                    <a:p>
                      <a:pPr marL="0" marR="0">
                        <a:lnSpc>
                          <a:spcPct val="115000"/>
                        </a:lnSpc>
                        <a:spcBef>
                          <a:spcPts val="0"/>
                        </a:spcBef>
                        <a:spcAft>
                          <a:spcPts val="1000"/>
                        </a:spcAft>
                      </a:pPr>
                      <a:r>
                        <a:rPr lang="en-US" sz="1200" dirty="0">
                          <a:effectLst/>
                        </a:rPr>
                        <a:t>1. Simulation exercises arranged by Coach.</a:t>
                      </a:r>
                      <a:endParaRPr lang="en-US" sz="1200" dirty="0">
                        <a:effectLst/>
                        <a:latin typeface="Calibri"/>
                        <a:ea typeface="Calibri"/>
                        <a:cs typeface="Times New Roman"/>
                      </a:endParaRPr>
                    </a:p>
                  </a:txBody>
                  <a:tcPr marL="29373" marR="29373" marT="7866" marB="0"/>
                </a:tc>
                <a:tc>
                  <a:txBody>
                    <a:bodyPr/>
                    <a:lstStyle/>
                    <a:p>
                      <a:pPr marL="0" marR="0">
                        <a:lnSpc>
                          <a:spcPct val="115000"/>
                        </a:lnSpc>
                        <a:spcBef>
                          <a:spcPts val="0"/>
                        </a:spcBef>
                        <a:spcAft>
                          <a:spcPts val="1000"/>
                        </a:spcAft>
                      </a:pPr>
                      <a:r>
                        <a:rPr lang="en-US" sz="1200" dirty="0">
                          <a:effectLst/>
                        </a:rPr>
                        <a:t>Inpatient evaluations (multisource evals)</a:t>
                      </a:r>
                    </a:p>
                    <a:p>
                      <a:pPr marL="0" marR="0">
                        <a:lnSpc>
                          <a:spcPct val="115000"/>
                        </a:lnSpc>
                        <a:spcBef>
                          <a:spcPts val="0"/>
                        </a:spcBef>
                        <a:spcAft>
                          <a:spcPts val="1000"/>
                        </a:spcAft>
                      </a:pPr>
                      <a:r>
                        <a:rPr lang="en-US" sz="1200" dirty="0">
                          <a:effectLst/>
                        </a:rPr>
                        <a:t> </a:t>
                      </a:r>
                      <a:endParaRPr lang="en-US" sz="1200" dirty="0">
                        <a:effectLst/>
                        <a:latin typeface="Calibri"/>
                        <a:ea typeface="Calibri"/>
                        <a:cs typeface="Times New Roman"/>
                      </a:endParaRPr>
                    </a:p>
                  </a:txBody>
                  <a:tcPr marL="29373" marR="29373" marT="7866" marB="0"/>
                </a:tc>
                <a:tc>
                  <a:txBody>
                    <a:bodyPr/>
                    <a:lstStyle/>
                    <a:p>
                      <a:pPr marL="0" marR="0">
                        <a:lnSpc>
                          <a:spcPct val="115000"/>
                        </a:lnSpc>
                        <a:spcBef>
                          <a:spcPts val="0"/>
                        </a:spcBef>
                        <a:spcAft>
                          <a:spcPts val="1000"/>
                        </a:spcAft>
                      </a:pPr>
                      <a:r>
                        <a:rPr lang="en-US" sz="1200" dirty="0">
                          <a:effectLst/>
                          <a:highlight>
                            <a:srgbClr val="FFFF00"/>
                          </a:highlight>
                        </a:rPr>
                        <a:t>Milestone evaluations of 3.0 with rare 2.5 in the area of PC</a:t>
                      </a:r>
                      <a:endParaRPr lang="en-US" sz="1200" dirty="0">
                        <a:effectLst/>
                        <a:highlight>
                          <a:srgbClr val="FFFF00"/>
                        </a:highlight>
                        <a:latin typeface="Calibri"/>
                        <a:ea typeface="Calibri"/>
                        <a:cs typeface="Times New Roman"/>
                      </a:endParaRPr>
                    </a:p>
                  </a:txBody>
                  <a:tcPr marL="29373" marR="29373" marT="7866" marB="0"/>
                </a:tc>
                <a:tc>
                  <a:txBody>
                    <a:bodyPr/>
                    <a:lstStyle/>
                    <a:p>
                      <a:pPr marL="0" marR="0" algn="ctr">
                        <a:lnSpc>
                          <a:spcPct val="115000"/>
                        </a:lnSpc>
                        <a:spcBef>
                          <a:spcPts val="0"/>
                        </a:spcBef>
                        <a:spcAft>
                          <a:spcPts val="1000"/>
                        </a:spcAft>
                      </a:pPr>
                      <a:r>
                        <a:rPr lang="en-US" sz="1200" dirty="0">
                          <a:effectLst/>
                          <a:highlight>
                            <a:srgbClr val="FFFF00"/>
                          </a:highlight>
                        </a:rPr>
                        <a:t>0/0/00</a:t>
                      </a:r>
                      <a:endParaRPr lang="en-US" sz="1200" dirty="0">
                        <a:effectLst/>
                        <a:highlight>
                          <a:srgbClr val="FFFF00"/>
                        </a:highlight>
                        <a:latin typeface="Calibri"/>
                        <a:ea typeface="Calibri"/>
                        <a:cs typeface="Times New Roman"/>
                      </a:endParaRPr>
                    </a:p>
                  </a:txBody>
                  <a:tcPr marL="29373" marR="29373" marT="7866" marB="0"/>
                </a:tc>
                <a:extLst>
                  <a:ext uri="{0D108BD9-81ED-4DB2-BD59-A6C34878D82A}">
                    <a16:rowId xmlns:a16="http://schemas.microsoft.com/office/drawing/2014/main" val="10003"/>
                  </a:ext>
                </a:extLst>
              </a:tr>
              <a:tr h="2024361">
                <a:tc>
                  <a:txBody>
                    <a:bodyPr/>
                    <a:lstStyle/>
                    <a:p>
                      <a:pPr marL="0" marR="0">
                        <a:lnSpc>
                          <a:spcPct val="115000"/>
                        </a:lnSpc>
                        <a:spcBef>
                          <a:spcPts val="0"/>
                        </a:spcBef>
                        <a:spcAft>
                          <a:spcPts val="1000"/>
                        </a:spcAft>
                      </a:pPr>
                      <a:r>
                        <a:rPr lang="en-US" sz="1600" dirty="0">
                          <a:effectLst/>
                        </a:rPr>
                        <a:t>3.  Unable to accept constructive feedback and utilize patient-care data/outcomes to improve patient care</a:t>
                      </a:r>
                      <a:endParaRPr lang="en-US" sz="1600" dirty="0">
                        <a:effectLst/>
                        <a:latin typeface="Calibri"/>
                        <a:ea typeface="Calibri"/>
                        <a:cs typeface="Times New Roman"/>
                      </a:endParaRPr>
                    </a:p>
                  </a:txBody>
                  <a:tcPr marL="29373" marR="29373" marT="7866" marB="0" anchor="ctr"/>
                </a:tc>
                <a:tc>
                  <a:txBody>
                    <a:bodyPr/>
                    <a:lstStyle/>
                    <a:p>
                      <a:pPr marL="0" marR="0">
                        <a:lnSpc>
                          <a:spcPct val="115000"/>
                        </a:lnSpc>
                        <a:spcBef>
                          <a:spcPts val="0"/>
                        </a:spcBef>
                        <a:spcAft>
                          <a:spcPts val="1000"/>
                        </a:spcAft>
                      </a:pPr>
                      <a:r>
                        <a:rPr lang="en-US" sz="1400" b="1" dirty="0">
                          <a:effectLst/>
                        </a:rPr>
                        <a:t>PBLI, Prof</a:t>
                      </a:r>
                      <a:endParaRPr lang="en-US" sz="1400" b="1" dirty="0">
                        <a:effectLst/>
                        <a:latin typeface="Calibri"/>
                        <a:ea typeface="Calibri"/>
                        <a:cs typeface="Times New Roman"/>
                      </a:endParaRPr>
                    </a:p>
                  </a:txBody>
                  <a:tcPr marL="29373" marR="29373" marT="7866" marB="0" anchor="ctr"/>
                </a:tc>
                <a:tc>
                  <a:txBody>
                    <a:bodyPr/>
                    <a:lstStyle/>
                    <a:p>
                      <a:pPr marL="0" marR="0">
                        <a:lnSpc>
                          <a:spcPct val="115000"/>
                        </a:lnSpc>
                        <a:spcBef>
                          <a:spcPts val="0"/>
                        </a:spcBef>
                        <a:spcAft>
                          <a:spcPts val="1000"/>
                        </a:spcAft>
                      </a:pPr>
                      <a:r>
                        <a:rPr lang="en-US" sz="1200" dirty="0">
                          <a:effectLst/>
                        </a:rPr>
                        <a:t>1. Reflection exercises arranged by Improvement Coach centered on acceptance of feedback as a component of Emotional Intelligence</a:t>
                      </a:r>
                    </a:p>
                    <a:p>
                      <a:pPr marL="0" marR="0">
                        <a:lnSpc>
                          <a:spcPct val="115000"/>
                        </a:lnSpc>
                        <a:spcBef>
                          <a:spcPts val="0"/>
                        </a:spcBef>
                        <a:spcAft>
                          <a:spcPts val="1000"/>
                        </a:spcAft>
                      </a:pPr>
                      <a:r>
                        <a:rPr lang="en-US" sz="1200" dirty="0">
                          <a:effectLst/>
                        </a:rPr>
                        <a:t>2.  Improvement Coach will oversee a second PBLI project and measure outcomes </a:t>
                      </a:r>
                      <a:endParaRPr lang="en-US" sz="1200" dirty="0">
                        <a:effectLst/>
                        <a:latin typeface="Calibri"/>
                        <a:ea typeface="Calibri"/>
                        <a:cs typeface="Times New Roman"/>
                      </a:endParaRPr>
                    </a:p>
                  </a:txBody>
                  <a:tcPr marL="29373" marR="29373" marT="7866" marB="0"/>
                </a:tc>
                <a:tc>
                  <a:txBody>
                    <a:bodyPr/>
                    <a:lstStyle/>
                    <a:p>
                      <a:pPr marL="0" marR="0">
                        <a:lnSpc>
                          <a:spcPct val="115000"/>
                        </a:lnSpc>
                        <a:spcBef>
                          <a:spcPts val="0"/>
                        </a:spcBef>
                        <a:spcAft>
                          <a:spcPts val="1000"/>
                        </a:spcAft>
                      </a:pPr>
                      <a:r>
                        <a:rPr lang="en-US" sz="1200" dirty="0">
                          <a:effectLst/>
                        </a:rPr>
                        <a:t>1.  Q2-week meetings and assessment of readiness to change as evaluated by Improvement Coach</a:t>
                      </a:r>
                    </a:p>
                    <a:p>
                      <a:pPr marL="0" marR="0">
                        <a:lnSpc>
                          <a:spcPct val="115000"/>
                        </a:lnSpc>
                        <a:spcBef>
                          <a:spcPts val="0"/>
                        </a:spcBef>
                        <a:spcAft>
                          <a:spcPts val="1000"/>
                        </a:spcAft>
                      </a:pPr>
                      <a:r>
                        <a:rPr lang="en-US" sz="1200" dirty="0">
                          <a:effectLst/>
                        </a:rPr>
                        <a:t>2.  Outcome of second PBLI project</a:t>
                      </a:r>
                      <a:endParaRPr lang="en-US" sz="1200" dirty="0">
                        <a:effectLst/>
                        <a:latin typeface="Calibri"/>
                        <a:ea typeface="Calibri"/>
                        <a:cs typeface="Times New Roman"/>
                      </a:endParaRPr>
                    </a:p>
                  </a:txBody>
                  <a:tcPr marL="29373" marR="29373" marT="7866" marB="0"/>
                </a:tc>
                <a:tc>
                  <a:txBody>
                    <a:bodyPr/>
                    <a:lstStyle/>
                    <a:p>
                      <a:pPr marL="0" marR="0">
                        <a:lnSpc>
                          <a:spcPct val="115000"/>
                        </a:lnSpc>
                        <a:spcBef>
                          <a:spcPts val="0"/>
                        </a:spcBef>
                        <a:spcAft>
                          <a:spcPts val="1000"/>
                        </a:spcAft>
                      </a:pPr>
                      <a:r>
                        <a:rPr lang="en-US" sz="1200" dirty="0">
                          <a:effectLst/>
                          <a:highlight>
                            <a:srgbClr val="FFFF00"/>
                          </a:highlight>
                        </a:rPr>
                        <a:t>Improvement in PBLI and Prof assessment done by Improvement Coach at meetings</a:t>
                      </a:r>
                      <a:endParaRPr lang="en-US" sz="1200" dirty="0">
                        <a:effectLst/>
                        <a:highlight>
                          <a:srgbClr val="FFFF00"/>
                        </a:highlight>
                        <a:latin typeface="Calibri"/>
                        <a:ea typeface="Calibri"/>
                        <a:cs typeface="Times New Roman"/>
                      </a:endParaRPr>
                    </a:p>
                  </a:txBody>
                  <a:tcPr marL="29373" marR="29373" marT="7866" marB="0"/>
                </a:tc>
                <a:tc>
                  <a:txBody>
                    <a:bodyPr/>
                    <a:lstStyle/>
                    <a:p>
                      <a:pPr marL="0" marR="0" algn="ctr">
                        <a:lnSpc>
                          <a:spcPct val="115000"/>
                        </a:lnSpc>
                        <a:spcBef>
                          <a:spcPts val="0"/>
                        </a:spcBef>
                        <a:spcAft>
                          <a:spcPts val="1000"/>
                        </a:spcAft>
                      </a:pPr>
                      <a:r>
                        <a:rPr lang="en-US" sz="1200" dirty="0">
                          <a:effectLst/>
                          <a:highlight>
                            <a:srgbClr val="FFFF00"/>
                          </a:highlight>
                        </a:rPr>
                        <a:t> </a:t>
                      </a:r>
                    </a:p>
                    <a:p>
                      <a:pPr marL="0" marR="0" algn="ctr">
                        <a:lnSpc>
                          <a:spcPct val="115000"/>
                        </a:lnSpc>
                        <a:spcBef>
                          <a:spcPts val="0"/>
                        </a:spcBef>
                        <a:spcAft>
                          <a:spcPts val="1000"/>
                        </a:spcAft>
                      </a:pPr>
                      <a:r>
                        <a:rPr lang="en-US" sz="1200" dirty="0">
                          <a:effectLst/>
                          <a:highlight>
                            <a:srgbClr val="FFFF00"/>
                          </a:highlight>
                        </a:rPr>
                        <a:t>0/0/00</a:t>
                      </a:r>
                      <a:endParaRPr lang="en-US" sz="1200" dirty="0">
                        <a:effectLst/>
                        <a:highlight>
                          <a:srgbClr val="FFFF00"/>
                        </a:highlight>
                        <a:latin typeface="Calibri"/>
                        <a:ea typeface="Calibri"/>
                        <a:cs typeface="Times New Roman"/>
                      </a:endParaRPr>
                    </a:p>
                  </a:txBody>
                  <a:tcPr marL="29373" marR="29373" marT="7866"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68370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1134F-4C3E-45E4-A61F-428665C0845A}"/>
            </a:ext>
          </a:extLst>
        </p:cNvPr>
        <p:cNvGrpSpPr/>
        <p:nvPr/>
      </p:nvGrpSpPr>
      <p:grpSpPr>
        <a:xfrm>
          <a:off x="0" y="0"/>
          <a:ext cx="0" cy="0"/>
          <a:chOff x="0" y="0"/>
          <a:chExt cx="0" cy="0"/>
        </a:xfrm>
      </p:grpSpPr>
      <p:sp>
        <p:nvSpPr>
          <p:cNvPr id="148482" name="Rectangle 2">
            <a:extLst>
              <a:ext uri="{FF2B5EF4-FFF2-40B4-BE49-F238E27FC236}">
                <a16:creationId xmlns:a16="http://schemas.microsoft.com/office/drawing/2014/main" id="{21D17571-988B-C056-28EA-35105CB400C7}"/>
              </a:ext>
            </a:extLst>
          </p:cNvPr>
          <p:cNvSpPr>
            <a:spLocks noGrp="1"/>
          </p:cNvSpPr>
          <p:nvPr>
            <p:ph type="title"/>
          </p:nvPr>
        </p:nvSpPr>
        <p:spPr>
          <a:xfrm>
            <a:off x="838200" y="365126"/>
            <a:ext cx="10515600" cy="834620"/>
          </a:xfrm>
        </p:spPr>
        <p:txBody>
          <a:bodyPr vert="horz" lIns="90488" tIns="44450" rIns="90488" bIns="44450" rtlCol="0" anchor="b">
            <a:normAutofit/>
          </a:bodyPr>
          <a:lstStyle/>
          <a:p>
            <a:pPr eaLnBrk="1" hangingPunct="1"/>
            <a:r>
              <a:rPr lang="en-US" altLang="en-US" sz="4000" dirty="0">
                <a:latin typeface="Arial" panose="020B0604020202020204" pitchFamily="34" charset="0"/>
                <a:ea typeface="ＭＳ Ｐゴシック" panose="020B0600070205080204" pitchFamily="34" charset="-128"/>
              </a:rPr>
              <a:t>Pearls</a:t>
            </a:r>
          </a:p>
        </p:txBody>
      </p:sp>
      <p:sp>
        <p:nvSpPr>
          <p:cNvPr id="148483" name="Rectangle 3">
            <a:extLst>
              <a:ext uri="{FF2B5EF4-FFF2-40B4-BE49-F238E27FC236}">
                <a16:creationId xmlns:a16="http://schemas.microsoft.com/office/drawing/2014/main" id="{F8DB6575-4922-3F62-ADD8-1349F957F11B}"/>
              </a:ext>
            </a:extLst>
          </p:cNvPr>
          <p:cNvSpPr>
            <a:spLocks noGrp="1"/>
          </p:cNvSpPr>
          <p:nvPr>
            <p:ph idx="1"/>
          </p:nvPr>
        </p:nvSpPr>
        <p:spPr>
          <a:xfrm>
            <a:off x="1350523" y="1371668"/>
            <a:ext cx="10515600" cy="4351338"/>
          </a:xfrm>
        </p:spPr>
        <p:txBody>
          <a:bodyPr vert="horz" lIns="90488" tIns="44450" rIns="90488" bIns="44450" rtlCol="0">
            <a:normAutofit/>
          </a:bodyPr>
          <a:lstStyle/>
          <a:p>
            <a:pPr eaLnBrk="1" hangingPunct="1">
              <a:lnSpc>
                <a:spcPct val="150000"/>
              </a:lnSpc>
            </a:pPr>
            <a:r>
              <a:rPr lang="en-US" altLang="en-US" dirty="0">
                <a:ea typeface="ＭＳ Ｐゴシック" panose="020B0600070205080204" pitchFamily="34" charset="-128"/>
              </a:rPr>
              <a:t>Structure and consistency!</a:t>
            </a:r>
          </a:p>
          <a:p>
            <a:pPr eaLnBrk="1" hangingPunct="1">
              <a:lnSpc>
                <a:spcPct val="150000"/>
              </a:lnSpc>
            </a:pPr>
            <a:r>
              <a:rPr lang="en-US" altLang="en-US" dirty="0">
                <a:ea typeface="ＭＳ Ｐゴシック" panose="020B0600070205080204" pitchFamily="34" charset="-128"/>
              </a:rPr>
              <a:t>Document everything</a:t>
            </a:r>
          </a:p>
          <a:p>
            <a:pPr eaLnBrk="1" hangingPunct="1">
              <a:lnSpc>
                <a:spcPct val="150000"/>
              </a:lnSpc>
            </a:pPr>
            <a:r>
              <a:rPr lang="en-US" altLang="en-US" dirty="0">
                <a:ea typeface="ＭＳ Ｐゴシック" panose="020B0600070205080204" pitchFamily="34" charset="-128"/>
              </a:rPr>
              <a:t>Focus on PATTERN, not individual instances</a:t>
            </a:r>
          </a:p>
          <a:p>
            <a:pPr eaLnBrk="1" hangingPunct="1">
              <a:lnSpc>
                <a:spcPct val="150000"/>
              </a:lnSpc>
            </a:pPr>
            <a:r>
              <a:rPr lang="en-US" altLang="en-US" dirty="0">
                <a:ea typeface="ＭＳ Ｐゴシック" panose="020B0600070205080204" pitchFamily="34" charset="-128"/>
              </a:rPr>
              <a:t>Require significant improvements</a:t>
            </a:r>
          </a:p>
          <a:p>
            <a:pPr eaLnBrk="1" hangingPunct="1">
              <a:lnSpc>
                <a:spcPct val="150000"/>
              </a:lnSpc>
            </a:pPr>
            <a:r>
              <a:rPr lang="en-US" altLang="en-US" dirty="0">
                <a:ea typeface="ＭＳ Ｐゴシック" panose="020B0600070205080204" pitchFamily="34" charset="-128"/>
              </a:rPr>
              <a:t>Enlist your DIO/GME early when remediation fails</a:t>
            </a:r>
          </a:p>
          <a:p>
            <a:pPr eaLnBrk="1" hangingPunct="1">
              <a:lnSpc>
                <a:spcPct val="150000"/>
              </a:lnSpc>
              <a:buFont typeface="Wingdings" panose="05000000000000000000" pitchFamily="2" charset="2"/>
              <a:buChar char="Ø"/>
            </a:pPr>
            <a:endParaRPr lang="en-US" altLang="en-US" dirty="0">
              <a:latin typeface="Arial" panose="020B0604020202020204" pitchFamily="34" charset="0"/>
              <a:ea typeface="ＭＳ Ｐゴシック" panose="020B0600070205080204" pitchFamily="34" charset="-128"/>
            </a:endParaRPr>
          </a:p>
          <a:p>
            <a:pPr eaLnBrk="1" hangingPunct="1">
              <a:lnSpc>
                <a:spcPct val="150000"/>
              </a:lnSpc>
            </a:pPr>
            <a:endParaRPr lang="en-US" altLang="en-US" dirty="0">
              <a:latin typeface="Arial" panose="020B0604020202020204" pitchFamily="34" charset="0"/>
              <a:ea typeface="ＭＳ Ｐゴシック" panose="020B0600070205080204" pitchFamily="34" charset="-128"/>
            </a:endParaRPr>
          </a:p>
          <a:p>
            <a:pPr eaLnBrk="1" hangingPunct="1">
              <a:lnSpc>
                <a:spcPct val="150000"/>
              </a:lnSpc>
              <a:buFont typeface="Wingdings" panose="05000000000000000000" pitchFamily="2" charset="2"/>
              <a:buChar char="Ø"/>
            </a:pPr>
            <a:endParaRPr lang="en-US" altLang="en-US" dirty="0">
              <a:latin typeface="Arial" panose="020B0604020202020204" pitchFamily="34" charset="0"/>
              <a:ea typeface="ＭＳ Ｐゴシック" panose="020B0600070205080204" pitchFamily="34" charset="-128"/>
            </a:endParaRPr>
          </a:p>
        </p:txBody>
      </p:sp>
      <p:pic>
        <p:nvPicPr>
          <p:cNvPr id="3" name="Picture 2">
            <a:extLst>
              <a:ext uri="{FF2B5EF4-FFF2-40B4-BE49-F238E27FC236}">
                <a16:creationId xmlns:a16="http://schemas.microsoft.com/office/drawing/2014/main" id="{AC4A0F84-7818-1E2F-20B2-9DD2E3019280}"/>
              </a:ext>
            </a:extLst>
          </p:cNvPr>
          <p:cNvPicPr>
            <a:picLocks noChangeAspect="1"/>
          </p:cNvPicPr>
          <p:nvPr/>
        </p:nvPicPr>
        <p:blipFill>
          <a:blip r:embed="rId3"/>
          <a:stretch>
            <a:fillRect/>
          </a:stretch>
        </p:blipFill>
        <p:spPr>
          <a:xfrm>
            <a:off x="8911955" y="365126"/>
            <a:ext cx="2905756" cy="2432726"/>
          </a:xfrm>
          <a:prstGeom prst="rect">
            <a:avLst/>
          </a:prstGeom>
        </p:spPr>
      </p:pic>
    </p:spTree>
    <p:extLst>
      <p:ext uri="{BB962C8B-B14F-4D97-AF65-F5344CB8AC3E}">
        <p14:creationId xmlns:p14="http://schemas.microsoft.com/office/powerpoint/2010/main" val="61726491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A52894-B8A3-4424-9C0D-66C41B1620A8}"/>
              </a:ext>
            </a:extLst>
          </p:cNvPr>
          <p:cNvPicPr>
            <a:picLocks noChangeAspect="1"/>
          </p:cNvPicPr>
          <p:nvPr/>
        </p:nvPicPr>
        <p:blipFill>
          <a:blip r:embed="rId2"/>
          <a:stretch>
            <a:fillRect/>
          </a:stretch>
        </p:blipFill>
        <p:spPr>
          <a:xfrm>
            <a:off x="2313125" y="870334"/>
            <a:ext cx="3296199" cy="4610558"/>
          </a:xfrm>
          <a:prstGeom prst="rect">
            <a:avLst/>
          </a:prstGeom>
        </p:spPr>
      </p:pic>
      <p:sp>
        <p:nvSpPr>
          <p:cNvPr id="6" name="TextBox 5">
            <a:extLst>
              <a:ext uri="{FF2B5EF4-FFF2-40B4-BE49-F238E27FC236}">
                <a16:creationId xmlns:a16="http://schemas.microsoft.com/office/drawing/2014/main" id="{023DB094-F952-F4A2-A2F4-EDA40F97E47E}"/>
              </a:ext>
            </a:extLst>
          </p:cNvPr>
          <p:cNvSpPr txBox="1"/>
          <p:nvPr/>
        </p:nvSpPr>
        <p:spPr>
          <a:xfrm>
            <a:off x="5939733" y="2699133"/>
            <a:ext cx="3920625" cy="584775"/>
          </a:xfrm>
          <a:prstGeom prst="rect">
            <a:avLst/>
          </a:prstGeom>
          <a:noFill/>
        </p:spPr>
        <p:txBody>
          <a:bodyPr wrap="none" rtlCol="0">
            <a:spAutoFit/>
          </a:bodyPr>
          <a:lstStyle/>
          <a:p>
            <a:r>
              <a:rPr lang="en-US" sz="3200" b="1" dirty="0">
                <a:solidFill>
                  <a:srgbClr val="002060"/>
                </a:solidFill>
              </a:rPr>
              <a:t>Dr. Beth Ann Yakes</a:t>
            </a:r>
          </a:p>
        </p:txBody>
      </p:sp>
    </p:spTree>
    <p:extLst>
      <p:ext uri="{BB962C8B-B14F-4D97-AF65-F5344CB8AC3E}">
        <p14:creationId xmlns:p14="http://schemas.microsoft.com/office/powerpoint/2010/main" val="13241290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A6702-A10E-1689-136B-A80FA89BA1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24E539-BBBF-D0D3-D2E1-BD70AB33F1A8}"/>
              </a:ext>
            </a:extLst>
          </p:cNvPr>
          <p:cNvSpPr>
            <a:spLocks noGrp="1"/>
          </p:cNvSpPr>
          <p:nvPr>
            <p:ph type="title"/>
          </p:nvPr>
        </p:nvSpPr>
        <p:spPr>
          <a:xfrm>
            <a:off x="890337" y="944880"/>
            <a:ext cx="4427449" cy="3566160"/>
          </a:xfrm>
        </p:spPr>
        <p:txBody>
          <a:bodyPr vert="horz" lIns="91440" tIns="45720" rIns="91440" bIns="45720" rtlCol="0" anchor="b">
            <a:normAutofit/>
          </a:bodyPr>
          <a:lstStyle/>
          <a:p>
            <a:r>
              <a:rPr lang="en-US" sz="5000" dirty="0"/>
              <a:t>What happens if a fellow is not performing as expected?	</a:t>
            </a:r>
          </a:p>
        </p:txBody>
      </p:sp>
      <p:pic>
        <p:nvPicPr>
          <p:cNvPr id="6" name="Picture 5">
            <a:extLst>
              <a:ext uri="{FF2B5EF4-FFF2-40B4-BE49-F238E27FC236}">
                <a16:creationId xmlns:a16="http://schemas.microsoft.com/office/drawing/2014/main" id="{98105D8E-A276-BC4C-8702-C243EC1187BF}"/>
              </a:ext>
            </a:extLst>
          </p:cNvPr>
          <p:cNvPicPr>
            <a:picLocks noChangeAspect="1"/>
          </p:cNvPicPr>
          <p:nvPr/>
        </p:nvPicPr>
        <p:blipFill>
          <a:blip r:embed="rId2"/>
          <a:stretch>
            <a:fillRect/>
          </a:stretch>
        </p:blipFill>
        <p:spPr>
          <a:xfrm>
            <a:off x="7166043" y="162128"/>
            <a:ext cx="4364423" cy="5721880"/>
          </a:xfrm>
          <a:prstGeom prst="rect">
            <a:avLst/>
          </a:prstGeom>
        </p:spPr>
      </p:pic>
    </p:spTree>
    <p:extLst>
      <p:ext uri="{BB962C8B-B14F-4D97-AF65-F5344CB8AC3E}">
        <p14:creationId xmlns:p14="http://schemas.microsoft.com/office/powerpoint/2010/main" val="39907660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23FFA-A687-9E56-EBC3-F9D61FFF0A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630A90-CD34-5242-1F26-CFF6A3ACA937}"/>
              </a:ext>
            </a:extLst>
          </p:cNvPr>
          <p:cNvSpPr>
            <a:spLocks noGrp="1"/>
          </p:cNvSpPr>
          <p:nvPr>
            <p:ph type="title"/>
          </p:nvPr>
        </p:nvSpPr>
        <p:spPr>
          <a:xfrm>
            <a:off x="382620" y="434503"/>
            <a:ext cx="11601855" cy="5447488"/>
          </a:xfrm>
        </p:spPr>
        <p:txBody>
          <a:bodyPr vert="horz" lIns="91440" tIns="45720" rIns="91440" bIns="45720" rtlCol="0" anchor="t">
            <a:noAutofit/>
          </a:bodyPr>
          <a:lstStyle/>
          <a:p>
            <a:pPr>
              <a:lnSpc>
                <a:spcPct val="150000"/>
              </a:lnSpc>
              <a:spcBef>
                <a:spcPts val="1200"/>
              </a:spcBef>
              <a:spcAft>
                <a:spcPts val="1200"/>
              </a:spcAft>
            </a:pPr>
            <a:r>
              <a:rPr lang="en-US" sz="2600" dirty="0">
                <a:solidFill>
                  <a:srgbClr val="002060"/>
                </a:solidFill>
              </a:rPr>
              <a:t>Ask why.  Ask why EARLY.</a:t>
            </a:r>
            <a:br>
              <a:rPr lang="en-US" sz="2600" dirty="0">
                <a:solidFill>
                  <a:srgbClr val="002060"/>
                </a:solidFill>
              </a:rPr>
            </a:br>
            <a:endParaRPr lang="en-US" sz="2600" kern="1200" dirty="0">
              <a:solidFill>
                <a:srgbClr val="002060"/>
              </a:solidFill>
              <a:latin typeface="+mj-lt"/>
              <a:ea typeface="+mj-ea"/>
              <a:cs typeface="+mj-cs"/>
            </a:endParaRPr>
          </a:p>
        </p:txBody>
      </p:sp>
    </p:spTree>
    <p:extLst>
      <p:ext uri="{BB962C8B-B14F-4D97-AF65-F5344CB8AC3E}">
        <p14:creationId xmlns:p14="http://schemas.microsoft.com/office/powerpoint/2010/main" val="3929521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35AD4-620F-799C-0E97-8BCF379D20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58B078-4986-99D6-D9C4-C6842297E992}"/>
              </a:ext>
            </a:extLst>
          </p:cNvPr>
          <p:cNvSpPr>
            <a:spLocks noGrp="1"/>
          </p:cNvSpPr>
          <p:nvPr>
            <p:ph type="title"/>
          </p:nvPr>
        </p:nvSpPr>
        <p:spPr>
          <a:xfrm>
            <a:off x="382620" y="434503"/>
            <a:ext cx="11601855" cy="5447488"/>
          </a:xfrm>
        </p:spPr>
        <p:txBody>
          <a:bodyPr vert="horz" lIns="91440" tIns="45720" rIns="91440" bIns="45720" rtlCol="0" anchor="t">
            <a:noAutofit/>
          </a:bodyPr>
          <a:lstStyle/>
          <a:p>
            <a:pPr>
              <a:lnSpc>
                <a:spcPct val="150000"/>
              </a:lnSpc>
              <a:spcBef>
                <a:spcPts val="1200"/>
              </a:spcBef>
              <a:spcAft>
                <a:spcPts val="1200"/>
              </a:spcAft>
            </a:pPr>
            <a:r>
              <a:rPr lang="en-US" sz="2600" dirty="0">
                <a:solidFill>
                  <a:srgbClr val="002060"/>
                </a:solidFill>
              </a:rPr>
              <a:t>Ask why.  Ask why EARLY.</a:t>
            </a:r>
            <a:br>
              <a:rPr lang="en-US" sz="2600" dirty="0">
                <a:solidFill>
                  <a:srgbClr val="002060"/>
                </a:solidFill>
              </a:rPr>
            </a:br>
            <a:r>
              <a:rPr lang="en-US" sz="2600" dirty="0">
                <a:solidFill>
                  <a:srgbClr val="002060"/>
                </a:solidFill>
              </a:rPr>
              <a:t>Is there appropriate support available to address the why?</a:t>
            </a:r>
            <a:br>
              <a:rPr lang="en-US" sz="2600" dirty="0">
                <a:solidFill>
                  <a:srgbClr val="002060"/>
                </a:solidFill>
              </a:rPr>
            </a:br>
            <a:endParaRPr lang="en-US" sz="2600" kern="1200" dirty="0">
              <a:solidFill>
                <a:srgbClr val="002060"/>
              </a:solidFill>
              <a:latin typeface="+mj-lt"/>
              <a:ea typeface="+mj-ea"/>
              <a:cs typeface="+mj-cs"/>
            </a:endParaRPr>
          </a:p>
        </p:txBody>
      </p:sp>
    </p:spTree>
    <p:extLst>
      <p:ext uri="{BB962C8B-B14F-4D97-AF65-F5344CB8AC3E}">
        <p14:creationId xmlns:p14="http://schemas.microsoft.com/office/powerpoint/2010/main" val="2791984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D7D3F-FF07-D9AB-01D4-8DEADAE32C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25DD62-D278-9DEC-DFE8-03CDB6DA9274}"/>
              </a:ext>
            </a:extLst>
          </p:cNvPr>
          <p:cNvSpPr>
            <a:spLocks noGrp="1"/>
          </p:cNvSpPr>
          <p:nvPr>
            <p:ph type="title"/>
          </p:nvPr>
        </p:nvSpPr>
        <p:spPr>
          <a:xfrm>
            <a:off x="382620" y="434503"/>
            <a:ext cx="11601855" cy="5447488"/>
          </a:xfrm>
        </p:spPr>
        <p:txBody>
          <a:bodyPr vert="horz" lIns="91440" tIns="45720" rIns="91440" bIns="45720" rtlCol="0" anchor="t">
            <a:noAutofit/>
          </a:bodyPr>
          <a:lstStyle/>
          <a:p>
            <a:pPr>
              <a:lnSpc>
                <a:spcPct val="150000"/>
              </a:lnSpc>
              <a:spcBef>
                <a:spcPts val="1200"/>
              </a:spcBef>
              <a:spcAft>
                <a:spcPts val="1200"/>
              </a:spcAft>
            </a:pPr>
            <a:r>
              <a:rPr lang="en-US" sz="2600" dirty="0">
                <a:solidFill>
                  <a:srgbClr val="002060"/>
                </a:solidFill>
              </a:rPr>
              <a:t>Ask why.  Ask why EARLY.</a:t>
            </a:r>
            <a:br>
              <a:rPr lang="en-US" sz="2600" dirty="0">
                <a:solidFill>
                  <a:srgbClr val="002060"/>
                </a:solidFill>
              </a:rPr>
            </a:br>
            <a:r>
              <a:rPr lang="en-US" sz="2600" dirty="0">
                <a:solidFill>
                  <a:srgbClr val="002060"/>
                </a:solidFill>
              </a:rPr>
              <a:t>Is there appropriate support available to address the why?</a:t>
            </a:r>
            <a:br>
              <a:rPr lang="en-US" sz="2600" dirty="0">
                <a:solidFill>
                  <a:srgbClr val="002060"/>
                </a:solidFill>
              </a:rPr>
            </a:br>
            <a:r>
              <a:rPr lang="en-US" sz="2600" dirty="0">
                <a:solidFill>
                  <a:srgbClr val="002060"/>
                </a:solidFill>
              </a:rPr>
              <a:t>Have they been directly informed?</a:t>
            </a:r>
            <a:br>
              <a:rPr lang="en-US" sz="2600" dirty="0">
                <a:solidFill>
                  <a:srgbClr val="002060"/>
                </a:solidFill>
              </a:rPr>
            </a:br>
            <a:endParaRPr lang="en-US" sz="2600" kern="1200" dirty="0">
              <a:solidFill>
                <a:srgbClr val="002060"/>
              </a:solidFill>
              <a:latin typeface="+mj-lt"/>
              <a:ea typeface="+mj-ea"/>
              <a:cs typeface="+mj-cs"/>
            </a:endParaRPr>
          </a:p>
        </p:txBody>
      </p:sp>
    </p:spTree>
    <p:extLst>
      <p:ext uri="{BB962C8B-B14F-4D97-AF65-F5344CB8AC3E}">
        <p14:creationId xmlns:p14="http://schemas.microsoft.com/office/powerpoint/2010/main" val="10482337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ED4DB-B275-6FB1-BCDF-B661D7A77F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8F4607-5034-7EBC-AE9D-CA0752321C8B}"/>
              </a:ext>
            </a:extLst>
          </p:cNvPr>
          <p:cNvSpPr>
            <a:spLocks noGrp="1"/>
          </p:cNvSpPr>
          <p:nvPr>
            <p:ph type="title"/>
          </p:nvPr>
        </p:nvSpPr>
        <p:spPr>
          <a:xfrm>
            <a:off x="382620" y="434503"/>
            <a:ext cx="11601855" cy="5447488"/>
          </a:xfrm>
        </p:spPr>
        <p:txBody>
          <a:bodyPr vert="horz" lIns="91440" tIns="45720" rIns="91440" bIns="45720" rtlCol="0" anchor="t">
            <a:noAutofit/>
          </a:bodyPr>
          <a:lstStyle/>
          <a:p>
            <a:pPr>
              <a:lnSpc>
                <a:spcPct val="150000"/>
              </a:lnSpc>
              <a:spcBef>
                <a:spcPts val="1200"/>
              </a:spcBef>
              <a:spcAft>
                <a:spcPts val="1200"/>
              </a:spcAft>
            </a:pPr>
            <a:r>
              <a:rPr lang="en-US" sz="2600" dirty="0">
                <a:solidFill>
                  <a:srgbClr val="002060"/>
                </a:solidFill>
              </a:rPr>
              <a:t>Ask why.  Ask why EARLY.</a:t>
            </a:r>
            <a:br>
              <a:rPr lang="en-US" sz="2600" dirty="0">
                <a:solidFill>
                  <a:srgbClr val="002060"/>
                </a:solidFill>
              </a:rPr>
            </a:br>
            <a:r>
              <a:rPr lang="en-US" sz="2600" dirty="0">
                <a:solidFill>
                  <a:srgbClr val="002060"/>
                </a:solidFill>
              </a:rPr>
              <a:t>Is there appropriate support available to address the why?</a:t>
            </a:r>
            <a:br>
              <a:rPr lang="en-US" sz="2600" dirty="0">
                <a:solidFill>
                  <a:srgbClr val="002060"/>
                </a:solidFill>
              </a:rPr>
            </a:br>
            <a:r>
              <a:rPr lang="en-US" sz="2600" dirty="0">
                <a:solidFill>
                  <a:srgbClr val="002060"/>
                </a:solidFill>
              </a:rPr>
              <a:t>Have they been directly informed?</a:t>
            </a:r>
            <a:br>
              <a:rPr lang="en-US" sz="2600" dirty="0">
                <a:solidFill>
                  <a:srgbClr val="002060"/>
                </a:solidFill>
              </a:rPr>
            </a:br>
            <a:r>
              <a:rPr lang="en-US" sz="2600" dirty="0">
                <a:solidFill>
                  <a:srgbClr val="002060"/>
                </a:solidFill>
              </a:rPr>
              <a:t>Have they been told of the expectations?</a:t>
            </a:r>
            <a:br>
              <a:rPr lang="en-US" sz="2600" dirty="0">
                <a:solidFill>
                  <a:srgbClr val="002060"/>
                </a:solidFill>
              </a:rPr>
            </a:br>
            <a:endParaRPr lang="en-US" sz="2600" kern="1200" dirty="0">
              <a:solidFill>
                <a:srgbClr val="002060"/>
              </a:solidFill>
              <a:latin typeface="+mj-lt"/>
              <a:ea typeface="+mj-ea"/>
              <a:cs typeface="+mj-cs"/>
            </a:endParaRPr>
          </a:p>
        </p:txBody>
      </p:sp>
    </p:spTree>
    <p:extLst>
      <p:ext uri="{BB962C8B-B14F-4D97-AF65-F5344CB8AC3E}">
        <p14:creationId xmlns:p14="http://schemas.microsoft.com/office/powerpoint/2010/main" val="1146755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D6790-C63B-0CFF-27B6-DDD65C94DE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431615-9C1F-77B0-4E3E-C9103C4D3598}"/>
              </a:ext>
            </a:extLst>
          </p:cNvPr>
          <p:cNvSpPr>
            <a:spLocks noGrp="1"/>
          </p:cNvSpPr>
          <p:nvPr>
            <p:ph type="title"/>
          </p:nvPr>
        </p:nvSpPr>
        <p:spPr>
          <a:xfrm>
            <a:off x="382620" y="434503"/>
            <a:ext cx="11601855" cy="5447488"/>
          </a:xfrm>
        </p:spPr>
        <p:txBody>
          <a:bodyPr vert="horz" lIns="91440" tIns="45720" rIns="91440" bIns="45720" rtlCol="0" anchor="t">
            <a:noAutofit/>
          </a:bodyPr>
          <a:lstStyle/>
          <a:p>
            <a:pPr>
              <a:lnSpc>
                <a:spcPct val="150000"/>
              </a:lnSpc>
              <a:spcBef>
                <a:spcPts val="1200"/>
              </a:spcBef>
              <a:spcAft>
                <a:spcPts val="1200"/>
              </a:spcAft>
            </a:pPr>
            <a:r>
              <a:rPr lang="en-US" sz="2600" dirty="0">
                <a:solidFill>
                  <a:srgbClr val="002060"/>
                </a:solidFill>
              </a:rPr>
              <a:t>Ask why.  Ask why EARLY.</a:t>
            </a:r>
            <a:br>
              <a:rPr lang="en-US" sz="2600" dirty="0">
                <a:solidFill>
                  <a:srgbClr val="002060"/>
                </a:solidFill>
              </a:rPr>
            </a:br>
            <a:r>
              <a:rPr lang="en-US" sz="2600" dirty="0">
                <a:solidFill>
                  <a:srgbClr val="002060"/>
                </a:solidFill>
              </a:rPr>
              <a:t>Is there appropriate support available to address the why?</a:t>
            </a:r>
            <a:br>
              <a:rPr lang="en-US" sz="2600" dirty="0">
                <a:solidFill>
                  <a:srgbClr val="002060"/>
                </a:solidFill>
              </a:rPr>
            </a:br>
            <a:r>
              <a:rPr lang="en-US" sz="2600" dirty="0">
                <a:solidFill>
                  <a:srgbClr val="002060"/>
                </a:solidFill>
              </a:rPr>
              <a:t>Have they been directly informed?</a:t>
            </a:r>
            <a:br>
              <a:rPr lang="en-US" sz="2600" dirty="0">
                <a:solidFill>
                  <a:srgbClr val="002060"/>
                </a:solidFill>
              </a:rPr>
            </a:br>
            <a:r>
              <a:rPr lang="en-US" sz="2600" dirty="0">
                <a:solidFill>
                  <a:srgbClr val="002060"/>
                </a:solidFill>
              </a:rPr>
              <a:t>Have they been told of the expectations?</a:t>
            </a:r>
            <a:br>
              <a:rPr lang="en-US" sz="2600" dirty="0">
                <a:solidFill>
                  <a:srgbClr val="002060"/>
                </a:solidFill>
              </a:rPr>
            </a:br>
            <a:r>
              <a:rPr lang="en-US" sz="2600" dirty="0">
                <a:solidFill>
                  <a:srgbClr val="002060"/>
                </a:solidFill>
              </a:rPr>
              <a:t>Have they been given objective examples of them not meeting expectations?</a:t>
            </a:r>
            <a:br>
              <a:rPr lang="en-US" sz="2600" dirty="0">
                <a:solidFill>
                  <a:srgbClr val="002060"/>
                </a:solidFill>
              </a:rPr>
            </a:br>
            <a:endParaRPr lang="en-US" sz="2600" kern="1200" dirty="0">
              <a:solidFill>
                <a:srgbClr val="002060"/>
              </a:solidFill>
              <a:latin typeface="+mj-lt"/>
              <a:ea typeface="+mj-ea"/>
              <a:cs typeface="+mj-cs"/>
            </a:endParaRPr>
          </a:p>
        </p:txBody>
      </p:sp>
    </p:spTree>
    <p:extLst>
      <p:ext uri="{BB962C8B-B14F-4D97-AF65-F5344CB8AC3E}">
        <p14:creationId xmlns:p14="http://schemas.microsoft.com/office/powerpoint/2010/main" val="12901788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A7E8F-9202-FDE4-CD6B-6D374D3145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125CB4-91D1-56AE-079F-62D2A4D5DBF6}"/>
              </a:ext>
            </a:extLst>
          </p:cNvPr>
          <p:cNvSpPr>
            <a:spLocks noGrp="1"/>
          </p:cNvSpPr>
          <p:nvPr>
            <p:ph type="title"/>
          </p:nvPr>
        </p:nvSpPr>
        <p:spPr>
          <a:xfrm>
            <a:off x="382620" y="434503"/>
            <a:ext cx="11601855" cy="5447488"/>
          </a:xfrm>
        </p:spPr>
        <p:txBody>
          <a:bodyPr vert="horz" lIns="91440" tIns="45720" rIns="91440" bIns="45720" rtlCol="0" anchor="t">
            <a:noAutofit/>
          </a:bodyPr>
          <a:lstStyle/>
          <a:p>
            <a:pPr>
              <a:lnSpc>
                <a:spcPct val="150000"/>
              </a:lnSpc>
              <a:spcBef>
                <a:spcPts val="1200"/>
              </a:spcBef>
              <a:spcAft>
                <a:spcPts val="1200"/>
              </a:spcAft>
            </a:pPr>
            <a:r>
              <a:rPr lang="en-US" sz="2600" dirty="0">
                <a:solidFill>
                  <a:srgbClr val="002060"/>
                </a:solidFill>
              </a:rPr>
              <a:t>Ask why.  Ask why EARLY.</a:t>
            </a:r>
            <a:br>
              <a:rPr lang="en-US" sz="2600" dirty="0">
                <a:solidFill>
                  <a:srgbClr val="002060"/>
                </a:solidFill>
              </a:rPr>
            </a:br>
            <a:r>
              <a:rPr lang="en-US" sz="2600" dirty="0">
                <a:solidFill>
                  <a:srgbClr val="002060"/>
                </a:solidFill>
              </a:rPr>
              <a:t>Is there appropriate support available to address the why?</a:t>
            </a:r>
            <a:br>
              <a:rPr lang="en-US" sz="2600" dirty="0">
                <a:solidFill>
                  <a:srgbClr val="002060"/>
                </a:solidFill>
              </a:rPr>
            </a:br>
            <a:r>
              <a:rPr lang="en-US" sz="2600" dirty="0">
                <a:solidFill>
                  <a:srgbClr val="002060"/>
                </a:solidFill>
              </a:rPr>
              <a:t>Have they been directly informed?</a:t>
            </a:r>
            <a:br>
              <a:rPr lang="en-US" sz="2600" dirty="0">
                <a:solidFill>
                  <a:srgbClr val="002060"/>
                </a:solidFill>
              </a:rPr>
            </a:br>
            <a:r>
              <a:rPr lang="en-US" sz="2600" dirty="0">
                <a:solidFill>
                  <a:srgbClr val="002060"/>
                </a:solidFill>
              </a:rPr>
              <a:t>Have they been told of the expectations?</a:t>
            </a:r>
            <a:br>
              <a:rPr lang="en-US" sz="2600" dirty="0">
                <a:solidFill>
                  <a:srgbClr val="002060"/>
                </a:solidFill>
              </a:rPr>
            </a:br>
            <a:r>
              <a:rPr lang="en-US" sz="2600" dirty="0">
                <a:solidFill>
                  <a:srgbClr val="002060"/>
                </a:solidFill>
              </a:rPr>
              <a:t>Have they been given objective examples of them not meeting expectations?</a:t>
            </a:r>
            <a:br>
              <a:rPr lang="en-US" sz="2600" dirty="0">
                <a:solidFill>
                  <a:srgbClr val="002060"/>
                </a:solidFill>
              </a:rPr>
            </a:br>
            <a:r>
              <a:rPr lang="en-US" sz="2600" dirty="0">
                <a:solidFill>
                  <a:srgbClr val="002060"/>
                </a:solidFill>
              </a:rPr>
              <a:t>Are their evaluations specific enough, and not arbitrary?</a:t>
            </a:r>
            <a:br>
              <a:rPr lang="en-US" sz="2600" dirty="0">
                <a:solidFill>
                  <a:srgbClr val="002060"/>
                </a:solidFill>
              </a:rPr>
            </a:br>
            <a:endParaRPr lang="en-US" sz="2600" kern="1200" dirty="0">
              <a:solidFill>
                <a:srgbClr val="002060"/>
              </a:solidFill>
              <a:latin typeface="+mj-lt"/>
              <a:ea typeface="+mj-ea"/>
              <a:cs typeface="+mj-cs"/>
            </a:endParaRPr>
          </a:p>
        </p:txBody>
      </p:sp>
    </p:spTree>
    <p:extLst>
      <p:ext uri="{BB962C8B-B14F-4D97-AF65-F5344CB8AC3E}">
        <p14:creationId xmlns:p14="http://schemas.microsoft.com/office/powerpoint/2010/main" val="15313182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A53BB-89F3-9CD1-074B-F6C1774BED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2B5DCE-78C9-296D-B45F-92A38ABF7F70}"/>
              </a:ext>
            </a:extLst>
          </p:cNvPr>
          <p:cNvSpPr>
            <a:spLocks noGrp="1"/>
          </p:cNvSpPr>
          <p:nvPr>
            <p:ph type="title"/>
          </p:nvPr>
        </p:nvSpPr>
        <p:spPr>
          <a:xfrm>
            <a:off x="382620" y="434503"/>
            <a:ext cx="11601855" cy="5447488"/>
          </a:xfrm>
        </p:spPr>
        <p:txBody>
          <a:bodyPr vert="horz" lIns="91440" tIns="45720" rIns="91440" bIns="45720" rtlCol="0" anchor="t">
            <a:noAutofit/>
          </a:bodyPr>
          <a:lstStyle/>
          <a:p>
            <a:pPr>
              <a:lnSpc>
                <a:spcPct val="150000"/>
              </a:lnSpc>
              <a:spcBef>
                <a:spcPts val="1200"/>
              </a:spcBef>
              <a:spcAft>
                <a:spcPts val="1200"/>
              </a:spcAft>
            </a:pPr>
            <a:r>
              <a:rPr lang="en-US" sz="2600" dirty="0">
                <a:solidFill>
                  <a:srgbClr val="002060"/>
                </a:solidFill>
              </a:rPr>
              <a:t>Ask why.  Ask why EARLY.</a:t>
            </a:r>
            <a:br>
              <a:rPr lang="en-US" sz="2600" dirty="0">
                <a:solidFill>
                  <a:srgbClr val="002060"/>
                </a:solidFill>
              </a:rPr>
            </a:br>
            <a:r>
              <a:rPr lang="en-US" sz="2600" dirty="0">
                <a:solidFill>
                  <a:srgbClr val="002060"/>
                </a:solidFill>
              </a:rPr>
              <a:t>Is there appropriate support available to address the why?</a:t>
            </a:r>
            <a:br>
              <a:rPr lang="en-US" sz="2600" dirty="0">
                <a:solidFill>
                  <a:srgbClr val="002060"/>
                </a:solidFill>
              </a:rPr>
            </a:br>
            <a:r>
              <a:rPr lang="en-US" sz="2600" dirty="0">
                <a:solidFill>
                  <a:srgbClr val="002060"/>
                </a:solidFill>
              </a:rPr>
              <a:t>Have they been directly informed?</a:t>
            </a:r>
            <a:br>
              <a:rPr lang="en-US" sz="2600" dirty="0">
                <a:solidFill>
                  <a:srgbClr val="002060"/>
                </a:solidFill>
              </a:rPr>
            </a:br>
            <a:r>
              <a:rPr lang="en-US" sz="2600" dirty="0">
                <a:solidFill>
                  <a:srgbClr val="002060"/>
                </a:solidFill>
              </a:rPr>
              <a:t>Have they been told of the expectations?</a:t>
            </a:r>
            <a:br>
              <a:rPr lang="en-US" sz="2600" dirty="0">
                <a:solidFill>
                  <a:srgbClr val="002060"/>
                </a:solidFill>
              </a:rPr>
            </a:br>
            <a:r>
              <a:rPr lang="en-US" sz="2600" dirty="0">
                <a:solidFill>
                  <a:srgbClr val="002060"/>
                </a:solidFill>
              </a:rPr>
              <a:t>Have they been given objective examples of them not meeting expectations?</a:t>
            </a:r>
            <a:br>
              <a:rPr lang="en-US" sz="2600" dirty="0">
                <a:solidFill>
                  <a:srgbClr val="002060"/>
                </a:solidFill>
              </a:rPr>
            </a:br>
            <a:r>
              <a:rPr lang="en-US" sz="2600" dirty="0">
                <a:solidFill>
                  <a:srgbClr val="002060"/>
                </a:solidFill>
              </a:rPr>
              <a:t>Are their evaluations specific enough, and not arbitrary?</a:t>
            </a:r>
            <a:br>
              <a:rPr lang="en-US" sz="2600" dirty="0">
                <a:solidFill>
                  <a:srgbClr val="002060"/>
                </a:solidFill>
              </a:rPr>
            </a:br>
            <a:r>
              <a:rPr lang="en-US" sz="2600" dirty="0">
                <a:solidFill>
                  <a:srgbClr val="002060"/>
                </a:solidFill>
              </a:rPr>
              <a:t>Have they been given adequate time to show improvement?</a:t>
            </a:r>
            <a:br>
              <a:rPr lang="en-US" sz="2600" dirty="0">
                <a:solidFill>
                  <a:srgbClr val="002060"/>
                </a:solidFill>
              </a:rPr>
            </a:br>
            <a:endParaRPr lang="en-US" sz="2600" kern="1200" dirty="0">
              <a:solidFill>
                <a:srgbClr val="002060"/>
              </a:solidFill>
              <a:latin typeface="+mj-lt"/>
              <a:ea typeface="+mj-ea"/>
              <a:cs typeface="+mj-cs"/>
            </a:endParaRPr>
          </a:p>
        </p:txBody>
      </p:sp>
    </p:spTree>
    <p:extLst>
      <p:ext uri="{BB962C8B-B14F-4D97-AF65-F5344CB8AC3E}">
        <p14:creationId xmlns:p14="http://schemas.microsoft.com/office/powerpoint/2010/main" val="42903731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C68B1-A66C-2EE8-4E10-F4D6D27BA9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0459ED-97A4-EA1E-82AB-88C098396F16}"/>
              </a:ext>
            </a:extLst>
          </p:cNvPr>
          <p:cNvSpPr>
            <a:spLocks noGrp="1"/>
          </p:cNvSpPr>
          <p:nvPr>
            <p:ph type="title"/>
          </p:nvPr>
        </p:nvSpPr>
        <p:spPr>
          <a:xfrm>
            <a:off x="382620" y="434503"/>
            <a:ext cx="11601855" cy="5447488"/>
          </a:xfrm>
        </p:spPr>
        <p:txBody>
          <a:bodyPr vert="horz" lIns="91440" tIns="45720" rIns="91440" bIns="45720" rtlCol="0" anchor="t">
            <a:noAutofit/>
          </a:bodyPr>
          <a:lstStyle/>
          <a:p>
            <a:pPr>
              <a:lnSpc>
                <a:spcPct val="150000"/>
              </a:lnSpc>
              <a:spcBef>
                <a:spcPts val="1200"/>
              </a:spcBef>
              <a:spcAft>
                <a:spcPts val="1200"/>
              </a:spcAft>
            </a:pPr>
            <a:r>
              <a:rPr lang="en-US" sz="2600" dirty="0">
                <a:solidFill>
                  <a:srgbClr val="002060"/>
                </a:solidFill>
              </a:rPr>
              <a:t>Ask why.  Ask why EARLY.</a:t>
            </a:r>
            <a:br>
              <a:rPr lang="en-US" sz="2600" dirty="0">
                <a:solidFill>
                  <a:srgbClr val="002060"/>
                </a:solidFill>
              </a:rPr>
            </a:br>
            <a:r>
              <a:rPr lang="en-US" sz="2600" dirty="0">
                <a:solidFill>
                  <a:srgbClr val="002060"/>
                </a:solidFill>
              </a:rPr>
              <a:t>Is there appropriate support available to address the why?</a:t>
            </a:r>
            <a:br>
              <a:rPr lang="en-US" sz="2600" dirty="0">
                <a:solidFill>
                  <a:srgbClr val="002060"/>
                </a:solidFill>
              </a:rPr>
            </a:br>
            <a:r>
              <a:rPr lang="en-US" sz="2600" dirty="0">
                <a:solidFill>
                  <a:srgbClr val="002060"/>
                </a:solidFill>
              </a:rPr>
              <a:t>Have they been directly informed?</a:t>
            </a:r>
            <a:br>
              <a:rPr lang="en-US" sz="2600" dirty="0">
                <a:solidFill>
                  <a:srgbClr val="002060"/>
                </a:solidFill>
              </a:rPr>
            </a:br>
            <a:r>
              <a:rPr lang="en-US" sz="2600" dirty="0">
                <a:solidFill>
                  <a:srgbClr val="002060"/>
                </a:solidFill>
              </a:rPr>
              <a:t>Have they been told of the expectations?</a:t>
            </a:r>
            <a:br>
              <a:rPr lang="en-US" sz="2600" dirty="0">
                <a:solidFill>
                  <a:srgbClr val="002060"/>
                </a:solidFill>
              </a:rPr>
            </a:br>
            <a:r>
              <a:rPr lang="en-US" sz="2600" dirty="0">
                <a:solidFill>
                  <a:srgbClr val="002060"/>
                </a:solidFill>
              </a:rPr>
              <a:t>Have they been given objective examples of them not meeting expectations?</a:t>
            </a:r>
            <a:br>
              <a:rPr lang="en-US" sz="2600" dirty="0">
                <a:solidFill>
                  <a:srgbClr val="002060"/>
                </a:solidFill>
              </a:rPr>
            </a:br>
            <a:r>
              <a:rPr lang="en-US" sz="2600" dirty="0">
                <a:solidFill>
                  <a:srgbClr val="002060"/>
                </a:solidFill>
              </a:rPr>
              <a:t>Are their evaluations specific enough, and not arbitrary?</a:t>
            </a:r>
            <a:br>
              <a:rPr lang="en-US" sz="2600" dirty="0">
                <a:solidFill>
                  <a:srgbClr val="002060"/>
                </a:solidFill>
              </a:rPr>
            </a:br>
            <a:r>
              <a:rPr lang="en-US" sz="2600" dirty="0">
                <a:solidFill>
                  <a:srgbClr val="002060"/>
                </a:solidFill>
              </a:rPr>
              <a:t>Have they been given adequate time to show improvement?</a:t>
            </a:r>
            <a:br>
              <a:rPr lang="en-US" sz="2600" dirty="0">
                <a:solidFill>
                  <a:srgbClr val="002060"/>
                </a:solidFill>
              </a:rPr>
            </a:br>
            <a:r>
              <a:rPr lang="en-US" sz="2600" dirty="0">
                <a:solidFill>
                  <a:srgbClr val="002060"/>
                </a:solidFill>
              </a:rPr>
              <a:t>Are we following our own policies and processes?</a:t>
            </a:r>
            <a:endParaRPr lang="en-US" sz="2600" kern="1200" dirty="0">
              <a:solidFill>
                <a:srgbClr val="002060"/>
              </a:solidFill>
              <a:latin typeface="+mj-lt"/>
              <a:ea typeface="+mj-ea"/>
              <a:cs typeface="+mj-cs"/>
            </a:endParaRPr>
          </a:p>
        </p:txBody>
      </p:sp>
    </p:spTree>
    <p:extLst>
      <p:ext uri="{BB962C8B-B14F-4D97-AF65-F5344CB8AC3E}">
        <p14:creationId xmlns:p14="http://schemas.microsoft.com/office/powerpoint/2010/main" val="23294682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CE25A-2E40-E069-3201-A9F6591BA20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6A98C3-9FB0-79FE-DCF9-9AF4760960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Top shot of a representation of networks with stick figures.">
            <a:extLst>
              <a:ext uri="{FF2B5EF4-FFF2-40B4-BE49-F238E27FC236}">
                <a16:creationId xmlns:a16="http://schemas.microsoft.com/office/drawing/2014/main" id="{C05FC820-A892-92E8-4E48-F730B9BAFA5A}"/>
              </a:ext>
            </a:extLst>
          </p:cNvPr>
          <p:cNvPicPr>
            <a:picLocks noChangeAspect="1"/>
          </p:cNvPicPr>
          <p:nvPr/>
        </p:nvPicPr>
        <p:blipFill rotWithShape="1">
          <a:blip r:embed="rId2"/>
          <a:srcRect t="8796" b="6618"/>
          <a:stretch/>
        </p:blipFill>
        <p:spPr>
          <a:xfrm>
            <a:off x="20" y="10"/>
            <a:ext cx="12191980" cy="6857990"/>
          </a:xfrm>
          <a:prstGeom prst="rect">
            <a:avLst/>
          </a:prstGeom>
        </p:spPr>
      </p:pic>
      <p:sp>
        <p:nvSpPr>
          <p:cNvPr id="12" name="Graphic 1">
            <a:extLst>
              <a:ext uri="{FF2B5EF4-FFF2-40B4-BE49-F238E27FC236}">
                <a16:creationId xmlns:a16="http://schemas.microsoft.com/office/drawing/2014/main" id="{6A496B97-9EE3-347A-7B12-50ACE01B8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655438" y="838201"/>
            <a:ext cx="7098161" cy="4549051"/>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14FAAE3-A0DF-6C7B-CEDA-A6E3BE30E2E9}"/>
              </a:ext>
            </a:extLst>
          </p:cNvPr>
          <p:cNvSpPr>
            <a:spLocks noGrp="1"/>
          </p:cNvSpPr>
          <p:nvPr>
            <p:ph type="title"/>
          </p:nvPr>
        </p:nvSpPr>
        <p:spPr>
          <a:xfrm>
            <a:off x="3325473" y="1924619"/>
            <a:ext cx="5541054" cy="2744658"/>
          </a:xfrm>
        </p:spPr>
        <p:txBody>
          <a:bodyPr vert="horz" lIns="91440" tIns="45720" rIns="91440" bIns="45720" rtlCol="0" anchor="b">
            <a:normAutofit/>
          </a:bodyPr>
          <a:lstStyle/>
          <a:p>
            <a:pPr algn="ctr"/>
            <a:r>
              <a:rPr lang="en-US" sz="4400" dirty="0"/>
              <a:t>Facilitate Communication.</a:t>
            </a:r>
            <a:br>
              <a:rPr lang="en-US" sz="4400" dirty="0"/>
            </a:br>
            <a:r>
              <a:rPr lang="en-US" sz="4400" dirty="0"/>
              <a:t>Facilitate Documentation.</a:t>
            </a:r>
          </a:p>
        </p:txBody>
      </p:sp>
    </p:spTree>
    <p:extLst>
      <p:ext uri="{BB962C8B-B14F-4D97-AF65-F5344CB8AC3E}">
        <p14:creationId xmlns:p14="http://schemas.microsoft.com/office/powerpoint/2010/main" val="29507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726D6-B280-5F90-5A9A-3F410A7E9319}"/>
            </a:ext>
          </a:extLst>
        </p:cNvPr>
        <p:cNvGrpSpPr/>
        <p:nvPr/>
      </p:nvGrpSpPr>
      <p:grpSpPr>
        <a:xfrm>
          <a:off x="0" y="0"/>
          <a:ext cx="0" cy="0"/>
          <a:chOff x="0" y="0"/>
          <a:chExt cx="0" cy="0"/>
        </a:xfrm>
      </p:grpSpPr>
      <p:sp>
        <p:nvSpPr>
          <p:cNvPr id="44034" name="Rectangle 2">
            <a:extLst>
              <a:ext uri="{FF2B5EF4-FFF2-40B4-BE49-F238E27FC236}">
                <a16:creationId xmlns:a16="http://schemas.microsoft.com/office/drawing/2014/main" id="{B984BB8D-1857-5047-5E87-96CE94D7D685}"/>
              </a:ext>
            </a:extLst>
          </p:cNvPr>
          <p:cNvSpPr>
            <a:spLocks noGrp="1" noChangeArrowheads="1"/>
          </p:cNvSpPr>
          <p:nvPr>
            <p:ph type="title"/>
          </p:nvPr>
        </p:nvSpPr>
        <p:spPr>
          <a:xfrm>
            <a:off x="838200" y="365126"/>
            <a:ext cx="10515600" cy="1003231"/>
          </a:xfrm>
        </p:spPr>
        <p:txBody>
          <a:bodyPr/>
          <a:lstStyle/>
          <a:p>
            <a:pPr eaLnBrk="1" hangingPunct="1">
              <a:defRPr/>
            </a:pPr>
            <a:r>
              <a:rPr lang="en-GB" sz="4000" dirty="0">
                <a:latin typeface="+mn-lt"/>
              </a:rPr>
              <a:t>Learning Objectives</a:t>
            </a:r>
          </a:p>
        </p:txBody>
      </p:sp>
      <p:sp>
        <p:nvSpPr>
          <p:cNvPr id="48131" name="Rectangle 3">
            <a:extLst>
              <a:ext uri="{FF2B5EF4-FFF2-40B4-BE49-F238E27FC236}">
                <a16:creationId xmlns:a16="http://schemas.microsoft.com/office/drawing/2014/main" id="{54C23A6C-D337-5527-9A4B-82C5B4C01F6A}"/>
              </a:ext>
            </a:extLst>
          </p:cNvPr>
          <p:cNvSpPr>
            <a:spLocks noGrp="1"/>
          </p:cNvSpPr>
          <p:nvPr>
            <p:ph idx="1"/>
          </p:nvPr>
        </p:nvSpPr>
        <p:spPr>
          <a:xfrm>
            <a:off x="1186774" y="1825625"/>
            <a:ext cx="10515600" cy="4351338"/>
          </a:xfrm>
        </p:spPr>
        <p:txBody>
          <a:bodyPr/>
          <a:lstStyle/>
          <a:p>
            <a:pPr marL="0" indent="0" eaLnBrk="1" hangingPunct="1">
              <a:buNone/>
            </a:pPr>
            <a:r>
              <a:rPr lang="en-US" altLang="en-US" sz="3600" dirty="0">
                <a:ea typeface="ＭＳ Ｐゴシック" panose="020B0600070205080204" pitchFamily="34" charset="-128"/>
              </a:rPr>
              <a:t>Demonstrate</a:t>
            </a:r>
            <a:r>
              <a:rPr lang="en-US" altLang="en-US" dirty="0">
                <a:ea typeface="ＭＳ Ｐゴシック" panose="020B0600070205080204" pitchFamily="34" charset="-128"/>
              </a:rPr>
              <a:t> 		a structured, consistent approach to 					problem trainees</a:t>
            </a:r>
          </a:p>
          <a:p>
            <a:pPr marL="0" indent="0" eaLnBrk="1" hangingPunct="1">
              <a:buNone/>
            </a:pPr>
            <a:r>
              <a:rPr lang="en-US" altLang="en-US" sz="3600" dirty="0">
                <a:ea typeface="ＭＳ Ｐゴシック" panose="020B0600070205080204" pitchFamily="34" charset="-128"/>
              </a:rPr>
              <a:t>Design</a:t>
            </a:r>
            <a:r>
              <a:rPr lang="en-US" altLang="en-US" dirty="0">
                <a:ea typeface="ＭＳ Ｐゴシック" panose="020B0600070205080204" pitchFamily="34" charset="-128"/>
              </a:rPr>
              <a:t> 			a system for documentation</a:t>
            </a:r>
          </a:p>
          <a:p>
            <a:pPr marL="0" indent="0" eaLnBrk="1" hangingPunct="1">
              <a:buNone/>
            </a:pPr>
            <a:endParaRPr lang="en-US" altLang="en-US" dirty="0">
              <a:ea typeface="ＭＳ Ｐゴシック" panose="020B0600070205080204" pitchFamily="34" charset="-128"/>
            </a:endParaRPr>
          </a:p>
          <a:p>
            <a:pPr marL="0" indent="0" eaLnBrk="1" hangingPunct="1">
              <a:buNone/>
            </a:pPr>
            <a:r>
              <a:rPr lang="en-US" altLang="en-US" sz="3600" dirty="0">
                <a:ea typeface="ＭＳ Ｐゴシック" panose="020B0600070205080204" pitchFamily="34" charset="-128"/>
              </a:rPr>
              <a:t>Discuss</a:t>
            </a:r>
            <a:r>
              <a:rPr lang="en-US" altLang="en-US" dirty="0">
                <a:ea typeface="ＭＳ Ｐゴシック" panose="020B0600070205080204" pitchFamily="34" charset="-128"/>
              </a:rPr>
              <a:t> 			available tools to address remediation 					needs in all core competency domains</a:t>
            </a:r>
          </a:p>
          <a:p>
            <a:pPr marL="0" indent="0" eaLnBrk="1" hangingPunct="1">
              <a:buNone/>
            </a:pPr>
            <a:r>
              <a:rPr lang="en-US" altLang="en-US" sz="3600" dirty="0">
                <a:ea typeface="ＭＳ Ｐゴシック" panose="020B0600070205080204" pitchFamily="34" charset="-128"/>
              </a:rPr>
              <a:t>Address</a:t>
            </a:r>
            <a:r>
              <a:rPr lang="en-US" altLang="en-US" dirty="0">
                <a:ea typeface="ＭＳ Ｐゴシック" panose="020B0600070205080204" pitchFamily="34" charset="-128"/>
              </a:rPr>
              <a:t> 			liability concerns/questions related to 					remediating learners in medical education</a:t>
            </a:r>
          </a:p>
        </p:txBody>
      </p:sp>
    </p:spTree>
    <p:extLst>
      <p:ext uri="{BB962C8B-B14F-4D97-AF65-F5344CB8AC3E}">
        <p14:creationId xmlns:p14="http://schemas.microsoft.com/office/powerpoint/2010/main" val="1685319974"/>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F2EF0-238B-8DA1-6679-557830CAE74C}"/>
            </a:ext>
          </a:extLst>
        </p:cNvPr>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F4686A37-6CAE-8026-BEEE-0E6B5399FD7E}"/>
              </a:ext>
            </a:extLst>
          </p:cNvPr>
          <p:cNvGraphicFramePr/>
          <p:nvPr/>
        </p:nvGraphicFramePr>
        <p:xfrm>
          <a:off x="2362200" y="457200"/>
          <a:ext cx="7696200"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4083" name="TextBox 3">
            <a:extLst>
              <a:ext uri="{FF2B5EF4-FFF2-40B4-BE49-F238E27FC236}">
                <a16:creationId xmlns:a16="http://schemas.microsoft.com/office/drawing/2014/main" id="{2C022170-053B-ADB2-439E-230BB2788352}"/>
              </a:ext>
            </a:extLst>
          </p:cNvPr>
          <p:cNvSpPr txBox="1">
            <a:spLocks noChangeArrowheads="1"/>
          </p:cNvSpPr>
          <p:nvPr/>
        </p:nvSpPr>
        <p:spPr bwMode="auto">
          <a:xfrm flipH="1">
            <a:off x="5334000" y="2459039"/>
            <a:ext cx="17526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0" fontAlgn="base" hangingPunct="0">
              <a:spcBef>
                <a:spcPct val="0"/>
              </a:spcBef>
              <a:spcAft>
                <a:spcPct val="0"/>
              </a:spcAft>
              <a:buNone/>
            </a:pPr>
            <a:r>
              <a:rPr lang="en-US" altLang="en-US" sz="2400" dirty="0">
                <a:solidFill>
                  <a:srgbClr val="002060"/>
                </a:solidFill>
                <a:latin typeface="Arial" panose="020B0604020202020204" pitchFamily="34" charset="0"/>
              </a:rPr>
              <a:t>What</a:t>
            </a:r>
          </a:p>
          <a:p>
            <a:pPr algn="ctr" eaLnBrk="0" fontAlgn="base" hangingPunct="0">
              <a:spcBef>
                <a:spcPct val="0"/>
              </a:spcBef>
              <a:spcAft>
                <a:spcPct val="0"/>
              </a:spcAft>
              <a:buNone/>
            </a:pPr>
            <a:r>
              <a:rPr lang="en-US" altLang="en-US" sz="2400" dirty="0">
                <a:solidFill>
                  <a:srgbClr val="002060"/>
                </a:solidFill>
                <a:latin typeface="Arial" panose="020B0604020202020204" pitchFamily="34" charset="0"/>
              </a:rPr>
              <a:t>Who</a:t>
            </a:r>
          </a:p>
          <a:p>
            <a:pPr algn="ctr" eaLnBrk="0" fontAlgn="base" hangingPunct="0">
              <a:spcBef>
                <a:spcPct val="0"/>
              </a:spcBef>
              <a:spcAft>
                <a:spcPct val="0"/>
              </a:spcAft>
              <a:buNone/>
            </a:pPr>
            <a:r>
              <a:rPr lang="en-US" altLang="en-US" sz="2400" dirty="0">
                <a:solidFill>
                  <a:srgbClr val="002060"/>
                </a:solidFill>
                <a:latin typeface="Arial" panose="020B0604020202020204" pitchFamily="34" charset="0"/>
              </a:rPr>
              <a:t>Where</a:t>
            </a:r>
          </a:p>
          <a:p>
            <a:pPr algn="ctr" eaLnBrk="0" fontAlgn="base" hangingPunct="0">
              <a:spcBef>
                <a:spcPct val="0"/>
              </a:spcBef>
              <a:spcAft>
                <a:spcPct val="0"/>
              </a:spcAft>
              <a:buNone/>
            </a:pPr>
            <a:r>
              <a:rPr lang="en-US" altLang="en-US" sz="2400" dirty="0">
                <a:solidFill>
                  <a:srgbClr val="002060"/>
                </a:solidFill>
                <a:latin typeface="Arial" panose="020B0604020202020204" pitchFamily="34" charset="0"/>
              </a:rPr>
              <a:t>When</a:t>
            </a:r>
          </a:p>
          <a:p>
            <a:pPr algn="ctr" eaLnBrk="0" fontAlgn="base" hangingPunct="0">
              <a:spcBef>
                <a:spcPct val="0"/>
              </a:spcBef>
              <a:spcAft>
                <a:spcPct val="0"/>
              </a:spcAft>
              <a:buNone/>
            </a:pPr>
            <a:r>
              <a:rPr lang="en-US" altLang="en-US" sz="2400" dirty="0">
                <a:solidFill>
                  <a:srgbClr val="002060"/>
                </a:solidFill>
                <a:latin typeface="Arial" panose="020B0604020202020204" pitchFamily="34" charset="0"/>
              </a:rPr>
              <a:t>Why</a:t>
            </a:r>
            <a:endParaRPr lang="en-US" altLang="en-US" dirty="0">
              <a:solidFill>
                <a:srgbClr val="002060"/>
              </a:solidFill>
              <a:latin typeface="Arial" panose="020B0604020202020204" pitchFamily="34" charset="0"/>
            </a:endParaRPr>
          </a:p>
        </p:txBody>
      </p:sp>
      <p:pic>
        <p:nvPicPr>
          <p:cNvPr id="4" name="Picture 3">
            <a:extLst>
              <a:ext uri="{FF2B5EF4-FFF2-40B4-BE49-F238E27FC236}">
                <a16:creationId xmlns:a16="http://schemas.microsoft.com/office/drawing/2014/main" id="{A24D7488-C339-2168-2953-CED6ACB04B3C}"/>
              </a:ext>
            </a:extLst>
          </p:cNvPr>
          <p:cNvPicPr>
            <a:picLocks noChangeAspect="1"/>
          </p:cNvPicPr>
          <p:nvPr/>
        </p:nvPicPr>
        <p:blipFill>
          <a:blip r:embed="rId7"/>
          <a:stretch>
            <a:fillRect/>
          </a:stretch>
        </p:blipFill>
        <p:spPr>
          <a:xfrm>
            <a:off x="136014" y="175098"/>
            <a:ext cx="2753310" cy="1618391"/>
          </a:xfrm>
          <a:prstGeom prst="rect">
            <a:avLst/>
          </a:prstGeom>
          <a:ln>
            <a:solidFill>
              <a:schemeClr val="tx1"/>
            </a:solidFill>
          </a:ln>
        </p:spPr>
      </p:pic>
    </p:spTree>
    <p:extLst>
      <p:ext uri="{BB962C8B-B14F-4D97-AF65-F5344CB8AC3E}">
        <p14:creationId xmlns:p14="http://schemas.microsoft.com/office/powerpoint/2010/main" val="5660989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8FD3D1-F009-58D8-B029-6C236F3FA28A}"/>
              </a:ext>
            </a:extLst>
          </p:cNvPr>
          <p:cNvSpPr txBox="1"/>
          <p:nvPr/>
        </p:nvSpPr>
        <p:spPr>
          <a:xfrm>
            <a:off x="907916" y="408562"/>
            <a:ext cx="4346896" cy="707886"/>
          </a:xfrm>
          <a:prstGeom prst="rect">
            <a:avLst/>
          </a:prstGeom>
          <a:noFill/>
        </p:spPr>
        <p:txBody>
          <a:bodyPr wrap="none" rtlCol="0">
            <a:spAutoFit/>
          </a:bodyPr>
          <a:lstStyle/>
          <a:p>
            <a:r>
              <a:rPr lang="en-US" sz="4000" dirty="0">
                <a:solidFill>
                  <a:srgbClr val="002060"/>
                </a:solidFill>
              </a:rPr>
              <a:t>Take Home Points</a:t>
            </a:r>
          </a:p>
        </p:txBody>
      </p:sp>
      <p:sp>
        <p:nvSpPr>
          <p:cNvPr id="4" name="TextBox 3">
            <a:extLst>
              <a:ext uri="{FF2B5EF4-FFF2-40B4-BE49-F238E27FC236}">
                <a16:creationId xmlns:a16="http://schemas.microsoft.com/office/drawing/2014/main" id="{F2FE2A57-0F4E-3383-635F-50D16100A423}"/>
              </a:ext>
            </a:extLst>
          </p:cNvPr>
          <p:cNvSpPr txBox="1"/>
          <p:nvPr/>
        </p:nvSpPr>
        <p:spPr>
          <a:xfrm>
            <a:off x="1303506" y="1309605"/>
            <a:ext cx="10369685" cy="4517390"/>
          </a:xfrm>
          <a:prstGeom prst="rect">
            <a:avLst/>
          </a:prstGeom>
          <a:noFill/>
        </p:spPr>
        <p:txBody>
          <a:bodyPr wrap="square">
            <a:spAutoFit/>
          </a:bodyPr>
          <a:lstStyle/>
          <a:p>
            <a:pPr marL="342900" marR="0" indent="-342900">
              <a:lnSpc>
                <a:spcPct val="150000"/>
              </a:lnSpc>
              <a:spcBef>
                <a:spcPts val="0"/>
              </a:spcBef>
              <a:spcAft>
                <a:spcPts val="800"/>
              </a:spcAft>
              <a:buFont typeface="Arial" panose="020B0604020202020204" pitchFamily="34" charset="0"/>
              <a:buChar char="•"/>
            </a:pPr>
            <a:r>
              <a:rPr lang="en-US" sz="2400" kern="100" dirty="0">
                <a:solidFill>
                  <a:srgbClr val="002060"/>
                </a:solidFill>
                <a:effectLst/>
                <a:ea typeface="Calibri" panose="020F0502020204030204" pitchFamily="34" charset="0"/>
                <a:cs typeface="Times New Roman" panose="02020603050405020304" pitchFamily="18" charset="0"/>
              </a:rPr>
              <a:t>Create a uniform and </a:t>
            </a:r>
            <a:r>
              <a:rPr lang="en-US" sz="2400" u="sng" kern="100" dirty="0">
                <a:solidFill>
                  <a:srgbClr val="002060"/>
                </a:solidFill>
                <a:effectLst/>
                <a:ea typeface="Calibri" panose="020F0502020204030204" pitchFamily="34" charset="0"/>
                <a:cs typeface="Times New Roman" panose="02020603050405020304" pitchFamily="18" charset="0"/>
              </a:rPr>
              <a:t>consistent</a:t>
            </a:r>
            <a:r>
              <a:rPr lang="en-US" sz="2400" kern="100" dirty="0">
                <a:solidFill>
                  <a:srgbClr val="002060"/>
                </a:solidFill>
                <a:effectLst/>
                <a:ea typeface="Calibri" panose="020F0502020204030204" pitchFamily="34" charset="0"/>
                <a:cs typeface="Times New Roman" panose="02020603050405020304" pitchFamily="18" charset="0"/>
              </a:rPr>
              <a:t> approach to remediation for all trainees</a:t>
            </a:r>
          </a:p>
          <a:p>
            <a:pPr marL="342900" marR="0" indent="-342900">
              <a:lnSpc>
                <a:spcPct val="150000"/>
              </a:lnSpc>
              <a:spcBef>
                <a:spcPts val="0"/>
              </a:spcBef>
              <a:spcAft>
                <a:spcPts val="800"/>
              </a:spcAft>
              <a:buFont typeface="Arial" panose="020B0604020202020204" pitchFamily="34" charset="0"/>
              <a:buChar char="•"/>
            </a:pPr>
            <a:r>
              <a:rPr lang="en-US" sz="2400" kern="100" dirty="0">
                <a:solidFill>
                  <a:srgbClr val="002060"/>
                </a:solidFill>
                <a:effectLst/>
                <a:ea typeface="Calibri" panose="020F0502020204030204" pitchFamily="34" charset="0"/>
                <a:cs typeface="Times New Roman" panose="02020603050405020304" pitchFamily="18" charset="0"/>
              </a:rPr>
              <a:t>Develop an early warning system for struggling fellows</a:t>
            </a:r>
          </a:p>
          <a:p>
            <a:pPr marL="342900" marR="0" indent="-342900">
              <a:lnSpc>
                <a:spcPct val="150000"/>
              </a:lnSpc>
              <a:spcBef>
                <a:spcPts val="0"/>
              </a:spcBef>
              <a:spcAft>
                <a:spcPts val="800"/>
              </a:spcAft>
              <a:buFont typeface="Arial" panose="020B0604020202020204" pitchFamily="34" charset="0"/>
              <a:buChar char="•"/>
            </a:pPr>
            <a:r>
              <a:rPr lang="en-US" sz="2400" kern="100" dirty="0">
                <a:solidFill>
                  <a:srgbClr val="002060"/>
                </a:solidFill>
                <a:effectLst/>
                <a:ea typeface="Calibri" panose="020F0502020204030204" pitchFamily="34" charset="0"/>
                <a:cs typeface="Times New Roman" panose="02020603050405020304" pitchFamily="18" charset="0"/>
              </a:rPr>
              <a:t>Focus on observable, objective behaviors</a:t>
            </a:r>
          </a:p>
          <a:p>
            <a:pPr marL="342900" marR="0" indent="-342900">
              <a:lnSpc>
                <a:spcPct val="150000"/>
              </a:lnSpc>
              <a:spcBef>
                <a:spcPts val="0"/>
              </a:spcBef>
              <a:spcAft>
                <a:spcPts val="800"/>
              </a:spcAft>
              <a:buFont typeface="Arial" panose="020B0604020202020204" pitchFamily="34" charset="0"/>
              <a:buChar char="•"/>
            </a:pPr>
            <a:r>
              <a:rPr lang="en-US" sz="2400" kern="100" dirty="0">
                <a:solidFill>
                  <a:srgbClr val="002060"/>
                </a:solidFill>
                <a:effectLst/>
                <a:ea typeface="Calibri" panose="020F0502020204030204" pitchFamily="34" charset="0"/>
                <a:cs typeface="Times New Roman" panose="02020603050405020304" pitchFamily="18" charset="0"/>
              </a:rPr>
              <a:t>Did I mention consistency?</a:t>
            </a:r>
          </a:p>
          <a:p>
            <a:pPr marL="342900" marR="0" indent="-342900">
              <a:lnSpc>
                <a:spcPct val="150000"/>
              </a:lnSpc>
              <a:spcBef>
                <a:spcPts val="0"/>
              </a:spcBef>
              <a:spcAft>
                <a:spcPts val="800"/>
              </a:spcAft>
              <a:buFont typeface="Arial" panose="020B0604020202020204" pitchFamily="34" charset="0"/>
              <a:buChar char="•"/>
            </a:pPr>
            <a:r>
              <a:rPr lang="en-US" sz="2400" kern="100" dirty="0">
                <a:solidFill>
                  <a:srgbClr val="002060"/>
                </a:solidFill>
                <a:effectLst/>
                <a:ea typeface="Calibri" panose="020F0502020204030204" pitchFamily="34" charset="0"/>
                <a:cs typeface="Times New Roman" panose="02020603050405020304" pitchFamily="18" charset="0"/>
              </a:rPr>
              <a:t>Document everything</a:t>
            </a:r>
          </a:p>
          <a:p>
            <a:pPr marL="342900" marR="0" indent="-342900">
              <a:lnSpc>
                <a:spcPct val="150000"/>
              </a:lnSpc>
              <a:spcBef>
                <a:spcPts val="0"/>
              </a:spcBef>
              <a:spcAft>
                <a:spcPts val="800"/>
              </a:spcAft>
              <a:buFont typeface="Arial" panose="020B0604020202020204" pitchFamily="34" charset="0"/>
              <a:buChar char="•"/>
            </a:pPr>
            <a:r>
              <a:rPr lang="en-US" sz="2400" kern="100" dirty="0">
                <a:solidFill>
                  <a:srgbClr val="002060"/>
                </a:solidFill>
                <a:effectLst/>
                <a:ea typeface="Calibri" panose="020F0502020204030204" pitchFamily="34" charset="0"/>
                <a:cs typeface="Times New Roman" panose="02020603050405020304" pitchFamily="18" charset="0"/>
              </a:rPr>
              <a:t>Develop specific resources for improvement in all core competencies</a:t>
            </a:r>
          </a:p>
          <a:p>
            <a:pPr marL="342900" marR="0" indent="-342900">
              <a:lnSpc>
                <a:spcPct val="150000"/>
              </a:lnSpc>
              <a:spcBef>
                <a:spcPts val="0"/>
              </a:spcBef>
              <a:spcAft>
                <a:spcPts val="800"/>
              </a:spcAft>
              <a:buFont typeface="Arial" panose="020B0604020202020204" pitchFamily="34" charset="0"/>
              <a:buChar char="•"/>
            </a:pPr>
            <a:r>
              <a:rPr lang="en-US" sz="2400" kern="100" dirty="0">
                <a:solidFill>
                  <a:srgbClr val="002060"/>
                </a:solidFill>
                <a:effectLst/>
                <a:ea typeface="Calibri" panose="020F0502020204030204" pitchFamily="34" charset="0"/>
                <a:cs typeface="Times New Roman" panose="02020603050405020304" pitchFamily="18" charset="0"/>
              </a:rPr>
              <a:t>Ensure clear communication to fellows and faculty about expectations</a:t>
            </a:r>
          </a:p>
        </p:txBody>
      </p:sp>
    </p:spTree>
    <p:extLst>
      <p:ext uri="{BB962C8B-B14F-4D97-AF65-F5344CB8AC3E}">
        <p14:creationId xmlns:p14="http://schemas.microsoft.com/office/powerpoint/2010/main" val="231616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E0BD95-1CED-A6DF-82FC-A643CAB1EC3D}"/>
              </a:ext>
            </a:extLst>
          </p:cNvPr>
          <p:cNvSpPr txBox="1"/>
          <p:nvPr/>
        </p:nvSpPr>
        <p:spPr>
          <a:xfrm>
            <a:off x="4117733" y="4378764"/>
            <a:ext cx="3956532" cy="1569660"/>
          </a:xfrm>
          <a:prstGeom prst="rect">
            <a:avLst/>
          </a:prstGeom>
          <a:solidFill>
            <a:schemeClr val="bg1"/>
          </a:solidFill>
        </p:spPr>
        <p:txBody>
          <a:bodyPr wrap="none" rtlCol="0">
            <a:spAutoFit/>
          </a:bodyPr>
          <a:lstStyle/>
          <a:p>
            <a:pPr algn="ctr"/>
            <a:r>
              <a:rPr lang="en-US" sz="4800" dirty="0">
                <a:solidFill>
                  <a:srgbClr val="002060"/>
                </a:solidFill>
              </a:rPr>
              <a:t>Thank you!</a:t>
            </a:r>
          </a:p>
          <a:p>
            <a:pPr algn="ctr"/>
            <a:endParaRPr lang="en-US" sz="2400" dirty="0">
              <a:solidFill>
                <a:srgbClr val="002060"/>
              </a:solidFill>
            </a:endParaRPr>
          </a:p>
          <a:p>
            <a:pPr algn="ctr"/>
            <a:r>
              <a:rPr lang="en-US" sz="2400" dirty="0">
                <a:solidFill>
                  <a:srgbClr val="002060"/>
                </a:solidFill>
              </a:rPr>
              <a:t>john.mcpherson@vumc.org</a:t>
            </a:r>
          </a:p>
        </p:txBody>
      </p:sp>
      <p:pic>
        <p:nvPicPr>
          <p:cNvPr id="4" name="Picture 3">
            <a:extLst>
              <a:ext uri="{FF2B5EF4-FFF2-40B4-BE49-F238E27FC236}">
                <a16:creationId xmlns:a16="http://schemas.microsoft.com/office/drawing/2014/main" id="{B95D1A20-30EA-9ABB-E4BC-9BDCC995E85F}"/>
              </a:ext>
            </a:extLst>
          </p:cNvPr>
          <p:cNvPicPr>
            <a:picLocks noChangeAspect="1"/>
          </p:cNvPicPr>
          <p:nvPr/>
        </p:nvPicPr>
        <p:blipFill>
          <a:blip r:embed="rId2"/>
          <a:stretch>
            <a:fillRect/>
          </a:stretch>
        </p:blipFill>
        <p:spPr>
          <a:xfrm>
            <a:off x="3233737" y="293755"/>
            <a:ext cx="5724525" cy="4143375"/>
          </a:xfrm>
          <a:prstGeom prst="rect">
            <a:avLst/>
          </a:prstGeom>
        </p:spPr>
      </p:pic>
    </p:spTree>
    <p:extLst>
      <p:ext uri="{BB962C8B-B14F-4D97-AF65-F5344CB8AC3E}">
        <p14:creationId xmlns:p14="http://schemas.microsoft.com/office/powerpoint/2010/main" val="4255426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7C8C2-729F-4A1E-46BA-496366895982}"/>
            </a:ext>
          </a:extLst>
        </p:cNvPr>
        <p:cNvGrpSpPr/>
        <p:nvPr/>
      </p:nvGrpSpPr>
      <p:grpSpPr>
        <a:xfrm>
          <a:off x="0" y="0"/>
          <a:ext cx="0" cy="0"/>
          <a:chOff x="0" y="0"/>
          <a:chExt cx="0" cy="0"/>
        </a:xfrm>
      </p:grpSpPr>
      <p:sp>
        <p:nvSpPr>
          <p:cNvPr id="45058" name="Rectangle 2">
            <a:extLst>
              <a:ext uri="{FF2B5EF4-FFF2-40B4-BE49-F238E27FC236}">
                <a16:creationId xmlns:a16="http://schemas.microsoft.com/office/drawing/2014/main" id="{BA972648-4AEF-C442-4E6C-90016CDB6BB9}"/>
              </a:ext>
            </a:extLst>
          </p:cNvPr>
          <p:cNvSpPr>
            <a:spLocks noGrp="1" noChangeArrowheads="1"/>
          </p:cNvSpPr>
          <p:nvPr>
            <p:ph type="title"/>
          </p:nvPr>
        </p:nvSpPr>
        <p:spPr>
          <a:xfrm>
            <a:off x="838200" y="365126"/>
            <a:ext cx="10515600" cy="1009718"/>
          </a:xfrm>
        </p:spPr>
        <p:txBody>
          <a:bodyPr/>
          <a:lstStyle/>
          <a:p>
            <a:pPr eaLnBrk="1" hangingPunct="1">
              <a:defRPr/>
            </a:pPr>
            <a:r>
              <a:rPr lang="en-GB" sz="4000" dirty="0">
                <a:latin typeface="+mn-lt"/>
              </a:rPr>
              <a:t>Outline</a:t>
            </a:r>
          </a:p>
        </p:txBody>
      </p:sp>
      <p:sp>
        <p:nvSpPr>
          <p:cNvPr id="50179" name="Rectangle 3">
            <a:extLst>
              <a:ext uri="{FF2B5EF4-FFF2-40B4-BE49-F238E27FC236}">
                <a16:creationId xmlns:a16="http://schemas.microsoft.com/office/drawing/2014/main" id="{AF148560-9261-82C5-734B-EA06FF5ADFFB}"/>
              </a:ext>
            </a:extLst>
          </p:cNvPr>
          <p:cNvSpPr>
            <a:spLocks noGrp="1"/>
          </p:cNvSpPr>
          <p:nvPr>
            <p:ph idx="1"/>
          </p:nvPr>
        </p:nvSpPr>
        <p:spPr/>
        <p:txBody>
          <a:bodyPr/>
          <a:lstStyle/>
          <a:p>
            <a:pPr eaLnBrk="1" hangingPunct="1">
              <a:lnSpc>
                <a:spcPct val="150000"/>
              </a:lnSpc>
            </a:pPr>
            <a:r>
              <a:rPr lang="en-GB" altLang="en-US" dirty="0">
                <a:ea typeface="ＭＳ Ｐゴシック" panose="020B0600070205080204" pitchFamily="34" charset="-128"/>
              </a:rPr>
              <a:t>Describe the magnitude of the problem</a:t>
            </a:r>
          </a:p>
          <a:p>
            <a:pPr eaLnBrk="1" hangingPunct="1">
              <a:lnSpc>
                <a:spcPct val="150000"/>
              </a:lnSpc>
            </a:pPr>
            <a:r>
              <a:rPr lang="en-GB" altLang="en-US" dirty="0">
                <a:ea typeface="ＭＳ Ｐゴシック" panose="020B0600070205080204" pitchFamily="34" charset="-128"/>
              </a:rPr>
              <a:t>Present a stepwise approach to creating a remediation program</a:t>
            </a:r>
          </a:p>
          <a:p>
            <a:pPr eaLnBrk="1" hangingPunct="1">
              <a:lnSpc>
                <a:spcPct val="150000"/>
              </a:lnSpc>
            </a:pPr>
            <a:r>
              <a:rPr lang="en-GB" altLang="en-US" dirty="0">
                <a:ea typeface="ＭＳ Ｐゴシック" panose="020B0600070205080204" pitchFamily="34" charset="-128"/>
              </a:rPr>
              <a:t>Use a sample case to practice constructing a remediation plan</a:t>
            </a:r>
          </a:p>
          <a:p>
            <a:pPr eaLnBrk="1" hangingPunct="1">
              <a:lnSpc>
                <a:spcPct val="150000"/>
              </a:lnSpc>
            </a:pPr>
            <a:r>
              <a:rPr lang="en-GB" altLang="en-US" dirty="0">
                <a:ea typeface="ＭＳ Ｐゴシック" panose="020B0600070205080204" pitchFamily="34" charset="-128"/>
              </a:rPr>
              <a:t>Discuss best practices to avoid liability</a:t>
            </a:r>
          </a:p>
        </p:txBody>
      </p:sp>
    </p:spTree>
    <p:extLst>
      <p:ext uri="{BB962C8B-B14F-4D97-AF65-F5344CB8AC3E}">
        <p14:creationId xmlns:p14="http://schemas.microsoft.com/office/powerpoint/2010/main" val="2170402385"/>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25DE8-F42C-3FC7-7581-820D4D4D642B}"/>
            </a:ext>
          </a:extLst>
        </p:cNvPr>
        <p:cNvGrpSpPr/>
        <p:nvPr/>
      </p:nvGrpSpPr>
      <p:grpSpPr>
        <a:xfrm>
          <a:off x="0" y="0"/>
          <a:ext cx="0" cy="0"/>
          <a:chOff x="0" y="0"/>
          <a:chExt cx="0" cy="0"/>
        </a:xfrm>
      </p:grpSpPr>
      <p:sp>
        <p:nvSpPr>
          <p:cNvPr id="51202" name="Title 1">
            <a:extLst>
              <a:ext uri="{FF2B5EF4-FFF2-40B4-BE49-F238E27FC236}">
                <a16:creationId xmlns:a16="http://schemas.microsoft.com/office/drawing/2014/main" id="{D5AF8393-5743-D78C-55C0-0191944AFACF}"/>
              </a:ext>
            </a:extLst>
          </p:cNvPr>
          <p:cNvSpPr>
            <a:spLocks noGrp="1"/>
          </p:cNvSpPr>
          <p:nvPr>
            <p:ph type="title"/>
          </p:nvPr>
        </p:nvSpPr>
        <p:spPr>
          <a:xfrm>
            <a:off x="838200" y="365125"/>
            <a:ext cx="10515600" cy="938381"/>
          </a:xfrm>
        </p:spPr>
        <p:txBody>
          <a:bodyPr>
            <a:normAutofit/>
          </a:bodyPr>
          <a:lstStyle/>
          <a:p>
            <a:r>
              <a:rPr lang="en-US" altLang="en-US" sz="4000" dirty="0">
                <a:ea typeface="ＭＳ Ｐゴシック" panose="020B0600070205080204" pitchFamily="34" charset="-128"/>
              </a:rPr>
              <a:t>The Problem Fellow</a:t>
            </a:r>
          </a:p>
        </p:txBody>
      </p:sp>
      <p:pic>
        <p:nvPicPr>
          <p:cNvPr id="51203" name="Picture 3" descr="C:\Users\sastreea\Desktop\messy doctor.jpg">
            <a:extLst>
              <a:ext uri="{FF2B5EF4-FFF2-40B4-BE49-F238E27FC236}">
                <a16:creationId xmlns:a16="http://schemas.microsoft.com/office/drawing/2014/main" id="{BCF64EF6-F8FE-DDC0-4895-FB3691A1B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593" r="15186"/>
          <a:stretch>
            <a:fillRect/>
          </a:stretch>
        </p:blipFill>
        <p:spPr bwMode="auto">
          <a:xfrm>
            <a:off x="1382612" y="1714500"/>
            <a:ext cx="37147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317B11D-CB73-77E4-242B-D3D45BCDF5A0}"/>
              </a:ext>
            </a:extLst>
          </p:cNvPr>
          <p:cNvPicPr>
            <a:picLocks noChangeAspect="1"/>
          </p:cNvPicPr>
          <p:nvPr/>
        </p:nvPicPr>
        <p:blipFill rotWithShape="1">
          <a:blip r:embed="rId4"/>
          <a:srcRect t="14090" r="5240"/>
          <a:stretch/>
        </p:blipFill>
        <p:spPr>
          <a:xfrm>
            <a:off x="6578162" y="1303506"/>
            <a:ext cx="3682967" cy="4452025"/>
          </a:xfrm>
          <a:prstGeom prst="rect">
            <a:avLst/>
          </a:prstGeom>
        </p:spPr>
      </p:pic>
    </p:spTree>
    <p:extLst>
      <p:ext uri="{BB962C8B-B14F-4D97-AF65-F5344CB8AC3E}">
        <p14:creationId xmlns:p14="http://schemas.microsoft.com/office/powerpoint/2010/main" val="4272806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2DA7C-A496-97C0-5540-5798B58D8B7F}"/>
            </a:ext>
          </a:extLst>
        </p:cNvPr>
        <p:cNvGrpSpPr/>
        <p:nvPr/>
      </p:nvGrpSpPr>
      <p:grpSpPr>
        <a:xfrm>
          <a:off x="0" y="0"/>
          <a:ext cx="0" cy="0"/>
          <a:chOff x="0" y="0"/>
          <a:chExt cx="0" cy="0"/>
        </a:xfrm>
      </p:grpSpPr>
      <p:sp>
        <p:nvSpPr>
          <p:cNvPr id="48130" name="Title 4">
            <a:extLst>
              <a:ext uri="{FF2B5EF4-FFF2-40B4-BE49-F238E27FC236}">
                <a16:creationId xmlns:a16="http://schemas.microsoft.com/office/drawing/2014/main" id="{62BEF392-2DB7-89A3-FA77-1C11D444D445}"/>
              </a:ext>
            </a:extLst>
          </p:cNvPr>
          <p:cNvSpPr>
            <a:spLocks noGrp="1"/>
          </p:cNvSpPr>
          <p:nvPr>
            <p:ph type="title"/>
          </p:nvPr>
        </p:nvSpPr>
        <p:spPr>
          <a:xfrm>
            <a:off x="838200" y="365126"/>
            <a:ext cx="10515600" cy="1048628"/>
          </a:xfrm>
        </p:spPr>
        <p:txBody>
          <a:bodyPr/>
          <a:lstStyle/>
          <a:p>
            <a:pPr eaLnBrk="1" hangingPunct="1">
              <a:defRPr/>
            </a:pPr>
            <a:r>
              <a:rPr lang="en-US" sz="4000" dirty="0">
                <a:latin typeface="+mn-lt"/>
              </a:rPr>
              <a:t>Why does it matter?</a:t>
            </a:r>
          </a:p>
        </p:txBody>
      </p:sp>
      <p:sp>
        <p:nvSpPr>
          <p:cNvPr id="48131" name="Content Placeholder 2">
            <a:extLst>
              <a:ext uri="{FF2B5EF4-FFF2-40B4-BE49-F238E27FC236}">
                <a16:creationId xmlns:a16="http://schemas.microsoft.com/office/drawing/2014/main" id="{013FC583-50DE-9DF1-A4E8-80A5B88554E3}"/>
              </a:ext>
            </a:extLst>
          </p:cNvPr>
          <p:cNvSpPr>
            <a:spLocks noGrp="1"/>
          </p:cNvSpPr>
          <p:nvPr>
            <p:ph idx="1"/>
          </p:nvPr>
        </p:nvSpPr>
        <p:spPr>
          <a:xfrm>
            <a:off x="838200" y="1825625"/>
            <a:ext cx="10515600" cy="3077115"/>
          </a:xfrm>
        </p:spPr>
        <p:txBody>
          <a:bodyPr/>
          <a:lstStyle/>
          <a:p>
            <a:pPr marL="0" indent="0">
              <a:lnSpc>
                <a:spcPct val="150000"/>
              </a:lnSpc>
            </a:pPr>
            <a:r>
              <a:rPr lang="en-US" altLang="en-US" dirty="0">
                <a:ea typeface="ＭＳ Ｐゴシック" panose="020B0600070205080204" pitchFamily="34" charset="-128"/>
              </a:rPr>
              <a:t> Struggles in fellowship can predict struggles in future practice</a:t>
            </a:r>
          </a:p>
          <a:p>
            <a:pPr marL="0" indent="0">
              <a:lnSpc>
                <a:spcPct val="150000"/>
              </a:lnSpc>
            </a:pPr>
            <a:r>
              <a:rPr lang="en-US" altLang="en-US" dirty="0">
                <a:ea typeface="ＭＳ Ｐゴシック" panose="020B0600070205080204" pitchFamily="34" charset="-128"/>
              </a:rPr>
              <a:t> Working with learners is both an honor and a responsibility</a:t>
            </a:r>
          </a:p>
          <a:p>
            <a:pPr marL="0" indent="0">
              <a:lnSpc>
                <a:spcPct val="150000"/>
              </a:lnSpc>
            </a:pPr>
            <a:r>
              <a:rPr lang="en-US" altLang="en-US" dirty="0">
                <a:ea typeface="ＭＳ Ｐゴシック" panose="020B0600070205080204" pitchFamily="34" charset="-128"/>
              </a:rPr>
              <a:t> Hidden costs of problem fellows</a:t>
            </a:r>
          </a:p>
          <a:p>
            <a:pPr marL="0" indent="0">
              <a:lnSpc>
                <a:spcPct val="150000"/>
              </a:lnSpc>
            </a:pPr>
            <a:r>
              <a:rPr lang="en-US" altLang="en-US" dirty="0">
                <a:ea typeface="ＭＳ Ｐゴシック" panose="020B0600070205080204" pitchFamily="34" charset="-128"/>
              </a:rPr>
              <a:t> Problem fellows are everywhere</a:t>
            </a:r>
          </a:p>
        </p:txBody>
      </p:sp>
    </p:spTree>
    <p:extLst>
      <p:ext uri="{BB962C8B-B14F-4D97-AF65-F5344CB8AC3E}">
        <p14:creationId xmlns:p14="http://schemas.microsoft.com/office/powerpoint/2010/main" val="6341009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813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813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81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B0E8E-CAF6-C972-2F21-549537B46834}"/>
            </a:ext>
          </a:extLst>
        </p:cNvPr>
        <p:cNvGrpSpPr/>
        <p:nvPr/>
      </p:nvGrpSpPr>
      <p:grpSpPr>
        <a:xfrm>
          <a:off x="0" y="0"/>
          <a:ext cx="0" cy="0"/>
          <a:chOff x="0" y="0"/>
          <a:chExt cx="0" cy="0"/>
        </a:xfrm>
      </p:grpSpPr>
      <p:sp>
        <p:nvSpPr>
          <p:cNvPr id="55298" name="Title 1">
            <a:extLst>
              <a:ext uri="{FF2B5EF4-FFF2-40B4-BE49-F238E27FC236}">
                <a16:creationId xmlns:a16="http://schemas.microsoft.com/office/drawing/2014/main" id="{2C8D7B58-84E3-A1C5-A601-9E453473A16A}"/>
              </a:ext>
            </a:extLst>
          </p:cNvPr>
          <p:cNvSpPr>
            <a:spLocks noGrp="1"/>
          </p:cNvSpPr>
          <p:nvPr>
            <p:ph type="title"/>
          </p:nvPr>
        </p:nvSpPr>
        <p:spPr>
          <a:xfrm>
            <a:off x="953310" y="342360"/>
            <a:ext cx="9144000" cy="860256"/>
          </a:xfrm>
        </p:spPr>
        <p:txBody>
          <a:bodyPr>
            <a:normAutofit/>
          </a:bodyPr>
          <a:lstStyle/>
          <a:p>
            <a:pPr eaLnBrk="1" hangingPunct="1"/>
            <a:r>
              <a:rPr lang="en-US" altLang="en-US" sz="4000" dirty="0">
                <a:latin typeface="Arial" panose="020B0604020202020204" pitchFamily="34" charset="0"/>
                <a:ea typeface="ＭＳ Ｐゴシック" panose="020B0600070205080204" pitchFamily="34" charset="-128"/>
              </a:rPr>
              <a:t>IM Residencies 2008</a:t>
            </a:r>
          </a:p>
        </p:txBody>
      </p:sp>
      <p:pic>
        <p:nvPicPr>
          <p:cNvPr id="55299" name="Content Placeholder 3">
            <a:extLst>
              <a:ext uri="{FF2B5EF4-FFF2-40B4-BE49-F238E27FC236}">
                <a16:creationId xmlns:a16="http://schemas.microsoft.com/office/drawing/2014/main" id="{D9671051-D6A9-FBD0-CD5F-705F0E2139C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26675" y="1258111"/>
            <a:ext cx="9538649" cy="4584970"/>
          </a:xfrm>
        </p:spPr>
      </p:pic>
      <p:sp>
        <p:nvSpPr>
          <p:cNvPr id="55301" name="TextBox 1">
            <a:extLst>
              <a:ext uri="{FF2B5EF4-FFF2-40B4-BE49-F238E27FC236}">
                <a16:creationId xmlns:a16="http://schemas.microsoft.com/office/drawing/2014/main" id="{22C0D6D2-0DDE-85E9-D092-0414B2A19445}"/>
              </a:ext>
            </a:extLst>
          </p:cNvPr>
          <p:cNvSpPr txBox="1">
            <a:spLocks noChangeArrowheads="1"/>
          </p:cNvSpPr>
          <p:nvPr/>
        </p:nvSpPr>
        <p:spPr bwMode="auto">
          <a:xfrm>
            <a:off x="9152107" y="6213475"/>
            <a:ext cx="2659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1800" dirty="0">
                <a:solidFill>
                  <a:schemeClr val="bg1"/>
                </a:solidFill>
                <a:latin typeface="Arial" panose="020B0604020202020204" pitchFamily="34" charset="0"/>
              </a:rPr>
              <a:t>Dupras. Am J Med 2012</a:t>
            </a:r>
          </a:p>
        </p:txBody>
      </p:sp>
    </p:spTree>
    <p:extLst>
      <p:ext uri="{BB962C8B-B14F-4D97-AF65-F5344CB8AC3E}">
        <p14:creationId xmlns:p14="http://schemas.microsoft.com/office/powerpoint/2010/main" val="855110483"/>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83538-CDB3-2E54-E507-4D5629AFB5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0D76CC-6D0D-C323-15FF-25AC2A93168C}"/>
              </a:ext>
            </a:extLst>
          </p:cNvPr>
          <p:cNvSpPr>
            <a:spLocks noGrp="1"/>
          </p:cNvSpPr>
          <p:nvPr>
            <p:ph type="title"/>
          </p:nvPr>
        </p:nvSpPr>
        <p:spPr>
          <a:xfrm>
            <a:off x="838200" y="365125"/>
            <a:ext cx="10515600" cy="912441"/>
          </a:xfrm>
        </p:spPr>
        <p:txBody>
          <a:bodyPr/>
          <a:lstStyle/>
          <a:p>
            <a:r>
              <a:rPr lang="en-US" dirty="0"/>
              <a:t>Prognosis</a:t>
            </a:r>
          </a:p>
        </p:txBody>
      </p:sp>
      <p:sp>
        <p:nvSpPr>
          <p:cNvPr id="3" name="Content Placeholder 2">
            <a:extLst>
              <a:ext uri="{FF2B5EF4-FFF2-40B4-BE49-F238E27FC236}">
                <a16:creationId xmlns:a16="http://schemas.microsoft.com/office/drawing/2014/main" id="{F6A60D27-C344-1385-D4F9-4CB1EAC7E29A}"/>
              </a:ext>
            </a:extLst>
          </p:cNvPr>
          <p:cNvSpPr>
            <a:spLocks noGrp="1"/>
          </p:cNvSpPr>
          <p:nvPr>
            <p:ph idx="1"/>
          </p:nvPr>
        </p:nvSpPr>
        <p:spPr>
          <a:xfrm>
            <a:off x="2201693" y="1802861"/>
            <a:ext cx="7788613" cy="2684834"/>
          </a:xfrm>
        </p:spPr>
        <p:txBody>
          <a:bodyPr>
            <a:normAutofit/>
          </a:bodyPr>
          <a:lstStyle/>
          <a:p>
            <a:pPr>
              <a:lnSpc>
                <a:spcPct val="150000"/>
              </a:lnSpc>
            </a:pPr>
            <a:r>
              <a:rPr lang="en-US" dirty="0"/>
              <a:t>Insight</a:t>
            </a:r>
          </a:p>
          <a:p>
            <a:pPr>
              <a:lnSpc>
                <a:spcPct val="150000"/>
              </a:lnSpc>
            </a:pPr>
            <a:r>
              <a:rPr lang="en-US" dirty="0"/>
              <a:t>Ability to incorporate feedback (receptiveness)</a:t>
            </a:r>
          </a:p>
          <a:p>
            <a:pPr>
              <a:lnSpc>
                <a:spcPct val="150000"/>
              </a:lnSpc>
            </a:pPr>
            <a:r>
              <a:rPr lang="en-US" dirty="0"/>
              <a:t>Professionalism</a:t>
            </a:r>
          </a:p>
        </p:txBody>
      </p:sp>
    </p:spTree>
    <p:extLst>
      <p:ext uri="{BB962C8B-B14F-4D97-AF65-F5344CB8AC3E}">
        <p14:creationId xmlns:p14="http://schemas.microsoft.com/office/powerpoint/2010/main" val="37182349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4393F3E943E2428FA1AC2FB28529E2" ma:contentTypeVersion="18" ma:contentTypeDescription="Create a new document." ma:contentTypeScope="" ma:versionID="48b857ad77b4ae535b2f1b29a2bb908e">
  <xsd:schema xmlns:xsd="http://www.w3.org/2001/XMLSchema" xmlns:xs="http://www.w3.org/2001/XMLSchema" xmlns:p="http://schemas.microsoft.com/office/2006/metadata/properties" xmlns:ns2="8caa7aaf-dcbe-411b-866e-17dcfb311a82" xmlns:ns3="198991b2-07e1-4c34-aebe-5c3922392911" targetNamespace="http://schemas.microsoft.com/office/2006/metadata/properties" ma:root="true" ma:fieldsID="dfd5c22007257960c55d76a471dd2ed3" ns2:_="" ns3:_="">
    <xsd:import namespace="8caa7aaf-dcbe-411b-866e-17dcfb311a82"/>
    <xsd:import namespace="198991b2-07e1-4c34-aebe-5c39223929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aa7aaf-dcbe-411b-866e-17dcfb311a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93e3af3-952a-489a-92e3-1b940fa3d3fc"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98991b2-07e1-4c34-aebe-5c392239291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94dff7fa-280d-4974-9285-f955d1c9bd8f}" ma:internalName="TaxCatchAll" ma:showField="CatchAllData" ma:web="198991b2-07e1-4c34-aebe-5c39223929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caa7aaf-dcbe-411b-866e-17dcfb311a82">
      <Terms xmlns="http://schemas.microsoft.com/office/infopath/2007/PartnerControls"/>
    </lcf76f155ced4ddcb4097134ff3c332f>
    <TaxCatchAll xmlns="198991b2-07e1-4c34-aebe-5c3922392911" xsi:nil="true"/>
  </documentManagement>
</p:properties>
</file>

<file path=customXml/itemProps1.xml><?xml version="1.0" encoding="utf-8"?>
<ds:datastoreItem xmlns:ds="http://schemas.openxmlformats.org/officeDocument/2006/customXml" ds:itemID="{3C4AAE0F-F319-4073-B6E6-F0884A695A08}"/>
</file>

<file path=customXml/itemProps2.xml><?xml version="1.0" encoding="utf-8"?>
<ds:datastoreItem xmlns:ds="http://schemas.openxmlformats.org/officeDocument/2006/customXml" ds:itemID="{096EDB8B-0EBE-4C94-A2CF-28290172EFA7}"/>
</file>

<file path=customXml/itemProps3.xml><?xml version="1.0" encoding="utf-8"?>
<ds:datastoreItem xmlns:ds="http://schemas.openxmlformats.org/officeDocument/2006/customXml" ds:itemID="{45788AE8-0729-4961-A2D0-CD0B423F65FA}"/>
</file>

<file path=docProps/app.xml><?xml version="1.0" encoding="utf-8"?>
<Properties xmlns="http://schemas.openxmlformats.org/officeDocument/2006/extended-properties" xmlns:vt="http://schemas.openxmlformats.org/officeDocument/2006/docPropsVTypes">
  <Template/>
  <TotalTime>382</TotalTime>
  <Words>4449</Words>
  <Application>Microsoft Office PowerPoint</Application>
  <PresentationFormat>Widescreen</PresentationFormat>
  <Paragraphs>383</Paragraphs>
  <Slides>42</Slides>
  <Notes>22</Notes>
  <HiddenSlides>0</HiddenSlides>
  <MMClips>0</MMClips>
  <ScaleCrop>false</ScaleCrop>
  <HeadingPairs>
    <vt:vector size="4" baseType="variant">
      <vt:variant>
        <vt:lpstr>Theme</vt:lpstr>
      </vt:variant>
      <vt:variant>
        <vt:i4>6</vt:i4>
      </vt:variant>
      <vt:variant>
        <vt:lpstr>Slide Titles</vt:lpstr>
      </vt:variant>
      <vt:variant>
        <vt:i4>42</vt:i4>
      </vt:variant>
    </vt:vector>
  </HeadingPairs>
  <TitlesOfParts>
    <vt:vector size="48" baseType="lpstr">
      <vt:lpstr>Office Theme</vt:lpstr>
      <vt:lpstr>Custom Design</vt:lpstr>
      <vt:lpstr>1_Custom Design</vt:lpstr>
      <vt:lpstr>2_Custom Design</vt:lpstr>
      <vt:lpstr>3_Custom Design</vt:lpstr>
      <vt:lpstr>4_Custom Design</vt:lpstr>
      <vt:lpstr>PowerPoint Presentation</vt:lpstr>
      <vt:lpstr>Disclosures</vt:lpstr>
      <vt:lpstr>PowerPoint Presentation</vt:lpstr>
      <vt:lpstr>Learning Objectives</vt:lpstr>
      <vt:lpstr>Outline</vt:lpstr>
      <vt:lpstr>The Problem Fellow</vt:lpstr>
      <vt:lpstr>Why does it matter?</vt:lpstr>
      <vt:lpstr>IM Residencies 2008</vt:lpstr>
      <vt:lpstr>Prognosis</vt:lpstr>
      <vt:lpstr>PowerPoint Presentation</vt:lpstr>
      <vt:lpstr>We are gatekeepers for patient safety.</vt:lpstr>
      <vt:lpstr>PowerPoint Presentation</vt:lpstr>
      <vt:lpstr>Approach to Evaluation and Remediation</vt:lpstr>
      <vt:lpstr>Our Problem Fellow</vt:lpstr>
      <vt:lpstr>PowerPoint Presentation</vt:lpstr>
      <vt:lpstr>Problem Identification</vt:lpstr>
      <vt:lpstr>Problem Identification</vt:lpstr>
      <vt:lpstr>Warning Signs</vt:lpstr>
      <vt:lpstr>Problem Investigation</vt:lpstr>
      <vt:lpstr>Our Problem Fellow</vt:lpstr>
      <vt:lpstr>PowerPoint Presentation</vt:lpstr>
      <vt:lpstr>PowerPoint Presentation</vt:lpstr>
      <vt:lpstr>PowerPoint Presentation</vt:lpstr>
      <vt:lpstr>Implement the Plan</vt:lpstr>
      <vt:lpstr>Our Problem Fellow</vt:lpstr>
      <vt:lpstr>Challenges to Implementing the Improvement Plan</vt:lpstr>
      <vt:lpstr>Approach to Evaluation and Remediation</vt:lpstr>
      <vt:lpstr>PowerPoint Presentation</vt:lpstr>
      <vt:lpstr>Pearls</vt:lpstr>
      <vt:lpstr>What happens if a fellow is not performing as expected? </vt:lpstr>
      <vt:lpstr>Ask why.  Ask why EARLY. </vt:lpstr>
      <vt:lpstr>Ask why.  Ask why EARLY. Is there appropriate support available to address the why? </vt:lpstr>
      <vt:lpstr>Ask why.  Ask why EARLY. Is there appropriate support available to address the why? Have they been directly informed? </vt:lpstr>
      <vt:lpstr>Ask why.  Ask why EARLY. Is there appropriate support available to address the why? Have they been directly informed? Have they been told of the expectations? </vt:lpstr>
      <vt:lpstr>Ask why.  Ask why EARLY. Is there appropriate support available to address the why? Have they been directly informed? Have they been told of the expectations? Have they been given objective examples of them not meeting expectations? </vt:lpstr>
      <vt:lpstr>Ask why.  Ask why EARLY. Is there appropriate support available to address the why? Have they been directly informed? Have they been told of the expectations? Have they been given objective examples of them not meeting expectations? Are their evaluations specific enough, and not arbitrary? </vt:lpstr>
      <vt:lpstr>Ask why.  Ask why EARLY. Is there appropriate support available to address the why? Have they been directly informed? Have they been told of the expectations? Have they been given objective examples of them not meeting expectations? Are their evaluations specific enough, and not arbitrary? Have they been given adequate time to show improvement? </vt:lpstr>
      <vt:lpstr>Ask why.  Ask why EARLY. Is there appropriate support available to address the why? Have they been directly informed? Have they been told of the expectations? Have they been given objective examples of them not meeting expectations? Are their evaluations specific enough, and not arbitrary? Have they been given adequate time to show improvement? Are we following our own policies and processes?</vt:lpstr>
      <vt:lpstr>Facilitate Communication. Facilitate Documentation.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Naomi James</dc:creator>
  <cp:lastModifiedBy>John McPherson</cp:lastModifiedBy>
  <cp:revision>33</cp:revision>
  <dcterms:created xsi:type="dcterms:W3CDTF">2021-01-20T00:44:10Z</dcterms:created>
  <dcterms:modified xsi:type="dcterms:W3CDTF">2025-03-08T02:15:34Z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92c8cef-6f2b-4af1-b4ac-d815ff795cd6_Enabled">
    <vt:lpwstr>true</vt:lpwstr>
  </property>
  <property fmtid="{D5CDD505-2E9C-101B-9397-08002B2CF9AE}" pid="3" name="MSIP_Label_792c8cef-6f2b-4af1-b4ac-d815ff795cd6_SetDate">
    <vt:lpwstr>2024-03-30T16:18:12Z</vt:lpwstr>
  </property>
  <property fmtid="{D5CDD505-2E9C-101B-9397-08002B2CF9AE}" pid="4" name="MSIP_Label_792c8cef-6f2b-4af1-b4ac-d815ff795cd6_Method">
    <vt:lpwstr>Standard</vt:lpwstr>
  </property>
  <property fmtid="{D5CDD505-2E9C-101B-9397-08002B2CF9AE}" pid="5" name="MSIP_Label_792c8cef-6f2b-4af1-b4ac-d815ff795cd6_Name">
    <vt:lpwstr>VUMC General</vt:lpwstr>
  </property>
  <property fmtid="{D5CDD505-2E9C-101B-9397-08002B2CF9AE}" pid="6" name="MSIP_Label_792c8cef-6f2b-4af1-b4ac-d815ff795cd6_SiteId">
    <vt:lpwstr>ef575030-1424-4ed8-b83c-12c533d879ab</vt:lpwstr>
  </property>
  <property fmtid="{D5CDD505-2E9C-101B-9397-08002B2CF9AE}" pid="7" name="MSIP_Label_792c8cef-6f2b-4af1-b4ac-d815ff795cd6_ActionId">
    <vt:lpwstr>1c05c0d6-e5e1-4518-a079-4ac5a1718d4e</vt:lpwstr>
  </property>
  <property fmtid="{D5CDD505-2E9C-101B-9397-08002B2CF9AE}" pid="8" name="MSIP_Label_792c8cef-6f2b-4af1-b4ac-d815ff795cd6_ContentBits">
    <vt:lpwstr>0</vt:lpwstr>
  </property>
  <property fmtid="{D5CDD505-2E9C-101B-9397-08002B2CF9AE}" pid="9" name="ContentTypeId">
    <vt:lpwstr>0x010100D04393F3E943E2428FA1AC2FB28529E2</vt:lpwstr>
  </property>
</Properties>
</file>