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712" r:id="rId5"/>
    <p:sldMasterId id="2147483772" r:id="rId6"/>
    <p:sldMasterId id="2147483788" r:id="rId7"/>
    <p:sldMasterId id="2147483790" r:id="rId8"/>
  </p:sldMasterIdLst>
  <p:notesMasterIdLst>
    <p:notesMasterId r:id="rId83"/>
  </p:notesMasterIdLst>
  <p:sldIdLst>
    <p:sldId id="1696" r:id="rId9"/>
    <p:sldId id="349" r:id="rId10"/>
    <p:sldId id="348" r:id="rId11"/>
    <p:sldId id="350" r:id="rId12"/>
    <p:sldId id="433" r:id="rId13"/>
    <p:sldId id="1693" r:id="rId14"/>
    <p:sldId id="1692" r:id="rId15"/>
    <p:sldId id="256" r:id="rId16"/>
    <p:sldId id="436" r:id="rId17"/>
    <p:sldId id="1694" r:id="rId18"/>
    <p:sldId id="437" r:id="rId19"/>
    <p:sldId id="438" r:id="rId20"/>
    <p:sldId id="439" r:id="rId21"/>
    <p:sldId id="257" r:id="rId22"/>
    <p:sldId id="268" r:id="rId23"/>
    <p:sldId id="441" r:id="rId24"/>
    <p:sldId id="442" r:id="rId25"/>
    <p:sldId id="443" r:id="rId26"/>
    <p:sldId id="444" r:id="rId27"/>
    <p:sldId id="445" r:id="rId28"/>
    <p:sldId id="446" r:id="rId29"/>
    <p:sldId id="447" r:id="rId30"/>
    <p:sldId id="448" r:id="rId31"/>
    <p:sldId id="449" r:id="rId32"/>
    <p:sldId id="450" r:id="rId33"/>
    <p:sldId id="451" r:id="rId34"/>
    <p:sldId id="452" r:id="rId35"/>
    <p:sldId id="453" r:id="rId36"/>
    <p:sldId id="454" r:id="rId37"/>
    <p:sldId id="461" r:id="rId38"/>
    <p:sldId id="462" r:id="rId39"/>
    <p:sldId id="463" r:id="rId40"/>
    <p:sldId id="464" r:id="rId41"/>
    <p:sldId id="455" r:id="rId42"/>
    <p:sldId id="456" r:id="rId43"/>
    <p:sldId id="457" r:id="rId44"/>
    <p:sldId id="465" r:id="rId45"/>
    <p:sldId id="376" r:id="rId46"/>
    <p:sldId id="380" r:id="rId47"/>
    <p:sldId id="425" r:id="rId48"/>
    <p:sldId id="378" r:id="rId49"/>
    <p:sldId id="426" r:id="rId50"/>
    <p:sldId id="379" r:id="rId51"/>
    <p:sldId id="384" r:id="rId52"/>
    <p:sldId id="388" r:id="rId53"/>
    <p:sldId id="427" r:id="rId54"/>
    <p:sldId id="466" r:id="rId55"/>
    <p:sldId id="467" r:id="rId56"/>
    <p:sldId id="387" r:id="rId57"/>
    <p:sldId id="392" r:id="rId58"/>
    <p:sldId id="428" r:id="rId59"/>
    <p:sldId id="416" r:id="rId60"/>
    <p:sldId id="395" r:id="rId61"/>
    <p:sldId id="396" r:id="rId62"/>
    <p:sldId id="400" r:id="rId63"/>
    <p:sldId id="431" r:id="rId64"/>
    <p:sldId id="398" r:id="rId65"/>
    <p:sldId id="272" r:id="rId66"/>
    <p:sldId id="399" r:id="rId67"/>
    <p:sldId id="401" r:id="rId68"/>
    <p:sldId id="430" r:id="rId69"/>
    <p:sldId id="403" r:id="rId70"/>
    <p:sldId id="418" r:id="rId71"/>
    <p:sldId id="1695" r:id="rId72"/>
    <p:sldId id="404" r:id="rId73"/>
    <p:sldId id="470" r:id="rId74"/>
    <p:sldId id="405" r:id="rId75"/>
    <p:sldId id="429" r:id="rId76"/>
    <p:sldId id="407" r:id="rId77"/>
    <p:sldId id="408" r:id="rId78"/>
    <p:sldId id="471" r:id="rId79"/>
    <p:sldId id="409" r:id="rId80"/>
    <p:sldId id="336" r:id="rId81"/>
    <p:sldId id="258" r:id="rId8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3C8C0B-42D9-E342-AEE9-18CEE2A7375B}" name="Severa Chavez" initials="SC" userId="S::schavez@acc.org::554d292c-6acf-45f2-a179-1dca2405d3c8" providerId="AD"/>
  <p188:author id="{809D3E8A-2900-D99E-DE4E-59CD915D3839}" name="N I" initials="NI" userId="927b3556b9ae08c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mela Douglas, MD" initials="PDM" lastIdx="11" clrIdx="0">
    <p:extLst>
      <p:ext uri="{19B8F6BF-5375-455C-9EA6-DF929625EA0E}">
        <p15:presenceInfo xmlns:p15="http://schemas.microsoft.com/office/powerpoint/2012/main" userId="S-1-5-21-2053149899-1891010372-398732264-7073" providerId="AD"/>
      </p:ext>
    </p:extLst>
  </p:cmAuthor>
  <p:cmAuthor id="2" name="Ijioma, Nkechinyere N. (Nkechi), M.B.B.S." initials="INN(M" lastIdx="1" clrIdx="1">
    <p:extLst>
      <p:ext uri="{19B8F6BF-5375-455C-9EA6-DF929625EA0E}">
        <p15:presenceInfo xmlns:p15="http://schemas.microsoft.com/office/powerpoint/2012/main" userId="S::ijioma.nkechinyere@mayo.edu::9c00bd40-77ec-457f-854a-96321f23a2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CC3300"/>
    <a:srgbClr val="DF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81646" autoAdjust="0"/>
  </p:normalViewPr>
  <p:slideViewPr>
    <p:cSldViewPr>
      <p:cViewPr varScale="1">
        <p:scale>
          <a:sx n="65" d="100"/>
          <a:sy n="65" d="100"/>
        </p:scale>
        <p:origin x="32" y="32"/>
      </p:cViewPr>
      <p:guideLst>
        <p:guide orient="horz" pos="1620"/>
        <p:guide pos="2880"/>
      </p:guideLst>
    </p:cSldViewPr>
  </p:slideViewPr>
  <p:outlineViewPr>
    <p:cViewPr>
      <p:scale>
        <a:sx n="33" d="100"/>
        <a:sy n="33" d="100"/>
      </p:scale>
      <p:origin x="0" y="-24235"/>
    </p:cViewPr>
  </p:outlineViewPr>
  <p:notesTextViewPr>
    <p:cViewPr>
      <p:scale>
        <a:sx n="1" d="1"/>
        <a:sy n="1" d="1"/>
      </p:scale>
      <p:origin x="0" y="0"/>
    </p:cViewPr>
  </p:notesTextViewPr>
  <p:sorterViewPr>
    <p:cViewPr>
      <p:scale>
        <a:sx n="190" d="100"/>
        <a:sy n="190" d="100"/>
      </p:scale>
      <p:origin x="0" y="-4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commentAuthors" Target="commentAuthors.xml"/><Relationship Id="rId89"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DF1E7-F821-478C-ADAA-DEDA6B48F93F}" type="datetimeFigureOut">
              <a:rPr lang="en-US" smtClean="0"/>
              <a:t>3/18/2022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F6B8F-A10D-4E17-B08E-A4F5FD62DDA6}" type="slidenum">
              <a:rPr lang="en-US" smtClean="0"/>
              <a:t>‹#›</a:t>
            </a:fld>
            <a:endParaRPr lang="en-US" dirty="0"/>
          </a:p>
        </p:txBody>
      </p:sp>
    </p:spTree>
    <p:extLst>
      <p:ext uri="{BB962C8B-B14F-4D97-AF65-F5344CB8AC3E}">
        <p14:creationId xmlns:p14="http://schemas.microsoft.com/office/powerpoint/2010/main" val="177967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1</a:t>
            </a:fld>
            <a:endParaRPr lang="en-US" dirty="0"/>
          </a:p>
        </p:txBody>
      </p:sp>
    </p:spTree>
    <p:extLst>
      <p:ext uri="{BB962C8B-B14F-4D97-AF65-F5344CB8AC3E}">
        <p14:creationId xmlns:p14="http://schemas.microsoft.com/office/powerpoint/2010/main" val="2993879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If you are a mandatory reporter at the organization at which you are presenting </a:t>
            </a:r>
            <a:r>
              <a:rPr lang="en-US" b="0" dirty="0"/>
              <a:t>y</a:t>
            </a:r>
            <a:r>
              <a:rPr lang="en-US" b="0" i="1" dirty="0"/>
              <a:t>ou should also identify your role as a mandatory reporter and indicate that as a mandatory reporter, you are obliged to formally report any sexual or gender harassment that is disclosed to you during this discussion/presentation.  Read the notes below to the audience and ask the group to affirm their understanding of both your </a:t>
            </a:r>
            <a:r>
              <a:rPr lang="en-US" b="1" i="1" dirty="0"/>
              <a:t>and their </a:t>
            </a:r>
            <a:r>
              <a:rPr lang="en-US" b="0" i="1" dirty="0"/>
              <a:t>roles as mandatory reporters, as applicable: </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mn-ea"/>
                <a:cs typeface="Calibri" panose="020F0502020204030204" pitchFamily="34" charset="0"/>
              </a:rPr>
              <a:t>Mandatory reporters </a:t>
            </a:r>
            <a:r>
              <a:rPr lang="en-US" sz="1200" dirty="0">
                <a:ea typeface="+mn-ea"/>
                <a:cs typeface="Calibri" panose="020F0502020204030204" pitchFamily="34" charset="0"/>
              </a:rPr>
              <a:t>are designated to report sexual or gender harassment to the Title IX office and include </a:t>
            </a:r>
            <a:r>
              <a:rPr lang="en-US" sz="1200" b="1" dirty="0">
                <a:ea typeface="+mn-ea"/>
                <a:cs typeface="Calibri" panose="020F0502020204030204" pitchFamily="34" charset="0"/>
              </a:rPr>
              <a:t>deans, department heads, program coordinators, Title IX coordinator, chief HR officer</a:t>
            </a:r>
            <a:r>
              <a:rPr lang="en-US" sz="1200" dirty="0">
                <a:ea typeface="+mn-ea"/>
                <a:cs typeface="Calibri" panose="020F0502020204030204" pitchFamily="34" charset="0"/>
              </a:rPr>
              <a:t>. If you, as a mandatory reporter, become aware of any violations of Title IX </a:t>
            </a:r>
            <a:r>
              <a:rPr lang="en-US" sz="1200" b="1" dirty="0">
                <a:ea typeface="+mn-ea"/>
                <a:cs typeface="Calibri" panose="020F0502020204030204" pitchFamily="34" charset="0"/>
              </a:rPr>
              <a:t>you are required to formally report </a:t>
            </a:r>
            <a:r>
              <a:rPr lang="en-US" sz="1200" dirty="0">
                <a:ea typeface="+mn-ea"/>
                <a:cs typeface="Calibri" panose="020F0502020204030204" pitchFamily="34" charset="0"/>
              </a:rPr>
              <a:t>the violation, even if the target of harassment does not wish to report it and even in the absence of a formal complaint.  It is important for those seeking to report violations or BDBH to know that if they bring their concerns to you as a mandatory reporter, that you will be required to initiate a formal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2827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r>
              <a:rPr lang="en-US" dirty="0"/>
              <a:t>Addressing bias, discrimination, bullying and harassment within cardiovascular medicine is of critical importance.  These experiences are highly prevalent, regardless of  individual or organizational demographics or locale and it’s not only the individuals or groups who are targeted for these behaviors who are harmed.  Patient care outcomes can be adversely impacted when the environment in which cardiovascular team members learn and practice is hostile or non-inclusive. Organizations with high levels of uncivil behavior are at risk for increased staff burnout and turnover, higher employment and care costs, and are at risk for litigation.</a:t>
            </a:r>
          </a:p>
          <a:p>
            <a:endParaRPr lang="en-US" dirty="0"/>
          </a:p>
          <a:p>
            <a:r>
              <a:rPr lang="en-US" dirty="0"/>
              <a:t>The HPS document makes the case that addressing these behavior and creating a more welcoming and inclusive cardiovascular workforce is everyone’s responsibility- because it’s everyone’s problem. There is an important role for leadership, but also individuals, who must recognize that reporting uncivil behavior, practicing allyship and being upstanders can improve the work environment.  Additionally, there is also a special role for the American College of Cardiology and other professional societies.</a:t>
            </a:r>
          </a:p>
          <a:p>
            <a:endParaRPr lang="en-US" dirty="0"/>
          </a:p>
          <a:p>
            <a:r>
              <a:rPr lang="en-US" dirty="0"/>
              <a:t>These organizational and individual changes and activities cannot happen without leadership support and their modeling a culture of respect and having an organizational structure with adequate resources that can be dedicated to addressing these behaviors. Those tasked to work in these structures must have proper subject matter expertise.</a:t>
            </a:r>
          </a:p>
          <a:p>
            <a:endParaRPr lang="en-US" dirty="0"/>
          </a:p>
          <a:p>
            <a:r>
              <a:rPr lang="en-US" dirty="0"/>
              <a:t>----------------------------------------------------------</a:t>
            </a:r>
          </a:p>
          <a:p>
            <a:r>
              <a:rPr lang="en-US" dirty="0"/>
              <a:t>Prevalence of BDBH [References]</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1. Jaijee SK, Kamau-Mitchell C, Mikhail GW, et al. Sexism experienced by consultant cardiologists in the United Kingdom. Heart. 2021;107:895-901.</a:t>
            </a: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2. Mehta LS, Lewis SJ, Duvernoy CS, et al. Burnout and career satisfaction among U.S. cardiologists. J Am Coll Cardiol. 2019;73:3345-8.</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3. Sharma G, Douglas PS, Hayes SN, et al. Global prevalence and impact of hostility, discrimination, and harassment in the cardiology workplace. J Am Coll Cardiol. 2021;77:2398-409</a:t>
            </a: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461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b="0" i="0" dirty="0">
                <a:solidFill>
                  <a:schemeClr val="accent5"/>
                </a:solidFill>
                <a:cs typeface="Arial" panose="020B0604020202020204" pitchFamily="34" charset="0"/>
              </a:rPr>
              <a:t>ACC </a:t>
            </a:r>
            <a:r>
              <a:rPr lang="en-US" sz="1200" b="0" i="0" u="sng" dirty="0">
                <a:solidFill>
                  <a:schemeClr val="accent5"/>
                </a:solidFill>
                <a:cs typeface="Arial" panose="020B0604020202020204" pitchFamily="34" charset="0"/>
              </a:rPr>
              <a:t>Health Policy Statement </a:t>
            </a:r>
            <a:r>
              <a:rPr lang="en-US" sz="1200" b="0" i="0" dirty="0">
                <a:solidFill>
                  <a:schemeClr val="accent5"/>
                </a:solidFill>
                <a:cs typeface="Arial" panose="020B0604020202020204" pitchFamily="34" charset="0"/>
              </a:rPr>
              <a:t>on Building Respect, Civility and Inclusion in the Cardiovascular Workplace include 12 principles that outline beliefs and recommended strategies and Best Practices to support a culture of respect   And outlines a general approach to building respect, stability and inclusion in cardiovascular organizations and practices.  This includes high level outlines of what is a meaningful ( as opposed to empty /in affect) responses to bias, discrimination, bullying and harassment as well as  what structures and policies and procedures may need to be put in place in order to achieve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accent5"/>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accent5"/>
                </a:solidFill>
                <a:cs typeface="Arial" panose="020B0604020202020204" pitchFamily="34" charset="0"/>
              </a:rPr>
              <a:t>This slide and</a:t>
            </a:r>
            <a:r>
              <a:rPr lang="en-US" sz="1200" b="0" i="0" baseline="0" dirty="0">
                <a:solidFill>
                  <a:schemeClr val="accent5"/>
                </a:solidFill>
                <a:cs typeface="Arial" panose="020B0604020202020204" pitchFamily="34" charset="0"/>
              </a:rPr>
              <a:t> the following list the outline of the HPS, beginning with a general approach (this slide) followed by (next slide)…</a:t>
            </a:r>
            <a:endParaRPr lang="en-US" sz="1200" b="0" i="0" dirty="0">
              <a:solidFill>
                <a:schemeClr val="accent5"/>
              </a:solidFill>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5465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specific strategies to address BDBH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Importantly, in addition to the document, there are a suite of web tools and resources available at ACC.org/Guidelines that include….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39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b="0" dirty="0"/>
              <a:t> this graphic represents a number of the components, both of foundations and the pillars necessary to start the journey of improving organizational climate, promoting diversity, equity, inclusion, and belonging and eliminating bias, discrimination, bullying and harassment in our organizations. The ultimate goal is a positive,</a:t>
            </a:r>
            <a:r>
              <a:rPr lang="en-US" b="0" baseline="0" dirty="0"/>
              <a:t> respectful </a:t>
            </a:r>
            <a:r>
              <a:rPr lang="en-US" b="0" dirty="0"/>
              <a:t>culture</a:t>
            </a:r>
            <a:r>
              <a:rPr lang="en-US" b="0" baseline="0" dirty="0"/>
              <a:t> and climate.</a:t>
            </a:r>
          </a:p>
          <a:p>
            <a:r>
              <a:rPr lang="en-US" b="0" baseline="0" dirty="0"/>
              <a:t>The foundations include (read horizontal bars), and pillars include (read vertical bars).</a:t>
            </a:r>
            <a:endParaRPr lang="en-US" b="1" dirty="0"/>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14</a:t>
            </a:fld>
            <a:endParaRPr lang="en-US" dirty="0"/>
          </a:p>
        </p:txBody>
      </p:sp>
    </p:spTree>
    <p:extLst>
      <p:ext uri="{BB962C8B-B14F-4D97-AF65-F5344CB8AC3E}">
        <p14:creationId xmlns:p14="http://schemas.microsoft.com/office/powerpoint/2010/main" val="333349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each of the following case presentations, an anonymized,  commonly occurring scenario is presented.  This is followed by an opportunity to discuss the issues of the specific case related to BDBH, options for actions, including  short and long-term risks and benefits to cardiovascular organizations.    Each case offers an opportunity to identify the responsible/ accountable individuals and  organizational  entities to address the issue. Each</a:t>
            </a:r>
            <a:r>
              <a:rPr lang="en-US" baseline="0" dirty="0"/>
              <a:t> case  also offers the opportunity to reflect on the learners own institution and experience with similar situations.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points highlight important considerations for each case.</a:t>
            </a:r>
          </a:p>
          <a:p>
            <a:r>
              <a:rPr lang="en-US" dirty="0"/>
              <a:t>Each case is followed by a link to the relevant ACC principles as outlined in the health policy statement document.</a:t>
            </a:r>
          </a:p>
          <a:p>
            <a:r>
              <a:rPr lang="en-US" dirty="0"/>
              <a:t>If you are presenting this to a group for discussion, you may not have time to cover all the cases.  The Case topics are indicated on the first slide of each case so that you might select those that are most relevant to your audience.</a:t>
            </a:r>
          </a:p>
          <a:p>
            <a:endParaRPr lang="en-US" dirty="0"/>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15</a:t>
            </a:fld>
            <a:endParaRPr lang="en-US" dirty="0"/>
          </a:p>
        </p:txBody>
      </p:sp>
    </p:spTree>
    <p:extLst>
      <p:ext uri="{BB962C8B-B14F-4D97-AF65-F5344CB8AC3E}">
        <p14:creationId xmlns:p14="http://schemas.microsoft.com/office/powerpoint/2010/main" val="399009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dirty="0"/>
              <a:t> read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3268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b="0" dirty="0"/>
              <a:t> personally reflect or prompt a conversation with participants for each of the following questions related to the case scenario.</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r>
              <a:rPr lang="en-US" b="0" dirty="0"/>
              <a:t>CV - Cardiovascular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400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Maintaining the BDBH/DEI programs at the institution, reinforces the institution’s commitment to create and maintain a healthy cardiovascular workplace, which ultimately leads to improved employee job satisfaction, less employee turnover and cost-savings for the institution.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ACGME - </a:t>
            </a:r>
            <a:r>
              <a:rPr lang="en-US" b="0" i="0" dirty="0">
                <a:solidFill>
                  <a:srgbClr val="4D5156"/>
                </a:solidFill>
                <a:effectLst/>
                <a:latin typeface="Roboto" panose="020B0604020202020204" pitchFamily="2" charset="0"/>
              </a:rPr>
              <a:t>Accreditation Council for Graduate Medical Education</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DEI – Diversity, Equity and Inclusion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NIH- National Institutes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TJC- The Joint Commission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6195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5684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a:t>
            </a:r>
            <a:r>
              <a:rPr lang="en-US" dirty="0"/>
              <a:t>: The writing group was co-chaired by Drs Douglas and Mack</a:t>
            </a:r>
          </a:p>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2</a:t>
            </a:fld>
            <a:endParaRPr lang="en-US"/>
          </a:p>
        </p:txBody>
      </p:sp>
    </p:spTree>
    <p:extLst>
      <p:ext uri="{BB962C8B-B14F-4D97-AF65-F5344CB8AC3E}">
        <p14:creationId xmlns:p14="http://schemas.microsoft.com/office/powerpoint/2010/main" val="13233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dirty="0"/>
              <a:t>read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40594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CV- Cardiovascular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6204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scenario, a new leader is confronted with a perhaps unexpected finding that the staff members for whom she has assumed leadership is troubled by workplace bullying and incivility.</a:t>
            </a:r>
          </a:p>
          <a:p>
            <a:r>
              <a:rPr lang="en-US" dirty="0"/>
              <a:t>This behavior must be addressed, and a 1</a:t>
            </a:r>
            <a:r>
              <a:rPr lang="en-US" baseline="30000" dirty="0"/>
              <a:t>st</a:t>
            </a:r>
            <a:r>
              <a:rPr lang="en-US" dirty="0"/>
              <a:t> step can be sharing the results of the survey with the staff , possibly gathering more details about the behaviors, and  then to make plans to take action as a result of those findings.</a:t>
            </a:r>
          </a:p>
          <a:p>
            <a:r>
              <a:rPr lang="en-US" dirty="0"/>
              <a:t>The scenario also makes the case for regularly assessing workplace climate, because often  BDBH may be unreported  without a formal  mechanism to do so.</a:t>
            </a:r>
          </a:p>
          <a:p>
            <a:r>
              <a:rPr lang="en-US" dirty="0"/>
              <a:t>Addressing BDBH in a group or organization requires leadership commitment and intent as well as organizational support with  a defined structure,  adequate resources and subject matter expertise.</a:t>
            </a:r>
          </a:p>
          <a:p>
            <a:r>
              <a:rPr lang="en-US" dirty="0"/>
              <a:t>The effectiveness of intervention(s) requires longitudinal reassessment.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04238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78569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CV - Cardiovascular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0781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4499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r>
              <a:rPr lang="en-US" dirty="0"/>
              <a:t>In this scenario, it appears that the search committee is judging an individual’s qualifications for the role based on perceived non-work related personal characteristics (parental status).  Family responsibilities, as a barrier to promotion or employment, are more often discussed for women candidates than for men.  This  stems in part from implicit biases about societal roles and perceptions of leaders and has no basis in fact.   </a:t>
            </a:r>
          </a:p>
          <a:p>
            <a:endParaRPr lang="en-US" dirty="0"/>
          </a:p>
          <a:p>
            <a:r>
              <a:rPr lang="en-US" dirty="0"/>
              <a:t>Organizations should  provide guidelines and training that can ensure consistent processes in evaluating candidates fairly and reducing subjectivity and bias. Focusing discussions on the pre determined qualifications for each candidate is recommended.  If an issue, personal characteristic, or qualification is questioned or felt is a consideration for  a given candidate, it is important to make sure that every other candidate is reviewed for that same issue or qualification, which may require going back to candidates that have already been discussed.</a:t>
            </a:r>
          </a:p>
          <a:p>
            <a:endParaRPr lang="en-US" dirty="0"/>
          </a:p>
          <a:p>
            <a:r>
              <a:rPr lang="en-US" dirty="0"/>
              <a:t>During training of search committee members and during  deliberations , It should be emphasized that it is the responsibility of each member of the search committee to  detect and call out ambiguous or biased  comments or discussions.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71630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3028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Read the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9178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Read the slide</a:t>
            </a:r>
          </a:p>
          <a:p>
            <a:endParaRPr lang="en-US" dirty="0"/>
          </a:p>
          <a:p>
            <a:r>
              <a:rPr lang="en-US" dirty="0"/>
              <a:t>OR – Operating Room</a:t>
            </a:r>
          </a:p>
          <a:p>
            <a:r>
              <a:rPr lang="en-US" dirty="0"/>
              <a:t>TEE- Transesophageal echocardiogram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5107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4521-BFB1-431C-8CCF-EB8E1A5C9BC7}" type="slidenum">
              <a:rPr lang="en-US" smtClean="0"/>
              <a:t>3</a:t>
            </a:fld>
            <a:endParaRPr lang="en-US"/>
          </a:p>
        </p:txBody>
      </p:sp>
    </p:spTree>
    <p:extLst>
      <p:ext uri="{BB962C8B-B14F-4D97-AF65-F5344CB8AC3E}">
        <p14:creationId xmlns:p14="http://schemas.microsoft.com/office/powerpoint/2010/main" val="425802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2 case scenarios.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CV – Cardiovascular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82966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r>
              <a:rPr lang="en-US" sz="1200" dirty="0">
                <a:effectLst/>
                <a:ea typeface="Calibri" panose="020F0502020204030204" pitchFamily="34" charset="0"/>
              </a:rPr>
              <a:t>Both cases 4 &amp; 5 represent bullying and uncivil behavior which is adversely affecting employee well-being and potentially, the retention of the advanced practice nurse and other staff.  Preventing and effectively addressing BDBH are equally critical, as staff and patient safety are potentially at risk due to the climate of fear, the inability/unwillingness to confront the bullying behavior, or to even report medical errors that directly affect proper patient care.  </a:t>
            </a: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r>
              <a:rPr lang="en-US" sz="1200" dirty="0">
                <a:effectLst/>
                <a:ea typeface="Calibri" panose="020F0502020204030204" pitchFamily="34" charset="0"/>
              </a:rPr>
              <a:t>As demonstrated in the cases, bullying may be verbal or nonverbal, including physical threats (throwing instruments). The p</a:t>
            </a:r>
            <a:r>
              <a:rPr lang="en-US" sz="1200" dirty="0">
                <a:ea typeface="Calibri" panose="020F0502020204030204" pitchFamily="34" charset="0"/>
              </a:rPr>
              <a:t>erpetrators who are</a:t>
            </a:r>
            <a:r>
              <a:rPr lang="en-US" sz="1200" dirty="0">
                <a:effectLst/>
                <a:ea typeface="Calibri" panose="020F0502020204030204" pitchFamily="34" charset="0"/>
              </a:rPr>
              <a:t> often at a higher level in the organization than the target and witnesses, may stifle appropriate action or reporting the behaviors, perpetuating the </a:t>
            </a:r>
            <a:r>
              <a:rPr lang="en-US" sz="1200" dirty="0"/>
              <a:t>hostile workplace.  </a:t>
            </a: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endParaRPr lang="en-US" sz="1200" dirty="0"/>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r>
              <a:rPr lang="en-US" sz="1200" dirty="0"/>
              <a:t>Team dynamics are frequently impaired and patient care may be directly adversely impacted (e.g., suboptimal surgical results due to not acting on TEE results) or indirectly, when team members leave the hostile work area permanently.</a:t>
            </a: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endParaRPr lang="en-US" sz="1200" b="1" dirty="0">
              <a:ea typeface="Calibri" panose="020F0502020204030204" pitchFamily="34" charset="0"/>
            </a:endParaRPr>
          </a:p>
          <a:p>
            <a:pPr marL="3175" marR="0" lvl="0" indent="0" algn="l" defTabSz="914400" rtl="0" eaLnBrk="1" fontAlgn="auto" latinLnBrk="0" hangingPunct="1">
              <a:spcBef>
                <a:spcPts val="0"/>
              </a:spcBef>
              <a:spcAft>
                <a:spcPts val="600"/>
              </a:spcAft>
              <a:buClrTx/>
              <a:buSzTx/>
              <a:buFont typeface="Arial" panose="020B0604020202020204" pitchFamily="34" charset="0"/>
              <a:buNone/>
              <a:tabLst/>
              <a:defRPr/>
            </a:pPr>
            <a:r>
              <a:rPr lang="en-US" sz="1200" b="1" dirty="0">
                <a:ea typeface="Calibri" panose="020F0502020204030204" pitchFamily="34" charset="0"/>
              </a:rPr>
              <a:t>Allyship and upstander behavior </a:t>
            </a:r>
            <a:r>
              <a:rPr lang="en-US" sz="1200" dirty="0">
                <a:ea typeface="Calibri" panose="020F0502020204030204" pitchFamily="34" charset="0"/>
              </a:rPr>
              <a:t>are important skills for all CV team members to learn and employ. In these 2 scenarios, many witnesses are present. Their lack of action may be due to a combination of fear, lack of skills, or confidence that reporting or speaking up will be supported by leadership.</a:t>
            </a:r>
            <a:endParaRPr lang="en-US" sz="1200" b="1" i="1" dirty="0">
              <a:ea typeface="Calibri" panose="020F0502020204030204" pitchFamily="34" charset="0"/>
            </a:endParaRP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83157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SPEAKER NOTES:</a:t>
            </a:r>
            <a:endParaRPr lang="en-US" sz="2000" b="1" i="1" dirty="0">
              <a:effectLst/>
            </a:endParaRPr>
          </a:p>
          <a:p>
            <a:r>
              <a:rPr lang="en-US" sz="2000" b="0" i="0" dirty="0">
                <a:effectLst/>
                <a:ea typeface="Calibri" panose="020F0502020204030204" pitchFamily="34" charset="0"/>
              </a:rPr>
              <a:t>Targeted individuals are often impacted by p</a:t>
            </a:r>
            <a:r>
              <a:rPr lang="en-US" sz="2000" dirty="0">
                <a:ea typeface="Calibri" panose="020F0502020204030204" pitchFamily="34" charset="0"/>
              </a:rPr>
              <a:t>ower differentials that prevent safely addressing BDBH directly with the harasser. </a:t>
            </a:r>
            <a:r>
              <a:rPr lang="en-US" sz="2000" b="1" dirty="0">
                <a:ea typeface="Calibri" panose="020F0502020204030204" pitchFamily="34" charset="0"/>
              </a:rPr>
              <a:t>Robust policies &amp; multiple confidential reporting options</a:t>
            </a:r>
            <a:r>
              <a:rPr lang="en-US" sz="2000" dirty="0">
                <a:ea typeface="Calibri" panose="020F0502020204030204" pitchFamily="34" charset="0"/>
              </a:rPr>
              <a:t>, including anonymous reporting, must be in place to facilitate reporting. </a:t>
            </a:r>
            <a:endParaRPr lang="en-US" sz="2000" b="1" i="1" dirty="0">
              <a:ea typeface="Calibri" panose="020F0502020204030204" pitchFamily="34" charset="0"/>
            </a:endParaRPr>
          </a:p>
          <a:p>
            <a:endParaRPr lang="en-US" sz="2000" b="1" i="1" dirty="0">
              <a:ea typeface="Calibri" panose="020F0502020204030204" pitchFamily="34" charset="0"/>
            </a:endParaRPr>
          </a:p>
          <a:p>
            <a:r>
              <a:rPr lang="en-US" sz="2000" b="0" i="0" dirty="0">
                <a:ea typeface="Calibri" panose="020F0502020204030204" pitchFamily="34" charset="0"/>
              </a:rPr>
              <a:t>Observers and bystanders should be empowered and provided the skills to b</a:t>
            </a:r>
            <a:r>
              <a:rPr lang="en-US" sz="2000" b="0" dirty="0">
                <a:ea typeface="Calibri" panose="020F0502020204030204" pitchFamily="34" charset="0"/>
              </a:rPr>
              <a:t>ecome upstanders, one who actively addresses perceived wrongs or injustices. Upstanders should always try to </a:t>
            </a:r>
            <a:r>
              <a:rPr lang="en-US" sz="1800" b="1" dirty="0">
                <a:ea typeface="Calibri" panose="020F0502020204030204" pitchFamily="34" charset="0"/>
              </a:rPr>
              <a:t>speak up in the moment if it safe </a:t>
            </a:r>
            <a:r>
              <a:rPr lang="en-US" sz="1800" dirty="0">
                <a:ea typeface="Calibri" panose="020F0502020204030204" pitchFamily="34" charset="0"/>
              </a:rPr>
              <a:t>to do so and then report the behavior.</a:t>
            </a:r>
            <a:r>
              <a:rPr lang="en-US" sz="1800" dirty="0">
                <a:effectLst/>
                <a:ea typeface="Calibri" panose="020F0502020204030204" pitchFamily="34" charset="0"/>
              </a:rPr>
              <a:t> </a:t>
            </a:r>
          </a:p>
          <a:p>
            <a:endParaRPr lang="en-US" sz="1800" dirty="0">
              <a:effectLst/>
              <a:ea typeface="Calibri" panose="020F0502020204030204" pitchFamily="34" charset="0"/>
            </a:endParaRPr>
          </a:p>
          <a:p>
            <a:r>
              <a:rPr lang="en-US" sz="1800" dirty="0">
                <a:effectLst/>
                <a:ea typeface="Calibri" panose="020F0502020204030204" pitchFamily="34" charset="0"/>
              </a:rPr>
              <a:t>A number of practical approaches and rubrics are available to address microaggressions.  Each generally ensures safety of the target and upstander, empathetic listening, reflection and clarification of comments/actions, and some type of resolution or next steps. </a:t>
            </a:r>
            <a:r>
              <a:rPr lang="en-US" sz="1800" dirty="0">
                <a:ea typeface="Calibri" panose="020F0502020204030204" pitchFamily="34" charset="0"/>
              </a:rPr>
              <a:t>(e.g. </a:t>
            </a:r>
            <a:r>
              <a:rPr lang="en-US" sz="1800" b="1" dirty="0">
                <a:ea typeface="Calibri" panose="020F0502020204030204" pitchFamily="34" charset="0"/>
              </a:rPr>
              <a:t>ACTION, </a:t>
            </a:r>
            <a:r>
              <a:rPr lang="en-US" sz="1800" b="1" i="1" dirty="0">
                <a:ea typeface="Calibri" panose="020F0502020204030204" pitchFamily="34" charset="0"/>
              </a:rPr>
              <a:t>see next slide</a:t>
            </a:r>
            <a:r>
              <a:rPr lang="en-US" sz="1800" dirty="0">
                <a:ea typeface="Calibri" panose="020F0502020204030204" pitchFamily="34" charset="0"/>
              </a:rPr>
              <a:t>) Employing these rubrics can facilitate addressing BDBH in the moment. Both </a:t>
            </a:r>
            <a:r>
              <a:rPr lang="en-US" sz="1800" b="1" dirty="0">
                <a:ea typeface="Calibri" panose="020F0502020204030204" pitchFamily="34" charset="0"/>
              </a:rPr>
              <a:t>preparation and leadership expectations of being an upstander and reporter </a:t>
            </a:r>
            <a:r>
              <a:rPr lang="en-US" sz="1800" dirty="0">
                <a:ea typeface="Calibri" panose="020F0502020204030204" pitchFamily="34" charset="0"/>
              </a:rPr>
              <a:t>are important for successful implementation. </a:t>
            </a:r>
          </a:p>
          <a:p>
            <a:endParaRPr lang="en-US" sz="1800" b="0" i="0" dirty="0">
              <a:ea typeface="Calibri" panose="020F0502020204030204" pitchFamily="34" charset="0"/>
            </a:endParaRPr>
          </a:p>
          <a:p>
            <a:r>
              <a:rPr lang="en-US" sz="2000" b="0" i="0" dirty="0">
                <a:ea typeface="Calibri" panose="020F0502020204030204" pitchFamily="34" charset="0"/>
              </a:rPr>
              <a:t>Organizational and CV Leadership must also ensure that </a:t>
            </a:r>
            <a:r>
              <a:rPr lang="en-US" sz="1800" b="0" i="0" dirty="0">
                <a:ea typeface="Calibri" panose="020F0502020204030204" pitchFamily="34" charset="0"/>
              </a:rPr>
              <a:t>p</a:t>
            </a:r>
            <a:r>
              <a:rPr lang="en-US" sz="1800" dirty="0">
                <a:ea typeface="Calibri" panose="020F0502020204030204" pitchFamily="34" charset="0"/>
              </a:rPr>
              <a:t>olicies, reporting systems, &amp; training/skill-building are in place that support a culture of respect, civility and inclusion. These also include ensuring the safety of targeted individuals and reporters (prohibit retaliation)</a:t>
            </a:r>
          </a:p>
          <a:p>
            <a:endParaRPr lang="en-US" sz="1800" dirty="0">
              <a:ea typeface="Calibri" panose="020F0502020204030204" pitchFamily="34" charset="0"/>
            </a:endParaRPr>
          </a:p>
          <a:p>
            <a:r>
              <a:rPr lang="en-US" sz="1800" dirty="0">
                <a:ea typeface="Calibri" panose="020F0502020204030204" pitchFamily="34" charset="0"/>
              </a:rPr>
              <a:t>Consistent and appropriate investigation of reported incidents by trained, adequately-resourced teams must be part of the process. The  consequences for perpetrators of BDBH should be appropriate to the severity of the offense, taking into account the impact on individuals and organization. In other words, the “punishment should fit the crime”. In these 2 cases, a reasonable first step might be coaching and setting immediate behavioral expectations to stop the BDBH behaviors. There should be clearly outlined plans for escalation of sanctions if behavior is not modified, and depending on circumstances, might include termination.</a:t>
            </a:r>
          </a:p>
          <a:p>
            <a:endParaRPr lang="en-US" sz="1800" dirty="0">
              <a:ea typeface="Calibri" panose="020F0502020204030204" pitchFamily="34" charset="0"/>
            </a:endParaRPr>
          </a:p>
          <a:p>
            <a:r>
              <a:rPr lang="en-US" sz="1800" dirty="0">
                <a:ea typeface="Calibri" panose="020F0502020204030204" pitchFamily="34" charset="0"/>
              </a:rPr>
              <a:t>Importantly, leadership must commit to enforcing consequences, even for the nationally renowned surgeon in Case 5. Tolerating BDBH behavior from powerful or “valuable” individuals while terminating or otherwise sanctioning individuals at lower levels of the organization for the same behavior, leads to cynicism, distrust and a culture of fear.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2112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#3- Organizations and individuals providing cardiovascular care, education, and/or research should be familiar with the breadth and severity of </a:t>
            </a:r>
            <a:r>
              <a:rPr lang="en-US" sz="1200" b="1" dirty="0"/>
              <a:t>negative consequences of BDBH and their substantial adverse impact on well-being, patient safety, and organizational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Also #4-Organizations </a:t>
            </a:r>
            <a:r>
              <a:rPr lang="en-US" sz="1200" dirty="0"/>
              <a:t>providing cardiovascular care, education, and/or research should prioritize ensuring freedom from BDBH in their fabric and values, including </a:t>
            </a:r>
            <a:r>
              <a:rPr lang="en-US" sz="1200" b="1" dirty="0"/>
              <a:t>policies, procedures, and programs. Establishing a culture and climate of respect includes eliminating harassment and bullying and ensures that the workforce has the necessary skills to achieve these 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Also #6- </a:t>
            </a:r>
            <a:r>
              <a:rPr lang="en-US" sz="1200" dirty="0"/>
              <a:t>Successfully addressing BDBH requires a dedicated organizational structure which has strong support from leadership and adequate financial and personnel resources. It also requires subject matter expertise in human relations and personnel management; familiarity with legal/Title IX and other relevant regulatory, accreditation and funding policies; data access and analytics, educational design; and the principles of diversity, equity, and inclusion, and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6027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Read the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536807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CV-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75046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The senior cardiologist is taking advantage of a junior colleague and utilizing their power over the junior cardiologist’s future employment and compensation to maintain the status quo (weekends free). It is likely that this is not isolated behavior and that others in the practice have been treated similarly, the behavior tolerated and/or not reported.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It is important that CV practices of all types and sizes should have clear, easily accessible and enforceable, guidelines for equitable compensation, workload/call, vacation/time off, and other aspects of 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To support a </a:t>
            </a:r>
            <a:r>
              <a:rPr lang="en-US" sz="1200" b="0" i="0" dirty="0">
                <a:solidFill>
                  <a:schemeClr val="accent5"/>
                </a:solidFill>
                <a:latin typeface="Arial" panose="020B0604020202020204" pitchFamily="34" charset="0"/>
                <a:ea typeface="Calibri" panose="020F0502020204030204" pitchFamily="34" charset="0"/>
                <a:cs typeface="Arial" panose="020B0604020202020204" pitchFamily="34" charset="0"/>
              </a:rPr>
              <a:t>r</a:t>
            </a:r>
            <a:r>
              <a:rPr lang="en-US" b="0" i="0" dirty="0">
                <a:solidFill>
                  <a:schemeClr val="accent5"/>
                </a:solidFill>
                <a:latin typeface="Arial" panose="020B0604020202020204" pitchFamily="34" charset="0"/>
                <a:cs typeface="Arial" panose="020B0604020202020204" pitchFamily="34" charset="0"/>
              </a:rPr>
              <a:t>espectful, civil and inclusive CV workplace, </a:t>
            </a:r>
            <a:r>
              <a:rPr lang="en-US" sz="1200" b="0" i="0" kern="1200" dirty="0">
                <a:solidFill>
                  <a:schemeClr val="tx1"/>
                </a:solidFill>
                <a:effectLst/>
                <a:latin typeface="Arial" panose="020B0604020202020204" pitchFamily="34" charset="0"/>
                <a:ea typeface="+mn-ea"/>
                <a:cs typeface="Calibri" panose="020F0502020204030204" pitchFamily="34" charset="0"/>
              </a:rPr>
              <a:t>p</a:t>
            </a:r>
            <a:r>
              <a:rPr lang="en-US" sz="1200" kern="1200" dirty="0">
                <a:solidFill>
                  <a:schemeClr val="tx1"/>
                </a:solidFill>
                <a:effectLst/>
                <a:ea typeface="+mn-ea"/>
                <a:cs typeface="Calibri" panose="020F0502020204030204" pitchFamily="34" charset="0"/>
              </a:rPr>
              <a:t>erformance assessments should include </a:t>
            </a:r>
            <a:r>
              <a:rPr lang="en-US" sz="1200" dirty="0">
                <a:ea typeface="+mn-ea"/>
                <a:cs typeface="Calibri" panose="020F0502020204030204" pitchFamily="34" charset="0"/>
              </a:rPr>
              <a:t>personal behavior related to respect &amp; civility; and link i</a:t>
            </a:r>
            <a:r>
              <a:rPr lang="en-US" sz="1200" kern="1200" dirty="0">
                <a:solidFill>
                  <a:schemeClr val="tx1"/>
                </a:solidFill>
                <a:effectLst/>
                <a:ea typeface="+mn-ea"/>
                <a:cs typeface="Calibri" panose="020F0502020204030204" pitchFamily="34" charset="0"/>
              </a:rPr>
              <a:t>ncentives</a:t>
            </a:r>
            <a:r>
              <a:rPr lang="en-US" sz="1200" dirty="0">
                <a:ea typeface="+mn-ea"/>
                <a:cs typeface="Calibri" panose="020F0502020204030204" pitchFamily="34" charset="0"/>
              </a:rPr>
              <a:t> &amp; </a:t>
            </a:r>
            <a:r>
              <a:rPr lang="en-US" sz="1200" kern="1200" dirty="0">
                <a:solidFill>
                  <a:schemeClr val="tx1"/>
                </a:solidFill>
                <a:effectLst/>
                <a:ea typeface="+mn-ea"/>
                <a:cs typeface="Calibri" panose="020F0502020204030204" pitchFamily="34" charset="0"/>
              </a:rPr>
              <a:t>consequences with positive </a:t>
            </a:r>
            <a:r>
              <a:rPr lang="en-US" sz="1200" dirty="0">
                <a:ea typeface="+mn-ea"/>
                <a:cs typeface="Calibri" panose="020F0502020204030204" pitchFamily="34" charset="0"/>
              </a:rPr>
              <a:t>&amp;</a:t>
            </a:r>
            <a:r>
              <a:rPr lang="en-US" sz="1200" kern="1200" dirty="0">
                <a:solidFill>
                  <a:schemeClr val="tx1"/>
                </a:solidFill>
                <a:effectLst/>
                <a:ea typeface="+mn-ea"/>
                <a:cs typeface="Calibri" panose="020F0502020204030204" pitchFamily="34" charset="0"/>
              </a:rPr>
              <a:t> negative workplace behaviors respectively. There should be safe </a:t>
            </a:r>
            <a:r>
              <a:rPr lang="en-US" sz="1200" dirty="0">
                <a:ea typeface="Calibri" panose="020F0502020204030204" pitchFamily="34" charset="0"/>
              </a:rPr>
              <a:t>mechanism for violations of employment policy and/or BDBH behaviors as well as guidelines for and consistent application of consequences for both positive and negative workplace behaviors.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Importantly, no retaliation of any type should be allowed when abuses of power and BDBH is reported.  </a:t>
            </a:r>
            <a:endParaRPr lang="en-US" sz="1200" kern="1200" dirty="0">
              <a:solidFill>
                <a:schemeClr val="tx1"/>
              </a:solidFill>
              <a:effectLs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979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#3- Organizations and individuals providing cardiovascular care, education, and/or research should be familiar with the breadth and severity of </a:t>
            </a:r>
            <a:r>
              <a:rPr lang="en-US" sz="1200" b="1" dirty="0"/>
              <a:t>negative consequences of BDBH and their substantial adverse impact on well-being, patient safety, and organizational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Also #4-Organizations </a:t>
            </a:r>
            <a:r>
              <a:rPr lang="en-US" sz="1200" dirty="0"/>
              <a:t>providing cardiovascular care, education, and/or research should prioritize ensuring freedom from BDBH in their fabric and values, including </a:t>
            </a:r>
            <a:r>
              <a:rPr lang="en-US" sz="1200" b="1" dirty="0"/>
              <a:t>policies, procedures, and programs. Establishing a culture and climate of respect includes eliminating harassment and bullying and ensures that the workforce has the necessary skills to achieve these 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Also #6- </a:t>
            </a:r>
            <a:r>
              <a:rPr lang="en-US" sz="1200" dirty="0"/>
              <a:t>Successfully addressing BDBH requires a dedicated organizational structure which has strong support from leadership and adequate financial and personnel resources. It also requires subject matter expertise in human relations and personnel management; familiarity with legal/Title IX and other relevant regulatory, accreditation and funding policies; data access and analytics, educational design; and the principles of diversity, equity, and inclusion, and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6412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 - Electrophysiology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FIT – Fellow-in-Training</a:t>
            </a:r>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38</a:t>
            </a:fld>
            <a:endParaRPr lang="en-US" dirty="0"/>
          </a:p>
        </p:txBody>
      </p:sp>
    </p:spTree>
    <p:extLst>
      <p:ext uri="{BB962C8B-B14F-4D97-AF65-F5344CB8AC3E}">
        <p14:creationId xmlns:p14="http://schemas.microsoft.com/office/powerpoint/2010/main" val="3733078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  Read the slide</a:t>
            </a:r>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39</a:t>
            </a:fld>
            <a:endParaRPr lang="en-US" dirty="0"/>
          </a:p>
        </p:txBody>
      </p:sp>
    </p:spTree>
    <p:extLst>
      <p:ext uri="{BB962C8B-B14F-4D97-AF65-F5344CB8AC3E}">
        <p14:creationId xmlns:p14="http://schemas.microsoft.com/office/powerpoint/2010/main" val="38837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D4521-BFB1-431C-8CCF-EB8E1A5C9B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37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CV-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68188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  Read the slide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56525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r>
              <a:rPr lang="en-US" dirty="0"/>
              <a:t>Individuals who suspect or know they are being discouraged, not offered opportunities or having opportunities taken away from them, may employ several approaches. Simply being aware that one may be getting advice that is more related to the advisors’ preconceptions about you may allow  you to question  the advice and/or seek other sources of information.  If individuals suspect an opportunity is either taken away or not offered to them,  they may press the decision maker for additional facts and to clarify the rationale around those decisions or recommendations.   Doing this in a non confrontational manner and seeking to better understand the concerns can be effective. </a:t>
            </a:r>
          </a:p>
          <a:p>
            <a:endParaRPr lang="en-US" dirty="0"/>
          </a:p>
          <a:p>
            <a:r>
              <a:rPr lang="en-US" dirty="0"/>
              <a:t>The cath lab director may be concerned about radiation safety for pregnant interventionalists or has made an unfounded assumption that pregnant women do not want to be in the cath lab. </a:t>
            </a:r>
            <a:r>
              <a:rPr lang="en-US" sz="1200" kern="1200" dirty="0">
                <a:solidFill>
                  <a:schemeClr val="tx1"/>
                </a:solidFill>
                <a:effectLst/>
                <a:ea typeface="+mn-ea"/>
                <a:cs typeface="Calibri" panose="020F0502020204030204" pitchFamily="34" charset="0"/>
              </a:rPr>
              <a:t>Faculty and learners should be made aware of this and other types of implicit biases and work to limit their impact by providing career advice and opportunity that is not based on sex, race/ethnicity, age, parental status or other </a:t>
            </a:r>
          </a:p>
          <a:p>
            <a:r>
              <a:rPr lang="en-US" sz="1200" kern="1200" dirty="0">
                <a:solidFill>
                  <a:schemeClr val="tx1"/>
                </a:solidFill>
                <a:effectLst/>
                <a:ea typeface="+mn-ea"/>
                <a:cs typeface="Calibri" panose="020F0502020204030204" pitchFamily="34" charset="0"/>
              </a:rPr>
              <a:t>individual characteristics</a:t>
            </a:r>
          </a:p>
          <a:p>
            <a:endParaRPr lang="en-US" sz="1200" b="1" i="1" kern="1200" dirty="0">
              <a:solidFill>
                <a:schemeClr val="tx1"/>
              </a:solidFill>
              <a:effectLst/>
              <a:ea typeface="+mn-ea"/>
              <a:cs typeface="Calibri" panose="020F0502020204030204" pitchFamily="34" charset="0"/>
            </a:endParaRPr>
          </a:p>
          <a:p>
            <a:r>
              <a:rPr lang="en-US" sz="1200" b="0" i="0" dirty="0">
                <a:ea typeface="+mn-ea"/>
                <a:cs typeface="Calibri" panose="020F0502020204030204" pitchFamily="34" charset="0"/>
              </a:rPr>
              <a:t>At the institutional level, c</a:t>
            </a:r>
            <a:r>
              <a:rPr lang="en-US" sz="1200" kern="1200" dirty="0">
                <a:solidFill>
                  <a:schemeClr val="tx1"/>
                </a:solidFill>
                <a:effectLst/>
                <a:ea typeface="+mn-ea"/>
                <a:cs typeface="Calibri" panose="020F0502020204030204" pitchFamily="34" charset="0"/>
              </a:rPr>
              <a:t>odes of conduct should clearly define acceptable workplace behavior, including treating individuals equitably and providing equity in opportunity</a:t>
            </a:r>
            <a:r>
              <a:rPr lang="en-US" sz="1200" dirty="0">
                <a:ea typeface="+mn-ea"/>
                <a:cs typeface="Calibri" panose="020F0502020204030204" pitchFamily="34" charset="0"/>
              </a:rPr>
              <a:t>. Supportive training should be provided to all staff/learners so that they may become aware of the various types of implicit biases and how to minimize their effects on decision-making</a:t>
            </a:r>
            <a:endParaRPr lang="en-US" sz="1200" kern="1200" dirty="0">
              <a:solidFill>
                <a:schemeClr val="tx1"/>
              </a:solidFill>
              <a:effectLst/>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50813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#9- </a:t>
            </a:r>
            <a:r>
              <a:rPr lang="en-US" sz="1200" dirty="0"/>
              <a:t>Each cardiovascular organization should </a:t>
            </a:r>
            <a:r>
              <a:rPr lang="en-US" sz="1200" b="1" dirty="0"/>
              <a:t>promote objectivity, minimize bias, and ensure holistic review </a:t>
            </a:r>
            <a:r>
              <a:rPr lang="en-US" sz="1200" dirty="0"/>
              <a:t>in hiring, evaluations, and departmental/program/center reviews by creating systems, procedures, and educational offerings enabling these goals, including readily available central resources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24739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Read the slide</a:t>
            </a:r>
          </a:p>
          <a:p>
            <a:r>
              <a:rPr lang="en-US" dirty="0"/>
              <a:t> </a:t>
            </a:r>
          </a:p>
        </p:txBody>
      </p:sp>
      <p:sp>
        <p:nvSpPr>
          <p:cNvPr id="4" name="Slide Number Placeholder 3"/>
          <p:cNvSpPr>
            <a:spLocks noGrp="1"/>
          </p:cNvSpPr>
          <p:nvPr>
            <p:ph type="sldNum" sz="quarter" idx="5"/>
          </p:nvPr>
        </p:nvSpPr>
        <p:spPr/>
        <p:txBody>
          <a:bodyPr/>
          <a:lstStyle/>
          <a:p>
            <a:fld id="{F11F6B8F-A10D-4E17-B08E-A4F5FD62DDA6}" type="slidenum">
              <a:rPr lang="en-US" smtClean="0"/>
              <a:t>44</a:t>
            </a:fld>
            <a:endParaRPr lang="en-US" dirty="0"/>
          </a:p>
        </p:txBody>
      </p:sp>
    </p:spTree>
    <p:extLst>
      <p:ext uri="{BB962C8B-B14F-4D97-AF65-F5344CB8AC3E}">
        <p14:creationId xmlns:p14="http://schemas.microsoft.com/office/powerpoint/2010/main" val="3439651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Read the slide</a:t>
            </a:r>
          </a:p>
          <a:p>
            <a:r>
              <a:rPr lang="en-US" dirty="0"/>
              <a:t> </a:t>
            </a:r>
          </a:p>
        </p:txBody>
      </p:sp>
      <p:sp>
        <p:nvSpPr>
          <p:cNvPr id="4" name="Slide Number Placeholder 3"/>
          <p:cNvSpPr>
            <a:spLocks noGrp="1"/>
          </p:cNvSpPr>
          <p:nvPr>
            <p:ph type="sldNum" sz="quarter" idx="5"/>
          </p:nvPr>
        </p:nvSpPr>
        <p:spPr/>
        <p:txBody>
          <a:bodyPr/>
          <a:lstStyle/>
          <a:p>
            <a:fld id="{F11F6B8F-A10D-4E17-B08E-A4F5FD62DDA6}" type="slidenum">
              <a:rPr lang="en-US" smtClean="0"/>
              <a:t>45</a:t>
            </a:fld>
            <a:endParaRPr lang="en-US" dirty="0"/>
          </a:p>
        </p:txBody>
      </p:sp>
    </p:spTree>
    <p:extLst>
      <p:ext uri="{BB962C8B-B14F-4D97-AF65-F5344CB8AC3E}">
        <p14:creationId xmlns:p14="http://schemas.microsoft.com/office/powerpoint/2010/main" val="1511507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CV -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9313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each of these 2 cases, gender discrimination and sexual harassment are present. The targets and/or perpetrator are learners, for which Title IX is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Case 9, where sexually explicit and exploitive comments and media are being shared by cardiology trainee, a first approach would be to employ upstander/allyship behavior, as previously described in the discussion for Cases 4 and 5 (slide xx-</a:t>
            </a:r>
            <a:r>
              <a:rPr lang="en-US" b="0" dirty="0" err="1"/>
              <a:t>yy</a:t>
            </a:r>
            <a:r>
              <a:rPr lang="en-US" b="0" dirty="0"/>
              <a:t>) to address the unwanted actions in the moment.  This is often sufficient to extinguish the behavior, as peer engagement and influence are often quite powerful.   Repeated or recurrent behavior should be reported to program leadership to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Case 10: </a:t>
            </a:r>
            <a:r>
              <a:rPr lang="en-US" sz="1200" kern="1200" dirty="0">
                <a:solidFill>
                  <a:schemeClr val="tx1"/>
                </a:solidFill>
                <a:effectLst/>
                <a:ea typeface="+mn-ea"/>
                <a:cs typeface="Calibri" panose="020F0502020204030204" pitchFamily="34" charset="0"/>
              </a:rPr>
              <a:t>Sex</a:t>
            </a:r>
            <a:r>
              <a:rPr lang="en-US" sz="1200" dirty="0">
                <a:ea typeface="+mn-ea"/>
                <a:cs typeface="Calibri" panose="020F0502020204030204" pitchFamily="34" charset="0"/>
              </a:rPr>
              <a:t>ual harassment targets should never be advised to tolerate the behaviors. In this case, overt sexual harassment, when reported by the targeted trainee, was dismissed as unimportant and “part of the job”.  It was not dealt with appropriately from a personal, legal/Title IX or CV program leadership standpoint. The program director is a mandatory reporter of these violations of Title IX (next slide) and has abrogated his responsibility to the individual and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The next step for the targeted individual is to report  the harassment to a higher level (CV leadership, Title IX officer) or through institutionally provided confidential reporting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case represents a failure by CV leadership and the organization to  adequately inform and empower those responsible for addressing BDBH to fulfill their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slide provides additional information about Title 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58218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All staff, particularly </a:t>
            </a:r>
            <a:r>
              <a:rPr lang="en-US" sz="1200" b="1" dirty="0">
                <a:ea typeface="+mn-ea"/>
                <a:cs typeface="Calibri" panose="020F0502020204030204" pitchFamily="34" charset="0"/>
              </a:rPr>
              <a:t>mandatory reporters </a:t>
            </a:r>
            <a:r>
              <a:rPr lang="en-US" sz="1200" dirty="0">
                <a:ea typeface="+mn-ea"/>
                <a:cs typeface="Calibri" panose="020F0502020204030204" pitchFamily="34" charset="0"/>
              </a:rPr>
              <a:t>must know  what sexual harassment is, that it is unacceptable &amp;  understand their responsibilities to address it.   Under Title IX, sanctions or restitution may be required institutions fail to maintain a safe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a typeface="+mn-ea"/>
                <a:cs typeface="Calibri" panose="020F0502020204030204" pitchFamily="34" charset="0"/>
              </a:rPr>
              <a:t>Title IX is a </a:t>
            </a:r>
            <a:r>
              <a:rPr lang="en-US" sz="1200" dirty="0">
                <a:ea typeface="+mn-ea"/>
                <a:cs typeface="Calibri" panose="020F0502020204030204" pitchFamily="34" charset="0"/>
              </a:rPr>
              <a:t>Federal law that prohibits sexual discrimination &amp; violence in educational programs or activities operated by recipients of federal financial aid.  The vast majority of training programs, academic medical centers and medical schools receive Federal financial aid.  This law applies to all students, faculty and staff of the organization and designates certain individuals in the organization as “mandatory reporters”. </a:t>
            </a:r>
            <a:r>
              <a:rPr lang="en-US" sz="1200" b="1" dirty="0">
                <a:ea typeface="+mn-ea"/>
                <a:cs typeface="Calibri" panose="020F0502020204030204" pitchFamily="34" charset="0"/>
              </a:rPr>
              <a:t>Mandatory reporters </a:t>
            </a:r>
            <a:r>
              <a:rPr lang="en-US" sz="1200" dirty="0">
                <a:ea typeface="+mn-ea"/>
                <a:cs typeface="Calibri" panose="020F0502020204030204" pitchFamily="34" charset="0"/>
              </a:rPr>
              <a:t>are designated to report sexual or gender harassment to the Title IX office and include </a:t>
            </a:r>
            <a:r>
              <a:rPr lang="en-US" sz="1200" b="1" dirty="0">
                <a:ea typeface="+mn-ea"/>
                <a:cs typeface="Calibri" panose="020F0502020204030204" pitchFamily="34" charset="0"/>
              </a:rPr>
              <a:t>deans, department heads, program coordinators, Title IX coordinator, chief HR officer</a:t>
            </a:r>
            <a:r>
              <a:rPr lang="en-US" sz="1200" dirty="0">
                <a:ea typeface="+mn-ea"/>
                <a:cs typeface="Calibri" panose="020F0502020204030204" pitchFamily="34" charset="0"/>
              </a:rPr>
              <a:t>. If a mandatory reporter become aware of any violations of Title IX they are required to formally report the violation, even if the target of harassment does not wish to report it and even in the absence of a formal complaint.  It is important for those seeking to report violations or BDBH to know that if they bring their concerns to a mandatory reporter, that individual will be required to initiate a formal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(see also Case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HR – 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38580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#3-</a:t>
            </a:r>
            <a:r>
              <a:rPr lang="en-US" sz="1200" dirty="0"/>
              <a:t>Organizations and individuals providing cardiovascular care, education, and/or research should be familiar with the breadth and severity of negative consequences of BDBH and their substantial adverse impact on well-being, patient safety, and organizational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#4- </a:t>
            </a:r>
            <a:r>
              <a:rPr lang="en-US" sz="1200" dirty="0"/>
              <a:t>Organizations providing cardiovascular care, education, and/or research should prioritize ensuring freedom from BDBH in their fabric and values, including policies, procedures, and programs. Establishing a culture and climate of respect includes eliminating harassment and bullying and ensures that the workforce has the necessary skills to achieve these aims.</a:t>
            </a:r>
          </a:p>
          <a:p>
            <a:r>
              <a:rPr lang="en-US" dirty="0"/>
              <a:t>Also #11- </a:t>
            </a:r>
            <a:r>
              <a:rPr lang="en-US" sz="1200" dirty="0"/>
              <a:t>Each cardiovascular organization should </a:t>
            </a:r>
            <a:r>
              <a:rPr lang="en-US" sz="1200" b="1" dirty="0"/>
              <a:t>provide comprehensive, safe, fair, transparent, and</a:t>
            </a:r>
          </a:p>
          <a:p>
            <a:r>
              <a:rPr lang="en-US" sz="1200" b="1" dirty="0"/>
              <a:t>confidential mechanisms for reporting incidents and investigating individuals and departments suspected of BDBH, without retaliation for those reporting or targeted by BDBH.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6004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a:t>
            </a:r>
            <a:r>
              <a:rPr lang="en-US" dirty="0"/>
              <a:t>: </a:t>
            </a:r>
          </a:p>
          <a:p>
            <a:r>
              <a:rPr lang="en-US" dirty="0"/>
              <a:t>The content  in this presentation provides background, rationale, and practical application of the ACC health policies..</a:t>
            </a:r>
          </a:p>
          <a:p>
            <a:r>
              <a:rPr lang="en-US" dirty="0"/>
              <a:t>Each case includes a presentation, discussion guide for audience participation, discussion points. ACC Principles are included as hidden slides for reference.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25240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read the slide</a:t>
            </a:r>
          </a:p>
          <a:p>
            <a:endParaRPr lang="en-US" b="1" dirty="0"/>
          </a:p>
          <a:p>
            <a:r>
              <a:rPr lang="en-US" dirty="0"/>
              <a:t>NIH – National Institutes of Health</a:t>
            </a:r>
          </a:p>
        </p:txBody>
      </p:sp>
      <p:sp>
        <p:nvSpPr>
          <p:cNvPr id="4" name="Slide Number Placeholder 3"/>
          <p:cNvSpPr>
            <a:spLocks noGrp="1"/>
          </p:cNvSpPr>
          <p:nvPr>
            <p:ph type="sldNum" sz="quarter" idx="5"/>
          </p:nvPr>
        </p:nvSpPr>
        <p:spPr/>
        <p:txBody>
          <a:bodyPr/>
          <a:lstStyle/>
          <a:p>
            <a:fld id="{F11F6B8F-A10D-4E17-B08E-A4F5FD62DDA6}" type="slidenum">
              <a:rPr lang="en-US" smtClean="0"/>
              <a:t>50</a:t>
            </a:fld>
            <a:endParaRPr lang="en-US" dirty="0"/>
          </a:p>
        </p:txBody>
      </p:sp>
    </p:spTree>
    <p:extLst>
      <p:ext uri="{BB962C8B-B14F-4D97-AF65-F5344CB8AC3E}">
        <p14:creationId xmlns:p14="http://schemas.microsoft.com/office/powerpoint/2010/main" val="2808976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endParaRPr lang="en-US" dirty="0"/>
          </a:p>
          <a:p>
            <a:r>
              <a:rPr lang="en-US" dirty="0"/>
              <a:t>CV - Cardiovascular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32183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scenario represents sexual </a:t>
            </a:r>
            <a:r>
              <a:rPr lang="en-US" sz="1200" dirty="0">
                <a:ea typeface="+mn-ea"/>
                <a:cs typeface="Calibri" panose="020F0502020204030204" pitchFamily="34" charset="0"/>
              </a:rPr>
              <a:t>coercion, a form of sexual harassment where threats to a person’s safety or career are made if the individual does not accede to sexual demands.  This is among the most egregious types of sexual harassment and especially in the case of the target being a learner/student where there are additional considerations including mandatory, formal, reporting related to Title IX (see also discussion of Cases 9 &amp; 10). Failure to address reported or observed BDBH has regulatory and legal ramifications</a:t>
            </a:r>
          </a:p>
          <a:p>
            <a:endParaRPr lang="en-US" sz="1200" dirty="0">
              <a:ea typeface="+mn-ea"/>
              <a:cs typeface="Calibri" panose="020F0502020204030204" pitchFamily="34" charset="0"/>
            </a:endParaRPr>
          </a:p>
          <a:p>
            <a:r>
              <a:rPr lang="en-US" sz="1200" dirty="0">
                <a:ea typeface="+mn-ea"/>
                <a:cs typeface="Calibri" panose="020F0502020204030204" pitchFamily="34" charset="0"/>
              </a:rPr>
              <a:t>Prevention is key. Organizations should have clear and firm expectations of  appropriate behavior and work toward the larger goal of creating and environment in which these types of behaviors are unacceptable and do not occur.  This is part of the greater effort to develop and maintain a culture of respect, civility and inclusion in the cardiovascular workplace.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ea"/>
                <a:cs typeface="Calibri" panose="020F0502020204030204" pitchFamily="34" charset="0"/>
              </a:rPr>
              <a:t>However, when sexual harassment or coercion does occur, there must be a target-centered approach to ensure safety, confidentiality, and appropriate investigation and resolution.  The details of this approach are beyond the scope of this presentation,  but entail  multiple  mechanisms to report the behavior, including anonymously,  a transparent and consistent mechanism to investigate allegations, and to absolutely ensure safety and prevent  </a:t>
            </a:r>
            <a:r>
              <a:rPr lang="en-US" sz="1200" i="0" dirty="0">
                <a:ea typeface="+mn-ea"/>
                <a:cs typeface="Calibri" panose="020F0502020204030204" pitchFamily="34" charset="0"/>
              </a:rPr>
              <a:t>retaliation of the targeted individual during and after the investigation and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a typeface="+mn-ea"/>
                <a:cs typeface="Calibri" panose="020F0502020204030204" pitchFamily="34" charset="0"/>
              </a:rPr>
              <a:t>Counseling and professional guidance should be provided, and in the case of individuals whose career or education is disrupted, it is critical to provide proper support so that they are not harmed professionally.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a typeface="+mn-ea"/>
                <a:cs typeface="Calibri" panose="020F0502020204030204" pitchFamily="34" charset="0"/>
              </a:rPr>
              <a:t>Having a trained and consistent team to do investigations, utilizing a neutral 3</a:t>
            </a:r>
            <a:r>
              <a:rPr lang="en-US" sz="1200" i="0" baseline="30000" dirty="0">
                <a:ea typeface="+mn-ea"/>
                <a:cs typeface="Calibri" panose="020F0502020204030204" pitchFamily="34" charset="0"/>
              </a:rPr>
              <a:t>rd</a:t>
            </a:r>
            <a:r>
              <a:rPr lang="en-US" sz="1200" i="0" dirty="0">
                <a:ea typeface="+mn-ea"/>
                <a:cs typeface="Calibri" panose="020F0502020204030204" pitchFamily="34" charset="0"/>
              </a:rPr>
              <a:t> party or ombuds, are all potential strategies to aid mediation and conflict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a typeface="+mn-ea"/>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4749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#4-</a:t>
            </a:r>
            <a:r>
              <a:rPr lang="en-US" sz="1200" dirty="0"/>
              <a:t>Organizations providing cardiovascular care, education, and/or research should prioritize ensuring freedom from BDBH in their fabric and values, including policies, procedures, and programs. Establishing a culture and climate of respect includes eliminating harassment and bullying and ensures that the workforce has the necessary skills to achieve these 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 7-</a:t>
            </a:r>
            <a:r>
              <a:rPr lang="en-US" sz="1200" dirty="0"/>
              <a:t>To effectively address workplace BDBH requires a comprehensive initiative supported by a strategic plan, </a:t>
            </a:r>
            <a:r>
              <a:rPr lang="en-US" sz="1200" b="1" dirty="0"/>
              <a:t>longitudinal metrics, complete and accurate data collection, and transparent reporting of results to track progress and inform future policy and interventions. Independent evaluation of institutional culture and efforts to reduce BDBH is strongly encouraged</a:t>
            </a:r>
            <a:r>
              <a:rPr lang="en-US" sz="1200" dirty="0"/>
              <a:t>.</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53459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  Read the slide</a:t>
            </a:r>
          </a:p>
          <a:p>
            <a:endParaRPr lang="en-US" dirty="0"/>
          </a:p>
        </p:txBody>
      </p:sp>
      <p:sp>
        <p:nvSpPr>
          <p:cNvPr id="4" name="Slide Number Placeholder 3"/>
          <p:cNvSpPr>
            <a:spLocks noGrp="1"/>
          </p:cNvSpPr>
          <p:nvPr>
            <p:ph type="sldNum" sz="quarter" idx="10"/>
          </p:nvPr>
        </p:nvSpPr>
        <p:spPr/>
        <p:txBody>
          <a:bodyPr/>
          <a:lstStyle/>
          <a:p>
            <a:fld id="{F11F6B8F-A10D-4E17-B08E-A4F5FD62DDA6}" type="slidenum">
              <a:rPr lang="en-US" smtClean="0"/>
              <a:t>54</a:t>
            </a:fld>
            <a:endParaRPr lang="en-US" dirty="0"/>
          </a:p>
        </p:txBody>
      </p:sp>
    </p:spTree>
    <p:extLst>
      <p:ext uri="{BB962C8B-B14F-4D97-AF65-F5344CB8AC3E}">
        <p14:creationId xmlns:p14="http://schemas.microsoft.com/office/powerpoint/2010/main" val="977465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Read the slide</a:t>
            </a:r>
          </a:p>
          <a:p>
            <a:r>
              <a:rPr lang="en-US" dirty="0"/>
              <a:t> </a:t>
            </a:r>
          </a:p>
        </p:txBody>
      </p:sp>
      <p:sp>
        <p:nvSpPr>
          <p:cNvPr id="4" name="Slide Number Placeholder 3"/>
          <p:cNvSpPr>
            <a:spLocks noGrp="1"/>
          </p:cNvSpPr>
          <p:nvPr>
            <p:ph type="sldNum" sz="quarter" idx="5"/>
          </p:nvPr>
        </p:nvSpPr>
        <p:spPr/>
        <p:txBody>
          <a:bodyPr/>
          <a:lstStyle/>
          <a:p>
            <a:fld id="{F11F6B8F-A10D-4E17-B08E-A4F5FD62DDA6}" type="slidenum">
              <a:rPr lang="en-US" smtClean="0"/>
              <a:t>55</a:t>
            </a:fld>
            <a:endParaRPr lang="en-US" dirty="0"/>
          </a:p>
        </p:txBody>
      </p:sp>
    </p:spTree>
    <p:extLst>
      <p:ext uri="{BB962C8B-B14F-4D97-AF65-F5344CB8AC3E}">
        <p14:creationId xmlns:p14="http://schemas.microsoft.com/office/powerpoint/2010/main" val="898792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CV -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14349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r>
              <a:rPr lang="en-US" dirty="0"/>
              <a:t>In both of these cases,  individuals are targets of </a:t>
            </a:r>
            <a:r>
              <a:rPr lang="en-US" sz="1200" kern="1200" dirty="0">
                <a:solidFill>
                  <a:schemeClr val="tx1"/>
                </a:solidFill>
                <a:effectLst/>
                <a:ea typeface="+mn-ea"/>
                <a:cs typeface="Calibri" panose="020F0502020204030204" pitchFamily="34" charset="0"/>
              </a:rPr>
              <a:t>microaggressions, which are defined as </a:t>
            </a:r>
            <a:r>
              <a:rPr lang="en-US" sz="1800" kern="1200" dirty="0">
                <a:solidFill>
                  <a:schemeClr val="tx1"/>
                </a:solidFill>
                <a:effectLst/>
                <a:latin typeface="Calibri" panose="020F0502020204030204" pitchFamily="34" charset="0"/>
                <a:ea typeface="+mn-ea"/>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very-day verbal, nonverbal, and environmental slights, snubs, or insults—whether intentional or unintentional—that communicate hostile, derogatory, or negative messages to target persons based solely upon their marginalized group membership”.  Microaggressions are often closely linked to implicit biases.</a:t>
            </a:r>
          </a:p>
          <a:p>
            <a:r>
              <a:rPr lang="en-US" dirty="0"/>
              <a:t>Common microaggressions demonstrated in these cases are the unwillingness to try to pronounce an individual’s name, the assumption of a service role among physicians of color and women,  and changes in behavior toward or lack of recognition of an individual’s sexual orientation or gender identification.</a:t>
            </a:r>
          </a:p>
          <a:p>
            <a:endParaRPr lang="en-US" dirty="0"/>
          </a:p>
          <a:p>
            <a:r>
              <a:rPr lang="en-US" sz="1200" dirty="0">
                <a:effectLst/>
                <a:ea typeface="Calibri" panose="020F0502020204030204" pitchFamily="34" charset="0"/>
              </a:rPr>
              <a:t>Microaggressions are more prevalent in environments in which BDBH is also  more prevalent and where there is a low workforce diversity and inclusivity </a:t>
            </a:r>
          </a:p>
          <a:p>
            <a:r>
              <a:rPr lang="en-US" sz="1200" dirty="0">
                <a:ea typeface="Calibri" panose="020F0502020204030204" pitchFamily="34" charset="0"/>
              </a:rPr>
              <a:t>A</a:t>
            </a:r>
            <a:r>
              <a:rPr lang="en-US" sz="1200" dirty="0">
                <a:effectLst/>
                <a:ea typeface="Calibri" panose="020F0502020204030204" pitchFamily="34" charset="0"/>
              </a:rPr>
              <a:t>s such, the long-term strategies for addressing microaggressions is to promote diversity, equity, inclusion and belonging  through the principles outlined in the ACC HPS document </a:t>
            </a:r>
          </a:p>
          <a:p>
            <a:endParaRPr lang="en-US" sz="1200" dirty="0">
              <a:effectLst/>
            </a:endParaRPr>
          </a:p>
          <a:p>
            <a:r>
              <a:rPr lang="en-US" sz="1200" dirty="0">
                <a:effectLst/>
                <a:ea typeface="Calibri" panose="020F0502020204030204" pitchFamily="34" charset="0"/>
              </a:rPr>
              <a:t>Long-term strategies for addressing microaggressions must include increasing</a:t>
            </a:r>
            <a:r>
              <a:rPr lang="en-US" sz="1200" b="1" dirty="0">
                <a:effectLst/>
                <a:ea typeface="Calibri" panose="020F0502020204030204" pitchFamily="34" charset="0"/>
              </a:rPr>
              <a:t> organizational diversity, equity, inclusion &amp; belonging</a:t>
            </a:r>
          </a:p>
          <a:p>
            <a:r>
              <a:rPr lang="en-US" sz="1200" dirty="0">
                <a:ea typeface="Calibri" panose="020F0502020204030204" pitchFamily="34" charset="0"/>
              </a:rPr>
              <a:t>T</a:t>
            </a:r>
            <a:r>
              <a:rPr lang="en-US" sz="1200" dirty="0">
                <a:effectLst/>
                <a:ea typeface="Calibri" panose="020F0502020204030204" pitchFamily="34" charset="0"/>
              </a:rPr>
              <a:t>raining and skill-building for targets and observers of microaggressions (to become upstanders) is recommended.  A number of practical approaches and rubrics  are available to address microaggressions.  Each generally employs  ensuring safety of the target or upstander, empathetic listening,  reflection and clarification of comments/actions,  and some type of resolution or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9429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A.C.T.I.O.N. framework is a practical communication (Speak-Up) approach which can be used by targets or witnesses of microaggressions, racist or discriminatory statements. It is less useful for true bullying and harassment. Here’s what the letters stand for and some examples: </a:t>
            </a:r>
          </a:p>
          <a:p>
            <a:endParaRPr lang="en-US" dirty="0"/>
          </a:p>
          <a:p>
            <a:r>
              <a:rPr lang="en-US" b="1" dirty="0"/>
              <a:t>A</a:t>
            </a:r>
            <a:r>
              <a:rPr lang="en-US" dirty="0"/>
              <a:t>- </a:t>
            </a:r>
            <a:r>
              <a:rPr lang="en-US" u="sng" dirty="0"/>
              <a:t>Ask clarifying questions</a:t>
            </a:r>
            <a:r>
              <a:rPr lang="en-US" dirty="0"/>
              <a:t> to help understand the intention e.g. “I would like to understand what you just said. Are you saying that …”</a:t>
            </a:r>
          </a:p>
          <a:p>
            <a:r>
              <a:rPr lang="en-US" b="1" dirty="0"/>
              <a:t>C </a:t>
            </a:r>
            <a:r>
              <a:rPr lang="en-US" dirty="0"/>
              <a:t>– </a:t>
            </a:r>
            <a:r>
              <a:rPr lang="en-US" u="sng" dirty="0"/>
              <a:t>Curiosity instead of judgment:</a:t>
            </a:r>
            <a:r>
              <a:rPr lang="en-US" dirty="0"/>
              <a:t> this involves actively listening to the explanation provided.  If a </a:t>
            </a:r>
            <a:r>
              <a:rPr lang="en-US" b="1" dirty="0"/>
              <a:t>different meaning </a:t>
            </a:r>
            <a:r>
              <a:rPr lang="en-US" dirty="0"/>
              <a:t>is provided than what was originally perceived by the witness/target, the conversation can be ended. However, if a “</a:t>
            </a:r>
            <a:r>
              <a:rPr lang="en-US" b="1" dirty="0"/>
              <a:t>backtracking” explanation </a:t>
            </a:r>
            <a:r>
              <a:rPr lang="en-US" dirty="0"/>
              <a:t>is provided, consider making a statement to explain how the original statement is uncivil e.g. “It is great to learn that I misunderstood your initial statement, because as you know, such statements can be …” If the speaker </a:t>
            </a:r>
            <a:r>
              <a:rPr lang="en-US" b="1" dirty="0"/>
              <a:t>agrees with your paraphrased statement, </a:t>
            </a:r>
            <a:r>
              <a:rPr lang="en-US" b="0" dirty="0"/>
              <a:t>then continue the conversation to further explore the intent behind their statement e.g. “Please help me understand what you hope to convey with that statement”</a:t>
            </a:r>
          </a:p>
          <a:p>
            <a:r>
              <a:rPr lang="en-US" b="1" dirty="0"/>
              <a:t>T</a:t>
            </a:r>
            <a:r>
              <a:rPr lang="en-US" b="0" dirty="0"/>
              <a:t>- </a:t>
            </a:r>
            <a:r>
              <a:rPr lang="en-US" b="0" u="sng" dirty="0"/>
              <a:t>Tell the facts you observed:</a:t>
            </a:r>
            <a:r>
              <a:rPr lang="en-US" b="0" u="none" dirty="0"/>
              <a:t> e</a:t>
            </a:r>
            <a:r>
              <a:rPr lang="en-US" b="0" dirty="0"/>
              <a:t>.g. “I observed that …”</a:t>
            </a:r>
          </a:p>
          <a:p>
            <a:r>
              <a:rPr lang="en-US" b="1" dirty="0"/>
              <a:t>I</a:t>
            </a:r>
            <a:r>
              <a:rPr lang="en-US" b="0" dirty="0"/>
              <a:t> – </a:t>
            </a:r>
            <a:r>
              <a:rPr lang="en-US" b="0" u="sng" dirty="0"/>
              <a:t>Intention vs impact</a:t>
            </a:r>
            <a:r>
              <a:rPr lang="en-US" b="0" dirty="0"/>
              <a:t>: ask or state the potential impact of the statement/action on others e.g. “Such a statement makes people think/assume…. “</a:t>
            </a:r>
          </a:p>
          <a:p>
            <a:r>
              <a:rPr lang="en-US" b="1" dirty="0"/>
              <a:t>O</a:t>
            </a:r>
            <a:r>
              <a:rPr lang="en-US" b="0" dirty="0"/>
              <a:t> </a:t>
            </a:r>
            <a:r>
              <a:rPr lang="en-US" b="0" u="sng" dirty="0"/>
              <a:t>– Own your thoughts, share your reactions:</a:t>
            </a:r>
            <a:r>
              <a:rPr lang="en-US" b="0" u="none" dirty="0"/>
              <a:t> </a:t>
            </a:r>
            <a:r>
              <a:rPr lang="en-US" b="0" dirty="0"/>
              <a:t>e.g. “Your statement makes me think/feel …”</a:t>
            </a:r>
          </a:p>
          <a:p>
            <a:r>
              <a:rPr lang="en-US" b="1" dirty="0"/>
              <a:t>N</a:t>
            </a:r>
            <a:r>
              <a:rPr lang="en-US" b="0" dirty="0"/>
              <a:t> – </a:t>
            </a:r>
            <a:r>
              <a:rPr lang="en-US" b="0" u="sng" dirty="0"/>
              <a:t>Next steps</a:t>
            </a:r>
            <a:r>
              <a:rPr lang="en-US" b="0" dirty="0"/>
              <a:t>: request appropriate action to be taken e.g. “I’d appreciate it if you would refrain from stating xxx or using the terms xxx as it is inappropriate (unhealthy/uncivil)”</a:t>
            </a:r>
          </a:p>
          <a:p>
            <a:endParaRPr lang="en-US" b="0" dirty="0"/>
          </a:p>
          <a:p>
            <a:r>
              <a:rPr lang="en-US" b="0" dirty="0"/>
              <a:t>Reference – </a:t>
            </a:r>
            <a:r>
              <a:rPr lang="en-US" dirty="0"/>
              <a:t>Brooks-Hurst E.  Responding to microaggressions in the classroom. Diversity, Equity, and Inclusive Teaching Initiatives at Texas Tech University. Available at: https://www.depts.ttu.edu/tlpdc/Responding_Microaggressions_Handout.pdf Accessed February 21, 2022</a:t>
            </a:r>
            <a:endParaRPr lang="en-US" b="0" dirty="0"/>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58</a:t>
            </a:fld>
            <a:endParaRPr lang="en-US" dirty="0"/>
          </a:p>
        </p:txBody>
      </p:sp>
    </p:spTree>
    <p:extLst>
      <p:ext uri="{BB962C8B-B14F-4D97-AF65-F5344CB8AC3E}">
        <p14:creationId xmlns:p14="http://schemas.microsoft.com/office/powerpoint/2010/main" val="36109208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#3-</a:t>
            </a:r>
            <a:r>
              <a:rPr lang="en-US" sz="1200" dirty="0"/>
              <a:t>Organizations and individuals providing cardiovascular care, education, and/or research should be familiar with </a:t>
            </a:r>
            <a:r>
              <a:rPr lang="en-US" sz="1200" b="1" dirty="0"/>
              <a:t>the breadth and severity of negative consequences of BDBH </a:t>
            </a:r>
            <a:r>
              <a:rPr lang="en-US" sz="1200" dirty="0"/>
              <a:t>and their substantial adverse impact on well-being, patient safety, and organizational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#5-</a:t>
            </a:r>
            <a:r>
              <a:rPr lang="en-US" sz="1200" dirty="0"/>
              <a:t>Individuals engaged in cardiovascular care, education, and/or research should actively work to ensure freedom from BDBH </a:t>
            </a:r>
            <a:r>
              <a:rPr lang="en-US" sz="1200" b="1" dirty="0"/>
              <a:t>in their own personal behaviors and actions and seek to assist others in creating an environment free from BDBH including practicing allyship and active bystander/upstander </a:t>
            </a:r>
            <a:r>
              <a:rPr lang="en-US" sz="1200" dirty="0"/>
              <a:t>behaviors and supporting institutional efforts.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913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r>
              <a:rPr lang="en-US" b="0" i="1" dirty="0"/>
              <a:t>Some of the scenarios presented may be distressing, particularly if a participant has personally experienced or observed a similar situation.  As a moderator/ discussion leader, it is often very helpful to set the tone of the discussion as a “safe space” for discussion about often difficult topics.   </a:t>
            </a:r>
          </a:p>
          <a:p>
            <a:r>
              <a:rPr lang="en-US" b="0" i="1" dirty="0"/>
              <a:t>You may wish to read through this slide and ask the group if you have any questions and/or to ask them to affirm these “</a:t>
            </a:r>
            <a:r>
              <a:rPr lang="en-US" b="1" i="1" dirty="0"/>
              <a:t>ground rules</a:t>
            </a:r>
            <a:r>
              <a:rPr lang="en-US" b="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p>
          <a:p>
            <a:r>
              <a:rPr lang="en-US" b="0" i="0" dirty="0"/>
              <a:t>Today we  will be discussing some  scenarios that present topics that are often challenging to address or even think about and maybe distressing.  We would like this all to be on the same page so as to have  a conversation aimed at solutions.  We would ask that each of you try to do the following; Then, read the slide</a:t>
            </a:r>
          </a:p>
          <a:p>
            <a:endParaRPr lang="en-US" b="0" i="0" dirty="0"/>
          </a:p>
          <a:p>
            <a:endParaRPr lang="en-US" b="0" i="0" dirty="0"/>
          </a:p>
        </p:txBody>
      </p:sp>
      <p:sp>
        <p:nvSpPr>
          <p:cNvPr id="4" name="Slide Number Placeholder 3"/>
          <p:cNvSpPr>
            <a:spLocks noGrp="1"/>
          </p:cNvSpPr>
          <p:nvPr>
            <p:ph type="sldNum" sz="quarter" idx="10"/>
          </p:nvPr>
        </p:nvSpPr>
        <p:spPr/>
        <p:txBody>
          <a:bodyPr/>
          <a:lstStyle/>
          <a:p>
            <a:fld id="{3494E051-15B0-4624-9889-09136CD0A6D5}" type="slidenum">
              <a:rPr lang="en-US" smtClean="0"/>
              <a:pPr/>
              <a:t>6</a:t>
            </a:fld>
            <a:endParaRPr lang="en-US" dirty="0"/>
          </a:p>
        </p:txBody>
      </p:sp>
    </p:spTree>
    <p:extLst>
      <p:ext uri="{BB962C8B-B14F-4D97-AF65-F5344CB8AC3E}">
        <p14:creationId xmlns:p14="http://schemas.microsoft.com/office/powerpoint/2010/main" val="141532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Read the slide</a:t>
            </a:r>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60</a:t>
            </a:fld>
            <a:endParaRPr lang="en-US" dirty="0"/>
          </a:p>
        </p:txBody>
      </p:sp>
    </p:spTree>
    <p:extLst>
      <p:ext uri="{BB962C8B-B14F-4D97-AF65-F5344CB8AC3E}">
        <p14:creationId xmlns:p14="http://schemas.microsoft.com/office/powerpoint/2010/main" val="2629320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CV -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7613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attending’s behavior is racially biased and discriminatory and has created a hostile work environment where the target of the discrimination feels uncomfortable and unsafe in correcting a potentially important medical error.  Observers of the behavior, including other staff and trainees, feel unsafe to call out the behavior due to the power differential inherent in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culture of safety is impossible when individuals are fearful to report medical errors or engage as a team.    The organizational culture that allows this behavior to be perpetuated must be examined and addressed with appropriate  resources, infrastructure, Education and training and enforcement of policy and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All organizations should provide staff, trainees and faculty with the rationale and importance of creating a workplace that promotes inclusion and belonging as well as education and training to improve skills addressing BDBH, including how to respond in the moment by being an upstander and practicing allyship.</a:t>
            </a:r>
          </a:p>
          <a:p>
            <a:endParaRPr lang="en-US" dirty="0"/>
          </a:p>
          <a:p>
            <a:r>
              <a:rPr lang="en-US" b="0" dirty="0"/>
              <a:t>ACGME – Accreditation Council for Graduate Medical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CV - Cardiovascular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747875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Individual targets and observers should be encouraged to speak up in the moment when they feel safe to do so, especially those who have the opportunity to practice upstander behavior or allyship. Silence by observers essentially condones the behavior. The ACTION Framework</a:t>
            </a:r>
            <a:r>
              <a:rPr lang="en-US" sz="1200" baseline="0" dirty="0"/>
              <a:t> can apply here also (Slide 30)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a typeface="+mn-ea"/>
                <a:cs typeface="Calibri" panose="020F0502020204030204" pitchFamily="34" charset="0"/>
              </a:rPr>
              <a:t>Confidential reporting mechanisms </a:t>
            </a:r>
            <a:r>
              <a:rPr lang="en-US" sz="1200" dirty="0">
                <a:ea typeface="+mn-ea"/>
                <a:cs typeface="Calibri" panose="020F0502020204030204" pitchFamily="34" charset="0"/>
              </a:rPr>
              <a:t>should be available for those who do not feel safe to report-both for observers and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Retaliation safeguards </a:t>
            </a:r>
            <a:r>
              <a:rPr lang="en-US" sz="1200" dirty="0"/>
              <a:t>must be in place for reporters and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Once a behavior is reported, a timely and appropriate investigation should be  performed, while maintaining safety for all parties.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rPr>
              <a:t>The consequences &amp; BDBH disciplinary action(s)  should be tailored to the behavior with consideration of using a </a:t>
            </a:r>
            <a:r>
              <a:rPr lang="en-US" sz="1200" b="1" dirty="0">
                <a:ea typeface="Calibri" panose="020F0502020204030204" pitchFamily="34" charset="0"/>
              </a:rPr>
              <a:t>Just Culture model. </a:t>
            </a:r>
            <a:r>
              <a:rPr lang="en-US" sz="1200" dirty="0">
                <a:ea typeface="Calibri" panose="020F0502020204030204" pitchFamily="34" charset="0"/>
              </a:rPr>
              <a:t>This could include a graduated approach depending on the case-coaching, behavior plans, censure or dismissal. </a:t>
            </a:r>
            <a:r>
              <a:rPr lang="en-US" sz="1200" b="1" dirty="0">
                <a:ea typeface="Calibri" panose="020F0502020204030204" pitchFamily="34" charset="0"/>
              </a:rPr>
              <a:t>(see next slide)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507723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endParaRPr lang="en-US" dirty="0"/>
          </a:p>
          <a:p>
            <a:r>
              <a:rPr lang="en-US" dirty="0"/>
              <a:t>A Just</a:t>
            </a:r>
            <a:r>
              <a:rPr lang="en-US" baseline="0" dirty="0"/>
              <a:t> Culture matches the response to the behavior, including escalating response when behavior is repeated despite prior notification. (horizontal axis; </a:t>
            </a:r>
            <a:r>
              <a:rPr lang="en-US" b="1" baseline="0" dirty="0"/>
              <a:t>Escalating Concerns and Culpability</a:t>
            </a:r>
            <a:r>
              <a:rPr lang="en-US" baseline="0" dirty="0"/>
              <a:t>).</a:t>
            </a:r>
          </a:p>
          <a:p>
            <a:endParaRPr lang="en-US" baseline="0" dirty="0"/>
          </a:p>
          <a:p>
            <a:r>
              <a:rPr lang="en-US" baseline="0" dirty="0"/>
              <a:t>Responses can range from recognition and reward for positive behaviors, through documentation, coaching, warnings and suspension/termination. (vertical axis; </a:t>
            </a:r>
            <a:r>
              <a:rPr lang="en-US" b="1" baseline="0" dirty="0"/>
              <a:t>Escalating Consequences and Corrective Actions</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Behavior that is egregious, reckless, or intentional escalates the response. (center dotted arrows)</a:t>
            </a:r>
          </a:p>
        </p:txBody>
      </p:sp>
      <p:sp>
        <p:nvSpPr>
          <p:cNvPr id="4" name="Slide Number Placeholder 3"/>
          <p:cNvSpPr>
            <a:spLocks noGrp="1"/>
          </p:cNvSpPr>
          <p:nvPr>
            <p:ph type="sldNum" sz="quarter" idx="5"/>
          </p:nvPr>
        </p:nvSpPr>
        <p:spPr/>
        <p:txBody>
          <a:bodyPr/>
          <a:lstStyle/>
          <a:p>
            <a:fld id="{F11F6B8F-A10D-4E17-B08E-A4F5FD62DDA6}" type="slidenum">
              <a:rPr lang="en-US" smtClean="0"/>
              <a:t>64</a:t>
            </a:fld>
            <a:endParaRPr lang="en-US" dirty="0"/>
          </a:p>
        </p:txBody>
      </p:sp>
    </p:spTree>
    <p:extLst>
      <p:ext uri="{BB962C8B-B14F-4D97-AF65-F5344CB8AC3E}">
        <p14:creationId xmlns:p14="http://schemas.microsoft.com/office/powerpoint/2010/main" val="3351632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780941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10721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CCU – Critical Care Unit</a:t>
            </a:r>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67</a:t>
            </a:fld>
            <a:endParaRPr lang="en-US" dirty="0"/>
          </a:p>
        </p:txBody>
      </p:sp>
    </p:spTree>
    <p:extLst>
      <p:ext uri="{BB962C8B-B14F-4D97-AF65-F5344CB8AC3E}">
        <p14:creationId xmlns:p14="http://schemas.microsoft.com/office/powerpoint/2010/main" val="11913208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b="0" dirty="0"/>
              <a:t>Personally reflect or prompt a conversation with participants for each of the following questions related to the case scenario.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99372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Bias and discrimination by patients/accompanying persons is common and harmful. Unfortunately, the prevalence of these behaviors has increased overall. The targets are often staff who are from minorities or marginalized communities, are younger or in training, and who often do not report the behavior.  Most organizations do not have policies and procedures that address these types of harassing or biased behaviors towards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Without a policy/procedure to rely upon, these behaviors are often tolerated, and no consequences occur, even when egregious.  As such, a 1</a:t>
            </a:r>
            <a:r>
              <a:rPr lang="en-US" sz="1200" baseline="30000" dirty="0"/>
              <a:t>st</a:t>
            </a:r>
            <a:r>
              <a:rPr lang="en-US" sz="1200" dirty="0"/>
              <a:t> step is to ensure that your organization has an appropriate policy and that if it has one, it is clear on its support of it staff and how biased and harassing behaviors will be dealt with, including guidance on managing patient requests for types of staff personal characteristics unrelated to clinical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Staff and leadership require training regarding the policy, recommended procedures, and enhance their ability to be upstanders and to deescalate these types of situations to maintain staff and patient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242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r>
              <a:rPr lang="en-US" b="1" i="0" dirty="0"/>
              <a:t>Speaker Note:</a:t>
            </a:r>
          </a:p>
          <a:p>
            <a:r>
              <a:rPr lang="en-US" b="0" dirty="0"/>
              <a:t>Optional/additional slide to use to set the tone of the meeting.</a:t>
            </a:r>
          </a:p>
        </p:txBody>
      </p:sp>
      <p:sp>
        <p:nvSpPr>
          <p:cNvPr id="4" name="Slide Number Placeholder 3"/>
          <p:cNvSpPr>
            <a:spLocks noGrp="1"/>
          </p:cNvSpPr>
          <p:nvPr>
            <p:ph type="sldNum" sz="quarter" idx="10"/>
          </p:nvPr>
        </p:nvSpPr>
        <p:spPr/>
        <p:txBody>
          <a:bodyPr/>
          <a:lstStyle/>
          <a:p>
            <a:fld id="{3494E051-15B0-4624-9889-09136CD0A6D5}" type="slidenum">
              <a:rPr lang="en-US" smtClean="0"/>
              <a:pPr/>
              <a:t>7</a:t>
            </a:fld>
            <a:endParaRPr lang="en-US" dirty="0"/>
          </a:p>
        </p:txBody>
      </p:sp>
    </p:spTree>
    <p:extLst>
      <p:ext uri="{BB962C8B-B14F-4D97-AF65-F5344CB8AC3E}">
        <p14:creationId xmlns:p14="http://schemas.microsoft.com/office/powerpoint/2010/main" val="35076056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3192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539091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dirty="0"/>
              <a:t>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BDBH – Bias, Discrimination,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11F6B8F-A10D-4E17-B08E-A4F5FD62DDA6}" type="slidenum">
              <a:rPr lang="en-US" smtClean="0"/>
              <a:t>72</a:t>
            </a:fld>
            <a:endParaRPr lang="en-US" dirty="0"/>
          </a:p>
        </p:txBody>
      </p:sp>
    </p:spTree>
    <p:extLst>
      <p:ext uri="{BB962C8B-B14F-4D97-AF65-F5344CB8AC3E}">
        <p14:creationId xmlns:p14="http://schemas.microsoft.com/office/powerpoint/2010/main" val="35957966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  </a:t>
            </a:r>
          </a:p>
          <a:p>
            <a:r>
              <a:rPr lang="en-US" dirty="0"/>
              <a:t>Listing of guiding principles incorporated in this ACC Health Policy Statement</a:t>
            </a:r>
          </a:p>
        </p:txBody>
      </p:sp>
      <p:sp>
        <p:nvSpPr>
          <p:cNvPr id="4" name="Slide Number Placeholder 3"/>
          <p:cNvSpPr>
            <a:spLocks noGrp="1"/>
          </p:cNvSpPr>
          <p:nvPr>
            <p:ph type="sldNum" sz="quarter" idx="5"/>
          </p:nvPr>
        </p:nvSpPr>
        <p:spPr/>
        <p:txBody>
          <a:bodyPr/>
          <a:lstStyle/>
          <a:p>
            <a:fld id="{F11F6B8F-A10D-4E17-B08E-A4F5FD62DDA6}" type="slidenum">
              <a:rPr lang="en-US" smtClean="0"/>
              <a:t>73</a:t>
            </a:fld>
            <a:endParaRPr lang="en-US" dirty="0"/>
          </a:p>
        </p:txBody>
      </p:sp>
    </p:spTree>
    <p:extLst>
      <p:ext uri="{BB962C8B-B14F-4D97-AF65-F5344CB8AC3E}">
        <p14:creationId xmlns:p14="http://schemas.microsoft.com/office/powerpoint/2010/main" val="158706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 </a:t>
            </a:r>
            <a:r>
              <a:rPr lang="en-US" dirty="0"/>
              <a:t>This “rainbow ribbon” illustrates the spectrum of behaviors and situations that are</a:t>
            </a:r>
            <a:r>
              <a:rPr lang="en-US" baseline="0" dirty="0"/>
              <a:t> often </a:t>
            </a:r>
            <a:r>
              <a:rPr lang="en-US" dirty="0"/>
              <a:t>present in the  cardiovascular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 believes that </a:t>
            </a:r>
            <a:r>
              <a:rPr lang="en-US" sz="1200" dirty="0"/>
              <a:t>civil behavior and respect are inherent in its core values of Teamwork and Collaboration and Professionalism and are essential to its mission of “transforming cardiovascular care and improving heart health”.  The Health Policy Document aims to provide the background,  business case, and a foundational knowledge and guidance to help start addressing these uncivil behaviors and begin the journey towards Excellence. Emphasizing positive behaviors is a critical preventive step</a:t>
            </a:r>
            <a:r>
              <a:rPr lang="en-US" sz="1200" baseline="0" dirty="0"/>
              <a:t> in reducing adverse behaviors and should be prioritized.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 also believes that all organizations and individuals providing cardiovascular care, education, and/or research should be familiar with the breadth and severity of negative consequences of  the behaviors on the bottom section of this graphic and  acknowledge their substantial adverse impact on well-being, patient safety, and organizational success.</a:t>
            </a:r>
          </a:p>
        </p:txBody>
      </p:sp>
      <p:sp>
        <p:nvSpPr>
          <p:cNvPr id="4" name="Slide Number Placeholder 3"/>
          <p:cNvSpPr>
            <a:spLocks noGrp="1"/>
          </p:cNvSpPr>
          <p:nvPr>
            <p:ph type="sldNum" sz="quarter" idx="5"/>
          </p:nvPr>
        </p:nvSpPr>
        <p:spPr/>
        <p:txBody>
          <a:bodyPr/>
          <a:lstStyle/>
          <a:p>
            <a:fld id="{9AF9047D-F83C-9647-A60B-6EF8A7FAE6F9}" type="slidenum">
              <a:rPr lang="en-US" smtClean="0"/>
              <a:t>8</a:t>
            </a:fld>
            <a:endParaRPr lang="en-US"/>
          </a:p>
        </p:txBody>
      </p:sp>
    </p:spTree>
    <p:extLst>
      <p:ext uri="{BB962C8B-B14F-4D97-AF65-F5344CB8AC3E}">
        <p14:creationId xmlns:p14="http://schemas.microsoft.com/office/powerpoint/2010/main" val="410618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 </a:t>
            </a:r>
            <a:r>
              <a:rPr lang="en-US" dirty="0"/>
              <a:t> So that everyone is on the same page, here are key definitions related to this health policy statement.  Within the document itself there is a comprehensive glossary of terms to use as a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definitions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F6B8F-A10D-4E17-B08E-A4F5FD62DDA6}"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8493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dirty="0"/>
          </a:p>
        </p:txBody>
      </p:sp>
    </p:spTree>
    <p:extLst>
      <p:ext uri="{BB962C8B-B14F-4D97-AF65-F5344CB8AC3E}">
        <p14:creationId xmlns:p14="http://schemas.microsoft.com/office/powerpoint/2010/main" val="508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96838" y="360362"/>
            <a:ext cx="628650" cy="365125"/>
          </a:xfrm>
        </p:spPr>
        <p:txBody>
          <a:bodyPr/>
          <a:lstStyle>
            <a:lvl1pPr>
              <a:defRPr/>
            </a:lvl1pPr>
          </a:lstStyle>
          <a:p>
            <a:fld id="{6E1D662F-58BC-451A-83D4-5FE8601EBB8A}"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8470900" y="4425950"/>
            <a:ext cx="628650" cy="349250"/>
          </a:xfrm>
        </p:spPr>
        <p:txBody>
          <a:bodyPr/>
          <a:lstStyle>
            <a:lvl1pPr>
              <a:defRPr/>
            </a:lvl1pPr>
          </a:lstStyle>
          <a:p>
            <a:fld id="{2094D85B-F2A4-41F8-B797-2728425D431C}" type="slidenum">
              <a:rPr lang="en-US" altLang="en-US"/>
              <a:pPr/>
              <a:t>‹#›</a:t>
            </a:fld>
            <a:endParaRPr lang="en-US" altLang="en-US" dirty="0"/>
          </a:p>
        </p:txBody>
      </p:sp>
    </p:spTree>
    <p:extLst>
      <p:ext uri="{BB962C8B-B14F-4D97-AF65-F5344CB8AC3E}">
        <p14:creationId xmlns:p14="http://schemas.microsoft.com/office/powerpoint/2010/main" val="261914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96838" y="360362"/>
            <a:ext cx="628650" cy="365125"/>
          </a:xfrm>
        </p:spPr>
        <p:txBody>
          <a:bodyPr/>
          <a:lstStyle>
            <a:lvl1pPr>
              <a:defRPr/>
            </a:lvl1pPr>
          </a:lstStyle>
          <a:p>
            <a:fld id="{FEBD9EFB-074D-41CC-9A71-016FF92732FB}"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8470900" y="4425950"/>
            <a:ext cx="628650" cy="349250"/>
          </a:xfrm>
        </p:spPr>
        <p:txBody>
          <a:bodyPr/>
          <a:lstStyle>
            <a:lvl1pPr>
              <a:defRPr/>
            </a:lvl1pPr>
          </a:lstStyle>
          <a:p>
            <a:fld id="{8CC6799C-9683-49AD-B333-58D820738BDC}" type="slidenum">
              <a:rPr lang="en-US" altLang="en-US"/>
              <a:pPr/>
              <a:t>‹#›</a:t>
            </a:fld>
            <a:endParaRPr lang="en-US" altLang="en-US" dirty="0"/>
          </a:p>
        </p:txBody>
      </p:sp>
    </p:spTree>
    <p:extLst>
      <p:ext uri="{BB962C8B-B14F-4D97-AF65-F5344CB8AC3E}">
        <p14:creationId xmlns:p14="http://schemas.microsoft.com/office/powerpoint/2010/main" val="197611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Chart, funnel chart&#10;&#10;Description automatically generated">
            <a:extLst>
              <a:ext uri="{FF2B5EF4-FFF2-40B4-BE49-F238E27FC236}">
                <a16:creationId xmlns:a16="http://schemas.microsoft.com/office/drawing/2014/main" id="{638930B4-B39B-E640-A885-899AE7903AFC}"/>
              </a:ext>
            </a:extLst>
          </p:cNvPr>
          <p:cNvPicPr>
            <a:picLocks noChangeAspect="1"/>
          </p:cNvPicPr>
          <p:nvPr userDrawn="1"/>
        </p:nvPicPr>
        <p:blipFill>
          <a:blip r:embed="rId2"/>
          <a:stretch>
            <a:fillRect/>
          </a:stretch>
        </p:blipFill>
        <p:spPr>
          <a:xfrm>
            <a:off x="4413" y="-1"/>
            <a:ext cx="9139587" cy="5145985"/>
          </a:xfrm>
          <a:prstGeom prst="rect">
            <a:avLst/>
          </a:prstGeom>
        </p:spPr>
      </p:pic>
    </p:spTree>
    <p:extLst>
      <p:ext uri="{BB962C8B-B14F-4D97-AF65-F5344CB8AC3E}">
        <p14:creationId xmlns:p14="http://schemas.microsoft.com/office/powerpoint/2010/main" val="251464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D16C8DF-43FD-344E-A2EA-6E89EE92554B}"/>
              </a:ext>
            </a:extLst>
          </p:cNvPr>
          <p:cNvPicPr>
            <a:picLocks noChangeAspect="1"/>
          </p:cNvPicPr>
          <p:nvPr userDrawn="1"/>
        </p:nvPicPr>
        <p:blipFill>
          <a:blip r:embed="rId2"/>
          <a:stretch>
            <a:fillRect/>
          </a:stretch>
        </p:blipFill>
        <p:spPr>
          <a:xfrm>
            <a:off x="0" y="-2485"/>
            <a:ext cx="9144000" cy="5148470"/>
          </a:xfrm>
          <a:prstGeom prst="rect">
            <a:avLst/>
          </a:prstGeom>
        </p:spPr>
      </p:pic>
    </p:spTree>
    <p:extLst>
      <p:ext uri="{BB962C8B-B14F-4D97-AF65-F5344CB8AC3E}">
        <p14:creationId xmlns:p14="http://schemas.microsoft.com/office/powerpoint/2010/main" val="321772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8281C2-5308-4A0C-9E08-B947CEF11588}"/>
              </a:ext>
            </a:extLst>
          </p:cNvPr>
          <p:cNvSpPr>
            <a:spLocks noGrp="1"/>
          </p:cNvSpPr>
          <p:nvPr>
            <p:ph type="dt" sz="half" idx="10"/>
          </p:nvPr>
        </p:nvSpPr>
        <p:spPr/>
        <p:txBody>
          <a:bodyPr/>
          <a:lstStyle>
            <a:lvl1pPr>
              <a:defRPr/>
            </a:lvl1pPr>
          </a:lstStyle>
          <a:p>
            <a:fld id="{5366AED7-A303-473C-A887-1D67A76CA400}"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69DB5037-0CA1-444C-9170-08218A9EA9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64783AC-5025-4C5C-8D42-336771E2EC76}"/>
              </a:ext>
            </a:extLst>
          </p:cNvPr>
          <p:cNvSpPr>
            <a:spLocks noGrp="1"/>
          </p:cNvSpPr>
          <p:nvPr>
            <p:ph type="sldNum" sz="quarter" idx="12"/>
          </p:nvPr>
        </p:nvSpPr>
        <p:spPr/>
        <p:txBody>
          <a:bodyPr/>
          <a:lstStyle>
            <a:lvl1pPr>
              <a:defRPr/>
            </a:lvl1pPr>
          </a:lstStyle>
          <a:p>
            <a:fld id="{966E57DC-24F8-4CF1-86DB-23A4F78EAA99}" type="slidenum">
              <a:rPr lang="en-US" altLang="en-US"/>
              <a:pPr/>
              <a:t>‹#›</a:t>
            </a:fld>
            <a:endParaRPr lang="en-US" altLang="en-US" dirty="0"/>
          </a:p>
        </p:txBody>
      </p:sp>
    </p:spTree>
    <p:extLst>
      <p:ext uri="{BB962C8B-B14F-4D97-AF65-F5344CB8AC3E}">
        <p14:creationId xmlns:p14="http://schemas.microsoft.com/office/powerpoint/2010/main" val="3956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FE3AB-C132-4AF1-B6BF-2671394130AD}"/>
              </a:ext>
            </a:extLst>
          </p:cNvPr>
          <p:cNvSpPr>
            <a:spLocks noGrp="1"/>
          </p:cNvSpPr>
          <p:nvPr>
            <p:ph type="dt" sz="half" idx="10"/>
          </p:nvPr>
        </p:nvSpPr>
        <p:spPr/>
        <p:txBody>
          <a:bodyPr/>
          <a:lstStyle>
            <a:lvl1pPr>
              <a:defRPr/>
            </a:lvl1pPr>
          </a:lstStyle>
          <a:p>
            <a:fld id="{355085F7-9685-4482-840C-A6313262BECB}"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5721CE04-6F5E-45BB-A031-E810963E85C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438F9EB-3A66-4C3A-AE90-2D1A6617C110}"/>
              </a:ext>
            </a:extLst>
          </p:cNvPr>
          <p:cNvSpPr>
            <a:spLocks noGrp="1"/>
          </p:cNvSpPr>
          <p:nvPr>
            <p:ph type="sldNum" sz="quarter" idx="12"/>
          </p:nvPr>
        </p:nvSpPr>
        <p:spPr/>
        <p:txBody>
          <a:bodyPr/>
          <a:lstStyle>
            <a:lvl1pPr>
              <a:defRPr/>
            </a:lvl1pPr>
          </a:lstStyle>
          <a:p>
            <a:fld id="{C94DC079-95CC-4012-8975-E5873D7B161C}" type="slidenum">
              <a:rPr lang="en-US" altLang="en-US"/>
              <a:pPr/>
              <a:t>‹#›</a:t>
            </a:fld>
            <a:endParaRPr lang="en-US" altLang="en-US" dirty="0"/>
          </a:p>
        </p:txBody>
      </p:sp>
    </p:spTree>
    <p:extLst>
      <p:ext uri="{BB962C8B-B14F-4D97-AF65-F5344CB8AC3E}">
        <p14:creationId xmlns:p14="http://schemas.microsoft.com/office/powerpoint/2010/main" val="71424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0A113-0DE5-4CCF-9057-1FD01C0A3A3F}"/>
              </a:ext>
            </a:extLst>
          </p:cNvPr>
          <p:cNvSpPr>
            <a:spLocks noGrp="1"/>
          </p:cNvSpPr>
          <p:nvPr>
            <p:ph type="dt" sz="half" idx="10"/>
          </p:nvPr>
        </p:nvSpPr>
        <p:spPr/>
        <p:txBody>
          <a:bodyPr/>
          <a:lstStyle>
            <a:lvl1pPr>
              <a:defRPr/>
            </a:lvl1pPr>
          </a:lstStyle>
          <a:p>
            <a:fld id="{9206AD2E-C482-4CBB-B290-49FD0758975C}"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41FE77D5-0EB6-4630-9529-C0D93DEF765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8E9BF13-0E9F-4831-95F9-1858D3ED7F0A}"/>
              </a:ext>
            </a:extLst>
          </p:cNvPr>
          <p:cNvSpPr>
            <a:spLocks noGrp="1"/>
          </p:cNvSpPr>
          <p:nvPr>
            <p:ph type="sldNum" sz="quarter" idx="12"/>
          </p:nvPr>
        </p:nvSpPr>
        <p:spPr/>
        <p:txBody>
          <a:bodyPr/>
          <a:lstStyle>
            <a:lvl1pPr>
              <a:defRPr/>
            </a:lvl1pPr>
          </a:lstStyle>
          <a:p>
            <a:fld id="{86A12DC7-4E26-4144-8F18-7765115C0FB1}" type="slidenum">
              <a:rPr lang="en-US" altLang="en-US"/>
              <a:pPr/>
              <a:t>‹#›</a:t>
            </a:fld>
            <a:endParaRPr lang="en-US" altLang="en-US" dirty="0"/>
          </a:p>
        </p:txBody>
      </p:sp>
    </p:spTree>
    <p:extLst>
      <p:ext uri="{BB962C8B-B14F-4D97-AF65-F5344CB8AC3E}">
        <p14:creationId xmlns:p14="http://schemas.microsoft.com/office/powerpoint/2010/main" val="2447909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858A47-2525-4FB3-8227-B83C46E52321}"/>
              </a:ext>
            </a:extLst>
          </p:cNvPr>
          <p:cNvSpPr>
            <a:spLocks noGrp="1"/>
          </p:cNvSpPr>
          <p:nvPr>
            <p:ph type="dt" sz="half" idx="10"/>
          </p:nvPr>
        </p:nvSpPr>
        <p:spPr/>
        <p:txBody>
          <a:bodyPr/>
          <a:lstStyle>
            <a:lvl1pPr>
              <a:defRPr/>
            </a:lvl1pPr>
          </a:lstStyle>
          <a:p>
            <a:fld id="{9F4B40C7-CD79-4E5E-860C-479EC669FD28}"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5CB888AF-7C02-4124-A9DA-6E0D771B31C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BB37FB6-3432-4BFA-B1CE-5AFF7FD29A54}"/>
              </a:ext>
            </a:extLst>
          </p:cNvPr>
          <p:cNvSpPr>
            <a:spLocks noGrp="1"/>
          </p:cNvSpPr>
          <p:nvPr>
            <p:ph type="sldNum" sz="quarter" idx="12"/>
          </p:nvPr>
        </p:nvSpPr>
        <p:spPr/>
        <p:txBody>
          <a:bodyPr/>
          <a:lstStyle>
            <a:lvl1pPr>
              <a:defRPr/>
            </a:lvl1pPr>
          </a:lstStyle>
          <a:p>
            <a:fld id="{17EF18A9-8CC9-41ED-8631-1113D94994A1}" type="slidenum">
              <a:rPr lang="en-US" altLang="en-US"/>
              <a:pPr/>
              <a:t>‹#›</a:t>
            </a:fld>
            <a:endParaRPr lang="en-US" altLang="en-US" dirty="0"/>
          </a:p>
        </p:txBody>
      </p:sp>
    </p:spTree>
    <p:extLst>
      <p:ext uri="{BB962C8B-B14F-4D97-AF65-F5344CB8AC3E}">
        <p14:creationId xmlns:p14="http://schemas.microsoft.com/office/powerpoint/2010/main" val="400868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C55BE32-B1E0-463A-A6D7-54486A054709}"/>
              </a:ext>
            </a:extLst>
          </p:cNvPr>
          <p:cNvSpPr>
            <a:spLocks noGrp="1"/>
          </p:cNvSpPr>
          <p:nvPr>
            <p:ph type="dt" sz="half" idx="10"/>
          </p:nvPr>
        </p:nvSpPr>
        <p:spPr/>
        <p:txBody>
          <a:bodyPr/>
          <a:lstStyle>
            <a:lvl1pPr>
              <a:defRPr/>
            </a:lvl1pPr>
          </a:lstStyle>
          <a:p>
            <a:fld id="{55CBF6DA-C78D-4979-884F-BC85D7D4CB99}" type="datetimeFigureOut">
              <a:rPr lang="en-US" altLang="en-US"/>
              <a:pPr/>
              <a:t>3/18/2022</a:t>
            </a:fld>
            <a:endParaRPr lang="en-US" altLang="en-US" dirty="0"/>
          </a:p>
        </p:txBody>
      </p:sp>
      <p:sp>
        <p:nvSpPr>
          <p:cNvPr id="8" name="Footer Placeholder 4">
            <a:extLst>
              <a:ext uri="{FF2B5EF4-FFF2-40B4-BE49-F238E27FC236}">
                <a16:creationId xmlns:a16="http://schemas.microsoft.com/office/drawing/2014/main" id="{693DE181-AB1E-41EA-9072-8391BB3614A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2552A6D-6DD1-4D40-9347-D28A0EEDB492}"/>
              </a:ext>
            </a:extLst>
          </p:cNvPr>
          <p:cNvSpPr>
            <a:spLocks noGrp="1"/>
          </p:cNvSpPr>
          <p:nvPr>
            <p:ph type="sldNum" sz="quarter" idx="12"/>
          </p:nvPr>
        </p:nvSpPr>
        <p:spPr/>
        <p:txBody>
          <a:bodyPr/>
          <a:lstStyle>
            <a:lvl1pPr>
              <a:defRPr/>
            </a:lvl1pPr>
          </a:lstStyle>
          <a:p>
            <a:fld id="{0CA96974-1D96-401E-A8C7-B1BE816F5C3E}" type="slidenum">
              <a:rPr lang="en-US" altLang="en-US"/>
              <a:pPr/>
              <a:t>‹#›</a:t>
            </a:fld>
            <a:endParaRPr lang="en-US" altLang="en-US" dirty="0"/>
          </a:p>
        </p:txBody>
      </p:sp>
    </p:spTree>
    <p:extLst>
      <p:ext uri="{BB962C8B-B14F-4D97-AF65-F5344CB8AC3E}">
        <p14:creationId xmlns:p14="http://schemas.microsoft.com/office/powerpoint/2010/main" val="366992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2CA0459-8C72-4590-9E29-DA19B7536741}"/>
              </a:ext>
            </a:extLst>
          </p:cNvPr>
          <p:cNvSpPr>
            <a:spLocks noGrp="1"/>
          </p:cNvSpPr>
          <p:nvPr>
            <p:ph type="dt" sz="half" idx="10"/>
          </p:nvPr>
        </p:nvSpPr>
        <p:spPr/>
        <p:txBody>
          <a:bodyPr/>
          <a:lstStyle>
            <a:lvl1pPr>
              <a:defRPr/>
            </a:lvl1pPr>
          </a:lstStyle>
          <a:p>
            <a:fld id="{ABBD73FD-9371-4C0A-B716-EBDC291BA6AE}" type="datetimeFigureOut">
              <a:rPr lang="en-US" altLang="en-US"/>
              <a:pPr/>
              <a:t>3/18/2022</a:t>
            </a:fld>
            <a:endParaRPr lang="en-US" altLang="en-US" dirty="0"/>
          </a:p>
        </p:txBody>
      </p:sp>
      <p:sp>
        <p:nvSpPr>
          <p:cNvPr id="4" name="Footer Placeholder 4">
            <a:extLst>
              <a:ext uri="{FF2B5EF4-FFF2-40B4-BE49-F238E27FC236}">
                <a16:creationId xmlns:a16="http://schemas.microsoft.com/office/drawing/2014/main" id="{242E627A-2842-4EB8-AC3E-27488688B2F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DD8788F-EE25-4A90-AEEA-3BBDA3D17B83}"/>
              </a:ext>
            </a:extLst>
          </p:cNvPr>
          <p:cNvSpPr>
            <a:spLocks noGrp="1"/>
          </p:cNvSpPr>
          <p:nvPr>
            <p:ph type="sldNum" sz="quarter" idx="12"/>
          </p:nvPr>
        </p:nvSpPr>
        <p:spPr/>
        <p:txBody>
          <a:bodyPr/>
          <a:lstStyle>
            <a:lvl1pPr>
              <a:defRPr/>
            </a:lvl1pPr>
          </a:lstStyle>
          <a:p>
            <a:fld id="{96D0C7DC-8F78-4EE7-B471-C6965C981F8E}" type="slidenum">
              <a:rPr lang="en-US" altLang="en-US"/>
              <a:pPr/>
              <a:t>‹#›</a:t>
            </a:fld>
            <a:endParaRPr lang="en-US" altLang="en-US" dirty="0"/>
          </a:p>
        </p:txBody>
      </p:sp>
    </p:spTree>
    <p:extLst>
      <p:ext uri="{BB962C8B-B14F-4D97-AF65-F5344CB8AC3E}">
        <p14:creationId xmlns:p14="http://schemas.microsoft.com/office/powerpoint/2010/main" val="17628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dirty="0"/>
          </a:p>
        </p:txBody>
      </p:sp>
    </p:spTree>
    <p:extLst>
      <p:ext uri="{BB962C8B-B14F-4D97-AF65-F5344CB8AC3E}">
        <p14:creationId xmlns:p14="http://schemas.microsoft.com/office/powerpoint/2010/main" val="152062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B16D53-CC5F-49B5-BCA9-02699601E3A6}"/>
              </a:ext>
            </a:extLst>
          </p:cNvPr>
          <p:cNvSpPr>
            <a:spLocks noGrp="1"/>
          </p:cNvSpPr>
          <p:nvPr>
            <p:ph type="dt" sz="half" idx="10"/>
          </p:nvPr>
        </p:nvSpPr>
        <p:spPr/>
        <p:txBody>
          <a:bodyPr/>
          <a:lstStyle>
            <a:lvl1pPr>
              <a:defRPr/>
            </a:lvl1pPr>
          </a:lstStyle>
          <a:p>
            <a:fld id="{6BC0C499-7776-420A-A141-379687566FB3}" type="datetimeFigureOut">
              <a:rPr lang="en-US" altLang="en-US"/>
              <a:pPr/>
              <a:t>3/18/2022</a:t>
            </a:fld>
            <a:endParaRPr lang="en-US" altLang="en-US" dirty="0"/>
          </a:p>
        </p:txBody>
      </p:sp>
      <p:sp>
        <p:nvSpPr>
          <p:cNvPr id="3" name="Footer Placeholder 4">
            <a:extLst>
              <a:ext uri="{FF2B5EF4-FFF2-40B4-BE49-F238E27FC236}">
                <a16:creationId xmlns:a16="http://schemas.microsoft.com/office/drawing/2014/main" id="{054FE923-BD46-41B5-857D-80976A4D236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3A1BC9B-8603-405E-8DBD-BD76FE456F47}"/>
              </a:ext>
            </a:extLst>
          </p:cNvPr>
          <p:cNvSpPr>
            <a:spLocks noGrp="1"/>
          </p:cNvSpPr>
          <p:nvPr>
            <p:ph type="sldNum" sz="quarter" idx="12"/>
          </p:nvPr>
        </p:nvSpPr>
        <p:spPr/>
        <p:txBody>
          <a:bodyPr/>
          <a:lstStyle>
            <a:lvl1pPr>
              <a:defRPr/>
            </a:lvl1pPr>
          </a:lstStyle>
          <a:p>
            <a:fld id="{141CCB6F-59F2-42E5-9775-6CF77E1FF1BD}" type="slidenum">
              <a:rPr lang="en-US" altLang="en-US"/>
              <a:pPr/>
              <a:t>‹#›</a:t>
            </a:fld>
            <a:endParaRPr lang="en-US" altLang="en-US" dirty="0"/>
          </a:p>
        </p:txBody>
      </p:sp>
    </p:spTree>
    <p:extLst>
      <p:ext uri="{BB962C8B-B14F-4D97-AF65-F5344CB8AC3E}">
        <p14:creationId xmlns:p14="http://schemas.microsoft.com/office/powerpoint/2010/main" val="247603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CD2BC7-F66A-4738-B70C-76CEB97A1134}"/>
              </a:ext>
            </a:extLst>
          </p:cNvPr>
          <p:cNvSpPr>
            <a:spLocks noGrp="1"/>
          </p:cNvSpPr>
          <p:nvPr>
            <p:ph type="dt" sz="half" idx="10"/>
          </p:nvPr>
        </p:nvSpPr>
        <p:spPr/>
        <p:txBody>
          <a:bodyPr/>
          <a:lstStyle>
            <a:lvl1pPr>
              <a:defRPr/>
            </a:lvl1pPr>
          </a:lstStyle>
          <a:p>
            <a:fld id="{57A02EE3-AE7E-43A3-B485-53675127FA31}"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B0D59FFD-91F0-456D-95A3-4376736FA1D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7C05133-BB24-4C95-8D60-8F1A3F24B17C}"/>
              </a:ext>
            </a:extLst>
          </p:cNvPr>
          <p:cNvSpPr>
            <a:spLocks noGrp="1"/>
          </p:cNvSpPr>
          <p:nvPr>
            <p:ph type="sldNum" sz="quarter" idx="12"/>
          </p:nvPr>
        </p:nvSpPr>
        <p:spPr/>
        <p:txBody>
          <a:bodyPr/>
          <a:lstStyle>
            <a:lvl1pPr>
              <a:defRPr/>
            </a:lvl1pPr>
          </a:lstStyle>
          <a:p>
            <a:fld id="{28447098-7F80-470E-B558-4E8AB008133D}" type="slidenum">
              <a:rPr lang="en-US" altLang="en-US"/>
              <a:pPr/>
              <a:t>‹#›</a:t>
            </a:fld>
            <a:endParaRPr lang="en-US" altLang="en-US" dirty="0"/>
          </a:p>
        </p:txBody>
      </p:sp>
    </p:spTree>
    <p:extLst>
      <p:ext uri="{BB962C8B-B14F-4D97-AF65-F5344CB8AC3E}">
        <p14:creationId xmlns:p14="http://schemas.microsoft.com/office/powerpoint/2010/main" val="1844695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08BF54-0405-4E01-AA46-0C8A075902CD}"/>
              </a:ext>
            </a:extLst>
          </p:cNvPr>
          <p:cNvSpPr>
            <a:spLocks noGrp="1"/>
          </p:cNvSpPr>
          <p:nvPr>
            <p:ph type="dt" sz="half" idx="10"/>
          </p:nvPr>
        </p:nvSpPr>
        <p:spPr/>
        <p:txBody>
          <a:bodyPr/>
          <a:lstStyle>
            <a:lvl1pPr>
              <a:defRPr/>
            </a:lvl1pPr>
          </a:lstStyle>
          <a:p>
            <a:fld id="{B006D950-4C02-4670-8ECE-A1695E503482}"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BD01DE4E-EF83-4BBF-8A52-A86BD4722CA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0523CF9-5708-47E6-B100-EF41ED76F986}"/>
              </a:ext>
            </a:extLst>
          </p:cNvPr>
          <p:cNvSpPr>
            <a:spLocks noGrp="1"/>
          </p:cNvSpPr>
          <p:nvPr>
            <p:ph type="sldNum" sz="quarter" idx="12"/>
          </p:nvPr>
        </p:nvSpPr>
        <p:spPr/>
        <p:txBody>
          <a:bodyPr/>
          <a:lstStyle>
            <a:lvl1pPr>
              <a:defRPr/>
            </a:lvl1pPr>
          </a:lstStyle>
          <a:p>
            <a:fld id="{F79A5F03-351D-4308-9AD8-BEAFF7DFE3E1}" type="slidenum">
              <a:rPr lang="en-US" altLang="en-US"/>
              <a:pPr/>
              <a:t>‹#›</a:t>
            </a:fld>
            <a:endParaRPr lang="en-US" altLang="en-US" dirty="0"/>
          </a:p>
        </p:txBody>
      </p:sp>
    </p:spTree>
    <p:extLst>
      <p:ext uri="{BB962C8B-B14F-4D97-AF65-F5344CB8AC3E}">
        <p14:creationId xmlns:p14="http://schemas.microsoft.com/office/powerpoint/2010/main" val="2069597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E8400-71BC-494E-9557-85A1358938AE}"/>
              </a:ext>
            </a:extLst>
          </p:cNvPr>
          <p:cNvSpPr>
            <a:spLocks noGrp="1"/>
          </p:cNvSpPr>
          <p:nvPr>
            <p:ph type="dt" sz="half" idx="10"/>
          </p:nvPr>
        </p:nvSpPr>
        <p:spPr/>
        <p:txBody>
          <a:bodyPr/>
          <a:lstStyle>
            <a:lvl1pPr>
              <a:defRPr/>
            </a:lvl1pPr>
          </a:lstStyle>
          <a:p>
            <a:fld id="{D7A1BA97-6290-40DB-BAE6-5C1EFA8D4557}"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B1219F66-C26C-4FBC-9CA4-FB9BD73DCEA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3088D21-396D-4E76-9D63-6612866428E5}"/>
              </a:ext>
            </a:extLst>
          </p:cNvPr>
          <p:cNvSpPr>
            <a:spLocks noGrp="1"/>
          </p:cNvSpPr>
          <p:nvPr>
            <p:ph type="sldNum" sz="quarter" idx="12"/>
          </p:nvPr>
        </p:nvSpPr>
        <p:spPr/>
        <p:txBody>
          <a:bodyPr/>
          <a:lstStyle>
            <a:lvl1pPr>
              <a:defRPr/>
            </a:lvl1pPr>
          </a:lstStyle>
          <a:p>
            <a:fld id="{1D02320F-433E-4AF8-93E9-3EB36553B9D5}" type="slidenum">
              <a:rPr lang="en-US" altLang="en-US"/>
              <a:pPr/>
              <a:t>‹#›</a:t>
            </a:fld>
            <a:endParaRPr lang="en-US" altLang="en-US" dirty="0"/>
          </a:p>
        </p:txBody>
      </p:sp>
    </p:spTree>
    <p:extLst>
      <p:ext uri="{BB962C8B-B14F-4D97-AF65-F5344CB8AC3E}">
        <p14:creationId xmlns:p14="http://schemas.microsoft.com/office/powerpoint/2010/main" val="2413130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DC506-F3CD-4B73-96C6-F5E304F087AA}"/>
              </a:ext>
            </a:extLst>
          </p:cNvPr>
          <p:cNvSpPr>
            <a:spLocks noGrp="1"/>
          </p:cNvSpPr>
          <p:nvPr>
            <p:ph type="dt" sz="half" idx="10"/>
          </p:nvPr>
        </p:nvSpPr>
        <p:spPr/>
        <p:txBody>
          <a:bodyPr/>
          <a:lstStyle>
            <a:lvl1pPr>
              <a:defRPr/>
            </a:lvl1pPr>
          </a:lstStyle>
          <a:p>
            <a:fld id="{053999E7-C449-4B67-A86F-409AC9CB297D}"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D569FD40-818D-4ED3-9A34-8227B49D74B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EB1FD10-A02C-4A91-956F-152E628F8BF8}"/>
              </a:ext>
            </a:extLst>
          </p:cNvPr>
          <p:cNvSpPr>
            <a:spLocks noGrp="1"/>
          </p:cNvSpPr>
          <p:nvPr>
            <p:ph type="sldNum" sz="quarter" idx="12"/>
          </p:nvPr>
        </p:nvSpPr>
        <p:spPr/>
        <p:txBody>
          <a:bodyPr/>
          <a:lstStyle>
            <a:lvl1pPr>
              <a:defRPr/>
            </a:lvl1pPr>
          </a:lstStyle>
          <a:p>
            <a:fld id="{693ED2DB-1046-4699-B7F7-59D6D10221DF}" type="slidenum">
              <a:rPr lang="en-US" altLang="en-US"/>
              <a:pPr/>
              <a:t>‹#›</a:t>
            </a:fld>
            <a:endParaRPr lang="en-US" altLang="en-US" dirty="0"/>
          </a:p>
        </p:txBody>
      </p:sp>
    </p:spTree>
    <p:extLst>
      <p:ext uri="{BB962C8B-B14F-4D97-AF65-F5344CB8AC3E}">
        <p14:creationId xmlns:p14="http://schemas.microsoft.com/office/powerpoint/2010/main" val="3578593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4BFB4-B36F-44D6-887D-BFFD3A089AF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802882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BFB4-B36F-44D6-887D-BFFD3A089AF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3447073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4BFB4-B36F-44D6-887D-BFFD3A089AF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26020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4BFB4-B36F-44D6-887D-BFFD3A089AF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1226101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4BFB4-B36F-44D6-887D-BFFD3A089AFE}"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328094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dirty="0"/>
          </a:p>
        </p:txBody>
      </p:sp>
    </p:spTree>
    <p:extLst>
      <p:ext uri="{BB962C8B-B14F-4D97-AF65-F5344CB8AC3E}">
        <p14:creationId xmlns:p14="http://schemas.microsoft.com/office/powerpoint/2010/main" val="159428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4BFB4-B36F-44D6-887D-BFFD3A089AFE}"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3336793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4BFB4-B36F-44D6-887D-BFFD3A089AFE}"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3892338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4BFB4-B36F-44D6-887D-BFFD3A089AF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2170383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4BFB4-B36F-44D6-887D-BFFD3A089AFE}"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1662016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BFB4-B36F-44D6-887D-BFFD3A089AF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1807781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4BFB4-B36F-44D6-887D-BFFD3A089AFE}"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7295F-C13B-4664-A11C-ABCD2A93B748}" type="slidenum">
              <a:rPr lang="en-US" smtClean="0"/>
              <a:t>‹#›</a:t>
            </a:fld>
            <a:endParaRPr lang="en-US"/>
          </a:p>
        </p:txBody>
      </p:sp>
    </p:spTree>
    <p:extLst>
      <p:ext uri="{BB962C8B-B14F-4D97-AF65-F5344CB8AC3E}">
        <p14:creationId xmlns:p14="http://schemas.microsoft.com/office/powerpoint/2010/main" val="314961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5389970-6F0A-1C48-8157-4BB28FE693A2}"/>
              </a:ext>
            </a:extLst>
          </p:cNvPr>
          <p:cNvPicPr>
            <a:picLocks noChangeAspect="1"/>
          </p:cNvPicPr>
          <p:nvPr userDrawn="1"/>
        </p:nvPicPr>
        <p:blipFill>
          <a:blip r:embed="rId2"/>
          <a:stretch>
            <a:fillRect/>
          </a:stretch>
        </p:blipFill>
        <p:spPr>
          <a:xfrm>
            <a:off x="4413" y="-1"/>
            <a:ext cx="9139587" cy="5145985"/>
          </a:xfrm>
          <a:prstGeom prst="rect">
            <a:avLst/>
          </a:prstGeom>
        </p:spPr>
      </p:pic>
    </p:spTree>
    <p:extLst>
      <p:ext uri="{BB962C8B-B14F-4D97-AF65-F5344CB8AC3E}">
        <p14:creationId xmlns:p14="http://schemas.microsoft.com/office/powerpoint/2010/main" val="3737751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989EDFDD-C131-434E-A684-664FB88D4A24}"/>
              </a:ext>
            </a:extLst>
          </p:cNvPr>
          <p:cNvPicPr>
            <a:picLocks noChangeAspect="1"/>
          </p:cNvPicPr>
          <p:nvPr userDrawn="1"/>
        </p:nvPicPr>
        <p:blipFill>
          <a:blip r:embed="rId2"/>
          <a:stretch>
            <a:fillRect/>
          </a:stretch>
        </p:blipFill>
        <p:spPr>
          <a:xfrm>
            <a:off x="0" y="-2485"/>
            <a:ext cx="9144000" cy="5148470"/>
          </a:xfrm>
          <a:prstGeom prst="rect">
            <a:avLst/>
          </a:prstGeom>
        </p:spPr>
      </p:pic>
    </p:spTree>
    <p:extLst>
      <p:ext uri="{BB962C8B-B14F-4D97-AF65-F5344CB8AC3E}">
        <p14:creationId xmlns:p14="http://schemas.microsoft.com/office/powerpoint/2010/main" val="1097350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588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2FD995-5C48-4102-9F3E-04A85A8DDEB8}" type="datetimeFigureOut">
              <a:rPr lang="en-US" altLang="en-US"/>
              <a:pPr>
                <a:defRPr/>
              </a:pPr>
              <a:t>3/18/2022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276953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dirty="0"/>
          </a:p>
        </p:txBody>
      </p:sp>
    </p:spTree>
    <p:extLst>
      <p:ext uri="{BB962C8B-B14F-4D97-AF65-F5344CB8AC3E}">
        <p14:creationId xmlns:p14="http://schemas.microsoft.com/office/powerpoint/2010/main" val="2713870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18DE95-A34D-460E-B302-543CDC427143}" type="datetimeFigureOut">
              <a:rPr lang="en-US" altLang="en-US"/>
              <a:pPr>
                <a:defRPr/>
              </a:pPr>
              <a:t>3/18/2022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2493309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D93677-119B-45D7-A21D-E3561178317B}" type="datetimeFigureOut">
              <a:rPr lang="en-US" altLang="en-US"/>
              <a:pPr>
                <a:defRPr/>
              </a:pPr>
              <a:t>3/18/2022</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56082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09763E-1570-4B9D-B8E5-54AC6E3DFAEE}" type="datetimeFigureOut">
              <a:rPr lang="en-US" altLang="en-US"/>
              <a:pPr>
                <a:defRPr/>
              </a:pPr>
              <a:t>3/18/2022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3324781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BC96C2-3956-468E-8B31-416A2C90242A}" type="datetimeFigureOut">
              <a:rPr lang="en-US" altLang="en-US"/>
              <a:pPr>
                <a:defRPr/>
              </a:pPr>
              <a:t>3/18/2022</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254974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B2C9D9-D959-42E9-9F41-FA4F34487486}" type="datetimeFigureOut">
              <a:rPr lang="en-US" altLang="en-US"/>
              <a:pPr>
                <a:defRPr/>
              </a:pPr>
              <a:t>3/18/2022</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490689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C31D0-18BE-4BF6-9461-8AC10423BDF7}" type="datetimeFigureOut">
              <a:rPr lang="en-US" altLang="en-US"/>
              <a:pPr>
                <a:defRPr/>
              </a:pPr>
              <a:t>3/18/2022</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446227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8A7BAE-D518-4DF1-BD7C-660CDA3BC1BC}" type="datetimeFigureOut">
              <a:rPr lang="en-US" altLang="en-US"/>
              <a:pPr>
                <a:defRPr/>
              </a:pPr>
              <a:t>3/18/2022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2358484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025140-1303-4A64-BFAB-F1E7B2A0EE9F}" type="datetimeFigureOut">
              <a:rPr lang="en-US" altLang="en-US"/>
              <a:pPr>
                <a:defRPr/>
              </a:pPr>
              <a:t>3/18/2022</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312794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3"/>
            <a:ext cx="628650" cy="365125"/>
          </a:xfrm>
        </p:spPr>
        <p:txBody>
          <a:bodyPr/>
          <a:lstStyle>
            <a:lvl1pPr>
              <a:defRPr/>
            </a:lvl1pPr>
          </a:lstStyle>
          <a:p>
            <a:pPr>
              <a:defRPr/>
            </a:pPr>
            <a:fld id="{BB4DE1E6-5D39-4BA8-A8F9-9CFEA61D90A0}" type="datetimeFigureOut">
              <a:rPr lang="en-US" altLang="en-US"/>
              <a:pPr>
                <a:defRPr/>
              </a:pPr>
              <a:t>3/18/2022</a:t>
            </a:fld>
            <a:endParaRPr lang="en-US" altLang="en-US" dirty="0"/>
          </a:p>
        </p:txBody>
      </p:sp>
      <p:sp>
        <p:nvSpPr>
          <p:cNvPr id="5" name="Footer Placeholder 4"/>
          <p:cNvSpPr>
            <a:spLocks noGrp="1"/>
          </p:cNvSpPr>
          <p:nvPr>
            <p:ph type="ftr" sz="quarter" idx="11"/>
          </p:nvPr>
        </p:nvSpPr>
        <p:spPr>
          <a:xfrm rot="5400000">
            <a:off x="-674687" y="1760538"/>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1"/>
            <a:ext cx="628650" cy="349250"/>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3806108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96838" y="360363"/>
            <a:ext cx="628650" cy="365125"/>
          </a:xfrm>
        </p:spPr>
        <p:txBody>
          <a:bodyPr/>
          <a:lstStyle>
            <a:lvl1pPr>
              <a:defRPr/>
            </a:lvl1pPr>
          </a:lstStyle>
          <a:p>
            <a:pPr>
              <a:defRPr/>
            </a:pPr>
            <a:fld id="{5869C2A9-DBB4-468B-8A3C-2F204295B180}" type="datetimeFigureOut">
              <a:rPr lang="en-US" altLang="en-US"/>
              <a:pPr>
                <a:defRPr/>
              </a:pPr>
              <a:t>3/18/2022</a:t>
            </a:fld>
            <a:endParaRPr lang="en-US" altLang="en-US" dirty="0"/>
          </a:p>
        </p:txBody>
      </p:sp>
      <p:sp>
        <p:nvSpPr>
          <p:cNvPr id="5" name="Footer Placeholder 4"/>
          <p:cNvSpPr>
            <a:spLocks noGrp="1"/>
          </p:cNvSpPr>
          <p:nvPr>
            <p:ph type="ftr" sz="quarter" idx="11"/>
          </p:nvPr>
        </p:nvSpPr>
        <p:spPr>
          <a:xfrm rot="5400000">
            <a:off x="-674687" y="1760538"/>
            <a:ext cx="2171700"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1"/>
            <a:ext cx="628650" cy="349250"/>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7734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3/18/2022</a:t>
            </a:fld>
            <a:endParaRPr lang="en-US" altLang="en-US" dirty="0"/>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dirty="0"/>
          </a:p>
        </p:txBody>
      </p:sp>
    </p:spTree>
    <p:extLst>
      <p:ext uri="{BB962C8B-B14F-4D97-AF65-F5344CB8AC3E}">
        <p14:creationId xmlns:p14="http://schemas.microsoft.com/office/powerpoint/2010/main" val="2951633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_Opt 1_1 Lin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42900" y="670873"/>
            <a:ext cx="8343900" cy="453431"/>
          </a:xfrm>
          <a:prstGeom prst="rect">
            <a:avLst/>
          </a:prstGeom>
        </p:spPr>
        <p:txBody>
          <a:bodyPr>
            <a:noAutofit/>
          </a:bodyPr>
          <a:lstStyle>
            <a:lvl1pPr marL="0" algn="l" defTabSz="685783" rtl="0" eaLnBrk="1" latinLnBrk="0" hangingPunct="1">
              <a:lnSpc>
                <a:spcPct val="100000"/>
              </a:lnSpc>
              <a:defRPr lang="en-US" sz="2400" b="1" kern="1200" dirty="0">
                <a:solidFill>
                  <a:schemeClr val="tx1"/>
                </a:solidFill>
                <a:latin typeface="Georgia" panose="02040502050405020303" pitchFamily="18" charset="0"/>
                <a:ea typeface="+mn-ea"/>
                <a:cs typeface="+mn-cs"/>
              </a:defRPr>
            </a:lvl1pPr>
          </a:lstStyle>
          <a:p>
            <a:r>
              <a:rPr lang="en-US" dirty="0"/>
              <a:t>Slide Title Here</a:t>
            </a:r>
          </a:p>
        </p:txBody>
      </p:sp>
      <p:cxnSp>
        <p:nvCxnSpPr>
          <p:cNvPr id="8" name="Straight Connector 7"/>
          <p:cNvCxnSpPr/>
          <p:nvPr userDrawn="1"/>
        </p:nvCxnSpPr>
        <p:spPr>
          <a:xfrm flipV="1">
            <a:off x="457200" y="595840"/>
            <a:ext cx="457200" cy="1"/>
          </a:xfrm>
          <a:prstGeom prst="line">
            <a:avLst/>
          </a:prstGeom>
          <a:ln w="76200">
            <a:solidFill>
              <a:srgbClr val="1E69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4486275"/>
            <a:ext cx="8229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0" hasCustomPrompt="1"/>
          </p:nvPr>
        </p:nvSpPr>
        <p:spPr>
          <a:xfrm>
            <a:off x="342900" y="275128"/>
            <a:ext cx="8343900" cy="393323"/>
          </a:xfrm>
          <a:prstGeom prst="rect">
            <a:avLst/>
          </a:prstGeom>
        </p:spPr>
        <p:txBody>
          <a:bodyPr>
            <a:normAutofit/>
          </a:bodyPr>
          <a:lstStyle>
            <a:lvl1pPr marL="0" indent="0">
              <a:buNone/>
              <a:defRPr sz="1500" b="1" baseline="0"/>
            </a:lvl1pPr>
          </a:lstStyle>
          <a:p>
            <a:pPr lvl="0"/>
            <a:r>
              <a:rPr lang="en-US" dirty="0"/>
              <a:t>Section Title Here</a:t>
            </a:r>
          </a:p>
        </p:txBody>
      </p:sp>
      <p:sp>
        <p:nvSpPr>
          <p:cNvPr id="25" name="Text Placeholder 24"/>
          <p:cNvSpPr>
            <a:spLocks noGrp="1"/>
          </p:cNvSpPr>
          <p:nvPr>
            <p:ph type="body" sz="quarter" idx="11"/>
          </p:nvPr>
        </p:nvSpPr>
        <p:spPr>
          <a:xfrm>
            <a:off x="342900" y="1423359"/>
            <a:ext cx="8343900" cy="2862892"/>
          </a:xfrm>
          <a:prstGeom prst="rect">
            <a:avLst/>
          </a:prstGeom>
        </p:spPr>
        <p:txBody>
          <a:bodyPr>
            <a:normAutofit/>
          </a:bodyPr>
          <a:lstStyle>
            <a:lvl1pPr marL="171446" indent="-171446">
              <a:buClr>
                <a:srgbClr val="1E69D2"/>
              </a:buClr>
              <a:buFont typeface="Arial" panose="020B0604020202020204" pitchFamily="34" charset="0"/>
              <a:buChar char="•"/>
              <a:defRPr sz="1800"/>
            </a:lvl1pPr>
            <a:lvl2pPr marL="514337" indent="-171446">
              <a:buClr>
                <a:srgbClr val="1E69D2"/>
              </a:buClr>
              <a:buFont typeface="Arial" panose="020B0604020202020204" pitchFamily="34" charset="0"/>
              <a:buChar char="•"/>
              <a:defRPr sz="1500"/>
            </a:lvl2pPr>
            <a:lvl3pPr marL="857228" indent="-171446">
              <a:buClr>
                <a:srgbClr val="1E69D2"/>
              </a:buClr>
              <a:buFont typeface="Arial" panose="020B0604020202020204" pitchFamily="34" charset="0"/>
              <a:buChar char="•"/>
              <a:defRPr sz="1350"/>
            </a:lvl3pPr>
            <a:lvl4pPr marL="1200120" indent="-171446">
              <a:buClr>
                <a:srgbClr val="1E69D2"/>
              </a:buClr>
              <a:buFont typeface="Arial" panose="020B0604020202020204" pitchFamily="34" charset="0"/>
              <a:buChar char="•"/>
              <a:defRPr sz="1200"/>
            </a:lvl4pPr>
            <a:lvl5pPr marL="1543012" indent="-171446">
              <a:buClr>
                <a:srgbClr val="1E69D2"/>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8116784" y="4628588"/>
            <a:ext cx="670956" cy="276999"/>
          </a:xfrm>
          <a:prstGeom prst="rect">
            <a:avLst/>
          </a:prstGeom>
          <a:noFill/>
        </p:spPr>
        <p:txBody>
          <a:bodyPr wrap="square" rtlCol="0">
            <a:spAutoFit/>
          </a:bodyPr>
          <a:lstStyle/>
          <a:p>
            <a:pPr algn="r"/>
            <a:fld id="{E803F223-E4EE-4180-B063-31D2456F5238}" type="slidenum">
              <a:rPr lang="en-US" sz="1200" b="1" smtClean="0">
                <a:solidFill>
                  <a:schemeClr val="bg2"/>
                </a:solidFill>
              </a:rPr>
              <a:pPr algn="r"/>
              <a:t>‹#›</a:t>
            </a:fld>
            <a:endParaRPr lang="en-US" sz="1800" b="1" dirty="0">
              <a:solidFill>
                <a:schemeClr val="bg2"/>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678" y="4624315"/>
            <a:ext cx="1517904" cy="315200"/>
          </a:xfrm>
          <a:prstGeom prst="rect">
            <a:avLst/>
          </a:prstGeom>
        </p:spPr>
      </p:pic>
    </p:spTree>
    <p:extLst>
      <p:ext uri="{BB962C8B-B14F-4D97-AF65-F5344CB8AC3E}">
        <p14:creationId xmlns:p14="http://schemas.microsoft.com/office/powerpoint/2010/main" val="15567568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3/18/2022</a:t>
            </a:fld>
            <a:endParaRPr lang="en-US" altLang="en-US" dirty="0"/>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dirty="0"/>
          </a:p>
        </p:txBody>
      </p:sp>
    </p:spTree>
    <p:extLst>
      <p:ext uri="{BB962C8B-B14F-4D97-AF65-F5344CB8AC3E}">
        <p14:creationId xmlns:p14="http://schemas.microsoft.com/office/powerpoint/2010/main" val="39372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3/18/2022</a:t>
            </a:fld>
            <a:endParaRPr lang="en-US" altLang="en-US" dirty="0"/>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dirty="0"/>
          </a:p>
        </p:txBody>
      </p:sp>
    </p:spTree>
    <p:extLst>
      <p:ext uri="{BB962C8B-B14F-4D97-AF65-F5344CB8AC3E}">
        <p14:creationId xmlns:p14="http://schemas.microsoft.com/office/powerpoint/2010/main" val="20316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dirty="0"/>
          </a:p>
        </p:txBody>
      </p:sp>
    </p:spTree>
    <p:extLst>
      <p:ext uri="{BB962C8B-B14F-4D97-AF65-F5344CB8AC3E}">
        <p14:creationId xmlns:p14="http://schemas.microsoft.com/office/powerpoint/2010/main" val="37239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3/18/2022</a:t>
            </a:fld>
            <a:endParaRPr lang="en-US" altLang="en-US" dirty="0"/>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dirty="0"/>
          </a:p>
        </p:txBody>
      </p:sp>
    </p:spTree>
    <p:extLst>
      <p:ext uri="{BB962C8B-B14F-4D97-AF65-F5344CB8AC3E}">
        <p14:creationId xmlns:p14="http://schemas.microsoft.com/office/powerpoint/2010/main" val="85645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38.xml"/><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anose="020B0604020202020204" pitchFamily="34" charset="0"/>
              </a:defRPr>
            </a:lvl1pPr>
          </a:lstStyle>
          <a:p>
            <a:fld id="{FACF4119-86F6-4909-BAA9-C065A8D9288C}"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FA35EBE1-9EEA-4910-9E30-BEF4A4B3DCE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70" r:id="rId10"/>
    <p:sldLayoutId id="2147483771" r:id="rId11"/>
    <p:sldLayoutId id="2147483784" r:id="rId12"/>
    <p:sldLayoutId id="2147483785" r:id="rId13"/>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3C36B8FB-5A54-4FC6-B65C-3B1BE1CCCB7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B8CA283E-5652-4446-B54C-893A68F7296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CDD107-41F2-4BD0-A0A3-1308B4F8211A}"/>
              </a:ext>
            </a:extLst>
          </p:cNvPr>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373E6BB-3677-4CA5-9C64-6C0AFA103B88}" type="datetimeFigureOut">
              <a:rPr lang="en-US" altLang="en-US"/>
              <a:pPr/>
              <a:t>3/18/2022</a:t>
            </a:fld>
            <a:endParaRPr lang="en-US" altLang="en-US" dirty="0"/>
          </a:p>
        </p:txBody>
      </p:sp>
      <p:sp>
        <p:nvSpPr>
          <p:cNvPr id="5" name="Footer Placeholder 4">
            <a:extLst>
              <a:ext uri="{FF2B5EF4-FFF2-40B4-BE49-F238E27FC236}">
                <a16:creationId xmlns:a16="http://schemas.microsoft.com/office/drawing/2014/main" id="{EA20AB82-7A36-4640-B3D1-8C18999975F3}"/>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Franklin Gothic Book"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3B302C36-CBB4-4CC6-BA6F-C519C2275CF3}"/>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6025C5-6D04-47E7-A4B5-9670E973099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A4BFB4-B36F-44D6-887D-BFFD3A089AFE}" type="datetimeFigureOut">
              <a:rPr lang="en-US" smtClean="0"/>
              <a:t>3/18/2022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57295F-C13B-4664-A11C-ABCD2A93B748}" type="slidenum">
              <a:rPr lang="en-US" smtClean="0"/>
              <a:t>‹#›</a:t>
            </a:fld>
            <a:endParaRPr lang="en-US"/>
          </a:p>
        </p:txBody>
      </p:sp>
    </p:spTree>
    <p:extLst>
      <p:ext uri="{BB962C8B-B14F-4D97-AF65-F5344CB8AC3E}">
        <p14:creationId xmlns:p14="http://schemas.microsoft.com/office/powerpoint/2010/main" val="82595123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6" r:id="rId12"/>
    <p:sldLayoutId id="21474837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D5086-64D9-8146-9D44-8F5F82AD94ED}"/>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3771220605"/>
      </p:ext>
    </p:extLst>
  </p:cSld>
  <p:clrMap bg1="lt1" tx1="dk1" bg2="lt2" tx2="dk2" accent1="accent1" accent2="accent2" accent3="accent3" accent4="accent4" accent5="accent5" accent6="accent6" hlink="hlink" folHlink="folHlink"/>
  <p:sldLayoutIdLst>
    <p:sldLayoutId id="21474837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90A2"/>
                </a:solidFill>
                <a:cs typeface="Arial" pitchFamily="34" charset="0"/>
              </a:defRPr>
            </a:lvl1pPr>
          </a:lstStyle>
          <a:p>
            <a:pPr>
              <a:defRPr/>
            </a:pPr>
            <a:fld id="{F8256ABC-1B01-4146-A4BF-9F0178B54AA4}" type="datetimeFigureOut">
              <a:rPr lang="en-US" altLang="en-US"/>
              <a:pPr>
                <a:defRPr/>
              </a:pPr>
              <a:t>3/18/2022</a:t>
            </a:fld>
            <a:endParaRPr lang="en-US" altLang="en-US" dirty="0"/>
          </a:p>
        </p:txBody>
      </p:sp>
      <p:sp>
        <p:nvSpPr>
          <p:cNvPr id="5" name="Footer Placeholder 4"/>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153400" y="114301"/>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spTree>
    <p:extLst>
      <p:ext uri="{BB962C8B-B14F-4D97-AF65-F5344CB8AC3E}">
        <p14:creationId xmlns:p14="http://schemas.microsoft.com/office/powerpoint/2010/main" val="296764308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189" algn="ctr" rtl="0" fontAlgn="base">
        <a:spcBef>
          <a:spcPct val="0"/>
        </a:spcBef>
        <a:spcAft>
          <a:spcPct val="0"/>
        </a:spcAft>
        <a:defRPr sz="4400">
          <a:solidFill>
            <a:schemeClr val="tx1"/>
          </a:solidFill>
          <a:latin typeface="Garamond" charset="0"/>
          <a:ea typeface="ＭＳ Ｐゴシック" charset="0"/>
        </a:defRPr>
      </a:lvl6pPr>
      <a:lvl7pPr marL="914378" algn="ctr" rtl="0" fontAlgn="base">
        <a:spcBef>
          <a:spcPct val="0"/>
        </a:spcBef>
        <a:spcAft>
          <a:spcPct val="0"/>
        </a:spcAft>
        <a:defRPr sz="4400">
          <a:solidFill>
            <a:schemeClr val="tx1"/>
          </a:solidFill>
          <a:latin typeface="Garamond" charset="0"/>
          <a:ea typeface="ＭＳ Ｐゴシック" charset="0"/>
        </a:defRPr>
      </a:lvl7pPr>
      <a:lvl8pPr marL="1371566" algn="ctr" rtl="0" fontAlgn="base">
        <a:spcBef>
          <a:spcPct val="0"/>
        </a:spcBef>
        <a:spcAft>
          <a:spcPct val="0"/>
        </a:spcAft>
        <a:defRPr sz="4400">
          <a:solidFill>
            <a:schemeClr val="tx1"/>
          </a:solidFill>
          <a:latin typeface="Garamond" charset="0"/>
          <a:ea typeface="ＭＳ Ｐゴシック" charset="0"/>
        </a:defRPr>
      </a:lvl8pPr>
      <a:lvl9pPr marL="1828754" algn="ctr" rtl="0" fontAlgn="base">
        <a:spcBef>
          <a:spcPct val="0"/>
        </a:spcBef>
        <a:spcAft>
          <a:spcPct val="0"/>
        </a:spcAft>
        <a:defRPr sz="4400">
          <a:solidFill>
            <a:schemeClr val="tx1"/>
          </a:solidFill>
          <a:latin typeface="Garamond" charset="0"/>
          <a:ea typeface="ＭＳ Ｐゴシック"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cc.org/Guidelines"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 y="4019550"/>
            <a:ext cx="5334037" cy="914990"/>
          </a:xfrm>
          <a:prstGeom prst="rect">
            <a:avLst/>
          </a:prstGeom>
        </p:spPr>
        <p:txBody>
          <a:bodyPr/>
          <a:lstStyle/>
          <a:p>
            <a:pPr marL="0" indent="0">
              <a:spcBef>
                <a:spcPts val="0"/>
              </a:spcBef>
              <a:buNone/>
            </a:pPr>
            <a:r>
              <a:rPr lang="en-US" sz="1200" dirty="0" err="1">
                <a:solidFill>
                  <a:srgbClr val="1F497D">
                    <a:lumMod val="75000"/>
                  </a:srgbClr>
                </a:solidFill>
                <a:latin typeface="Garamond" panose="02020404030301010803" pitchFamily="18" charset="0"/>
                <a:ea typeface="+mj-ea"/>
                <a:cs typeface="+mj-cs"/>
              </a:rPr>
              <a:t>Nkechinyere</a:t>
            </a:r>
            <a:r>
              <a:rPr lang="en-US" sz="1200" dirty="0">
                <a:solidFill>
                  <a:srgbClr val="1F497D">
                    <a:lumMod val="75000"/>
                  </a:srgbClr>
                </a:solidFill>
                <a:latin typeface="Garamond" panose="02020404030301010803" pitchFamily="18" charset="0"/>
                <a:ea typeface="+mj-ea"/>
                <a:cs typeface="+mj-cs"/>
              </a:rPr>
              <a:t> </a:t>
            </a:r>
            <a:r>
              <a:rPr lang="en-US" sz="1200" dirty="0" err="1">
                <a:solidFill>
                  <a:srgbClr val="1F497D">
                    <a:lumMod val="75000"/>
                  </a:srgbClr>
                </a:solidFill>
                <a:latin typeface="Garamond" panose="02020404030301010803" pitchFamily="18" charset="0"/>
                <a:ea typeface="+mj-ea"/>
                <a:cs typeface="+mj-cs"/>
              </a:rPr>
              <a:t>Ijioma</a:t>
            </a:r>
            <a:r>
              <a:rPr lang="en-US" sz="1200" dirty="0">
                <a:solidFill>
                  <a:srgbClr val="1F497D">
                    <a:lumMod val="75000"/>
                  </a:srgbClr>
                </a:solidFill>
                <a:latin typeface="Garamond" panose="02020404030301010803" pitchFamily="18" charset="0"/>
                <a:ea typeface="+mj-ea"/>
                <a:cs typeface="+mj-cs"/>
              </a:rPr>
              <a:t>, MBBS, FACC </a:t>
            </a:r>
          </a:p>
          <a:p>
            <a:pPr marL="0" indent="0">
              <a:spcBef>
                <a:spcPts val="0"/>
              </a:spcBef>
              <a:buNone/>
            </a:pPr>
            <a:r>
              <a:rPr lang="en-US" sz="1200" dirty="0">
                <a:solidFill>
                  <a:srgbClr val="1F497D">
                    <a:lumMod val="75000"/>
                  </a:srgbClr>
                </a:solidFill>
                <a:latin typeface="Garamond" panose="02020404030301010803" pitchFamily="18" charset="0"/>
                <a:ea typeface="+mj-ea"/>
                <a:cs typeface="+mj-cs"/>
              </a:rPr>
              <a:t>Pamela Douglas, MD, MACC </a:t>
            </a:r>
          </a:p>
          <a:p>
            <a:pPr marL="0" indent="0">
              <a:spcBef>
                <a:spcPts val="0"/>
              </a:spcBef>
              <a:buNone/>
            </a:pPr>
            <a:r>
              <a:rPr lang="en-US" sz="1200" dirty="0" err="1">
                <a:solidFill>
                  <a:srgbClr val="1F497D">
                    <a:lumMod val="75000"/>
                  </a:srgbClr>
                </a:solidFill>
                <a:latin typeface="Garamond" panose="02020404030301010803" pitchFamily="18" charset="0"/>
                <a:ea typeface="+mj-ea"/>
                <a:cs typeface="+mj-cs"/>
              </a:rPr>
              <a:t>Sharonne</a:t>
            </a:r>
            <a:r>
              <a:rPr lang="en-US" sz="1200" dirty="0">
                <a:solidFill>
                  <a:srgbClr val="1F497D">
                    <a:lumMod val="75000"/>
                  </a:srgbClr>
                </a:solidFill>
                <a:latin typeface="Garamond" panose="02020404030301010803" pitchFamily="18" charset="0"/>
                <a:ea typeface="+mj-ea"/>
                <a:cs typeface="+mj-cs"/>
              </a:rPr>
              <a:t> Hayes, MD, FACC </a:t>
            </a:r>
          </a:p>
          <a:p>
            <a:pPr marL="0" indent="0">
              <a:spcBef>
                <a:spcPts val="0"/>
              </a:spcBef>
              <a:buNone/>
            </a:pPr>
            <a:r>
              <a:rPr lang="en-US" sz="1200" dirty="0">
                <a:solidFill>
                  <a:srgbClr val="1F497D">
                    <a:lumMod val="75000"/>
                  </a:srgbClr>
                </a:solidFill>
                <a:latin typeface="Garamond" panose="02020404030301010803" pitchFamily="18" charset="0"/>
                <a:ea typeface="+mj-ea"/>
                <a:cs typeface="+mj-cs"/>
              </a:rPr>
              <a:t>On behalf of the 2022 ACC Health Policy Statement Writing Committee</a:t>
            </a:r>
          </a:p>
        </p:txBody>
      </p:sp>
      <p:cxnSp>
        <p:nvCxnSpPr>
          <p:cNvPr id="5" name="Straight Connector 4"/>
          <p:cNvCxnSpPr>
            <a:cxnSpLocks/>
          </p:cNvCxnSpPr>
          <p:nvPr/>
        </p:nvCxnSpPr>
        <p:spPr>
          <a:xfrm>
            <a:off x="609581" y="3989403"/>
            <a:ext cx="4495819" cy="3014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57200" y="1352550"/>
            <a:ext cx="4952963" cy="2045880"/>
          </a:xfrm>
          <a:prstGeom prst="rect">
            <a:avLst/>
          </a:prstGeom>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rPr>
              <a:t>Putting It Into Practice:</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rPr>
              <a:t>Case Presentations and Discussion Guide</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lang="en-US" sz="1000" b="1" dirty="0">
              <a:solidFill>
                <a:srgbClr val="1F497D">
                  <a:lumMod val="75000"/>
                </a:srgbClr>
              </a:solidFill>
              <a:latin typeface="Garamond" panose="02020404030301010803" pitchFamily="18" charset="0"/>
            </a:endParaRP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rPr>
              <a:t>2022 ACC Health Policy Statement on Building Respect, Civility, and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1F497D">
                    <a:lumMod val="75000"/>
                  </a:srgbClr>
                </a:solidFill>
                <a:effectLst/>
                <a:uLnTx/>
                <a:uFillTx/>
                <a:latin typeface="Garamond" panose="02020404030301010803" pitchFamily="18" charset="0"/>
                <a:ea typeface="+mj-ea"/>
                <a:cs typeface="+mj-cs"/>
              </a:rPr>
              <a:t>Inclusion in the Cardiovascular Workplace</a:t>
            </a:r>
          </a:p>
        </p:txBody>
      </p:sp>
    </p:spTree>
    <p:extLst>
      <p:ext uri="{BB962C8B-B14F-4D97-AF65-F5344CB8AC3E}">
        <p14:creationId xmlns:p14="http://schemas.microsoft.com/office/powerpoint/2010/main" val="201894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229600" cy="857250"/>
          </a:xfrm>
        </p:spPr>
        <p:txBody>
          <a:bodyPr/>
          <a:lstStyle/>
          <a:p>
            <a:r>
              <a:rPr lang="en-US" sz="3200" dirty="0">
                <a:solidFill>
                  <a:schemeClr val="tx2"/>
                </a:solidFill>
                <a:latin typeface="Garamond" panose="02020404030301010803" pitchFamily="18" charset="0"/>
              </a:rPr>
              <a:t>Key Definitions: </a:t>
            </a:r>
            <a:br>
              <a:rPr lang="en-US" sz="3200" dirty="0">
                <a:solidFill>
                  <a:schemeClr val="tx2"/>
                </a:solidFill>
                <a:latin typeface="Garamond" panose="02020404030301010803" pitchFamily="18" charset="0"/>
              </a:rPr>
            </a:br>
            <a:r>
              <a:rPr lang="en-US" sz="3200" dirty="0">
                <a:solidFill>
                  <a:schemeClr val="tx2"/>
                </a:solidFill>
                <a:latin typeface="Garamond" panose="02020404030301010803" pitchFamily="18" charset="0"/>
              </a:rPr>
              <a:t>Title IX and “Mandatory Reporters”</a:t>
            </a:r>
          </a:p>
        </p:txBody>
      </p:sp>
      <p:sp>
        <p:nvSpPr>
          <p:cNvPr id="3" name="Content Placeholder 2"/>
          <p:cNvSpPr>
            <a:spLocks noGrp="1"/>
          </p:cNvSpPr>
          <p:nvPr>
            <p:ph idx="1"/>
          </p:nvPr>
        </p:nvSpPr>
        <p:spPr>
          <a:xfrm>
            <a:off x="152400" y="1352550"/>
            <a:ext cx="8610600" cy="3394075"/>
          </a:xfrm>
        </p:spPr>
        <p:txBody>
          <a:bodyPr/>
          <a:lstStyle/>
          <a:p>
            <a:r>
              <a:rPr lang="en-US" sz="2000" b="1" i="1" dirty="0">
                <a:solidFill>
                  <a:schemeClr val="tx2"/>
                </a:solidFill>
                <a:ea typeface="+mn-ea"/>
                <a:cs typeface="Calibri" panose="020F0502020204030204" pitchFamily="34" charset="0"/>
              </a:rPr>
              <a:t>Title IX: </a:t>
            </a:r>
            <a:r>
              <a:rPr lang="en-US" sz="2000" dirty="0">
                <a:solidFill>
                  <a:schemeClr val="tx2"/>
                </a:solidFill>
                <a:ea typeface="+mn-ea"/>
                <a:cs typeface="Calibri" panose="020F0502020204030204" pitchFamily="34" charset="0"/>
              </a:rPr>
              <a:t>Federal law which prohibits sexual discrimination/violence in educational programs/activities operated by federal financial aid recipients  </a:t>
            </a:r>
          </a:p>
          <a:p>
            <a:pPr lvl="1"/>
            <a:r>
              <a:rPr lang="en-US" sz="2000" dirty="0">
                <a:solidFill>
                  <a:schemeClr val="tx2"/>
                </a:solidFill>
                <a:ea typeface="+mn-ea"/>
                <a:cs typeface="Calibri" panose="020F0502020204030204" pitchFamily="34" charset="0"/>
              </a:rPr>
              <a:t>Title IX applies to </a:t>
            </a:r>
            <a:r>
              <a:rPr lang="en-US" sz="2000" b="1" dirty="0">
                <a:solidFill>
                  <a:schemeClr val="tx2"/>
                </a:solidFill>
                <a:ea typeface="+mn-ea"/>
                <a:cs typeface="Calibri" panose="020F0502020204030204" pitchFamily="34" charset="0"/>
              </a:rPr>
              <a:t>all</a:t>
            </a:r>
            <a:r>
              <a:rPr lang="en-US" sz="2000" dirty="0">
                <a:solidFill>
                  <a:schemeClr val="tx2"/>
                </a:solidFill>
                <a:ea typeface="+mn-ea"/>
                <a:cs typeface="Calibri" panose="020F0502020204030204" pitchFamily="34" charset="0"/>
              </a:rPr>
              <a:t> students, faculty, and staff of these programs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chemeClr val="tx2"/>
                </a:solidFill>
                <a:effectLst/>
                <a:uLnTx/>
                <a:uFillTx/>
                <a:latin typeface="Franklin Gothic Book"/>
                <a:cs typeface="Calibri" panose="020F0502020204030204" pitchFamily="34" charset="0"/>
              </a:rPr>
              <a:t>Mandatory reporters</a:t>
            </a:r>
            <a:r>
              <a:rPr kumimoji="0" lang="en-US" sz="2000" b="1" i="0" strike="noStrike" kern="1200" cap="none" spc="0" normalizeH="0" baseline="0" noProof="0" dirty="0">
                <a:ln>
                  <a:noFill/>
                </a:ln>
                <a:solidFill>
                  <a:schemeClr val="tx2"/>
                </a:solidFill>
                <a:effectLst/>
                <a:uLnTx/>
                <a:uFillTx/>
                <a:latin typeface="Franklin Gothic Book"/>
                <a:cs typeface="Calibri" panose="020F0502020204030204" pitchFamily="34" charset="0"/>
              </a:rPr>
              <a:t> </a:t>
            </a:r>
            <a:r>
              <a:rPr kumimoji="0" lang="en-US" sz="2000" b="0" i="0" u="none" strike="noStrike" kern="1200" cap="none" spc="0" normalizeH="0" baseline="0" noProof="0" dirty="0">
                <a:ln>
                  <a:noFill/>
                </a:ln>
                <a:solidFill>
                  <a:schemeClr val="tx2"/>
                </a:solidFill>
                <a:effectLst/>
                <a:uLnTx/>
                <a:uFillTx/>
                <a:latin typeface="Franklin Gothic Book"/>
                <a:cs typeface="Calibri" panose="020F0502020204030204" pitchFamily="34" charset="0"/>
              </a:rPr>
              <a:t>are designated to report sexual or gender harassment to the Title IX office and include </a:t>
            </a:r>
            <a:r>
              <a:rPr kumimoji="0" lang="en-US" sz="2000" b="1" i="0" u="none" strike="noStrike" kern="1200" cap="none" spc="0" normalizeH="0" baseline="0" noProof="0" dirty="0">
                <a:ln>
                  <a:noFill/>
                </a:ln>
                <a:solidFill>
                  <a:schemeClr val="tx2"/>
                </a:solidFill>
                <a:effectLst/>
                <a:uLnTx/>
                <a:uFillTx/>
                <a:latin typeface="Franklin Gothic Book"/>
                <a:cs typeface="Calibri" panose="020F0502020204030204" pitchFamily="34" charset="0"/>
              </a:rPr>
              <a:t>deans, department heads, program coordinators/directors, Title IX coordinator, chief HR officer</a:t>
            </a:r>
            <a:r>
              <a:rPr kumimoji="0" lang="en-US" sz="2000" b="0" i="0" u="none" strike="noStrike" kern="1200" cap="none" spc="0" normalizeH="0" baseline="0" noProof="0" dirty="0">
                <a:ln>
                  <a:noFill/>
                </a:ln>
                <a:solidFill>
                  <a:schemeClr val="tx2"/>
                </a:solidFill>
                <a:effectLst/>
                <a:uLnTx/>
                <a:uFillTx/>
                <a:latin typeface="Franklin Gothic Book"/>
                <a:cs typeface="Calibri" panose="020F0502020204030204" pitchFamily="34" charset="0"/>
              </a:rPr>
              <a:t>. </a:t>
            </a:r>
          </a:p>
          <a:p>
            <a:pPr lvl="1"/>
            <a:r>
              <a:rPr lang="en-US" sz="2000" dirty="0">
                <a:solidFill>
                  <a:schemeClr val="tx2"/>
                </a:solidFill>
                <a:ea typeface="+mn-ea"/>
                <a:cs typeface="Calibri" panose="020F0502020204030204" pitchFamily="34" charset="0"/>
              </a:rPr>
              <a:t>Title IX mandates investigation even in the absence of a formal complaint</a:t>
            </a:r>
          </a:p>
          <a:p>
            <a:pPr lvl="1">
              <a:defRPr/>
            </a:pPr>
            <a:r>
              <a:rPr lang="en-US" sz="2000" dirty="0">
                <a:solidFill>
                  <a:schemeClr val="tx2"/>
                </a:solidFill>
                <a:ea typeface="+mn-ea"/>
                <a:cs typeface="Calibri" panose="020F0502020204030204" pitchFamily="34" charset="0"/>
              </a:rPr>
              <a:t>Mandatory reporters should inform the BDBH target of their mandatory reporting role and that they are obligated to initiate a formal investigation</a:t>
            </a:r>
          </a:p>
          <a:p>
            <a:pPr>
              <a:spcBef>
                <a:spcPts val="0"/>
              </a:spcBef>
              <a:spcAft>
                <a:spcPts val="600"/>
              </a:spcAft>
            </a:pPr>
            <a:endParaRPr lang="en-US" sz="200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137902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
            <a:ext cx="8382000" cy="723900"/>
          </a:xfrm>
        </p:spPr>
        <p:txBody>
          <a:bodyPr/>
          <a:lstStyle/>
          <a:p>
            <a:r>
              <a:rPr lang="en-US" sz="4000" dirty="0"/>
              <a:t>BDBH-Background and Significance</a:t>
            </a:r>
          </a:p>
        </p:txBody>
      </p:sp>
      <p:sp>
        <p:nvSpPr>
          <p:cNvPr id="3" name="Content Placeholder 2"/>
          <p:cNvSpPr>
            <a:spLocks noGrp="1"/>
          </p:cNvSpPr>
          <p:nvPr>
            <p:ph idx="1"/>
          </p:nvPr>
        </p:nvSpPr>
        <p:spPr>
          <a:xfrm>
            <a:off x="609600" y="1184173"/>
            <a:ext cx="8686800" cy="3962400"/>
          </a:xfrm>
        </p:spPr>
        <p:txBody>
          <a:bodyPr/>
          <a:lstStyle/>
          <a:p>
            <a:pPr>
              <a:spcBef>
                <a:spcPts val="0"/>
              </a:spcBef>
              <a:spcAft>
                <a:spcPts val="600"/>
              </a:spcAft>
            </a:pPr>
            <a:r>
              <a:rPr lang="en-US" sz="2000" b="1" dirty="0"/>
              <a:t>Prevalence: </a:t>
            </a:r>
            <a:r>
              <a:rPr lang="en-US" sz="2000" dirty="0"/>
              <a:t>Reported by 25-75% of cardiologists, regardless of race/ethnicity, sex or country</a:t>
            </a:r>
          </a:p>
          <a:p>
            <a:pPr>
              <a:spcBef>
                <a:spcPts val="0"/>
              </a:spcBef>
              <a:spcAft>
                <a:spcPts val="600"/>
              </a:spcAft>
            </a:pPr>
            <a:r>
              <a:rPr lang="en-US" sz="2000" b="1" dirty="0"/>
              <a:t>Impact: </a:t>
            </a:r>
            <a:r>
              <a:rPr lang="en-US" sz="2000" dirty="0"/>
              <a:t>Negatively affects targets, patient care &amp; healthcare organizations</a:t>
            </a:r>
          </a:p>
          <a:p>
            <a:pPr>
              <a:spcBef>
                <a:spcPts val="0"/>
              </a:spcBef>
              <a:spcAft>
                <a:spcPts val="600"/>
              </a:spcAft>
            </a:pPr>
            <a:r>
              <a:rPr lang="en-US" sz="2000" b="1" dirty="0"/>
              <a:t>Accountability: </a:t>
            </a:r>
            <a:r>
              <a:rPr lang="en-US" sz="2000" dirty="0"/>
              <a:t>Addressing BDBH is everyone’s problem!</a:t>
            </a:r>
          </a:p>
          <a:p>
            <a:pPr lvl="1">
              <a:spcBef>
                <a:spcPts val="0"/>
              </a:spcBef>
              <a:spcAft>
                <a:spcPts val="600"/>
              </a:spcAft>
            </a:pPr>
            <a:r>
              <a:rPr lang="en-US" sz="1800" dirty="0"/>
              <a:t>Leadership, individuals (BDBH targets, bystanders, upstander)</a:t>
            </a:r>
          </a:p>
          <a:p>
            <a:pPr lvl="1">
              <a:spcBef>
                <a:spcPts val="0"/>
              </a:spcBef>
              <a:spcAft>
                <a:spcPts val="600"/>
              </a:spcAft>
            </a:pPr>
            <a:r>
              <a:rPr lang="en-US" sz="1800" dirty="0"/>
              <a:t>Special role of ACC and professional societies</a:t>
            </a:r>
          </a:p>
          <a:p>
            <a:pPr>
              <a:spcBef>
                <a:spcPts val="0"/>
              </a:spcBef>
              <a:spcAft>
                <a:spcPts val="600"/>
              </a:spcAft>
            </a:pPr>
            <a:r>
              <a:rPr lang="en-US" sz="2000" b="1" dirty="0"/>
              <a:t>Requirements for promoting civil behavior &amp; addressing BDBH: </a:t>
            </a:r>
          </a:p>
          <a:p>
            <a:pPr lvl="1">
              <a:spcBef>
                <a:spcPts val="0"/>
              </a:spcBef>
              <a:spcAft>
                <a:spcPts val="600"/>
              </a:spcAft>
            </a:pPr>
            <a:r>
              <a:rPr lang="en-US" sz="1800" dirty="0"/>
              <a:t>Culture of respect (a hallmark of strategic &amp; effective leadership)	</a:t>
            </a:r>
          </a:p>
          <a:p>
            <a:pPr lvl="1">
              <a:spcBef>
                <a:spcPts val="0"/>
              </a:spcBef>
              <a:spcAft>
                <a:spcPts val="600"/>
              </a:spcAft>
            </a:pPr>
            <a:r>
              <a:rPr lang="en-US" sz="1800" dirty="0"/>
              <a:t>Dedicated, well-supported, organizational structure</a:t>
            </a:r>
          </a:p>
          <a:p>
            <a:pPr lvl="1">
              <a:spcBef>
                <a:spcPts val="0"/>
              </a:spcBef>
              <a:spcAft>
                <a:spcPts val="600"/>
              </a:spcAft>
            </a:pPr>
            <a:r>
              <a:rPr lang="en-US" sz="1800" dirty="0"/>
              <a:t>Subject matter expertise</a:t>
            </a:r>
          </a:p>
        </p:txBody>
      </p:sp>
    </p:spTree>
    <p:extLst>
      <p:ext uri="{BB962C8B-B14F-4D97-AF65-F5344CB8AC3E}">
        <p14:creationId xmlns:p14="http://schemas.microsoft.com/office/powerpoint/2010/main" val="199424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00100"/>
          </a:xfrm>
        </p:spPr>
        <p:txBody>
          <a:bodyPr/>
          <a:lstStyle/>
          <a:p>
            <a:r>
              <a:rPr lang="en-US" sz="4000" dirty="0"/>
              <a:t>HPS Overview - 1</a:t>
            </a:r>
          </a:p>
        </p:txBody>
      </p:sp>
      <p:sp>
        <p:nvSpPr>
          <p:cNvPr id="3" name="Content Placeholder 2"/>
          <p:cNvSpPr>
            <a:spLocks noGrp="1"/>
          </p:cNvSpPr>
          <p:nvPr>
            <p:ph idx="1"/>
          </p:nvPr>
        </p:nvSpPr>
        <p:spPr>
          <a:xfrm>
            <a:off x="152400" y="1200150"/>
            <a:ext cx="8763000" cy="3657600"/>
          </a:xfrm>
        </p:spPr>
        <p:txBody>
          <a:bodyPr/>
          <a:lstStyle/>
          <a:p>
            <a:pPr>
              <a:spcBef>
                <a:spcPts val="0"/>
              </a:spcBef>
              <a:spcAft>
                <a:spcPts val="600"/>
              </a:spcAft>
            </a:pPr>
            <a:r>
              <a:rPr lang="en-US" sz="2000" dirty="0"/>
              <a:t>12 ACC Principles that support a culture of respect: </a:t>
            </a:r>
            <a:r>
              <a:rPr lang="en-US" sz="2000" i="1" dirty="0"/>
              <a:t>The ACC believes</a:t>
            </a:r>
            <a:r>
              <a:rPr lang="en-US" sz="2000" dirty="0"/>
              <a:t>…..</a:t>
            </a:r>
          </a:p>
          <a:p>
            <a:pPr>
              <a:spcBef>
                <a:spcPts val="0"/>
              </a:spcBef>
              <a:spcAft>
                <a:spcPts val="600"/>
              </a:spcAft>
            </a:pPr>
            <a:r>
              <a:rPr lang="en-US" sz="2000" dirty="0"/>
              <a:t>Background and significance </a:t>
            </a:r>
          </a:p>
          <a:p>
            <a:pPr>
              <a:spcBef>
                <a:spcPts val="0"/>
              </a:spcBef>
              <a:spcAft>
                <a:spcPts val="600"/>
              </a:spcAft>
            </a:pPr>
            <a:r>
              <a:rPr lang="en-US" sz="2000" dirty="0"/>
              <a:t>General approach to building respect, civility, and inclusion  </a:t>
            </a:r>
          </a:p>
          <a:p>
            <a:pPr lvl="1">
              <a:spcBef>
                <a:spcPts val="0"/>
              </a:spcBef>
              <a:spcAft>
                <a:spcPts val="600"/>
              </a:spcAft>
            </a:pPr>
            <a:r>
              <a:rPr lang="en-US" sz="1800" dirty="0"/>
              <a:t>Special role of medical societies and the ACC</a:t>
            </a:r>
          </a:p>
          <a:p>
            <a:pPr lvl="1">
              <a:spcBef>
                <a:spcPts val="0"/>
              </a:spcBef>
              <a:spcAft>
                <a:spcPts val="600"/>
              </a:spcAft>
            </a:pPr>
            <a:r>
              <a:rPr lang="en-US" sz="1800" dirty="0"/>
              <a:t>Defining a meaningful response to Bias, Discrimination, Bullying, Harassment (BDBH)</a:t>
            </a:r>
          </a:p>
          <a:p>
            <a:pPr lvl="1">
              <a:spcBef>
                <a:spcPts val="0"/>
              </a:spcBef>
              <a:spcAft>
                <a:spcPts val="600"/>
              </a:spcAft>
            </a:pPr>
            <a:r>
              <a:rPr lang="en-US" sz="1800" dirty="0"/>
              <a:t>Institutional responsibilities and structures </a:t>
            </a:r>
          </a:p>
          <a:p>
            <a:pPr lvl="1">
              <a:spcBef>
                <a:spcPts val="0"/>
              </a:spcBef>
              <a:spcAft>
                <a:spcPts val="600"/>
              </a:spcAft>
            </a:pPr>
            <a:r>
              <a:rPr lang="en-US" sz="1800" dirty="0"/>
              <a:t>Institutional policies and environment</a:t>
            </a:r>
          </a:p>
          <a:p>
            <a:pPr lvl="1">
              <a:spcBef>
                <a:spcPts val="0"/>
              </a:spcBef>
              <a:spcAft>
                <a:spcPts val="600"/>
              </a:spcAft>
            </a:pPr>
            <a:r>
              <a:rPr lang="en-US" sz="1800" dirty="0"/>
              <a:t>Organizational consequences of inaction: Institutional harms, and legal considerations</a:t>
            </a:r>
          </a:p>
          <a:p>
            <a:pPr marL="0" indent="0">
              <a:spcBef>
                <a:spcPts val="0"/>
              </a:spcBef>
              <a:spcAft>
                <a:spcPts val="600"/>
              </a:spcAft>
              <a:buNone/>
            </a:pPr>
            <a:endParaRPr lang="en-US" sz="2000" dirty="0"/>
          </a:p>
        </p:txBody>
      </p:sp>
    </p:spTree>
    <p:extLst>
      <p:ext uri="{BB962C8B-B14F-4D97-AF65-F5344CB8AC3E}">
        <p14:creationId xmlns:p14="http://schemas.microsoft.com/office/powerpoint/2010/main" val="271999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723900"/>
          </a:xfrm>
        </p:spPr>
        <p:txBody>
          <a:bodyPr/>
          <a:lstStyle/>
          <a:p>
            <a:r>
              <a:rPr lang="en-US" sz="4000" dirty="0"/>
              <a:t>HPS Overview - 2</a:t>
            </a:r>
          </a:p>
        </p:txBody>
      </p:sp>
      <p:sp>
        <p:nvSpPr>
          <p:cNvPr id="3" name="Content Placeholder 2"/>
          <p:cNvSpPr>
            <a:spLocks noGrp="1"/>
          </p:cNvSpPr>
          <p:nvPr>
            <p:ph idx="1"/>
          </p:nvPr>
        </p:nvSpPr>
        <p:spPr>
          <a:xfrm>
            <a:off x="152400" y="857250"/>
            <a:ext cx="8839200" cy="4152900"/>
          </a:xfrm>
        </p:spPr>
        <p:txBody>
          <a:bodyPr/>
          <a:lstStyle/>
          <a:p>
            <a:pPr>
              <a:spcBef>
                <a:spcPts val="0"/>
              </a:spcBef>
              <a:spcAft>
                <a:spcPts val="600"/>
              </a:spcAft>
            </a:pPr>
            <a:r>
              <a:rPr lang="en-US" sz="2000" dirty="0"/>
              <a:t>Strategies to address bias, discrimination, bullying, and harassment (BDBH)</a:t>
            </a:r>
          </a:p>
          <a:p>
            <a:pPr lvl="1">
              <a:spcBef>
                <a:spcPts val="0"/>
              </a:spcBef>
              <a:spcAft>
                <a:spcPts val="600"/>
              </a:spcAft>
            </a:pPr>
            <a:r>
              <a:rPr lang="en-US" sz="1800" dirty="0"/>
              <a:t>Education and training</a:t>
            </a:r>
          </a:p>
          <a:p>
            <a:pPr lvl="1">
              <a:spcBef>
                <a:spcPts val="0"/>
              </a:spcBef>
              <a:spcAft>
                <a:spcPts val="600"/>
              </a:spcAft>
            </a:pPr>
            <a:r>
              <a:rPr lang="en-US" sz="1800" dirty="0"/>
              <a:t>Unbiased, objective hiring strategies, evaluations, and reviews of individuals and departments </a:t>
            </a:r>
          </a:p>
          <a:p>
            <a:pPr lvl="1">
              <a:spcBef>
                <a:spcPts val="0"/>
              </a:spcBef>
              <a:spcAft>
                <a:spcPts val="600"/>
              </a:spcAft>
            </a:pPr>
            <a:r>
              <a:rPr lang="en-US" sz="1800" dirty="0"/>
              <a:t>Confidential reporting systems for BDBH with transparency, consequences, and support for targeted individuals</a:t>
            </a:r>
          </a:p>
          <a:p>
            <a:pPr>
              <a:spcBef>
                <a:spcPts val="0"/>
              </a:spcBef>
              <a:spcAft>
                <a:spcPts val="600"/>
              </a:spcAft>
            </a:pPr>
            <a:r>
              <a:rPr lang="en-US" sz="2000" dirty="0"/>
              <a:t>Web resources and tools. See www. ACC.org/Guidelines</a:t>
            </a:r>
          </a:p>
          <a:p>
            <a:pPr lvl="1">
              <a:spcBef>
                <a:spcPts val="0"/>
              </a:spcBef>
              <a:spcAft>
                <a:spcPts val="600"/>
              </a:spcAft>
            </a:pPr>
            <a:r>
              <a:rPr lang="en-US" sz="1800" dirty="0"/>
              <a:t>Bibliography</a:t>
            </a:r>
          </a:p>
          <a:p>
            <a:pPr lvl="1">
              <a:spcBef>
                <a:spcPts val="0"/>
              </a:spcBef>
              <a:spcAft>
                <a:spcPts val="600"/>
              </a:spcAft>
            </a:pPr>
            <a:r>
              <a:rPr lang="en-US" sz="1800" dirty="0"/>
              <a:t>Slide decks</a:t>
            </a:r>
          </a:p>
          <a:p>
            <a:pPr lvl="1">
              <a:spcBef>
                <a:spcPts val="0"/>
              </a:spcBef>
              <a:spcAft>
                <a:spcPts val="600"/>
              </a:spcAft>
            </a:pPr>
            <a:r>
              <a:rPr lang="en-US" sz="1800" dirty="0"/>
              <a:t>Advice to people who feel they are being harassed</a:t>
            </a:r>
          </a:p>
          <a:p>
            <a:pPr lvl="1">
              <a:spcBef>
                <a:spcPts val="0"/>
              </a:spcBef>
              <a:spcAft>
                <a:spcPts val="600"/>
              </a:spcAft>
            </a:pPr>
            <a:r>
              <a:rPr lang="en-US" sz="1800" dirty="0"/>
              <a:t>Sample policies</a:t>
            </a:r>
          </a:p>
          <a:p>
            <a:pPr lvl="1">
              <a:spcBef>
                <a:spcPts val="0"/>
              </a:spcBef>
              <a:spcAft>
                <a:spcPts val="600"/>
              </a:spcAft>
            </a:pPr>
            <a:r>
              <a:rPr lang="en-US" sz="1800" i="1" dirty="0"/>
              <a:t>More!!</a:t>
            </a:r>
          </a:p>
          <a:p>
            <a:pPr>
              <a:spcBef>
                <a:spcPts val="0"/>
              </a:spcBef>
              <a:spcAft>
                <a:spcPts val="600"/>
              </a:spcAft>
            </a:pPr>
            <a:endParaRPr lang="en-US" sz="2000" dirty="0"/>
          </a:p>
        </p:txBody>
      </p:sp>
    </p:spTree>
    <p:extLst>
      <p:ext uri="{BB962C8B-B14F-4D97-AF65-F5344CB8AC3E}">
        <p14:creationId xmlns:p14="http://schemas.microsoft.com/office/powerpoint/2010/main" val="23961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23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46B124-FADC-4CBE-AF20-CF5A88366194}"/>
              </a:ext>
            </a:extLst>
          </p:cNvPr>
          <p:cNvSpPr>
            <a:spLocks noGrp="1"/>
          </p:cNvSpPr>
          <p:nvPr>
            <p:ph type="title"/>
          </p:nvPr>
        </p:nvSpPr>
        <p:spPr>
          <a:xfrm>
            <a:off x="762000" y="1962150"/>
            <a:ext cx="7772400" cy="1021556"/>
          </a:xfrm>
        </p:spPr>
        <p:txBody>
          <a:bodyPr/>
          <a:lstStyle/>
          <a:p>
            <a:pPr algn="ctr"/>
            <a:r>
              <a:rPr lang="en-US" dirty="0">
                <a:solidFill>
                  <a:srgbClr val="00386B"/>
                </a:solidFill>
              </a:rPr>
              <a:t>CASE SCENARIOS</a:t>
            </a:r>
          </a:p>
        </p:txBody>
      </p:sp>
    </p:spTree>
    <p:extLst>
      <p:ext uri="{BB962C8B-B14F-4D97-AF65-F5344CB8AC3E}">
        <p14:creationId xmlns:p14="http://schemas.microsoft.com/office/powerpoint/2010/main" val="15869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219200"/>
          </a:xfrm>
        </p:spPr>
        <p:txBody>
          <a:bodyPr/>
          <a:lstStyle/>
          <a:p>
            <a:r>
              <a:rPr lang="en-US" sz="3600" dirty="0"/>
              <a:t>Case 1: </a:t>
            </a:r>
            <a:br>
              <a:rPr lang="en-US" sz="3600" dirty="0"/>
            </a:br>
            <a:r>
              <a:rPr lang="en-US" sz="3600" dirty="0"/>
              <a:t>BDBH Programs Are Essential</a:t>
            </a:r>
          </a:p>
        </p:txBody>
      </p:sp>
      <p:sp>
        <p:nvSpPr>
          <p:cNvPr id="5" name="Content Placeholder 4"/>
          <p:cNvSpPr>
            <a:spLocks noGrp="1"/>
          </p:cNvSpPr>
          <p:nvPr>
            <p:ph idx="1"/>
          </p:nvPr>
        </p:nvSpPr>
        <p:spPr>
          <a:xfrm>
            <a:off x="457200" y="1504950"/>
            <a:ext cx="7200900" cy="2479675"/>
          </a:xfrm>
        </p:spPr>
        <p:txBody>
          <a:bodyPr/>
          <a:lstStyle/>
          <a:p>
            <a:pPr marL="346075" lvl="0" eaLnBrk="1" fontAlgn="auto" hangingPunct="1">
              <a:spcBef>
                <a:spcPts val="0"/>
              </a:spcBef>
              <a:spcAft>
                <a:spcPts val="600"/>
              </a:spcAft>
              <a:defRPr/>
            </a:pPr>
            <a:r>
              <a:rPr lang="en-US" sz="2000" dirty="0">
                <a:cs typeface="Calibri" panose="020F0502020204030204" pitchFamily="34" charset="0"/>
              </a:rPr>
              <a:t>During financial planning for the upcoming year, CV leadership discusses what to do about an uncharacteristic shortfall in its net income.</a:t>
            </a:r>
          </a:p>
          <a:p>
            <a:pPr marL="346075" lvl="0" eaLnBrk="1" fontAlgn="auto" hangingPunct="1">
              <a:spcBef>
                <a:spcPts val="0"/>
              </a:spcBef>
              <a:spcAft>
                <a:spcPts val="600"/>
              </a:spcAft>
              <a:defRPr/>
            </a:pPr>
            <a:r>
              <a:rPr lang="en-US" sz="2000" dirty="0">
                <a:cs typeface="Calibri" panose="020F0502020204030204" pitchFamily="34" charset="0"/>
              </a:rPr>
              <a:t>Someone suggests that the planned program addressing uncivil behavior could be cut as it is ‘not affordable’ at this time. </a:t>
            </a:r>
          </a:p>
          <a:p>
            <a:pPr>
              <a:spcAft>
                <a:spcPts val="600"/>
              </a:spcAft>
            </a:pPr>
            <a:endParaRPr lang="en-US" sz="2000" dirty="0"/>
          </a:p>
        </p:txBody>
      </p:sp>
    </p:spTree>
    <p:extLst>
      <p:ext uri="{BB962C8B-B14F-4D97-AF65-F5344CB8AC3E}">
        <p14:creationId xmlns:p14="http://schemas.microsoft.com/office/powerpoint/2010/main" val="107403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57250"/>
          </a:xfrm>
        </p:spPr>
        <p:txBody>
          <a:bodyPr/>
          <a:lstStyle/>
          <a:p>
            <a:r>
              <a:rPr lang="en-US" sz="3600" dirty="0"/>
              <a:t>Case 1:  Discussion Guide</a:t>
            </a:r>
          </a:p>
        </p:txBody>
      </p:sp>
      <p:sp>
        <p:nvSpPr>
          <p:cNvPr id="3" name="Content Placeholder 2"/>
          <p:cNvSpPr>
            <a:spLocks noGrp="1"/>
          </p:cNvSpPr>
          <p:nvPr>
            <p:ph idx="1"/>
          </p:nvPr>
        </p:nvSpPr>
        <p:spPr>
          <a:xfrm>
            <a:off x="533400" y="857250"/>
            <a:ext cx="7010400"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not addressing BDBH?</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803275" lvl="1" indent="-342900" eaLnBrk="1" fontAlgn="auto" hangingPunct="1">
              <a:spcBef>
                <a:spcPts val="0"/>
              </a:spcBef>
              <a:spcAft>
                <a:spcPts val="600"/>
              </a:spcAft>
              <a:buFont typeface="Arial" panose="020B0604020202020204" pitchFamily="34" charset="0"/>
              <a:buChar char="•"/>
              <a:defRPr/>
            </a:pPr>
            <a:r>
              <a:rPr lang="en-US" sz="2000" i="1" dirty="0">
                <a:cs typeface="Calibri" panose="020F0502020204030204" pitchFamily="34" charset="0"/>
              </a:rPr>
              <a:t>If you or your organization has faced a similar situation, how was it addressed? Discuss issues and outcomes</a:t>
            </a:r>
          </a:p>
          <a:p>
            <a:pPr marL="346075" lvl="0" eaLnBrk="1" fontAlgn="auto" hangingPunct="1">
              <a:spcBef>
                <a:spcPts val="0"/>
              </a:spcBef>
              <a:spcAft>
                <a:spcPts val="600"/>
              </a:spcAft>
              <a:defRPr/>
            </a:pPr>
            <a:endParaRPr lang="en-US" sz="2000" dirty="0">
              <a:cs typeface="Calibri" panose="020F0502020204030204" pitchFamily="34" charset="0"/>
            </a:endParaRPr>
          </a:p>
        </p:txBody>
      </p:sp>
    </p:spTree>
    <p:extLst>
      <p:ext uri="{BB962C8B-B14F-4D97-AF65-F5344CB8AC3E}">
        <p14:creationId xmlns:p14="http://schemas.microsoft.com/office/powerpoint/2010/main" val="233534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09600"/>
          </a:xfrm>
        </p:spPr>
        <p:txBody>
          <a:bodyPr/>
          <a:lstStyle/>
          <a:p>
            <a:r>
              <a:rPr lang="en-US" sz="3600" dirty="0"/>
              <a:t>Case 1: Discussion Points</a:t>
            </a:r>
          </a:p>
        </p:txBody>
      </p:sp>
      <p:sp>
        <p:nvSpPr>
          <p:cNvPr id="3" name="Content Placeholder 2"/>
          <p:cNvSpPr>
            <a:spLocks noGrp="1"/>
          </p:cNvSpPr>
          <p:nvPr>
            <p:ph idx="1"/>
          </p:nvPr>
        </p:nvSpPr>
        <p:spPr>
          <a:xfrm>
            <a:off x="243252" y="672239"/>
            <a:ext cx="8657493" cy="4324350"/>
          </a:xfrm>
        </p:spPr>
        <p:txBody>
          <a:bodyPr/>
          <a:lstStyle/>
          <a:p>
            <a:pPr marL="346075" eaLnBrk="1" fontAlgn="auto" hangingPunct="1">
              <a:spcBef>
                <a:spcPts val="0"/>
              </a:spcBef>
              <a:spcAft>
                <a:spcPts val="1200"/>
              </a:spcAft>
              <a:defRPr/>
            </a:pPr>
            <a:r>
              <a:rPr lang="en-US" sz="2000" dirty="0">
                <a:cs typeface="Calibri" panose="020F0502020204030204" pitchFamily="34" charset="0"/>
              </a:rPr>
              <a:t>Singling out workforce BDBH initiatives for financial cuts is a short-sighted solution for budget difficulties. </a:t>
            </a:r>
          </a:p>
          <a:p>
            <a:pPr marL="346075" eaLnBrk="1" fontAlgn="auto" hangingPunct="1">
              <a:spcBef>
                <a:spcPts val="0"/>
              </a:spcBef>
              <a:spcAft>
                <a:spcPts val="1200"/>
              </a:spcAft>
              <a:defRPr/>
            </a:pPr>
            <a:r>
              <a:rPr lang="en-US" sz="2000" dirty="0">
                <a:cs typeface="Calibri" panose="020F0502020204030204" pitchFamily="34" charset="0"/>
              </a:rPr>
              <a:t>The long-term benefits of a healthy workplace will contribute to financial savings and institutional health</a:t>
            </a:r>
          </a:p>
          <a:p>
            <a:pPr marL="346075" lvl="0" eaLnBrk="1" fontAlgn="auto" hangingPunct="1">
              <a:spcBef>
                <a:spcPts val="0"/>
              </a:spcBef>
              <a:spcAft>
                <a:spcPts val="1200"/>
              </a:spcAft>
              <a:defRPr/>
            </a:pPr>
            <a:r>
              <a:rPr lang="en-US" sz="2000" dirty="0">
                <a:cs typeface="Calibri" panose="020F0502020204030204" pitchFamily="34" charset="0"/>
              </a:rPr>
              <a:t>Regulatory (ACGME, TJC) and funding (NIH) agencies and laws (Title IX) require institutions to address workforce BDBH</a:t>
            </a:r>
          </a:p>
          <a:p>
            <a:pPr marL="346075" marR="0" lvl="0" indent="-342900" algn="l" defTabSz="914400" rtl="0" eaLnBrk="1" fontAlgn="auto" latinLnBrk="0" hangingPunct="1">
              <a:spcBef>
                <a:spcPts val="0"/>
              </a:spcBef>
              <a:spcAft>
                <a:spcPts val="1200"/>
              </a:spcAft>
              <a:buClrTx/>
              <a:buSzTx/>
              <a:tabLst/>
              <a:defRPr/>
            </a:pPr>
            <a:r>
              <a:rPr lang="en-US" sz="2000" kern="1200" dirty="0">
                <a:solidFill>
                  <a:schemeClr val="tx1"/>
                </a:solidFill>
                <a:effectLst/>
                <a:ea typeface="+mn-ea"/>
                <a:cs typeface="Calibri" panose="020F0502020204030204" pitchFamily="34" charset="0"/>
              </a:rPr>
              <a:t>Leadership should </a:t>
            </a:r>
            <a:r>
              <a:rPr lang="en-US" sz="2000" dirty="0">
                <a:ea typeface="+mn-ea"/>
                <a:cs typeface="Calibri" panose="020F0502020204030204" pitchFamily="34" charset="0"/>
              </a:rPr>
              <a:t>s</a:t>
            </a:r>
            <a:r>
              <a:rPr lang="en-US" sz="2000" kern="1200" dirty="0">
                <a:solidFill>
                  <a:schemeClr val="tx1"/>
                </a:solidFill>
                <a:effectLst/>
                <a:ea typeface="+mn-ea"/>
                <a:cs typeface="Calibri" panose="020F0502020204030204" pitchFamily="34" charset="0"/>
              </a:rPr>
              <a:t>peak up! Re-affirm leadership’s commitment to reduce BDBH &amp; promote respect</a:t>
            </a:r>
            <a:endParaRPr lang="en-US" sz="2000" dirty="0">
              <a:cs typeface="Calibri" panose="020F0502020204030204" pitchFamily="34" charset="0"/>
            </a:endParaRPr>
          </a:p>
          <a:p>
            <a:pPr marL="346075" lvl="0" eaLnBrk="1" fontAlgn="auto" hangingPunct="1">
              <a:spcBef>
                <a:spcPts val="0"/>
              </a:spcBef>
              <a:spcAft>
                <a:spcPts val="1200"/>
              </a:spcAft>
              <a:defRPr/>
            </a:pPr>
            <a:r>
              <a:rPr lang="en-US" sz="2000" dirty="0">
                <a:cs typeface="Calibri" panose="020F0502020204030204" pitchFamily="34" charset="0"/>
              </a:rPr>
              <a:t>By seeking other savings and continuing support for the BDBH/DEI programs, the department reinforces its commitment to a safe and healthy workplace</a:t>
            </a:r>
            <a:r>
              <a:rPr lang="en-US" sz="2000" b="1" dirty="0">
                <a:cs typeface="Calibri" panose="020F0502020204030204" pitchFamily="34" charset="0"/>
              </a:rPr>
              <a:t> </a:t>
            </a:r>
            <a:endParaRPr lang="en-US" sz="2000" dirty="0"/>
          </a:p>
        </p:txBody>
      </p:sp>
    </p:spTree>
    <p:extLst>
      <p:ext uri="{BB962C8B-B14F-4D97-AF65-F5344CB8AC3E}">
        <p14:creationId xmlns:p14="http://schemas.microsoft.com/office/powerpoint/2010/main" val="308324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457200"/>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nvPr>
        </p:nvGraphicFramePr>
        <p:xfrm>
          <a:off x="133350" y="971550"/>
          <a:ext cx="8877300" cy="3996691"/>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1342270">
                <a:tc>
                  <a:txBody>
                    <a:bodyPr/>
                    <a:lstStyle/>
                    <a:p>
                      <a:r>
                        <a:rPr lang="en-US" sz="1600" b="1" dirty="0"/>
                        <a:t>4</a:t>
                      </a:r>
                    </a:p>
                  </a:txBody>
                  <a:tcPr/>
                </a:tc>
                <a:tc>
                  <a:txBody>
                    <a:bodyPr/>
                    <a:lstStyle/>
                    <a:p>
                      <a:r>
                        <a:rPr lang="en-US" sz="1600" dirty="0"/>
                        <a:t>Organizations providing cardiovascular care, education, and/or research should prioritize ensuring freedom from BDBH in their fabric and values, including policies, procedures, and programs. Establishing a culture and climate of respect includes eliminating harassment and bullying and ensures that the workforce has the necessary skills to achieve these aims.</a:t>
                      </a:r>
                    </a:p>
                  </a:txBody>
                  <a:tcPr/>
                </a:tc>
                <a:extLst>
                  <a:ext uri="{0D108BD9-81ED-4DB2-BD59-A6C34878D82A}">
                    <a16:rowId xmlns:a16="http://schemas.microsoft.com/office/drawing/2014/main" val="1534458264"/>
                  </a:ext>
                </a:extLst>
              </a:tr>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dirty="0"/>
                        <a:t>1</a:t>
                      </a:r>
                    </a:p>
                  </a:txBody>
                  <a:tcPr/>
                </a:tc>
                <a:tc>
                  <a:txBody>
                    <a:bodyPr/>
                    <a:lstStyle/>
                    <a:p>
                      <a:r>
                        <a:rPr lang="en-US" sz="1600" dirty="0"/>
                        <a:t>Civil behavior and respect are inherent in its core values of Teamwork and Collaboration and Professionalism and are essential to its mission of “transforming cardiovascular care and improving heart health.”</a:t>
                      </a:r>
                    </a:p>
                  </a:txBody>
                  <a:tcPr/>
                </a:tc>
                <a:extLst>
                  <a:ext uri="{0D108BD9-81ED-4DB2-BD59-A6C34878D82A}">
                    <a16:rowId xmlns:a16="http://schemas.microsoft.com/office/drawing/2014/main" val="3200683252"/>
                  </a:ext>
                </a:extLst>
              </a:tr>
              <a:tr h="916485">
                <a:tc>
                  <a:txBody>
                    <a:bodyPr/>
                    <a:lstStyle/>
                    <a:p>
                      <a:r>
                        <a:rPr lang="en-US" sz="1600" dirty="0"/>
                        <a:t>7</a:t>
                      </a:r>
                    </a:p>
                  </a:txBody>
                  <a:tcPr/>
                </a:tc>
                <a:tc>
                  <a:txBody>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To effectively address workplace BDBH requires a comprehensive initiative supported by a strategic plan, longitudinal metrics, complete and accurate data collection, and transparent reporting of results to track progress and inform future policy and interventions. Independent evaluation of institutional culture and efforts to reduce BDBH is strongly encouraged.</a:t>
                      </a:r>
                      <a:endParaRPr lang="en-US" sz="1600" dirty="0"/>
                    </a:p>
                  </a:txBody>
                  <a:tcPr/>
                </a:tc>
                <a:extLst>
                  <a:ext uri="{0D108BD9-81ED-4DB2-BD59-A6C34878D82A}">
                    <a16:rowId xmlns:a16="http://schemas.microsoft.com/office/drawing/2014/main" val="925535538"/>
                  </a:ext>
                </a:extLst>
              </a:tr>
            </a:tbl>
          </a:graphicData>
        </a:graphic>
      </p:graphicFrame>
    </p:spTree>
    <p:extLst>
      <p:ext uri="{BB962C8B-B14F-4D97-AF65-F5344CB8AC3E}">
        <p14:creationId xmlns:p14="http://schemas.microsoft.com/office/powerpoint/2010/main" val="187260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57771C3-003B-482D-87C3-61D2D823B5A5}"/>
              </a:ext>
            </a:extLst>
          </p:cNvPr>
          <p:cNvSpPr>
            <a:spLocks noGrp="1"/>
          </p:cNvSpPr>
          <p:nvPr>
            <p:ph type="title"/>
          </p:nvPr>
        </p:nvSpPr>
        <p:spPr>
          <a:xfrm>
            <a:off x="381000" y="62964"/>
            <a:ext cx="8229600" cy="857250"/>
          </a:xfrm>
        </p:spPr>
        <p:txBody>
          <a:bodyPr/>
          <a:lstStyle/>
          <a:p>
            <a:pPr algn="ctr" eaLnBrk="1" hangingPunct="1"/>
            <a:r>
              <a:rPr lang="en-US" altLang="en-US" sz="4000" dirty="0">
                <a:latin typeface="Garamond" panose="02020404030301010803" pitchFamily="18" charset="0"/>
              </a:rPr>
              <a:t>Special Thanks To:</a:t>
            </a:r>
            <a:endParaRPr lang="en-US" altLang="en-US" sz="4000" dirty="0"/>
          </a:p>
        </p:txBody>
      </p:sp>
      <p:sp>
        <p:nvSpPr>
          <p:cNvPr id="4099" name="Content Placeholder 2">
            <a:extLst>
              <a:ext uri="{FF2B5EF4-FFF2-40B4-BE49-F238E27FC236}">
                <a16:creationId xmlns:a16="http://schemas.microsoft.com/office/drawing/2014/main" id="{58A76365-9E87-4CA9-9535-67349F94F913}"/>
              </a:ext>
            </a:extLst>
          </p:cNvPr>
          <p:cNvSpPr>
            <a:spLocks noGrp="1"/>
          </p:cNvSpPr>
          <p:nvPr>
            <p:ph idx="1"/>
          </p:nvPr>
        </p:nvSpPr>
        <p:spPr>
          <a:xfrm>
            <a:off x="104774" y="935721"/>
            <a:ext cx="8934451" cy="3652776"/>
          </a:xfrm>
        </p:spPr>
        <p:txBody>
          <a:bodyPr>
            <a:normAutofit/>
          </a:bodyPr>
          <a:lstStyle/>
          <a:p>
            <a:pPr algn="ctr" eaLnBrk="1" hangingPunct="1">
              <a:lnSpc>
                <a:spcPct val="110000"/>
              </a:lnSpc>
              <a:buFontTx/>
              <a:buNone/>
            </a:pPr>
            <a:r>
              <a:rPr lang="en-US" altLang="en-US" sz="1800" b="1" u="sng" dirty="0"/>
              <a:t>Slide Set Authors</a:t>
            </a:r>
          </a:p>
          <a:p>
            <a:pPr algn="ctr">
              <a:lnSpc>
                <a:spcPct val="110000"/>
              </a:lnSpc>
              <a:buNone/>
            </a:pPr>
            <a:r>
              <a:rPr lang="en-US" altLang="en-US" sz="1700" dirty="0" err="1"/>
              <a:t>Nkechinyere</a:t>
            </a:r>
            <a:r>
              <a:rPr lang="en-US" altLang="en-US" sz="1700" dirty="0"/>
              <a:t> </a:t>
            </a:r>
            <a:r>
              <a:rPr lang="en-US" altLang="en-US" sz="1700" dirty="0" err="1"/>
              <a:t>Ijioma</a:t>
            </a:r>
            <a:r>
              <a:rPr lang="en-US" altLang="en-US" sz="1700" dirty="0"/>
              <a:t>, MBBS, </a:t>
            </a:r>
            <a:r>
              <a:rPr lang="en-US" altLang="en-US" sz="1700" dirty="0" err="1"/>
              <a:t>Sharonne</a:t>
            </a:r>
            <a:r>
              <a:rPr lang="en-US" altLang="en-US" sz="1700" dirty="0"/>
              <a:t> Hayes, MD, and Pamela Douglas, MD</a:t>
            </a:r>
          </a:p>
          <a:p>
            <a:pPr algn="ctr" eaLnBrk="1" hangingPunct="1">
              <a:lnSpc>
                <a:spcPct val="110000"/>
              </a:lnSpc>
              <a:spcBef>
                <a:spcPct val="0"/>
              </a:spcBef>
              <a:buFontTx/>
              <a:buNone/>
            </a:pPr>
            <a:endParaRPr lang="en-US" altLang="en-US" sz="1500" dirty="0"/>
          </a:p>
          <a:p>
            <a:pPr algn="ctr" eaLnBrk="1" hangingPunct="1">
              <a:lnSpc>
                <a:spcPct val="110000"/>
              </a:lnSpc>
              <a:spcBef>
                <a:spcPts val="0"/>
              </a:spcBef>
              <a:buFontTx/>
              <a:buNone/>
            </a:pPr>
            <a:r>
              <a:rPr lang="en-US" altLang="en-US" sz="1800" b="1" dirty="0"/>
              <a:t>2022 ACC Workforce Health Policy Statement on </a:t>
            </a:r>
            <a:r>
              <a:rPr lang="en-US" sz="1800" b="1" dirty="0"/>
              <a:t>Building Respect, Civility, and </a:t>
            </a:r>
          </a:p>
          <a:p>
            <a:pPr algn="ctr" eaLnBrk="1" hangingPunct="1">
              <a:lnSpc>
                <a:spcPct val="110000"/>
              </a:lnSpc>
              <a:spcBef>
                <a:spcPts val="0"/>
              </a:spcBef>
              <a:buFontTx/>
              <a:buNone/>
            </a:pPr>
            <a:r>
              <a:rPr lang="en-US" sz="1800" b="1" dirty="0"/>
              <a:t>Inclusion in the Cardiovascular Workplace </a:t>
            </a:r>
            <a:r>
              <a:rPr lang="en-US" altLang="en-US" sz="1800" b="1" dirty="0"/>
              <a:t>Writing Committee</a:t>
            </a:r>
          </a:p>
          <a:p>
            <a:pPr eaLnBrk="1" hangingPunct="1">
              <a:lnSpc>
                <a:spcPct val="110000"/>
              </a:lnSpc>
              <a:buFontTx/>
              <a:buNone/>
            </a:pPr>
            <a:endParaRPr lang="en-US" altLang="en-US" sz="1050" dirty="0"/>
          </a:p>
        </p:txBody>
      </p:sp>
      <p:sp>
        <p:nvSpPr>
          <p:cNvPr id="2" name="TextBox 1"/>
          <p:cNvSpPr txBox="1"/>
          <p:nvPr/>
        </p:nvSpPr>
        <p:spPr>
          <a:xfrm>
            <a:off x="1037580" y="2605762"/>
            <a:ext cx="4120436" cy="2354491"/>
          </a:xfrm>
          <a:prstGeom prst="rect">
            <a:avLst/>
          </a:prstGeom>
          <a:noFill/>
        </p:spPr>
        <p:txBody>
          <a:bodyPr wrap="square" rtlCol="0">
            <a:spAutoFit/>
          </a:bodyPr>
          <a:lstStyle/>
          <a:p>
            <a:pPr>
              <a:lnSpc>
                <a:spcPct val="110000"/>
              </a:lnSpc>
            </a:pPr>
            <a:r>
              <a:rPr lang="en-US" altLang="en-US" sz="1500" dirty="0"/>
              <a:t>Pamela S. Douglas, MD, MACC,  </a:t>
            </a:r>
            <a:r>
              <a:rPr lang="en-US" altLang="en-US" sz="1500" i="1" dirty="0"/>
              <a:t>Co-Chair</a:t>
            </a:r>
            <a:r>
              <a:rPr lang="en-US" altLang="en-US" sz="1500" dirty="0"/>
              <a:t> </a:t>
            </a:r>
          </a:p>
          <a:p>
            <a:pPr>
              <a:lnSpc>
                <a:spcPct val="110000"/>
              </a:lnSpc>
            </a:pPr>
            <a:r>
              <a:rPr lang="en-US" altLang="en-US" sz="1500" dirty="0"/>
              <a:t>Michael J. Mack, MD, MACC, </a:t>
            </a:r>
            <a:r>
              <a:rPr lang="en-US" altLang="en-US" sz="1500" i="1" dirty="0"/>
              <a:t>Co-Chair</a:t>
            </a:r>
          </a:p>
          <a:p>
            <a:pPr>
              <a:lnSpc>
                <a:spcPct val="110000"/>
              </a:lnSpc>
              <a:spcBef>
                <a:spcPct val="0"/>
              </a:spcBef>
            </a:pPr>
            <a:r>
              <a:rPr lang="en-US" altLang="en-US" sz="1500" dirty="0"/>
              <a:t>David A. Acosta, MD</a:t>
            </a:r>
          </a:p>
          <a:p>
            <a:pPr>
              <a:lnSpc>
                <a:spcPct val="110000"/>
              </a:lnSpc>
              <a:spcBef>
                <a:spcPct val="0"/>
              </a:spcBef>
            </a:pPr>
            <a:r>
              <a:rPr lang="en-US" altLang="en-US" sz="1500" dirty="0"/>
              <a:t>Emelia J. Benjamin, MD, </a:t>
            </a:r>
            <a:r>
              <a:rPr lang="en-US" altLang="en-US" sz="1500" dirty="0" err="1"/>
              <a:t>ScM</a:t>
            </a:r>
            <a:r>
              <a:rPr lang="en-US" altLang="en-US" sz="1500" dirty="0"/>
              <a:t>, FACC</a:t>
            </a:r>
          </a:p>
          <a:p>
            <a:pPr>
              <a:lnSpc>
                <a:spcPct val="110000"/>
              </a:lnSpc>
              <a:spcBef>
                <a:spcPct val="0"/>
              </a:spcBef>
            </a:pPr>
            <a:r>
              <a:rPr lang="en-US" altLang="en-US" sz="1500" dirty="0"/>
              <a:t>Cathleen </a:t>
            </a:r>
            <a:r>
              <a:rPr lang="en-US" altLang="en-US" sz="1500" dirty="0" err="1"/>
              <a:t>Biga</a:t>
            </a:r>
            <a:r>
              <a:rPr lang="en-US" altLang="en-US" sz="1500" dirty="0"/>
              <a:t>, MSM, RN, FACC</a:t>
            </a:r>
          </a:p>
          <a:p>
            <a:pPr>
              <a:lnSpc>
                <a:spcPct val="110000"/>
              </a:lnSpc>
              <a:spcBef>
                <a:spcPct val="0"/>
              </a:spcBef>
            </a:pPr>
            <a:r>
              <a:rPr lang="en-US" sz="1500" dirty="0"/>
              <a:t>Lisa Jay-Fuchs, MSN, MBA, RN</a:t>
            </a:r>
          </a:p>
          <a:p>
            <a:pPr>
              <a:lnSpc>
                <a:spcPct val="110000"/>
              </a:lnSpc>
              <a:spcBef>
                <a:spcPct val="0"/>
              </a:spcBef>
            </a:pPr>
            <a:r>
              <a:rPr lang="en-US" altLang="en-US" sz="1500" dirty="0"/>
              <a:t>Sharonne N. Hayes, MD, FACC</a:t>
            </a:r>
          </a:p>
          <a:p>
            <a:pPr>
              <a:lnSpc>
                <a:spcPct val="110000"/>
              </a:lnSpc>
              <a:spcBef>
                <a:spcPct val="0"/>
              </a:spcBef>
            </a:pPr>
            <a:r>
              <a:rPr lang="en-US" altLang="en-US" sz="1500" dirty="0" err="1"/>
              <a:t>Nkechinyere</a:t>
            </a:r>
            <a:r>
              <a:rPr lang="en-US" altLang="en-US" sz="1500" dirty="0"/>
              <a:t> </a:t>
            </a:r>
            <a:r>
              <a:rPr lang="en-US" altLang="en-US" sz="1500" dirty="0" err="1"/>
              <a:t>Nwamaka</a:t>
            </a:r>
            <a:r>
              <a:rPr lang="en-US" altLang="en-US" sz="1500" dirty="0"/>
              <a:t> </a:t>
            </a:r>
            <a:r>
              <a:rPr lang="en-US" altLang="en-US" sz="1500" dirty="0" err="1"/>
              <a:t>Ijioma</a:t>
            </a:r>
            <a:r>
              <a:rPr lang="en-US" altLang="en-US" sz="1500" dirty="0"/>
              <a:t>, MBBS, FACC</a:t>
            </a:r>
          </a:p>
          <a:p>
            <a:endParaRPr lang="en-US" sz="1500" dirty="0"/>
          </a:p>
        </p:txBody>
      </p:sp>
      <p:sp>
        <p:nvSpPr>
          <p:cNvPr id="3" name="TextBox 2"/>
          <p:cNvSpPr txBox="1"/>
          <p:nvPr/>
        </p:nvSpPr>
        <p:spPr>
          <a:xfrm>
            <a:off x="6384304" y="4588497"/>
            <a:ext cx="34289" cy="369332"/>
          </a:xfrm>
          <a:prstGeom prst="rect">
            <a:avLst/>
          </a:prstGeom>
          <a:noFill/>
        </p:spPr>
        <p:txBody>
          <a:bodyPr wrap="square" rtlCol="0">
            <a:spAutoFit/>
          </a:bodyPr>
          <a:lstStyle/>
          <a:p>
            <a:endParaRPr lang="en-US" dirty="0"/>
          </a:p>
        </p:txBody>
      </p:sp>
      <p:sp>
        <p:nvSpPr>
          <p:cNvPr id="6" name="TextBox 5"/>
          <p:cNvSpPr txBox="1"/>
          <p:nvPr/>
        </p:nvSpPr>
        <p:spPr>
          <a:xfrm>
            <a:off x="5003628" y="2582634"/>
            <a:ext cx="3099161" cy="2354491"/>
          </a:xfrm>
          <a:prstGeom prst="rect">
            <a:avLst/>
          </a:prstGeom>
          <a:noFill/>
        </p:spPr>
        <p:txBody>
          <a:bodyPr wrap="square" rtlCol="0">
            <a:spAutoFit/>
          </a:bodyPr>
          <a:lstStyle/>
          <a:p>
            <a:pPr>
              <a:lnSpc>
                <a:spcPct val="110000"/>
              </a:lnSpc>
              <a:spcBef>
                <a:spcPct val="0"/>
              </a:spcBef>
            </a:pPr>
            <a:r>
              <a:rPr lang="en-US" altLang="en-US" sz="1500" dirty="0"/>
              <a:t>Akshay K. Khandelwal, MD, FACC</a:t>
            </a:r>
          </a:p>
          <a:p>
            <a:pPr>
              <a:lnSpc>
                <a:spcPct val="110000"/>
              </a:lnSpc>
              <a:spcBef>
                <a:spcPct val="0"/>
              </a:spcBef>
            </a:pPr>
            <a:r>
              <a:rPr lang="en-US" altLang="en-US" sz="1500" dirty="0"/>
              <a:t>John A. McPherson, MD, FACC </a:t>
            </a:r>
          </a:p>
          <a:p>
            <a:pPr>
              <a:lnSpc>
                <a:spcPct val="110000"/>
              </a:lnSpc>
              <a:spcBef>
                <a:spcPct val="0"/>
              </a:spcBef>
            </a:pPr>
            <a:r>
              <a:rPr lang="en-US" altLang="en-US" sz="1500" dirty="0"/>
              <a:t>Jennifer H. </a:t>
            </a:r>
            <a:r>
              <a:rPr lang="en-US" altLang="en-US" sz="1500" dirty="0" err="1"/>
              <a:t>Mieres</a:t>
            </a:r>
            <a:r>
              <a:rPr lang="en-US" altLang="en-US" sz="1500" dirty="0"/>
              <a:t>, MD, FACC</a:t>
            </a:r>
          </a:p>
          <a:p>
            <a:pPr>
              <a:lnSpc>
                <a:spcPct val="110000"/>
              </a:lnSpc>
              <a:spcBef>
                <a:spcPct val="0"/>
              </a:spcBef>
            </a:pPr>
            <a:r>
              <a:rPr lang="en-US" altLang="en-US" sz="1500" dirty="0"/>
              <a:t>Robert O. Roswell, MD, FACC, FACP</a:t>
            </a:r>
          </a:p>
          <a:p>
            <a:pPr>
              <a:lnSpc>
                <a:spcPct val="110000"/>
              </a:lnSpc>
              <a:spcBef>
                <a:spcPct val="0"/>
              </a:spcBef>
            </a:pPr>
            <a:r>
              <a:rPr lang="en-US" altLang="en-US" sz="1500" dirty="0" err="1"/>
              <a:t>Partho</a:t>
            </a:r>
            <a:r>
              <a:rPr lang="en-US" altLang="en-US" sz="1500" dirty="0"/>
              <a:t> P. Sengupta, MD, FACC</a:t>
            </a:r>
          </a:p>
          <a:p>
            <a:pPr>
              <a:lnSpc>
                <a:spcPct val="110000"/>
              </a:lnSpc>
              <a:spcBef>
                <a:spcPct val="0"/>
              </a:spcBef>
            </a:pPr>
            <a:r>
              <a:rPr lang="en-US" altLang="en-US" sz="1500" dirty="0"/>
              <a:t>Natalie Stokes, MD, MPhil</a:t>
            </a:r>
          </a:p>
          <a:p>
            <a:pPr>
              <a:lnSpc>
                <a:spcPct val="110000"/>
              </a:lnSpc>
              <a:spcBef>
                <a:spcPct val="0"/>
              </a:spcBef>
            </a:pPr>
            <a:r>
              <a:rPr lang="en-US" altLang="en-US" sz="1500" dirty="0"/>
              <a:t>Enid A. Wade, JD </a:t>
            </a:r>
          </a:p>
          <a:p>
            <a:pPr>
              <a:lnSpc>
                <a:spcPct val="110000"/>
              </a:lnSpc>
              <a:spcBef>
                <a:spcPct val="0"/>
              </a:spcBef>
            </a:pPr>
            <a:r>
              <a:rPr lang="en-US" altLang="en-US" sz="1500" dirty="0"/>
              <a:t>Clyde W. Yancy, MD, MACC </a:t>
            </a:r>
          </a:p>
          <a:p>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150"/>
            <a:ext cx="9982200" cy="1219200"/>
          </a:xfrm>
        </p:spPr>
        <p:txBody>
          <a:bodyPr/>
          <a:lstStyle/>
          <a:p>
            <a:r>
              <a:rPr lang="en-US" sz="3600" dirty="0"/>
              <a:t>Case 2: Organizational Responsibilities</a:t>
            </a:r>
          </a:p>
        </p:txBody>
      </p:sp>
      <p:sp>
        <p:nvSpPr>
          <p:cNvPr id="5" name="Content Placeholder 4"/>
          <p:cNvSpPr>
            <a:spLocks noGrp="1"/>
          </p:cNvSpPr>
          <p:nvPr>
            <p:ph idx="1"/>
          </p:nvPr>
        </p:nvSpPr>
        <p:spPr>
          <a:xfrm>
            <a:off x="381000" y="1276350"/>
            <a:ext cx="7429500" cy="2787993"/>
          </a:xfrm>
        </p:spPr>
        <p:txBody>
          <a:bodyPr/>
          <a:lstStyle/>
          <a:p>
            <a:pPr>
              <a:spcAft>
                <a:spcPts val="600"/>
              </a:spcAft>
            </a:pPr>
            <a:r>
              <a:rPr lang="en-US" sz="2000" dirty="0">
                <a:effectLst/>
                <a:ea typeface="Calibri" panose="020F0502020204030204" pitchFamily="34" charset="0"/>
              </a:rPr>
              <a:t>A newly appointed leader of a highly respected cardiovascular program sends out a survey to physicians and staff to help better understand the workforce and set priorities and strategy. </a:t>
            </a:r>
          </a:p>
          <a:p>
            <a:pPr>
              <a:spcAft>
                <a:spcPts val="600"/>
              </a:spcAft>
            </a:pPr>
            <a:r>
              <a:rPr lang="en-US" sz="2000" dirty="0">
                <a:effectLst/>
                <a:ea typeface="Calibri" panose="020F0502020204030204" pitchFamily="34" charset="0"/>
              </a:rPr>
              <a:t>A substantial number of survey respondents expressed concerns about the uncivil and bullying behavior displayed by senior members of the organization.</a:t>
            </a:r>
            <a:endParaRPr lang="en-US" sz="2000" dirty="0"/>
          </a:p>
        </p:txBody>
      </p:sp>
    </p:spTree>
    <p:extLst>
      <p:ext uri="{BB962C8B-B14F-4D97-AF65-F5344CB8AC3E}">
        <p14:creationId xmlns:p14="http://schemas.microsoft.com/office/powerpoint/2010/main" val="367682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2:  Discussion Guide</a:t>
            </a:r>
          </a:p>
        </p:txBody>
      </p:sp>
      <p:sp>
        <p:nvSpPr>
          <p:cNvPr id="3" name="Content Placeholder 2"/>
          <p:cNvSpPr>
            <a:spLocks noGrp="1"/>
          </p:cNvSpPr>
          <p:nvPr>
            <p:ph idx="1"/>
          </p:nvPr>
        </p:nvSpPr>
        <p:spPr>
          <a:xfrm>
            <a:off x="473990" y="1123950"/>
            <a:ext cx="7946923" cy="35814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not addressing BDBH?</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354129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85800"/>
          </a:xfrm>
        </p:spPr>
        <p:txBody>
          <a:bodyPr/>
          <a:lstStyle/>
          <a:p>
            <a:r>
              <a:rPr lang="en-US" sz="4000" dirty="0"/>
              <a:t>Case 2: </a:t>
            </a:r>
            <a:r>
              <a:rPr lang="en-US" sz="3600" dirty="0"/>
              <a:t>Discussion</a:t>
            </a:r>
            <a:r>
              <a:rPr lang="en-US" sz="4000" dirty="0"/>
              <a:t> Points</a:t>
            </a:r>
          </a:p>
        </p:txBody>
      </p:sp>
      <p:sp>
        <p:nvSpPr>
          <p:cNvPr id="3" name="Content Placeholder 2"/>
          <p:cNvSpPr>
            <a:spLocks noGrp="1"/>
          </p:cNvSpPr>
          <p:nvPr>
            <p:ph idx="1"/>
          </p:nvPr>
        </p:nvSpPr>
        <p:spPr>
          <a:xfrm>
            <a:off x="457199" y="987527"/>
            <a:ext cx="8610600" cy="4191000"/>
          </a:xfrm>
        </p:spPr>
        <p:txBody>
          <a:bodyPr/>
          <a:lstStyle/>
          <a:p>
            <a:pPr marL="346075" marR="0" lvl="0" indent="-342900" algn="l" defTabSz="914400" rtl="0" eaLnBrk="1" fontAlgn="auto" latinLnBrk="0" hangingPunct="1">
              <a:spcBef>
                <a:spcPts val="0"/>
              </a:spcBef>
              <a:spcAft>
                <a:spcPts val="600"/>
              </a:spcAft>
              <a:buClrTx/>
              <a:buSzTx/>
              <a:tabLst/>
              <a:defRPr/>
            </a:pPr>
            <a:r>
              <a:rPr lang="en-US" sz="2000" kern="1200" dirty="0">
                <a:solidFill>
                  <a:schemeClr val="tx1"/>
                </a:solidFill>
                <a:effectLst/>
                <a:ea typeface="+mn-ea"/>
                <a:cs typeface="Calibri" panose="020F0502020204030204" pitchFamily="34" charset="0"/>
              </a:rPr>
              <a:t>Ignoring an unhealthy workplace can lead to undesired consequences for staff, patients and the organization</a:t>
            </a:r>
          </a:p>
          <a:p>
            <a:pPr marL="346075" marR="0" lvl="0" indent="-342900" algn="l" defTabSz="914400" rtl="0" eaLnBrk="1" fontAlgn="auto" latinLnBrk="0" hangingPunct="1">
              <a:spcBef>
                <a:spcPts val="0"/>
              </a:spcBef>
              <a:spcAft>
                <a:spcPts val="600"/>
              </a:spcAft>
              <a:buClrTx/>
              <a:buSzTx/>
              <a:tabLst/>
              <a:defRPr/>
            </a:pPr>
            <a:r>
              <a:rPr lang="en-US" sz="2000" kern="1200" dirty="0">
                <a:solidFill>
                  <a:schemeClr val="tx1"/>
                </a:solidFill>
                <a:effectLst/>
                <a:ea typeface="+mn-ea"/>
                <a:cs typeface="Calibri" panose="020F0502020204030204" pitchFamily="34" charset="0"/>
              </a:rPr>
              <a:t>Collecting information on the extent and severity of BDBH is necessary, even if it may be uncomfortable</a:t>
            </a:r>
          </a:p>
          <a:p>
            <a:pPr marL="346075" marR="0" lvl="0" indent="-342900" algn="l" defTabSz="914400" rtl="0" eaLnBrk="1" fontAlgn="auto" latinLnBrk="0" hangingPunct="1">
              <a:spcBef>
                <a:spcPts val="0"/>
              </a:spcBef>
              <a:spcAft>
                <a:spcPts val="600"/>
              </a:spcAft>
              <a:buClrTx/>
              <a:buSzTx/>
              <a:tabLst/>
              <a:defRPr/>
            </a:pPr>
            <a:r>
              <a:rPr lang="en-US" sz="2000" kern="1200" dirty="0">
                <a:solidFill>
                  <a:schemeClr val="tx1"/>
                </a:solidFill>
                <a:effectLst/>
                <a:ea typeface="+mn-ea"/>
                <a:cs typeface="Calibri" panose="020F0502020204030204" pitchFamily="34" charset="0"/>
              </a:rPr>
              <a:t>Essential early steps include:</a:t>
            </a:r>
          </a:p>
          <a:p>
            <a:pPr marL="746125" lvl="1" indent="-342900" eaLnBrk="1" fontAlgn="auto" hangingPunct="1">
              <a:spcBef>
                <a:spcPts val="0"/>
              </a:spcBef>
              <a:spcAft>
                <a:spcPts val="600"/>
              </a:spcAft>
              <a:defRPr/>
            </a:pPr>
            <a:r>
              <a:rPr lang="en-US" sz="1800" kern="1200" dirty="0">
                <a:solidFill>
                  <a:schemeClr val="tx1"/>
                </a:solidFill>
                <a:effectLst/>
                <a:ea typeface="+mn-ea"/>
                <a:cs typeface="Calibri" panose="020F0502020204030204" pitchFamily="34" charset="0"/>
              </a:rPr>
              <a:t>Acknowledgment and sharing of the results of the survey with staff</a:t>
            </a:r>
          </a:p>
          <a:p>
            <a:pPr marL="746125" lvl="1" indent="-342900" eaLnBrk="1" fontAlgn="auto" hangingPunct="1">
              <a:spcBef>
                <a:spcPts val="0"/>
              </a:spcBef>
              <a:spcAft>
                <a:spcPts val="600"/>
              </a:spcAft>
              <a:defRPr/>
            </a:pPr>
            <a:r>
              <a:rPr lang="en-US" sz="1800" kern="1200" dirty="0">
                <a:solidFill>
                  <a:schemeClr val="tx1"/>
                </a:solidFill>
                <a:effectLst/>
                <a:ea typeface="+mn-ea"/>
                <a:cs typeface="Calibri" panose="020F0502020204030204" pitchFamily="34" charset="0"/>
              </a:rPr>
              <a:t>Organizational and leadership commitment to reduce BDBH and promote respect</a:t>
            </a:r>
          </a:p>
          <a:p>
            <a:pPr marL="746125" lvl="1" indent="-342900" eaLnBrk="1" fontAlgn="auto" hangingPunct="1">
              <a:spcBef>
                <a:spcPts val="0"/>
              </a:spcBef>
              <a:spcAft>
                <a:spcPts val="600"/>
              </a:spcAft>
              <a:defRPr/>
            </a:pPr>
            <a:r>
              <a:rPr lang="en-US" sz="1800" dirty="0">
                <a:ea typeface="+mn-ea"/>
                <a:cs typeface="Calibri" panose="020F0502020204030204" pitchFamily="34" charset="0"/>
              </a:rPr>
              <a:t>Strategic plan with data driven, longitudinal assessments</a:t>
            </a:r>
          </a:p>
          <a:p>
            <a:pPr marL="746125" lvl="1" indent="-342900" eaLnBrk="1" fontAlgn="auto" hangingPunct="1">
              <a:spcBef>
                <a:spcPts val="0"/>
              </a:spcBef>
              <a:spcAft>
                <a:spcPts val="600"/>
              </a:spcAft>
              <a:defRPr/>
            </a:pPr>
            <a:r>
              <a:rPr lang="en-US" sz="1800" kern="1200" dirty="0">
                <a:solidFill>
                  <a:schemeClr val="tx1"/>
                </a:solidFill>
                <a:effectLst/>
                <a:ea typeface="+mn-ea"/>
                <a:cs typeface="Calibri" panose="020F0502020204030204" pitchFamily="34" charset="0"/>
              </a:rPr>
              <a:t>Identifying or acquiring needed subject matter expertise </a:t>
            </a:r>
          </a:p>
          <a:p>
            <a:pPr marL="746125" lvl="1" indent="-342900" eaLnBrk="1" fontAlgn="auto" hangingPunct="1">
              <a:spcBef>
                <a:spcPts val="0"/>
              </a:spcBef>
              <a:spcAft>
                <a:spcPts val="600"/>
              </a:spcAft>
              <a:defRPr/>
            </a:pPr>
            <a:r>
              <a:rPr lang="en-US" sz="1800" dirty="0">
                <a:ea typeface="+mn-ea"/>
                <a:cs typeface="Calibri" panose="020F0502020204030204" pitchFamily="34" charset="0"/>
              </a:rPr>
              <a:t>Dedicated structure(s), resources, funds</a:t>
            </a:r>
            <a:endParaRPr lang="en-US" sz="2400" kern="1200" dirty="0">
              <a:solidFill>
                <a:schemeClr val="tx1"/>
              </a:solidFill>
              <a:effectLst/>
              <a:ea typeface="+mn-ea"/>
              <a:cs typeface="Calibri" panose="020F0502020204030204" pitchFamily="34" charset="0"/>
            </a:endParaRPr>
          </a:p>
        </p:txBody>
      </p:sp>
    </p:spTree>
    <p:extLst>
      <p:ext uri="{BB962C8B-B14F-4D97-AF65-F5344CB8AC3E}">
        <p14:creationId xmlns:p14="http://schemas.microsoft.com/office/powerpoint/2010/main" val="139946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
            <a:ext cx="8229600" cy="552380"/>
          </a:xfrm>
        </p:spPr>
        <p:txBody>
          <a:bodyPr>
            <a:normAutofit fontScale="90000"/>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nvPr>
        </p:nvGraphicFramePr>
        <p:xfrm>
          <a:off x="76200" y="632390"/>
          <a:ext cx="8991600" cy="4453960"/>
        </p:xfrm>
        <a:graphic>
          <a:graphicData uri="http://schemas.openxmlformats.org/drawingml/2006/table">
            <a:tbl>
              <a:tblPr firstRow="1" bandRow="1">
                <a:tableStyleId>{5C22544A-7EE6-4342-B048-85BDC9FD1C3A}</a:tableStyleId>
              </a:tblPr>
              <a:tblGrid>
                <a:gridCol w="461108">
                  <a:extLst>
                    <a:ext uri="{9D8B030D-6E8A-4147-A177-3AD203B41FA5}">
                      <a16:colId xmlns:a16="http://schemas.microsoft.com/office/drawing/2014/main" val="512700832"/>
                    </a:ext>
                  </a:extLst>
                </a:gridCol>
                <a:gridCol w="8530492">
                  <a:extLst>
                    <a:ext uri="{9D8B030D-6E8A-4147-A177-3AD203B41FA5}">
                      <a16:colId xmlns:a16="http://schemas.microsoft.com/office/drawing/2014/main" val="4013491534"/>
                    </a:ext>
                  </a:extLst>
                </a:gridCol>
              </a:tblGrid>
              <a:tr h="315840">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1028489">
                <a:tc>
                  <a:txBody>
                    <a:bodyPr/>
                    <a:lstStyle/>
                    <a:p>
                      <a:r>
                        <a:rPr lang="en-US" sz="1600" b="1" dirty="0"/>
                        <a:t>4</a:t>
                      </a:r>
                    </a:p>
                  </a:txBody>
                  <a:tcPr/>
                </a:tc>
                <a:tc>
                  <a:txBody>
                    <a:bodyPr/>
                    <a:lstStyle/>
                    <a:p>
                      <a:r>
                        <a:rPr lang="en-US" sz="1600" dirty="0"/>
                        <a:t>Organizations providing cardiovascular care, education, and/or research should prioritize ensuring freedom from BDBH in their fabric and values, including policies, procedures, and programs. Establishing a culture and climate of respect includes eliminating harassment and bullying and ensures that the workforce has the necessary skills to achieve these aims.</a:t>
                      </a:r>
                    </a:p>
                  </a:txBody>
                  <a:tcPr/>
                </a:tc>
                <a:extLst>
                  <a:ext uri="{0D108BD9-81ED-4DB2-BD59-A6C34878D82A}">
                    <a16:rowId xmlns:a16="http://schemas.microsoft.com/office/drawing/2014/main" val="1534458264"/>
                  </a:ext>
                </a:extLst>
              </a:tr>
              <a:tr h="315840">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775244">
                <a:tc>
                  <a:txBody>
                    <a:bodyPr/>
                    <a:lstStyle/>
                    <a:p>
                      <a:r>
                        <a:rPr lang="en-US" sz="1600" b="1" dirty="0"/>
                        <a:t>3</a:t>
                      </a:r>
                    </a:p>
                  </a:txBody>
                  <a:tcPr/>
                </a:tc>
                <a:tc>
                  <a:txBody>
                    <a:bodyPr/>
                    <a:lstStyle/>
                    <a:p>
                      <a:r>
                        <a:rPr lang="en-US" sz="1600" dirty="0"/>
                        <a:t>Organizations and individuals providing cardiovascular care, education, and/or research should be familiar with the breadth and severity of negative consequences of BDBH and their substantial adverse impact on well-being, patient safety, and organizational success.</a:t>
                      </a:r>
                    </a:p>
                  </a:txBody>
                  <a:tcPr/>
                </a:tc>
                <a:extLst>
                  <a:ext uri="{0D108BD9-81ED-4DB2-BD59-A6C34878D82A}">
                    <a16:rowId xmlns:a16="http://schemas.microsoft.com/office/drawing/2014/main" val="3200683252"/>
                  </a:ext>
                </a:extLst>
              </a:tr>
              <a:tr h="1004946">
                <a:tc>
                  <a:txBody>
                    <a:bodyPr/>
                    <a:lstStyle/>
                    <a:p>
                      <a:r>
                        <a:rPr lang="en-US" sz="1600" b="1" dirty="0"/>
                        <a:t>7</a:t>
                      </a:r>
                    </a:p>
                  </a:txBody>
                  <a:tcPr/>
                </a:tc>
                <a:tc>
                  <a:txBody>
                    <a:bodyPr/>
                    <a:lstStyle/>
                    <a:p>
                      <a:r>
                        <a:rPr lang="en-US" sz="1600" dirty="0"/>
                        <a:t>To effectively address workplace BDBH requires a comprehensive initiative supported by a strategic plan, longitudinal metrics, complete and accurate data collection, and transparent reporting of results to track progress and inform future policy and interventions. Independent evaluation of institutional culture and efforts to reduce BDBH is strongly encouraged.</a:t>
                      </a:r>
                    </a:p>
                  </a:txBody>
                  <a:tcPr/>
                </a:tc>
                <a:extLst>
                  <a:ext uri="{0D108BD9-81ED-4DB2-BD59-A6C34878D82A}">
                    <a16:rowId xmlns:a16="http://schemas.microsoft.com/office/drawing/2014/main" val="917951720"/>
                  </a:ext>
                </a:extLst>
              </a:tr>
              <a:tr h="826840">
                <a:tc>
                  <a:txBody>
                    <a:bodyPr/>
                    <a:lstStyle/>
                    <a:p>
                      <a:r>
                        <a:rPr lang="en-US" sz="1600" b="1" dirty="0"/>
                        <a:t>11</a:t>
                      </a:r>
                    </a:p>
                  </a:txBody>
                  <a:tcPr/>
                </a:tc>
                <a:tc>
                  <a:txBody>
                    <a:bodyPr/>
                    <a:lstStyle/>
                    <a:p>
                      <a:r>
                        <a:rPr lang="en-US" sz="1600" dirty="0"/>
                        <a:t>Each cardiovascular organization should provide comprehensive, safe, fair, transparent, and</a:t>
                      </a:r>
                    </a:p>
                    <a:p>
                      <a:r>
                        <a:rPr lang="en-US" sz="1600" dirty="0"/>
                        <a:t>confidential mechanisms for reporting incidents and investigating individuals and departments suspected of BDBH, without retaliation for those reporting or targeted by BDBH.</a:t>
                      </a:r>
                    </a:p>
                  </a:txBody>
                  <a:tcPr/>
                </a:tc>
                <a:extLst>
                  <a:ext uri="{0D108BD9-81ED-4DB2-BD59-A6C34878D82A}">
                    <a16:rowId xmlns:a16="http://schemas.microsoft.com/office/drawing/2014/main" val="3184578697"/>
                  </a:ext>
                </a:extLst>
              </a:tr>
            </a:tbl>
          </a:graphicData>
        </a:graphic>
      </p:graphicFrame>
    </p:spTree>
    <p:extLst>
      <p:ext uri="{BB962C8B-B14F-4D97-AF65-F5344CB8AC3E}">
        <p14:creationId xmlns:p14="http://schemas.microsoft.com/office/powerpoint/2010/main" val="116031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50"/>
            <a:ext cx="9144000" cy="914400"/>
          </a:xfrm>
        </p:spPr>
        <p:txBody>
          <a:bodyPr>
            <a:normAutofit/>
          </a:bodyPr>
          <a:lstStyle/>
          <a:p>
            <a:r>
              <a:rPr lang="en-US" sz="3600" dirty="0"/>
              <a:t>Case 3: Unbiased Hiring Strategies</a:t>
            </a:r>
          </a:p>
        </p:txBody>
      </p:sp>
      <p:sp>
        <p:nvSpPr>
          <p:cNvPr id="5" name="Content Placeholder 4"/>
          <p:cNvSpPr>
            <a:spLocks noGrp="1"/>
          </p:cNvSpPr>
          <p:nvPr>
            <p:ph idx="1"/>
          </p:nvPr>
        </p:nvSpPr>
        <p:spPr>
          <a:xfrm>
            <a:off x="609600" y="971550"/>
            <a:ext cx="7696200" cy="3886200"/>
          </a:xfrm>
        </p:spPr>
        <p:txBody>
          <a:bodyPr/>
          <a:lstStyle/>
          <a:p>
            <a:pPr>
              <a:spcBef>
                <a:spcPts val="0"/>
              </a:spcBef>
              <a:spcAft>
                <a:spcPts val="1200"/>
              </a:spcAft>
            </a:pPr>
            <a:r>
              <a:rPr lang="en-US" sz="2000" dirty="0">
                <a:effectLst/>
                <a:ea typeface="Calibri" panose="020F0502020204030204" pitchFamily="34" charset="0"/>
              </a:rPr>
              <a:t>A search committee is formed to select a new director of the CV service line. Search committee members represent diverse constituencies and are charged with identifying diverse candidates and using hiring best practices but have not been provided with specific training. </a:t>
            </a:r>
          </a:p>
          <a:p>
            <a:pPr>
              <a:spcBef>
                <a:spcPts val="0"/>
              </a:spcBef>
              <a:spcAft>
                <a:spcPts val="1200"/>
              </a:spcAft>
            </a:pPr>
            <a:r>
              <a:rPr lang="en-US" sz="2000" dirty="0">
                <a:effectLst/>
                <a:ea typeface="Calibri" panose="020F0502020204030204" pitchFamily="34" charset="0"/>
              </a:rPr>
              <a:t>During the candidate ranking process, the discussion turns to a particular candidate’s family situation (children, spouse). Some committee members feel that the candidate is not a good fit and ‘may be unable to take on everything that the job requires’. </a:t>
            </a:r>
            <a:endParaRPr lang="en-US" sz="2000" dirty="0"/>
          </a:p>
        </p:txBody>
      </p:sp>
    </p:spTree>
    <p:extLst>
      <p:ext uri="{BB962C8B-B14F-4D97-AF65-F5344CB8AC3E}">
        <p14:creationId xmlns:p14="http://schemas.microsoft.com/office/powerpoint/2010/main" val="1367053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3:  Discussion Guide</a:t>
            </a:r>
          </a:p>
        </p:txBody>
      </p:sp>
      <p:sp>
        <p:nvSpPr>
          <p:cNvPr id="3" name="Content Placeholder 2"/>
          <p:cNvSpPr>
            <a:spLocks noGrp="1"/>
          </p:cNvSpPr>
          <p:nvPr>
            <p:ph idx="1"/>
          </p:nvPr>
        </p:nvSpPr>
        <p:spPr>
          <a:xfrm>
            <a:off x="533400" y="1006857"/>
            <a:ext cx="7796981"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a:t>
            </a:r>
            <a:r>
              <a:rPr lang="en-US" sz="2000" b="1" dirty="0">
                <a:cs typeface="Calibri" panose="020F0502020204030204" pitchFamily="34" charset="0"/>
              </a:rPr>
              <a:t> not </a:t>
            </a:r>
            <a:r>
              <a:rPr lang="en-US" sz="2000" dirty="0">
                <a:cs typeface="Calibri" panose="020F0502020204030204" pitchFamily="34" charset="0"/>
              </a:rPr>
              <a:t>addressing hiring processes?</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803275" lvl="1" indent="-342900" eaLnBrk="1" fontAlgn="auto" hangingPunct="1">
              <a:spcBef>
                <a:spcPts val="0"/>
              </a:spcBef>
              <a:spcAft>
                <a:spcPts val="600"/>
              </a:spcAft>
              <a:buFont typeface="Arial" panose="020B0604020202020204" pitchFamily="34" charset="0"/>
              <a:buChar char="•"/>
              <a:defRPr/>
            </a:pPr>
            <a:r>
              <a:rPr lang="en-US" sz="2000" i="1" dirty="0">
                <a:cs typeface="Calibri" panose="020F0502020204030204" pitchFamily="34" charset="0"/>
              </a:rPr>
              <a:t>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3517528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09600"/>
          </a:xfrm>
        </p:spPr>
        <p:txBody>
          <a:bodyPr>
            <a:normAutofit fontScale="90000"/>
          </a:bodyPr>
          <a:lstStyle/>
          <a:p>
            <a:r>
              <a:rPr lang="en-US" sz="4000" dirty="0"/>
              <a:t>Case 3: Discussion Points</a:t>
            </a:r>
          </a:p>
        </p:txBody>
      </p:sp>
      <p:sp>
        <p:nvSpPr>
          <p:cNvPr id="3" name="Content Placeholder 2"/>
          <p:cNvSpPr>
            <a:spLocks noGrp="1"/>
          </p:cNvSpPr>
          <p:nvPr>
            <p:ph idx="1"/>
          </p:nvPr>
        </p:nvSpPr>
        <p:spPr>
          <a:xfrm>
            <a:off x="76199" y="742950"/>
            <a:ext cx="8991599" cy="4191000"/>
          </a:xfrm>
        </p:spPr>
        <p:txBody>
          <a:bodyPr>
            <a:noAutofit/>
          </a:bodyPr>
          <a:lstStyle/>
          <a:p>
            <a:pPr marL="346075" eaLnBrk="1" fontAlgn="auto" hangingPunct="1">
              <a:spcBef>
                <a:spcPts val="0"/>
              </a:spcBef>
              <a:spcAft>
                <a:spcPts val="600"/>
              </a:spcAft>
              <a:defRPr/>
            </a:pPr>
            <a:r>
              <a:rPr lang="en-US" sz="1900" dirty="0">
                <a:cs typeface="Calibri" panose="020F0502020204030204" pitchFamily="34" charset="0"/>
              </a:rPr>
              <a:t>Considering non-work-related personal characteristics to judge candidate’s qualifications can introduce bias. Such considerations are not relevant to the role and in this scenario may not have been consistently applied. </a:t>
            </a:r>
          </a:p>
          <a:p>
            <a:pPr marL="346075" eaLnBrk="1" fontAlgn="auto" hangingPunct="1">
              <a:spcBef>
                <a:spcPts val="0"/>
              </a:spcBef>
              <a:spcAft>
                <a:spcPts val="600"/>
              </a:spcAft>
              <a:defRPr/>
            </a:pPr>
            <a:r>
              <a:rPr lang="en-US" sz="1900" dirty="0">
                <a:cs typeface="Calibri" panose="020F0502020204030204" pitchFamily="34" charset="0"/>
              </a:rPr>
              <a:t>Formal &amp; consistent processes for hiring, promotion, and leadership appointment can minimize the effects of implicit bias on candidate selection, potentially increasing diversity (a stated goal of the organization).</a:t>
            </a:r>
          </a:p>
          <a:p>
            <a:pPr marL="346075" eaLnBrk="1" fontAlgn="auto" hangingPunct="1">
              <a:spcBef>
                <a:spcPts val="0"/>
              </a:spcBef>
              <a:spcAft>
                <a:spcPts val="600"/>
              </a:spcAft>
              <a:defRPr/>
            </a:pPr>
            <a:r>
              <a:rPr lang="en-US" sz="1900" dirty="0">
                <a:cs typeface="Calibri" panose="020F0502020204030204" pitchFamily="34" charset="0"/>
              </a:rPr>
              <a:t>Proactive, formal training in structured, objective evaluations and mitigation of implicit bias, including speaking up when necessary, are important to reduce subjectivity and bias in any evaluation and hiring processes. </a:t>
            </a:r>
            <a:r>
              <a:rPr lang="en-US" sz="1900" kern="1200" dirty="0">
                <a:solidFill>
                  <a:schemeClr val="tx1"/>
                </a:solidFill>
                <a:effectLst/>
                <a:ea typeface="+mn-ea"/>
                <a:cs typeface="Calibri" panose="020F0502020204030204" pitchFamily="34" charset="0"/>
              </a:rPr>
              <a:t>Examples: </a:t>
            </a:r>
          </a:p>
          <a:p>
            <a:pPr marL="746125" lvl="1" indent="-342900" eaLnBrk="1" fontAlgn="auto" hangingPunct="1">
              <a:spcBef>
                <a:spcPts val="0"/>
              </a:spcBef>
              <a:spcAft>
                <a:spcPts val="600"/>
              </a:spcAft>
              <a:defRPr/>
            </a:pPr>
            <a:r>
              <a:rPr lang="en-US" sz="1900" dirty="0">
                <a:ea typeface="+mn-ea"/>
                <a:cs typeface="Calibri" panose="020F0502020204030204" pitchFamily="34" charset="0"/>
              </a:rPr>
              <a:t>“Are we suggesting that parents are less capable leaders?”</a:t>
            </a:r>
            <a:endParaRPr lang="en-US" sz="1900" kern="1200" dirty="0">
              <a:solidFill>
                <a:schemeClr val="tx1"/>
              </a:solidFill>
              <a:effectLst/>
              <a:ea typeface="+mn-ea"/>
              <a:cs typeface="Calibri" panose="020F0502020204030204" pitchFamily="34" charset="0"/>
            </a:endParaRPr>
          </a:p>
          <a:p>
            <a:pPr marL="746125" lvl="1" indent="-342900" eaLnBrk="1" fontAlgn="auto" hangingPunct="1">
              <a:spcBef>
                <a:spcPts val="0"/>
              </a:spcBef>
              <a:spcAft>
                <a:spcPts val="600"/>
              </a:spcAft>
              <a:defRPr/>
            </a:pPr>
            <a:r>
              <a:rPr lang="en-US" sz="1900" dirty="0">
                <a:ea typeface="+mn-ea"/>
                <a:cs typeface="Calibri" panose="020F0502020204030204" pitchFamily="34" charset="0"/>
              </a:rPr>
              <a:t>“If we believe parental status is relevant for this candidate, we should consider it in evaluating the other candidates”</a:t>
            </a:r>
            <a:endParaRPr lang="en-US" sz="1900" kern="1200" dirty="0">
              <a:solidFill>
                <a:schemeClr val="tx1"/>
              </a:solidFill>
              <a:effectLst/>
              <a:ea typeface="+mn-ea"/>
              <a:cs typeface="Calibri" panose="020F0502020204030204" pitchFamily="34" charset="0"/>
            </a:endParaRPr>
          </a:p>
        </p:txBody>
      </p:sp>
    </p:spTree>
    <p:extLst>
      <p:ext uri="{BB962C8B-B14F-4D97-AF65-F5344CB8AC3E}">
        <p14:creationId xmlns:p14="http://schemas.microsoft.com/office/powerpoint/2010/main" val="329385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457200"/>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nvPr>
        </p:nvGraphicFramePr>
        <p:xfrm>
          <a:off x="133350" y="1106804"/>
          <a:ext cx="8877300" cy="3446146"/>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47894">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1391575">
                <a:tc>
                  <a:txBody>
                    <a:bodyPr/>
                    <a:lstStyle/>
                    <a:p>
                      <a:r>
                        <a:rPr lang="en-US" sz="1600" b="1" dirty="0"/>
                        <a:t>9</a:t>
                      </a:r>
                    </a:p>
                  </a:txBody>
                  <a:tcPr/>
                </a:tc>
                <a:tc>
                  <a:txBody>
                    <a:bodyPr/>
                    <a:lstStyle/>
                    <a:p>
                      <a:r>
                        <a:rPr lang="en-US" sz="1600" dirty="0"/>
                        <a:t>Each cardiovascular organization should promote objectivity, minimize bias, and ensure holistic review in hiring, evaluations, and departmental/program/center reviews by creating systems, procedures, and educational offerings enabling these goals, including readily available central resources</a:t>
                      </a:r>
                    </a:p>
                  </a:txBody>
                  <a:tcPr/>
                </a:tc>
                <a:extLst>
                  <a:ext uri="{0D108BD9-81ED-4DB2-BD59-A6C34878D82A}">
                    <a16:rowId xmlns:a16="http://schemas.microsoft.com/office/drawing/2014/main" val="1534458264"/>
                  </a:ext>
                </a:extLst>
              </a:tr>
              <a:tr h="347894">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1358783">
                <a:tc>
                  <a:txBody>
                    <a:bodyPr/>
                    <a:lstStyle/>
                    <a:p>
                      <a:r>
                        <a:rPr lang="en-US" sz="1600" b="1" dirty="0"/>
                        <a:t>8</a:t>
                      </a:r>
                    </a:p>
                  </a:txBody>
                  <a:tcPr/>
                </a:tc>
                <a:tc>
                  <a:txBody>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endParaRPr lang="en-US" sz="1600" dirty="0"/>
                    </a:p>
                  </a:txBody>
                  <a:tcPr/>
                </a:tc>
                <a:extLst>
                  <a:ext uri="{0D108BD9-81ED-4DB2-BD59-A6C34878D82A}">
                    <a16:rowId xmlns:a16="http://schemas.microsoft.com/office/drawing/2014/main" val="3200683252"/>
                  </a:ext>
                </a:extLst>
              </a:tr>
            </a:tbl>
          </a:graphicData>
        </a:graphic>
      </p:graphicFrame>
    </p:spTree>
    <p:extLst>
      <p:ext uri="{BB962C8B-B14F-4D97-AF65-F5344CB8AC3E}">
        <p14:creationId xmlns:p14="http://schemas.microsoft.com/office/powerpoint/2010/main" val="46089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47750"/>
          </a:xfrm>
        </p:spPr>
        <p:txBody>
          <a:bodyPr>
            <a:normAutofit/>
          </a:bodyPr>
          <a:lstStyle/>
          <a:p>
            <a:r>
              <a:rPr lang="en-US" sz="3600" dirty="0"/>
              <a:t>Case 4: Bullying and Incivility</a:t>
            </a:r>
          </a:p>
        </p:txBody>
      </p:sp>
      <p:sp>
        <p:nvSpPr>
          <p:cNvPr id="5" name="Content Placeholder 4"/>
          <p:cNvSpPr>
            <a:spLocks noGrp="1"/>
          </p:cNvSpPr>
          <p:nvPr>
            <p:ph idx="1"/>
          </p:nvPr>
        </p:nvSpPr>
        <p:spPr>
          <a:xfrm>
            <a:off x="304800" y="1428750"/>
            <a:ext cx="7772400" cy="2438400"/>
          </a:xfrm>
        </p:spPr>
        <p:txBody>
          <a:bodyPr/>
          <a:lstStyle/>
          <a:p>
            <a:pPr>
              <a:spcAft>
                <a:spcPts val="600"/>
              </a:spcAft>
            </a:pPr>
            <a:r>
              <a:rPr lang="en-US" sz="2000" dirty="0"/>
              <a:t>An Advanced Practice Nurse working on an inpatient cardiology service is repeatedly interrupted and criticized by the attending cardiologist, both in front of the care team and in the presence of patients. </a:t>
            </a:r>
          </a:p>
          <a:p>
            <a:pPr>
              <a:spcAft>
                <a:spcPts val="600"/>
              </a:spcAft>
            </a:pPr>
            <a:r>
              <a:rPr lang="en-US" sz="2000" dirty="0"/>
              <a:t>The Advanced Practice Nurse dreads coming to work. </a:t>
            </a:r>
          </a:p>
        </p:txBody>
      </p:sp>
    </p:spTree>
    <p:extLst>
      <p:ext uri="{BB962C8B-B14F-4D97-AF65-F5344CB8AC3E}">
        <p14:creationId xmlns:p14="http://schemas.microsoft.com/office/powerpoint/2010/main" val="130905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74" y="3073"/>
            <a:ext cx="9144000" cy="1066800"/>
          </a:xfrm>
        </p:spPr>
        <p:txBody>
          <a:bodyPr>
            <a:normAutofit/>
          </a:bodyPr>
          <a:lstStyle/>
          <a:p>
            <a:r>
              <a:rPr lang="en-US" sz="3600" dirty="0"/>
              <a:t>Case 5: Bullying and Incivility</a:t>
            </a:r>
          </a:p>
        </p:txBody>
      </p:sp>
      <p:sp>
        <p:nvSpPr>
          <p:cNvPr id="5" name="Content Placeholder 4"/>
          <p:cNvSpPr>
            <a:spLocks noGrp="1"/>
          </p:cNvSpPr>
          <p:nvPr>
            <p:ph idx="1"/>
          </p:nvPr>
        </p:nvSpPr>
        <p:spPr>
          <a:xfrm>
            <a:off x="381000" y="971550"/>
            <a:ext cx="7620000" cy="3787877"/>
          </a:xfrm>
        </p:spPr>
        <p:txBody>
          <a:bodyPr/>
          <a:lstStyle/>
          <a:p>
            <a:pPr>
              <a:spcAft>
                <a:spcPts val="600"/>
              </a:spcAft>
            </a:pPr>
            <a:r>
              <a:rPr lang="en-US" sz="2000" dirty="0"/>
              <a:t>A senior cardiovascular surgeon is nationally known for high volume, innovative surgical technique and excellent outcomes. </a:t>
            </a:r>
          </a:p>
          <a:p>
            <a:pPr>
              <a:spcAft>
                <a:spcPts val="600"/>
              </a:spcAft>
            </a:pPr>
            <a:r>
              <a:rPr lang="en-US" sz="2000" dirty="0"/>
              <a:t>In the OR, the surgeon is known for ‘having a temper’ and erratic behavior, including throwing instruments, yelling, and ejecting the echocardiographer if TEE findings suggest the need to adjust the procedure. </a:t>
            </a:r>
          </a:p>
          <a:p>
            <a:pPr>
              <a:spcAft>
                <a:spcPts val="600"/>
              </a:spcAft>
            </a:pPr>
            <a:r>
              <a:rPr lang="en-US" sz="2000" dirty="0"/>
              <a:t>The circulating nurse hesitates to speak up when sponge counts are off.</a:t>
            </a:r>
          </a:p>
        </p:txBody>
      </p:sp>
    </p:spTree>
    <p:extLst>
      <p:ext uri="{BB962C8B-B14F-4D97-AF65-F5344CB8AC3E}">
        <p14:creationId xmlns:p14="http://schemas.microsoft.com/office/powerpoint/2010/main" val="79375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E6B1813-84EF-4E46-8668-C6920A91982F}"/>
              </a:ext>
            </a:extLst>
          </p:cNvPr>
          <p:cNvSpPr>
            <a:spLocks noGrp="1"/>
          </p:cNvSpPr>
          <p:nvPr>
            <p:ph type="title"/>
          </p:nvPr>
        </p:nvSpPr>
        <p:spPr/>
        <p:txBody>
          <a:bodyPr/>
          <a:lstStyle/>
          <a:p>
            <a:pPr algn="ctr" eaLnBrk="1" hangingPunct="1"/>
            <a:r>
              <a:rPr lang="en-US" altLang="en-US" dirty="0">
                <a:latin typeface="Garamond" panose="02020404030301010803" pitchFamily="18" charset="0"/>
              </a:rPr>
              <a:t>Citation</a:t>
            </a:r>
            <a:endParaRPr lang="en-US" altLang="en-US" dirty="0"/>
          </a:p>
        </p:txBody>
      </p:sp>
      <p:sp>
        <p:nvSpPr>
          <p:cNvPr id="3075" name="Content Placeholder 2">
            <a:extLst>
              <a:ext uri="{FF2B5EF4-FFF2-40B4-BE49-F238E27FC236}">
                <a16:creationId xmlns:a16="http://schemas.microsoft.com/office/drawing/2014/main" id="{405A4A6F-A74D-46A1-958E-AA9A104E793A}"/>
              </a:ext>
            </a:extLst>
          </p:cNvPr>
          <p:cNvSpPr>
            <a:spLocks noGrp="1"/>
          </p:cNvSpPr>
          <p:nvPr>
            <p:ph idx="1"/>
          </p:nvPr>
        </p:nvSpPr>
        <p:spPr>
          <a:xfrm>
            <a:off x="565609" y="1548353"/>
            <a:ext cx="8024567" cy="2917683"/>
          </a:xfrm>
        </p:spPr>
        <p:txBody>
          <a:bodyPr/>
          <a:lstStyle/>
          <a:p>
            <a:pPr>
              <a:spcBef>
                <a:spcPct val="50000"/>
              </a:spcBef>
            </a:pPr>
            <a:r>
              <a:rPr lang="en-US" altLang="en-US" sz="1800" dirty="0">
                <a:ea typeface="Geneva"/>
                <a:cs typeface="Geneva"/>
              </a:rPr>
              <a:t>This slide set was adapted from the </a:t>
            </a:r>
            <a:r>
              <a:rPr lang="en-US" altLang="en-US" sz="1800" dirty="0"/>
              <a:t>ACC 2022 Health Policy Statement on Building Respect, Civility, and Inclusion in the Cardiovascular Workplace </a:t>
            </a:r>
            <a:r>
              <a:rPr lang="en-US" altLang="en-US" sz="1800" dirty="0">
                <a:ea typeface="Geneva"/>
                <a:cs typeface="Geneva"/>
              </a:rPr>
              <a:t>(</a:t>
            </a:r>
            <a:r>
              <a:rPr lang="en-US" altLang="en-US" sz="1800" i="1" dirty="0">
                <a:ea typeface="Geneva"/>
                <a:cs typeface="Geneva"/>
              </a:rPr>
              <a:t>Journal of the American College of Cardiology 2022).</a:t>
            </a:r>
            <a:r>
              <a:rPr lang="en-US" altLang="en-US" sz="1800" dirty="0">
                <a:ea typeface="Geneva"/>
                <a:cs typeface="Geneva"/>
              </a:rPr>
              <a:t> </a:t>
            </a:r>
          </a:p>
          <a:p>
            <a:pPr>
              <a:spcBef>
                <a:spcPct val="50000"/>
              </a:spcBef>
            </a:pPr>
            <a:r>
              <a:rPr lang="en-US" altLang="en-US" sz="1800" dirty="0"/>
              <a:t>The Statement was published ahead of print on March 17, 2022.</a:t>
            </a:r>
            <a:endParaRPr lang="en-US" altLang="en-US" sz="1800" dirty="0">
              <a:highlight>
                <a:srgbClr val="FFFF00"/>
              </a:highlight>
              <a:ea typeface="Geneva"/>
              <a:cs typeface="Geneva"/>
            </a:endParaRPr>
          </a:p>
          <a:p>
            <a:pPr>
              <a:spcBef>
                <a:spcPct val="50000"/>
              </a:spcBef>
            </a:pPr>
            <a:r>
              <a:rPr lang="en-US" altLang="en-US" sz="1800" dirty="0">
                <a:ea typeface="Geneva"/>
                <a:cs typeface="Geneva"/>
              </a:rPr>
              <a:t>The published document is also available at: </a:t>
            </a:r>
            <a:r>
              <a:rPr lang="en-US" altLang="en-US" sz="1800" i="1" u="sng" dirty="0">
                <a:hlinkClick r:id="rId3"/>
              </a:rPr>
              <a:t>ACC.org/Guidelines</a:t>
            </a:r>
            <a:r>
              <a:rPr lang="en-US" altLang="en-US" sz="1800" i="1" u="sng" dirty="0"/>
              <a:t>.</a:t>
            </a:r>
          </a:p>
          <a:p>
            <a:pPr>
              <a:spcBef>
                <a:spcPct val="50000"/>
              </a:spcBef>
            </a:pPr>
            <a:endParaRPr lang="en-US" altLang="en-US" sz="1800" u="sng" dirty="0"/>
          </a:p>
          <a:p>
            <a:pPr eaLnBrk="1" hangingPunct="1">
              <a:buFontTx/>
              <a:buNone/>
            </a:pPr>
            <a:endParaRPr lang="en-US" alt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4 and 5:  Discussion Guide</a:t>
            </a:r>
          </a:p>
        </p:txBody>
      </p:sp>
      <p:sp>
        <p:nvSpPr>
          <p:cNvPr id="3" name="Content Placeholder 2"/>
          <p:cNvSpPr>
            <a:spLocks noGrp="1"/>
          </p:cNvSpPr>
          <p:nvPr>
            <p:ph idx="1"/>
          </p:nvPr>
        </p:nvSpPr>
        <p:spPr>
          <a:xfrm>
            <a:off x="304800" y="1047750"/>
            <a:ext cx="7810500" cy="35814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taking action/making a decision in each of these cases?</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not addressing BDBH?</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351398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83226"/>
          </a:xfrm>
        </p:spPr>
        <p:txBody>
          <a:bodyPr/>
          <a:lstStyle/>
          <a:p>
            <a:r>
              <a:rPr lang="en-US" sz="3600" dirty="0"/>
              <a:t>Cases 4 &amp; 5: Discussion Points (1)</a:t>
            </a:r>
          </a:p>
        </p:txBody>
      </p:sp>
      <p:sp>
        <p:nvSpPr>
          <p:cNvPr id="3" name="Content Placeholder 2"/>
          <p:cNvSpPr>
            <a:spLocks noGrp="1"/>
          </p:cNvSpPr>
          <p:nvPr>
            <p:ph idx="1"/>
          </p:nvPr>
        </p:nvSpPr>
        <p:spPr>
          <a:xfrm>
            <a:off x="228600" y="971550"/>
            <a:ext cx="8686800" cy="3731226"/>
          </a:xfrm>
        </p:spPr>
        <p:txBody>
          <a:bodyPr>
            <a:noAutofit/>
          </a:bodyPr>
          <a:lstStyle/>
          <a:p>
            <a:pPr marL="346075" marR="0" lvl="0" indent="-342900" algn="l" defTabSz="914400" rtl="0" eaLnBrk="1" fontAlgn="auto" latinLnBrk="0" hangingPunct="1">
              <a:spcBef>
                <a:spcPts val="0"/>
              </a:spcBef>
              <a:spcAft>
                <a:spcPts val="600"/>
              </a:spcAft>
              <a:buClrTx/>
              <a:buSzTx/>
              <a:tabLst/>
              <a:defRPr/>
            </a:pPr>
            <a:r>
              <a:rPr lang="en-US" sz="2000" dirty="0">
                <a:effectLst/>
                <a:ea typeface="Calibri" panose="020F0502020204030204" pitchFamily="34" charset="0"/>
              </a:rPr>
              <a:t>Both cases represent bullying and uncivil behavior, risking employee well-being and retention, and both staff and patient safety.</a:t>
            </a:r>
          </a:p>
          <a:p>
            <a:pPr marL="346075" marR="0" lvl="0" indent="-342900" algn="l" defTabSz="914400" rtl="0" eaLnBrk="1" fontAlgn="auto" latinLnBrk="0" hangingPunct="1">
              <a:spcBef>
                <a:spcPts val="0"/>
              </a:spcBef>
              <a:spcAft>
                <a:spcPts val="600"/>
              </a:spcAft>
              <a:buClrTx/>
              <a:buSzTx/>
              <a:tabLst/>
              <a:defRPr/>
            </a:pPr>
            <a:r>
              <a:rPr lang="en-US" sz="2000" dirty="0">
                <a:effectLst/>
                <a:ea typeface="Calibri" panose="020F0502020204030204" pitchFamily="34" charset="0"/>
              </a:rPr>
              <a:t>Bullying may be verbal or nonverbal.</a:t>
            </a:r>
          </a:p>
          <a:p>
            <a:pPr marL="346075" marR="0" lvl="0" indent="-342900" algn="l" defTabSz="914400" rtl="0" eaLnBrk="1" fontAlgn="auto" latinLnBrk="0" hangingPunct="1">
              <a:spcBef>
                <a:spcPts val="0"/>
              </a:spcBef>
              <a:spcAft>
                <a:spcPts val="600"/>
              </a:spcAft>
              <a:buClrTx/>
              <a:buSzTx/>
              <a:tabLst/>
              <a:defRPr/>
            </a:pPr>
            <a:r>
              <a:rPr lang="en-US" sz="2000" dirty="0">
                <a:ea typeface="Calibri" panose="020F0502020204030204" pitchFamily="34" charset="0"/>
              </a:rPr>
              <a:t>Perpetrators</a:t>
            </a:r>
            <a:r>
              <a:rPr lang="en-US" sz="2000" dirty="0">
                <a:effectLst/>
                <a:ea typeface="Calibri" panose="020F0502020204030204" pitchFamily="34" charset="0"/>
              </a:rPr>
              <a:t>, often at a higher level in the organization than the target, may stifle action or BDBH reporting, perpetuating a </a:t>
            </a:r>
            <a:r>
              <a:rPr lang="en-US" sz="2000" dirty="0"/>
              <a:t>hostile workplace, impairing effective team dynamics and negatively impacting patient care.</a:t>
            </a:r>
          </a:p>
          <a:p>
            <a:pPr marL="346075" eaLnBrk="1" fontAlgn="auto" hangingPunct="1">
              <a:spcBef>
                <a:spcPts val="0"/>
              </a:spcBef>
              <a:spcAft>
                <a:spcPts val="600"/>
              </a:spcAft>
              <a:defRPr/>
            </a:pPr>
            <a:r>
              <a:rPr lang="en-US" sz="2000" b="1" dirty="0">
                <a:ea typeface="Calibri" panose="020F0502020204030204" pitchFamily="34" charset="0"/>
              </a:rPr>
              <a:t>Allyship and upstander behavior </a:t>
            </a:r>
            <a:r>
              <a:rPr lang="en-US" sz="2000" dirty="0">
                <a:ea typeface="Calibri" panose="020F0502020204030204" pitchFamily="34" charset="0"/>
              </a:rPr>
              <a:t>are important skills for all CV team members to learn and employ. In these 2 scenarios, many witnesses are present. Lack of action may be due to a combination of fear, lack of skills, or confidence that reporting or speaking up will be supported by leadership.</a:t>
            </a:r>
            <a:endParaRPr lang="en-US" sz="2000" b="1" i="1" dirty="0">
              <a:ea typeface="Calibri" panose="020F0502020204030204" pitchFamily="34" charset="0"/>
            </a:endParaRPr>
          </a:p>
          <a:p>
            <a:pPr marL="3175" marR="0" lvl="0" indent="0" algn="l" defTabSz="914400" rtl="0" eaLnBrk="1" fontAlgn="auto" latinLnBrk="0" hangingPunct="1">
              <a:spcBef>
                <a:spcPts val="0"/>
              </a:spcBef>
              <a:spcAft>
                <a:spcPts val="600"/>
              </a:spcAft>
              <a:buClrTx/>
              <a:buSzTx/>
              <a:buNone/>
              <a:tabLst/>
              <a:defRPr/>
            </a:pPr>
            <a:endParaRPr lang="en-US" sz="2000" dirty="0">
              <a:effectLst/>
              <a:ea typeface="Calibri" panose="020F0502020204030204" pitchFamily="34" charset="0"/>
            </a:endParaRPr>
          </a:p>
        </p:txBody>
      </p:sp>
    </p:spTree>
    <p:extLst>
      <p:ext uri="{BB962C8B-B14F-4D97-AF65-F5344CB8AC3E}">
        <p14:creationId xmlns:p14="http://schemas.microsoft.com/office/powerpoint/2010/main" val="369393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83226"/>
          </a:xfrm>
        </p:spPr>
        <p:txBody>
          <a:bodyPr/>
          <a:lstStyle/>
          <a:p>
            <a:r>
              <a:rPr lang="en-US" sz="3600" dirty="0"/>
              <a:t>Cases 4 &amp; 5: Discussion Points (2)</a:t>
            </a:r>
          </a:p>
        </p:txBody>
      </p:sp>
      <p:sp>
        <p:nvSpPr>
          <p:cNvPr id="3" name="Content Placeholder 2"/>
          <p:cNvSpPr>
            <a:spLocks noGrp="1"/>
          </p:cNvSpPr>
          <p:nvPr>
            <p:ph idx="1"/>
          </p:nvPr>
        </p:nvSpPr>
        <p:spPr>
          <a:xfrm>
            <a:off x="228600" y="775403"/>
            <a:ext cx="8458200" cy="4075413"/>
          </a:xfrm>
        </p:spPr>
        <p:txBody>
          <a:bodyPr>
            <a:noAutofit/>
          </a:bodyPr>
          <a:lstStyle/>
          <a:p>
            <a:pPr marL="346075" eaLnBrk="1" fontAlgn="auto" hangingPunct="1">
              <a:spcBef>
                <a:spcPts val="0"/>
              </a:spcBef>
              <a:spcAft>
                <a:spcPts val="600"/>
              </a:spcAft>
              <a:defRPr/>
            </a:pPr>
            <a:r>
              <a:rPr lang="en-US" sz="1800" b="1" i="1" dirty="0">
                <a:effectLst/>
                <a:ea typeface="Calibri" panose="020F0502020204030204" pitchFamily="34" charset="0"/>
              </a:rPr>
              <a:t>Targeted Individuals</a:t>
            </a:r>
            <a:r>
              <a:rPr lang="en-US" sz="1800" b="1" dirty="0">
                <a:effectLst/>
                <a:ea typeface="Calibri" panose="020F0502020204030204" pitchFamily="34" charset="0"/>
              </a:rPr>
              <a:t>: </a:t>
            </a:r>
            <a:r>
              <a:rPr lang="en-US" sz="1800" dirty="0">
                <a:ea typeface="Calibri" panose="020F0502020204030204" pitchFamily="34" charset="0"/>
              </a:rPr>
              <a:t>Power differentials often prevent safely addressing BDBH directly with the harasser. </a:t>
            </a:r>
            <a:r>
              <a:rPr lang="en-US" sz="1800" b="1" dirty="0">
                <a:ea typeface="Calibri" panose="020F0502020204030204" pitchFamily="34" charset="0"/>
              </a:rPr>
              <a:t>Robust policies &amp; multiple confidential reporting options</a:t>
            </a:r>
            <a:r>
              <a:rPr lang="en-US" sz="1800" dirty="0">
                <a:ea typeface="Calibri" panose="020F0502020204030204" pitchFamily="34" charset="0"/>
              </a:rPr>
              <a:t>, including anonymously, must be in place. </a:t>
            </a:r>
            <a:endParaRPr lang="en-US" sz="1800" b="1" i="1" dirty="0">
              <a:ea typeface="Calibri" panose="020F0502020204030204" pitchFamily="34" charset="0"/>
            </a:endParaRPr>
          </a:p>
          <a:p>
            <a:pPr marL="346075" eaLnBrk="1" fontAlgn="auto" hangingPunct="1">
              <a:spcBef>
                <a:spcPts val="0"/>
              </a:spcBef>
              <a:spcAft>
                <a:spcPts val="600"/>
              </a:spcAft>
              <a:defRPr/>
            </a:pPr>
            <a:r>
              <a:rPr lang="en-US" sz="1800" b="1" i="1" dirty="0">
                <a:ea typeface="Calibri" panose="020F0502020204030204" pitchFamily="34" charset="0"/>
              </a:rPr>
              <a:t>Observers/Bystanders</a:t>
            </a:r>
            <a:r>
              <a:rPr lang="en-US" sz="1800" b="1" dirty="0">
                <a:ea typeface="Calibri" panose="020F0502020204030204" pitchFamily="34" charset="0"/>
              </a:rPr>
              <a:t>: Be active; become upstanders.</a:t>
            </a:r>
            <a:r>
              <a:rPr lang="en-US" sz="1800" dirty="0">
                <a:ea typeface="Calibri" panose="020F0502020204030204" pitchFamily="34" charset="0"/>
              </a:rPr>
              <a:t> </a:t>
            </a:r>
          </a:p>
          <a:p>
            <a:pPr marL="746125" lvl="1" eaLnBrk="1" fontAlgn="auto" hangingPunct="1">
              <a:spcBef>
                <a:spcPts val="0"/>
              </a:spcBef>
              <a:spcAft>
                <a:spcPts val="600"/>
              </a:spcAft>
              <a:defRPr/>
            </a:pPr>
            <a:r>
              <a:rPr lang="en-US" sz="1800" b="1" dirty="0">
                <a:ea typeface="Calibri" panose="020F0502020204030204" pitchFamily="34" charset="0"/>
              </a:rPr>
              <a:t>Speak up </a:t>
            </a:r>
            <a:r>
              <a:rPr lang="en-US" sz="1800" dirty="0">
                <a:ea typeface="Calibri" panose="020F0502020204030204" pitchFamily="34" charset="0"/>
              </a:rPr>
              <a:t>if safe to do so. Discussion frameworks (</a:t>
            </a:r>
            <a:r>
              <a:rPr lang="en-US" sz="1800" dirty="0" err="1">
                <a:ea typeface="Calibri" panose="020F0502020204030204" pitchFamily="34" charset="0"/>
              </a:rPr>
              <a:t>eg</a:t>
            </a:r>
            <a:r>
              <a:rPr lang="en-US" sz="1800" dirty="0">
                <a:ea typeface="Calibri" panose="020F0502020204030204" pitchFamily="34" charset="0"/>
              </a:rPr>
              <a:t>, ACTION) can facilitate addressing BDBH in the moment. </a:t>
            </a:r>
          </a:p>
          <a:p>
            <a:pPr marL="746125" lvl="1" eaLnBrk="1" fontAlgn="auto" hangingPunct="1">
              <a:spcBef>
                <a:spcPts val="0"/>
              </a:spcBef>
              <a:spcAft>
                <a:spcPts val="600"/>
              </a:spcAft>
              <a:defRPr/>
            </a:pPr>
            <a:r>
              <a:rPr lang="en-US" sz="1800" b="1" dirty="0">
                <a:ea typeface="Calibri" panose="020F0502020204030204" pitchFamily="34" charset="0"/>
              </a:rPr>
              <a:t>Report </a:t>
            </a:r>
            <a:r>
              <a:rPr lang="en-US" sz="1800" dirty="0">
                <a:ea typeface="Calibri" panose="020F0502020204030204" pitchFamily="34" charset="0"/>
              </a:rPr>
              <a:t>witnessed BDBH behavior via the institution’s reporting system</a:t>
            </a:r>
          </a:p>
          <a:p>
            <a:pPr marL="346075" eaLnBrk="1" fontAlgn="auto" hangingPunct="1">
              <a:spcBef>
                <a:spcPts val="0"/>
              </a:spcBef>
              <a:spcAft>
                <a:spcPts val="600"/>
              </a:spcAft>
              <a:defRPr/>
            </a:pPr>
            <a:r>
              <a:rPr lang="en-US" sz="1800" b="1" i="1" dirty="0">
                <a:ea typeface="Calibri" panose="020F0502020204030204" pitchFamily="34" charset="0"/>
              </a:rPr>
              <a:t>CV Leadership: </a:t>
            </a:r>
            <a:r>
              <a:rPr lang="en-US" sz="1800" b="1" dirty="0">
                <a:ea typeface="Calibri" panose="020F0502020204030204" pitchFamily="34" charset="0"/>
              </a:rPr>
              <a:t>Ultimate responsibility.</a:t>
            </a:r>
          </a:p>
          <a:p>
            <a:pPr marL="346075" eaLnBrk="1" fontAlgn="auto" hangingPunct="1">
              <a:spcBef>
                <a:spcPts val="0"/>
              </a:spcBef>
              <a:spcAft>
                <a:spcPts val="600"/>
              </a:spcAft>
              <a:defRPr/>
            </a:pPr>
            <a:r>
              <a:rPr lang="en-US" sz="1800" dirty="0">
                <a:ea typeface="Calibri" panose="020F0502020204030204" pitchFamily="34" charset="0"/>
              </a:rPr>
              <a:t>Policies, training/skill-building and reporting systems that support a culture of respect, civility and inclusion.</a:t>
            </a:r>
          </a:p>
          <a:p>
            <a:pPr marL="746125" lvl="1" eaLnBrk="1" fontAlgn="auto" hangingPunct="1">
              <a:spcBef>
                <a:spcPts val="0"/>
              </a:spcBef>
              <a:spcAft>
                <a:spcPts val="600"/>
              </a:spcAft>
              <a:defRPr/>
            </a:pPr>
            <a:r>
              <a:rPr lang="en-US" sz="1800" dirty="0">
                <a:ea typeface="Calibri" panose="020F0502020204030204" pitchFamily="34" charset="0"/>
              </a:rPr>
              <a:t>Safety of targeted individuals (prohibit retaliation) </a:t>
            </a:r>
          </a:p>
          <a:p>
            <a:pPr marL="746125" lvl="1" eaLnBrk="1" fontAlgn="auto" hangingPunct="1">
              <a:spcBef>
                <a:spcPts val="0"/>
              </a:spcBef>
              <a:spcAft>
                <a:spcPts val="600"/>
              </a:spcAft>
              <a:defRPr/>
            </a:pPr>
            <a:r>
              <a:rPr lang="en-US" sz="1800" dirty="0">
                <a:ea typeface="Calibri" panose="020F0502020204030204" pitchFamily="34" charset="0"/>
              </a:rPr>
              <a:t>Appropriate and consistent investigation, with just consequences                      for perpetrators/bullies    </a:t>
            </a:r>
          </a:p>
        </p:txBody>
      </p:sp>
    </p:spTree>
    <p:extLst>
      <p:ext uri="{BB962C8B-B14F-4D97-AF65-F5344CB8AC3E}">
        <p14:creationId xmlns:p14="http://schemas.microsoft.com/office/powerpoint/2010/main" val="413007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457200"/>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nvPr>
        </p:nvGraphicFramePr>
        <p:xfrm>
          <a:off x="76200" y="609081"/>
          <a:ext cx="8991600" cy="4477269"/>
        </p:xfrm>
        <a:graphic>
          <a:graphicData uri="http://schemas.openxmlformats.org/drawingml/2006/table">
            <a:tbl>
              <a:tblPr firstRow="1" bandRow="1">
                <a:tableStyleId>{5C22544A-7EE6-4342-B048-85BDC9FD1C3A}</a:tableStyleId>
              </a:tblPr>
              <a:tblGrid>
                <a:gridCol w="461107">
                  <a:extLst>
                    <a:ext uri="{9D8B030D-6E8A-4147-A177-3AD203B41FA5}">
                      <a16:colId xmlns:a16="http://schemas.microsoft.com/office/drawing/2014/main" val="512700832"/>
                    </a:ext>
                  </a:extLst>
                </a:gridCol>
                <a:gridCol w="8530493">
                  <a:extLst>
                    <a:ext uri="{9D8B030D-6E8A-4147-A177-3AD203B41FA5}">
                      <a16:colId xmlns:a16="http://schemas.microsoft.com/office/drawing/2014/main" val="4013491534"/>
                    </a:ext>
                  </a:extLst>
                </a:gridCol>
              </a:tblGrid>
              <a:tr h="327699">
                <a:tc gridSpan="2">
                  <a:txBody>
                    <a:bodyPr/>
                    <a:lstStyle/>
                    <a:p>
                      <a:r>
                        <a:rPr lang="en-US" sz="1500" dirty="0">
                          <a:solidFill>
                            <a:schemeClr val="tx1"/>
                          </a:solidFill>
                          <a:latin typeface="+mn-lt"/>
                        </a:rPr>
                        <a:t>Main Principle(s)</a:t>
                      </a:r>
                    </a:p>
                  </a:txBody>
                  <a:tcPr/>
                </a:tc>
                <a:tc hMerge="1">
                  <a:txBody>
                    <a:bodyPr/>
                    <a:lstStyle/>
                    <a:p>
                      <a:endParaRPr lang="en-US"/>
                    </a:p>
                  </a:txBody>
                  <a:tcPr/>
                </a:tc>
                <a:extLst>
                  <a:ext uri="{0D108BD9-81ED-4DB2-BD59-A6C34878D82A}">
                    <a16:rowId xmlns:a16="http://schemas.microsoft.com/office/drawing/2014/main" val="2348933761"/>
                  </a:ext>
                </a:extLst>
              </a:tr>
              <a:tr h="602482">
                <a:tc>
                  <a:txBody>
                    <a:bodyPr/>
                    <a:lstStyle/>
                    <a:p>
                      <a:r>
                        <a:rPr lang="en-US" sz="1500" b="1" dirty="0">
                          <a:latin typeface="+mn-lt"/>
                        </a:rPr>
                        <a:t>1</a:t>
                      </a:r>
                    </a:p>
                  </a:txBody>
                  <a:tcPr/>
                </a:tc>
                <a:tc>
                  <a:txBody>
                    <a:bodyPr/>
                    <a:lstStyle/>
                    <a:p>
                      <a:r>
                        <a:rPr lang="en-US" sz="1500" dirty="0">
                          <a:effectLst/>
                          <a:latin typeface="+mn-lt"/>
                          <a:ea typeface="Calibri" panose="020F0502020204030204" pitchFamily="34" charset="0"/>
                          <a:cs typeface="Times New Roman" panose="02020603050405020304" pitchFamily="18" charset="0"/>
                        </a:rPr>
                        <a:t>Civil behavior and respect are inherent in its core values of Teamwork and Collaboration and Professionalism and are essential to its mission of “transforming cardiovascular care and improving heart health.”</a:t>
                      </a:r>
                      <a:endParaRPr lang="en-US" sz="1500" dirty="0">
                        <a:latin typeface="+mn-lt"/>
                      </a:endParaRPr>
                    </a:p>
                  </a:txBody>
                  <a:tcPr/>
                </a:tc>
                <a:extLst>
                  <a:ext uri="{0D108BD9-81ED-4DB2-BD59-A6C34878D82A}">
                    <a16:rowId xmlns:a16="http://schemas.microsoft.com/office/drawing/2014/main" val="1164866641"/>
                  </a:ext>
                </a:extLst>
              </a:tr>
              <a:tr h="1143000">
                <a:tc>
                  <a:txBody>
                    <a:bodyPr/>
                    <a:lstStyle/>
                    <a:p>
                      <a:r>
                        <a:rPr lang="en-US" sz="1500" b="1" dirty="0">
                          <a:latin typeface="+mn-lt"/>
                        </a:rPr>
                        <a:t>8</a:t>
                      </a:r>
                    </a:p>
                  </a:txBody>
                  <a:tcPr/>
                </a:tc>
                <a:tc>
                  <a:txBody>
                    <a:bodyPr/>
                    <a:lstStyle/>
                    <a:p>
                      <a:r>
                        <a:rPr lang="en-US" sz="1500" dirty="0">
                          <a:latin typeface="+mn-lt"/>
                        </a:rPr>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1534458264"/>
                  </a:ext>
                </a:extLst>
              </a:tr>
              <a:tr h="327699">
                <a:tc gridSpan="2">
                  <a:txBody>
                    <a:bodyPr/>
                    <a:lstStyle/>
                    <a:p>
                      <a:r>
                        <a:rPr lang="en-US" sz="1500" b="1" dirty="0">
                          <a:latin typeface="+mn-lt"/>
                        </a:rPr>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52461">
                <a:tc>
                  <a:txBody>
                    <a:bodyPr/>
                    <a:lstStyle/>
                    <a:p>
                      <a:r>
                        <a:rPr lang="en-US" sz="1500" b="1" dirty="0">
                          <a:latin typeface="+mn-lt"/>
                        </a:rPr>
                        <a:t>10</a:t>
                      </a:r>
                    </a:p>
                  </a:txBody>
                  <a:tcPr/>
                </a:tc>
                <a:tc>
                  <a:txBody>
                    <a:bodyPr/>
                    <a:lstStyle/>
                    <a:p>
                      <a:r>
                        <a:rPr lang="en-US" sz="1500" dirty="0">
                          <a:latin typeface="+mn-lt"/>
                        </a:rPr>
                        <a:t>Performance reviews (and related incentives) should routinely include assessments of personal behaviors related to respect and civility as well as support for institutional goals and initiatives addressing BDBH. Those who are exemplary in promoting and achieving excellence in reducing BDBH should be identified and celebrated</a:t>
                      </a:r>
                    </a:p>
                  </a:txBody>
                  <a:tcPr/>
                </a:tc>
                <a:extLst>
                  <a:ext uri="{0D108BD9-81ED-4DB2-BD59-A6C34878D82A}">
                    <a16:rowId xmlns:a16="http://schemas.microsoft.com/office/drawing/2014/main" val="124675629"/>
                  </a:ext>
                </a:extLst>
              </a:tr>
              <a:tr h="804351">
                <a:tc>
                  <a:txBody>
                    <a:bodyPr/>
                    <a:lstStyle/>
                    <a:p>
                      <a:r>
                        <a:rPr lang="en-US" sz="1500" b="1" dirty="0">
                          <a:latin typeface="+mn-lt"/>
                        </a:rPr>
                        <a:t>11</a:t>
                      </a:r>
                    </a:p>
                  </a:txBody>
                  <a:tcPr/>
                </a:tc>
                <a:tc>
                  <a:txBody>
                    <a:bodyPr/>
                    <a:lstStyle/>
                    <a:p>
                      <a:r>
                        <a:rPr lang="en-US" sz="1500" dirty="0">
                          <a:latin typeface="+mn-lt"/>
                        </a:rPr>
                        <a:t>Each cardiovascular organization should provide comprehensive, safe, fair, transparent, and</a:t>
                      </a:r>
                    </a:p>
                    <a:p>
                      <a:r>
                        <a:rPr lang="en-US" sz="1500" dirty="0">
                          <a:latin typeface="+mn-lt"/>
                        </a:rPr>
                        <a:t>confidential mechanisms for reporting incidents and investigating individuals and departments suspected of BDBH, without retaliation for those reporting or targeted by BDBH.</a:t>
                      </a:r>
                    </a:p>
                  </a:txBody>
                  <a:tcPr/>
                </a:tc>
                <a:extLst>
                  <a:ext uri="{0D108BD9-81ED-4DB2-BD59-A6C34878D82A}">
                    <a16:rowId xmlns:a16="http://schemas.microsoft.com/office/drawing/2014/main" val="3200683252"/>
                  </a:ext>
                </a:extLst>
              </a:tr>
            </a:tbl>
          </a:graphicData>
        </a:graphic>
      </p:graphicFrame>
    </p:spTree>
    <p:extLst>
      <p:ext uri="{BB962C8B-B14F-4D97-AF65-F5344CB8AC3E}">
        <p14:creationId xmlns:p14="http://schemas.microsoft.com/office/powerpoint/2010/main" val="3171274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txBody>
          <a:bodyPr>
            <a:normAutofit/>
          </a:bodyPr>
          <a:lstStyle/>
          <a:p>
            <a:r>
              <a:rPr lang="en-US" sz="3600" dirty="0"/>
              <a:t>Case 6: Abuse of Power</a:t>
            </a:r>
          </a:p>
        </p:txBody>
      </p:sp>
      <p:sp>
        <p:nvSpPr>
          <p:cNvPr id="5" name="Content Placeholder 4"/>
          <p:cNvSpPr>
            <a:spLocks noGrp="1"/>
          </p:cNvSpPr>
          <p:nvPr>
            <p:ph idx="1"/>
          </p:nvPr>
        </p:nvSpPr>
        <p:spPr>
          <a:xfrm>
            <a:off x="381000" y="1073581"/>
            <a:ext cx="8115300" cy="3276600"/>
          </a:xfrm>
        </p:spPr>
        <p:txBody>
          <a:bodyPr/>
          <a:lstStyle/>
          <a:p>
            <a:pPr>
              <a:spcAft>
                <a:spcPts val="600"/>
              </a:spcAft>
            </a:pPr>
            <a:r>
              <a:rPr lang="en-US" sz="2000" dirty="0"/>
              <a:t>A junior cardiologist has been repeatedly asked to cover a senior partner’s weekend call.</a:t>
            </a:r>
          </a:p>
          <a:p>
            <a:pPr>
              <a:spcAft>
                <a:spcPts val="600"/>
              </a:spcAft>
            </a:pPr>
            <a:r>
              <a:rPr lang="en-US" sz="2000" dirty="0"/>
              <a:t>Upon recognizing that this has resulted in considerably more work than compensation and that they were the only individual in the group being asked to cover another colleague’s call, the next request is politely declined by the junior cardiologist. </a:t>
            </a:r>
          </a:p>
          <a:p>
            <a:pPr>
              <a:spcAft>
                <a:spcPts val="600"/>
              </a:spcAft>
            </a:pPr>
            <a:r>
              <a:rPr lang="en-US" sz="2000" dirty="0"/>
              <a:t>The junior cardiologist was then asked by the senior partner:  “…don’t you have a contract renewal/promotion coming up?”</a:t>
            </a:r>
          </a:p>
        </p:txBody>
      </p:sp>
    </p:spTree>
    <p:extLst>
      <p:ext uri="{BB962C8B-B14F-4D97-AF65-F5344CB8AC3E}">
        <p14:creationId xmlns:p14="http://schemas.microsoft.com/office/powerpoint/2010/main" val="332829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6:  Discussion Guide</a:t>
            </a:r>
          </a:p>
        </p:txBody>
      </p:sp>
      <p:sp>
        <p:nvSpPr>
          <p:cNvPr id="3" name="Content Placeholder 2"/>
          <p:cNvSpPr>
            <a:spLocks noGrp="1"/>
          </p:cNvSpPr>
          <p:nvPr>
            <p:ph idx="1"/>
          </p:nvPr>
        </p:nvSpPr>
        <p:spPr>
          <a:xfrm>
            <a:off x="439119" y="897497"/>
            <a:ext cx="8229600" cy="35814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taking action/making a decision in this case?</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not addressing BDBH?</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4101440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83226"/>
          </a:xfrm>
        </p:spPr>
        <p:txBody>
          <a:bodyPr/>
          <a:lstStyle/>
          <a:p>
            <a:r>
              <a:rPr lang="en-US" sz="3600" dirty="0"/>
              <a:t>Cases 6: Discussion Points</a:t>
            </a:r>
          </a:p>
        </p:txBody>
      </p:sp>
      <p:sp>
        <p:nvSpPr>
          <p:cNvPr id="3" name="Content Placeholder 2"/>
          <p:cNvSpPr>
            <a:spLocks noGrp="1"/>
          </p:cNvSpPr>
          <p:nvPr>
            <p:ph idx="1"/>
          </p:nvPr>
        </p:nvSpPr>
        <p:spPr>
          <a:xfrm>
            <a:off x="209550" y="895350"/>
            <a:ext cx="8724900" cy="3731226"/>
          </a:xfrm>
        </p:spPr>
        <p:txBody>
          <a:bodyPr>
            <a:noAutofit/>
          </a:bodyPr>
          <a:lstStyle/>
          <a:p>
            <a:pPr marL="346075" marR="0" lvl="0" indent="-342900" algn="l" defTabSz="914400" rtl="0" eaLnBrk="1" fontAlgn="auto" latinLnBrk="0" hangingPunct="1">
              <a:spcBef>
                <a:spcPts val="0"/>
              </a:spcBef>
              <a:spcAft>
                <a:spcPts val="600"/>
              </a:spcAft>
              <a:buClrTx/>
              <a:buSzTx/>
              <a:tabLst/>
              <a:defRPr/>
            </a:pPr>
            <a:r>
              <a:rPr lang="en-US" sz="2000" dirty="0">
                <a:ea typeface="Calibri" panose="020F0502020204030204" pitchFamily="34" charset="0"/>
              </a:rPr>
              <a:t>The senior cardiologist is taking advantage of a junior colleague and utilizing their power over the junior cardiologist’s future employment and compensation to maintain the status quo (weekends free).</a:t>
            </a:r>
          </a:p>
          <a:p>
            <a:pPr marL="346075" marR="0" lvl="0" indent="-342900" algn="l" defTabSz="914400" rtl="0" eaLnBrk="1" fontAlgn="auto" latinLnBrk="0" hangingPunct="1">
              <a:spcBef>
                <a:spcPts val="0"/>
              </a:spcBef>
              <a:spcAft>
                <a:spcPts val="600"/>
              </a:spcAft>
              <a:buClrTx/>
              <a:buSzTx/>
              <a:tabLst/>
              <a:defRPr/>
            </a:pPr>
            <a:r>
              <a:rPr lang="en-US" sz="2000" dirty="0">
                <a:ea typeface="Calibri" panose="020F0502020204030204" pitchFamily="34" charset="0"/>
              </a:rPr>
              <a:t>CV practices of all types and sizes should have: </a:t>
            </a:r>
          </a:p>
          <a:p>
            <a:pPr marL="746125" lvl="1" indent="-342900" eaLnBrk="1" fontAlgn="auto" hangingPunct="1">
              <a:spcBef>
                <a:spcPts val="0"/>
              </a:spcBef>
              <a:spcAft>
                <a:spcPts val="600"/>
              </a:spcAft>
              <a:defRPr/>
            </a:pPr>
            <a:r>
              <a:rPr lang="en-US" sz="1600" dirty="0">
                <a:ea typeface="Calibri" panose="020F0502020204030204" pitchFamily="34" charset="0"/>
              </a:rPr>
              <a:t>Clear, enforceable, employee policies that support equitable compensation, workload/call, and vacation/time off, and promote respectful, civil and inclusive behaviors.</a:t>
            </a:r>
          </a:p>
          <a:p>
            <a:pPr marL="746125" lvl="1" indent="-342900" eaLnBrk="1" fontAlgn="auto" hangingPunct="1">
              <a:spcBef>
                <a:spcPts val="0"/>
              </a:spcBef>
              <a:spcAft>
                <a:spcPts val="600"/>
              </a:spcAft>
              <a:defRPr/>
            </a:pPr>
            <a:r>
              <a:rPr lang="en-US" sz="1600" kern="1200" dirty="0">
                <a:solidFill>
                  <a:schemeClr val="tx1"/>
                </a:solidFill>
                <a:effectLst/>
                <a:ea typeface="+mn-ea"/>
                <a:cs typeface="Calibri" panose="020F0502020204030204" pitchFamily="34" charset="0"/>
              </a:rPr>
              <a:t>Performance assessments should include </a:t>
            </a:r>
            <a:r>
              <a:rPr lang="en-US" sz="1600" dirty="0">
                <a:ea typeface="+mn-ea"/>
                <a:cs typeface="Calibri" panose="020F0502020204030204" pitchFamily="34" charset="0"/>
              </a:rPr>
              <a:t>personal behavior related to respect &amp; civility; and link i</a:t>
            </a:r>
            <a:r>
              <a:rPr lang="en-US" sz="1600" kern="1200" dirty="0">
                <a:solidFill>
                  <a:schemeClr val="tx1"/>
                </a:solidFill>
                <a:effectLst/>
                <a:ea typeface="+mn-ea"/>
                <a:cs typeface="Calibri" panose="020F0502020204030204" pitchFamily="34" charset="0"/>
              </a:rPr>
              <a:t>ncentives</a:t>
            </a:r>
            <a:r>
              <a:rPr lang="en-US" sz="1600" dirty="0">
                <a:ea typeface="+mn-ea"/>
                <a:cs typeface="Calibri" panose="020F0502020204030204" pitchFamily="34" charset="0"/>
              </a:rPr>
              <a:t> &amp; </a:t>
            </a:r>
            <a:r>
              <a:rPr lang="en-US" sz="1600" kern="1200" dirty="0">
                <a:solidFill>
                  <a:schemeClr val="tx1"/>
                </a:solidFill>
                <a:effectLst/>
                <a:ea typeface="+mn-ea"/>
                <a:cs typeface="Calibri" panose="020F0502020204030204" pitchFamily="34" charset="0"/>
              </a:rPr>
              <a:t>consequences with positive </a:t>
            </a:r>
            <a:r>
              <a:rPr lang="en-US" sz="1600" dirty="0">
                <a:ea typeface="+mn-ea"/>
                <a:cs typeface="Calibri" panose="020F0502020204030204" pitchFamily="34" charset="0"/>
              </a:rPr>
              <a:t>&amp;</a:t>
            </a:r>
            <a:r>
              <a:rPr lang="en-US" sz="1600" kern="1200" dirty="0">
                <a:solidFill>
                  <a:schemeClr val="tx1"/>
                </a:solidFill>
                <a:effectLst/>
                <a:ea typeface="+mn-ea"/>
                <a:cs typeface="Calibri" panose="020F0502020204030204" pitchFamily="34" charset="0"/>
              </a:rPr>
              <a:t> negative workplace behaviors respectively</a:t>
            </a:r>
          </a:p>
          <a:p>
            <a:pPr marL="746125" lvl="1" indent="-342900" eaLnBrk="1" fontAlgn="auto" hangingPunct="1">
              <a:spcBef>
                <a:spcPts val="0"/>
              </a:spcBef>
              <a:spcAft>
                <a:spcPts val="600"/>
              </a:spcAft>
              <a:defRPr/>
            </a:pPr>
            <a:r>
              <a:rPr lang="en-US" sz="1600" dirty="0">
                <a:ea typeface="Calibri" panose="020F0502020204030204" pitchFamily="34" charset="0"/>
              </a:rPr>
              <a:t>Safe reporting mechanism for violations of employment policy and/or BDBH behaviors</a:t>
            </a:r>
          </a:p>
          <a:p>
            <a:pPr marL="746125" lvl="1" indent="-342900" eaLnBrk="1" fontAlgn="auto" hangingPunct="1">
              <a:spcBef>
                <a:spcPts val="0"/>
              </a:spcBef>
              <a:spcAft>
                <a:spcPts val="600"/>
              </a:spcAft>
              <a:defRPr/>
            </a:pPr>
            <a:r>
              <a:rPr lang="en-US" sz="1600" dirty="0">
                <a:ea typeface="Calibri" panose="020F0502020204030204" pitchFamily="34" charset="0"/>
              </a:rPr>
              <a:t>Guidelines for and consistent application of consequences for both positive and negative workplace behaviors; prohibit retaliation</a:t>
            </a:r>
          </a:p>
        </p:txBody>
      </p:sp>
    </p:spTree>
    <p:extLst>
      <p:ext uri="{BB962C8B-B14F-4D97-AF65-F5344CB8AC3E}">
        <p14:creationId xmlns:p14="http://schemas.microsoft.com/office/powerpoint/2010/main" val="239535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457200"/>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nvPr>
        </p:nvGraphicFramePr>
        <p:xfrm>
          <a:off x="76200" y="609081"/>
          <a:ext cx="8991600" cy="4477269"/>
        </p:xfrm>
        <a:graphic>
          <a:graphicData uri="http://schemas.openxmlformats.org/drawingml/2006/table">
            <a:tbl>
              <a:tblPr firstRow="1" bandRow="1">
                <a:tableStyleId>{5C22544A-7EE6-4342-B048-85BDC9FD1C3A}</a:tableStyleId>
              </a:tblPr>
              <a:tblGrid>
                <a:gridCol w="461107">
                  <a:extLst>
                    <a:ext uri="{9D8B030D-6E8A-4147-A177-3AD203B41FA5}">
                      <a16:colId xmlns:a16="http://schemas.microsoft.com/office/drawing/2014/main" val="512700832"/>
                    </a:ext>
                  </a:extLst>
                </a:gridCol>
                <a:gridCol w="8530493">
                  <a:extLst>
                    <a:ext uri="{9D8B030D-6E8A-4147-A177-3AD203B41FA5}">
                      <a16:colId xmlns:a16="http://schemas.microsoft.com/office/drawing/2014/main" val="4013491534"/>
                    </a:ext>
                  </a:extLst>
                </a:gridCol>
              </a:tblGrid>
              <a:tr h="327699">
                <a:tc gridSpan="2">
                  <a:txBody>
                    <a:bodyPr/>
                    <a:lstStyle/>
                    <a:p>
                      <a:r>
                        <a:rPr lang="en-US" sz="1500" dirty="0">
                          <a:solidFill>
                            <a:schemeClr val="tx1"/>
                          </a:solidFill>
                          <a:latin typeface="+mn-lt"/>
                        </a:rPr>
                        <a:t>Main Principle(s)</a:t>
                      </a:r>
                    </a:p>
                  </a:txBody>
                  <a:tcPr/>
                </a:tc>
                <a:tc hMerge="1">
                  <a:txBody>
                    <a:bodyPr/>
                    <a:lstStyle/>
                    <a:p>
                      <a:endParaRPr lang="en-US"/>
                    </a:p>
                  </a:txBody>
                  <a:tcPr/>
                </a:tc>
                <a:extLst>
                  <a:ext uri="{0D108BD9-81ED-4DB2-BD59-A6C34878D82A}">
                    <a16:rowId xmlns:a16="http://schemas.microsoft.com/office/drawing/2014/main" val="2348933761"/>
                  </a:ext>
                </a:extLst>
              </a:tr>
              <a:tr h="602482">
                <a:tc>
                  <a:txBody>
                    <a:bodyPr/>
                    <a:lstStyle/>
                    <a:p>
                      <a:r>
                        <a:rPr lang="en-US" sz="1500" b="1" dirty="0">
                          <a:latin typeface="+mn-lt"/>
                        </a:rPr>
                        <a:t>1</a:t>
                      </a:r>
                    </a:p>
                  </a:txBody>
                  <a:tcPr/>
                </a:tc>
                <a:tc>
                  <a:txBody>
                    <a:bodyPr/>
                    <a:lstStyle/>
                    <a:p>
                      <a:r>
                        <a:rPr lang="en-US" sz="1500" dirty="0">
                          <a:effectLst/>
                          <a:latin typeface="+mn-lt"/>
                          <a:ea typeface="Calibri" panose="020F0502020204030204" pitchFamily="34" charset="0"/>
                          <a:cs typeface="Times New Roman" panose="02020603050405020304" pitchFamily="18" charset="0"/>
                        </a:rPr>
                        <a:t>Civil behavior and respect are inherent in its core values of Teamwork and Collaboration and Professionalism and are essential to its mission of “transforming cardiovascular care and improving heart health.”</a:t>
                      </a:r>
                      <a:endParaRPr lang="en-US" sz="1500" dirty="0">
                        <a:latin typeface="+mn-lt"/>
                      </a:endParaRPr>
                    </a:p>
                  </a:txBody>
                  <a:tcPr/>
                </a:tc>
                <a:extLst>
                  <a:ext uri="{0D108BD9-81ED-4DB2-BD59-A6C34878D82A}">
                    <a16:rowId xmlns:a16="http://schemas.microsoft.com/office/drawing/2014/main" val="1164866641"/>
                  </a:ext>
                </a:extLst>
              </a:tr>
              <a:tr h="1143000">
                <a:tc>
                  <a:txBody>
                    <a:bodyPr/>
                    <a:lstStyle/>
                    <a:p>
                      <a:r>
                        <a:rPr lang="en-US" sz="1500" b="1" dirty="0">
                          <a:latin typeface="+mn-lt"/>
                        </a:rPr>
                        <a:t>8</a:t>
                      </a:r>
                    </a:p>
                  </a:txBody>
                  <a:tcPr/>
                </a:tc>
                <a:tc>
                  <a:txBody>
                    <a:bodyPr/>
                    <a:lstStyle/>
                    <a:p>
                      <a:r>
                        <a:rPr lang="en-US" sz="1500" dirty="0">
                          <a:latin typeface="+mn-lt"/>
                        </a:rPr>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1534458264"/>
                  </a:ext>
                </a:extLst>
              </a:tr>
              <a:tr h="327699">
                <a:tc gridSpan="2">
                  <a:txBody>
                    <a:bodyPr/>
                    <a:lstStyle/>
                    <a:p>
                      <a:r>
                        <a:rPr lang="en-US" sz="1500" b="1" dirty="0">
                          <a:latin typeface="+mn-lt"/>
                        </a:rPr>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52461">
                <a:tc>
                  <a:txBody>
                    <a:bodyPr/>
                    <a:lstStyle/>
                    <a:p>
                      <a:r>
                        <a:rPr lang="en-US" sz="1500" b="1" dirty="0">
                          <a:latin typeface="+mn-lt"/>
                        </a:rPr>
                        <a:t>10</a:t>
                      </a:r>
                    </a:p>
                  </a:txBody>
                  <a:tcPr/>
                </a:tc>
                <a:tc>
                  <a:txBody>
                    <a:bodyPr/>
                    <a:lstStyle/>
                    <a:p>
                      <a:r>
                        <a:rPr lang="en-US" sz="1500" dirty="0">
                          <a:latin typeface="+mn-lt"/>
                        </a:rPr>
                        <a:t>Performance reviews (and related incentives) should routinely include assessments of personal behaviors related to respect and civility as well as support for institutional goals and initiatives addressing BDBH. Those who are exemplary in promoting and achieving excellence in reducing BDBH should be identified and celebrated</a:t>
                      </a:r>
                    </a:p>
                  </a:txBody>
                  <a:tcPr/>
                </a:tc>
                <a:extLst>
                  <a:ext uri="{0D108BD9-81ED-4DB2-BD59-A6C34878D82A}">
                    <a16:rowId xmlns:a16="http://schemas.microsoft.com/office/drawing/2014/main" val="124675629"/>
                  </a:ext>
                </a:extLst>
              </a:tr>
              <a:tr h="804351">
                <a:tc>
                  <a:txBody>
                    <a:bodyPr/>
                    <a:lstStyle/>
                    <a:p>
                      <a:r>
                        <a:rPr lang="en-US" sz="1500" b="1" dirty="0">
                          <a:latin typeface="+mn-lt"/>
                        </a:rPr>
                        <a:t>11</a:t>
                      </a:r>
                    </a:p>
                  </a:txBody>
                  <a:tcPr/>
                </a:tc>
                <a:tc>
                  <a:txBody>
                    <a:bodyPr/>
                    <a:lstStyle/>
                    <a:p>
                      <a:r>
                        <a:rPr lang="en-US" sz="1500" dirty="0">
                          <a:latin typeface="+mn-lt"/>
                        </a:rPr>
                        <a:t>Each cardiovascular organization should provide comprehensive, safe, fair, transparent, and</a:t>
                      </a:r>
                    </a:p>
                    <a:p>
                      <a:r>
                        <a:rPr lang="en-US" sz="1500" dirty="0">
                          <a:latin typeface="+mn-lt"/>
                        </a:rPr>
                        <a:t>confidential mechanisms for reporting incidents and investigating individuals and departments suspected of BDBH, without retaliation for those reporting or targeted by BDBH.</a:t>
                      </a:r>
                    </a:p>
                  </a:txBody>
                  <a:tcPr/>
                </a:tc>
                <a:extLst>
                  <a:ext uri="{0D108BD9-81ED-4DB2-BD59-A6C34878D82A}">
                    <a16:rowId xmlns:a16="http://schemas.microsoft.com/office/drawing/2014/main" val="3200683252"/>
                  </a:ext>
                </a:extLst>
              </a:tr>
            </a:tbl>
          </a:graphicData>
        </a:graphic>
      </p:graphicFrame>
    </p:spTree>
    <p:extLst>
      <p:ext uri="{BB962C8B-B14F-4D97-AF65-F5344CB8AC3E}">
        <p14:creationId xmlns:p14="http://schemas.microsoft.com/office/powerpoint/2010/main" val="28859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7: Benevolent Sexism/Gender Bias</a:t>
            </a:r>
          </a:p>
        </p:txBody>
      </p:sp>
      <p:sp>
        <p:nvSpPr>
          <p:cNvPr id="5" name="Content Placeholder 4"/>
          <p:cNvSpPr>
            <a:spLocks noGrp="1"/>
          </p:cNvSpPr>
          <p:nvPr>
            <p:ph idx="1"/>
          </p:nvPr>
        </p:nvSpPr>
        <p:spPr>
          <a:xfrm>
            <a:off x="381000" y="1352550"/>
            <a:ext cx="8229600" cy="2133600"/>
          </a:xfrm>
        </p:spPr>
        <p:txBody>
          <a:bodyPr/>
          <a:lstStyle/>
          <a:p>
            <a:pPr>
              <a:spcAft>
                <a:spcPts val="600"/>
              </a:spcAft>
            </a:pPr>
            <a:r>
              <a:rPr lang="en-US" sz="2000" dirty="0"/>
              <a:t>A female FIT with 2 children is interested in pursuing EP fellowship training, but is questioned by her mentors, citing concerns about compatibility of that career with her maternal status. </a:t>
            </a:r>
          </a:p>
          <a:p>
            <a:pPr>
              <a:spcAft>
                <a:spcPts val="600"/>
              </a:spcAft>
            </a:pPr>
            <a:r>
              <a:rPr lang="en-US" sz="2000" dirty="0"/>
              <a:t>Her male colleagues with children are not similarly discouraged. </a:t>
            </a:r>
          </a:p>
        </p:txBody>
      </p:sp>
    </p:spTree>
    <p:extLst>
      <p:ext uri="{BB962C8B-B14F-4D97-AF65-F5344CB8AC3E}">
        <p14:creationId xmlns:p14="http://schemas.microsoft.com/office/powerpoint/2010/main" val="370508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990600"/>
          </a:xfrm>
        </p:spPr>
        <p:txBody>
          <a:bodyPr>
            <a:normAutofit/>
          </a:bodyPr>
          <a:lstStyle/>
          <a:p>
            <a:r>
              <a:rPr lang="en-US" sz="3600" dirty="0"/>
              <a:t>Case 8: Gender Bias/Benevolent Sexism</a:t>
            </a:r>
          </a:p>
        </p:txBody>
      </p:sp>
      <p:sp>
        <p:nvSpPr>
          <p:cNvPr id="5" name="Content Placeholder 4"/>
          <p:cNvSpPr>
            <a:spLocks noGrp="1"/>
          </p:cNvSpPr>
          <p:nvPr>
            <p:ph idx="1"/>
          </p:nvPr>
        </p:nvSpPr>
        <p:spPr>
          <a:xfrm>
            <a:off x="304800" y="1062280"/>
            <a:ext cx="8153400" cy="3276600"/>
          </a:xfrm>
        </p:spPr>
        <p:txBody>
          <a:bodyPr/>
          <a:lstStyle/>
          <a:p>
            <a:pPr marL="457200" marR="0" indent="-457200">
              <a:spcBef>
                <a:spcPts val="0"/>
              </a:spcBef>
              <a:spcAft>
                <a:spcPts val="600"/>
              </a:spcAft>
            </a:pPr>
            <a:r>
              <a:rPr lang="en-US" sz="2000" dirty="0">
                <a:effectLst/>
                <a:ea typeface="Calibri" panose="020F0502020204030204" pitchFamily="34" charset="0"/>
              </a:rPr>
              <a:t>An interventional cardiologist is removed from the cardiac catheterization lab rotation schedule when the director discovers she is 4 months pregnant. </a:t>
            </a:r>
          </a:p>
          <a:p>
            <a:pPr marL="457200" marR="0" indent="-457200">
              <a:spcBef>
                <a:spcPts val="0"/>
              </a:spcBef>
              <a:spcAft>
                <a:spcPts val="600"/>
              </a:spcAft>
            </a:pPr>
            <a:r>
              <a:rPr lang="en-US" sz="2000" dirty="0">
                <a:effectLst/>
                <a:ea typeface="Calibri" panose="020F0502020204030204" pitchFamily="34" charset="0"/>
              </a:rPr>
              <a:t>The decision to remove her from the lab was made unilaterally, without any prior discussion with her.</a:t>
            </a:r>
          </a:p>
          <a:p>
            <a:pPr marL="457200" marR="0" indent="-457200">
              <a:spcBef>
                <a:spcPts val="0"/>
              </a:spcBef>
              <a:spcAft>
                <a:spcPts val="600"/>
              </a:spcAft>
            </a:pPr>
            <a:r>
              <a:rPr lang="en-US" sz="2000" dirty="0">
                <a:ea typeface="Calibri" panose="020F0502020204030204" pitchFamily="34" charset="0"/>
              </a:rPr>
              <a:t>S</a:t>
            </a:r>
            <a:r>
              <a:rPr lang="en-US" sz="2000" dirty="0">
                <a:effectLst/>
                <a:ea typeface="Calibri" panose="020F0502020204030204" pitchFamily="34" charset="0"/>
              </a:rPr>
              <a:t>he </a:t>
            </a:r>
            <a:r>
              <a:rPr lang="en-US" sz="2000" dirty="0">
                <a:ea typeface="Calibri" panose="020F0502020204030204" pitchFamily="34" charset="0"/>
              </a:rPr>
              <a:t>had already evaluated data around radiation safety and pregnancy and follows recommended precautions</a:t>
            </a:r>
            <a:r>
              <a:rPr lang="en-US" sz="2000" dirty="0">
                <a:effectLst/>
                <a:ea typeface="Calibri" panose="020F0502020204030204" pitchFamily="34" charset="0"/>
              </a:rPr>
              <a:t>; her only concerns are about lost income and opportunity. </a:t>
            </a:r>
            <a:r>
              <a:rPr lang="en-US" sz="2000" dirty="0">
                <a:effectLst/>
                <a:ea typeface="Calibri" panose="020F0502020204030204" pitchFamily="34" charset="0"/>
                <a:cs typeface="Times New Roman" panose="02020603050405020304" pitchFamily="18" charset="0"/>
              </a:rPr>
              <a:t> </a:t>
            </a:r>
            <a:endParaRPr lang="en-US" sz="2000" dirty="0"/>
          </a:p>
        </p:txBody>
      </p:sp>
    </p:spTree>
    <p:extLst>
      <p:ext uri="{BB962C8B-B14F-4D97-AF65-F5344CB8AC3E}">
        <p14:creationId xmlns:p14="http://schemas.microsoft.com/office/powerpoint/2010/main" val="337060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Disclaimer</a:t>
            </a:r>
          </a:p>
        </p:txBody>
      </p:sp>
      <p:sp>
        <p:nvSpPr>
          <p:cNvPr id="3" name="Content Placeholder 2"/>
          <p:cNvSpPr>
            <a:spLocks noGrp="1"/>
          </p:cNvSpPr>
          <p:nvPr>
            <p:ph idx="1"/>
          </p:nvPr>
        </p:nvSpPr>
        <p:spPr>
          <a:xfrm>
            <a:off x="457200" y="1063625"/>
            <a:ext cx="8229600" cy="3394075"/>
          </a:xfrm>
        </p:spPr>
        <p:txBody>
          <a:bodyPr/>
          <a:lstStyle/>
          <a:p>
            <a:pPr marL="0" indent="0">
              <a:buNone/>
            </a:pPr>
            <a:r>
              <a:rPr lang="en-US" sz="2400" i="1" dirty="0"/>
              <a:t>This slide set/presentation:</a:t>
            </a:r>
          </a:p>
          <a:p>
            <a:r>
              <a:rPr lang="en-US" sz="2400" i="1" dirty="0"/>
              <a:t>Is provided for informational purposes only and does not provide legal advice; please consult with your own counsel for legal guidance on compliance with applicable laws and regulations. </a:t>
            </a:r>
          </a:p>
          <a:p>
            <a:r>
              <a:rPr lang="en-US" sz="2400" i="1" dirty="0"/>
              <a:t>Sets forth best practices and recommendations of the writing group; please consult with your human resources, legal, management and other advisors before adopting policies set forth in this document. </a:t>
            </a:r>
          </a:p>
        </p:txBody>
      </p:sp>
    </p:spTree>
    <p:extLst>
      <p:ext uri="{BB962C8B-B14F-4D97-AF65-F5344CB8AC3E}">
        <p14:creationId xmlns:p14="http://schemas.microsoft.com/office/powerpoint/2010/main" val="1266573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7 &amp; 8:  Discussion Guide</a:t>
            </a:r>
          </a:p>
        </p:txBody>
      </p:sp>
      <p:sp>
        <p:nvSpPr>
          <p:cNvPr id="3" name="Content Placeholder 2"/>
          <p:cNvSpPr>
            <a:spLocks noGrp="1"/>
          </p:cNvSpPr>
          <p:nvPr>
            <p:ph idx="1"/>
          </p:nvPr>
        </p:nvSpPr>
        <p:spPr>
          <a:xfrm>
            <a:off x="381000" y="1006857"/>
            <a:ext cx="8229600"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a:t>
            </a:r>
            <a:r>
              <a:rPr lang="en-US" sz="2000" b="1" dirty="0">
                <a:cs typeface="Calibri" panose="020F0502020204030204" pitchFamily="34" charset="0"/>
              </a:rPr>
              <a:t>not</a:t>
            </a:r>
            <a:r>
              <a:rPr lang="en-US" sz="2000" dirty="0">
                <a:cs typeface="Calibri" panose="020F0502020204030204" pitchFamily="34" charset="0"/>
              </a:rPr>
              <a:t> addressing the biased behavior?</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1659433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85800"/>
          </a:xfrm>
        </p:spPr>
        <p:txBody>
          <a:bodyPr/>
          <a:lstStyle/>
          <a:p>
            <a:r>
              <a:rPr lang="en-US" sz="3800" dirty="0"/>
              <a:t>Cases 7 &amp; 8: Discussion Points (1)</a:t>
            </a:r>
          </a:p>
        </p:txBody>
      </p:sp>
      <p:sp>
        <p:nvSpPr>
          <p:cNvPr id="3" name="Content Placeholder 2"/>
          <p:cNvSpPr>
            <a:spLocks noGrp="1"/>
          </p:cNvSpPr>
          <p:nvPr>
            <p:ph idx="1"/>
          </p:nvPr>
        </p:nvSpPr>
        <p:spPr>
          <a:xfrm>
            <a:off x="304798" y="837554"/>
            <a:ext cx="8382001" cy="4267200"/>
          </a:xfrm>
        </p:spPr>
        <p:txBody>
          <a:bodyPr>
            <a:noAutofit/>
          </a:bodyPr>
          <a:lstStyle/>
          <a:p>
            <a:pPr marL="346075" eaLnBrk="1" fontAlgn="auto" hangingPunct="1">
              <a:spcBef>
                <a:spcPts val="0"/>
              </a:spcBef>
              <a:spcAft>
                <a:spcPts val="600"/>
              </a:spcAft>
              <a:defRPr/>
            </a:pPr>
            <a:r>
              <a:rPr lang="en-US" sz="2000" b="1" kern="1200" dirty="0">
                <a:solidFill>
                  <a:schemeClr val="tx1"/>
                </a:solidFill>
                <a:effectLst/>
                <a:ea typeface="+mn-ea"/>
                <a:cs typeface="Calibri" panose="020F0502020204030204" pitchFamily="34" charset="0"/>
              </a:rPr>
              <a:t>Benevolent sexism </a:t>
            </a:r>
            <a:r>
              <a:rPr lang="en-US" sz="2000" kern="1200" dirty="0">
                <a:solidFill>
                  <a:schemeClr val="tx1"/>
                </a:solidFill>
                <a:effectLst/>
                <a:ea typeface="+mn-ea"/>
                <a:cs typeface="Calibri" panose="020F0502020204030204" pitchFamily="34" charset="0"/>
              </a:rPr>
              <a:t>stems from an often-well-</a:t>
            </a:r>
            <a:r>
              <a:rPr lang="en-US" sz="2000" dirty="0">
                <a:ea typeface="+mn-ea"/>
                <a:cs typeface="Calibri" panose="020F0502020204030204" pitchFamily="34" charset="0"/>
              </a:rPr>
              <a:t>intended </a:t>
            </a:r>
            <a:r>
              <a:rPr lang="en-US" sz="2000" kern="1200" dirty="0">
                <a:solidFill>
                  <a:schemeClr val="tx1"/>
                </a:solidFill>
                <a:effectLst/>
                <a:ea typeface="+mn-ea"/>
                <a:cs typeface="Calibri" panose="020F0502020204030204" pitchFamily="34" charset="0"/>
              </a:rPr>
              <a:t>attempt to shield women from perceived harm or hard work; decisions or advice that affects them does not take into account the will and goals of the woman herself. </a:t>
            </a:r>
          </a:p>
          <a:p>
            <a:pPr marL="346075" eaLnBrk="1" fontAlgn="auto" hangingPunct="1">
              <a:spcBef>
                <a:spcPts val="0"/>
              </a:spcBef>
              <a:spcAft>
                <a:spcPts val="600"/>
              </a:spcAft>
              <a:defRPr/>
            </a:pPr>
            <a:r>
              <a:rPr lang="en-US" sz="2000" dirty="0">
                <a:ea typeface="+mn-ea"/>
                <a:cs typeface="Calibri" panose="020F0502020204030204" pitchFamily="34" charset="0"/>
              </a:rPr>
              <a:t>These 2 cases demonstrate how this behavior can reduce the number of women entering and/or succeeding in cardiovascular medicine by discouraging or prohibiting practice types or leadership opportunities.</a:t>
            </a:r>
          </a:p>
          <a:p>
            <a:pPr marL="346075" eaLnBrk="1" fontAlgn="auto" hangingPunct="1">
              <a:spcBef>
                <a:spcPts val="0"/>
              </a:spcBef>
              <a:spcAft>
                <a:spcPts val="600"/>
              </a:spcAft>
              <a:defRPr/>
            </a:pPr>
            <a:r>
              <a:rPr lang="en-US" sz="2000" dirty="0">
                <a:ea typeface="+mn-ea"/>
                <a:cs typeface="Calibri" panose="020F0502020204030204" pitchFamily="34" charset="0"/>
              </a:rPr>
              <a:t>An important concept in addressing this type of bias is recognizing both the ability, agency and autonomy of women to make decisions about their lives and careers.</a:t>
            </a:r>
          </a:p>
          <a:p>
            <a:pPr marL="346075" eaLnBrk="1" fontAlgn="auto" hangingPunct="1">
              <a:spcBef>
                <a:spcPts val="0"/>
              </a:spcBef>
              <a:spcAft>
                <a:spcPts val="600"/>
              </a:spcAft>
              <a:defRPr/>
            </a:pPr>
            <a:r>
              <a:rPr lang="en-US" sz="2000" dirty="0">
                <a:ea typeface="+mn-ea"/>
                <a:cs typeface="Calibri" panose="020F0502020204030204" pitchFamily="34" charset="0"/>
              </a:rPr>
              <a:t>Racism may also manifest in a benevolent guise.</a:t>
            </a:r>
          </a:p>
          <a:p>
            <a:pPr marL="346075" eaLnBrk="1" fontAlgn="auto" hangingPunct="1">
              <a:spcBef>
                <a:spcPts val="0"/>
              </a:spcBef>
              <a:spcAft>
                <a:spcPts val="600"/>
              </a:spcAft>
              <a:defRPr/>
            </a:pPr>
            <a:endParaRPr lang="en-US" sz="2000" kern="1200" dirty="0">
              <a:solidFill>
                <a:schemeClr val="tx1"/>
              </a:solidFill>
              <a:effectLst/>
              <a:ea typeface="+mn-ea"/>
              <a:cs typeface="Calibri" panose="020F0502020204030204" pitchFamily="34" charset="0"/>
            </a:endParaRPr>
          </a:p>
          <a:p>
            <a:pPr marL="346075" marR="0" lvl="0" indent="-342900" algn="l" defTabSz="914400" rtl="0" eaLnBrk="1" fontAlgn="auto" latinLnBrk="0" hangingPunct="1">
              <a:spcBef>
                <a:spcPts val="0"/>
              </a:spcBef>
              <a:spcAft>
                <a:spcPts val="600"/>
              </a:spcAft>
              <a:buClrTx/>
              <a:buSzTx/>
              <a:tabLst/>
              <a:defRPr/>
            </a:pPr>
            <a:endParaRPr lang="en-US" sz="2000" kern="1200" dirty="0">
              <a:solidFill>
                <a:schemeClr val="tx1"/>
              </a:solidFill>
              <a:effectLst/>
              <a:ea typeface="+mn-ea"/>
              <a:cs typeface="Calibri" panose="020F0502020204030204" pitchFamily="34" charset="0"/>
            </a:endParaRPr>
          </a:p>
        </p:txBody>
      </p:sp>
    </p:spTree>
    <p:extLst>
      <p:ext uri="{BB962C8B-B14F-4D97-AF65-F5344CB8AC3E}">
        <p14:creationId xmlns:p14="http://schemas.microsoft.com/office/powerpoint/2010/main" val="273551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85800"/>
          </a:xfrm>
        </p:spPr>
        <p:txBody>
          <a:bodyPr/>
          <a:lstStyle/>
          <a:p>
            <a:r>
              <a:rPr lang="en-US" sz="3800" dirty="0"/>
              <a:t>Cases 7 &amp; 8: Discussion Points (2)</a:t>
            </a:r>
          </a:p>
        </p:txBody>
      </p:sp>
      <p:sp>
        <p:nvSpPr>
          <p:cNvPr id="3" name="Content Placeholder 2"/>
          <p:cNvSpPr>
            <a:spLocks noGrp="1"/>
          </p:cNvSpPr>
          <p:nvPr>
            <p:ph idx="1"/>
          </p:nvPr>
        </p:nvSpPr>
        <p:spPr>
          <a:xfrm>
            <a:off x="228600" y="876300"/>
            <a:ext cx="8382001" cy="4267200"/>
          </a:xfrm>
        </p:spPr>
        <p:txBody>
          <a:bodyPr>
            <a:noAutofit/>
          </a:bodyPr>
          <a:lstStyle/>
          <a:p>
            <a:pPr marL="346075" eaLnBrk="1" fontAlgn="auto" hangingPunct="1">
              <a:spcBef>
                <a:spcPts val="0"/>
              </a:spcBef>
              <a:spcAft>
                <a:spcPts val="600"/>
              </a:spcAft>
              <a:defRPr/>
            </a:pPr>
            <a:r>
              <a:rPr lang="en-US" sz="2000" b="1" i="1" dirty="0">
                <a:cs typeface="Calibri" panose="020F0502020204030204" pitchFamily="34" charset="0"/>
              </a:rPr>
              <a:t>Individual targets: </a:t>
            </a:r>
            <a:r>
              <a:rPr lang="en-US" sz="2000" dirty="0">
                <a:cs typeface="Calibri" panose="020F0502020204030204" pitchFamily="34" charset="0"/>
              </a:rPr>
              <a:t>Seek alternate, unbiased sources of career counseling. Meet with individuals to better understand decisions made about you that have not considered your input, goals, or desires.</a:t>
            </a:r>
          </a:p>
          <a:p>
            <a:pPr marL="346075" eaLnBrk="1" fontAlgn="auto" hangingPunct="1">
              <a:spcBef>
                <a:spcPts val="0"/>
              </a:spcBef>
              <a:spcAft>
                <a:spcPts val="600"/>
              </a:spcAft>
              <a:defRPr/>
            </a:pPr>
            <a:r>
              <a:rPr lang="en-US" sz="2000" b="1" i="1" dirty="0">
                <a:ea typeface="+mn-ea"/>
                <a:cs typeface="Calibri" panose="020F0502020204030204" pitchFamily="34" charset="0"/>
              </a:rPr>
              <a:t>L</a:t>
            </a:r>
            <a:r>
              <a:rPr lang="en-US" sz="2000" b="1" i="1" kern="1200" dirty="0">
                <a:solidFill>
                  <a:schemeClr val="tx1"/>
                </a:solidFill>
                <a:effectLst/>
                <a:ea typeface="+mn-ea"/>
                <a:cs typeface="Calibri" panose="020F0502020204030204" pitchFamily="34" charset="0"/>
              </a:rPr>
              <a:t>eadership</a:t>
            </a:r>
            <a:r>
              <a:rPr lang="en-US" sz="2000" b="1" kern="1200" dirty="0">
                <a:solidFill>
                  <a:schemeClr val="tx1"/>
                </a:solidFill>
                <a:effectLst/>
                <a:ea typeface="+mn-ea"/>
                <a:cs typeface="Calibri" panose="020F0502020204030204" pitchFamily="34" charset="0"/>
              </a:rPr>
              <a:t>: </a:t>
            </a:r>
            <a:r>
              <a:rPr lang="en-US" sz="2000" b="1" dirty="0">
                <a:ea typeface="+mn-ea"/>
                <a:cs typeface="Calibri" panose="020F0502020204030204" pitchFamily="34" charset="0"/>
              </a:rPr>
              <a:t>E</a:t>
            </a:r>
            <a:r>
              <a:rPr lang="en-US" sz="2000" kern="1200" dirty="0">
                <a:solidFill>
                  <a:schemeClr val="tx1"/>
                </a:solidFill>
                <a:effectLst/>
                <a:ea typeface="+mn-ea"/>
                <a:cs typeface="Calibri" panose="020F0502020204030204" pitchFamily="34" charset="0"/>
              </a:rPr>
              <a:t>nsure that faculty and learners are aware of this and other implicit biases and work to limit the impact by providing career advice and opportunity that is not based on sex, race/ethnicity, age, parental status or other individual characteristics.</a:t>
            </a:r>
          </a:p>
          <a:p>
            <a:pPr marL="346075" eaLnBrk="1" fontAlgn="auto" hangingPunct="1">
              <a:spcBef>
                <a:spcPts val="0"/>
              </a:spcBef>
              <a:spcAft>
                <a:spcPts val="600"/>
              </a:spcAft>
              <a:defRPr/>
            </a:pPr>
            <a:r>
              <a:rPr lang="en-US" sz="2000" b="1" i="1" dirty="0">
                <a:ea typeface="+mn-ea"/>
                <a:cs typeface="Calibri" panose="020F0502020204030204" pitchFamily="34" charset="0"/>
              </a:rPr>
              <a:t>Institutions</a:t>
            </a:r>
            <a:r>
              <a:rPr lang="en-US" sz="2000" b="1" dirty="0">
                <a:ea typeface="+mn-ea"/>
                <a:cs typeface="Calibri" panose="020F0502020204030204" pitchFamily="34" charset="0"/>
              </a:rPr>
              <a:t>: </a:t>
            </a:r>
            <a:r>
              <a:rPr lang="en-US" sz="2000" dirty="0">
                <a:ea typeface="+mn-ea"/>
                <a:cs typeface="Calibri" panose="020F0502020204030204" pitchFamily="34" charset="0"/>
              </a:rPr>
              <a:t>C</a:t>
            </a:r>
            <a:r>
              <a:rPr lang="en-US" sz="2000" kern="1200" dirty="0">
                <a:solidFill>
                  <a:schemeClr val="tx1"/>
                </a:solidFill>
                <a:effectLst/>
                <a:ea typeface="+mn-ea"/>
                <a:cs typeface="Calibri" panose="020F0502020204030204" pitchFamily="34" charset="0"/>
              </a:rPr>
              <a:t>odes of conduct should clearly define acceptable workplace behavior</a:t>
            </a:r>
            <a:r>
              <a:rPr lang="en-US" sz="2000" dirty="0">
                <a:ea typeface="+mn-ea"/>
                <a:cs typeface="Calibri" panose="020F0502020204030204" pitchFamily="34" charset="0"/>
              </a:rPr>
              <a:t>. Provide supportive training for all staff/learners to become aware of types of implicit biases and to minimize its effects.</a:t>
            </a:r>
            <a:endParaRPr lang="en-US" sz="2000" kern="1200" dirty="0">
              <a:solidFill>
                <a:schemeClr val="tx1"/>
              </a:solidFill>
              <a:effectLst/>
              <a:ea typeface="+mn-ea"/>
              <a:cs typeface="Calibri" panose="020F0502020204030204" pitchFamily="34" charset="0"/>
            </a:endParaRPr>
          </a:p>
          <a:p>
            <a:pPr marL="346075" marR="0" lvl="0" indent="-342900" algn="l" defTabSz="914400" rtl="0" eaLnBrk="1" fontAlgn="auto" latinLnBrk="0" hangingPunct="1">
              <a:spcBef>
                <a:spcPts val="0"/>
              </a:spcBef>
              <a:spcAft>
                <a:spcPts val="600"/>
              </a:spcAft>
              <a:buClrTx/>
              <a:buSzTx/>
              <a:tabLst/>
              <a:defRPr/>
            </a:pPr>
            <a:endParaRPr lang="en-US" sz="2000" kern="1200" dirty="0">
              <a:solidFill>
                <a:schemeClr val="tx1"/>
              </a:solidFill>
              <a:effectLst/>
              <a:ea typeface="+mn-ea"/>
              <a:cs typeface="Calibri" panose="020F0502020204030204" pitchFamily="34" charset="0"/>
            </a:endParaRPr>
          </a:p>
        </p:txBody>
      </p:sp>
    </p:spTree>
    <p:extLst>
      <p:ext uri="{BB962C8B-B14F-4D97-AF65-F5344CB8AC3E}">
        <p14:creationId xmlns:p14="http://schemas.microsoft.com/office/powerpoint/2010/main" val="659288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52"/>
            <a:ext cx="8229600" cy="457200"/>
          </a:xfrm>
        </p:spPr>
        <p:txBody>
          <a:bodyPr/>
          <a:lstStyle/>
          <a:p>
            <a:r>
              <a:rPr lang="en-US" sz="32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3722946283"/>
              </p:ext>
            </p:extLst>
          </p:nvPr>
        </p:nvGraphicFramePr>
        <p:xfrm>
          <a:off x="133350" y="895350"/>
          <a:ext cx="8877300" cy="4084608"/>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1036032">
                <a:tc>
                  <a:txBody>
                    <a:bodyPr/>
                    <a:lstStyle/>
                    <a:p>
                      <a:r>
                        <a:rPr lang="en-US" sz="1600" b="1" dirty="0"/>
                        <a:t>2</a:t>
                      </a:r>
                    </a:p>
                  </a:txBody>
                  <a:tcPr/>
                </a:tc>
                <a:tc>
                  <a:txBody>
                    <a:bodyPr/>
                    <a:lstStyle/>
                    <a:p>
                      <a:r>
                        <a:rPr lang="en-US" sz="1600" dirty="0"/>
                        <a:t>It is essential for organizations and individuals providing cardiovascular care, education, and/or research to recognize the ubiquity of uncivil behavior and the continuum of bias, discrimination, bullying, and harassment (BDBH) which characterize it.</a:t>
                      </a:r>
                    </a:p>
                  </a:txBody>
                  <a:tcPr/>
                </a:tc>
                <a:extLst>
                  <a:ext uri="{0D108BD9-81ED-4DB2-BD59-A6C34878D82A}">
                    <a16:rowId xmlns:a16="http://schemas.microsoft.com/office/drawing/2014/main" val="1534458264"/>
                  </a:ext>
                </a:extLst>
              </a:tr>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b="1" dirty="0"/>
                        <a:t>5</a:t>
                      </a:r>
                    </a:p>
                  </a:txBody>
                  <a:tcPr/>
                </a:tc>
                <a:tc>
                  <a:txBody>
                    <a:bodyPr/>
                    <a:lstStyle/>
                    <a:p>
                      <a:r>
                        <a:rPr lang="en-US" sz="1600" dirty="0"/>
                        <a:t>Individuals engaged in cardiovascular care, education, and/or research should actively work to ensure freedom from BDBH in their own personal behaviors and actions and seek to assist others in creating an environment free from BDBH including practicing allyship and active bystander/upstander behaviors and supporting institutional efforts.</a:t>
                      </a:r>
                    </a:p>
                  </a:txBody>
                  <a:tcPr/>
                </a:tc>
                <a:extLst>
                  <a:ext uri="{0D108BD9-81ED-4DB2-BD59-A6C34878D82A}">
                    <a16:rowId xmlns:a16="http://schemas.microsoft.com/office/drawing/2014/main" val="3200683252"/>
                  </a:ext>
                </a:extLst>
              </a:tr>
              <a:tr h="916485">
                <a:tc>
                  <a:txBody>
                    <a:bodyPr/>
                    <a:lstStyle/>
                    <a:p>
                      <a:r>
                        <a:rPr lang="en-US" sz="1600" b="1" dirty="0"/>
                        <a:t>8</a:t>
                      </a:r>
                    </a:p>
                  </a:txBody>
                  <a:tcPr/>
                </a:tc>
                <a:tc>
                  <a:txBody>
                    <a:bodyPr/>
                    <a:lstStyle/>
                    <a:p>
                      <a:r>
                        <a:rPr lang="en-US" sz="1600" dirty="0"/>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2138773612"/>
                  </a:ext>
                </a:extLst>
              </a:tr>
            </a:tbl>
          </a:graphicData>
        </a:graphic>
      </p:graphicFrame>
    </p:spTree>
    <p:extLst>
      <p:ext uri="{BB962C8B-B14F-4D97-AF65-F5344CB8AC3E}">
        <p14:creationId xmlns:p14="http://schemas.microsoft.com/office/powerpoint/2010/main" val="400822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73"/>
            <a:ext cx="9144000" cy="1066800"/>
          </a:xfrm>
        </p:spPr>
        <p:txBody>
          <a:bodyPr>
            <a:normAutofit/>
          </a:bodyPr>
          <a:lstStyle/>
          <a:p>
            <a:r>
              <a:rPr lang="en-US" sz="3600" dirty="0"/>
              <a:t>Case 9: Sexual Harassment</a:t>
            </a:r>
          </a:p>
        </p:txBody>
      </p:sp>
      <p:sp>
        <p:nvSpPr>
          <p:cNvPr id="5" name="Content Placeholder 4"/>
          <p:cNvSpPr>
            <a:spLocks noGrp="1"/>
          </p:cNvSpPr>
          <p:nvPr>
            <p:ph idx="1"/>
          </p:nvPr>
        </p:nvSpPr>
        <p:spPr>
          <a:xfrm>
            <a:off x="381000" y="1069873"/>
            <a:ext cx="7962900" cy="3124200"/>
          </a:xfrm>
        </p:spPr>
        <p:txBody>
          <a:bodyPr/>
          <a:lstStyle/>
          <a:p>
            <a:pPr marL="457200" marR="0" indent="-457200">
              <a:spcBef>
                <a:spcPts val="0"/>
              </a:spcBef>
              <a:spcAft>
                <a:spcPts val="800"/>
              </a:spcAft>
            </a:pPr>
            <a:r>
              <a:rPr lang="en-US" sz="2000" dirty="0"/>
              <a:t>A mixed gender group of cardiology trainees share a workroom. One of the trainees frequently shares sexually explicit jokes and occasionally, videos from his phone that make fun of or exploit women.   </a:t>
            </a:r>
          </a:p>
          <a:p>
            <a:pPr marL="457200" marR="0" indent="-457200">
              <a:spcBef>
                <a:spcPts val="0"/>
              </a:spcBef>
              <a:spcAft>
                <a:spcPts val="800"/>
              </a:spcAft>
            </a:pPr>
            <a:r>
              <a:rPr lang="en-US" sz="2000" dirty="0"/>
              <a:t>Some of the others laugh along.</a:t>
            </a:r>
          </a:p>
          <a:p>
            <a:pPr marL="457200" marR="0" indent="-457200">
              <a:spcBef>
                <a:spcPts val="0"/>
              </a:spcBef>
              <a:spcAft>
                <a:spcPts val="800"/>
              </a:spcAft>
            </a:pPr>
            <a:r>
              <a:rPr lang="en-US" sz="2000" dirty="0"/>
              <a:t>Other trainees (both men and women) are uncomfortable and avoid using the workroom.</a:t>
            </a:r>
          </a:p>
        </p:txBody>
      </p:sp>
    </p:spTree>
    <p:extLst>
      <p:ext uri="{BB962C8B-B14F-4D97-AF65-F5344CB8AC3E}">
        <p14:creationId xmlns:p14="http://schemas.microsoft.com/office/powerpoint/2010/main" val="1512378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10: Sexual Harassment</a:t>
            </a:r>
          </a:p>
        </p:txBody>
      </p:sp>
      <p:sp>
        <p:nvSpPr>
          <p:cNvPr id="5" name="Content Placeholder 4"/>
          <p:cNvSpPr>
            <a:spLocks noGrp="1"/>
          </p:cNvSpPr>
          <p:nvPr>
            <p:ph idx="1"/>
          </p:nvPr>
        </p:nvSpPr>
        <p:spPr>
          <a:xfrm>
            <a:off x="304800" y="1200150"/>
            <a:ext cx="8001000" cy="3352800"/>
          </a:xfrm>
        </p:spPr>
        <p:txBody>
          <a:bodyPr/>
          <a:lstStyle/>
          <a:p>
            <a:pPr marL="460375" marR="0" indent="-460375">
              <a:spcBef>
                <a:spcPts val="0"/>
              </a:spcBef>
              <a:spcAft>
                <a:spcPts val="800"/>
              </a:spcAft>
            </a:pPr>
            <a:r>
              <a:rPr lang="en-US" sz="2000" dirty="0">
                <a:effectLst/>
                <a:ea typeface="Calibri" panose="020F0502020204030204" pitchFamily="34" charset="0"/>
              </a:rPr>
              <a:t>An interventional cardiology trainee has returned to the lab from maternity leave. Hostile comments and jokes have been made in her presence regarding the role of women/mothers in interventional cardiology. </a:t>
            </a:r>
          </a:p>
          <a:p>
            <a:pPr marL="460375" marR="0" indent="-460375">
              <a:spcBef>
                <a:spcPts val="0"/>
              </a:spcBef>
              <a:spcAft>
                <a:spcPts val="800"/>
              </a:spcAft>
            </a:pPr>
            <a:r>
              <a:rPr lang="en-US" sz="2000" dirty="0">
                <a:effectLst/>
                <a:ea typeface="Calibri" panose="020F0502020204030204" pitchFamily="34" charset="0"/>
              </a:rPr>
              <a:t>She reports her concerns to the fellowship program director. He suggests she should try to “toughen up” as it didn’t seem “that bad” and there was not much he could do to change the behavior. </a:t>
            </a:r>
            <a:endParaRPr lang="en-US" sz="2000" dirty="0"/>
          </a:p>
        </p:txBody>
      </p:sp>
    </p:spTree>
    <p:extLst>
      <p:ext uri="{BB962C8B-B14F-4D97-AF65-F5344CB8AC3E}">
        <p14:creationId xmlns:p14="http://schemas.microsoft.com/office/powerpoint/2010/main" val="670899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9 &amp; 10: Discussion Guide</a:t>
            </a:r>
          </a:p>
        </p:txBody>
      </p:sp>
      <p:sp>
        <p:nvSpPr>
          <p:cNvPr id="3" name="Content Placeholder 2"/>
          <p:cNvSpPr>
            <a:spLocks noGrp="1"/>
          </p:cNvSpPr>
          <p:nvPr>
            <p:ph idx="1"/>
          </p:nvPr>
        </p:nvSpPr>
        <p:spPr>
          <a:xfrm>
            <a:off x="381000" y="978766"/>
            <a:ext cx="8077200"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a:t>
            </a:r>
            <a:r>
              <a:rPr lang="en-US" sz="2000" b="1" dirty="0">
                <a:cs typeface="Calibri" panose="020F0502020204030204" pitchFamily="34" charset="0"/>
              </a:rPr>
              <a:t>not</a:t>
            </a:r>
            <a:r>
              <a:rPr lang="en-US" sz="2000" dirty="0">
                <a:cs typeface="Calibri" panose="020F0502020204030204" pitchFamily="34" charset="0"/>
              </a:rPr>
              <a:t> addressing the harassment?</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3206428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762000"/>
          </a:xfrm>
        </p:spPr>
        <p:txBody>
          <a:bodyPr/>
          <a:lstStyle/>
          <a:p>
            <a:r>
              <a:rPr lang="en-US" sz="3800" dirty="0"/>
              <a:t>Cases 9 &amp; 10: Discussion Points (1)</a:t>
            </a:r>
          </a:p>
        </p:txBody>
      </p:sp>
      <p:sp>
        <p:nvSpPr>
          <p:cNvPr id="3" name="Content Placeholder 2"/>
          <p:cNvSpPr>
            <a:spLocks noGrp="1"/>
          </p:cNvSpPr>
          <p:nvPr>
            <p:ph idx="1"/>
          </p:nvPr>
        </p:nvSpPr>
        <p:spPr>
          <a:xfrm>
            <a:off x="228600" y="913754"/>
            <a:ext cx="8610600" cy="4191000"/>
          </a:xfrm>
        </p:spPr>
        <p:txBody>
          <a:bodyPr>
            <a:noAutofit/>
          </a:bodyPr>
          <a:lstStyle/>
          <a:p>
            <a:pPr>
              <a:spcBef>
                <a:spcPts val="0"/>
              </a:spcBef>
              <a:spcAft>
                <a:spcPts val="600"/>
              </a:spcAft>
            </a:pPr>
            <a:r>
              <a:rPr lang="en-US" sz="2000" dirty="0">
                <a:ea typeface="+mn-ea"/>
                <a:cs typeface="Calibri" panose="020F0502020204030204" pitchFamily="34" charset="0"/>
              </a:rPr>
              <a:t>Both cases represent </a:t>
            </a:r>
            <a:r>
              <a:rPr lang="en-US" sz="2000" b="1" dirty="0">
                <a:ea typeface="+mn-ea"/>
                <a:cs typeface="Calibri" panose="020F0502020204030204" pitchFamily="34" charset="0"/>
              </a:rPr>
              <a:t>gender discrimination/sexual harassment </a:t>
            </a:r>
            <a:r>
              <a:rPr lang="en-US" sz="2000" dirty="0">
                <a:ea typeface="+mn-ea"/>
                <a:cs typeface="Calibri" panose="020F0502020204030204" pitchFamily="34" charset="0"/>
              </a:rPr>
              <a:t>involving learners; Title IX is applicable (details on next slide).</a:t>
            </a:r>
          </a:p>
          <a:p>
            <a:pPr>
              <a:spcBef>
                <a:spcPts val="0"/>
              </a:spcBef>
              <a:spcAft>
                <a:spcPts val="600"/>
              </a:spcAft>
            </a:pPr>
            <a:r>
              <a:rPr lang="en-US" sz="2000" b="1" dirty="0">
                <a:ea typeface="+mn-ea"/>
                <a:cs typeface="Calibri" panose="020F0502020204030204" pitchFamily="34" charset="0"/>
              </a:rPr>
              <a:t>Case 9: </a:t>
            </a:r>
            <a:r>
              <a:rPr lang="en-US" sz="2000" dirty="0">
                <a:ea typeface="+mn-ea"/>
                <a:cs typeface="Calibri" panose="020F0502020204030204" pitchFamily="34" charset="0"/>
              </a:rPr>
              <a:t>Sexually explicit &amp; exploitive material is shared. This is best initially addressed with upstander/allyship behavior by peers (see Cases 4 &amp; 5). Repeated/recurrent behavior is reported to supervisors.</a:t>
            </a:r>
          </a:p>
          <a:p>
            <a:pPr>
              <a:spcBef>
                <a:spcPts val="0"/>
              </a:spcBef>
              <a:spcAft>
                <a:spcPts val="600"/>
              </a:spcAft>
            </a:pPr>
            <a:r>
              <a:rPr lang="en-US" sz="2000" b="1" dirty="0">
                <a:ea typeface="+mn-ea"/>
                <a:cs typeface="Calibri" panose="020F0502020204030204" pitchFamily="34" charset="0"/>
              </a:rPr>
              <a:t>Case 10: </a:t>
            </a:r>
            <a:r>
              <a:rPr lang="en-US" sz="2000" dirty="0">
                <a:ea typeface="+mn-ea"/>
                <a:cs typeface="Calibri" panose="020F0502020204030204" pitchFamily="34" charset="0"/>
              </a:rPr>
              <a:t>Overt sexual harassment, when reported by the targeted trainee, was dismissed as unimportant and “part of the job”. It was not dealt with appropriately from either legal/Title IX or CV leadership. </a:t>
            </a:r>
          </a:p>
          <a:p>
            <a:pPr>
              <a:spcBef>
                <a:spcPts val="0"/>
              </a:spcBef>
              <a:spcAft>
                <a:spcPts val="600"/>
              </a:spcAft>
            </a:pPr>
            <a:r>
              <a:rPr lang="en-US" sz="2000" dirty="0">
                <a:ea typeface="+mn-ea"/>
                <a:cs typeface="Calibri" panose="020F0502020204030204" pitchFamily="34" charset="0"/>
              </a:rPr>
              <a:t>Next step: report harassment to a higher level (CV leadership, Title IX officer) or through institutionally provided confidential reporting systems.</a:t>
            </a:r>
          </a:p>
          <a:p>
            <a:pPr marL="3175" marR="0" lvl="0" indent="0" algn="l" defTabSz="914400" rtl="0" eaLnBrk="1" fontAlgn="auto" latinLnBrk="0" hangingPunct="1">
              <a:spcBef>
                <a:spcPts val="0"/>
              </a:spcBef>
              <a:spcAft>
                <a:spcPts val="600"/>
              </a:spcAft>
              <a:buClrTx/>
              <a:buSzTx/>
              <a:buNone/>
              <a:tabLst/>
              <a:defRPr/>
            </a:pPr>
            <a:endParaRPr lang="en-US" sz="2400" dirty="0"/>
          </a:p>
        </p:txBody>
      </p:sp>
    </p:spTree>
    <p:extLst>
      <p:ext uri="{BB962C8B-B14F-4D97-AF65-F5344CB8AC3E}">
        <p14:creationId xmlns:p14="http://schemas.microsoft.com/office/powerpoint/2010/main" val="4264436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762000"/>
          </a:xfrm>
        </p:spPr>
        <p:txBody>
          <a:bodyPr/>
          <a:lstStyle/>
          <a:p>
            <a:r>
              <a:rPr lang="en-US" sz="3800" dirty="0"/>
              <a:t>Cases 9 &amp; 10: Discussion Points (2)</a:t>
            </a:r>
          </a:p>
        </p:txBody>
      </p:sp>
      <p:sp>
        <p:nvSpPr>
          <p:cNvPr id="3" name="Content Placeholder 2"/>
          <p:cNvSpPr>
            <a:spLocks noGrp="1"/>
          </p:cNvSpPr>
          <p:nvPr>
            <p:ph idx="1"/>
          </p:nvPr>
        </p:nvSpPr>
        <p:spPr>
          <a:xfrm>
            <a:off x="304800" y="818181"/>
            <a:ext cx="8381999" cy="4191000"/>
          </a:xfrm>
        </p:spPr>
        <p:txBody>
          <a:bodyPr>
            <a:noAutofit/>
          </a:bodyPr>
          <a:lstStyle/>
          <a:p>
            <a:r>
              <a:rPr lang="en-US" sz="1900" dirty="0">
                <a:ea typeface="+mn-ea"/>
                <a:cs typeface="Calibri" panose="020F0502020204030204" pitchFamily="34" charset="0"/>
              </a:rPr>
              <a:t>All staff, particularly </a:t>
            </a:r>
            <a:r>
              <a:rPr lang="en-US" sz="1900" b="1" dirty="0">
                <a:ea typeface="+mn-ea"/>
                <a:cs typeface="Calibri" panose="020F0502020204030204" pitchFamily="34" charset="0"/>
              </a:rPr>
              <a:t>mandatory reporters </a:t>
            </a:r>
            <a:r>
              <a:rPr lang="en-US" sz="1900" dirty="0">
                <a:ea typeface="+mn-ea"/>
                <a:cs typeface="Calibri" panose="020F0502020204030204" pitchFamily="34" charset="0"/>
              </a:rPr>
              <a:t>must know that sexual harassment is unacceptable and that they are responsible to address it.</a:t>
            </a:r>
          </a:p>
          <a:p>
            <a:r>
              <a:rPr lang="en-US" sz="1900" b="1" i="1" dirty="0">
                <a:ea typeface="+mn-ea"/>
                <a:cs typeface="Calibri" panose="020F0502020204030204" pitchFamily="34" charset="0"/>
              </a:rPr>
              <a:t>Title IX: </a:t>
            </a:r>
            <a:r>
              <a:rPr lang="en-US" sz="1900" dirty="0">
                <a:ea typeface="+mn-ea"/>
                <a:cs typeface="Calibri" panose="020F0502020204030204" pitchFamily="34" charset="0"/>
              </a:rPr>
              <a:t>Federal law which prohibits sexual discrimination/violence in educational programs/activities operated by federal financial aid recipients.  </a:t>
            </a:r>
          </a:p>
          <a:p>
            <a:pPr lvl="1"/>
            <a:r>
              <a:rPr lang="en-US" sz="1900" dirty="0">
                <a:ea typeface="+mn-ea"/>
                <a:cs typeface="Calibri" panose="020F0502020204030204" pitchFamily="34" charset="0"/>
              </a:rPr>
              <a:t>Title IX applies to </a:t>
            </a:r>
            <a:r>
              <a:rPr lang="en-US" sz="1900" b="1" dirty="0">
                <a:ea typeface="+mn-ea"/>
                <a:cs typeface="Calibri" panose="020F0502020204030204" pitchFamily="34" charset="0"/>
              </a:rPr>
              <a:t>all</a:t>
            </a:r>
            <a:r>
              <a:rPr lang="en-US" sz="1900" dirty="0">
                <a:ea typeface="+mn-ea"/>
                <a:cs typeface="Calibri" panose="020F0502020204030204" pitchFamily="34" charset="0"/>
              </a:rPr>
              <a:t> students, faculty, and staff of these programs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1" i="0" u="sng" strike="noStrike" kern="1200" cap="none" spc="0" normalizeH="0" baseline="0" noProof="0" dirty="0">
                <a:ln>
                  <a:noFill/>
                </a:ln>
                <a:solidFill>
                  <a:srgbClr val="00386B"/>
                </a:solidFill>
                <a:effectLst/>
                <a:uLnTx/>
                <a:uFillTx/>
                <a:latin typeface="Franklin Gothic Book"/>
                <a:cs typeface="Calibri" panose="020F0502020204030204" pitchFamily="34" charset="0"/>
              </a:rPr>
              <a:t>Mandatory reporters</a:t>
            </a:r>
            <a:r>
              <a:rPr kumimoji="0" lang="en-US" sz="1900" b="1" i="0" strike="noStrike" kern="1200" cap="none" spc="0" normalizeH="0" baseline="0" noProof="0" dirty="0">
                <a:ln>
                  <a:noFill/>
                </a:ln>
                <a:solidFill>
                  <a:srgbClr val="00386B"/>
                </a:solidFill>
                <a:effectLst/>
                <a:uLnTx/>
                <a:uFillTx/>
                <a:latin typeface="Franklin Gothic Book"/>
                <a:cs typeface="Calibri" panose="020F0502020204030204" pitchFamily="34" charset="0"/>
              </a:rPr>
              <a:t> </a:t>
            </a:r>
            <a:r>
              <a:rPr kumimoji="0" lang="en-US" sz="1900" b="0" i="0" u="none" strike="noStrike" kern="1200" cap="none" spc="0" normalizeH="0" baseline="0" noProof="0" dirty="0">
                <a:ln>
                  <a:noFill/>
                </a:ln>
                <a:solidFill>
                  <a:srgbClr val="00386B"/>
                </a:solidFill>
                <a:effectLst/>
                <a:uLnTx/>
                <a:uFillTx/>
                <a:latin typeface="Franklin Gothic Book"/>
                <a:cs typeface="Calibri" panose="020F0502020204030204" pitchFamily="34" charset="0"/>
              </a:rPr>
              <a:t>are designated to report sexual or gender harassment to the Title IX office and include </a:t>
            </a:r>
            <a:r>
              <a:rPr kumimoji="0" lang="en-US" sz="1900" b="1" i="0" u="none" strike="noStrike" kern="1200" cap="none" spc="0" normalizeH="0" baseline="0" noProof="0" dirty="0">
                <a:ln>
                  <a:noFill/>
                </a:ln>
                <a:solidFill>
                  <a:srgbClr val="00386B"/>
                </a:solidFill>
                <a:effectLst/>
                <a:uLnTx/>
                <a:uFillTx/>
                <a:latin typeface="Franklin Gothic Book"/>
                <a:cs typeface="Calibri" panose="020F0502020204030204" pitchFamily="34" charset="0"/>
              </a:rPr>
              <a:t>deans, department heads, program coordinators/directors, Title IX coordinator, chief HR officer</a:t>
            </a:r>
            <a:r>
              <a:rPr kumimoji="0" lang="en-US" sz="1900" b="0" i="0" u="none" strike="noStrike" kern="1200" cap="none" spc="0" normalizeH="0" baseline="0" noProof="0" dirty="0">
                <a:ln>
                  <a:noFill/>
                </a:ln>
                <a:solidFill>
                  <a:srgbClr val="00386B"/>
                </a:solidFill>
                <a:effectLst/>
                <a:uLnTx/>
                <a:uFillTx/>
                <a:latin typeface="Franklin Gothic Book"/>
                <a:cs typeface="Calibri" panose="020F0502020204030204" pitchFamily="34" charset="0"/>
              </a:rPr>
              <a:t>. </a:t>
            </a:r>
          </a:p>
          <a:p>
            <a:pPr lvl="1"/>
            <a:r>
              <a:rPr lang="en-US" sz="1900" dirty="0">
                <a:ea typeface="+mn-ea"/>
                <a:cs typeface="Calibri" panose="020F0502020204030204" pitchFamily="34" charset="0"/>
              </a:rPr>
              <a:t>Title IX mandates investigation even in the absence of a formal complaint</a:t>
            </a:r>
          </a:p>
          <a:p>
            <a:pPr lvl="1">
              <a:defRPr/>
            </a:pPr>
            <a:r>
              <a:rPr lang="en-US" sz="1900" dirty="0">
                <a:ea typeface="+mn-ea"/>
                <a:cs typeface="Calibri" panose="020F0502020204030204" pitchFamily="34" charset="0"/>
              </a:rPr>
              <a:t>Mandatory reporters should inform the BDBH target of their mandatory reporting role and what it means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386B"/>
              </a:solidFill>
              <a:effectLst/>
              <a:uLnTx/>
              <a:uFillTx/>
              <a:latin typeface="Franklin Gothic Book"/>
              <a:cs typeface="Calibri" panose="020F0502020204030204" pitchFamily="34" charset="0"/>
            </a:endParaRPr>
          </a:p>
          <a:p>
            <a:pPr marL="3175" marR="0" lvl="0" indent="0" algn="l" defTabSz="914400" rtl="0" eaLnBrk="1" fontAlgn="auto" latinLnBrk="0" hangingPunct="1">
              <a:spcBef>
                <a:spcPts val="0"/>
              </a:spcBef>
              <a:spcAft>
                <a:spcPts val="0"/>
              </a:spcAft>
              <a:buClrTx/>
              <a:buSzTx/>
              <a:buNone/>
              <a:tabLst/>
              <a:defRPr/>
            </a:pPr>
            <a:endParaRPr lang="en-US" sz="1900" dirty="0"/>
          </a:p>
        </p:txBody>
      </p:sp>
    </p:spTree>
    <p:extLst>
      <p:ext uri="{BB962C8B-B14F-4D97-AF65-F5344CB8AC3E}">
        <p14:creationId xmlns:p14="http://schemas.microsoft.com/office/powerpoint/2010/main" val="2588023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18"/>
            <a:ext cx="8229600" cy="409832"/>
          </a:xfrm>
        </p:spPr>
        <p:txBody>
          <a:bodyPr/>
          <a:lstStyle/>
          <a:p>
            <a:r>
              <a:rPr lang="en-US" sz="30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332410798"/>
              </p:ext>
            </p:extLst>
          </p:nvPr>
        </p:nvGraphicFramePr>
        <p:xfrm>
          <a:off x="133350" y="470854"/>
          <a:ext cx="8877300" cy="4644328"/>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257432">
                <a:tc gridSpan="2">
                  <a:txBody>
                    <a:bodyPr/>
                    <a:lstStyle/>
                    <a:p>
                      <a:r>
                        <a:rPr lang="en-US" sz="14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760064">
                <a:tc>
                  <a:txBody>
                    <a:bodyPr/>
                    <a:lstStyle/>
                    <a:p>
                      <a:r>
                        <a:rPr lang="en-US" sz="1400" b="1" dirty="0"/>
                        <a:t>2</a:t>
                      </a:r>
                    </a:p>
                  </a:txBody>
                  <a:tcPr/>
                </a:tc>
                <a:tc>
                  <a:txBody>
                    <a:bodyPr/>
                    <a:lstStyle/>
                    <a:p>
                      <a:r>
                        <a:rPr lang="en-US" sz="1400" dirty="0"/>
                        <a:t>It is essential for organizations and individuals providing cardiovascular care, education, and/or research to recognize the ubiquity of uncivil behavior and the continuum of bias, discrimination, bullying, and harassment (BDBH) which characterize it.</a:t>
                      </a:r>
                    </a:p>
                  </a:txBody>
                  <a:tcPr/>
                </a:tc>
                <a:extLst>
                  <a:ext uri="{0D108BD9-81ED-4DB2-BD59-A6C34878D82A}">
                    <a16:rowId xmlns:a16="http://schemas.microsoft.com/office/drawing/2014/main" val="1534458264"/>
                  </a:ext>
                </a:extLst>
              </a:tr>
              <a:tr h="318104">
                <a:tc gridSpan="2">
                  <a:txBody>
                    <a:bodyPr/>
                    <a:lstStyle/>
                    <a:p>
                      <a:r>
                        <a:rPr lang="en-US" sz="14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400" b="1" dirty="0"/>
                        <a:t>5</a:t>
                      </a:r>
                    </a:p>
                  </a:txBody>
                  <a:tcPr/>
                </a:tc>
                <a:tc>
                  <a:txBody>
                    <a:bodyPr/>
                    <a:lstStyle/>
                    <a:p>
                      <a:r>
                        <a:rPr lang="en-US" sz="1400" dirty="0"/>
                        <a:t>Individuals engaged in cardiovascular care, education, and/or research should actively work to ensure freedom from BDBH in their own personal behaviors and actions and seek to assist others in creating an environment free from BDBH including practicing allyship and active bystander/upstander behaviors and supporting institutional efforts.</a:t>
                      </a:r>
                    </a:p>
                  </a:txBody>
                  <a:tcPr/>
                </a:tc>
                <a:extLst>
                  <a:ext uri="{0D108BD9-81ED-4DB2-BD59-A6C34878D82A}">
                    <a16:rowId xmlns:a16="http://schemas.microsoft.com/office/drawing/2014/main" val="3200683252"/>
                  </a:ext>
                </a:extLst>
              </a:tr>
              <a:tr h="916485">
                <a:tc>
                  <a:txBody>
                    <a:bodyPr/>
                    <a:lstStyle/>
                    <a:p>
                      <a:r>
                        <a:rPr lang="en-US" sz="1400" b="1" dirty="0"/>
                        <a:t>6</a:t>
                      </a:r>
                    </a:p>
                  </a:txBody>
                  <a:tcPr/>
                </a:tc>
                <a:tc>
                  <a:txBody>
                    <a:bodyPr/>
                    <a:lstStyle/>
                    <a:p>
                      <a:r>
                        <a:rPr lang="en-US" sz="1400" dirty="0"/>
                        <a:t>Successfully addressing BDBH requires a dedicated organizational structure which has strong support from leadership and adequate financial and personnel resources. It also requires subject matter expertise in human relations and personnel management; familiarity with legal/Title IX and other relevant regulatory, accreditation and funding policies; data access and analytics, educational design; and the principles of diversity, equity, and inclusion &amp; belonging.</a:t>
                      </a:r>
                    </a:p>
                  </a:txBody>
                  <a:tcPr/>
                </a:tc>
                <a:extLst>
                  <a:ext uri="{0D108BD9-81ED-4DB2-BD59-A6C34878D82A}">
                    <a16:rowId xmlns:a16="http://schemas.microsoft.com/office/drawing/2014/main" val="551992164"/>
                  </a:ext>
                </a:extLst>
              </a:tr>
              <a:tr h="916485">
                <a:tc>
                  <a:txBody>
                    <a:bodyPr/>
                    <a:lstStyle/>
                    <a:p>
                      <a:r>
                        <a:rPr lang="en-US" sz="1400" b="1" dirty="0"/>
                        <a:t>8</a:t>
                      </a:r>
                    </a:p>
                  </a:txBody>
                  <a:tcPr/>
                </a:tc>
                <a:tc>
                  <a:txBody>
                    <a:bodyPr/>
                    <a:lstStyle/>
                    <a:p>
                      <a:r>
                        <a:rPr lang="en-US" sz="1400" dirty="0"/>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2138773612"/>
                  </a:ext>
                </a:extLst>
              </a:tr>
            </a:tbl>
          </a:graphicData>
        </a:graphic>
      </p:graphicFrame>
    </p:spTree>
    <p:extLst>
      <p:ext uri="{BB962C8B-B14F-4D97-AF65-F5344CB8AC3E}">
        <p14:creationId xmlns:p14="http://schemas.microsoft.com/office/powerpoint/2010/main" val="233862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31" y="-24592"/>
            <a:ext cx="8229600" cy="857250"/>
          </a:xfrm>
        </p:spPr>
        <p:txBody>
          <a:bodyPr/>
          <a:lstStyle/>
          <a:p>
            <a:r>
              <a:rPr lang="en-US" sz="4000" dirty="0"/>
              <a:t>Agenda</a:t>
            </a:r>
          </a:p>
        </p:txBody>
      </p:sp>
      <p:sp>
        <p:nvSpPr>
          <p:cNvPr id="3" name="Content Placeholder 2"/>
          <p:cNvSpPr>
            <a:spLocks noGrp="1"/>
          </p:cNvSpPr>
          <p:nvPr>
            <p:ph idx="1"/>
          </p:nvPr>
        </p:nvSpPr>
        <p:spPr>
          <a:xfrm>
            <a:off x="230175" y="971550"/>
            <a:ext cx="8658711" cy="3962400"/>
          </a:xfrm>
        </p:spPr>
        <p:txBody>
          <a:bodyPr/>
          <a:lstStyle/>
          <a:p>
            <a:pPr>
              <a:spcBef>
                <a:spcPts val="0"/>
              </a:spcBef>
              <a:spcAft>
                <a:spcPts val="600"/>
              </a:spcAft>
            </a:pPr>
            <a:r>
              <a:rPr lang="en-US" sz="2000" dirty="0"/>
              <a:t>Introduction to </a:t>
            </a:r>
            <a:r>
              <a:rPr lang="en-US" sz="2000" b="1" i="1" dirty="0">
                <a:cs typeface="Arial" panose="020B0604020202020204" pitchFamily="34" charset="0"/>
              </a:rPr>
              <a:t>2022 ACC </a:t>
            </a:r>
            <a:r>
              <a:rPr lang="en-US" sz="2000" b="1" i="1" u="sng" dirty="0">
                <a:cs typeface="Arial" panose="020B0604020202020204" pitchFamily="34" charset="0"/>
              </a:rPr>
              <a:t>Health Policy Statement</a:t>
            </a:r>
            <a:r>
              <a:rPr lang="en-US" sz="2000" b="1" i="1" dirty="0">
                <a:cs typeface="Arial" panose="020B0604020202020204" pitchFamily="34" charset="0"/>
              </a:rPr>
              <a:t> on Building Respect, Civility, and Inclusion in the Cardiovascular Workplace</a:t>
            </a:r>
          </a:p>
          <a:p>
            <a:pPr>
              <a:spcBef>
                <a:spcPts val="0"/>
              </a:spcBef>
              <a:spcAft>
                <a:spcPts val="600"/>
              </a:spcAft>
            </a:pPr>
            <a:r>
              <a:rPr lang="en-US" sz="2000" dirty="0"/>
              <a:t>Definitions, impact,  strategies to address bias, discrimination, bullying and harassment (BDBH)</a:t>
            </a:r>
          </a:p>
          <a:p>
            <a:pPr>
              <a:spcBef>
                <a:spcPts val="0"/>
              </a:spcBef>
              <a:spcAft>
                <a:spcPts val="600"/>
              </a:spcAft>
            </a:pPr>
            <a:r>
              <a:rPr lang="en-US" sz="2000" dirty="0"/>
              <a:t>Case scenarios. For each:</a:t>
            </a:r>
          </a:p>
          <a:p>
            <a:pPr lvl="1">
              <a:spcBef>
                <a:spcPts val="0"/>
              </a:spcBef>
              <a:spcAft>
                <a:spcPts val="600"/>
              </a:spcAft>
            </a:pPr>
            <a:r>
              <a:rPr lang="en-US" sz="2000" dirty="0"/>
              <a:t>Brief presentation</a:t>
            </a:r>
          </a:p>
          <a:p>
            <a:pPr lvl="1">
              <a:spcBef>
                <a:spcPts val="0"/>
              </a:spcBef>
              <a:spcAft>
                <a:spcPts val="600"/>
              </a:spcAft>
            </a:pPr>
            <a:r>
              <a:rPr lang="en-US" sz="2000" dirty="0"/>
              <a:t>Discussion guide</a:t>
            </a:r>
          </a:p>
          <a:p>
            <a:pPr lvl="1">
              <a:spcBef>
                <a:spcPts val="0"/>
              </a:spcBef>
              <a:spcAft>
                <a:spcPts val="600"/>
              </a:spcAft>
            </a:pPr>
            <a:r>
              <a:rPr lang="en-US" sz="2000" dirty="0"/>
              <a:t>Discussion points</a:t>
            </a:r>
          </a:p>
          <a:p>
            <a:pPr lvl="1">
              <a:spcBef>
                <a:spcPts val="0"/>
              </a:spcBef>
              <a:spcAft>
                <a:spcPts val="600"/>
              </a:spcAft>
            </a:pPr>
            <a:r>
              <a:rPr lang="en-US" sz="2000" dirty="0"/>
              <a:t>ACC Principles (for reference)</a:t>
            </a:r>
          </a:p>
        </p:txBody>
      </p:sp>
    </p:spTree>
    <p:extLst>
      <p:ext uri="{BB962C8B-B14F-4D97-AF65-F5344CB8AC3E}">
        <p14:creationId xmlns:p14="http://schemas.microsoft.com/office/powerpoint/2010/main" val="2586918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11: Sexual Coercion</a:t>
            </a:r>
          </a:p>
        </p:txBody>
      </p:sp>
      <p:sp>
        <p:nvSpPr>
          <p:cNvPr id="5" name="Content Placeholder 4"/>
          <p:cNvSpPr>
            <a:spLocks noGrp="1"/>
          </p:cNvSpPr>
          <p:nvPr>
            <p:ph idx="1"/>
          </p:nvPr>
        </p:nvSpPr>
        <p:spPr>
          <a:xfrm>
            <a:off x="381000" y="1123950"/>
            <a:ext cx="7991168" cy="3200400"/>
          </a:xfrm>
        </p:spPr>
        <p:txBody>
          <a:bodyPr/>
          <a:lstStyle/>
          <a:p>
            <a:pPr marL="457200" marR="0">
              <a:spcBef>
                <a:spcPts val="0"/>
              </a:spcBef>
              <a:spcAft>
                <a:spcPts val="800"/>
              </a:spcAft>
              <a:tabLst>
                <a:tab pos="169863" algn="l"/>
              </a:tabLst>
            </a:pPr>
            <a:r>
              <a:rPr lang="en-US" sz="2000" dirty="0">
                <a:effectLst/>
                <a:ea typeface="Calibri" panose="020F0502020204030204" pitchFamily="34" charset="0"/>
              </a:rPr>
              <a:t>An NIH funded cardiology research program director frequently makes comments to a one of the research fellows on her appearance and apparel. He has asked her out for drinks after work, which makes her uncomfortable; she has declined. </a:t>
            </a:r>
            <a:r>
              <a:rPr lang="en-US" sz="2000" dirty="0">
                <a:effectLst/>
                <a:ea typeface="Calibri" panose="020F0502020204030204" pitchFamily="34" charset="0"/>
                <a:cs typeface="Times New Roman" panose="02020603050405020304" pitchFamily="18" charset="0"/>
              </a:rPr>
              <a:t>  </a:t>
            </a:r>
          </a:p>
          <a:p>
            <a:pPr marL="457200" marR="0">
              <a:spcBef>
                <a:spcPts val="0"/>
              </a:spcBef>
              <a:spcAft>
                <a:spcPts val="800"/>
              </a:spcAft>
              <a:tabLst>
                <a:tab pos="169863" algn="l"/>
              </a:tabLst>
            </a:pPr>
            <a:r>
              <a:rPr lang="en-US" sz="2000" dirty="0">
                <a:effectLst/>
                <a:ea typeface="Calibri" panose="020F0502020204030204" pitchFamily="34" charset="0"/>
              </a:rPr>
              <a:t>When the fellow asked faculty to stop the behavior, he responded that he was considering another fellow to take </a:t>
            </a:r>
            <a:r>
              <a:rPr lang="en-US" sz="2000" dirty="0">
                <a:ea typeface="Calibri" panose="020F0502020204030204" pitchFamily="34" charset="0"/>
              </a:rPr>
              <a:t>over </a:t>
            </a:r>
            <a:r>
              <a:rPr lang="en-US" sz="2000" dirty="0">
                <a:effectLst/>
                <a:ea typeface="Calibri" panose="020F0502020204030204" pitchFamily="34" charset="0"/>
              </a:rPr>
              <a:t>the research project that she has been working on for a year and is depending upon to become an independent researcher.</a:t>
            </a:r>
            <a:r>
              <a:rPr lang="en-US" sz="2000" dirty="0">
                <a:effectLst/>
              </a:rPr>
              <a:t> </a:t>
            </a:r>
            <a:r>
              <a:rPr lang="en-US" sz="20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73639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11:  Discussion Guide</a:t>
            </a:r>
          </a:p>
        </p:txBody>
      </p:sp>
      <p:sp>
        <p:nvSpPr>
          <p:cNvPr id="3" name="Content Placeholder 2"/>
          <p:cNvSpPr>
            <a:spLocks noGrp="1"/>
          </p:cNvSpPr>
          <p:nvPr>
            <p:ph idx="1"/>
          </p:nvPr>
        </p:nvSpPr>
        <p:spPr>
          <a:xfrm>
            <a:off x="381000" y="1006857"/>
            <a:ext cx="8177939"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not addressing the harassment?</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CV/organizational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465855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09600"/>
          </a:xfrm>
        </p:spPr>
        <p:txBody>
          <a:bodyPr>
            <a:normAutofit fontScale="90000"/>
          </a:bodyPr>
          <a:lstStyle/>
          <a:p>
            <a:r>
              <a:rPr lang="en-US" sz="3800" dirty="0"/>
              <a:t>Case 11: Discussion Points (1)</a:t>
            </a:r>
          </a:p>
        </p:txBody>
      </p:sp>
      <p:sp>
        <p:nvSpPr>
          <p:cNvPr id="3" name="Content Placeholder 2"/>
          <p:cNvSpPr>
            <a:spLocks noGrp="1"/>
          </p:cNvSpPr>
          <p:nvPr>
            <p:ph idx="1"/>
          </p:nvPr>
        </p:nvSpPr>
        <p:spPr>
          <a:xfrm>
            <a:off x="152401" y="727710"/>
            <a:ext cx="8991599" cy="4415790"/>
          </a:xfrm>
        </p:spPr>
        <p:txBody>
          <a:bodyPr>
            <a:normAutofit/>
          </a:bodyPr>
          <a:lstStyle/>
          <a:p>
            <a:pPr>
              <a:spcBef>
                <a:spcPts val="0"/>
              </a:spcBef>
              <a:spcAft>
                <a:spcPts val="600"/>
              </a:spcAft>
            </a:pPr>
            <a:r>
              <a:rPr lang="en-US" sz="1900" b="1" dirty="0">
                <a:ea typeface="+mn-ea"/>
                <a:cs typeface="Calibri" panose="020F0502020204030204" pitchFamily="34" charset="0"/>
              </a:rPr>
              <a:t>Sexual coercion </a:t>
            </a:r>
            <a:r>
              <a:rPr lang="en-US" sz="1900" dirty="0">
                <a:ea typeface="+mn-ea"/>
                <a:cs typeface="Calibri" panose="020F0502020204030204" pitchFamily="34" charset="0"/>
              </a:rPr>
              <a:t>is a type of sexual harassment, is illegal and must be reported, with additional considerations when a learner is involved (Title IX; Slide 46).</a:t>
            </a:r>
          </a:p>
          <a:p>
            <a:pPr>
              <a:spcBef>
                <a:spcPts val="0"/>
              </a:spcBef>
              <a:spcAft>
                <a:spcPts val="600"/>
              </a:spcAft>
            </a:pPr>
            <a:r>
              <a:rPr lang="en-US" sz="1900" dirty="0">
                <a:ea typeface="+mn-ea"/>
                <a:cs typeface="Calibri" panose="020F0502020204030204" pitchFamily="34" charset="0"/>
              </a:rPr>
              <a:t>Failing to address reported BDBH has regulatory and legal ramifications.</a:t>
            </a:r>
          </a:p>
          <a:p>
            <a:pPr>
              <a:spcBef>
                <a:spcPts val="0"/>
              </a:spcBef>
              <a:spcAft>
                <a:spcPts val="600"/>
              </a:spcAft>
            </a:pPr>
            <a:r>
              <a:rPr lang="en-US" sz="1900" b="1" dirty="0">
                <a:ea typeface="+mn-ea"/>
                <a:cs typeface="Calibri" panose="020F0502020204030204" pitchFamily="34" charset="0"/>
              </a:rPr>
              <a:t>Prevention</a:t>
            </a:r>
            <a:r>
              <a:rPr lang="en-US" sz="1900" dirty="0">
                <a:ea typeface="+mn-ea"/>
                <a:cs typeface="Calibri" panose="020F0502020204030204" pitchFamily="34" charset="0"/>
              </a:rPr>
              <a:t> is key; Organizations must create an environment in which these behaviors are unacceptable and do not occur.</a:t>
            </a:r>
          </a:p>
          <a:p>
            <a:pPr>
              <a:spcBef>
                <a:spcPts val="0"/>
              </a:spcBef>
              <a:spcAft>
                <a:spcPts val="600"/>
              </a:spcAft>
            </a:pPr>
            <a:r>
              <a:rPr lang="en-US" sz="1900" dirty="0">
                <a:ea typeface="+mn-ea"/>
                <a:cs typeface="Calibri" panose="020F0502020204030204" pitchFamily="34" charset="0"/>
              </a:rPr>
              <a:t>Any report should trigger a target-centered investigation to ensure safety, confidentiality, and absence of retaliation and appropriately investigate and resolve allegations.</a:t>
            </a:r>
          </a:p>
          <a:p>
            <a:pPr lvl="1">
              <a:spcBef>
                <a:spcPts val="0"/>
              </a:spcBef>
              <a:spcAft>
                <a:spcPts val="600"/>
              </a:spcAft>
            </a:pPr>
            <a:r>
              <a:rPr lang="en-US" sz="1900" dirty="0">
                <a:ea typeface="+mn-ea"/>
                <a:cs typeface="Calibri" panose="020F0502020204030204" pitchFamily="34" charset="0"/>
              </a:rPr>
              <a:t>Provide m</a:t>
            </a:r>
            <a:r>
              <a:rPr lang="en-US" sz="1900" kern="1200" dirty="0">
                <a:solidFill>
                  <a:schemeClr val="tx1"/>
                </a:solidFill>
                <a:effectLst/>
                <a:ea typeface="+mn-ea"/>
                <a:cs typeface="Calibri" panose="020F0502020204030204" pitchFamily="34" charset="0"/>
              </a:rPr>
              <a:t>ultiple means of reporting, including confidential routes</a:t>
            </a:r>
            <a:endParaRPr lang="en-US" sz="1900" dirty="0">
              <a:ea typeface="+mn-ea"/>
              <a:cs typeface="Calibri" panose="020F0502020204030204" pitchFamily="34" charset="0"/>
            </a:endParaRPr>
          </a:p>
          <a:p>
            <a:pPr lvl="1">
              <a:spcBef>
                <a:spcPts val="0"/>
              </a:spcBef>
              <a:spcAft>
                <a:spcPts val="600"/>
              </a:spcAft>
            </a:pPr>
            <a:r>
              <a:rPr lang="en-US" sz="1900" dirty="0">
                <a:ea typeface="+mn-ea"/>
                <a:cs typeface="Calibri" panose="020F0502020204030204" pitchFamily="34" charset="0"/>
              </a:rPr>
              <a:t>Ensure safety of all parties; offer counseling &amp; professional guidance </a:t>
            </a:r>
          </a:p>
          <a:p>
            <a:pPr lvl="1">
              <a:spcBef>
                <a:spcPts val="0"/>
              </a:spcBef>
              <a:spcAft>
                <a:spcPts val="600"/>
              </a:spcAft>
            </a:pPr>
            <a:r>
              <a:rPr lang="en-US" sz="1900" dirty="0">
                <a:ea typeface="+mn-ea"/>
                <a:cs typeface="Calibri" panose="020F0502020204030204" pitchFamily="34" charset="0"/>
              </a:rPr>
              <a:t>A neutral third-party (ombuds) may aid mediation or conflict resolution</a:t>
            </a:r>
          </a:p>
          <a:p>
            <a:pPr>
              <a:spcBef>
                <a:spcPts val="0"/>
              </a:spcBef>
              <a:spcAft>
                <a:spcPts val="600"/>
              </a:spcAft>
            </a:pPr>
            <a:endParaRPr lang="en-US" sz="1900" dirty="0">
              <a:ea typeface="+mn-ea"/>
              <a:cs typeface="Calibri" panose="020F0502020204030204" pitchFamily="34" charset="0"/>
            </a:endParaRPr>
          </a:p>
          <a:p>
            <a:pPr marL="346075" marR="0" lvl="0" algn="l" defTabSz="914400" rtl="0" eaLnBrk="1" fontAlgn="auto" latinLnBrk="0" hangingPunct="1">
              <a:spcBef>
                <a:spcPts val="0"/>
              </a:spcBef>
              <a:spcAft>
                <a:spcPts val="600"/>
              </a:spcAft>
              <a:buClrTx/>
              <a:buSzTx/>
              <a:tabLst/>
              <a:defRPr/>
            </a:pPr>
            <a:endParaRPr lang="en-US" sz="1900" dirty="0"/>
          </a:p>
        </p:txBody>
      </p:sp>
    </p:spTree>
    <p:extLst>
      <p:ext uri="{BB962C8B-B14F-4D97-AF65-F5344CB8AC3E}">
        <p14:creationId xmlns:p14="http://schemas.microsoft.com/office/powerpoint/2010/main" val="2359805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457200"/>
          </a:xfrm>
        </p:spPr>
        <p:txBody>
          <a:bodyPr/>
          <a:lstStyle/>
          <a:p>
            <a:r>
              <a:rPr lang="en-US" sz="3200" b="1"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266818939"/>
              </p:ext>
            </p:extLst>
          </p:nvPr>
        </p:nvGraphicFramePr>
        <p:xfrm>
          <a:off x="133350" y="666750"/>
          <a:ext cx="8877300" cy="4419888"/>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883632">
                <a:tc>
                  <a:txBody>
                    <a:bodyPr/>
                    <a:lstStyle/>
                    <a:p>
                      <a:r>
                        <a:rPr lang="en-US" sz="1600" b="1" dirty="0"/>
                        <a:t>3</a:t>
                      </a:r>
                    </a:p>
                  </a:txBody>
                  <a:tcPr/>
                </a:tc>
                <a:tc>
                  <a:txBody>
                    <a:bodyPr/>
                    <a:lstStyle/>
                    <a:p>
                      <a:r>
                        <a:rPr lang="en-US" sz="1600" dirty="0"/>
                        <a:t>Organizations and individuals providing cardiovascular care, education, and/or research should be familiar with the breadth and severity of negative consequences of BDBH and their substantial adverse impact on well-being, patient safety, and organizational success.</a:t>
                      </a:r>
                    </a:p>
                  </a:txBody>
                  <a:tcPr/>
                </a:tc>
                <a:extLst>
                  <a:ext uri="{0D108BD9-81ED-4DB2-BD59-A6C34878D82A}">
                    <a16:rowId xmlns:a16="http://schemas.microsoft.com/office/drawing/2014/main" val="1534458264"/>
                  </a:ext>
                </a:extLst>
              </a:tr>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b="1" dirty="0"/>
                        <a:t>6</a:t>
                      </a:r>
                    </a:p>
                  </a:txBody>
                  <a:tcPr/>
                </a:tc>
                <a:tc>
                  <a:txBody>
                    <a:bodyPr/>
                    <a:lstStyle/>
                    <a:p>
                      <a:r>
                        <a:rPr lang="en-US" sz="1600" dirty="0"/>
                        <a:t>Successfully addressing BDBH requires a dedicated organizational structure which has strong support from leadership and adequate financial and personnel resources. It also requires subject matter expertise in human relations and personnel management; familiarity with legal/Title IX and other relevant regulatory, accreditation and funding policies; data access and analytics, educational design; and the principles of diversity, equity, and inclusion, and belonging.</a:t>
                      </a:r>
                    </a:p>
                  </a:txBody>
                  <a:tcPr/>
                </a:tc>
                <a:extLst>
                  <a:ext uri="{0D108BD9-81ED-4DB2-BD59-A6C34878D82A}">
                    <a16:rowId xmlns:a16="http://schemas.microsoft.com/office/drawing/2014/main" val="3200683252"/>
                  </a:ext>
                </a:extLst>
              </a:tr>
              <a:tr h="916485">
                <a:tc>
                  <a:txBody>
                    <a:bodyPr/>
                    <a:lstStyle/>
                    <a:p>
                      <a:r>
                        <a:rPr lang="en-US" sz="1600" b="1" dirty="0"/>
                        <a:t>8</a:t>
                      </a:r>
                    </a:p>
                  </a:txBody>
                  <a:tcPr/>
                </a:tc>
                <a:tc>
                  <a:txBody>
                    <a:bodyPr/>
                    <a:lstStyle/>
                    <a:p>
                      <a:r>
                        <a:rPr lang="en-US" sz="1600" dirty="0"/>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2138773612"/>
                  </a:ext>
                </a:extLst>
              </a:tr>
            </a:tbl>
          </a:graphicData>
        </a:graphic>
      </p:graphicFrame>
    </p:spTree>
    <p:extLst>
      <p:ext uri="{BB962C8B-B14F-4D97-AF65-F5344CB8AC3E}">
        <p14:creationId xmlns:p14="http://schemas.microsoft.com/office/powerpoint/2010/main" val="3799958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12: Microaggression</a:t>
            </a:r>
          </a:p>
        </p:txBody>
      </p:sp>
      <p:sp>
        <p:nvSpPr>
          <p:cNvPr id="5" name="Content Placeholder 4"/>
          <p:cNvSpPr>
            <a:spLocks noGrp="1"/>
          </p:cNvSpPr>
          <p:nvPr>
            <p:ph idx="1"/>
          </p:nvPr>
        </p:nvSpPr>
        <p:spPr>
          <a:xfrm>
            <a:off x="381000" y="1139771"/>
            <a:ext cx="7924800" cy="3200400"/>
          </a:xfrm>
        </p:spPr>
        <p:txBody>
          <a:bodyPr/>
          <a:lstStyle/>
          <a:p>
            <a:pPr>
              <a:spcBef>
                <a:spcPts val="0"/>
              </a:spcBef>
              <a:spcAft>
                <a:spcPts val="800"/>
              </a:spcAft>
            </a:pPr>
            <a:r>
              <a:rPr lang="en-US" sz="2000" dirty="0">
                <a:effectLst/>
                <a:ea typeface="Calibri" panose="020F0502020204030204" pitchFamily="34" charset="0"/>
                <a:cs typeface="Times New Roman" panose="02020603050405020304" pitchFamily="18" charset="0"/>
              </a:rPr>
              <a:t>An African cardiologist is repeatedly asked by staff and colleagues if they can use a nickname (“Dr. O”) since his name is “so hard to pronounce”. </a:t>
            </a:r>
          </a:p>
          <a:p>
            <a:pPr>
              <a:spcBef>
                <a:spcPts val="0"/>
              </a:spcBef>
              <a:spcAft>
                <a:spcPts val="800"/>
              </a:spcAft>
            </a:pPr>
            <a:r>
              <a:rPr lang="en-US" sz="2000" dirty="0">
                <a:effectLst/>
                <a:ea typeface="Calibri" panose="020F0502020204030204" pitchFamily="34" charset="0"/>
                <a:cs typeface="Times New Roman" panose="02020603050405020304" pitchFamily="18" charset="0"/>
              </a:rPr>
              <a:t>He is repeatedly mis-identified as one of the other men of color, including transport and housekeeping staff despite his white coat and name badge; he is rarely accorded the title “Dr.” by colleagues when introduced.</a:t>
            </a:r>
          </a:p>
        </p:txBody>
      </p:sp>
    </p:spTree>
    <p:extLst>
      <p:ext uri="{BB962C8B-B14F-4D97-AF65-F5344CB8AC3E}">
        <p14:creationId xmlns:p14="http://schemas.microsoft.com/office/powerpoint/2010/main" val="3131450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13: Microaggression</a:t>
            </a:r>
          </a:p>
        </p:txBody>
      </p:sp>
      <p:sp>
        <p:nvSpPr>
          <p:cNvPr id="5" name="Content Placeholder 4"/>
          <p:cNvSpPr>
            <a:spLocks noGrp="1"/>
          </p:cNvSpPr>
          <p:nvPr>
            <p:ph idx="1"/>
          </p:nvPr>
        </p:nvSpPr>
        <p:spPr>
          <a:xfrm>
            <a:off x="304800" y="1123950"/>
            <a:ext cx="8458200" cy="3429000"/>
          </a:xfrm>
        </p:spPr>
        <p:txBody>
          <a:bodyPr/>
          <a:lstStyle/>
          <a:p>
            <a:pPr marR="0">
              <a:spcBef>
                <a:spcPts val="0"/>
              </a:spcBef>
              <a:spcAft>
                <a:spcPts val="800"/>
              </a:spcAft>
            </a:pPr>
            <a:r>
              <a:rPr lang="en-US" sz="2000" dirty="0">
                <a:effectLst/>
                <a:ea typeface="Calibri" panose="020F0502020204030204" pitchFamily="34" charset="0"/>
                <a:cs typeface="Times New Roman" panose="02020603050405020304" pitchFamily="18" charset="0"/>
              </a:rPr>
              <a:t>A mid-career cardiologist recently married his longtime boyfriend. Prior to the wedding announcement, his work colleagues were unaware of his sexual orientation. </a:t>
            </a:r>
          </a:p>
          <a:p>
            <a:pPr marR="0">
              <a:spcBef>
                <a:spcPts val="0"/>
              </a:spcBef>
              <a:spcAft>
                <a:spcPts val="800"/>
              </a:spcAft>
            </a:pPr>
            <a:r>
              <a:rPr lang="en-US" sz="2000" dirty="0">
                <a:effectLst/>
                <a:ea typeface="Calibri" panose="020F0502020204030204" pitchFamily="34" charset="0"/>
                <a:cs typeface="Times New Roman" panose="02020603050405020304" pitchFamily="18" charset="0"/>
              </a:rPr>
              <a:t>Since the public announcement, some colleagues have treated him “differently” and seem stand-offish. He’s noted several colleagues no longer refer patients to him and he was recently asked if his “wife” was coming to the department social event.</a:t>
            </a:r>
          </a:p>
        </p:txBody>
      </p:sp>
    </p:spTree>
    <p:extLst>
      <p:ext uri="{BB962C8B-B14F-4D97-AF65-F5344CB8AC3E}">
        <p14:creationId xmlns:p14="http://schemas.microsoft.com/office/powerpoint/2010/main" val="2876628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12 &amp; 13:  Discussion Guide</a:t>
            </a:r>
          </a:p>
        </p:txBody>
      </p:sp>
      <p:sp>
        <p:nvSpPr>
          <p:cNvPr id="3" name="Content Placeholder 2"/>
          <p:cNvSpPr>
            <a:spLocks noGrp="1"/>
          </p:cNvSpPr>
          <p:nvPr>
            <p:ph idx="1"/>
          </p:nvPr>
        </p:nvSpPr>
        <p:spPr>
          <a:xfrm>
            <a:off x="381000" y="1028700"/>
            <a:ext cx="8048625"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a:t>
            </a:r>
            <a:r>
              <a:rPr lang="en-US" sz="2000" b="1" dirty="0">
                <a:cs typeface="Calibri" panose="020F0502020204030204" pitchFamily="34" charset="0"/>
              </a:rPr>
              <a:t>not</a:t>
            </a:r>
            <a:r>
              <a:rPr lang="en-US" sz="2000" dirty="0">
                <a:cs typeface="Calibri" panose="020F0502020204030204" pitchFamily="34" charset="0"/>
              </a:rPr>
              <a:t> addressing the behaviors?</a:t>
            </a:r>
          </a:p>
          <a:p>
            <a:pPr marL="346075" eaLnBrk="1" fontAlgn="auto" hangingPunct="1">
              <a:spcBef>
                <a:spcPts val="0"/>
              </a:spcBef>
              <a:spcAft>
                <a:spcPts val="600"/>
              </a:spcAft>
              <a:defRPr/>
            </a:pPr>
            <a:r>
              <a:rPr lang="en-US" sz="2000" dirty="0">
                <a:cs typeface="Calibri" panose="020F0502020204030204" pitchFamily="34" charset="0"/>
              </a:rPr>
              <a:t>What actions would you recommend to the individual targets, observers of the behavior, and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460375" lvl="0" indent="-457200" eaLnBrk="1" fontAlgn="auto" hangingPunct="1">
              <a:spcBef>
                <a:spcPts val="0"/>
              </a:spcBef>
              <a:spcAft>
                <a:spcPts val="600"/>
              </a:spcAft>
              <a:defRPr/>
            </a:pPr>
            <a:endParaRPr lang="en-US" sz="2000" dirty="0">
              <a:cs typeface="Calibri" panose="020F0502020204030204" pitchFamily="34" charset="0"/>
            </a:endParaRPr>
          </a:p>
        </p:txBody>
      </p:sp>
    </p:spTree>
    <p:extLst>
      <p:ext uri="{BB962C8B-B14F-4D97-AF65-F5344CB8AC3E}">
        <p14:creationId xmlns:p14="http://schemas.microsoft.com/office/powerpoint/2010/main" val="3803018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33350"/>
            <a:ext cx="8229600" cy="533400"/>
          </a:xfrm>
        </p:spPr>
        <p:txBody>
          <a:bodyPr/>
          <a:lstStyle/>
          <a:p>
            <a:r>
              <a:rPr lang="en-US" sz="4000" dirty="0"/>
              <a:t>Cases 12 &amp; 13: Discussion Points</a:t>
            </a:r>
          </a:p>
        </p:txBody>
      </p:sp>
      <p:sp>
        <p:nvSpPr>
          <p:cNvPr id="3" name="Content Placeholder 2"/>
          <p:cNvSpPr>
            <a:spLocks noGrp="1"/>
          </p:cNvSpPr>
          <p:nvPr>
            <p:ph idx="1"/>
          </p:nvPr>
        </p:nvSpPr>
        <p:spPr>
          <a:xfrm>
            <a:off x="152401" y="819150"/>
            <a:ext cx="8991599" cy="3721042"/>
          </a:xfrm>
        </p:spPr>
        <p:txBody>
          <a:bodyPr>
            <a:noAutofit/>
          </a:bodyPr>
          <a:lstStyle/>
          <a:p>
            <a:pPr>
              <a:spcBef>
                <a:spcPts val="0"/>
              </a:spcBef>
              <a:spcAft>
                <a:spcPts val="1200"/>
              </a:spcAft>
            </a:pPr>
            <a:r>
              <a:rPr lang="en-US" sz="2000" kern="1200" dirty="0">
                <a:solidFill>
                  <a:schemeClr val="tx1"/>
                </a:solidFill>
                <a:effectLst/>
                <a:ea typeface="+mn-ea"/>
                <a:cs typeface="Calibri" panose="020F0502020204030204" pitchFamily="34" charset="0"/>
              </a:rPr>
              <a:t>Implicit bias can manifest as </a:t>
            </a:r>
            <a:r>
              <a:rPr lang="en-US" sz="2000" b="1" kern="1200" dirty="0">
                <a:solidFill>
                  <a:schemeClr val="tx1"/>
                </a:solidFill>
                <a:effectLst/>
                <a:ea typeface="+mn-ea"/>
                <a:cs typeface="Calibri" panose="020F0502020204030204" pitchFamily="34" charset="0"/>
              </a:rPr>
              <a:t>microaggressions</a:t>
            </a:r>
            <a:r>
              <a:rPr lang="en-US" sz="2000" dirty="0">
                <a:ea typeface="+mn-ea"/>
                <a:cs typeface="Calibri" panose="020F0502020204030204" pitchFamily="34" charset="0"/>
              </a:rPr>
              <a:t> and may </a:t>
            </a:r>
            <a:r>
              <a:rPr lang="en-US" sz="2000" kern="1200" dirty="0">
                <a:solidFill>
                  <a:schemeClr val="tx1"/>
                </a:solidFill>
                <a:effectLst/>
                <a:ea typeface="+mn-ea"/>
                <a:cs typeface="Calibri" panose="020F0502020204030204" pitchFamily="34" charset="0"/>
              </a:rPr>
              <a:t>have the same negative effects on individuals as overt racism &amp; sexism</a:t>
            </a:r>
          </a:p>
          <a:p>
            <a:pPr>
              <a:spcBef>
                <a:spcPts val="0"/>
              </a:spcBef>
              <a:spcAft>
                <a:spcPts val="1200"/>
              </a:spcAft>
            </a:pPr>
            <a:r>
              <a:rPr lang="en-US" sz="2000" dirty="0">
                <a:effectLst/>
                <a:ea typeface="Calibri" panose="020F0502020204030204" pitchFamily="34" charset="0"/>
              </a:rPr>
              <a:t>Microaggressions are more prevalent in environments in which BDBH is also more prevalent and where workforce diversity &amp; inclusivity are low.</a:t>
            </a:r>
          </a:p>
          <a:p>
            <a:pPr>
              <a:spcBef>
                <a:spcPts val="0"/>
              </a:spcBef>
              <a:spcAft>
                <a:spcPts val="1200"/>
              </a:spcAft>
            </a:pPr>
            <a:r>
              <a:rPr lang="en-US" sz="2000" dirty="0">
                <a:effectLst/>
                <a:ea typeface="Calibri" panose="020F0502020204030204" pitchFamily="34" charset="0"/>
              </a:rPr>
              <a:t>Long-term strategies for addressing microaggressions must include increasing</a:t>
            </a:r>
            <a:r>
              <a:rPr lang="en-US" sz="2000" b="1" dirty="0">
                <a:effectLst/>
                <a:ea typeface="Calibri" panose="020F0502020204030204" pitchFamily="34" charset="0"/>
              </a:rPr>
              <a:t> organizational diversity, equity, inclusion &amp; belonging</a:t>
            </a:r>
          </a:p>
          <a:p>
            <a:pPr>
              <a:spcBef>
                <a:spcPts val="0"/>
              </a:spcBef>
              <a:spcAft>
                <a:spcPts val="1200"/>
              </a:spcAft>
            </a:pPr>
            <a:r>
              <a:rPr lang="en-US" sz="2000" dirty="0">
                <a:ea typeface="Calibri" panose="020F0502020204030204" pitchFamily="34" charset="0"/>
              </a:rPr>
              <a:t>T</a:t>
            </a:r>
            <a:r>
              <a:rPr lang="en-US" sz="2000" dirty="0">
                <a:effectLst/>
                <a:ea typeface="Calibri" panose="020F0502020204030204" pitchFamily="34" charset="0"/>
              </a:rPr>
              <a:t>raining and skill-building for targets and observers of microaggressions (to become upstanders) is recommended</a:t>
            </a:r>
          </a:p>
          <a:p>
            <a:pPr>
              <a:spcBef>
                <a:spcPts val="0"/>
              </a:spcBef>
              <a:spcAft>
                <a:spcPts val="1200"/>
              </a:spcAft>
            </a:pPr>
            <a:r>
              <a:rPr lang="en-US" sz="2000" dirty="0"/>
              <a:t>The ACTION framework (next slide) can be used when responding to microaggressions</a:t>
            </a:r>
            <a:endParaRPr lang="en-US" sz="2000" dirty="0">
              <a:ea typeface="+mn-ea"/>
              <a:cs typeface="Calibri" panose="020F0502020204030204" pitchFamily="34" charset="0"/>
            </a:endParaRPr>
          </a:p>
        </p:txBody>
      </p:sp>
    </p:spTree>
    <p:extLst>
      <p:ext uri="{BB962C8B-B14F-4D97-AF65-F5344CB8AC3E}">
        <p14:creationId xmlns:p14="http://schemas.microsoft.com/office/powerpoint/2010/main" val="3357561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71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97"/>
            <a:ext cx="8229600" cy="457200"/>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3560471098"/>
              </p:ext>
            </p:extLst>
          </p:nvPr>
        </p:nvGraphicFramePr>
        <p:xfrm>
          <a:off x="133350" y="971550"/>
          <a:ext cx="8877300" cy="3387738"/>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883632">
                <a:tc>
                  <a:txBody>
                    <a:bodyPr/>
                    <a:lstStyle/>
                    <a:p>
                      <a:r>
                        <a:rPr lang="en-US" sz="1600" b="1" dirty="0"/>
                        <a:t>1</a:t>
                      </a:r>
                    </a:p>
                  </a:txBody>
                  <a:tcPr/>
                </a:tc>
                <a:tc>
                  <a:txBody>
                    <a:bodyPr/>
                    <a:lstStyle/>
                    <a:p>
                      <a:r>
                        <a:rPr lang="en-US" sz="1600" dirty="0"/>
                        <a:t>Civil behavior and respect are inherent in its core values of Teamwork and Collaboration and Professionalism and are essential to its mission of “transforming cardiovascular care and improving heart health.”</a:t>
                      </a:r>
                    </a:p>
                  </a:txBody>
                  <a:tcPr/>
                </a:tc>
                <a:extLst>
                  <a:ext uri="{0D108BD9-81ED-4DB2-BD59-A6C34878D82A}">
                    <a16:rowId xmlns:a16="http://schemas.microsoft.com/office/drawing/2014/main" val="1534458264"/>
                  </a:ext>
                </a:extLst>
              </a:tr>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b="1" dirty="0"/>
                        <a:t>2</a:t>
                      </a:r>
                    </a:p>
                  </a:txBody>
                  <a:tcPr/>
                </a:tc>
                <a:tc>
                  <a:txBody>
                    <a:bodyPr/>
                    <a:lstStyle/>
                    <a:p>
                      <a:r>
                        <a:rPr lang="en-US" sz="1600" dirty="0"/>
                        <a:t>It is essential for organizations and individuals providing cardiovascular care, education, and/or research to recognize the ubiquity of uncivil behavior and the continuum of bias, discrimination, bullying, and harassment (BDBH) which characterize it.</a:t>
                      </a:r>
                    </a:p>
                  </a:txBody>
                  <a:tcPr/>
                </a:tc>
                <a:extLst>
                  <a:ext uri="{0D108BD9-81ED-4DB2-BD59-A6C34878D82A}">
                    <a16:rowId xmlns:a16="http://schemas.microsoft.com/office/drawing/2014/main" val="3200683252"/>
                  </a:ext>
                </a:extLst>
              </a:tr>
              <a:tr h="916485">
                <a:tc>
                  <a:txBody>
                    <a:bodyPr/>
                    <a:lstStyle/>
                    <a:p>
                      <a:r>
                        <a:rPr lang="en-US" sz="1600" b="1" dirty="0"/>
                        <a:t>11</a:t>
                      </a:r>
                    </a:p>
                  </a:txBody>
                  <a:tcPr/>
                </a:tc>
                <a:tc>
                  <a:txBody>
                    <a:bodyPr/>
                    <a:lstStyle/>
                    <a:p>
                      <a:r>
                        <a:rPr lang="en-US" sz="1600" dirty="0"/>
                        <a:t>Each cardiovascular organization should provide comprehensive, safe, fair, transparent, and</a:t>
                      </a:r>
                    </a:p>
                    <a:p>
                      <a:r>
                        <a:rPr lang="en-US" sz="1600" dirty="0"/>
                        <a:t>confidential mechanisms for reporting incidents and investigating individuals and departments suspected of BDBH, without retaliation for those reporting or targeted by BDBH.</a:t>
                      </a:r>
                    </a:p>
                  </a:txBody>
                  <a:tcPr/>
                </a:tc>
                <a:extLst>
                  <a:ext uri="{0D108BD9-81ED-4DB2-BD59-A6C34878D82A}">
                    <a16:rowId xmlns:a16="http://schemas.microsoft.com/office/drawing/2014/main" val="2138773612"/>
                  </a:ext>
                </a:extLst>
              </a:tr>
            </a:tbl>
          </a:graphicData>
        </a:graphic>
      </p:graphicFrame>
      <p:sp>
        <p:nvSpPr>
          <p:cNvPr id="3" name="TextBox 2"/>
          <p:cNvSpPr txBox="1"/>
          <p:nvPr/>
        </p:nvSpPr>
        <p:spPr>
          <a:xfrm>
            <a:off x="4267200" y="4722136"/>
            <a:ext cx="2743199" cy="369332"/>
          </a:xfrm>
          <a:prstGeom prst="rect">
            <a:avLst/>
          </a:prstGeom>
          <a:noFill/>
        </p:spPr>
        <p:txBody>
          <a:bodyPr wrap="square" rtlCol="0">
            <a:spAutoFit/>
          </a:bodyPr>
          <a:lstStyle/>
          <a:p>
            <a:r>
              <a:rPr lang="en-US" dirty="0"/>
              <a:t>Continued on next slide</a:t>
            </a:r>
          </a:p>
        </p:txBody>
      </p:sp>
    </p:spTree>
    <p:extLst>
      <p:ext uri="{BB962C8B-B14F-4D97-AF65-F5344CB8AC3E}">
        <p14:creationId xmlns:p14="http://schemas.microsoft.com/office/powerpoint/2010/main" val="423984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95774"/>
            <a:ext cx="7086600" cy="857250"/>
          </a:xfrm>
        </p:spPr>
        <p:txBody>
          <a:bodyPr/>
          <a:lstStyle/>
          <a:p>
            <a:r>
              <a:rPr lang="en-US" sz="4000" dirty="0">
                <a:solidFill>
                  <a:srgbClr val="00386B"/>
                </a:solidFill>
              </a:rPr>
              <a:t>Setting the Stage for Safe, Solution-Focused Conversations</a:t>
            </a:r>
          </a:p>
        </p:txBody>
      </p:sp>
      <p:sp>
        <p:nvSpPr>
          <p:cNvPr id="3" name="Content Placeholder 2"/>
          <p:cNvSpPr>
            <a:spLocks noGrp="1"/>
          </p:cNvSpPr>
          <p:nvPr>
            <p:ph idx="1"/>
          </p:nvPr>
        </p:nvSpPr>
        <p:spPr>
          <a:xfrm>
            <a:off x="609600" y="1428750"/>
            <a:ext cx="8229600" cy="3508375"/>
          </a:xfrm>
        </p:spPr>
        <p:txBody>
          <a:bodyPr/>
          <a:lstStyle/>
          <a:p>
            <a:pPr marL="182647">
              <a:spcBef>
                <a:spcPts val="0"/>
              </a:spcBef>
              <a:spcAft>
                <a:spcPts val="600"/>
              </a:spcAft>
            </a:pPr>
            <a:r>
              <a:rPr lang="en-US" sz="2000" dirty="0">
                <a:solidFill>
                  <a:srgbClr val="00386B"/>
                </a:solidFill>
              </a:rPr>
              <a:t>What you share is confidential, honored, respected.</a:t>
            </a:r>
          </a:p>
          <a:p>
            <a:pPr lvl="0" eaLnBrk="0" hangingPunct="0">
              <a:spcBef>
                <a:spcPts val="0"/>
              </a:spcBef>
              <a:spcAft>
                <a:spcPts val="600"/>
              </a:spcAft>
            </a:pPr>
            <a:r>
              <a:rPr lang="en-US" sz="2000" dirty="0">
                <a:solidFill>
                  <a:srgbClr val="00386B"/>
                </a:solidFill>
              </a:rPr>
              <a:t>Some scenarios may cause you or others distress/negative emotions; be aware of your own “hot buttons” and give grace to yourself and others when this occurs.</a:t>
            </a:r>
          </a:p>
          <a:p>
            <a:pPr marL="182647">
              <a:spcBef>
                <a:spcPts val="0"/>
              </a:spcBef>
              <a:spcAft>
                <a:spcPts val="600"/>
              </a:spcAft>
            </a:pPr>
            <a:r>
              <a:rPr lang="en-US" sz="2000" dirty="0">
                <a:solidFill>
                  <a:srgbClr val="00386B"/>
                </a:solidFill>
              </a:rPr>
              <a:t>Be honest, willing to share and solution-focused.</a:t>
            </a:r>
          </a:p>
          <a:p>
            <a:pPr marL="182647">
              <a:spcBef>
                <a:spcPts val="0"/>
              </a:spcBef>
              <a:spcAft>
                <a:spcPts val="600"/>
              </a:spcAft>
            </a:pPr>
            <a:r>
              <a:rPr lang="en-US" sz="2000" dirty="0">
                <a:solidFill>
                  <a:srgbClr val="00386B"/>
                </a:solidFill>
              </a:rPr>
              <a:t>Assume a curious and positive intent. </a:t>
            </a:r>
          </a:p>
          <a:p>
            <a:pPr marL="182647">
              <a:spcBef>
                <a:spcPts val="0"/>
              </a:spcBef>
              <a:spcAft>
                <a:spcPts val="600"/>
              </a:spcAft>
            </a:pPr>
            <a:r>
              <a:rPr lang="en-US" sz="2000" dirty="0">
                <a:solidFill>
                  <a:srgbClr val="00386B"/>
                </a:solidFill>
              </a:rPr>
              <a:t>Listen actively. Interrupt less; explore alternate views. </a:t>
            </a:r>
          </a:p>
          <a:p>
            <a:pPr marL="182647">
              <a:spcBef>
                <a:spcPts val="0"/>
              </a:spcBef>
              <a:spcAft>
                <a:spcPts val="600"/>
              </a:spcAft>
            </a:pPr>
            <a:r>
              <a:rPr lang="en-US" sz="2000" dirty="0">
                <a:solidFill>
                  <a:srgbClr val="00386B"/>
                </a:solidFill>
              </a:rPr>
              <a:t>Use “I” statements‐avoid speaking for others, entire groups.</a:t>
            </a:r>
          </a:p>
          <a:p>
            <a:pPr eaLnBrk="0" hangingPunct="0">
              <a:spcBef>
                <a:spcPts val="0"/>
              </a:spcBef>
              <a:spcAft>
                <a:spcPts val="600"/>
              </a:spcAft>
            </a:pPr>
            <a:r>
              <a:rPr lang="en-US" sz="2000" dirty="0">
                <a:solidFill>
                  <a:srgbClr val="00386B"/>
                </a:solidFill>
              </a:rPr>
              <a:t>Allow for first-time mistakes. Don’t blame. We are all learners.</a:t>
            </a:r>
          </a:p>
        </p:txBody>
      </p:sp>
    </p:spTree>
    <p:extLst>
      <p:ext uri="{BB962C8B-B14F-4D97-AF65-F5344CB8AC3E}">
        <p14:creationId xmlns:p14="http://schemas.microsoft.com/office/powerpoint/2010/main" val="783696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150"/>
            <a:ext cx="9144000" cy="1066800"/>
          </a:xfrm>
        </p:spPr>
        <p:txBody>
          <a:bodyPr>
            <a:normAutofit/>
          </a:bodyPr>
          <a:lstStyle/>
          <a:p>
            <a:r>
              <a:rPr lang="en-US" sz="3600" dirty="0"/>
              <a:t>Case 14: Discrimination/Bias</a:t>
            </a:r>
          </a:p>
        </p:txBody>
      </p:sp>
      <p:sp>
        <p:nvSpPr>
          <p:cNvPr id="5" name="Content Placeholder 4"/>
          <p:cNvSpPr>
            <a:spLocks noGrp="1"/>
          </p:cNvSpPr>
          <p:nvPr>
            <p:ph idx="1"/>
          </p:nvPr>
        </p:nvSpPr>
        <p:spPr>
          <a:xfrm>
            <a:off x="190500" y="1141771"/>
            <a:ext cx="8763000" cy="3429000"/>
          </a:xfrm>
        </p:spPr>
        <p:txBody>
          <a:bodyPr/>
          <a:lstStyle/>
          <a:p>
            <a:pPr>
              <a:spcBef>
                <a:spcPts val="0"/>
              </a:spcBef>
              <a:spcAft>
                <a:spcPts val="800"/>
              </a:spcAft>
            </a:pPr>
            <a:r>
              <a:rPr lang="en-US" sz="2000" dirty="0">
                <a:effectLst/>
                <a:ea typeface="Calibri" panose="020F0502020204030204" pitchFamily="34" charset="0"/>
                <a:cs typeface="Times New Roman" panose="02020603050405020304" pitchFamily="18" charset="0"/>
              </a:rPr>
              <a:t>An attending cardiologist regularly refers to one of the trainees as the “fellow from Mexico”, mimics his accent and makes jokes about the border and immigrants in both the fellow’s and patients’ presence. </a:t>
            </a:r>
          </a:p>
          <a:p>
            <a:pPr>
              <a:spcBef>
                <a:spcPts val="0"/>
              </a:spcBef>
              <a:spcAft>
                <a:spcPts val="800"/>
              </a:spcAft>
            </a:pPr>
            <a:r>
              <a:rPr lang="en-US" sz="2000" dirty="0">
                <a:effectLst/>
                <a:ea typeface="Calibri" panose="020F0502020204030204" pitchFamily="34" charset="0"/>
                <a:cs typeface="Times New Roman" panose="02020603050405020304" pitchFamily="18" charset="0"/>
              </a:rPr>
              <a:t>The fellow noted an error in the attending’s documentation of a patient’s physical exam findings but was uncomfortable telling him. </a:t>
            </a:r>
          </a:p>
          <a:p>
            <a:pPr>
              <a:spcBef>
                <a:spcPts val="0"/>
              </a:spcBef>
              <a:spcAft>
                <a:spcPts val="800"/>
              </a:spcAft>
            </a:pPr>
            <a:r>
              <a:rPr lang="en-US" sz="2000" dirty="0">
                <a:effectLst/>
                <a:ea typeface="Calibri" panose="020F0502020204030204" pitchFamily="34" charset="0"/>
                <a:cs typeface="Times New Roman" panose="02020603050405020304" pitchFamily="18" charset="0"/>
              </a:rPr>
              <a:t>Co-fellows and nursing staff have discussed their discomfort with the attending’s racial jokes. but are afraid to act. </a:t>
            </a:r>
          </a:p>
        </p:txBody>
      </p:sp>
    </p:spTree>
    <p:extLst>
      <p:ext uri="{BB962C8B-B14F-4D97-AF65-F5344CB8AC3E}">
        <p14:creationId xmlns:p14="http://schemas.microsoft.com/office/powerpoint/2010/main" val="2296171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14:  Discussion Guide</a:t>
            </a:r>
          </a:p>
        </p:txBody>
      </p:sp>
      <p:sp>
        <p:nvSpPr>
          <p:cNvPr id="3" name="Content Placeholder 2"/>
          <p:cNvSpPr>
            <a:spLocks noGrp="1"/>
          </p:cNvSpPr>
          <p:nvPr>
            <p:ph idx="1"/>
          </p:nvPr>
        </p:nvSpPr>
        <p:spPr>
          <a:xfrm>
            <a:off x="228600" y="1006857"/>
            <a:ext cx="8382000" cy="4114800"/>
          </a:xfrm>
        </p:spPr>
        <p:txBody>
          <a:bodyPr/>
          <a:lstStyle/>
          <a:p>
            <a:pPr marL="346075" eaLnBrk="1" fontAlgn="auto" hangingPunct="1">
              <a:spcBef>
                <a:spcPts val="0"/>
              </a:spcBef>
              <a:spcAft>
                <a:spcPts val="600"/>
              </a:spcAft>
              <a:defRPr/>
            </a:pPr>
            <a:r>
              <a:rPr lang="en-US" sz="20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000" dirty="0">
                <a:cs typeface="Calibri" panose="020F0502020204030204" pitchFamily="34" charset="0"/>
              </a:rPr>
              <a:t>What are the pros and cons of each approach, including the implications of </a:t>
            </a:r>
            <a:r>
              <a:rPr lang="en-US" sz="2000" b="1" dirty="0">
                <a:cs typeface="Calibri" panose="020F0502020204030204" pitchFamily="34" charset="0"/>
              </a:rPr>
              <a:t>not</a:t>
            </a:r>
            <a:r>
              <a:rPr lang="en-US" sz="2000" dirty="0">
                <a:cs typeface="Calibri" panose="020F0502020204030204" pitchFamily="34" charset="0"/>
              </a:rPr>
              <a:t> addressing the behavior?</a:t>
            </a:r>
          </a:p>
          <a:p>
            <a:pPr marL="346075" eaLnBrk="1" fontAlgn="auto" hangingPunct="1">
              <a:spcBef>
                <a:spcPts val="0"/>
              </a:spcBef>
              <a:spcAft>
                <a:spcPts val="600"/>
              </a:spcAft>
              <a:defRPr/>
            </a:pPr>
            <a:r>
              <a:rPr lang="en-US" sz="2000" dirty="0">
                <a:cs typeface="Calibri" panose="020F0502020204030204" pitchFamily="34" charset="0"/>
              </a:rPr>
              <a:t>What actions/decisions would you recommend to the fellow, observers of the behavior and CV leadership?</a:t>
            </a:r>
          </a:p>
          <a:p>
            <a:pPr marL="346075" lvl="0" eaLnBrk="1" fontAlgn="auto" hangingPunct="1">
              <a:spcBef>
                <a:spcPts val="0"/>
              </a:spcBef>
              <a:spcAft>
                <a:spcPts val="600"/>
              </a:spcAft>
              <a:defRPr/>
            </a:pPr>
            <a:r>
              <a:rPr lang="en-US" sz="20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0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000" dirty="0">
              <a:cs typeface="Calibri" panose="020F0502020204030204" pitchFamily="34" charset="0"/>
            </a:endParaRPr>
          </a:p>
        </p:txBody>
      </p:sp>
    </p:spTree>
    <p:extLst>
      <p:ext uri="{BB962C8B-B14F-4D97-AF65-F5344CB8AC3E}">
        <p14:creationId xmlns:p14="http://schemas.microsoft.com/office/powerpoint/2010/main" val="2748612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3350"/>
            <a:ext cx="8229600" cy="685800"/>
          </a:xfrm>
        </p:spPr>
        <p:txBody>
          <a:bodyPr/>
          <a:lstStyle/>
          <a:p>
            <a:r>
              <a:rPr lang="en-US" sz="3600" dirty="0"/>
              <a:t>Cases 14: Discussion Points (1)</a:t>
            </a:r>
          </a:p>
        </p:txBody>
      </p:sp>
      <p:sp>
        <p:nvSpPr>
          <p:cNvPr id="3" name="Content Placeholder 2"/>
          <p:cNvSpPr>
            <a:spLocks noGrp="1"/>
          </p:cNvSpPr>
          <p:nvPr>
            <p:ph idx="1"/>
          </p:nvPr>
        </p:nvSpPr>
        <p:spPr>
          <a:xfrm>
            <a:off x="304800" y="971550"/>
            <a:ext cx="8008748" cy="3886200"/>
          </a:xfrm>
        </p:spPr>
        <p:txBody>
          <a:bodyPr>
            <a:noAutofit/>
          </a:bodyPr>
          <a:lstStyle/>
          <a:p>
            <a:pPr marL="346075" marR="0" lvl="0" algn="l" defTabSz="914400" rtl="0" eaLnBrk="1" fontAlgn="auto" latinLnBrk="0" hangingPunct="1">
              <a:spcBef>
                <a:spcPts val="0"/>
              </a:spcBef>
              <a:spcAft>
                <a:spcPts val="600"/>
              </a:spcAft>
              <a:buClrTx/>
              <a:buSzTx/>
              <a:tabLst/>
              <a:defRPr/>
            </a:pPr>
            <a:r>
              <a:rPr lang="en-US" sz="2000" dirty="0"/>
              <a:t>The attending’s behavior is racially biased/discriminatory. A culture of fear and hostile work environment exists and must be addressed. </a:t>
            </a:r>
          </a:p>
          <a:p>
            <a:pPr marL="346075" lvl="0" eaLnBrk="1" fontAlgn="auto" hangingPunct="1">
              <a:spcBef>
                <a:spcPts val="0"/>
              </a:spcBef>
              <a:spcAft>
                <a:spcPts val="600"/>
              </a:spcAft>
              <a:defRPr/>
            </a:pPr>
            <a:r>
              <a:rPr lang="en-US" sz="2000" dirty="0"/>
              <a:t>Medical errors occur more often in a hostile workplace. </a:t>
            </a:r>
          </a:p>
          <a:p>
            <a:pPr marL="346075" marR="0" lvl="0" algn="l" defTabSz="914400" rtl="0" eaLnBrk="1" fontAlgn="auto" latinLnBrk="0" hangingPunct="1">
              <a:spcBef>
                <a:spcPts val="0"/>
              </a:spcBef>
              <a:spcAft>
                <a:spcPts val="600"/>
              </a:spcAft>
              <a:buClrTx/>
              <a:buSzTx/>
              <a:tabLst/>
              <a:defRPr/>
            </a:pPr>
            <a:r>
              <a:rPr lang="en-US" sz="2000" dirty="0"/>
              <a:t>CV leadership/organizations must assess and address institutional culture and make clear that racial and other types of BDBH are unacceptable.</a:t>
            </a:r>
          </a:p>
          <a:p>
            <a:pPr marL="346075" eaLnBrk="1" fontAlgn="auto" hangingPunct="1">
              <a:spcBef>
                <a:spcPts val="0"/>
              </a:spcBef>
              <a:spcAft>
                <a:spcPts val="600"/>
              </a:spcAft>
              <a:defRPr/>
            </a:pPr>
            <a:r>
              <a:rPr lang="en-US" sz="2000" dirty="0"/>
              <a:t>Staff, trainees and faculty should be provided BDBH education &amp; training, including upstander behavior, and be aware of administrative &amp; regulatory risks (ACGME, etc) of a hostile work environment.</a:t>
            </a:r>
          </a:p>
          <a:p>
            <a:pPr marL="346075" marR="0" lvl="0" algn="l" defTabSz="914400" rtl="0" eaLnBrk="1" fontAlgn="auto" latinLnBrk="0" hangingPunct="1">
              <a:spcBef>
                <a:spcPts val="0"/>
              </a:spcBef>
              <a:spcAft>
                <a:spcPts val="600"/>
              </a:spcAft>
              <a:buClrTx/>
              <a:buSzTx/>
              <a:tabLst/>
              <a:defRPr/>
            </a:pPr>
            <a:endParaRPr lang="en-US" sz="2000" dirty="0"/>
          </a:p>
        </p:txBody>
      </p:sp>
    </p:spTree>
    <p:extLst>
      <p:ext uri="{BB962C8B-B14F-4D97-AF65-F5344CB8AC3E}">
        <p14:creationId xmlns:p14="http://schemas.microsoft.com/office/powerpoint/2010/main" val="1525276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229600" cy="685800"/>
          </a:xfrm>
        </p:spPr>
        <p:txBody>
          <a:bodyPr/>
          <a:lstStyle/>
          <a:p>
            <a:r>
              <a:rPr lang="en-US" sz="3600" dirty="0"/>
              <a:t>Cases 14: Discussion Points (2)</a:t>
            </a:r>
          </a:p>
        </p:txBody>
      </p:sp>
      <p:sp>
        <p:nvSpPr>
          <p:cNvPr id="3" name="Content Placeholder 2"/>
          <p:cNvSpPr>
            <a:spLocks noGrp="1"/>
          </p:cNvSpPr>
          <p:nvPr>
            <p:ph idx="1"/>
          </p:nvPr>
        </p:nvSpPr>
        <p:spPr>
          <a:xfrm>
            <a:off x="152401" y="1104900"/>
            <a:ext cx="8991599" cy="4038600"/>
          </a:xfrm>
        </p:spPr>
        <p:txBody>
          <a:bodyPr>
            <a:noAutofit/>
          </a:bodyPr>
          <a:lstStyle/>
          <a:p>
            <a:pPr marL="346075" eaLnBrk="1" fontAlgn="auto" hangingPunct="1">
              <a:spcBef>
                <a:spcPts val="0"/>
              </a:spcBef>
              <a:spcAft>
                <a:spcPts val="600"/>
              </a:spcAft>
              <a:defRPr/>
            </a:pPr>
            <a:r>
              <a:rPr lang="en-US" sz="2000" dirty="0"/>
              <a:t>Individual targets and observers should be encouraged to speak up in the moment when safe (upstander behavior/allyship), and encouraged and supported in doing so.</a:t>
            </a:r>
          </a:p>
          <a:p>
            <a:pPr marL="346075" eaLnBrk="1" fontAlgn="auto" hangingPunct="1">
              <a:spcBef>
                <a:spcPts val="0"/>
              </a:spcBef>
              <a:spcAft>
                <a:spcPts val="600"/>
              </a:spcAft>
              <a:defRPr/>
            </a:pPr>
            <a:r>
              <a:rPr lang="en-US" sz="2000" b="1" dirty="0">
                <a:ea typeface="+mn-ea"/>
                <a:cs typeface="Calibri" panose="020F0502020204030204" pitchFamily="34" charset="0"/>
              </a:rPr>
              <a:t>Confidential reporting mechanisms </a:t>
            </a:r>
            <a:r>
              <a:rPr lang="en-US" sz="2000" dirty="0">
                <a:ea typeface="+mn-ea"/>
                <a:cs typeface="Calibri" panose="020F0502020204030204" pitchFamily="34" charset="0"/>
              </a:rPr>
              <a:t>should be available for those who do not feel safe to report.</a:t>
            </a:r>
          </a:p>
          <a:p>
            <a:pPr marL="346075" eaLnBrk="1" fontAlgn="auto" hangingPunct="1">
              <a:spcBef>
                <a:spcPts val="0"/>
              </a:spcBef>
              <a:spcAft>
                <a:spcPts val="600"/>
              </a:spcAft>
              <a:defRPr/>
            </a:pPr>
            <a:r>
              <a:rPr lang="en-US" sz="2000" b="1" dirty="0"/>
              <a:t>Retaliation safeguards </a:t>
            </a:r>
            <a:r>
              <a:rPr lang="en-US" sz="2000" dirty="0"/>
              <a:t>must be in place for reporters and targets.</a:t>
            </a:r>
          </a:p>
          <a:p>
            <a:pPr marL="346075" eaLnBrk="1" fontAlgn="auto" hangingPunct="1">
              <a:spcBef>
                <a:spcPts val="0"/>
              </a:spcBef>
              <a:spcAft>
                <a:spcPts val="600"/>
              </a:spcAft>
              <a:defRPr/>
            </a:pPr>
            <a:r>
              <a:rPr lang="en-US" sz="2000" dirty="0">
                <a:ea typeface="Calibri" panose="020F0502020204030204" pitchFamily="34" charset="0"/>
              </a:rPr>
              <a:t>Once behavior is reported, an appropriate investigation should be  performed and the consequences and BDBH disciplinary action(s)  should be tailored to the behavior (Just Culture).</a:t>
            </a:r>
          </a:p>
          <a:p>
            <a:pPr marL="3175" marR="0" lvl="0" indent="0" algn="l" defTabSz="914400" rtl="0" eaLnBrk="1" fontAlgn="auto" latinLnBrk="0" hangingPunct="1">
              <a:spcBef>
                <a:spcPts val="0"/>
              </a:spcBef>
              <a:spcAft>
                <a:spcPts val="600"/>
              </a:spcAft>
              <a:buClrTx/>
              <a:buSzTx/>
              <a:buNone/>
              <a:tabLst/>
              <a:defRPr/>
            </a:pPr>
            <a:endParaRPr lang="en-US" sz="2000" dirty="0"/>
          </a:p>
        </p:txBody>
      </p:sp>
    </p:spTree>
    <p:extLst>
      <p:ext uri="{BB962C8B-B14F-4D97-AF65-F5344CB8AC3E}">
        <p14:creationId xmlns:p14="http://schemas.microsoft.com/office/powerpoint/2010/main" val="4134607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33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96"/>
            <a:ext cx="8229600" cy="490053"/>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4200659158"/>
              </p:ext>
            </p:extLst>
          </p:nvPr>
        </p:nvGraphicFramePr>
        <p:xfrm>
          <a:off x="152400" y="1276350"/>
          <a:ext cx="8877300" cy="2362200"/>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512700832"/>
                    </a:ext>
                  </a:extLst>
                </a:gridCol>
                <a:gridCol w="8248650">
                  <a:extLst>
                    <a:ext uri="{9D8B030D-6E8A-4147-A177-3AD203B41FA5}">
                      <a16:colId xmlns:a16="http://schemas.microsoft.com/office/drawing/2014/main" val="2702968652"/>
                    </a:ext>
                  </a:extLst>
                </a:gridCol>
              </a:tblGrid>
              <a:tr h="376958">
                <a:tc gridSpan="2">
                  <a:txBody>
                    <a:bodyPr/>
                    <a:lstStyle/>
                    <a:p>
                      <a:r>
                        <a:rPr lang="en-US" sz="1600" dirty="0">
                          <a:solidFill>
                            <a:schemeClr val="tx1"/>
                          </a:solidFill>
                        </a:rPr>
                        <a:t>Main Principles</a:t>
                      </a:r>
                    </a:p>
                  </a:txBody>
                  <a:tcPr/>
                </a:tc>
                <a:tc hMerge="1">
                  <a:txBody>
                    <a:bodyPr/>
                    <a:lstStyle/>
                    <a:p>
                      <a:endParaRPr lang="en-US"/>
                    </a:p>
                  </a:txBody>
                  <a:tcPr/>
                </a:tc>
                <a:extLst>
                  <a:ext uri="{0D108BD9-81ED-4DB2-BD59-A6C34878D82A}">
                    <a16:rowId xmlns:a16="http://schemas.microsoft.com/office/drawing/2014/main" val="2348933761"/>
                  </a:ext>
                </a:extLst>
              </a:tr>
              <a:tr h="992621">
                <a:tc>
                  <a:txBody>
                    <a:bodyPr/>
                    <a:lstStyle/>
                    <a:p>
                      <a:r>
                        <a:rPr lang="en-US" sz="1600" b="1" dirty="0"/>
                        <a:t>1</a:t>
                      </a:r>
                    </a:p>
                  </a:txBody>
                  <a:tcPr/>
                </a:tc>
                <a:tc>
                  <a:txBody>
                    <a:bodyPr/>
                    <a:lstStyle/>
                    <a:p>
                      <a:r>
                        <a:rPr lang="en-US" sz="1600" dirty="0"/>
                        <a:t>Civil behavior and respect are inherent in its core values of Teamwork and Collaboration and Professionalism and are essential to its mission of “transforming cardiovascular care and improving heart health</a:t>
                      </a:r>
                    </a:p>
                  </a:txBody>
                  <a:tcPr/>
                </a:tc>
                <a:extLst>
                  <a:ext uri="{0D108BD9-81ED-4DB2-BD59-A6C34878D82A}">
                    <a16:rowId xmlns:a16="http://schemas.microsoft.com/office/drawing/2014/main" val="1465348808"/>
                  </a:ext>
                </a:extLst>
              </a:tr>
              <a:tr h="992621">
                <a:tc>
                  <a:txBody>
                    <a:bodyPr/>
                    <a:lstStyle/>
                    <a:p>
                      <a:r>
                        <a:rPr lang="en-US" sz="1600" b="1" dirty="0"/>
                        <a:t>3</a:t>
                      </a:r>
                    </a:p>
                  </a:txBody>
                  <a:tcPr/>
                </a:tc>
                <a:tc>
                  <a:txBody>
                    <a:bodyPr/>
                    <a:lstStyle/>
                    <a:p>
                      <a:r>
                        <a:rPr lang="en-US" sz="1600" dirty="0"/>
                        <a:t>Organizations and individuals providing cardiovascular care, education, and/or research should be familiar with the breadth and severity of negative consequences of BDBH and their substantial adverse impact on well-being, patient safety, and organizational success.</a:t>
                      </a:r>
                    </a:p>
                  </a:txBody>
                  <a:tcPr/>
                </a:tc>
                <a:extLst>
                  <a:ext uri="{0D108BD9-81ED-4DB2-BD59-A6C34878D82A}">
                    <a16:rowId xmlns:a16="http://schemas.microsoft.com/office/drawing/2014/main" val="1534458264"/>
                  </a:ext>
                </a:extLst>
              </a:tr>
            </a:tbl>
          </a:graphicData>
        </a:graphic>
      </p:graphicFrame>
      <p:sp>
        <p:nvSpPr>
          <p:cNvPr id="3" name="TextBox 2"/>
          <p:cNvSpPr txBox="1"/>
          <p:nvPr/>
        </p:nvSpPr>
        <p:spPr>
          <a:xfrm>
            <a:off x="3429000" y="4705350"/>
            <a:ext cx="2468176" cy="369332"/>
          </a:xfrm>
          <a:prstGeom prst="rect">
            <a:avLst/>
          </a:prstGeom>
          <a:noFill/>
        </p:spPr>
        <p:txBody>
          <a:bodyPr wrap="none" rtlCol="0">
            <a:spAutoFit/>
          </a:bodyPr>
          <a:lstStyle/>
          <a:p>
            <a:r>
              <a:rPr lang="en-US" dirty="0"/>
              <a:t>Continued on next slide</a:t>
            </a:r>
          </a:p>
        </p:txBody>
      </p:sp>
    </p:spTree>
    <p:extLst>
      <p:ext uri="{BB962C8B-B14F-4D97-AF65-F5344CB8AC3E}">
        <p14:creationId xmlns:p14="http://schemas.microsoft.com/office/powerpoint/2010/main" val="473882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96"/>
            <a:ext cx="8229600" cy="490053"/>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403357777"/>
              </p:ext>
            </p:extLst>
          </p:nvPr>
        </p:nvGraphicFramePr>
        <p:xfrm>
          <a:off x="133350" y="1123950"/>
          <a:ext cx="8877300" cy="2895600"/>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79160">
                <a:tc gridSpan="2">
                  <a:txBody>
                    <a:bodyPr/>
                    <a:lstStyle/>
                    <a:p>
                      <a:r>
                        <a:rPr lang="en-US" sz="1600" b="1" dirty="0">
                          <a:solidFill>
                            <a:schemeClr val="tx2"/>
                          </a:solidFill>
                        </a:rPr>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1480899">
                <a:tc>
                  <a:txBody>
                    <a:bodyPr/>
                    <a:lstStyle/>
                    <a:p>
                      <a:r>
                        <a:rPr lang="en-US" sz="1600" b="1" dirty="0"/>
                        <a:t>8</a:t>
                      </a:r>
                    </a:p>
                  </a:txBody>
                  <a:tcPr/>
                </a:tc>
                <a:tc>
                  <a:txBody>
                    <a:bodyPr/>
                    <a:lstStyle/>
                    <a:p>
                      <a:r>
                        <a:rPr lang="en-US" sz="1600" dirty="0"/>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2505536342"/>
                  </a:ext>
                </a:extLst>
              </a:tr>
              <a:tr h="1035541">
                <a:tc>
                  <a:txBody>
                    <a:bodyPr/>
                    <a:lstStyle/>
                    <a:p>
                      <a:r>
                        <a:rPr lang="en-US" sz="1600" b="1" dirty="0"/>
                        <a:t>11</a:t>
                      </a:r>
                    </a:p>
                  </a:txBody>
                  <a:tcPr/>
                </a:tc>
                <a:tc>
                  <a:txBody>
                    <a:bodyPr/>
                    <a:lstStyle/>
                    <a:p>
                      <a:r>
                        <a:rPr lang="en-US" sz="1600" dirty="0"/>
                        <a:t>Each cardiovascular organization should provide comprehensive, safe, fair, transparent, and</a:t>
                      </a:r>
                    </a:p>
                    <a:p>
                      <a:r>
                        <a:rPr lang="en-US" sz="1600" dirty="0"/>
                        <a:t>confidential mechanisms for reporting incidents and investigating individuals and departments suspected of BDBH, without retaliation for those reporting or targeted by BDBH.</a:t>
                      </a:r>
                    </a:p>
                  </a:txBody>
                  <a:tcPr/>
                </a:tc>
                <a:extLst>
                  <a:ext uri="{0D108BD9-81ED-4DB2-BD59-A6C34878D82A}">
                    <a16:rowId xmlns:a16="http://schemas.microsoft.com/office/drawing/2014/main" val="2138773612"/>
                  </a:ext>
                </a:extLst>
              </a:tr>
            </a:tbl>
          </a:graphicData>
        </a:graphic>
      </p:graphicFrame>
    </p:spTree>
    <p:extLst>
      <p:ext uri="{BB962C8B-B14F-4D97-AF65-F5344CB8AC3E}">
        <p14:creationId xmlns:p14="http://schemas.microsoft.com/office/powerpoint/2010/main" val="2981396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33350"/>
            <a:ext cx="8991600" cy="1143000"/>
          </a:xfrm>
        </p:spPr>
        <p:txBody>
          <a:bodyPr>
            <a:normAutofit fontScale="90000"/>
          </a:bodyPr>
          <a:lstStyle/>
          <a:p>
            <a:r>
              <a:rPr lang="en-US" sz="3600" dirty="0"/>
              <a:t>Case 15: Discrimination/Bias Perpetrated by Patients and Accompanying Persons</a:t>
            </a:r>
          </a:p>
        </p:txBody>
      </p:sp>
      <p:sp>
        <p:nvSpPr>
          <p:cNvPr id="5" name="Content Placeholder 4"/>
          <p:cNvSpPr>
            <a:spLocks noGrp="1"/>
          </p:cNvSpPr>
          <p:nvPr>
            <p:ph idx="1"/>
          </p:nvPr>
        </p:nvSpPr>
        <p:spPr>
          <a:xfrm>
            <a:off x="76200" y="1689786"/>
            <a:ext cx="8991600" cy="2177364"/>
          </a:xfrm>
        </p:spPr>
        <p:txBody>
          <a:bodyPr/>
          <a:lstStyle/>
          <a:p>
            <a:pPr>
              <a:spcBef>
                <a:spcPts val="0"/>
              </a:spcBef>
              <a:spcAft>
                <a:spcPts val="800"/>
              </a:spcAft>
            </a:pPr>
            <a:r>
              <a:rPr lang="en-US" sz="2400" dirty="0">
                <a:effectLst/>
                <a:ea typeface="Calibri" panose="020F0502020204030204" pitchFamily="34" charset="0"/>
              </a:rPr>
              <a:t>A Cambodian-American nurse was assigned to perform the intake on clinically stable new admission to the CCU. </a:t>
            </a:r>
          </a:p>
          <a:p>
            <a:pPr>
              <a:spcBef>
                <a:spcPts val="0"/>
              </a:spcBef>
              <a:spcAft>
                <a:spcPts val="800"/>
              </a:spcAft>
            </a:pPr>
            <a:r>
              <a:rPr lang="en-US" sz="2400" dirty="0">
                <a:effectLst/>
                <a:ea typeface="Calibri" panose="020F0502020204030204" pitchFamily="34" charset="0"/>
              </a:rPr>
              <a:t>Upon entering the room, the patient used a racial slur and would not answer the nurse’s questions. The patient’s spouse went out in the hallway and shouted that they only wanted a white nurse.</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008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3"/>
            <a:ext cx="8229600" cy="857250"/>
          </a:xfrm>
        </p:spPr>
        <p:txBody>
          <a:bodyPr/>
          <a:lstStyle/>
          <a:p>
            <a:r>
              <a:rPr lang="en-US" sz="3600" dirty="0"/>
              <a:t>Case 15:  Discussion Guide</a:t>
            </a:r>
          </a:p>
        </p:txBody>
      </p:sp>
      <p:sp>
        <p:nvSpPr>
          <p:cNvPr id="3" name="Content Placeholder 2"/>
          <p:cNvSpPr>
            <a:spLocks noGrp="1"/>
          </p:cNvSpPr>
          <p:nvPr>
            <p:ph idx="1"/>
          </p:nvPr>
        </p:nvSpPr>
        <p:spPr>
          <a:xfrm>
            <a:off x="228600" y="881999"/>
            <a:ext cx="8534400" cy="4114800"/>
          </a:xfrm>
        </p:spPr>
        <p:txBody>
          <a:bodyPr/>
          <a:lstStyle/>
          <a:p>
            <a:pPr marL="346075" eaLnBrk="1" fontAlgn="auto" hangingPunct="1">
              <a:spcBef>
                <a:spcPts val="0"/>
              </a:spcBef>
              <a:spcAft>
                <a:spcPts val="600"/>
              </a:spcAft>
              <a:defRPr/>
            </a:pPr>
            <a:r>
              <a:rPr lang="en-US" sz="2200" dirty="0">
                <a:cs typeface="Calibri" panose="020F0502020204030204" pitchFamily="34" charset="0"/>
              </a:rPr>
              <a:t>What issues should be considered before acting/making a decision?</a:t>
            </a:r>
          </a:p>
          <a:p>
            <a:pPr marL="346075" eaLnBrk="1" fontAlgn="auto" hangingPunct="1">
              <a:spcBef>
                <a:spcPts val="0"/>
              </a:spcBef>
              <a:spcAft>
                <a:spcPts val="600"/>
              </a:spcAft>
              <a:defRPr/>
            </a:pPr>
            <a:r>
              <a:rPr lang="en-US" sz="2200" dirty="0">
                <a:cs typeface="Calibri" panose="020F0502020204030204" pitchFamily="34" charset="0"/>
              </a:rPr>
              <a:t>What are the pros and cons of each approach, including the implications of </a:t>
            </a:r>
            <a:r>
              <a:rPr lang="en-US" sz="2200" b="1" dirty="0">
                <a:cs typeface="Calibri" panose="020F0502020204030204" pitchFamily="34" charset="0"/>
              </a:rPr>
              <a:t>not</a:t>
            </a:r>
            <a:r>
              <a:rPr lang="en-US" sz="2200" dirty="0">
                <a:cs typeface="Calibri" panose="020F0502020204030204" pitchFamily="34" charset="0"/>
              </a:rPr>
              <a:t> addressing the behavior?</a:t>
            </a:r>
          </a:p>
          <a:p>
            <a:pPr marL="346075" eaLnBrk="1" fontAlgn="auto" hangingPunct="1">
              <a:spcBef>
                <a:spcPts val="0"/>
              </a:spcBef>
              <a:spcAft>
                <a:spcPts val="600"/>
              </a:spcAft>
              <a:defRPr/>
            </a:pPr>
            <a:r>
              <a:rPr lang="en-US" sz="2200" dirty="0">
                <a:cs typeface="Calibri" panose="020F0502020204030204" pitchFamily="34" charset="0"/>
              </a:rPr>
              <a:t>What actions/decisions would you recommend to CCU staff and leadership?</a:t>
            </a:r>
          </a:p>
          <a:p>
            <a:pPr marL="346075" lvl="0" eaLnBrk="1" fontAlgn="auto" hangingPunct="1">
              <a:spcBef>
                <a:spcPts val="0"/>
              </a:spcBef>
              <a:spcAft>
                <a:spcPts val="600"/>
              </a:spcAft>
              <a:defRPr/>
            </a:pPr>
            <a:r>
              <a:rPr lang="en-US" sz="2200" b="1" dirty="0">
                <a:cs typeface="Calibri" panose="020F0502020204030204" pitchFamily="34" charset="0"/>
              </a:rPr>
              <a:t>Local discussion questions</a:t>
            </a:r>
          </a:p>
          <a:p>
            <a:pPr marL="460375" lvl="1" indent="0" eaLnBrk="1" fontAlgn="auto" hangingPunct="1">
              <a:spcBef>
                <a:spcPts val="0"/>
              </a:spcBef>
              <a:spcAft>
                <a:spcPts val="600"/>
              </a:spcAft>
              <a:buNone/>
              <a:defRPr/>
            </a:pPr>
            <a:r>
              <a:rPr lang="en-US" sz="2200" i="1" dirty="0">
                <a:cs typeface="Calibri" panose="020F0502020204030204" pitchFamily="34" charset="0"/>
              </a:rPr>
              <a:t>- If you or your organization has faced a similar situation, how was it addressed? Discuss issues and outcomes</a:t>
            </a:r>
          </a:p>
          <a:p>
            <a:pPr marL="346075" lvl="0" eaLnBrk="1" fontAlgn="auto" hangingPunct="1">
              <a:spcBef>
                <a:spcPts val="0"/>
              </a:spcBef>
              <a:spcAft>
                <a:spcPts val="600"/>
              </a:spcAft>
              <a:buFont typeface="Wingdings" panose="05000000000000000000" pitchFamily="2" charset="2"/>
              <a:buChar char="§"/>
              <a:defRPr/>
            </a:pPr>
            <a:endParaRPr lang="en-US" sz="2800" dirty="0">
              <a:cs typeface="Calibri" panose="020F0502020204030204" pitchFamily="34" charset="0"/>
            </a:endParaRPr>
          </a:p>
        </p:txBody>
      </p:sp>
    </p:spTree>
    <p:extLst>
      <p:ext uri="{BB962C8B-B14F-4D97-AF65-F5344CB8AC3E}">
        <p14:creationId xmlns:p14="http://schemas.microsoft.com/office/powerpoint/2010/main" val="1852086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09600"/>
          </a:xfrm>
        </p:spPr>
        <p:txBody>
          <a:bodyPr/>
          <a:lstStyle/>
          <a:p>
            <a:r>
              <a:rPr lang="en-US" sz="3800" dirty="0"/>
              <a:t>Cases 15: Discussion Points</a:t>
            </a:r>
          </a:p>
        </p:txBody>
      </p:sp>
      <p:sp>
        <p:nvSpPr>
          <p:cNvPr id="3" name="Content Placeholder 2"/>
          <p:cNvSpPr>
            <a:spLocks noGrp="1"/>
          </p:cNvSpPr>
          <p:nvPr>
            <p:ph idx="1"/>
          </p:nvPr>
        </p:nvSpPr>
        <p:spPr>
          <a:xfrm>
            <a:off x="152401" y="971550"/>
            <a:ext cx="8991599" cy="3810000"/>
          </a:xfrm>
        </p:spPr>
        <p:txBody>
          <a:bodyPr>
            <a:noAutofit/>
          </a:bodyPr>
          <a:lstStyle/>
          <a:p>
            <a:pPr marL="346075" marR="0" lvl="0" algn="l" defTabSz="914400" rtl="0" eaLnBrk="1" fontAlgn="auto" latinLnBrk="0" hangingPunct="1">
              <a:spcBef>
                <a:spcPts val="0"/>
              </a:spcBef>
              <a:spcAft>
                <a:spcPts val="600"/>
              </a:spcAft>
              <a:buClrTx/>
              <a:buSzTx/>
              <a:tabLst/>
              <a:defRPr/>
            </a:pPr>
            <a:r>
              <a:rPr lang="en-US" sz="2000" dirty="0"/>
              <a:t>Bias/discrimination by patients/accompanying persons is common and harmful. Most organizations do not have policies  or procedures to address harassing/biased behavior towards staff. </a:t>
            </a:r>
          </a:p>
          <a:p>
            <a:pPr marL="346075" marR="0" lvl="0" algn="l" defTabSz="914400" rtl="0" eaLnBrk="1" fontAlgn="auto" latinLnBrk="0" hangingPunct="1">
              <a:spcBef>
                <a:spcPts val="0"/>
              </a:spcBef>
              <a:spcAft>
                <a:spcPts val="600"/>
              </a:spcAft>
              <a:buClrTx/>
              <a:buSzTx/>
              <a:tabLst/>
              <a:defRPr/>
            </a:pPr>
            <a:r>
              <a:rPr lang="en-US" sz="2000" dirty="0"/>
              <a:t>If absent, a policy/procedure must be developed &amp; followed. It should include support for staff and guidance on managing patient requests.  </a:t>
            </a:r>
          </a:p>
          <a:p>
            <a:pPr marL="346075" marR="0" lvl="0" algn="l" defTabSz="914400" rtl="0" eaLnBrk="1" fontAlgn="auto" latinLnBrk="0" hangingPunct="1">
              <a:spcBef>
                <a:spcPts val="0"/>
              </a:spcBef>
              <a:spcAft>
                <a:spcPts val="600"/>
              </a:spcAft>
              <a:buClrTx/>
              <a:buSzTx/>
              <a:tabLst/>
              <a:defRPr/>
            </a:pPr>
            <a:r>
              <a:rPr lang="en-US" sz="2000" dirty="0">
                <a:effectLst/>
                <a:ea typeface="Calibri" panose="020F0502020204030204" pitchFamily="34" charset="0"/>
              </a:rPr>
              <a:t>Policies allow staff to confidently inform harassers that behavior is not acceptable, set limits, and enforce consequences.</a:t>
            </a:r>
          </a:p>
          <a:p>
            <a:pPr marL="346075" marR="0" lvl="0" algn="l" defTabSz="914400" rtl="0" eaLnBrk="1" fontAlgn="auto" latinLnBrk="0" hangingPunct="1">
              <a:spcBef>
                <a:spcPts val="0"/>
              </a:spcBef>
              <a:spcAft>
                <a:spcPts val="600"/>
              </a:spcAft>
              <a:buClrTx/>
              <a:buSzTx/>
              <a:tabLst/>
              <a:defRPr/>
            </a:pPr>
            <a:r>
              <a:rPr lang="en-US" sz="2000" dirty="0">
                <a:ea typeface="Calibri" panose="020F0502020204030204" pitchFamily="34" charset="0"/>
              </a:rPr>
              <a:t>Staff training: Policy &amp; procedures and upstander behavior to  address immediate situations, deescalate, and  identify consequences, support colleagues.</a:t>
            </a:r>
          </a:p>
          <a:p>
            <a:pPr marL="3175" marR="0" lvl="0" indent="0" algn="l" defTabSz="914400" rtl="0" eaLnBrk="1" fontAlgn="auto" latinLnBrk="0" hangingPunct="1">
              <a:spcBef>
                <a:spcPts val="0"/>
              </a:spcBef>
              <a:spcAft>
                <a:spcPts val="600"/>
              </a:spcAft>
              <a:buClrTx/>
              <a:buSzTx/>
              <a:buNone/>
              <a:tabLst/>
              <a:defRPr/>
            </a:pPr>
            <a:endParaRPr lang="en-US" sz="2000" dirty="0">
              <a:ea typeface="Calibri" panose="020F0502020204030204" pitchFamily="34" charset="0"/>
            </a:endParaRPr>
          </a:p>
          <a:p>
            <a:pPr marL="346075" marR="0" lvl="0" algn="l" defTabSz="914400" rtl="0" eaLnBrk="1" fontAlgn="auto" latinLnBrk="0" hangingPunct="1">
              <a:spcBef>
                <a:spcPts val="0"/>
              </a:spcBef>
              <a:spcAft>
                <a:spcPts val="600"/>
              </a:spcAft>
              <a:buClrTx/>
              <a:buSzTx/>
              <a:tabLst/>
              <a:defRPr/>
            </a:pPr>
            <a:endParaRPr lang="en-US" sz="2000" dirty="0">
              <a:effectLst/>
              <a:ea typeface="Calibri" panose="020F0502020204030204" pitchFamily="34" charset="0"/>
            </a:endParaRPr>
          </a:p>
        </p:txBody>
      </p:sp>
    </p:spTree>
    <p:extLst>
      <p:ext uri="{BB962C8B-B14F-4D97-AF65-F5344CB8AC3E}">
        <p14:creationId xmlns:p14="http://schemas.microsoft.com/office/powerpoint/2010/main" val="54547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9522" y="133350"/>
            <a:ext cx="8110268" cy="600503"/>
          </a:xfrm>
        </p:spPr>
        <p:txBody>
          <a:bodyPr/>
          <a:lstStyle/>
          <a:p>
            <a:r>
              <a:rPr lang="en-US" sz="4000" dirty="0">
                <a:solidFill>
                  <a:schemeClr val="tx2"/>
                </a:solidFill>
              </a:rPr>
              <a:t>Allow for Differences in Expression</a:t>
            </a:r>
          </a:p>
        </p:txBody>
      </p:sp>
      <p:sp>
        <p:nvSpPr>
          <p:cNvPr id="3" name="Content Placeholder 2"/>
          <p:cNvSpPr>
            <a:spLocks noGrp="1"/>
          </p:cNvSpPr>
          <p:nvPr>
            <p:ph idx="1"/>
          </p:nvPr>
        </p:nvSpPr>
        <p:spPr>
          <a:xfrm>
            <a:off x="477730" y="971550"/>
            <a:ext cx="7828070" cy="3981001"/>
          </a:xfrm>
        </p:spPr>
        <p:txBody>
          <a:bodyPr/>
          <a:lstStyle/>
          <a:p>
            <a:pPr lvl="0" eaLnBrk="0" hangingPunct="0"/>
            <a:r>
              <a:rPr lang="en-US" sz="2000" dirty="0"/>
              <a:t>Cultural differences and life experiences impact the ways in which we </a:t>
            </a:r>
            <a:r>
              <a:rPr lang="en-US" sz="2000" b="1" dirty="0"/>
              <a:t>resolve conflict</a:t>
            </a:r>
            <a:r>
              <a:rPr lang="en-US" sz="2000" dirty="0"/>
              <a:t>. </a:t>
            </a:r>
          </a:p>
          <a:p>
            <a:pPr lvl="0" eaLnBrk="0" hangingPunct="0"/>
            <a:r>
              <a:rPr lang="en-US" sz="2000" dirty="0"/>
              <a:t>Be mindful of, and do not judge others’ </a:t>
            </a:r>
            <a:r>
              <a:rPr lang="en-US" sz="2000" b="1" dirty="0"/>
              <a:t>communication styles</a:t>
            </a:r>
            <a:r>
              <a:rPr lang="en-US" sz="2000" dirty="0"/>
              <a:t>. Some cultures believe in what they consider “rational discourse,” though others may tend to be more emotionally expressive. </a:t>
            </a:r>
          </a:p>
          <a:p>
            <a:pPr lvl="0" eaLnBrk="0" hangingPunct="0"/>
            <a:r>
              <a:rPr lang="en-US" sz="2000" dirty="0"/>
              <a:t>Stay </a:t>
            </a:r>
            <a:r>
              <a:rPr lang="en-US" sz="2000" b="1" dirty="0"/>
              <a:t>focused on the problem</a:t>
            </a:r>
            <a:r>
              <a:rPr lang="en-US" sz="2000" dirty="0"/>
              <a:t>, understanding what is being conveyed through verbal and nonverbal communication, rather than getting stuck on how the message is expressed.</a:t>
            </a:r>
          </a:p>
        </p:txBody>
      </p:sp>
    </p:spTree>
    <p:extLst>
      <p:ext uri="{BB962C8B-B14F-4D97-AF65-F5344CB8AC3E}">
        <p14:creationId xmlns:p14="http://schemas.microsoft.com/office/powerpoint/2010/main" val="1932640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96"/>
            <a:ext cx="8229600" cy="490053"/>
          </a:xfrm>
        </p:spPr>
        <p:txBody>
          <a:bodyPr/>
          <a:lstStyle/>
          <a:p>
            <a:r>
              <a:rPr lang="en-US" sz="3600"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2597788120"/>
              </p:ext>
            </p:extLst>
          </p:nvPr>
        </p:nvGraphicFramePr>
        <p:xfrm>
          <a:off x="133350" y="1123950"/>
          <a:ext cx="8877300" cy="3048576"/>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dirty="0">
                          <a:solidFill>
                            <a:schemeClr val="tx1"/>
                          </a:solidFill>
                        </a:rPr>
                        <a:t>Main Principle</a:t>
                      </a:r>
                    </a:p>
                  </a:txBody>
                  <a:tcPr/>
                </a:tc>
                <a:tc hMerge="1">
                  <a:txBody>
                    <a:bodyPr/>
                    <a:lstStyle/>
                    <a:p>
                      <a:endParaRPr lang="en-US"/>
                    </a:p>
                  </a:txBody>
                  <a:tcPr/>
                </a:tc>
                <a:extLst>
                  <a:ext uri="{0D108BD9-81ED-4DB2-BD59-A6C34878D82A}">
                    <a16:rowId xmlns:a16="http://schemas.microsoft.com/office/drawing/2014/main" val="2348933761"/>
                  </a:ext>
                </a:extLst>
              </a:tr>
              <a:tr h="883632">
                <a:tc>
                  <a:txBody>
                    <a:bodyPr/>
                    <a:lstStyle/>
                    <a:p>
                      <a:r>
                        <a:rPr lang="en-US" sz="1600" b="1" dirty="0"/>
                        <a:t>4</a:t>
                      </a:r>
                    </a:p>
                  </a:txBody>
                  <a:tcPr/>
                </a:tc>
                <a:tc>
                  <a:txBody>
                    <a:bodyPr/>
                    <a:lstStyle/>
                    <a:p>
                      <a:r>
                        <a:rPr lang="en-US" sz="1600" dirty="0"/>
                        <a:t>Organizations providing cardiovascular care, education, and/or research should prioritize ensuring freedom from BDBH in their fabric and values, including policies, procedures, and programs. Establishing a culture and climate of respect includes eliminating harassment and bullying and ensures that the workforce has the necessary skills to achieve these aims.</a:t>
                      </a:r>
                    </a:p>
                  </a:txBody>
                  <a:tcPr/>
                </a:tc>
                <a:extLst>
                  <a:ext uri="{0D108BD9-81ED-4DB2-BD59-A6C34878D82A}">
                    <a16:rowId xmlns:a16="http://schemas.microsoft.com/office/drawing/2014/main" val="1534458264"/>
                  </a:ext>
                </a:extLst>
              </a:tr>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b="1" dirty="0"/>
                        <a:t>8</a:t>
                      </a:r>
                    </a:p>
                  </a:txBody>
                  <a:tcPr/>
                </a:tc>
                <a:tc>
                  <a:txBody>
                    <a:bodyPr/>
                    <a:lstStyle/>
                    <a:p>
                      <a:r>
                        <a:rPr lang="en-US" sz="1600" dirty="0"/>
                        <a:t>Organizations providing cardiovascular care, education, and/or research should have a set of effective, clear, and implementable policies, and procedures to address workplace BDBH which follow established best practices. These policies should include a statement of commitment, definitions and scope, anticipated harms, enforcement roles and responsibilities, reporting and monitoring with prohibition of retaliation, and address patient initiated BDBH.</a:t>
                      </a:r>
                    </a:p>
                  </a:txBody>
                  <a:tcPr/>
                </a:tc>
                <a:extLst>
                  <a:ext uri="{0D108BD9-81ED-4DB2-BD59-A6C34878D82A}">
                    <a16:rowId xmlns:a16="http://schemas.microsoft.com/office/drawing/2014/main" val="2505536342"/>
                  </a:ext>
                </a:extLst>
              </a:tr>
            </a:tbl>
          </a:graphicData>
        </a:graphic>
      </p:graphicFrame>
      <p:sp>
        <p:nvSpPr>
          <p:cNvPr id="4" name="TextBox 3"/>
          <p:cNvSpPr txBox="1"/>
          <p:nvPr/>
        </p:nvSpPr>
        <p:spPr>
          <a:xfrm>
            <a:off x="3429000" y="4705350"/>
            <a:ext cx="2468176" cy="369332"/>
          </a:xfrm>
          <a:prstGeom prst="rect">
            <a:avLst/>
          </a:prstGeom>
          <a:noFill/>
        </p:spPr>
        <p:txBody>
          <a:bodyPr wrap="none" rtlCol="0">
            <a:spAutoFit/>
          </a:bodyPr>
          <a:lstStyle/>
          <a:p>
            <a:r>
              <a:rPr lang="en-US" dirty="0"/>
              <a:t>Continued on next slide</a:t>
            </a:r>
          </a:p>
        </p:txBody>
      </p:sp>
    </p:spTree>
    <p:extLst>
      <p:ext uri="{BB962C8B-B14F-4D97-AF65-F5344CB8AC3E}">
        <p14:creationId xmlns:p14="http://schemas.microsoft.com/office/powerpoint/2010/main" val="474240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696"/>
            <a:ext cx="8229600" cy="490053"/>
          </a:xfrm>
        </p:spPr>
        <p:txBody>
          <a:bodyPr/>
          <a:lstStyle/>
          <a:p>
            <a:r>
              <a:rPr lang="en-US" sz="3600" b="1" dirty="0"/>
              <a:t>Applicable ACC Principles</a:t>
            </a:r>
          </a:p>
        </p:txBody>
      </p:sp>
      <p:graphicFrame>
        <p:nvGraphicFramePr>
          <p:cNvPr id="9" name="Table 9">
            <a:extLst>
              <a:ext uri="{FF2B5EF4-FFF2-40B4-BE49-F238E27FC236}">
                <a16:creationId xmlns:a16="http://schemas.microsoft.com/office/drawing/2014/main" id="{1CEF4EED-7CA2-46C8-8B55-FA767B404511}"/>
              </a:ext>
            </a:extLst>
          </p:cNvPr>
          <p:cNvGraphicFramePr>
            <a:graphicFrameLocks noGrp="1"/>
          </p:cNvGraphicFramePr>
          <p:nvPr>
            <p:ph idx="1"/>
            <p:extLst>
              <p:ext uri="{D42A27DB-BD31-4B8C-83A1-F6EECF244321}">
                <p14:modId xmlns:p14="http://schemas.microsoft.com/office/powerpoint/2010/main" val="2920869885"/>
              </p:ext>
            </p:extLst>
          </p:nvPr>
        </p:nvGraphicFramePr>
        <p:xfrm>
          <a:off x="133350" y="965253"/>
          <a:ext cx="8877300" cy="4151823"/>
        </p:xfrm>
        <a:graphic>
          <a:graphicData uri="http://schemas.openxmlformats.org/drawingml/2006/table">
            <a:tbl>
              <a:tblPr firstRow="1" bandRow="1">
                <a:tableStyleId>{5C22544A-7EE6-4342-B048-85BDC9FD1C3A}</a:tableStyleId>
              </a:tblPr>
              <a:tblGrid>
                <a:gridCol w="455246">
                  <a:extLst>
                    <a:ext uri="{9D8B030D-6E8A-4147-A177-3AD203B41FA5}">
                      <a16:colId xmlns:a16="http://schemas.microsoft.com/office/drawing/2014/main" val="512700832"/>
                    </a:ext>
                  </a:extLst>
                </a:gridCol>
                <a:gridCol w="8422054">
                  <a:extLst>
                    <a:ext uri="{9D8B030D-6E8A-4147-A177-3AD203B41FA5}">
                      <a16:colId xmlns:a16="http://schemas.microsoft.com/office/drawing/2014/main" val="4013491534"/>
                    </a:ext>
                  </a:extLst>
                </a:gridCol>
              </a:tblGrid>
              <a:tr h="335568">
                <a:tc gridSpan="2">
                  <a:txBody>
                    <a:bodyPr/>
                    <a:lstStyle/>
                    <a:p>
                      <a:r>
                        <a:rPr lang="en-US" sz="1600" b="1" dirty="0"/>
                        <a:t>Secondary Principle(s)</a:t>
                      </a:r>
                    </a:p>
                  </a:txBody>
                  <a:tcPr/>
                </a:tc>
                <a:tc hMerge="1">
                  <a:txBody>
                    <a:bodyPr/>
                    <a:lstStyle/>
                    <a:p>
                      <a:endParaRPr lang="en-US"/>
                    </a:p>
                  </a:txBody>
                  <a:tcPr/>
                </a:tc>
                <a:extLst>
                  <a:ext uri="{0D108BD9-81ED-4DB2-BD59-A6C34878D82A}">
                    <a16:rowId xmlns:a16="http://schemas.microsoft.com/office/drawing/2014/main" val="1576205342"/>
                  </a:ext>
                </a:extLst>
              </a:tr>
              <a:tr h="916485">
                <a:tc>
                  <a:txBody>
                    <a:bodyPr/>
                    <a:lstStyle/>
                    <a:p>
                      <a:r>
                        <a:rPr lang="en-US" sz="1600" b="1" dirty="0"/>
                        <a:t>1</a:t>
                      </a:r>
                    </a:p>
                  </a:txBody>
                  <a:tcPr/>
                </a:tc>
                <a:tc>
                  <a:txBody>
                    <a:bodyPr/>
                    <a:lstStyle/>
                    <a:p>
                      <a:r>
                        <a:rPr lang="en-US" sz="1600" dirty="0"/>
                        <a:t>1-Civil behavior and respect are inherent in its core values of Teamwork and Collaboration and Professionalism and are essential to its mission of “transforming cardiovascular care and improving heart health</a:t>
                      </a:r>
                    </a:p>
                  </a:txBody>
                  <a:tcPr/>
                </a:tc>
                <a:extLst>
                  <a:ext uri="{0D108BD9-81ED-4DB2-BD59-A6C34878D82A}">
                    <a16:rowId xmlns:a16="http://schemas.microsoft.com/office/drawing/2014/main" val="2505536342"/>
                  </a:ext>
                </a:extLst>
              </a:tr>
              <a:tr h="916485">
                <a:tc>
                  <a:txBody>
                    <a:bodyPr/>
                    <a:lstStyle/>
                    <a:p>
                      <a:r>
                        <a:rPr lang="en-US" sz="1600"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It is essential for organizations and individuals providing cardiovascular care, education, and/or research to recognize the ubiquity of uncivil behavior and the continuum of bias, discrimination, bullying, and harassment (BDBH) which characterize it.</a:t>
                      </a:r>
                    </a:p>
                  </a:txBody>
                  <a:tcPr/>
                </a:tc>
                <a:extLst>
                  <a:ext uri="{0D108BD9-81ED-4DB2-BD59-A6C34878D82A}">
                    <a16:rowId xmlns:a16="http://schemas.microsoft.com/office/drawing/2014/main" val="2330624100"/>
                  </a:ext>
                </a:extLst>
              </a:tr>
              <a:tr h="916485">
                <a:tc>
                  <a:txBody>
                    <a:bodyPr/>
                    <a:lstStyle/>
                    <a:p>
                      <a:r>
                        <a:rPr lang="en-US" sz="1600"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Organizations and individuals providing cardiovascular care, education, and/or research should be familiar with the breadth and severity of negative consequences of BDBH and their substantial adverse impact on well-being, patient safety, and organizational success.</a:t>
                      </a:r>
                    </a:p>
                  </a:txBody>
                  <a:tcPr/>
                </a:tc>
                <a:extLst>
                  <a:ext uri="{0D108BD9-81ED-4DB2-BD59-A6C34878D82A}">
                    <a16:rowId xmlns:a16="http://schemas.microsoft.com/office/drawing/2014/main" val="1589478732"/>
                  </a:ext>
                </a:extLst>
              </a:tr>
              <a:tr h="916485">
                <a:tc>
                  <a:txBody>
                    <a:bodyPr/>
                    <a:lstStyle/>
                    <a:p>
                      <a:r>
                        <a:rPr lang="en-US" sz="1600" b="1"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Individuals engaged in cardiovascular care, education, and/or research should actively work to ensure freedom from BDBH in their own personal behaviors and actions and seek to assist others in creating an environment free from BDBH including practicing </a:t>
                      </a:r>
                      <a:r>
                        <a:rPr lang="en-US" sz="1600" b="0" dirty="0" err="1"/>
                        <a:t>allyship</a:t>
                      </a:r>
                      <a:r>
                        <a:rPr lang="en-US" sz="1600" b="0" dirty="0"/>
                        <a:t> and active bystander/</a:t>
                      </a:r>
                      <a:r>
                        <a:rPr lang="en-US" sz="1600" b="0" dirty="0" err="1"/>
                        <a:t>upstander</a:t>
                      </a:r>
                      <a:r>
                        <a:rPr lang="en-US" sz="1600" b="0" dirty="0"/>
                        <a:t> behaviors and supporting institutional efforts.</a:t>
                      </a:r>
                    </a:p>
                  </a:txBody>
                  <a:tcPr/>
                </a:tc>
                <a:extLst>
                  <a:ext uri="{0D108BD9-81ED-4DB2-BD59-A6C34878D82A}">
                    <a16:rowId xmlns:a16="http://schemas.microsoft.com/office/drawing/2014/main" val="1312973913"/>
                  </a:ext>
                </a:extLst>
              </a:tr>
            </a:tbl>
          </a:graphicData>
        </a:graphic>
      </p:graphicFrame>
    </p:spTree>
    <p:extLst>
      <p:ext uri="{BB962C8B-B14F-4D97-AF65-F5344CB8AC3E}">
        <p14:creationId xmlns:p14="http://schemas.microsoft.com/office/powerpoint/2010/main" val="2454752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5738-6364-42FF-98B2-E9772761FAEB}"/>
              </a:ext>
            </a:extLst>
          </p:cNvPr>
          <p:cNvSpPr>
            <a:spLocks noGrp="1"/>
          </p:cNvSpPr>
          <p:nvPr>
            <p:ph type="title"/>
          </p:nvPr>
        </p:nvSpPr>
        <p:spPr>
          <a:xfrm>
            <a:off x="469557" y="57150"/>
            <a:ext cx="8229600" cy="762000"/>
          </a:xfrm>
        </p:spPr>
        <p:txBody>
          <a:bodyPr/>
          <a:lstStyle/>
          <a:p>
            <a:r>
              <a:rPr lang="en-US" sz="4000" dirty="0"/>
              <a:t>Take-Home Points</a:t>
            </a:r>
          </a:p>
        </p:txBody>
      </p:sp>
      <p:sp>
        <p:nvSpPr>
          <p:cNvPr id="3" name="Content Placeholder 2">
            <a:extLst>
              <a:ext uri="{FF2B5EF4-FFF2-40B4-BE49-F238E27FC236}">
                <a16:creationId xmlns:a16="http://schemas.microsoft.com/office/drawing/2014/main" id="{3F4CDFEC-7FFE-40BA-B09C-74C0DB6FED6A}"/>
              </a:ext>
            </a:extLst>
          </p:cNvPr>
          <p:cNvSpPr>
            <a:spLocks noGrp="1"/>
          </p:cNvSpPr>
          <p:nvPr>
            <p:ph sz="half" idx="1"/>
          </p:nvPr>
        </p:nvSpPr>
        <p:spPr>
          <a:xfrm>
            <a:off x="304800" y="819150"/>
            <a:ext cx="8686800" cy="4162682"/>
          </a:xfrm>
        </p:spPr>
        <p:txBody>
          <a:bodyPr/>
          <a:lstStyle/>
          <a:p>
            <a:r>
              <a:rPr lang="en-US" sz="2000" dirty="0"/>
              <a:t>BDBH is common, harmful and must be addressed with intention, transparency and consistency</a:t>
            </a:r>
          </a:p>
          <a:p>
            <a:r>
              <a:rPr lang="en-US" sz="2000" dirty="0"/>
              <a:t>Cardiovascular organizations and individuals are responsible for ensuring a safe, supportive, and respectful workplace environment</a:t>
            </a:r>
          </a:p>
          <a:p>
            <a:r>
              <a:rPr lang="en-US" sz="2000" dirty="0"/>
              <a:t>Leadership commitment is key to success of efforts to</a:t>
            </a:r>
          </a:p>
          <a:p>
            <a:pPr lvl="1"/>
            <a:r>
              <a:rPr lang="en-US" sz="2000" dirty="0"/>
              <a:t>Promote civility, diversity, equity and inclusion as system values</a:t>
            </a:r>
          </a:p>
          <a:p>
            <a:pPr lvl="1"/>
            <a:r>
              <a:rPr lang="en-US" sz="2000" dirty="0"/>
              <a:t>Create a resourced, dedicated anti-BDBH structure and operations</a:t>
            </a:r>
          </a:p>
          <a:p>
            <a:pPr lvl="1"/>
            <a:r>
              <a:rPr lang="en-US" sz="2000" dirty="0"/>
              <a:t>Raise BDBH awareness; provide anti-BDBH education</a:t>
            </a:r>
          </a:p>
          <a:p>
            <a:pPr lvl="1"/>
            <a:r>
              <a:rPr lang="en-US" sz="2000" dirty="0"/>
              <a:t>Assure accountability by charging individuals, upstanders, and leaders to modify behaviors and perform objective evaluations</a:t>
            </a:r>
          </a:p>
          <a:p>
            <a:pPr lvl="1"/>
            <a:r>
              <a:rPr lang="en-US" sz="2000" dirty="0"/>
              <a:t>Insure confidential, protected reporting for targets</a:t>
            </a:r>
          </a:p>
          <a:p>
            <a:endParaRPr lang="en-US" sz="2000" dirty="0"/>
          </a:p>
        </p:txBody>
      </p:sp>
    </p:spTree>
    <p:extLst>
      <p:ext uri="{BB962C8B-B14F-4D97-AF65-F5344CB8AC3E}">
        <p14:creationId xmlns:p14="http://schemas.microsoft.com/office/powerpoint/2010/main" val="3479000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3810000" cy="3200400"/>
          </a:xfrm>
          <a:ln w="28575">
            <a:noFill/>
          </a:ln>
        </p:spPr>
        <p:txBody>
          <a:bodyPr/>
          <a:lstStyle/>
          <a:p>
            <a:r>
              <a:rPr lang="en-US" sz="3200" b="1" dirty="0"/>
              <a:t>ACC Principles on Building Respect, Civility and Inclusion in the Cardiovascular Workplace</a:t>
            </a:r>
          </a:p>
        </p:txBody>
      </p:sp>
      <p:pic>
        <p:nvPicPr>
          <p:cNvPr id="6" name="Picture 5">
            <a:extLst>
              <a:ext uri="{FF2B5EF4-FFF2-40B4-BE49-F238E27FC236}">
                <a16:creationId xmlns:a16="http://schemas.microsoft.com/office/drawing/2014/main" id="{CB6E8DEB-78F2-483A-B885-DB32411F40B1}"/>
              </a:ext>
            </a:extLst>
          </p:cNvPr>
          <p:cNvPicPr>
            <a:picLocks noChangeAspect="1"/>
          </p:cNvPicPr>
          <p:nvPr/>
        </p:nvPicPr>
        <p:blipFill>
          <a:blip r:embed="rId3"/>
          <a:stretch>
            <a:fillRect/>
          </a:stretch>
        </p:blipFill>
        <p:spPr>
          <a:xfrm>
            <a:off x="3810001" y="0"/>
            <a:ext cx="5105400" cy="5143500"/>
          </a:xfrm>
          <a:prstGeom prst="rect">
            <a:avLst/>
          </a:prstGeom>
        </p:spPr>
      </p:pic>
    </p:spTree>
    <p:extLst>
      <p:ext uri="{BB962C8B-B14F-4D97-AF65-F5344CB8AC3E}">
        <p14:creationId xmlns:p14="http://schemas.microsoft.com/office/powerpoint/2010/main" val="17447858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ACC_SIG_BLUE_1900x600.png">
            <a:extLst>
              <a:ext uri="{FF2B5EF4-FFF2-40B4-BE49-F238E27FC236}">
                <a16:creationId xmlns:a16="http://schemas.microsoft.com/office/drawing/2014/main" id="{BCC140F0-9294-4F37-9D66-71FFEBB65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317625"/>
            <a:ext cx="79470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A6DF204-99E7-4E84-ABB1-F9E9A0EA8B89}"/>
              </a:ext>
            </a:extLst>
          </p:cNvPr>
          <p:cNvPicPr>
            <a:picLocks noChangeAspect="1"/>
          </p:cNvPicPr>
          <p:nvPr/>
        </p:nvPicPr>
        <p:blipFill>
          <a:blip r:embed="rId3"/>
          <a:stretch>
            <a:fillRect/>
          </a:stretch>
        </p:blipFill>
        <p:spPr>
          <a:xfrm>
            <a:off x="0" y="-7395"/>
            <a:ext cx="12178881" cy="6865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27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sz="4000" dirty="0">
                <a:solidFill>
                  <a:schemeClr val="tx2"/>
                </a:solidFill>
                <a:latin typeface="Garamond" panose="02020404030301010803" pitchFamily="18" charset="0"/>
              </a:rPr>
              <a:t>Key Definitions: BDBH</a:t>
            </a:r>
          </a:p>
        </p:txBody>
      </p:sp>
      <p:sp>
        <p:nvSpPr>
          <p:cNvPr id="3" name="Content Placeholder 2"/>
          <p:cNvSpPr>
            <a:spLocks noGrp="1"/>
          </p:cNvSpPr>
          <p:nvPr>
            <p:ph idx="1"/>
          </p:nvPr>
        </p:nvSpPr>
        <p:spPr>
          <a:xfrm>
            <a:off x="228600" y="889819"/>
            <a:ext cx="8686800" cy="3394075"/>
          </a:xfrm>
        </p:spPr>
        <p:txBody>
          <a:bodyPr/>
          <a:lstStyle/>
          <a:p>
            <a:pPr>
              <a:spcBef>
                <a:spcPts val="0"/>
              </a:spcBef>
              <a:spcAft>
                <a:spcPts val="600"/>
              </a:spcAft>
            </a:pPr>
            <a:r>
              <a:rPr lang="en-US" sz="2000" u="sng" dirty="0">
                <a:solidFill>
                  <a:schemeClr val="tx2"/>
                </a:solidFill>
                <a:latin typeface="Franklin Gothic Book" panose="020B0503020102020204" pitchFamily="34" charset="0"/>
              </a:rPr>
              <a:t>Bias</a:t>
            </a:r>
            <a:r>
              <a:rPr lang="en-US" sz="2000" dirty="0">
                <a:solidFill>
                  <a:schemeClr val="tx2"/>
                </a:solidFill>
                <a:latin typeface="Franklin Gothic Book" panose="020B0503020102020204" pitchFamily="34" charset="0"/>
              </a:rPr>
              <a:t> (B):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A preference or aversion toward a (category of) person  </a:t>
            </a:r>
          </a:p>
          <a:p>
            <a:pPr>
              <a:spcBef>
                <a:spcPts val="0"/>
              </a:spcBef>
              <a:spcAft>
                <a:spcPts val="600"/>
              </a:spcAft>
            </a:pPr>
            <a:r>
              <a:rPr lang="en-US" sz="2000" u="sng" dirty="0">
                <a:solidFill>
                  <a:schemeClr val="tx2"/>
                </a:solidFill>
                <a:latin typeface="Franklin Gothic Book" panose="020B0503020102020204" pitchFamily="34" charset="0"/>
              </a:rPr>
              <a:t>Discrimination</a:t>
            </a:r>
            <a:r>
              <a:rPr lang="en-US" sz="2000" dirty="0">
                <a:solidFill>
                  <a:schemeClr val="tx2"/>
                </a:solidFill>
                <a:latin typeface="Franklin Gothic Book" panose="020B0503020102020204" pitchFamily="34" charset="0"/>
              </a:rPr>
              <a:t> (D): </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Inequitable treatment or impact of policies/practices that result in advantages or disadvantages of the affected group’s members</a:t>
            </a:r>
          </a:p>
          <a:p>
            <a:pPr>
              <a:spcBef>
                <a:spcPts val="0"/>
              </a:spcBef>
              <a:spcAft>
                <a:spcPts val="600"/>
              </a:spcAft>
            </a:pPr>
            <a:r>
              <a:rPr lang="en-US" sz="2000" u="sng" dirty="0">
                <a:solidFill>
                  <a:schemeClr val="tx2"/>
                </a:solidFill>
                <a:latin typeface="Franklin Gothic Book" panose="020B0503020102020204" pitchFamily="34" charset="0"/>
              </a:rPr>
              <a:t>Bullying </a:t>
            </a:r>
            <a:r>
              <a:rPr lang="en-US" sz="2000" dirty="0">
                <a:solidFill>
                  <a:schemeClr val="tx2"/>
                </a:solidFill>
                <a:latin typeface="Franklin Gothic Book" panose="020B0503020102020204" pitchFamily="34" charset="0"/>
              </a:rPr>
              <a:t>(B):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An abuse of power or position </a:t>
            </a:r>
          </a:p>
          <a:p>
            <a:pPr lvl="1">
              <a:spcBef>
                <a:spcPts val="0"/>
              </a:spcBef>
              <a:spcAft>
                <a:spcPts val="600"/>
              </a:spcAft>
              <a:buFont typeface="Arial" panose="020B0604020202020204" pitchFamily="34" charset="0"/>
              <a:buChar char="•"/>
            </a:pP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Deliberate, disrespectful &amp; repeated behavior toward a target to undermine, criticize, hurt or humiliate. Unlike harassment or discrimination, not subject to legal action. </a:t>
            </a:r>
          </a:p>
          <a:p>
            <a:pPr>
              <a:spcBef>
                <a:spcPts val="0"/>
              </a:spcBef>
              <a:spcAft>
                <a:spcPts val="600"/>
              </a:spcAft>
            </a:pPr>
            <a:r>
              <a:rPr lang="en-US" sz="2000" u="sng" dirty="0">
                <a:solidFill>
                  <a:schemeClr val="tx2"/>
                </a:solidFill>
                <a:latin typeface="Franklin Gothic Book" panose="020B0503020102020204" pitchFamily="34" charset="0"/>
              </a:rPr>
              <a:t>Harassment</a:t>
            </a:r>
            <a:r>
              <a:rPr lang="en-US" sz="2000" dirty="0">
                <a:solidFill>
                  <a:schemeClr val="tx2"/>
                </a:solidFill>
                <a:latin typeface="Franklin Gothic Book" panose="020B0503020102020204" pitchFamily="34" charset="0"/>
              </a:rPr>
              <a:t> (H)</a:t>
            </a:r>
            <a:r>
              <a:rPr lang="en-US" sz="2000" dirty="0">
                <a:solidFill>
                  <a:schemeClr val="tx2"/>
                </a:solidFill>
                <a:latin typeface="Franklin Gothic Book" panose="020B0503020102020204" pitchFamily="34" charset="0"/>
                <a:cs typeface="Times New Roman" panose="02020603050405020304" pitchFamily="18" charset="0"/>
              </a:rPr>
              <a:t>: </a:t>
            </a: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Any conduct that is unwelcome to the targeted individual based on race, color, religion, sex, national origin, age, disability, or genetic information</a:t>
            </a:r>
          </a:p>
          <a:p>
            <a:pPr lvl="1">
              <a:spcBef>
                <a:spcPts val="0"/>
              </a:spcBef>
              <a:spcAft>
                <a:spcPts val="600"/>
              </a:spcAft>
              <a:buFont typeface="Arial" panose="020B0604020202020204" pitchFamily="34" charset="0"/>
              <a:buChar char="•"/>
            </a:pPr>
            <a:r>
              <a:rPr lang="en-US" sz="2000" dirty="0">
                <a:solidFill>
                  <a:schemeClr val="tx2"/>
                </a:solidFill>
                <a:latin typeface="Franklin Gothic Book" panose="020B0503020102020204" pitchFamily="34" charset="0"/>
                <a:ea typeface="Calibri" panose="020F0502020204030204" pitchFamily="34" charset="0"/>
                <a:cs typeface="Times New Roman" panose="02020603050405020304" pitchFamily="18" charset="0"/>
              </a:rPr>
              <a:t>Includes offensive remarks, sexual or emotional harassment, racism, discriminatory language or behaviors, intimidation, or verbal abuse</a:t>
            </a:r>
            <a:r>
              <a:rPr lang="en-US" sz="2000" dirty="0">
                <a:solidFill>
                  <a:schemeClr val="tx2"/>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200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2443918685"/>
      </p:ext>
    </p:extLst>
  </p:cSld>
  <p:clrMapOvr>
    <a:masterClrMapping/>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8D8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774405284654DBBFBFA88ED88E767" ma:contentTypeVersion="9" ma:contentTypeDescription="Create a new document." ma:contentTypeScope="" ma:versionID="2c64465d76b50fbd1a7e4c1ddf385794">
  <xsd:schema xmlns:xsd="http://www.w3.org/2001/XMLSchema" xmlns:xs="http://www.w3.org/2001/XMLSchema" xmlns:p="http://schemas.microsoft.com/office/2006/metadata/properties" xmlns:ns2="6c48deb1-7e46-4919-9687-8ee7d470aeb9" targetNamespace="http://schemas.microsoft.com/office/2006/metadata/properties" ma:root="true" ma:fieldsID="d9acd440f66bc027f7d736aadcbfdc55" ns2:_="">
    <xsd:import namespace="6c48deb1-7e46-4919-9687-8ee7d470ae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8deb1-7e46-4919-9687-8ee7d470ae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8108C7-0F1E-4F28-8710-4484B5356C6F}">
  <ds:schemaRefs>
    <ds:schemaRef ds:uri="http://schemas.microsoft.com/sharepoint/v3/contenttype/forms"/>
  </ds:schemaRefs>
</ds:datastoreItem>
</file>

<file path=customXml/itemProps2.xml><?xml version="1.0" encoding="utf-8"?>
<ds:datastoreItem xmlns:ds="http://schemas.openxmlformats.org/officeDocument/2006/customXml" ds:itemID="{0C7D16DE-B691-403D-9B75-F41852C7B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8deb1-7e46-4919-9687-8ee7d470a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9F587A-648E-4CBE-B011-4FA3E604A7AB}">
  <ds:schemaRefs>
    <ds:schemaRef ds:uri="http://purl.org/dc/elements/1.1/"/>
    <ds:schemaRef ds:uri="http://schemas.microsoft.com/office/2006/documentManagement/types"/>
    <ds:schemaRef ds:uri="6c48deb1-7e46-4919-9687-8ee7d470aeb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6259</TotalTime>
  <Words>13256</Words>
  <Application>Microsoft Office PowerPoint</Application>
  <PresentationFormat>On-screen Show (16:9)</PresentationFormat>
  <Paragraphs>797</Paragraphs>
  <Slides>74</Slides>
  <Notes>73</Notes>
  <HiddenSlides>14</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74</vt:i4>
      </vt:variant>
    </vt:vector>
  </HeadingPairs>
  <TitlesOfParts>
    <vt:vector size="88" baseType="lpstr">
      <vt:lpstr>Arial</vt:lpstr>
      <vt:lpstr>Calibri</vt:lpstr>
      <vt:lpstr>Calibri Light</vt:lpstr>
      <vt:lpstr>Franklin Gothic Book</vt:lpstr>
      <vt:lpstr>Garamond</vt:lpstr>
      <vt:lpstr>Georgia</vt:lpstr>
      <vt:lpstr>Roboto</vt:lpstr>
      <vt:lpstr>Times New Roman</vt:lpstr>
      <vt:lpstr>Wingdings</vt:lpstr>
      <vt:lpstr>ACC 16:9 Master</vt:lpstr>
      <vt:lpstr>Blank Master</vt:lpstr>
      <vt:lpstr>Office Theme</vt:lpstr>
      <vt:lpstr>Custom Design</vt:lpstr>
      <vt:lpstr>1_ACC 16:9 Master</vt:lpstr>
      <vt:lpstr>PowerPoint Presentation</vt:lpstr>
      <vt:lpstr>Special Thanks To:</vt:lpstr>
      <vt:lpstr>Citation</vt:lpstr>
      <vt:lpstr>Disclaimer</vt:lpstr>
      <vt:lpstr>Agenda</vt:lpstr>
      <vt:lpstr>Setting the Stage for Safe, Solution-Focused Conversations</vt:lpstr>
      <vt:lpstr>Allow for Differences in Expression</vt:lpstr>
      <vt:lpstr>PowerPoint Presentation</vt:lpstr>
      <vt:lpstr>Key Definitions: BDBH</vt:lpstr>
      <vt:lpstr>Key Definitions:  Title IX and “Mandatory Reporters”</vt:lpstr>
      <vt:lpstr>BDBH-Background and Significance</vt:lpstr>
      <vt:lpstr>HPS Overview - 1</vt:lpstr>
      <vt:lpstr>HPS Overview - 2</vt:lpstr>
      <vt:lpstr>PowerPoint Presentation</vt:lpstr>
      <vt:lpstr>CASE SCENARIOS</vt:lpstr>
      <vt:lpstr>Case 1:  BDBH Programs Are Essential</vt:lpstr>
      <vt:lpstr>Case 1:  Discussion Guide</vt:lpstr>
      <vt:lpstr>Case 1: Discussion Points</vt:lpstr>
      <vt:lpstr>Applicable ACC Principles</vt:lpstr>
      <vt:lpstr>Case 2: Organizational Responsibilities</vt:lpstr>
      <vt:lpstr>Case 2:  Discussion Guide</vt:lpstr>
      <vt:lpstr>Case 2: Discussion Points</vt:lpstr>
      <vt:lpstr>Applicable ACC Principles</vt:lpstr>
      <vt:lpstr>Case 3: Unbiased Hiring Strategies</vt:lpstr>
      <vt:lpstr>Case 3:  Discussion Guide</vt:lpstr>
      <vt:lpstr>Case 3: Discussion Points</vt:lpstr>
      <vt:lpstr>Applicable ACC Principles</vt:lpstr>
      <vt:lpstr>Case 4: Bullying and Incivility</vt:lpstr>
      <vt:lpstr>Case 5: Bullying and Incivility</vt:lpstr>
      <vt:lpstr>Case 4 and 5:  Discussion Guide</vt:lpstr>
      <vt:lpstr>Cases 4 &amp; 5: Discussion Points (1)</vt:lpstr>
      <vt:lpstr>Cases 4 &amp; 5: Discussion Points (2)</vt:lpstr>
      <vt:lpstr>Applicable ACC Principles</vt:lpstr>
      <vt:lpstr>Case 6: Abuse of Power</vt:lpstr>
      <vt:lpstr>Case 6:  Discussion Guide</vt:lpstr>
      <vt:lpstr>Cases 6: Discussion Points</vt:lpstr>
      <vt:lpstr>Applicable ACC Principles</vt:lpstr>
      <vt:lpstr>Case 7: Benevolent Sexism/Gender Bias</vt:lpstr>
      <vt:lpstr>Case 8: Gender Bias/Benevolent Sexism</vt:lpstr>
      <vt:lpstr>Case 7 &amp; 8:  Discussion Guide</vt:lpstr>
      <vt:lpstr>Cases 7 &amp; 8: Discussion Points (1)</vt:lpstr>
      <vt:lpstr>Cases 7 &amp; 8: Discussion Points (2)</vt:lpstr>
      <vt:lpstr>Applicable ACC Principles</vt:lpstr>
      <vt:lpstr>Case 9: Sexual Harassment</vt:lpstr>
      <vt:lpstr>Case 10: Sexual Harassment</vt:lpstr>
      <vt:lpstr>Case 9 &amp; 10: Discussion Guide</vt:lpstr>
      <vt:lpstr>Cases 9 &amp; 10: Discussion Points (1)</vt:lpstr>
      <vt:lpstr>Cases 9 &amp; 10: Discussion Points (2)</vt:lpstr>
      <vt:lpstr>Applicable ACC Principles</vt:lpstr>
      <vt:lpstr>Case 11: Sexual Coercion</vt:lpstr>
      <vt:lpstr>Case 11:  Discussion Guide</vt:lpstr>
      <vt:lpstr>Case 11: Discussion Points (1)</vt:lpstr>
      <vt:lpstr>Applicable ACC Principles</vt:lpstr>
      <vt:lpstr>Case 12: Microaggression</vt:lpstr>
      <vt:lpstr>Case 13: Microaggression</vt:lpstr>
      <vt:lpstr>Case 12 &amp; 13:  Discussion Guide</vt:lpstr>
      <vt:lpstr>Cases 12 &amp; 13: Discussion Points</vt:lpstr>
      <vt:lpstr>PowerPoint Presentation</vt:lpstr>
      <vt:lpstr>Applicable ACC Principles</vt:lpstr>
      <vt:lpstr>Case 14: Discrimination/Bias</vt:lpstr>
      <vt:lpstr>Case 14:  Discussion Guide</vt:lpstr>
      <vt:lpstr>Cases 14: Discussion Points (1)</vt:lpstr>
      <vt:lpstr>Cases 14: Discussion Points (2)</vt:lpstr>
      <vt:lpstr>PowerPoint Presentation</vt:lpstr>
      <vt:lpstr>Applicable ACC Principles</vt:lpstr>
      <vt:lpstr>Applicable ACC Principles</vt:lpstr>
      <vt:lpstr>Case 15: Discrimination/Bias Perpetrated by Patients and Accompanying Persons</vt:lpstr>
      <vt:lpstr>Case 15:  Discussion Guide</vt:lpstr>
      <vt:lpstr>Cases 15: Discussion Points</vt:lpstr>
      <vt:lpstr>Applicable ACC Principles</vt:lpstr>
      <vt:lpstr>Applicable ACC Principles</vt:lpstr>
      <vt:lpstr>Take-Home Points</vt:lpstr>
      <vt:lpstr>ACC Principles on Building Respect, Civility and Inclusion in the Cardiovascular Workplace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Nkechi Ijioma</dc:creator>
  <cp:lastModifiedBy>Lara Gold</cp:lastModifiedBy>
  <cp:revision>170</cp:revision>
  <cp:lastPrinted>2013-06-06T20:17:19Z</cp:lastPrinted>
  <dcterms:created xsi:type="dcterms:W3CDTF">2013-05-15T19:14:34Z</dcterms:created>
  <dcterms:modified xsi:type="dcterms:W3CDTF">2022-03-18T12:02:56Z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0x010100809774405284654DBBFBFA88ED88E767</vt:lpwstr>
  </property>
</Properties>
</file>