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sldIdLst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0"/>
    <p:restoredTop sz="94699"/>
  </p:normalViewPr>
  <p:slideViewPr>
    <p:cSldViewPr snapToGrid="0" snapToObjects="1">
      <p:cViewPr varScale="1">
        <p:scale>
          <a:sx n="72" d="100"/>
          <a:sy n="72" d="100"/>
        </p:scale>
        <p:origin x="76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91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7696200" y="2667000"/>
            <a:ext cx="6248400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9245600" cy="6248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29117" y="480484"/>
            <a:ext cx="838200" cy="486833"/>
          </a:xfrm>
        </p:spPr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-899583" y="2347384"/>
            <a:ext cx="2895600" cy="48683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11294533" y="5901267"/>
            <a:ext cx="838200" cy="465667"/>
          </a:xfrm>
        </p:spPr>
        <p:txBody>
          <a:bodyPr/>
          <a:lstStyle>
            <a:lvl1pPr>
              <a:defRPr smtClean="0"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623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56800" y="274637"/>
            <a:ext cx="1625600" cy="6278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304800"/>
            <a:ext cx="8839200" cy="6248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29117" y="480484"/>
            <a:ext cx="838200" cy="486833"/>
          </a:xfrm>
        </p:spPr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-899583" y="2347384"/>
            <a:ext cx="2895600" cy="48683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11294533" y="5901267"/>
            <a:ext cx="838200" cy="465667"/>
          </a:xfrm>
        </p:spPr>
        <p:txBody>
          <a:bodyPr/>
          <a:lstStyle>
            <a:lvl1pPr>
              <a:defRPr smtClean="0"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92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1485"/>
            <a:ext cx="10363200" cy="146896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954D9-314C-4108-AE5D-86E083F3456D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81B6B-8B67-4546-84EB-8F887A1828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0558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B4A03-3FAD-4735-9F3B-1D2150AB1882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A08C1-4D92-4511-92C7-FA8B280BFC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4440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3133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185"/>
            <a:ext cx="10363200" cy="1500716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9BACE-504E-48C3-9969-6205B67894E4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6973E-0B52-4E69-97C7-4C7CB8DDC7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249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43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43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28D41-9BC9-4FC6-9B80-8BBEDCF246FF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0641F-39EE-4680-ABEE-6B7A4E6DF1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8656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4584"/>
            <a:ext cx="5386917" cy="6413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5934"/>
            <a:ext cx="5386917" cy="394970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4584"/>
            <a:ext cx="5389033" cy="6413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5934"/>
            <a:ext cx="5389033" cy="394970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253F7-B22C-44A8-A955-13C5B26C951A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9EFDF-20A0-4BE7-B206-C904FFD125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22301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12CD0-5ACB-49B5-A0D2-5F28373773DE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9BF86-84D9-4FEA-AE65-8F3D638E33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5265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6A5CE-70F5-4B8A-A6F4-17A98B8C04E1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01A7C-5D08-481B-8881-F0AA257DCC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17071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2"/>
            <a:ext cx="4011084" cy="116204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258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69053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D5D26-5DE7-411C-ABAA-948930DBF312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9E128-9609-48C5-A2D1-F629FDB01A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361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43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7267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3833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867"/>
            <a:ext cx="7315200" cy="80433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A40CC-4E35-4317-B760-CD9B9B24156D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4C660-F169-4788-8449-44AEF6EEA4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434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DCA5-F9F6-4807-8E4C-0BE3A8C19E34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E51B6-399E-4D65-A1E2-5919045A87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4213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5167"/>
            <a:ext cx="2743200" cy="5850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5167"/>
            <a:ext cx="8026400" cy="585046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C3BEE-9D64-4AAF-9597-B1FCA0ABEC2A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71D76-3C3E-40A2-B072-B096AE5B04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8059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447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44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77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73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35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3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2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43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24600"/>
            <a:ext cx="1219200" cy="3979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600">
                <a:solidFill>
                  <a:srgbClr val="8990A2"/>
                </a:solidFill>
                <a:cs typeface="Arial" pitchFamily="34" charset="0"/>
              </a:defRPr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8800" y="6324600"/>
            <a:ext cx="3860800" cy="397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71200" y="152400"/>
            <a:ext cx="1117600" cy="34925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600" smtClean="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857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MS PGothic" pitchFamily="34" charset="-128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MS PGothic" pitchFamily="34" charset="-128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MS PGothic" pitchFamily="34" charset="-128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MS PGothic" pitchFamily="34" charset="-128"/>
          <a:cs typeface="ＭＳ Ｐゴシック" charset="0"/>
        </a:defRPr>
      </a:lvl5pPr>
      <a:lvl6pPr marL="609585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ＭＳ Ｐゴシック" charset="0"/>
        </a:defRPr>
      </a:lvl6pPr>
      <a:lvl7pPr marL="1219170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ＭＳ Ｐゴシック" charset="0"/>
        </a:defRPr>
      </a:lvl7pPr>
      <a:lvl8pPr marL="1828754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ＭＳ Ｐゴシック" charset="0"/>
        </a:defRPr>
      </a:lvl8pPr>
      <a:lvl9pPr marL="2438339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ＭＳ Ｐゴシック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6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9613BD4-F8B1-45A0-BE89-008ABF4C27A9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600">
                <a:solidFill>
                  <a:schemeClr val="tx1">
                    <a:tint val="75000"/>
                  </a:schemeClr>
                </a:solidFill>
                <a:latin typeface="Franklin Gothic Book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6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F2F5C4A-752D-496A-B97A-4CC2C6224A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8181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09585" rtl="0" eaLnBrk="1" fontAlgn="base" hangingPunct="1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609585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1219170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828754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2438339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457189" indent="-457189" algn="l" defTabSz="6095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990575" indent="-380990" algn="l" defTabSz="6095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523962" indent="-304792" algn="l" defTabSz="6095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2133547" indent="-304792" algn="l" defTabSz="6095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743131" indent="-304792" algn="l" defTabSz="6095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B6CFB-A20C-9241-9D2E-482EE0D35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I Medical Therapies for CAD and PAD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5D574E5-B3B3-D64E-90D0-7EFE28E139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96553B-7591-7A48-A7B1-206635A45A6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Aspirin alone</a:t>
            </a:r>
          </a:p>
          <a:p>
            <a:pPr lvl="1"/>
            <a:r>
              <a:rPr lang="en-US" dirty="0"/>
              <a:t>DAPT after PCI or ACS</a:t>
            </a:r>
          </a:p>
          <a:p>
            <a:r>
              <a:rPr lang="en-US" dirty="0"/>
              <a:t>Statin therapy</a:t>
            </a:r>
          </a:p>
          <a:p>
            <a:r>
              <a:rPr lang="en-US" dirty="0"/>
              <a:t>Anti-HTN therapy</a:t>
            </a:r>
          </a:p>
          <a:p>
            <a:r>
              <a:rPr lang="en-US" dirty="0"/>
              <a:t>Tobacco cessation/avoidance</a:t>
            </a:r>
          </a:p>
          <a:p>
            <a:r>
              <a:rPr lang="en-US" dirty="0"/>
              <a:t>Diabetes management</a:t>
            </a:r>
          </a:p>
          <a:p>
            <a:r>
              <a:rPr lang="en-US" dirty="0"/>
              <a:t>Influenza Vaccine</a:t>
            </a:r>
          </a:p>
          <a:p>
            <a:r>
              <a:rPr lang="en-US" dirty="0"/>
              <a:t>Home-based exercise</a:t>
            </a:r>
          </a:p>
          <a:p>
            <a:r>
              <a:rPr lang="en-US" dirty="0"/>
              <a:t>Cardiac Rehabilitation after ACS, CABG, or PCI</a:t>
            </a:r>
          </a:p>
          <a:p>
            <a:r>
              <a:rPr lang="en-US" dirty="0"/>
              <a:t>Weight loss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76169D3-1BFC-D340-A26F-540A40CF79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PAD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AB38CB0-3C54-424F-861B-7052FC784B4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Aspirin alone or </a:t>
            </a:r>
            <a:r>
              <a:rPr lang="en-US" dirty="0" err="1"/>
              <a:t>Clopidogrel</a:t>
            </a:r>
            <a:r>
              <a:rPr lang="en-US" dirty="0"/>
              <a:t> alone</a:t>
            </a:r>
          </a:p>
          <a:p>
            <a:r>
              <a:rPr lang="en-US" dirty="0"/>
              <a:t>Statin therapy</a:t>
            </a:r>
          </a:p>
          <a:p>
            <a:r>
              <a:rPr lang="en-US" dirty="0"/>
              <a:t>Anti-HTN therapy</a:t>
            </a:r>
          </a:p>
          <a:p>
            <a:r>
              <a:rPr lang="en-US" dirty="0"/>
              <a:t>Tobacco cessation/avoidance</a:t>
            </a:r>
          </a:p>
          <a:p>
            <a:r>
              <a:rPr lang="en-US" dirty="0"/>
              <a:t>Diabetes management</a:t>
            </a:r>
          </a:p>
          <a:p>
            <a:r>
              <a:rPr lang="en-US" dirty="0"/>
              <a:t>Influenza vaccine</a:t>
            </a:r>
          </a:p>
          <a:p>
            <a:r>
              <a:rPr lang="en-US" dirty="0"/>
              <a:t>Supervised exercise program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0A550F-25E9-4946-92C0-48411FDA55C3}"/>
              </a:ext>
            </a:extLst>
          </p:cNvPr>
          <p:cNvSpPr txBox="1"/>
          <p:nvPr/>
        </p:nvSpPr>
        <p:spPr>
          <a:xfrm>
            <a:off x="7303625" y="6189663"/>
            <a:ext cx="4548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JACC 2017;69:e71-126   JACC 2011;58:2432-46</a:t>
            </a:r>
          </a:p>
        </p:txBody>
      </p:sp>
    </p:spTree>
    <p:extLst>
      <p:ext uri="{BB962C8B-B14F-4D97-AF65-F5344CB8AC3E}">
        <p14:creationId xmlns:p14="http://schemas.microsoft.com/office/powerpoint/2010/main" val="2777516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CC1AA-D4E5-8040-83FA-C0790AA85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COMPASS: Rivaroxaban in stable CAD and PAD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B351C0-B1C7-8A4F-8FC9-05DFE9F37E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133" y="1819718"/>
            <a:ext cx="5925180" cy="412967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48E679D-7B5D-2E40-9E4F-ED481A554C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9334" y="1808143"/>
            <a:ext cx="5619229" cy="413274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78578BF-A823-8E40-B96C-6E2968BCDB72}"/>
              </a:ext>
            </a:extLst>
          </p:cNvPr>
          <p:cNvSpPr txBox="1"/>
          <p:nvPr/>
        </p:nvSpPr>
        <p:spPr>
          <a:xfrm>
            <a:off x="1527858" y="1458410"/>
            <a:ext cx="3217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Patients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3130DA-48A3-2746-9C43-12FF55C3C335}"/>
              </a:ext>
            </a:extLst>
          </p:cNvPr>
          <p:cNvSpPr txBox="1"/>
          <p:nvPr/>
        </p:nvSpPr>
        <p:spPr>
          <a:xfrm>
            <a:off x="7275004" y="1435911"/>
            <a:ext cx="3217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PAD Patients Only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A699D5-ADEB-F945-A460-0BC229D01597}"/>
              </a:ext>
            </a:extLst>
          </p:cNvPr>
          <p:cNvSpPr txBox="1"/>
          <p:nvPr/>
        </p:nvSpPr>
        <p:spPr>
          <a:xfrm>
            <a:off x="838200" y="6389225"/>
            <a:ext cx="3004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NEJM 2017; 377:1319-1330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5448123-9F1E-9046-87A6-A5B34C1E6378}"/>
              </a:ext>
            </a:extLst>
          </p:cNvPr>
          <p:cNvSpPr txBox="1"/>
          <p:nvPr/>
        </p:nvSpPr>
        <p:spPr>
          <a:xfrm>
            <a:off x="6870539" y="6388696"/>
            <a:ext cx="3004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Lancet 2017; 391:219-229</a:t>
            </a:r>
          </a:p>
        </p:txBody>
      </p:sp>
    </p:spTree>
    <p:extLst>
      <p:ext uri="{BB962C8B-B14F-4D97-AF65-F5344CB8AC3E}">
        <p14:creationId xmlns:p14="http://schemas.microsoft.com/office/powerpoint/2010/main" val="1814065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0235C-5E1B-E54D-8A4C-5616EDBB9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for PAD vs. Cardiac Rehabilitation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2ABF95-71E6-834C-97C8-565263E8F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12949"/>
            <a:ext cx="10719094" cy="385541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83D7769-3A4F-6845-8E7B-E68A33B38ED7}"/>
              </a:ext>
            </a:extLst>
          </p:cNvPr>
          <p:cNvSpPr txBox="1"/>
          <p:nvPr/>
        </p:nvSpPr>
        <p:spPr>
          <a:xfrm>
            <a:off x="9502815" y="6189663"/>
            <a:ext cx="2349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JACC 2017;69:e71-126</a:t>
            </a:r>
          </a:p>
        </p:txBody>
      </p:sp>
    </p:spTree>
    <p:extLst>
      <p:ext uri="{BB962C8B-B14F-4D97-AF65-F5344CB8AC3E}">
        <p14:creationId xmlns:p14="http://schemas.microsoft.com/office/powerpoint/2010/main" val="3985335061"/>
      </p:ext>
    </p:extLst>
  </p:cSld>
  <p:clrMapOvr>
    <a:masterClrMapping/>
  </p:clrMapOvr>
</p:sld>
</file>

<file path=ppt/theme/theme1.xml><?xml version="1.0" encoding="utf-8"?>
<a:theme xmlns:a="http://schemas.openxmlformats.org/drawingml/2006/main" name="ACC 16:9 Master">
  <a:themeElements>
    <a:clrScheme name="ACC">
      <a:dk1>
        <a:srgbClr val="00386B"/>
      </a:dk1>
      <a:lt1>
        <a:sysClr val="window" lastClr="FFFFFF"/>
      </a:lt1>
      <a:dk2>
        <a:srgbClr val="00386B"/>
      </a:dk2>
      <a:lt2>
        <a:srgbClr val="EEECE1"/>
      </a:lt2>
      <a:accent1>
        <a:srgbClr val="C6D9F0"/>
      </a:accent1>
      <a:accent2>
        <a:srgbClr val="8DB3E2"/>
      </a:accent2>
      <a:accent3>
        <a:srgbClr val="548DD4"/>
      </a:accent3>
      <a:accent4>
        <a:srgbClr val="17365D"/>
      </a:accent4>
      <a:accent5>
        <a:srgbClr val="0F243E"/>
      </a:accent5>
      <a:accent6>
        <a:srgbClr val="7F7F7F"/>
      </a:accent6>
      <a:hlink>
        <a:srgbClr val="006ED2"/>
      </a:hlink>
      <a:folHlink>
        <a:srgbClr val="A5A5A5"/>
      </a:folHlink>
    </a:clrScheme>
    <a:fontScheme name="Custom 2">
      <a:majorFont>
        <a:latin typeface="Garamon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ACC_POWERPOINT_Template_Updated2017_HD from dw071217</Template>
  <TotalTime>62</TotalTime>
  <Words>92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ＭＳ Ｐゴシック</vt:lpstr>
      <vt:lpstr>ＭＳ Ｐゴシック</vt:lpstr>
      <vt:lpstr>Arial</vt:lpstr>
      <vt:lpstr>Calibri</vt:lpstr>
      <vt:lpstr>Franklin Gothic Book</vt:lpstr>
      <vt:lpstr>Garamond</vt:lpstr>
      <vt:lpstr>ACC 16:9 Master</vt:lpstr>
      <vt:lpstr>Blank Master</vt:lpstr>
      <vt:lpstr>Class I Medical Therapies for CAD and PAD</vt:lpstr>
      <vt:lpstr>COMPASS: Rivaroxaban in stable CAD and PAD</vt:lpstr>
      <vt:lpstr>Exercise for PAD vs. Cardiac Rehabilitation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Health Burden of CAD/PAD</dc:title>
  <dc:creator>Geoff Barnes</dc:creator>
  <cp:lastModifiedBy>Beverly Vandenburg</cp:lastModifiedBy>
  <cp:revision>9</cp:revision>
  <dcterms:created xsi:type="dcterms:W3CDTF">2018-04-09T16:59:07Z</dcterms:created>
  <dcterms:modified xsi:type="dcterms:W3CDTF">2018-05-14T15:35:33Z</dcterms:modified>
</cp:coreProperties>
</file>