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7"/>
  </p:notesMasterIdLst>
  <p:sldIdLst>
    <p:sldId id="256" r:id="rId5"/>
    <p:sldId id="262" r:id="rId6"/>
    <p:sldId id="264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265" r:id="rId15"/>
    <p:sldId id="272" r:id="rId16"/>
  </p:sldIdLst>
  <p:sldSz cx="9144000" cy="5143500" type="screen16x9"/>
  <p:notesSz cx="6858000" cy="9144000"/>
  <p:embeddedFontLst>
    <p:embeddedFont>
      <p:font typeface="Inter-Regular" panose="020B0604020202020204" charset="0"/>
      <p:bold r:id="rId18"/>
    </p:embeddedFont>
    <p:embeddedFont>
      <p:font typeface="Questrial" panose="020B0604020202020204" charset="0"/>
      <p:regular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4FE987-619D-42AE-A156-1A53C2CAFAE9}" v="1" dt="2020-07-14T17:39:42.606"/>
  </p1510:revLst>
</p1510:revInfo>
</file>

<file path=ppt/tableStyles.xml><?xml version="1.0" encoding="utf-8"?>
<a:tblStyleLst xmlns:a="http://schemas.openxmlformats.org/drawingml/2006/main" def="{69750720-BCB8-4367-B4FC-70230048F775}">
  <a:tblStyle styleId="{69750720-BCB8-4367-B4FC-70230048F7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4" y="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Santamaria" userId="98904c24-7e7c-4dd8-82d4-51cb292dd2c7" providerId="ADAL" clId="{654FE987-619D-42AE-A156-1A53C2CAFAE9}"/>
    <pc:docChg chg="addSld modSld sldOrd">
      <pc:chgData name="Lindsey Santamaria" userId="98904c24-7e7c-4dd8-82d4-51cb292dd2c7" providerId="ADAL" clId="{654FE987-619D-42AE-A156-1A53C2CAFAE9}" dt="2020-07-14T17:40:53.701" v="107" actId="14100"/>
      <pc:docMkLst>
        <pc:docMk/>
      </pc:docMkLst>
      <pc:sldChg chg="modSp mod">
        <pc:chgData name="Lindsey Santamaria" userId="98904c24-7e7c-4dd8-82d4-51cb292dd2c7" providerId="ADAL" clId="{654FE987-619D-42AE-A156-1A53C2CAFAE9}" dt="2020-07-14T17:39:34.657" v="27" actId="20577"/>
        <pc:sldMkLst>
          <pc:docMk/>
          <pc:sldMk cId="0" sldId="256"/>
        </pc:sldMkLst>
        <pc:spChg chg="mod">
          <ac:chgData name="Lindsey Santamaria" userId="98904c24-7e7c-4dd8-82d4-51cb292dd2c7" providerId="ADAL" clId="{654FE987-619D-42AE-A156-1A53C2CAFAE9}" dt="2020-07-14T17:39:34.657" v="27" actId="20577"/>
          <ac:spMkLst>
            <pc:docMk/>
            <pc:sldMk cId="0" sldId="256"/>
            <ac:spMk id="80" creationId="{00000000-0000-0000-0000-000000000000}"/>
          </ac:spMkLst>
        </pc:spChg>
      </pc:sldChg>
      <pc:sldChg chg="modSp mod">
        <pc:chgData name="Lindsey Santamaria" userId="98904c24-7e7c-4dd8-82d4-51cb292dd2c7" providerId="ADAL" clId="{654FE987-619D-42AE-A156-1A53C2CAFAE9}" dt="2020-07-09T17:33:13.303" v="8" actId="14100"/>
        <pc:sldMkLst>
          <pc:docMk/>
          <pc:sldMk cId="0" sldId="258"/>
        </pc:sldMkLst>
        <pc:spChg chg="mod">
          <ac:chgData name="Lindsey Santamaria" userId="98904c24-7e7c-4dd8-82d4-51cb292dd2c7" providerId="ADAL" clId="{654FE987-619D-42AE-A156-1A53C2CAFAE9}" dt="2020-07-09T17:33:13.303" v="8" actId="14100"/>
          <ac:spMkLst>
            <pc:docMk/>
            <pc:sldMk cId="0" sldId="258"/>
            <ac:spMk id="98" creationId="{00000000-0000-0000-0000-000000000000}"/>
          </ac:spMkLst>
        </pc:spChg>
      </pc:sldChg>
      <pc:sldChg chg="modSp mod">
        <pc:chgData name="Lindsey Santamaria" userId="98904c24-7e7c-4dd8-82d4-51cb292dd2c7" providerId="ADAL" clId="{654FE987-619D-42AE-A156-1A53C2CAFAE9}" dt="2020-07-09T17:32:42.177" v="4" actId="403"/>
        <pc:sldMkLst>
          <pc:docMk/>
          <pc:sldMk cId="0" sldId="265"/>
        </pc:sldMkLst>
        <pc:spChg chg="mod">
          <ac:chgData name="Lindsey Santamaria" userId="98904c24-7e7c-4dd8-82d4-51cb292dd2c7" providerId="ADAL" clId="{654FE987-619D-42AE-A156-1A53C2CAFAE9}" dt="2020-07-09T17:32:42.177" v="4" actId="403"/>
          <ac:spMkLst>
            <pc:docMk/>
            <pc:sldMk cId="0" sldId="265"/>
            <ac:spMk id="177" creationId="{00000000-0000-0000-0000-000000000000}"/>
          </ac:spMkLst>
        </pc:spChg>
        <pc:spChg chg="mod">
          <ac:chgData name="Lindsey Santamaria" userId="98904c24-7e7c-4dd8-82d4-51cb292dd2c7" providerId="ADAL" clId="{654FE987-619D-42AE-A156-1A53C2CAFAE9}" dt="2020-07-09T17:32:39.215" v="3" actId="403"/>
          <ac:spMkLst>
            <pc:docMk/>
            <pc:sldMk cId="0" sldId="265"/>
            <ac:spMk id="178" creationId="{00000000-0000-0000-0000-000000000000}"/>
          </ac:spMkLst>
        </pc:spChg>
      </pc:sldChg>
      <pc:sldChg chg="modSp add mod ord">
        <pc:chgData name="Lindsey Santamaria" userId="98904c24-7e7c-4dd8-82d4-51cb292dd2c7" providerId="ADAL" clId="{654FE987-619D-42AE-A156-1A53C2CAFAE9}" dt="2020-07-14T17:40:53.701" v="107" actId="14100"/>
        <pc:sldMkLst>
          <pc:docMk/>
          <pc:sldMk cId="1978133038" sldId="272"/>
        </pc:sldMkLst>
        <pc:spChg chg="mod">
          <ac:chgData name="Lindsey Santamaria" userId="98904c24-7e7c-4dd8-82d4-51cb292dd2c7" providerId="ADAL" clId="{654FE987-619D-42AE-A156-1A53C2CAFAE9}" dt="2020-07-14T17:40:07.618" v="37" actId="20577"/>
          <ac:spMkLst>
            <pc:docMk/>
            <pc:sldMk cId="1978133038" sldId="272"/>
            <ac:spMk id="79" creationId="{00000000-0000-0000-0000-000000000000}"/>
          </ac:spMkLst>
        </pc:spChg>
        <pc:spChg chg="mod">
          <ac:chgData name="Lindsey Santamaria" userId="98904c24-7e7c-4dd8-82d4-51cb292dd2c7" providerId="ADAL" clId="{654FE987-619D-42AE-A156-1A53C2CAFAE9}" dt="2020-07-14T17:40:53.701" v="107" actId="14100"/>
          <ac:spMkLst>
            <pc:docMk/>
            <pc:sldMk cId="1978133038" sldId="272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1e98c5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1e98c5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8157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33c8c4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33c8c4a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1e98c51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1e98c51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2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1e98c5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1e98c5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91e1f3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91e1f3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1e98c5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1e98c5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675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15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1e98c5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1e98c5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808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090756a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9090756a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724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f1e98c5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f1e98c5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49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1171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Questrial"/>
              <a:buNone/>
              <a:defRPr sz="36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Font typeface="Inter-Regular"/>
              <a:buNone/>
              <a:defRPr sz="4600"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estrial"/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-Regular"/>
              <a:buNone/>
              <a:defRPr sz="1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57200"/>
            <a:ext cx="1371599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bg>
      <p:bgPr>
        <a:solidFill>
          <a:srgbClr val="900057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Font typeface="Questrial"/>
              <a:buNone/>
              <a:defRPr sz="42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457200"/>
            <a:ext cx="189513" cy="18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22C98"/>
              </a:buClr>
              <a:buSzPts val="4200"/>
              <a:buNone/>
              <a:defRPr sz="4200" b="1">
                <a:solidFill>
                  <a:srgbClr val="322C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r="84673"/>
          <a:stretch/>
        </p:blipFill>
        <p:spPr>
          <a:xfrm>
            <a:off x="457200" y="457200"/>
            <a:ext cx="211749" cy="1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2E319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63837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Questrial"/>
              <a:buNone/>
              <a:defRPr sz="1800"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r="83725"/>
          <a:stretch/>
        </p:blipFill>
        <p:spPr>
          <a:xfrm>
            <a:off x="457200" y="457200"/>
            <a:ext cx="220252" cy="18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2C98"/>
              </a:buClr>
              <a:buSzPts val="2100"/>
              <a:buNone/>
              <a:defRPr sz="2100">
                <a:solidFill>
                  <a:srgbClr val="322C98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rgbClr val="1D2733"/>
                </a:highlight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12000"/>
              <a:buNone/>
              <a:defRPr sz="12000">
                <a:solidFill>
                  <a:srgbClr val="2E319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1D2733"/>
              </a:buClr>
              <a:buSzPts val="1800"/>
              <a:buChar char="●"/>
              <a:defRPr>
                <a:solidFill>
                  <a:srgbClr val="1D2733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○"/>
              <a:defRPr>
                <a:solidFill>
                  <a:srgbClr val="1D2733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■"/>
              <a:defRPr>
                <a:solidFill>
                  <a:srgbClr val="1D2733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●"/>
              <a:defRPr>
                <a:solidFill>
                  <a:srgbClr val="1D2733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○"/>
              <a:defRPr>
                <a:solidFill>
                  <a:srgbClr val="1D2733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■"/>
              <a:defRPr>
                <a:solidFill>
                  <a:srgbClr val="1D2733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●"/>
              <a:defRPr>
                <a:solidFill>
                  <a:srgbClr val="1D2733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rgbClr val="1D2733"/>
              </a:buClr>
              <a:buSzPts val="1400"/>
              <a:buChar char="○"/>
              <a:defRPr>
                <a:solidFill>
                  <a:srgbClr val="1D2733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rgbClr val="1D2733"/>
              </a:buClr>
              <a:buSzPts val="1400"/>
              <a:buChar char="■"/>
              <a:defRPr>
                <a:solidFill>
                  <a:srgbClr val="1D273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2E319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Questrial"/>
              <a:buNone/>
              <a:defRPr sz="32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Char char="●"/>
              <a:defRPr sz="18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○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■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●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○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■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●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Char char="○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Questrial"/>
              <a:buChar char="■"/>
              <a:defRPr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385850" y="349100"/>
            <a:ext cx="1476000" cy="336900"/>
          </a:xfrm>
          <a:prstGeom prst="rect">
            <a:avLst/>
          </a:prstGeom>
          <a:solidFill>
            <a:srgbClr val="111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 amt="21000"/>
          </a:blip>
          <a:srcRect t="6742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57200"/>
            <a:ext cx="137504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57199" y="2005350"/>
            <a:ext cx="6735056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Top 10 Reasons to Onb</a:t>
            </a:r>
            <a:r>
              <a:rPr lang="en-US" sz="6000" b="1" dirty="0" err="1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oard</a:t>
            </a:r>
            <a:r>
              <a:rPr lang="en-US" sz="6000" b="1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to Heartbeat Health</a:t>
            </a:r>
            <a:endParaRPr sz="6000" b="1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57200" y="3597750"/>
            <a:ext cx="5287800" cy="10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Ami Bhatt, MD, FACC </a:t>
            </a:r>
            <a:br>
              <a:rPr lang="en-US" sz="18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18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Andrew M. Freeman, MD, FACC </a:t>
            </a:r>
            <a:endParaRPr sz="18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C5C456F-BDA5-4223-B15B-3156BE427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7501145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Reason #9</a:t>
            </a:r>
            <a:br>
              <a:rPr lang="en-US" sz="4200" dirty="0"/>
            </a:br>
            <a:r>
              <a:rPr lang="en-US" sz="4200" dirty="0"/>
              <a:t>Remote patient monitoring build in (coming soon!)</a:t>
            </a:r>
            <a:endParaRPr sz="4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B72489D-C470-487F-924C-E4BC9EB5A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4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Reason #10</a:t>
            </a:r>
            <a:endParaRPr sz="3200" dirty="0"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/>
              <a:t>All in the app!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/>
              <a:t>(Coming soon) </a:t>
            </a:r>
            <a:endParaRPr sz="2000" dirty="0"/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4337500" y="514195"/>
            <a:ext cx="3753900" cy="962100"/>
          </a:xfrm>
          <a:prstGeom prst="rect">
            <a:avLst/>
          </a:prstGeom>
          <a:solidFill>
            <a:srgbClr val="EC008C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Billing</a:t>
            </a:r>
            <a:endParaRPr dirty="0"/>
          </a:p>
        </p:txBody>
      </p:sp>
      <p:cxnSp>
        <p:nvCxnSpPr>
          <p:cNvPr id="180" name="Google Shape;180;p24"/>
          <p:cNvCxnSpPr>
            <a:stCxn id="179" idx="2"/>
            <a:endCxn id="181" idx="0"/>
          </p:cNvCxnSpPr>
          <p:nvPr/>
        </p:nvCxnSpPr>
        <p:spPr>
          <a:xfrm>
            <a:off x="6214450" y="1476295"/>
            <a:ext cx="0" cy="61438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4337500" y="2090676"/>
            <a:ext cx="3753900" cy="962100"/>
          </a:xfrm>
          <a:prstGeom prst="rect">
            <a:avLst/>
          </a:prstGeom>
          <a:solidFill>
            <a:srgbClr val="00AE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Coding </a:t>
            </a:r>
            <a:endParaRPr dirty="0"/>
          </a:p>
        </p:txBody>
      </p:sp>
      <p:cxnSp>
        <p:nvCxnSpPr>
          <p:cNvPr id="182" name="Google Shape;182;p24"/>
          <p:cNvCxnSpPr>
            <a:stCxn id="181" idx="2"/>
            <a:endCxn id="183" idx="0"/>
          </p:cNvCxnSpPr>
          <p:nvPr/>
        </p:nvCxnSpPr>
        <p:spPr>
          <a:xfrm>
            <a:off x="6214450" y="3052776"/>
            <a:ext cx="0" cy="61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4337501" y="3667157"/>
            <a:ext cx="3753900" cy="962100"/>
          </a:xfrm>
          <a:prstGeom prst="rect">
            <a:avLst/>
          </a:prstGeom>
          <a:solidFill>
            <a:srgbClr val="2E319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Auditing</a:t>
            </a:r>
            <a:endParaRPr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5C62CAD-AF61-4B96-88D3-397DF9838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553" y="4629257"/>
            <a:ext cx="1085763" cy="4003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385850" y="349100"/>
            <a:ext cx="1476000" cy="336900"/>
          </a:xfrm>
          <a:prstGeom prst="rect">
            <a:avLst/>
          </a:prstGeom>
          <a:solidFill>
            <a:srgbClr val="1117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 amt="21000"/>
          </a:blip>
          <a:srcRect t="6742"/>
          <a:stretch/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57200"/>
            <a:ext cx="1375040" cy="1828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57199" y="2005350"/>
            <a:ext cx="6735056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95618" y="1959429"/>
            <a:ext cx="6443064" cy="1483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To learn more, visit: </a:t>
            </a:r>
            <a:br>
              <a:rPr lang="en-US" sz="32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br>
              <a:rPr lang="en-US" sz="32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3200" dirty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heartbeathealth.com/acc</a:t>
            </a:r>
            <a:endParaRPr sz="3200" dirty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C5C456F-BDA5-4223-B15B-3156BE427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3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Reason #1</a:t>
            </a:r>
            <a:br>
              <a:rPr lang="en-US" dirty="0"/>
            </a:br>
            <a:r>
              <a:rPr lang="en-US" dirty="0"/>
              <a:t>It’s telemedicine built for cardiologists by cardiologists. 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CEE4491-CD36-4409-BD2E-BA77BB36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7501145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Reason #2</a:t>
            </a:r>
            <a:br>
              <a:rPr lang="en-US" sz="4200" dirty="0"/>
            </a:br>
            <a:r>
              <a:rPr lang="en-US" sz="4200" dirty="0"/>
              <a:t>It’s the easiest telemedicine app available. </a:t>
            </a:r>
            <a:endParaRPr sz="4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AF498EC-EE22-4DFD-AD14-A24EC868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title"/>
          </p:nvPr>
        </p:nvSpPr>
        <p:spPr>
          <a:xfrm>
            <a:off x="265500" y="18306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solution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4933150" y="753034"/>
            <a:ext cx="3843350" cy="381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Reason #3</a:t>
            </a:r>
            <a:br>
              <a:rPr lang="en-US" sz="3600" dirty="0"/>
            </a:br>
            <a:r>
              <a:rPr lang="en-US" sz="3600" dirty="0"/>
              <a:t>There’s no cost for ACC members through 2020. </a:t>
            </a:r>
            <a:endParaRPr sz="3600" dirty="0"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l="38122" r="2086"/>
          <a:stretch/>
        </p:blipFill>
        <p:spPr>
          <a:xfrm>
            <a:off x="0" y="0"/>
            <a:ext cx="45719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B5F172E-1BAA-496E-9832-2E254151A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Reason #4</a:t>
            </a:r>
            <a:br>
              <a:rPr lang="en-US" dirty="0"/>
            </a:br>
            <a:r>
              <a:rPr lang="en-US" dirty="0"/>
              <a:t>Virtual care is the new normal. 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DEB0C87-6757-42B9-8864-DA5048D1F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80114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4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7501145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Reason #5</a:t>
            </a:r>
            <a:br>
              <a:rPr lang="en-US" sz="4200" dirty="0"/>
            </a:br>
            <a:r>
              <a:rPr lang="en-US" sz="4200" dirty="0"/>
              <a:t>Easy onboarding for patients and practice staff.</a:t>
            </a:r>
            <a:endParaRPr sz="4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A2C12A9-32D0-47E4-9D14-F1ED5B2D7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Reason #6</a:t>
            </a:r>
            <a:br>
              <a:rPr lang="en-US" dirty="0"/>
            </a:br>
            <a:r>
              <a:rPr lang="en-US" dirty="0"/>
              <a:t>Build your practice in new ways. 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F208D25-53D6-4518-AE8F-38FEA26DD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7501145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Reason #7</a:t>
            </a:r>
            <a:br>
              <a:rPr lang="en-US" sz="4200" dirty="0"/>
            </a:br>
            <a:r>
              <a:rPr lang="en-US" sz="4200" dirty="0"/>
              <a:t>Be part of new payer models.</a:t>
            </a:r>
            <a:endParaRPr sz="4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7BBCE5A-ECCA-4873-B098-5F069556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4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Reason #8</a:t>
            </a:r>
            <a:br>
              <a:rPr lang="en-US" dirty="0"/>
            </a:br>
            <a:r>
              <a:rPr lang="en-US" dirty="0"/>
              <a:t>Increase patient satisfaction. </a:t>
            </a:r>
            <a:endParaRPr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A97740B-51A0-4828-A179-7E81C2C9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488" y="4164746"/>
            <a:ext cx="2345407" cy="8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7957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06C4825667D4983FD287CEFA8FE37" ma:contentTypeVersion="10" ma:contentTypeDescription="Create a new document." ma:contentTypeScope="" ma:versionID="eecc8d1fe73bc5acf875aeb3ee95c87a">
  <xsd:schema xmlns:xsd="http://www.w3.org/2001/XMLSchema" xmlns:xs="http://www.w3.org/2001/XMLSchema" xmlns:p="http://schemas.microsoft.com/office/2006/metadata/properties" xmlns:ns3="337a4b5f-2d53-43fa-bae5-8993307a57a5" targetNamespace="http://schemas.microsoft.com/office/2006/metadata/properties" ma:root="true" ma:fieldsID="8da318c9df299b784f4d21d1f1293add" ns3:_="">
    <xsd:import namespace="337a4b5f-2d53-43fa-bae5-8993307a57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7a4b5f-2d53-43fa-bae5-8993307a5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FA4126-C062-4FD2-B7F2-1A3D79AB5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7a4b5f-2d53-43fa-bae5-8993307a5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3C541E-A4A2-4845-82E1-387D19E47A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7E5D9D-CF40-476E-A951-2E89CFDAAF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156</Words>
  <Application>Microsoft Office PowerPoint</Application>
  <PresentationFormat>On-screen Show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Inter-Regular</vt:lpstr>
      <vt:lpstr>Questrial</vt:lpstr>
      <vt:lpstr>Roboto</vt:lpstr>
      <vt:lpstr>Material</vt:lpstr>
      <vt:lpstr>PowerPoint Presentation</vt:lpstr>
      <vt:lpstr>Reason #1 It’s telemedicine built for cardiologists by cardiologists. </vt:lpstr>
      <vt:lpstr>Reason #2 It’s the easiest telemedicine app available. </vt:lpstr>
      <vt:lpstr>The solution</vt:lpstr>
      <vt:lpstr>Reason #4 Virtual care is the new normal. </vt:lpstr>
      <vt:lpstr>Reason #5 Easy onboarding for patients and practice staff.</vt:lpstr>
      <vt:lpstr>Reason #6 Build your practice in new ways. </vt:lpstr>
      <vt:lpstr>Reason #7 Be part of new payer models.</vt:lpstr>
      <vt:lpstr>Reason #8 Increase patient satisfaction. </vt:lpstr>
      <vt:lpstr>Reason #9 Remote patient monitoring build in (coming soon!)</vt:lpstr>
      <vt:lpstr>Reason #10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Santamaria</dc:creator>
  <cp:lastModifiedBy>Lindsey Santamaria</cp:lastModifiedBy>
  <cp:revision>3</cp:revision>
  <dcterms:modified xsi:type="dcterms:W3CDTF">2020-07-15T19:45:22Z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0x01010093606C4825667D4983FD287CEFA8FE37</vt:lpwstr>
  </property>
</Properties>
</file>