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7" r:id="rId3"/>
    <p:sldMasterId id="2147483709" r:id="rId4"/>
    <p:sldMasterId id="2147483721" r:id="rId5"/>
    <p:sldMasterId id="2147483780" r:id="rId6"/>
    <p:sldMasterId id="2147483792" r:id="rId7"/>
    <p:sldMasterId id="2147483812" r:id="rId8"/>
    <p:sldMasterId id="2147483842" r:id="rId9"/>
    <p:sldMasterId id="2147483854" r:id="rId10"/>
    <p:sldMasterId id="2147483878" r:id="rId11"/>
    <p:sldMasterId id="2147483917" r:id="rId12"/>
  </p:sldMasterIdLst>
  <p:notesMasterIdLst>
    <p:notesMasterId r:id="rId32"/>
  </p:notesMasterIdLst>
  <p:handoutMasterIdLst>
    <p:handoutMasterId r:id="rId33"/>
  </p:handoutMasterIdLst>
  <p:sldIdLst>
    <p:sldId id="597" r:id="rId13"/>
    <p:sldId id="471" r:id="rId14"/>
    <p:sldId id="508" r:id="rId15"/>
    <p:sldId id="386" r:id="rId16"/>
    <p:sldId id="472" r:id="rId17"/>
    <p:sldId id="530" r:id="rId18"/>
    <p:sldId id="549" r:id="rId19"/>
    <p:sldId id="546" r:id="rId20"/>
    <p:sldId id="598" r:id="rId21"/>
    <p:sldId id="550" r:id="rId22"/>
    <p:sldId id="599" r:id="rId23"/>
    <p:sldId id="562" r:id="rId24"/>
    <p:sldId id="582" r:id="rId25"/>
    <p:sldId id="563" r:id="rId26"/>
    <p:sldId id="565" r:id="rId27"/>
    <p:sldId id="561" r:id="rId28"/>
    <p:sldId id="553" r:id="rId29"/>
    <p:sldId id="591" r:id="rId30"/>
    <p:sldId id="588" r:id="rId31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19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FRIM" initials="O" lastIdx="0" clrIdx="0"/>
  <p:cmAuthor id="1" name="hutchinsonhg" initials="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66"/>
    <a:srgbClr val="CCFFFF"/>
    <a:srgbClr val="000000"/>
    <a:srgbClr val="FFFF00"/>
    <a:srgbClr val="B6C4FE"/>
    <a:srgbClr val="66FF66"/>
    <a:srgbClr val="003366"/>
    <a:srgbClr val="0066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6341" autoAdjust="0"/>
  </p:normalViewPr>
  <p:slideViewPr>
    <p:cSldViewPr>
      <p:cViewPr>
        <p:scale>
          <a:sx n="66" d="100"/>
          <a:sy n="66" d="100"/>
        </p:scale>
        <p:origin x="2088" y="14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5" d="100"/>
        <a:sy n="165" d="100"/>
      </p:scale>
      <p:origin x="0" y="1736"/>
    </p:cViewPr>
  </p:sorterViewPr>
  <p:notesViewPr>
    <p:cSldViewPr>
      <p:cViewPr varScale="1">
        <p:scale>
          <a:sx n="55" d="100"/>
          <a:sy n="55" d="100"/>
        </p:scale>
        <p:origin x="-2844" y="-84"/>
      </p:cViewPr>
      <p:guideLst>
        <p:guide orient="horz" pos="2932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E87D3-DADF-455A-BF79-7C56067B1370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ADEAE-5D27-4DD3-8CCE-10F8C0977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95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5227EA-C532-411F-A9F9-9D8DE9F60304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1B18F8-8CD7-4C32-A6C8-AEB8A4BAD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82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376">
              <a:defRPr sz="2400" b="1" i="1">
                <a:solidFill>
                  <a:srgbClr val="B4EBFE"/>
                </a:solidFill>
                <a:latin typeface="Arial" pitchFamily="34" charset="0"/>
              </a:defRPr>
            </a:lvl1pPr>
            <a:lvl2pPr marL="747333" indent="-287436" defTabSz="929376">
              <a:defRPr sz="2400" b="1" i="1">
                <a:solidFill>
                  <a:srgbClr val="B4EBFE"/>
                </a:solidFill>
                <a:latin typeface="Arial" pitchFamily="34" charset="0"/>
              </a:defRPr>
            </a:lvl2pPr>
            <a:lvl3pPr marL="1149744" indent="-229949" defTabSz="929376">
              <a:defRPr sz="2400" b="1" i="1">
                <a:solidFill>
                  <a:srgbClr val="B4EBFE"/>
                </a:solidFill>
                <a:latin typeface="Arial" pitchFamily="34" charset="0"/>
              </a:defRPr>
            </a:lvl3pPr>
            <a:lvl4pPr marL="1609641" indent="-229949" defTabSz="929376">
              <a:defRPr sz="2400" b="1" i="1">
                <a:solidFill>
                  <a:srgbClr val="B4EBFE"/>
                </a:solidFill>
                <a:latin typeface="Arial" pitchFamily="34" charset="0"/>
              </a:defRPr>
            </a:lvl4pPr>
            <a:lvl5pPr marL="2069539" indent="-229949" defTabSz="929376">
              <a:defRPr sz="2400" b="1" i="1">
                <a:solidFill>
                  <a:srgbClr val="B4EBFE"/>
                </a:solidFill>
                <a:latin typeface="Arial" pitchFamily="34" charset="0"/>
              </a:defRPr>
            </a:lvl5pPr>
            <a:lvl6pPr marL="2529436" indent="-229949" algn="ctr" defTabSz="929376" eaLnBrk="0" fontAlgn="base" hangingPunct="0">
              <a:spcBef>
                <a:spcPct val="50000"/>
              </a:spcBef>
              <a:spcAft>
                <a:spcPct val="0"/>
              </a:spcAft>
              <a:defRPr sz="2400" b="1" i="1">
                <a:solidFill>
                  <a:srgbClr val="B4EBFE"/>
                </a:solidFill>
                <a:latin typeface="Arial" pitchFamily="34" charset="0"/>
              </a:defRPr>
            </a:lvl6pPr>
            <a:lvl7pPr marL="2989334" indent="-229949" algn="ctr" defTabSz="929376" eaLnBrk="0" fontAlgn="base" hangingPunct="0">
              <a:spcBef>
                <a:spcPct val="50000"/>
              </a:spcBef>
              <a:spcAft>
                <a:spcPct val="0"/>
              </a:spcAft>
              <a:defRPr sz="2400" b="1" i="1">
                <a:solidFill>
                  <a:srgbClr val="B4EBFE"/>
                </a:solidFill>
                <a:latin typeface="Arial" pitchFamily="34" charset="0"/>
              </a:defRPr>
            </a:lvl7pPr>
            <a:lvl8pPr marL="3449231" indent="-229949" algn="ctr" defTabSz="929376" eaLnBrk="0" fontAlgn="base" hangingPunct="0">
              <a:spcBef>
                <a:spcPct val="50000"/>
              </a:spcBef>
              <a:spcAft>
                <a:spcPct val="0"/>
              </a:spcAft>
              <a:defRPr sz="2400" b="1" i="1">
                <a:solidFill>
                  <a:srgbClr val="B4EBFE"/>
                </a:solidFill>
                <a:latin typeface="Arial" pitchFamily="34" charset="0"/>
              </a:defRPr>
            </a:lvl8pPr>
            <a:lvl9pPr marL="3909129" indent="-229949" algn="ctr" defTabSz="929376" eaLnBrk="0" fontAlgn="base" hangingPunct="0">
              <a:spcBef>
                <a:spcPct val="50000"/>
              </a:spcBef>
              <a:spcAft>
                <a:spcPct val="0"/>
              </a:spcAft>
              <a:defRPr sz="2400" b="1" i="1">
                <a:solidFill>
                  <a:srgbClr val="B4EBFE"/>
                </a:solidFill>
                <a:latin typeface="Arial" pitchFamily="34" charset="0"/>
              </a:defRPr>
            </a:lvl9pPr>
          </a:lstStyle>
          <a:p>
            <a:fld id="{9664F73C-4E63-4EE5-846E-1E04E7112596}" type="slidenum">
              <a:rPr lang="en-US" sz="1200" b="0" i="0">
                <a:solidFill>
                  <a:schemeClr val="tx1"/>
                </a:solidFill>
                <a:latin typeface="Times New Roman" pitchFamily="18" charset="0"/>
              </a:rPr>
              <a:pPr/>
              <a:t>2</a:t>
            </a:fld>
            <a:endParaRPr lang="en-US" sz="12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7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16E48E-8770-4302-A27B-DF153D3BB20D}" type="slidenum">
              <a:rPr lang="en-US"/>
              <a:pPr/>
              <a:t>4</a:t>
            </a:fld>
            <a:endParaRPr lang="en-US"/>
          </a:p>
        </p:txBody>
      </p:sp>
      <p:sp>
        <p:nvSpPr>
          <p:cNvPr id="2007042" name="Rectangle 7"/>
          <p:cNvSpPr txBox="1">
            <a:spLocks noGrp="1" noChangeArrowheads="1"/>
          </p:cNvSpPr>
          <p:nvPr/>
        </p:nvSpPr>
        <p:spPr bwMode="auto">
          <a:xfrm>
            <a:off x="3940774" y="8844261"/>
            <a:ext cx="3014064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2" tIns="46461" rIns="92922" bIns="46461" anchor="b"/>
          <a:lstStyle/>
          <a:p>
            <a:pPr algn="r" defTabSz="929391"/>
            <a:fld id="{7727BA12-8B9F-43D7-9E58-E81BAC7733CF}" type="slidenum">
              <a:rPr lang="en-US" sz="1200">
                <a:latin typeface="Times New Roman" pitchFamily="18" charset="0"/>
              </a:rPr>
              <a:pPr algn="r" defTabSz="92939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07043" name="Rectangle 7"/>
          <p:cNvSpPr txBox="1">
            <a:spLocks noGrp="1" noChangeArrowheads="1"/>
          </p:cNvSpPr>
          <p:nvPr/>
        </p:nvSpPr>
        <p:spPr bwMode="auto">
          <a:xfrm>
            <a:off x="3940774" y="8844261"/>
            <a:ext cx="3014064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2" tIns="46461" rIns="92922" bIns="46461" anchor="b"/>
          <a:lstStyle/>
          <a:p>
            <a:pPr algn="r" defTabSz="929391"/>
            <a:fld id="{522CDDC2-4412-4F61-9071-F9F46CA6DA92}" type="slidenum">
              <a:rPr lang="en-US" sz="1200">
                <a:latin typeface="Times New Roman" pitchFamily="18" charset="0"/>
              </a:rPr>
              <a:pPr algn="r" defTabSz="92939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0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1488" y="1404938"/>
            <a:ext cx="3397250" cy="2547937"/>
          </a:xfrm>
          <a:ln/>
        </p:spPr>
      </p:sp>
      <p:sp>
        <p:nvSpPr>
          <p:cNvPr id="200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219" y="3811067"/>
            <a:ext cx="5098403" cy="3972684"/>
          </a:xfrm>
        </p:spPr>
        <p:txBody>
          <a:bodyPr/>
          <a:lstStyle/>
          <a:p>
            <a:endParaRPr lang="en-GB"/>
          </a:p>
        </p:txBody>
      </p:sp>
      <p:sp>
        <p:nvSpPr>
          <p:cNvPr id="2007046" name="Text Box 4"/>
          <p:cNvSpPr txBox="1">
            <a:spLocks noChangeArrowheads="1"/>
          </p:cNvSpPr>
          <p:nvPr/>
        </p:nvSpPr>
        <p:spPr bwMode="auto">
          <a:xfrm>
            <a:off x="855772" y="717268"/>
            <a:ext cx="5611564" cy="31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14" tIns="46457" rIns="92914" bIns="46457">
            <a:spAutoFit/>
          </a:bodyPr>
          <a:lstStyle/>
          <a:p>
            <a:pPr defTabSz="929391">
              <a:spcBef>
                <a:spcPct val="50000"/>
              </a:spcBef>
            </a:pPr>
            <a:r>
              <a:rPr lang="en-GB" sz="1400">
                <a:solidFill>
                  <a:srgbClr val="993300"/>
                </a:solidFill>
                <a:latin typeface="Times" pitchFamily="18" charset="0"/>
              </a:rPr>
              <a:t>Slide 29. UKPDS: Myocardial Infarction in Metformin Study.</a:t>
            </a:r>
            <a:endParaRPr lang="en-GB" sz="1400">
              <a:solidFill>
                <a:srgbClr val="993300"/>
              </a:solidFill>
            </a:endParaRPr>
          </a:p>
        </p:txBody>
      </p:sp>
      <p:sp>
        <p:nvSpPr>
          <p:cNvPr id="2007047" name="Text Box 5"/>
          <p:cNvSpPr txBox="1">
            <a:spLocks noChangeArrowheads="1"/>
          </p:cNvSpPr>
          <p:nvPr/>
        </p:nvSpPr>
        <p:spPr bwMode="auto">
          <a:xfrm>
            <a:off x="778798" y="287832"/>
            <a:ext cx="5299140" cy="309265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lIns="92914" tIns="46457" rIns="92914" bIns="46457">
            <a:spAutoFit/>
          </a:bodyPr>
          <a:lstStyle/>
          <a:p>
            <a:pPr defTabSz="929391">
              <a:spcBef>
                <a:spcPct val="50000"/>
              </a:spcBef>
            </a:pPr>
            <a:r>
              <a:rPr lang="en-GB" sz="1400">
                <a:solidFill>
                  <a:srgbClr val="DDDDDD"/>
                </a:solidFill>
              </a:rPr>
              <a:t>Improving the Prognosis of Patients with Type 2 Diabetes</a:t>
            </a:r>
          </a:p>
        </p:txBody>
      </p:sp>
    </p:spTree>
    <p:extLst>
      <p:ext uri="{BB962C8B-B14F-4D97-AF65-F5344CB8AC3E}">
        <p14:creationId xmlns:p14="http://schemas.microsoft.com/office/powerpoint/2010/main" val="200080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5CF5D-EFED-4911-972C-905BD70294F8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48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376">
              <a:defRPr sz="2400" b="1" i="1">
                <a:solidFill>
                  <a:srgbClr val="B4EBFE"/>
                </a:solidFill>
                <a:latin typeface="Arial" pitchFamily="34" charset="0"/>
              </a:defRPr>
            </a:lvl1pPr>
            <a:lvl2pPr marL="747333" indent="-287436" defTabSz="929376">
              <a:defRPr sz="2400" b="1" i="1">
                <a:solidFill>
                  <a:srgbClr val="B4EBFE"/>
                </a:solidFill>
                <a:latin typeface="Arial" pitchFamily="34" charset="0"/>
              </a:defRPr>
            </a:lvl2pPr>
            <a:lvl3pPr marL="1149744" indent="-229949" defTabSz="929376">
              <a:defRPr sz="2400" b="1" i="1">
                <a:solidFill>
                  <a:srgbClr val="B4EBFE"/>
                </a:solidFill>
                <a:latin typeface="Arial" pitchFamily="34" charset="0"/>
              </a:defRPr>
            </a:lvl3pPr>
            <a:lvl4pPr marL="1609641" indent="-229949" defTabSz="929376">
              <a:defRPr sz="2400" b="1" i="1">
                <a:solidFill>
                  <a:srgbClr val="B4EBFE"/>
                </a:solidFill>
                <a:latin typeface="Arial" pitchFamily="34" charset="0"/>
              </a:defRPr>
            </a:lvl4pPr>
            <a:lvl5pPr marL="2069539" indent="-229949" defTabSz="929376">
              <a:defRPr sz="2400" b="1" i="1">
                <a:solidFill>
                  <a:srgbClr val="B4EBFE"/>
                </a:solidFill>
                <a:latin typeface="Arial" pitchFamily="34" charset="0"/>
              </a:defRPr>
            </a:lvl5pPr>
            <a:lvl6pPr marL="2529436" indent="-229949" algn="ctr" defTabSz="929376" eaLnBrk="0" fontAlgn="base" hangingPunct="0">
              <a:spcBef>
                <a:spcPct val="50000"/>
              </a:spcBef>
              <a:spcAft>
                <a:spcPct val="0"/>
              </a:spcAft>
              <a:defRPr sz="2400" b="1" i="1">
                <a:solidFill>
                  <a:srgbClr val="B4EBFE"/>
                </a:solidFill>
                <a:latin typeface="Arial" pitchFamily="34" charset="0"/>
              </a:defRPr>
            </a:lvl6pPr>
            <a:lvl7pPr marL="2989334" indent="-229949" algn="ctr" defTabSz="929376" eaLnBrk="0" fontAlgn="base" hangingPunct="0">
              <a:spcBef>
                <a:spcPct val="50000"/>
              </a:spcBef>
              <a:spcAft>
                <a:spcPct val="0"/>
              </a:spcAft>
              <a:defRPr sz="2400" b="1" i="1">
                <a:solidFill>
                  <a:srgbClr val="B4EBFE"/>
                </a:solidFill>
                <a:latin typeface="Arial" pitchFamily="34" charset="0"/>
              </a:defRPr>
            </a:lvl7pPr>
            <a:lvl8pPr marL="3449231" indent="-229949" algn="ctr" defTabSz="929376" eaLnBrk="0" fontAlgn="base" hangingPunct="0">
              <a:spcBef>
                <a:spcPct val="50000"/>
              </a:spcBef>
              <a:spcAft>
                <a:spcPct val="0"/>
              </a:spcAft>
              <a:defRPr sz="2400" b="1" i="1">
                <a:solidFill>
                  <a:srgbClr val="B4EBFE"/>
                </a:solidFill>
                <a:latin typeface="Arial" pitchFamily="34" charset="0"/>
              </a:defRPr>
            </a:lvl8pPr>
            <a:lvl9pPr marL="3909129" indent="-229949" algn="ctr" defTabSz="929376" eaLnBrk="0" fontAlgn="base" hangingPunct="0">
              <a:spcBef>
                <a:spcPct val="50000"/>
              </a:spcBef>
              <a:spcAft>
                <a:spcPct val="0"/>
              </a:spcAft>
              <a:defRPr sz="2400" b="1" i="1">
                <a:solidFill>
                  <a:srgbClr val="B4EBFE"/>
                </a:solidFill>
                <a:latin typeface="Arial" pitchFamily="34" charset="0"/>
              </a:defRPr>
            </a:lvl9pPr>
          </a:lstStyle>
          <a:p>
            <a:fld id="{9664F73C-4E63-4EE5-846E-1E04E7112596}" type="slidenum">
              <a:rPr lang="en-US" sz="1200" b="0" i="0">
                <a:solidFill>
                  <a:schemeClr val="tx1"/>
                </a:solidFill>
                <a:latin typeface="Times New Roman" pitchFamily="18" charset="0"/>
              </a:rPr>
              <a:pPr/>
              <a:t>9</a:t>
            </a:fld>
            <a:endParaRPr lang="en-US" sz="12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12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5CF5D-EFED-4911-972C-905BD70294F8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12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EB009-F631-44A4-9662-63EC1C2CAAB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1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1588" y="0"/>
            <a:ext cx="9140825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5" name="Group 10"/>
          <p:cNvGrpSpPr>
            <a:grpSpLocks/>
          </p:cNvGrpSpPr>
          <p:nvPr userDrawn="1"/>
        </p:nvGrpSpPr>
        <p:grpSpPr bwMode="auto">
          <a:xfrm>
            <a:off x="0" y="42863"/>
            <a:ext cx="2330450" cy="1039812"/>
            <a:chOff x="0" y="27"/>
            <a:chExt cx="1468" cy="655"/>
          </a:xfrm>
        </p:grpSpPr>
        <p:pic>
          <p:nvPicPr>
            <p:cNvPr id="6" name="Picture 3" descr="BMS099979_SAVOR_LgoC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" y="27"/>
              <a:ext cx="1361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"/>
            <p:cNvSpPr txBox="1">
              <a:spLocks noChangeArrowheads="1"/>
            </p:cNvSpPr>
            <p:nvPr userDrawn="1"/>
          </p:nvSpPr>
          <p:spPr bwMode="auto">
            <a:xfrm>
              <a:off x="0" y="566"/>
              <a:ext cx="121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00">
                  <a:solidFill>
                    <a:srgbClr val="00A278"/>
                  </a:solidFill>
                  <a:latin typeface="Lucida Sans" pitchFamily="34" charset="0"/>
                  <a:ea typeface="MS PGothic" pitchFamily="34" charset="-128"/>
                </a:rPr>
                <a:t>TIMI STUDY GROUP / HADASSAH MEDICAL ORG</a:t>
              </a:r>
            </a:p>
          </p:txBody>
        </p:sp>
      </p:grp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 b="1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85213" y="6543675"/>
            <a:ext cx="457200" cy="304800"/>
          </a:xfrm>
        </p:spPr>
        <p:txBody>
          <a:bodyPr/>
          <a:lstStyle>
            <a:lvl1pPr>
              <a:defRPr/>
            </a:lvl1pPr>
          </a:lstStyle>
          <a:p>
            <a:fld id="{06487BA1-19DB-4867-9923-BCE154F450D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62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F8D25D-F676-423D-B996-774282DE8DE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135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2248" y="6597352"/>
            <a:ext cx="935376" cy="260648"/>
          </a:xfrm>
          <a:prstGeom prst="rect">
            <a:avLst/>
          </a:prstGeom>
        </p:spPr>
        <p:txBody>
          <a:bodyPr/>
          <a:lstStyle/>
          <a:p>
            <a:fld id="{E40A1D56-7378-4644-83B1-E9C0F7F7251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8624" y="6492875"/>
            <a:ext cx="935376" cy="365125"/>
          </a:xfrm>
        </p:spPr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1520" y="6381328"/>
            <a:ext cx="6842125" cy="246221"/>
          </a:xfrm>
        </p:spPr>
        <p:txBody>
          <a:bodyPr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8649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1588" y="0"/>
            <a:ext cx="9140825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0" y="42863"/>
            <a:ext cx="2330450" cy="1039812"/>
            <a:chOff x="0" y="27"/>
            <a:chExt cx="1468" cy="655"/>
          </a:xfrm>
        </p:grpSpPr>
        <p:pic>
          <p:nvPicPr>
            <p:cNvPr id="6" name="Picture 3" descr="BMS099979_SAVOR_LgoC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" y="27"/>
              <a:ext cx="1361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"/>
            <p:cNvSpPr txBox="1">
              <a:spLocks noChangeArrowheads="1"/>
            </p:cNvSpPr>
            <p:nvPr userDrawn="1"/>
          </p:nvSpPr>
          <p:spPr bwMode="auto">
            <a:xfrm>
              <a:off x="0" y="566"/>
              <a:ext cx="121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00">
                  <a:solidFill>
                    <a:srgbClr val="00A278"/>
                  </a:solidFill>
                  <a:latin typeface="Lucida Sans" pitchFamily="34" charset="0"/>
                  <a:ea typeface="MS PGothic" pitchFamily="34" charset="-128"/>
                </a:rPr>
                <a:t>TIMI STUDY GROUP / HADASSAH MEDICAL ORG</a:t>
              </a:r>
            </a:p>
          </p:txBody>
        </p:sp>
      </p:grp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 b="1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85213" y="6543675"/>
            <a:ext cx="457200" cy="304800"/>
          </a:xfrm>
        </p:spPr>
        <p:txBody>
          <a:bodyPr/>
          <a:lstStyle>
            <a:lvl1pPr>
              <a:defRPr/>
            </a:lvl1pPr>
          </a:lstStyle>
          <a:p>
            <a:fld id="{FF6A4770-0A15-44F5-8449-D70CE0EB08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226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E9FE5E-0648-41C9-AC97-E7F3743195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441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D06BCF-3F4C-469A-BF06-82DEAD2C75A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906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576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159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C8D9A0-EA4B-4C18-8D1E-1B4AD58E371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712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C20C0D-4C18-4AC9-AD41-0A4403D8FBF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66435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B438F63-BDCF-4E4E-B7B1-A7A3AF529BA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492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08E590-8C9F-44A9-8372-8A546B166EB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888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9C18E66-94CC-48AC-92AA-1E189C6B6F3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289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2E21E5-1853-40A0-B578-DA59FF6E0B1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4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46038"/>
            <a:ext cx="2120900" cy="6080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6038"/>
            <a:ext cx="6210300" cy="6080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56B049-C1DF-4133-B0ED-BC76264EE50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606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726735-9BCA-4911-A236-DC94939A99E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179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46038"/>
            <a:ext cx="2120900" cy="6080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6038"/>
            <a:ext cx="6210300" cy="6080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18FB70-77DA-4118-95BB-F43CA1635E6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783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1588" y="0"/>
            <a:ext cx="9140825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0" y="42863"/>
            <a:ext cx="2330450" cy="1039812"/>
            <a:chOff x="0" y="27"/>
            <a:chExt cx="1468" cy="655"/>
          </a:xfrm>
        </p:grpSpPr>
        <p:pic>
          <p:nvPicPr>
            <p:cNvPr id="6" name="Picture 3" descr="BMS099979_SAVOR_LgoC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" y="27"/>
              <a:ext cx="1361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"/>
            <p:cNvSpPr txBox="1">
              <a:spLocks noChangeArrowheads="1"/>
            </p:cNvSpPr>
            <p:nvPr userDrawn="1"/>
          </p:nvSpPr>
          <p:spPr bwMode="auto">
            <a:xfrm>
              <a:off x="0" y="566"/>
              <a:ext cx="122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00">
                  <a:solidFill>
                    <a:srgbClr val="00A278"/>
                  </a:solidFill>
                  <a:latin typeface="Lucida Sans" pitchFamily="34" charset="0"/>
                  <a:ea typeface="MS PGothic" pitchFamily="34" charset="-128"/>
                </a:rPr>
                <a:t>TIMI STUDY GROUP / HADASSAH MEDICAL ORG</a:t>
              </a:r>
            </a:p>
          </p:txBody>
        </p:sp>
      </p:grp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8"/>
            <a:ext cx="2895600" cy="168275"/>
          </a:xfrm>
        </p:spPr>
        <p:txBody>
          <a:bodyPr/>
          <a:lstStyle>
            <a:lvl1pPr algn="ctr">
              <a:defRPr sz="1400" b="1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85213" y="6543675"/>
            <a:ext cx="457200" cy="304800"/>
          </a:xfrm>
        </p:spPr>
        <p:txBody>
          <a:bodyPr/>
          <a:lstStyle>
            <a:lvl1pPr>
              <a:defRPr/>
            </a:lvl1pPr>
          </a:lstStyle>
          <a:p>
            <a:fld id="{06487BA1-19DB-4867-9923-BCE154F450D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620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7A5D1AF-71DF-4A1C-8976-DF1099E20C4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062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4B53FE-AC68-4F0A-B5D7-0B166F5B96C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21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600206"/>
            <a:ext cx="41576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6"/>
            <a:ext cx="4159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25A734-0B49-40A3-98FB-E2BFD3D80FB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231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438A2A-9B94-439D-B2AD-46317CF4C47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0480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1227CF-4B9E-4626-92CB-8029BD3233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496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2CAABD-49FD-4262-AA0F-2C6942F245A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0455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D8B1A4-B32A-40C3-A1EE-D82044D12BC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32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2035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BD25B2-4B62-4221-A98A-198837C8705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7909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F8D25D-F676-423D-B996-774282DE8DE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1350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46046"/>
            <a:ext cx="2120900" cy="6080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6046"/>
            <a:ext cx="6210300" cy="6080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56B049-C1DF-4133-B0ED-BC76264EE50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606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2035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1588" y="0"/>
            <a:ext cx="9140825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0" y="42863"/>
            <a:ext cx="2330450" cy="1039812"/>
            <a:chOff x="0" y="27"/>
            <a:chExt cx="1468" cy="655"/>
          </a:xfrm>
        </p:grpSpPr>
        <p:pic>
          <p:nvPicPr>
            <p:cNvPr id="6" name="Picture 3" descr="BMS099979_SAVOR_LgoC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" y="27"/>
              <a:ext cx="1361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"/>
            <p:cNvSpPr txBox="1">
              <a:spLocks noChangeArrowheads="1"/>
            </p:cNvSpPr>
            <p:nvPr userDrawn="1"/>
          </p:nvSpPr>
          <p:spPr bwMode="auto">
            <a:xfrm>
              <a:off x="0" y="566"/>
              <a:ext cx="121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00">
                  <a:solidFill>
                    <a:srgbClr val="00A278"/>
                  </a:solidFill>
                  <a:latin typeface="Lucida Sans" pitchFamily="34" charset="0"/>
                  <a:ea typeface="MS PGothic" pitchFamily="34" charset="-128"/>
                </a:rPr>
                <a:t>TIMI STUDY GROUP / HADASSAH MEDICAL ORG</a:t>
              </a:r>
            </a:p>
          </p:txBody>
        </p:sp>
      </p:grp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 b="1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85213" y="6543675"/>
            <a:ext cx="457200" cy="304800"/>
          </a:xfrm>
        </p:spPr>
        <p:txBody>
          <a:bodyPr/>
          <a:lstStyle>
            <a:lvl1pPr>
              <a:defRPr/>
            </a:lvl1pPr>
          </a:lstStyle>
          <a:p>
            <a:fld id="{FF6A4770-0A15-44F5-8449-D70CE0EB08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2268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E9FE5E-0648-41C9-AC97-E7F3743195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441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D06BCF-3F4C-469A-BF06-82DEAD2C75A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9069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576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159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C8D9A0-EA4B-4C18-8D1E-1B4AD58E371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7123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C20C0D-4C18-4AC9-AD41-0A4403D8FBF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6643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B438F63-BDCF-4E4E-B7B1-A7A3AF529BA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49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1588" y="0"/>
            <a:ext cx="9140825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5" name="Group 10"/>
          <p:cNvGrpSpPr>
            <a:grpSpLocks/>
          </p:cNvGrpSpPr>
          <p:nvPr userDrawn="1"/>
        </p:nvGrpSpPr>
        <p:grpSpPr bwMode="auto">
          <a:xfrm>
            <a:off x="0" y="42863"/>
            <a:ext cx="2330450" cy="1039812"/>
            <a:chOff x="0" y="27"/>
            <a:chExt cx="1468" cy="655"/>
          </a:xfrm>
        </p:grpSpPr>
        <p:pic>
          <p:nvPicPr>
            <p:cNvPr id="6" name="Picture 3" descr="BMS099979_SAVOR_LgoC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" y="27"/>
              <a:ext cx="1361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"/>
            <p:cNvSpPr txBox="1">
              <a:spLocks noChangeArrowheads="1"/>
            </p:cNvSpPr>
            <p:nvPr userDrawn="1"/>
          </p:nvSpPr>
          <p:spPr bwMode="auto">
            <a:xfrm>
              <a:off x="0" y="566"/>
              <a:ext cx="121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00">
                  <a:solidFill>
                    <a:srgbClr val="00A278"/>
                  </a:solidFill>
                  <a:latin typeface="Lucida Sans" pitchFamily="34" charset="0"/>
                  <a:ea typeface="MS PGothic" pitchFamily="34" charset="-128"/>
                </a:rPr>
                <a:t>TIMI STUDY GROUP / HADASSAH MEDICAL ORG</a:t>
              </a:r>
            </a:p>
          </p:txBody>
        </p:sp>
      </p:grp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 b="1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85213" y="6543675"/>
            <a:ext cx="457200" cy="304800"/>
          </a:xfrm>
        </p:spPr>
        <p:txBody>
          <a:bodyPr/>
          <a:lstStyle>
            <a:lvl1pPr>
              <a:defRPr/>
            </a:lvl1pPr>
          </a:lstStyle>
          <a:p>
            <a:fld id="{FF6A4770-0A15-44F5-8449-D70CE0EB08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2423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08E590-8C9F-44A9-8372-8A546B166EB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8889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9C18E66-94CC-48AC-92AA-1E189C6B6F3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2899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2E21E5-1853-40A0-B578-DA59FF6E0B1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486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726735-9BCA-4911-A236-DC94939A99E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1790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46038"/>
            <a:ext cx="2120900" cy="6080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6038"/>
            <a:ext cx="6210300" cy="6080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18FB70-77DA-4118-95BB-F43CA1635E6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7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E9FE5E-0648-41C9-AC97-E7F3743195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00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D06BCF-3F4C-469A-BF06-82DEAD2C75A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1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576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159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C8D9A0-EA4B-4C18-8D1E-1B4AD58E371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38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C20C0D-4C18-4AC9-AD41-0A4403D8FBF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39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B438F63-BDCF-4E4E-B7B1-A7A3AF529BA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89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08E590-8C9F-44A9-8372-8A546B166EB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4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7A5D1AF-71DF-4A1C-8976-DF1099E20C4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06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9C18E66-94CC-48AC-92AA-1E189C6B6F3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43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2E21E5-1853-40A0-B578-DA59FF6E0B1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7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726735-9BCA-4911-A236-DC94939A99E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86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46038"/>
            <a:ext cx="2120900" cy="6080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6038"/>
            <a:ext cx="6210300" cy="6080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18FB70-77DA-4118-95BB-F43CA1635E6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91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1588" y="0"/>
            <a:ext cx="9140825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grpSp>
        <p:nvGrpSpPr>
          <p:cNvPr id="5" name="Group 10"/>
          <p:cNvGrpSpPr>
            <a:grpSpLocks/>
          </p:cNvGrpSpPr>
          <p:nvPr userDrawn="1"/>
        </p:nvGrpSpPr>
        <p:grpSpPr bwMode="auto">
          <a:xfrm>
            <a:off x="0" y="42863"/>
            <a:ext cx="2330450" cy="1039812"/>
            <a:chOff x="0" y="27"/>
            <a:chExt cx="1468" cy="655"/>
          </a:xfrm>
        </p:grpSpPr>
        <p:pic>
          <p:nvPicPr>
            <p:cNvPr id="6" name="Picture 3" descr="BMS099979_SAVOR_LgoC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" y="27"/>
              <a:ext cx="1361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"/>
            <p:cNvSpPr txBox="1">
              <a:spLocks noChangeArrowheads="1"/>
            </p:cNvSpPr>
            <p:nvPr userDrawn="1"/>
          </p:nvSpPr>
          <p:spPr bwMode="auto">
            <a:xfrm>
              <a:off x="0" y="566"/>
              <a:ext cx="121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00">
                  <a:solidFill>
                    <a:srgbClr val="00A278"/>
                  </a:solidFill>
                  <a:latin typeface="Lucida Sans" pitchFamily="34" charset="0"/>
                  <a:ea typeface="MS PGothic" charset="0"/>
                  <a:cs typeface="MS PGothic" charset="0"/>
                </a:rPr>
                <a:t>TIMI STUDY GROUP / HADASSAH MEDICAL ORG</a:t>
              </a:r>
            </a:p>
          </p:txBody>
        </p:sp>
      </p:grp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 b="1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85213" y="6543675"/>
            <a:ext cx="457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B306A-86A1-CD41-9D01-8A7EFA8734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74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BCC01-853B-5741-B066-631A94EF8D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543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8A1FA-E40E-B649-A322-B3F24ADDD9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08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576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159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0324A-0193-164B-B7BE-B891F231B0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3264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BDF58-F2F8-2449-82B8-F645073934B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36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1989E-8557-F745-A188-44345875456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1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4B53FE-AC68-4F0A-B5D7-0B166F5B96C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2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FF18E-83DE-2343-B352-68E663C99F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06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8C607-F829-AC41-A306-71C86B8AAF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061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625AB-AA8D-B441-96B7-BC3BE33E84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238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2C8BF-F5DD-0445-8836-80AED687FF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756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46038"/>
            <a:ext cx="2120900" cy="6080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6038"/>
            <a:ext cx="6210300" cy="6080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38F52-227F-5E45-9C3F-3CC567AD4F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806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1588" y="0"/>
            <a:ext cx="9140825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5" name="Group 10"/>
          <p:cNvGrpSpPr>
            <a:grpSpLocks/>
          </p:cNvGrpSpPr>
          <p:nvPr userDrawn="1"/>
        </p:nvGrpSpPr>
        <p:grpSpPr bwMode="auto">
          <a:xfrm>
            <a:off x="0" y="42863"/>
            <a:ext cx="2330450" cy="1039812"/>
            <a:chOff x="0" y="27"/>
            <a:chExt cx="1468" cy="655"/>
          </a:xfrm>
        </p:grpSpPr>
        <p:pic>
          <p:nvPicPr>
            <p:cNvPr id="6" name="Picture 3" descr="BMS099979_SAVOR_LgoC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" y="27"/>
              <a:ext cx="1361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"/>
            <p:cNvSpPr txBox="1">
              <a:spLocks noChangeArrowheads="1"/>
            </p:cNvSpPr>
            <p:nvPr userDrawn="1"/>
          </p:nvSpPr>
          <p:spPr bwMode="auto">
            <a:xfrm>
              <a:off x="0" y="566"/>
              <a:ext cx="121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00">
                  <a:solidFill>
                    <a:srgbClr val="00A278"/>
                  </a:solidFill>
                  <a:latin typeface="Lucida Sans" pitchFamily="34" charset="0"/>
                  <a:ea typeface="MS PGothic" pitchFamily="34" charset="-128"/>
                </a:rPr>
                <a:t>TIMI STUDY GROUP / HADASSAH MEDICAL ORG</a:t>
              </a:r>
            </a:p>
          </p:txBody>
        </p:sp>
      </p:grp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 b="1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85213" y="6543675"/>
            <a:ext cx="457200" cy="304800"/>
          </a:xfrm>
        </p:spPr>
        <p:txBody>
          <a:bodyPr/>
          <a:lstStyle>
            <a:lvl1pPr>
              <a:defRPr/>
            </a:lvl1pPr>
          </a:lstStyle>
          <a:p>
            <a:fld id="{06487BA1-19DB-4867-9923-BCE154F450D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543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7A5D1AF-71DF-4A1C-8976-DF1099E20C4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18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4B53FE-AC68-4F0A-B5D7-0B166F5B96C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511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576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159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25A734-0B49-40A3-98FB-E2BFD3D80FB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96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438A2A-9B94-439D-B2AD-46317CF4C47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3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576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159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25A734-0B49-40A3-98FB-E2BFD3D80FB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231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1227CF-4B9E-4626-92CB-8029BD3233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3684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2CAABD-49FD-4262-AA0F-2C6942F245A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748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D8B1A4-B32A-40C3-A1EE-D82044D12BC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08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BD25B2-4B62-4221-A98A-198837C8705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326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F8D25D-F676-423D-B996-774282DE8DE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754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46038"/>
            <a:ext cx="2120900" cy="6080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6038"/>
            <a:ext cx="6210300" cy="6080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56B049-C1DF-4133-B0ED-BC76264EE50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175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1588" y="0"/>
            <a:ext cx="9140825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5" name="Group 10"/>
          <p:cNvGrpSpPr>
            <a:grpSpLocks/>
          </p:cNvGrpSpPr>
          <p:nvPr userDrawn="1"/>
        </p:nvGrpSpPr>
        <p:grpSpPr bwMode="auto">
          <a:xfrm>
            <a:off x="0" y="42863"/>
            <a:ext cx="2330450" cy="1039812"/>
            <a:chOff x="0" y="27"/>
            <a:chExt cx="1468" cy="655"/>
          </a:xfrm>
        </p:grpSpPr>
        <p:pic>
          <p:nvPicPr>
            <p:cNvPr id="6" name="Picture 3" descr="BMS099979_SAVOR_LgoC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" y="27"/>
              <a:ext cx="1361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"/>
            <p:cNvSpPr txBox="1">
              <a:spLocks noChangeArrowheads="1"/>
            </p:cNvSpPr>
            <p:nvPr userDrawn="1"/>
          </p:nvSpPr>
          <p:spPr bwMode="auto">
            <a:xfrm>
              <a:off x="0" y="566"/>
              <a:ext cx="121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00">
                  <a:solidFill>
                    <a:srgbClr val="00A278"/>
                  </a:solidFill>
                  <a:latin typeface="Lucida Sans" pitchFamily="34" charset="0"/>
                  <a:ea typeface="MS PGothic" pitchFamily="34" charset="-128"/>
                </a:rPr>
                <a:t>TIMI STUDY GROUP / HADASSAH MEDICAL ORG</a:t>
              </a:r>
            </a:p>
          </p:txBody>
        </p:sp>
      </p:grp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 b="1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85213" y="6543675"/>
            <a:ext cx="457200" cy="304800"/>
          </a:xfrm>
        </p:spPr>
        <p:txBody>
          <a:bodyPr/>
          <a:lstStyle>
            <a:lvl1pPr>
              <a:defRPr/>
            </a:lvl1pPr>
          </a:lstStyle>
          <a:p>
            <a:fld id="{06487BA1-19DB-4867-9923-BCE154F450D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193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7A5D1AF-71DF-4A1C-8976-DF1099E20C4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84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4B53FE-AC68-4F0A-B5D7-0B166F5B96C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6475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576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159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25A734-0B49-40A3-98FB-E2BFD3D80FB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7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438A2A-9B94-439D-B2AD-46317CF4C47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048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438A2A-9B94-439D-B2AD-46317CF4C47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098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1227CF-4B9E-4626-92CB-8029BD3233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3621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2CAABD-49FD-4262-AA0F-2C6942F245A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750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D8B1A4-B32A-40C3-A1EE-D82044D12BC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82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BD25B2-4B62-4221-A98A-198837C8705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421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F8D25D-F676-423D-B996-774282DE8DE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933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46038"/>
            <a:ext cx="2120900" cy="6080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6038"/>
            <a:ext cx="6210300" cy="6080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56B049-C1DF-4133-B0ED-BC76264EE50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98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1588" y="0"/>
            <a:ext cx="9140825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/>
              <a:ea typeface="MS PGothic" pitchFamily="34" charset="-128"/>
            </a:endParaRPr>
          </a:p>
        </p:txBody>
      </p:sp>
      <p:grpSp>
        <p:nvGrpSpPr>
          <p:cNvPr id="5" name="Group 10"/>
          <p:cNvGrpSpPr>
            <a:grpSpLocks/>
          </p:cNvGrpSpPr>
          <p:nvPr userDrawn="1"/>
        </p:nvGrpSpPr>
        <p:grpSpPr bwMode="auto">
          <a:xfrm>
            <a:off x="0" y="42863"/>
            <a:ext cx="2330450" cy="1039812"/>
            <a:chOff x="0" y="27"/>
            <a:chExt cx="1468" cy="655"/>
          </a:xfrm>
        </p:grpSpPr>
        <p:pic>
          <p:nvPicPr>
            <p:cNvPr id="6" name="Picture 3" descr="BMS099979_SAVOR_LgoC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" y="27"/>
              <a:ext cx="1361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"/>
            <p:cNvSpPr txBox="1">
              <a:spLocks noChangeArrowheads="1"/>
            </p:cNvSpPr>
            <p:nvPr userDrawn="1"/>
          </p:nvSpPr>
          <p:spPr bwMode="auto">
            <a:xfrm>
              <a:off x="0" y="566"/>
              <a:ext cx="121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00">
                  <a:solidFill>
                    <a:srgbClr val="00A278"/>
                  </a:solidFill>
                  <a:latin typeface="Lucida Sans" pitchFamily="34" charset="0"/>
                  <a:ea typeface="MS PGothic" pitchFamily="34" charset="-128"/>
                </a:rPr>
                <a:t>TIMI STUDY GROUP / HADASSAH MEDICAL ORG</a:t>
              </a:r>
            </a:p>
          </p:txBody>
        </p:sp>
      </p:grp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 b="1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85213" y="6543675"/>
            <a:ext cx="457200" cy="304800"/>
          </a:xfrm>
        </p:spPr>
        <p:txBody>
          <a:bodyPr/>
          <a:lstStyle>
            <a:lvl1pPr>
              <a:defRPr/>
            </a:lvl1pPr>
          </a:lstStyle>
          <a:p>
            <a:fld id="{FF6A4770-0A15-44F5-8449-D70CE0EB0888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59226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E9FE5E-0648-41C9-AC97-E7F37431951C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71441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D06BCF-3F4C-469A-BF06-82DEAD2C75A4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749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1227CF-4B9E-4626-92CB-8029BD3233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4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576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159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C8D9A0-EA4B-4C18-8D1E-1B4AD58E371D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60712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C20C0D-4C18-4AC9-AD41-0A4403D8FBF8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46643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B438F63-BDCF-4E4E-B7B1-A7A3AF529BAA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91492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08E590-8C9F-44A9-8372-8A546B166EBC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20888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9C18E66-94CC-48AC-92AA-1E189C6B6F31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65289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2E21E5-1853-40A0-B578-DA59FF6E0B12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16486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726735-9BCA-4911-A236-DC94939A99E0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24179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46038"/>
            <a:ext cx="2120900" cy="6080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6038"/>
            <a:ext cx="6210300" cy="6080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18FB70-77DA-4118-95BB-F43CA1635E66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2778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1588" y="0"/>
            <a:ext cx="9140825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/>
              <a:ea typeface="MS PGothic" pitchFamily="34" charset="-128"/>
            </a:endParaRPr>
          </a:p>
        </p:txBody>
      </p:sp>
      <p:grpSp>
        <p:nvGrpSpPr>
          <p:cNvPr id="5" name="Group 10"/>
          <p:cNvGrpSpPr>
            <a:grpSpLocks/>
          </p:cNvGrpSpPr>
          <p:nvPr userDrawn="1"/>
        </p:nvGrpSpPr>
        <p:grpSpPr bwMode="auto">
          <a:xfrm>
            <a:off x="0" y="42863"/>
            <a:ext cx="2330450" cy="1039812"/>
            <a:chOff x="0" y="27"/>
            <a:chExt cx="1468" cy="655"/>
          </a:xfrm>
        </p:grpSpPr>
        <p:pic>
          <p:nvPicPr>
            <p:cNvPr id="6" name="Picture 3" descr="BMS099979_SAVOR_LgoC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" y="27"/>
              <a:ext cx="1361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"/>
            <p:cNvSpPr txBox="1">
              <a:spLocks noChangeArrowheads="1"/>
            </p:cNvSpPr>
            <p:nvPr userDrawn="1"/>
          </p:nvSpPr>
          <p:spPr bwMode="auto">
            <a:xfrm>
              <a:off x="0" y="566"/>
              <a:ext cx="121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00">
                  <a:solidFill>
                    <a:srgbClr val="00A278"/>
                  </a:solidFill>
                  <a:latin typeface="Lucida Sans" pitchFamily="34" charset="0"/>
                  <a:ea typeface="MS PGothic" pitchFamily="34" charset="-128"/>
                </a:rPr>
                <a:t>TIMI STUDY GROUP / HADASSAH MEDICAL ORG</a:t>
              </a:r>
            </a:p>
          </p:txBody>
        </p:sp>
      </p:grp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 b="1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85213" y="6543675"/>
            <a:ext cx="457200" cy="304800"/>
          </a:xfrm>
        </p:spPr>
        <p:txBody>
          <a:bodyPr/>
          <a:lstStyle>
            <a:lvl1pPr>
              <a:defRPr/>
            </a:lvl1pPr>
          </a:lstStyle>
          <a:p>
            <a:fld id="{06487BA1-19DB-4867-9923-BCE154F450D2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88929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7A5D1AF-71DF-4A1C-8976-DF1099E20C49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554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2CAABD-49FD-4262-AA0F-2C6942F245A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045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4B53FE-AC68-4F0A-B5D7-0B166F5B96C5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50792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576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159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25A734-0B49-40A3-98FB-E2BFD3D80FBC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04286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438A2A-9B94-439D-B2AD-46317CF4C476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38144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1227CF-4B9E-4626-92CB-8029BD323328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73522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2CAABD-49FD-4262-AA0F-2C6942F245AC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59361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D8B1A4-B32A-40C3-A1EE-D82044D12BC1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53695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BD25B2-4B62-4221-A98A-198837C87058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07312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F8D25D-F676-423D-B996-774282DE8DE5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14571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46038"/>
            <a:ext cx="2120900" cy="6080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6038"/>
            <a:ext cx="6210300" cy="6080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56B049-C1DF-4133-B0ED-BC76264EE509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19214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96998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D8B1A4-B32A-40C3-A1EE-D82044D12BC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322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6C06-712E-0543-AF0F-6656E06E33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84D8-9013-2847-8548-E1430235BDE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029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6C06-712E-0543-AF0F-6656E06E33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84D8-9013-2847-8548-E1430235BDE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795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6C06-712E-0543-AF0F-6656E06E33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84D8-9013-2847-8548-E1430235BDE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028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6C06-712E-0543-AF0F-6656E06E33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84D8-9013-2847-8548-E1430235BDE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976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6C06-712E-0543-AF0F-6656E06E33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84D8-9013-2847-8548-E1430235BDE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501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6C06-712E-0543-AF0F-6656E06E33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84D8-9013-2847-8548-E1430235BDE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732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6C06-712E-0543-AF0F-6656E06E33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84D8-9013-2847-8548-E1430235BDE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84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6C06-712E-0543-AF0F-6656E06E33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84D8-9013-2847-8548-E1430235BDE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1377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6C06-712E-0543-AF0F-6656E06E33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84D8-9013-2847-8548-E1430235BDE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439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6C06-712E-0543-AF0F-6656E06E33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84D8-9013-2847-8548-E1430235BDE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3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BD25B2-4B62-4221-A98A-198837C8705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790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6C06-712E-0543-AF0F-6656E06E33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84D8-9013-2847-8548-E1430235BDE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331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248" y="188639"/>
            <a:ext cx="8639504" cy="2140173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0454" y="2420888"/>
            <a:ext cx="762309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16" y="4483169"/>
            <a:ext cx="5230368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281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64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509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248" y="1340768"/>
            <a:ext cx="4262602" cy="48361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0768"/>
            <a:ext cx="4262602" cy="48361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396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8624" y="6597352"/>
            <a:ext cx="935376" cy="260648"/>
          </a:xfrm>
        </p:spPr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92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067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8" y="457200"/>
            <a:ext cx="3671679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66903" y="0"/>
            <a:ext cx="5077097" cy="58610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248" y="2057400"/>
            <a:ext cx="36716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760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F6F95BD5-C3FD-4E9B-9240-B27EACB3D069}" type="slidenum">
              <a:rPr lang="en-GB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 rot="5400000">
            <a:off x="5916491" y="3167643"/>
            <a:ext cx="5899380" cy="323851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1595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774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/>
            </a:gs>
            <a:gs pos="100000">
              <a:schemeClr val="bg2">
                <a:lumMod val="50000"/>
              </a:schemeClr>
            </a:gs>
            <a:gs pos="28000">
              <a:srgbClr val="003366"/>
            </a:gs>
            <a:gs pos="59000">
              <a:schemeClr val="bg1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46038"/>
            <a:ext cx="658495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4693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1"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96325" y="6477000"/>
            <a:ext cx="4572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48F454-AFBC-4D57-98D6-D5D7E59126F8}" type="slidenum">
              <a:rPr lang="en-US">
                <a:solidFill>
                  <a:srgbClr val="FFFFFF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10213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79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1588" y="0"/>
            <a:ext cx="9140825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55850" y="46038"/>
            <a:ext cx="658495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4693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1"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0" y="42863"/>
            <a:ext cx="2330450" cy="1039812"/>
            <a:chOff x="0" y="27"/>
            <a:chExt cx="1468" cy="655"/>
          </a:xfrm>
        </p:grpSpPr>
        <p:pic>
          <p:nvPicPr>
            <p:cNvPr id="1033" name="Picture 3" descr="BMS099979_SAVOR_LgoC3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" y="27"/>
              <a:ext cx="1361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0" y="566"/>
              <a:ext cx="121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00">
                  <a:solidFill>
                    <a:srgbClr val="00A278"/>
                  </a:solidFill>
                  <a:latin typeface="Lucida Sans" pitchFamily="34" charset="0"/>
                  <a:ea typeface="MS PGothic" pitchFamily="34" charset="-128"/>
                </a:rPr>
                <a:t>TIMI STUDY GROUP / HADASSAH MEDICAL ORG</a:t>
              </a:r>
            </a:p>
          </p:txBody>
        </p:sp>
      </p:grp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96325" y="6477000"/>
            <a:ext cx="4572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488E14-8594-4897-AA3C-A1D3030FC601}" type="slidenum">
              <a:rPr lang="en-US" smtClean="0">
                <a:solidFill>
                  <a:srgbClr val="FFFFFF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38439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/>
            </a:gs>
            <a:gs pos="100000">
              <a:schemeClr val="bg2">
                <a:lumMod val="50000"/>
              </a:schemeClr>
            </a:gs>
            <a:gs pos="28000">
              <a:srgbClr val="003366"/>
            </a:gs>
            <a:gs pos="59000">
              <a:schemeClr val="bg1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9" y="46046"/>
            <a:ext cx="658495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6"/>
            <a:ext cx="84693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1"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96325" y="6477000"/>
            <a:ext cx="4572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48F454-AFBC-4D57-98D6-D5D7E59126F8}" type="slidenum">
              <a:rPr lang="en-US">
                <a:solidFill>
                  <a:srgbClr val="FFFFFF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10213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1588" y="0"/>
            <a:ext cx="9140825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55850" y="46038"/>
            <a:ext cx="658495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4693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1"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0" y="42863"/>
            <a:ext cx="2330450" cy="1039812"/>
            <a:chOff x="0" y="27"/>
            <a:chExt cx="1468" cy="655"/>
          </a:xfrm>
        </p:grpSpPr>
        <p:pic>
          <p:nvPicPr>
            <p:cNvPr id="1033" name="Picture 3" descr="BMS099979_SAVOR_LgoC3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" y="27"/>
              <a:ext cx="1361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0" y="566"/>
              <a:ext cx="121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00">
                  <a:solidFill>
                    <a:srgbClr val="00A278"/>
                  </a:solidFill>
                  <a:latin typeface="Lucida Sans" pitchFamily="34" charset="0"/>
                  <a:ea typeface="MS PGothic" pitchFamily="34" charset="-128"/>
                </a:rPr>
                <a:t>TIMI STUDY GROUP / HADASSAH MEDICAL ORG</a:t>
              </a:r>
            </a:p>
          </p:txBody>
        </p:sp>
      </p:grp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96325" y="6477000"/>
            <a:ext cx="4572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488E14-8594-4897-AA3C-A1D3030FC601}" type="slidenum">
              <a:rPr lang="en-US" smtClean="0">
                <a:solidFill>
                  <a:srgbClr val="FFFFFF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38439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1588" y="0"/>
            <a:ext cx="9140825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55850" y="46038"/>
            <a:ext cx="658495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4693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1"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031" name="Group 10"/>
          <p:cNvGrpSpPr>
            <a:grpSpLocks/>
          </p:cNvGrpSpPr>
          <p:nvPr userDrawn="1"/>
        </p:nvGrpSpPr>
        <p:grpSpPr bwMode="auto">
          <a:xfrm>
            <a:off x="0" y="42863"/>
            <a:ext cx="2330450" cy="1039812"/>
            <a:chOff x="0" y="27"/>
            <a:chExt cx="1468" cy="655"/>
          </a:xfrm>
        </p:grpSpPr>
        <p:pic>
          <p:nvPicPr>
            <p:cNvPr id="1033" name="Picture 3" descr="BMS099979_SAVOR_LgoC3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" y="27"/>
              <a:ext cx="1361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0" y="566"/>
              <a:ext cx="121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00">
                  <a:solidFill>
                    <a:srgbClr val="00A278"/>
                  </a:solidFill>
                  <a:latin typeface="Lucida Sans" pitchFamily="34" charset="0"/>
                  <a:ea typeface="MS PGothic" pitchFamily="34" charset="-128"/>
                </a:rPr>
                <a:t>TIMI STUDY GROUP / HADASSAH MEDICAL ORG</a:t>
              </a:r>
            </a:p>
          </p:txBody>
        </p:sp>
      </p:grp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96325" y="6477000"/>
            <a:ext cx="4572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488E14-8594-4897-AA3C-A1D3030FC601}" type="slidenum">
              <a:rPr lang="en-US" smtClean="0">
                <a:solidFill>
                  <a:srgbClr val="FFFFFF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46435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1588" y="0"/>
            <a:ext cx="9140825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55850" y="46038"/>
            <a:ext cx="6584950" cy="10445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469313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1"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031" name="Group 10"/>
          <p:cNvGrpSpPr>
            <a:grpSpLocks/>
          </p:cNvGrpSpPr>
          <p:nvPr userDrawn="1"/>
        </p:nvGrpSpPr>
        <p:grpSpPr bwMode="auto">
          <a:xfrm>
            <a:off x="0" y="42863"/>
            <a:ext cx="2330450" cy="1039812"/>
            <a:chOff x="0" y="27"/>
            <a:chExt cx="1468" cy="655"/>
          </a:xfrm>
        </p:grpSpPr>
        <p:pic>
          <p:nvPicPr>
            <p:cNvPr id="1033" name="Picture 3" descr="BMS099979_SAVOR_LgoC3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" y="27"/>
              <a:ext cx="1361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0" y="566"/>
              <a:ext cx="121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00">
                  <a:solidFill>
                    <a:srgbClr val="00A278"/>
                  </a:solidFill>
                  <a:latin typeface="Lucida Sans" pitchFamily="34" charset="0"/>
                  <a:ea typeface="MS PGothic" charset="0"/>
                  <a:cs typeface="MS PGothic" charset="0"/>
                </a:rPr>
                <a:t>TIMI STUDY GROUP / HADASSAH MEDICAL ORG</a:t>
              </a:r>
            </a:p>
          </p:txBody>
        </p:sp>
      </p:grp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96325" y="6477000"/>
            <a:ext cx="4572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6DAA44-A201-1F4B-8448-F6A579999B07}" type="slidenum">
              <a:rPr lang="en-US">
                <a:solidFill>
                  <a:srgbClr val="FFFFFF"/>
                </a:solidFill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39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10000">
              <a:srgbClr val="000000"/>
            </a:gs>
            <a:gs pos="100000">
              <a:srgbClr val="0000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1588" y="0"/>
            <a:ext cx="9140825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55850" y="46038"/>
            <a:ext cx="658495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4693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1"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031" name="Group 10"/>
          <p:cNvGrpSpPr>
            <a:grpSpLocks/>
          </p:cNvGrpSpPr>
          <p:nvPr/>
        </p:nvGrpSpPr>
        <p:grpSpPr bwMode="auto">
          <a:xfrm>
            <a:off x="0" y="42863"/>
            <a:ext cx="2330450" cy="1039812"/>
            <a:chOff x="0" y="27"/>
            <a:chExt cx="1468" cy="655"/>
          </a:xfrm>
        </p:grpSpPr>
        <p:pic>
          <p:nvPicPr>
            <p:cNvPr id="1033" name="Picture 3" descr="BMS099979_SAVOR_LgoC3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" y="27"/>
              <a:ext cx="1361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0" y="566"/>
              <a:ext cx="121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00">
                  <a:solidFill>
                    <a:srgbClr val="00A278"/>
                  </a:solidFill>
                  <a:latin typeface="Lucida Sans" pitchFamily="34" charset="0"/>
                  <a:ea typeface="MS PGothic" pitchFamily="34" charset="-128"/>
                </a:rPr>
                <a:t>TIMI STUDY GROUP / HADASSAH MEDICAL ORG</a:t>
              </a:r>
            </a:p>
          </p:txBody>
        </p:sp>
      </p:grp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96325" y="6477000"/>
            <a:ext cx="4572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48F454-AFBC-4D57-98D6-D5D7E59126F8}" type="slidenum">
              <a:rPr lang="en-US">
                <a:solidFill>
                  <a:srgbClr val="FFFFFF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27481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10000">
              <a:srgbClr val="000000"/>
            </a:gs>
            <a:gs pos="100000">
              <a:srgbClr val="0000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1588" y="0"/>
            <a:ext cx="9140825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55850" y="46038"/>
            <a:ext cx="658495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4693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1"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031" name="Group 10"/>
          <p:cNvGrpSpPr>
            <a:grpSpLocks/>
          </p:cNvGrpSpPr>
          <p:nvPr userDrawn="1"/>
        </p:nvGrpSpPr>
        <p:grpSpPr bwMode="auto">
          <a:xfrm>
            <a:off x="0" y="42863"/>
            <a:ext cx="2330450" cy="1039812"/>
            <a:chOff x="0" y="27"/>
            <a:chExt cx="1468" cy="655"/>
          </a:xfrm>
        </p:grpSpPr>
        <p:pic>
          <p:nvPicPr>
            <p:cNvPr id="1033" name="Picture 3" descr="BMS099979_SAVOR_LgoC3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" y="27"/>
              <a:ext cx="1361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0" y="566"/>
              <a:ext cx="121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00">
                  <a:solidFill>
                    <a:srgbClr val="00A278"/>
                  </a:solidFill>
                  <a:latin typeface="Lucida Sans" pitchFamily="34" charset="0"/>
                  <a:ea typeface="MS PGothic" pitchFamily="34" charset="-128"/>
                </a:rPr>
                <a:t>TIMI STUDY GROUP / HADASSAH MEDICAL ORG</a:t>
              </a:r>
            </a:p>
          </p:txBody>
        </p:sp>
      </p:grp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96325" y="6477000"/>
            <a:ext cx="4572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48F454-AFBC-4D57-98D6-D5D7E59126F8}" type="slidenum">
              <a:rPr lang="en-US">
                <a:solidFill>
                  <a:srgbClr val="FFFFFF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20511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1588" y="0"/>
            <a:ext cx="9140825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55850" y="46038"/>
            <a:ext cx="658495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4693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1"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031" name="Group 10"/>
          <p:cNvGrpSpPr>
            <a:grpSpLocks/>
          </p:cNvGrpSpPr>
          <p:nvPr userDrawn="1"/>
        </p:nvGrpSpPr>
        <p:grpSpPr bwMode="auto">
          <a:xfrm>
            <a:off x="0" y="42863"/>
            <a:ext cx="2330450" cy="1039812"/>
            <a:chOff x="0" y="27"/>
            <a:chExt cx="1468" cy="655"/>
          </a:xfrm>
        </p:grpSpPr>
        <p:pic>
          <p:nvPicPr>
            <p:cNvPr id="1033" name="Picture 3" descr="BMS099979_SAVOR_LgoC3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" y="27"/>
              <a:ext cx="1361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0" y="566"/>
              <a:ext cx="121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00">
                  <a:solidFill>
                    <a:srgbClr val="00A278"/>
                  </a:solidFill>
                  <a:latin typeface="Lucida Sans" pitchFamily="34" charset="0"/>
                  <a:ea typeface="MS PGothic" pitchFamily="34" charset="-128"/>
                </a:rPr>
                <a:t>TIMI STUDY GROUP / HADASSAH MEDICAL ORG</a:t>
              </a:r>
            </a:p>
          </p:txBody>
        </p:sp>
      </p:grp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96325" y="6477000"/>
            <a:ext cx="4572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488E14-8594-4897-AA3C-A1D3030FC601}" type="slidenum">
              <a:rPr lang="en-US" smtClean="0">
                <a:solidFill>
                  <a:srgbClr val="FFFFFF"/>
                </a:solidFill>
                <a:latin typeface="Arial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38439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10000">
              <a:srgbClr val="000000"/>
            </a:gs>
            <a:gs pos="100000">
              <a:srgbClr val="0000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1588" y="0"/>
            <a:ext cx="9140825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55850" y="46038"/>
            <a:ext cx="658495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4693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1"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031" name="Group 10"/>
          <p:cNvGrpSpPr>
            <a:grpSpLocks/>
          </p:cNvGrpSpPr>
          <p:nvPr userDrawn="1"/>
        </p:nvGrpSpPr>
        <p:grpSpPr bwMode="auto">
          <a:xfrm>
            <a:off x="0" y="42863"/>
            <a:ext cx="2330450" cy="1039812"/>
            <a:chOff x="0" y="27"/>
            <a:chExt cx="1468" cy="655"/>
          </a:xfrm>
        </p:grpSpPr>
        <p:pic>
          <p:nvPicPr>
            <p:cNvPr id="1033" name="Picture 3" descr="BMS099979_SAVOR_LgoC3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" y="27"/>
              <a:ext cx="1361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0" y="566"/>
              <a:ext cx="121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00">
                  <a:solidFill>
                    <a:srgbClr val="00A278"/>
                  </a:solidFill>
                  <a:latin typeface="Lucida Sans" pitchFamily="34" charset="0"/>
                  <a:ea typeface="MS PGothic" pitchFamily="34" charset="-128"/>
                </a:rPr>
                <a:t>TIMI STUDY GROUP / HADASSAH MEDICAL ORG</a:t>
              </a:r>
            </a:p>
          </p:txBody>
        </p:sp>
      </p:grp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96325" y="6477000"/>
            <a:ext cx="4572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48F454-AFBC-4D57-98D6-D5D7E59126F8}" type="slidenum">
              <a:rPr lang="en-US">
                <a:solidFill>
                  <a:srgbClr val="FFFFFF"/>
                </a:solidFill>
                <a:latin typeface="Arial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70853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/>
            <a:fld id="{8D956C06-712E-0543-AF0F-6656E06E3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/>
            <a:fld id="{160C84D8-9013-2847-8548-E1430235BD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4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60" y="6165304"/>
            <a:ext cx="1728192" cy="5438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248" y="188641"/>
            <a:ext cx="8639504" cy="10081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248" y="1340768"/>
            <a:ext cx="8639504" cy="4836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000" y="6382800"/>
            <a:ext cx="6843600" cy="2448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rgbClr val="5A5A5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624" y="6597352"/>
            <a:ext cx="935376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6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3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Calibri" panose="020F050202020403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Calibri" panose="020F050202020403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9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37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113.xml"/><Relationship Id="rId5" Type="http://schemas.openxmlformats.org/officeDocument/2006/relationships/image" Target="../media/image49.tiff"/><Relationship Id="rId4" Type="http://schemas.openxmlformats.org/officeDocument/2006/relationships/image" Target="../media/image4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14.jpe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8686800" cy="1470025"/>
          </a:xfrm>
        </p:spPr>
        <p:txBody>
          <a:bodyPr/>
          <a:lstStyle/>
          <a:p>
            <a:r>
              <a:rPr lang="en-US" sz="4000" dirty="0">
                <a:solidFill>
                  <a:srgbClr val="FFFF66"/>
                </a:solidFill>
              </a:rPr>
              <a:t>Recent Breakthroughs in </a:t>
            </a:r>
            <a:br>
              <a:rPr lang="en-US" sz="4000" dirty="0">
                <a:solidFill>
                  <a:srgbClr val="FFFF66"/>
                </a:solidFill>
              </a:rPr>
            </a:br>
            <a:r>
              <a:rPr lang="en-US" sz="4000" dirty="0">
                <a:solidFill>
                  <a:srgbClr val="FFFF66"/>
                </a:solidFill>
              </a:rPr>
              <a:t>Cardiovascular Outcomes Trials </a:t>
            </a:r>
            <a:br>
              <a:rPr lang="en-US" sz="4000" dirty="0">
                <a:solidFill>
                  <a:srgbClr val="FFFF66"/>
                </a:solidFill>
              </a:rPr>
            </a:br>
            <a:r>
              <a:rPr lang="en-US" sz="4000" dirty="0">
                <a:solidFill>
                  <a:srgbClr val="FFFF66"/>
                </a:solidFill>
              </a:rPr>
              <a:t>in T2DM</a:t>
            </a:r>
            <a:endParaRPr lang="en-US" sz="2800" i="1" dirty="0">
              <a:solidFill>
                <a:srgbClr val="FFFF66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3276600"/>
            <a:ext cx="8610600" cy="1600200"/>
          </a:xfrm>
        </p:spPr>
        <p:txBody>
          <a:bodyPr>
            <a:noAutofit/>
          </a:bodyPr>
          <a:lstStyle/>
          <a:p>
            <a:r>
              <a:rPr lang="en-US" sz="2800" dirty="0"/>
              <a:t>Benjamin M. Scirica, MD MPH FACC</a:t>
            </a:r>
          </a:p>
          <a:p>
            <a:r>
              <a:rPr lang="en-US" sz="2000" dirty="0">
                <a:solidFill>
                  <a:schemeClr val="tx2"/>
                </a:solidFill>
              </a:rPr>
              <a:t>Cardiovascular Division, Brigham and Women's Hospital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i="1" dirty="0">
                <a:solidFill>
                  <a:schemeClr val="tx2"/>
                </a:solidFill>
              </a:rPr>
              <a:t>Senior Investigator</a:t>
            </a:r>
            <a:r>
              <a:rPr lang="en-US" sz="2000" dirty="0">
                <a:solidFill>
                  <a:schemeClr val="tx2"/>
                </a:solidFill>
              </a:rPr>
              <a:t>, TIMI Study Group 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i="1" dirty="0">
                <a:solidFill>
                  <a:schemeClr val="tx2"/>
                </a:solidFill>
              </a:rPr>
              <a:t>Associate Professor of Medicine</a:t>
            </a:r>
            <a:r>
              <a:rPr lang="en-US" sz="2000" dirty="0">
                <a:solidFill>
                  <a:schemeClr val="tx2"/>
                </a:solidFill>
              </a:rPr>
              <a:t>, Harvard Medical School</a:t>
            </a:r>
            <a:r>
              <a:rPr lang="en-US" sz="2000" i="1" dirty="0"/>
              <a:t>	</a:t>
            </a:r>
            <a:endParaRPr lang="en-US" sz="2000" dirty="0">
              <a:solidFill>
                <a:schemeClr val="tx2">
                  <a:lumMod val="9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5334000"/>
            <a:ext cx="9144000" cy="1524000"/>
            <a:chOff x="0" y="5334000"/>
            <a:chExt cx="9144000" cy="1524000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5334000"/>
              <a:ext cx="9144000" cy="1524000"/>
              <a:chOff x="0" y="5334000"/>
              <a:chExt cx="9144000" cy="15240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0" y="5334000"/>
                <a:ext cx="9144000" cy="1524000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grpSp>
            <p:nvGrpSpPr>
              <p:cNvPr id="11" name="Group 6"/>
              <p:cNvGrpSpPr>
                <a:grpSpLocks noChangeAspect="1"/>
              </p:cNvGrpSpPr>
              <p:nvPr/>
            </p:nvGrpSpPr>
            <p:grpSpPr bwMode="auto">
              <a:xfrm>
                <a:off x="7924800" y="5562600"/>
                <a:ext cx="876300" cy="1041400"/>
                <a:chOff x="3072" y="720"/>
                <a:chExt cx="2427" cy="2880"/>
              </a:xfrm>
            </p:grpSpPr>
            <p:sp>
              <p:nvSpPr>
                <p:cNvPr id="13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3076" y="734"/>
                  <a:ext cx="2420" cy="133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" name="Freeform 8"/>
                <p:cNvSpPr>
                  <a:spLocks noChangeAspect="1"/>
                </p:cNvSpPr>
                <p:nvPr/>
              </p:nvSpPr>
              <p:spPr bwMode="auto">
                <a:xfrm>
                  <a:off x="3303" y="1612"/>
                  <a:ext cx="1942" cy="1679"/>
                </a:xfrm>
                <a:custGeom>
                  <a:avLst/>
                  <a:gdLst>
                    <a:gd name="T0" fmla="*/ 0 w 1942"/>
                    <a:gd name="T1" fmla="*/ 453 h 1679"/>
                    <a:gd name="T2" fmla="*/ 282 w 1942"/>
                    <a:gd name="T3" fmla="*/ 1342 h 1679"/>
                    <a:gd name="T4" fmla="*/ 980 w 1942"/>
                    <a:gd name="T5" fmla="*/ 1660 h 1679"/>
                    <a:gd name="T6" fmla="*/ 1391 w 1942"/>
                    <a:gd name="T7" fmla="*/ 1679 h 1679"/>
                    <a:gd name="T8" fmla="*/ 1667 w 1942"/>
                    <a:gd name="T9" fmla="*/ 1342 h 1679"/>
                    <a:gd name="T10" fmla="*/ 1942 w 1942"/>
                    <a:gd name="T11" fmla="*/ 196 h 1679"/>
                    <a:gd name="T12" fmla="*/ 1807 w 1942"/>
                    <a:gd name="T13" fmla="*/ 24 h 1679"/>
                    <a:gd name="T14" fmla="*/ 1618 w 1942"/>
                    <a:gd name="T15" fmla="*/ 0 h 1679"/>
                    <a:gd name="T16" fmla="*/ 0 w 1942"/>
                    <a:gd name="T17" fmla="*/ 12 h 1679"/>
                    <a:gd name="T18" fmla="*/ 12 w 1942"/>
                    <a:gd name="T19" fmla="*/ 392 h 167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42"/>
                    <a:gd name="T31" fmla="*/ 0 h 1679"/>
                    <a:gd name="T32" fmla="*/ 1942 w 1942"/>
                    <a:gd name="T33" fmla="*/ 1679 h 167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42" h="1679">
                      <a:moveTo>
                        <a:pt x="0" y="453"/>
                      </a:moveTo>
                      <a:lnTo>
                        <a:pt x="282" y="1342"/>
                      </a:lnTo>
                      <a:lnTo>
                        <a:pt x="980" y="1660"/>
                      </a:lnTo>
                      <a:lnTo>
                        <a:pt x="1391" y="1679"/>
                      </a:lnTo>
                      <a:lnTo>
                        <a:pt x="1667" y="1342"/>
                      </a:lnTo>
                      <a:lnTo>
                        <a:pt x="1942" y="196"/>
                      </a:lnTo>
                      <a:lnTo>
                        <a:pt x="1807" y="24"/>
                      </a:lnTo>
                      <a:lnTo>
                        <a:pt x="1618" y="0"/>
                      </a:lnTo>
                      <a:lnTo>
                        <a:pt x="0" y="12"/>
                      </a:lnTo>
                      <a:lnTo>
                        <a:pt x="12" y="392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pic>
              <p:nvPicPr>
                <p:cNvPr id="15" name="Picture 9" descr="HarvardMed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72" y="720"/>
                  <a:ext cx="2427" cy="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2" name="Picture 11" descr="HeartandVascular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0" y="5513109"/>
                <a:ext cx="4419600" cy="1116291"/>
              </a:xfrm>
              <a:prstGeom prst="rect">
                <a:avLst/>
              </a:prstGeom>
            </p:spPr>
          </p:pic>
        </p:grpSp>
        <p:pic>
          <p:nvPicPr>
            <p:cNvPr id="9" name="Picture 4" descr="final logo big 300 dpi small gif big letter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466" y="5373088"/>
              <a:ext cx="981513" cy="1422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001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3" cstate="print"/>
          <a:srcRect l="13223" t="5474"/>
          <a:stretch>
            <a:fillRect/>
          </a:stretch>
        </p:blipFill>
        <p:spPr bwMode="auto">
          <a:xfrm>
            <a:off x="2104360" y="734016"/>
            <a:ext cx="4756871" cy="278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8" y="0"/>
            <a:ext cx="8639504" cy="100811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EMPA-REG OUTCOME and CANVAS: 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Renal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926" y="6474241"/>
            <a:ext cx="4007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Arial" charset="0"/>
              </a:rPr>
              <a:t>Zinman B et al. N </a:t>
            </a:r>
            <a:r>
              <a:rPr lang="en-US" sz="1000" dirty="0" err="1">
                <a:solidFill>
                  <a:prstClr val="black"/>
                </a:solidFill>
                <a:latin typeface="Arial" charset="0"/>
              </a:rPr>
              <a:t>Engl</a:t>
            </a:r>
            <a:r>
              <a:rPr lang="en-US" sz="1000" dirty="0">
                <a:solidFill>
                  <a:prstClr val="black"/>
                </a:solidFill>
                <a:latin typeface="Arial" charset="0"/>
              </a:rPr>
              <a:t> J Med 2016; DOI: 10.1056/NEJMoa1515920</a:t>
            </a:r>
          </a:p>
        </p:txBody>
      </p:sp>
      <p:pic>
        <p:nvPicPr>
          <p:cNvPr id="261123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23619" t="7762" r="1" b="22344"/>
          <a:stretch/>
        </p:blipFill>
        <p:spPr bwMode="auto">
          <a:xfrm>
            <a:off x="0" y="3505199"/>
            <a:ext cx="4409432" cy="269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3957981"/>
            <a:ext cx="4914348" cy="21380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2136" y="3607099"/>
            <a:ext cx="3172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40%↓ eGFR, RRT, Renal Death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1709" y="3607099"/>
            <a:ext cx="3420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Doubling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SCre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RRT, Renal Death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0200" y="6096000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8307" y="6095999"/>
            <a:ext cx="729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52666" y="6455069"/>
            <a:ext cx="38443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Arial" charset="0"/>
                <a:ea typeface="ＭＳ Ｐゴシック" pitchFamily="34" charset="-128"/>
              </a:rPr>
              <a:t>Neal B et al. N </a:t>
            </a:r>
            <a:r>
              <a:rPr lang="en-US" sz="1000" dirty="0" err="1">
                <a:latin typeface="Arial" charset="0"/>
                <a:ea typeface="ＭＳ Ｐゴシック" pitchFamily="34" charset="-128"/>
              </a:rPr>
              <a:t>Engl</a:t>
            </a:r>
            <a:r>
              <a:rPr lang="en-US" sz="1000" dirty="0">
                <a:latin typeface="Arial" charset="0"/>
                <a:ea typeface="ＭＳ Ｐゴシック" pitchFamily="34" charset="-128"/>
              </a:rPr>
              <a:t> J Med 2017. DOI: 10.1056/NEJMoa1611925</a:t>
            </a:r>
          </a:p>
        </p:txBody>
      </p:sp>
    </p:spTree>
    <p:extLst>
      <p:ext uri="{BB962C8B-B14F-4D97-AF65-F5344CB8AC3E}">
        <p14:creationId xmlns:p14="http://schemas.microsoft.com/office/powerpoint/2010/main" val="3890937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3637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6468343"/>
            <a:ext cx="2399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David Mathews, ADA 2017</a:t>
            </a:r>
          </a:p>
        </p:txBody>
      </p:sp>
    </p:spTree>
    <p:extLst>
      <p:ext uri="{BB962C8B-B14F-4D97-AF65-F5344CB8AC3E}">
        <p14:creationId xmlns:p14="http://schemas.microsoft.com/office/powerpoint/2010/main" val="157746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24400" y="98425"/>
            <a:ext cx="4216400" cy="1044575"/>
          </a:xfrm>
        </p:spPr>
        <p:txBody>
          <a:bodyPr/>
          <a:lstStyle/>
          <a:p>
            <a:r>
              <a:rPr lang="en-US" dirty="0">
                <a:solidFill>
                  <a:srgbClr val="FFFF66"/>
                </a:solidFill>
              </a:rPr>
              <a:t>The GLP1</a:t>
            </a:r>
            <a:br>
              <a:rPr lang="en-US" dirty="0">
                <a:solidFill>
                  <a:srgbClr val="FFFF66"/>
                </a:solidFill>
              </a:rPr>
            </a:br>
            <a:r>
              <a:rPr lang="en-US" dirty="0">
                <a:solidFill>
                  <a:srgbClr val="FFFF66"/>
                </a:solidFill>
              </a:rPr>
              <a:t>Studies</a:t>
            </a:r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5419725" cy="294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981200"/>
            <a:ext cx="6170404" cy="332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3265" y="3886201"/>
            <a:ext cx="587073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5370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>
          <a:xfrm>
            <a:off x="2166897" y="276999"/>
            <a:ext cx="4775859" cy="646331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kern="1200" dirty="0">
                <a:solidFill>
                  <a:srgbClr val="FFFF66"/>
                </a:solidFill>
                <a:latin typeface="Arial" charset="0"/>
                <a:cs typeface="+mn-cs"/>
              </a:rPr>
              <a:t>GLP -1: ELIXA TRIAL</a:t>
            </a:r>
          </a:p>
        </p:txBody>
      </p:sp>
      <p:sp>
        <p:nvSpPr>
          <p:cNvPr id="30723" name="TextBox 8"/>
          <p:cNvSpPr txBox="1">
            <a:spLocks noChangeArrowheads="1"/>
          </p:cNvSpPr>
          <p:nvPr/>
        </p:nvSpPr>
        <p:spPr bwMode="auto">
          <a:xfrm>
            <a:off x="6550025" y="2998788"/>
            <a:ext cx="2413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228600" y="1219200"/>
            <a:ext cx="3484657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b="1" u="sng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Population</a:t>
            </a:r>
            <a:r>
              <a:rPr lang="en-US" sz="2200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: </a:t>
            </a:r>
          </a:p>
          <a:p>
            <a:pPr marL="623888" lvl="1" indent="-16668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−"/>
            </a:pPr>
            <a:r>
              <a:rPr lang="en-US" sz="2000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6,068 pts with T2DM ≤180d post-ACS</a:t>
            </a:r>
            <a:endParaRPr lang="en-US" sz="2200" b="1" dirty="0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b="1" u="sng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PEP</a:t>
            </a:r>
            <a:r>
              <a:rPr lang="en-US" sz="2200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: </a:t>
            </a:r>
          </a:p>
          <a:p>
            <a:pPr marL="623888" lvl="1" indent="-16668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−"/>
            </a:pPr>
            <a:r>
              <a:rPr lang="en-US" sz="2000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Non-inferiority (upper bound of 1.3) for CV death, MI, stroke, or UA hosp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200" b="1" dirty="0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b="1" u="sng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Results</a:t>
            </a:r>
            <a:r>
              <a:rPr lang="en-US" sz="2200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:</a:t>
            </a:r>
          </a:p>
          <a:p>
            <a:pPr marL="623888" lvl="1" indent="-16668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−"/>
            </a:pPr>
            <a:r>
              <a:rPr lang="en-US" sz="2000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Median f/u: 25 months</a:t>
            </a:r>
          </a:p>
          <a:p>
            <a:pPr marL="623888" lvl="1" indent="-16668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−"/>
            </a:pPr>
            <a:r>
              <a:rPr lang="en-US" sz="2000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HR 1.02; 95% CI 0.89-1.17 with 406 (13.4%) </a:t>
            </a:r>
            <a:r>
              <a:rPr lang="en-US" sz="2000" b="1" dirty="0" err="1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vs</a:t>
            </a:r>
            <a:r>
              <a:rPr lang="en-US" sz="2000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 399 (13.2%) PEP events</a:t>
            </a:r>
          </a:p>
          <a:p>
            <a:pPr marL="623888" lvl="1" indent="-1666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4432300" y="6488113"/>
            <a:ext cx="4706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FFFFFF"/>
                </a:solidFill>
                <a:ea typeface="ＭＳ Ｐゴシック" pitchFamily="34" charset="-128"/>
              </a:rPr>
              <a:t>Pfeffer et al.  NEJM. 2015;373(23):2247-57</a:t>
            </a: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1943893"/>
            <a:ext cx="5249768" cy="37211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13963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038"/>
            <a:ext cx="8636000" cy="1044575"/>
          </a:xfrm>
        </p:spPr>
        <p:txBody>
          <a:bodyPr/>
          <a:lstStyle/>
          <a:p>
            <a:r>
              <a:rPr lang="en-US" dirty="0">
                <a:solidFill>
                  <a:srgbClr val="FFFF66"/>
                </a:solidFill>
              </a:rPr>
              <a:t>LEADER Trial</a:t>
            </a:r>
          </a:p>
        </p:txBody>
      </p:sp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2" cstate="print"/>
          <a:srcRect r="3965"/>
          <a:stretch>
            <a:fillRect/>
          </a:stretch>
        </p:blipFill>
        <p:spPr bwMode="auto">
          <a:xfrm>
            <a:off x="228600" y="1676400"/>
            <a:ext cx="4114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241" y="1676400"/>
            <a:ext cx="40223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38601"/>
            <a:ext cx="4114800" cy="223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8240" y="4038600"/>
            <a:ext cx="4023360" cy="230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2438400"/>
            <a:ext cx="141577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dirty="0"/>
              <a:t>Primary EP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4876800"/>
            <a:ext cx="2505814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dirty="0"/>
              <a:t>Myocardial Infarction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5403" y="2362200"/>
            <a:ext cx="1210588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dirty="0"/>
              <a:t>CV Death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5403" y="4800600"/>
            <a:ext cx="902811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dirty="0"/>
              <a:t>Stroke</a:t>
            </a:r>
          </a:p>
        </p:txBody>
      </p:sp>
      <p:pic>
        <p:nvPicPr>
          <p:cNvPr id="264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6477000"/>
            <a:ext cx="2009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438400" y="304800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1302 Events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5584"/>
            <a:ext cx="4572000" cy="195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67200"/>
            <a:ext cx="4522420" cy="195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44" name="Picture 4"/>
          <p:cNvPicPr>
            <a:picLocks noChangeAspect="1" noChangeArrowheads="1"/>
          </p:cNvPicPr>
          <p:nvPr/>
        </p:nvPicPr>
        <p:blipFill>
          <a:blip r:embed="rId4" cstate="print"/>
          <a:srcRect b="4887"/>
          <a:stretch>
            <a:fillRect/>
          </a:stretch>
        </p:blipFill>
        <p:spPr bwMode="auto">
          <a:xfrm>
            <a:off x="4628271" y="2005584"/>
            <a:ext cx="4515729" cy="195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67200"/>
            <a:ext cx="4572000" cy="195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038"/>
            <a:ext cx="8636000" cy="1044575"/>
          </a:xfrm>
        </p:spPr>
        <p:txBody>
          <a:bodyPr/>
          <a:lstStyle/>
          <a:p>
            <a:r>
              <a:rPr lang="en-US" dirty="0">
                <a:solidFill>
                  <a:srgbClr val="FFFF66"/>
                </a:solidFill>
              </a:rPr>
              <a:t>SUSTAIN 6 Trial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691384"/>
            <a:ext cx="141577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FFFF"/>
                </a:solidFill>
              </a:rPr>
              <a:t>Primary EP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724400"/>
            <a:ext cx="2505814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FFFF"/>
                </a:solidFill>
              </a:rPr>
              <a:t>Myocardial Infarction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2550652"/>
            <a:ext cx="1210588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FFFF"/>
                </a:solidFill>
              </a:rPr>
              <a:t>CV Death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4659868"/>
            <a:ext cx="902811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FFFF"/>
                </a:solidFill>
              </a:rPr>
              <a:t>Stroke</a:t>
            </a:r>
          </a:p>
        </p:txBody>
      </p:sp>
      <p:pic>
        <p:nvPicPr>
          <p:cNvPr id="264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6477000"/>
            <a:ext cx="2009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438400" y="3135868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254 Events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24600" y="98425"/>
            <a:ext cx="2616200" cy="1044575"/>
          </a:xfrm>
        </p:spPr>
        <p:txBody>
          <a:bodyPr/>
          <a:lstStyle/>
          <a:p>
            <a:r>
              <a:rPr lang="en-US" dirty="0">
                <a:solidFill>
                  <a:srgbClr val="FFFF66"/>
                </a:solidFill>
              </a:rPr>
              <a:t>The TZD</a:t>
            </a:r>
            <a:br>
              <a:rPr lang="en-US" dirty="0">
                <a:solidFill>
                  <a:srgbClr val="FFFF66"/>
                </a:solidFill>
              </a:rPr>
            </a:br>
            <a:r>
              <a:rPr lang="en-US" dirty="0">
                <a:solidFill>
                  <a:srgbClr val="FFFF66"/>
                </a:solidFill>
              </a:rPr>
              <a:t>Studies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631598"/>
            <a:ext cx="6510231" cy="211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971800"/>
            <a:ext cx="7340072" cy="347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5370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584950" cy="1044575"/>
          </a:xfrm>
        </p:spPr>
        <p:txBody>
          <a:bodyPr/>
          <a:lstStyle/>
          <a:p>
            <a:r>
              <a:rPr lang="en-US" sz="4000" dirty="0"/>
              <a:t>PROACTIVE Study</a:t>
            </a:r>
          </a:p>
        </p:txBody>
      </p:sp>
      <p:pic>
        <p:nvPicPr>
          <p:cNvPr id="2355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6248400"/>
            <a:ext cx="18478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-76200" y="2590800"/>
            <a:ext cx="4564074" cy="2895600"/>
            <a:chOff x="0" y="1676400"/>
            <a:chExt cx="4564074" cy="28956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55404"/>
            <a:stretch>
              <a:fillRect/>
            </a:stretch>
          </p:blipFill>
          <p:spPr bwMode="auto">
            <a:xfrm>
              <a:off x="0" y="1676400"/>
              <a:ext cx="4564074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3098343" y="2692400"/>
              <a:ext cx="1327607" cy="615553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HR 0·90</a:t>
              </a:r>
            </a:p>
            <a:p>
              <a:pPr algn="ctr"/>
              <a:r>
                <a:rPr lang="it-IT" sz="1050" b="1" dirty="0">
                  <a:solidFill>
                    <a:schemeClr val="bg1"/>
                  </a:solidFill>
                </a:rPr>
                <a:t>95% CI 0·80–1·02</a:t>
              </a:r>
            </a:p>
            <a:p>
              <a:pPr algn="ctr"/>
              <a:r>
                <a:rPr lang="it-IT" sz="1050" b="1" dirty="0">
                  <a:solidFill>
                    <a:schemeClr val="bg1"/>
                  </a:solidFill>
                </a:rPr>
                <a:t>p=0·095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95800" y="2590800"/>
            <a:ext cx="4692327" cy="2895600"/>
            <a:chOff x="4572000" y="1676400"/>
            <a:chExt cx="4692327" cy="28956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52057" b="4566"/>
            <a:stretch>
              <a:fillRect/>
            </a:stretch>
          </p:blipFill>
          <p:spPr bwMode="auto">
            <a:xfrm>
              <a:off x="4572000" y="1676400"/>
              <a:ext cx="4692327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7338445" y="1905000"/>
              <a:ext cx="1281120" cy="60016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HR 0·84</a:t>
              </a:r>
            </a:p>
            <a:p>
              <a:pPr algn="ctr"/>
              <a:r>
                <a:rPr lang="it-IT" sz="1050" b="1" dirty="0">
                  <a:solidFill>
                    <a:schemeClr val="bg1"/>
                  </a:solidFill>
                </a:rPr>
                <a:t>95% CI 0·72–0·98</a:t>
              </a:r>
            </a:p>
            <a:p>
              <a:pPr algn="ctr"/>
              <a:r>
                <a:rPr lang="it-IT" sz="1050" b="1" dirty="0">
                  <a:solidFill>
                    <a:schemeClr val="bg1"/>
                  </a:solidFill>
                </a:rPr>
                <a:t>p=0·027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772400" y="3200400"/>
              <a:ext cx="1219200" cy="381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16002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u="sng" dirty="0">
                <a:solidFill>
                  <a:schemeClr val="tx2"/>
                </a:solidFill>
              </a:rPr>
              <a:t>Primary Endpoint</a:t>
            </a:r>
          </a:p>
          <a:p>
            <a:pPr algn="ctr"/>
            <a:r>
              <a:rPr lang="en-US" sz="1400" b="1" dirty="0"/>
              <a:t>All-cause mortality, MI, stroke, ACS, endovascular or surgical intervention in the coronary or leg arteries, and amputation above the ankle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4572000" y="16002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u="sng" dirty="0">
                <a:solidFill>
                  <a:schemeClr val="tx2"/>
                </a:solidFill>
              </a:rPr>
              <a:t>Secondary Endpoint</a:t>
            </a:r>
          </a:p>
          <a:p>
            <a:pPr algn="ctr"/>
            <a:r>
              <a:rPr lang="en-US" sz="1400" b="1" dirty="0"/>
              <a:t>All-cause mortality, MI, stroke, ACS, 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IRIS Study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5" y="1600206"/>
            <a:ext cx="2666995" cy="45259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sz="2000" dirty="0"/>
              <a:t>Eligibility: </a:t>
            </a:r>
          </a:p>
          <a:p>
            <a:pPr marL="115888" indent="-115888" eaLnBrk="1" hangingPunct="1">
              <a:spcBef>
                <a:spcPct val="0"/>
              </a:spcBef>
            </a:pPr>
            <a:r>
              <a:rPr lang="en-US" sz="2000" dirty="0"/>
              <a:t>Ischemic stroke or TIA w/in 6m</a:t>
            </a:r>
          </a:p>
          <a:p>
            <a:pPr marL="115888" indent="-115888" eaLnBrk="1" hangingPunct="1">
              <a:spcBef>
                <a:spcPct val="0"/>
              </a:spcBef>
            </a:pPr>
            <a:r>
              <a:rPr lang="en-US" sz="2000" dirty="0"/>
              <a:t>Age ≥ 40 years</a:t>
            </a:r>
          </a:p>
          <a:p>
            <a:pPr marL="115888" indent="-115888" eaLnBrk="1" hangingPunct="1">
              <a:spcBef>
                <a:spcPct val="0"/>
              </a:spcBef>
            </a:pPr>
            <a:r>
              <a:rPr lang="en-US" sz="2000" dirty="0"/>
              <a:t>Insulin resistance</a:t>
            </a:r>
          </a:p>
          <a:p>
            <a:pPr marL="115888" indent="-115888" eaLnBrk="1" hangingPunct="1">
              <a:spcBef>
                <a:spcPct val="0"/>
              </a:spcBef>
            </a:pPr>
            <a:r>
              <a:rPr lang="en-US" sz="2000" dirty="0"/>
              <a:t>No diabetes</a:t>
            </a:r>
          </a:p>
          <a:p>
            <a:pPr marL="115888" indent="-115888" eaLnBrk="1" hangingPunct="1">
              <a:spcBef>
                <a:spcPct val="0"/>
              </a:spcBef>
            </a:pPr>
            <a:r>
              <a:rPr lang="en-US" sz="2000" dirty="0"/>
              <a:t>No heart failure</a:t>
            </a:r>
          </a:p>
          <a:p>
            <a:pPr marL="115888" indent="-115888" eaLnBrk="1" hangingPunct="1">
              <a:spcBef>
                <a:spcPct val="0"/>
              </a:spcBef>
            </a:pPr>
            <a:r>
              <a:rPr lang="en-US" sz="2000" dirty="0"/>
              <a:t>No bladder cancer</a:t>
            </a:r>
          </a:p>
          <a:p>
            <a:pPr lvl="1" eaLnBrk="1" hangingPunct="1">
              <a:spcBef>
                <a:spcPct val="0"/>
              </a:spcBef>
            </a:pP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7461" y="2836897"/>
            <a:ext cx="4984141" cy="3640103"/>
          </a:xfrm>
          <a:prstGeom prst="rect">
            <a:avLst/>
          </a:prstGeom>
        </p:spPr>
      </p:pic>
      <p:grpSp>
        <p:nvGrpSpPr>
          <p:cNvPr id="4" name="Group 16"/>
          <p:cNvGrpSpPr/>
          <p:nvPr/>
        </p:nvGrpSpPr>
        <p:grpSpPr>
          <a:xfrm>
            <a:off x="152400" y="225433"/>
            <a:ext cx="773113" cy="685800"/>
            <a:chOff x="3975100" y="3305322"/>
            <a:chExt cx="1206500" cy="1120628"/>
          </a:xfrm>
        </p:grpSpPr>
        <p:sp>
          <p:nvSpPr>
            <p:cNvPr id="5" name="Rectangle 4"/>
            <p:cNvSpPr/>
            <p:nvPr/>
          </p:nvSpPr>
          <p:spPr>
            <a:xfrm>
              <a:off x="3975100" y="3305322"/>
              <a:ext cx="1206500" cy="1120628"/>
            </a:xfrm>
            <a:prstGeom prst="rect">
              <a:avLst/>
            </a:prstGeom>
            <a:solidFill>
              <a:srgbClr val="FCD4B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E1E10F"/>
                </a:solidFill>
              </a:endParaRPr>
            </a:p>
          </p:txBody>
        </p:sp>
        <p:pic>
          <p:nvPicPr>
            <p:cNvPr id="6" name="Picture 5" descr="Image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513" y="3308872"/>
              <a:ext cx="1194488" cy="1108183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1219200"/>
            <a:ext cx="5251719" cy="144700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0352" y="6126169"/>
            <a:ext cx="30607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534400" cy="48768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These results challenge many practice dogmas</a:t>
            </a:r>
          </a:p>
          <a:p>
            <a:pPr lvl="1">
              <a:spcBef>
                <a:spcPts val="600"/>
              </a:spcBef>
            </a:pPr>
            <a:r>
              <a:rPr lang="en-US" sz="2400" dirty="0">
                <a:solidFill>
                  <a:srgbClr val="FFFF66"/>
                </a:solidFill>
              </a:rPr>
              <a:t>Role of glucose control in CVD risk mitigation remains uncertain</a:t>
            </a:r>
          </a:p>
          <a:p>
            <a:pPr lvl="1">
              <a:spcBef>
                <a:spcPts val="600"/>
              </a:spcBef>
            </a:pPr>
            <a:r>
              <a:rPr lang="en-US" sz="2400" dirty="0">
                <a:solidFill>
                  <a:srgbClr val="FFFF66"/>
                </a:solidFill>
              </a:rPr>
              <a:t>How should these agents be integrated into care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/>
              <a:t>Despite unclear MOA, role of SGLT2i and GLP1 analogues in T2DM treatment algorithms likely to be elevated above DPP4i and “older” agents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While T2DM many not be an ”MI equivalent”, all MDs, in particular cardiologist, need to know how to treat T2DM with the most effective </a:t>
            </a:r>
            <a:r>
              <a:rPr lang="en-US" sz="2800" dirty="0" err="1">
                <a:solidFill>
                  <a:schemeClr val="tx2"/>
                </a:solidFill>
              </a:rPr>
              <a:t>cardioprotective</a:t>
            </a:r>
            <a:r>
              <a:rPr lang="en-US" sz="2800" dirty="0">
                <a:solidFill>
                  <a:schemeClr val="tx2"/>
                </a:solidFill>
              </a:rPr>
              <a:t> therapy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525" y="46038"/>
            <a:ext cx="6584950" cy="1044575"/>
          </a:xfrm>
        </p:spPr>
        <p:txBody>
          <a:bodyPr/>
          <a:lstStyle/>
          <a:p>
            <a:r>
              <a:rPr lang="en-US" sz="4000" dirty="0">
                <a:solidFill>
                  <a:srgbClr val="FFFF66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540294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28600" y="762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3200" b="1" i="0" dirty="0">
                <a:solidFill>
                  <a:srgbClr val="FFFF66"/>
                </a:solidFill>
              </a:rPr>
              <a:t>Disclosures</a:t>
            </a:r>
          </a:p>
        </p:txBody>
      </p:sp>
      <p:sp>
        <p:nvSpPr>
          <p:cNvPr id="1817603" name="Rectangle 3"/>
          <p:cNvSpPr>
            <a:spLocks noChangeArrowheads="1"/>
          </p:cNvSpPr>
          <p:nvPr/>
        </p:nvSpPr>
        <p:spPr bwMode="auto">
          <a:xfrm>
            <a:off x="304800" y="16002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400" b="1" dirty="0"/>
              <a:t>Dr. Scirica reports research grants via the TIMI Study and Brigham and Women’s Hospital from AstraZeneca, Eisai, Merck, and </a:t>
            </a:r>
            <a:r>
              <a:rPr lang="en-US" sz="2400" b="1" dirty="0" err="1"/>
              <a:t>Poxel</a:t>
            </a:r>
            <a:r>
              <a:rPr lang="en-US" sz="2400" b="1" dirty="0"/>
              <a:t>. Consulting fees from AstraZeneca, </a:t>
            </a:r>
            <a:r>
              <a:rPr lang="en-US" sz="2400" b="1" dirty="0" err="1"/>
              <a:t>Biogen</a:t>
            </a:r>
            <a:r>
              <a:rPr lang="en-US" sz="2400" b="1" dirty="0"/>
              <a:t> Idec, </a:t>
            </a:r>
            <a:r>
              <a:rPr lang="en-US" sz="2400" b="1" dirty="0" err="1"/>
              <a:t>Boehringer</a:t>
            </a:r>
            <a:r>
              <a:rPr lang="en-US" sz="2400" b="1" dirty="0"/>
              <a:t> </a:t>
            </a:r>
            <a:r>
              <a:rPr lang="en-US" sz="2400" b="1" dirty="0" err="1"/>
              <a:t>Ingelheim</a:t>
            </a:r>
            <a:r>
              <a:rPr lang="en-US" sz="2400" b="1" dirty="0"/>
              <a:t>, Covance, Dr. Reddy’s Laboratory, Elsevier Practice Update Cardiology, GlaxoSmithKline, Lexicon, Merck, </a:t>
            </a:r>
            <a:r>
              <a:rPr lang="en-US" sz="2400" b="1" dirty="0" err="1"/>
              <a:t>NovoNordisk</a:t>
            </a:r>
            <a:r>
              <a:rPr lang="en-US" sz="2400" b="1" dirty="0"/>
              <a:t>, Sanofi, St. Jude's Medical, and equity in Health [at] Scale.</a:t>
            </a:r>
          </a:p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endParaRPr lang="en-US" sz="2000" b="1" i="0" dirty="0"/>
          </a:p>
          <a:p>
            <a:pPr algn="l"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2000" b="1" i="0" dirty="0"/>
          </a:p>
          <a:p>
            <a:pPr algn="l"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2000" b="1" i="0" dirty="0"/>
          </a:p>
          <a:p>
            <a:pPr algn="l" eaLnBrk="1" hangingPunct="1">
              <a:spcBef>
                <a:spcPct val="20000"/>
              </a:spcBef>
              <a:defRPr/>
            </a:pPr>
            <a:endParaRPr lang="en-US" sz="2000" b="1" i="0" dirty="0"/>
          </a:p>
        </p:txBody>
      </p:sp>
    </p:spTree>
    <p:extLst>
      <p:ext uri="{BB962C8B-B14F-4D97-AF65-F5344CB8AC3E}">
        <p14:creationId xmlns:p14="http://schemas.microsoft.com/office/powerpoint/2010/main" val="102327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8256" y="143311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/>
                <a:latin typeface="Arial" charset="0"/>
              </a:rPr>
              <a:t>Glycemic Control Improves </a:t>
            </a:r>
            <a:br>
              <a:rPr lang="en-US" dirty="0">
                <a:effectLst/>
                <a:latin typeface="Arial" charset="0"/>
              </a:rPr>
            </a:br>
            <a:r>
              <a:rPr lang="en-US" dirty="0">
                <a:effectLst/>
                <a:latin typeface="Arial" charset="0"/>
              </a:rPr>
              <a:t>Microvascular Endpoints</a:t>
            </a:r>
          </a:p>
        </p:txBody>
      </p:sp>
      <p:graphicFrame>
        <p:nvGraphicFramePr>
          <p:cNvPr id="2688073" name="Group 7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119628"/>
              </p:ext>
            </p:extLst>
          </p:nvPr>
        </p:nvGraphicFramePr>
        <p:xfrm>
          <a:off x="446439" y="1919063"/>
          <a:ext cx="8361347" cy="2815168"/>
        </p:xfrm>
        <a:graphic>
          <a:graphicData uri="http://schemas.openxmlformats.org/drawingml/2006/table">
            <a:tbl>
              <a:tblPr/>
              <a:tblGrid>
                <a:gridCol w="2064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9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3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94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77029" marR="77029" marT="40652" marB="4065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Microvascular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77029" marR="77029" marT="40652" marB="4065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Cardiovascular Disease</a:t>
                      </a:r>
                    </a:p>
                  </a:txBody>
                  <a:tcPr marL="77029" marR="77029" marT="40652" marB="4065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Mortality</a:t>
                      </a:r>
                    </a:p>
                  </a:txBody>
                  <a:tcPr marL="77029" marR="77029" marT="40652" marB="4065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UKPDS</a:t>
                      </a:r>
                    </a:p>
                  </a:txBody>
                  <a:tcPr marL="77029" marR="77029" marT="40652" marB="4065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↓</a:t>
                      </a:r>
                    </a:p>
                  </a:txBody>
                  <a:tcPr marL="77029" marR="77029" marT="40652" marB="40652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↓</a:t>
                      </a:r>
                    </a:p>
                  </a:txBody>
                  <a:tcPr marL="77029" marR="77029" marT="40652" marB="40652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75">
                      <a:fgClr>
                        <a:schemeClr val="accent2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↔</a:t>
                      </a:r>
                    </a:p>
                  </a:txBody>
                  <a:tcPr marL="77029" marR="77029" marT="40652" marB="40652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↓</a:t>
                      </a:r>
                    </a:p>
                  </a:txBody>
                  <a:tcPr marL="77029" marR="77029" marT="40652" marB="40652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75">
                      <a:fgClr>
                        <a:schemeClr val="accent2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↔</a:t>
                      </a:r>
                    </a:p>
                  </a:txBody>
                  <a:tcPr marL="77029" marR="77029" marT="40652" marB="40652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    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↓</a:t>
                      </a:r>
                    </a:p>
                  </a:txBody>
                  <a:tcPr marL="77029" marR="77029" marT="40652" marB="40652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75">
                      <a:fgClr>
                        <a:schemeClr val="accent2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ACCORD</a:t>
                      </a:r>
                    </a:p>
                  </a:txBody>
                  <a:tcPr marL="77029" marR="77029" marT="40652" marB="4065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↓</a:t>
                      </a:r>
                    </a:p>
                  </a:txBody>
                  <a:tcPr marL="77029" marR="77029" marT="40652" marB="40652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↔</a:t>
                      </a:r>
                    </a:p>
                  </a:txBody>
                  <a:tcPr marL="77029" marR="77029" marT="40652" marB="40652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2257A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77029" marR="77029" marT="40652" marB="4065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ADAD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↑   ?</a:t>
                      </a:r>
                    </a:p>
                  </a:txBody>
                  <a:tcPr marL="77029" marR="77029" marT="40652" marB="40652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ADVANCE</a:t>
                      </a:r>
                    </a:p>
                  </a:txBody>
                  <a:tcPr marL="77029" marR="77029" marT="40652" marB="4065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↓</a:t>
                      </a:r>
                    </a:p>
                  </a:txBody>
                  <a:tcPr marL="77029" marR="77029" marT="40652" marB="40652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↓</a:t>
                      </a:r>
                    </a:p>
                  </a:txBody>
                  <a:tcPr marL="77029" marR="77029" marT="40652" marB="40652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↔</a:t>
                      </a:r>
                    </a:p>
                  </a:txBody>
                  <a:tcPr marL="77029" marR="77029" marT="40652" marB="40652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2257A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77029" marR="77029" marT="40652" marB="4065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ADAD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↔</a:t>
                      </a:r>
                    </a:p>
                  </a:txBody>
                  <a:tcPr marL="77029" marR="77029" marT="40652" marB="40652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2257A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77029" marR="77029" marT="40652" marB="4065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VADT</a:t>
                      </a:r>
                    </a:p>
                  </a:txBody>
                  <a:tcPr marL="77029" marR="77029" marT="40652" marB="4065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↓</a:t>
                      </a:r>
                    </a:p>
                  </a:txBody>
                  <a:tcPr marL="77029" marR="77029" marT="40652" marB="40652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↔</a:t>
                      </a:r>
                    </a:p>
                  </a:txBody>
                  <a:tcPr marL="77029" marR="77029" marT="40652" marB="40652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↔</a:t>
                      </a:r>
                    </a:p>
                  </a:txBody>
                  <a:tcPr marL="77029" marR="77029" marT="40652" marB="40652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234406" y="5623279"/>
            <a:ext cx="4675189" cy="311175"/>
            <a:chOff x="2138363" y="5623279"/>
            <a:chExt cx="4675189" cy="311175"/>
          </a:xfrm>
        </p:grpSpPr>
        <p:sp>
          <p:nvSpPr>
            <p:cNvPr id="16" name="Text Box 49"/>
            <p:cNvSpPr txBox="1">
              <a:spLocks noChangeArrowheads="1"/>
            </p:cNvSpPr>
            <p:nvPr/>
          </p:nvSpPr>
          <p:spPr bwMode="auto">
            <a:xfrm>
              <a:off x="4543427" y="5623279"/>
              <a:ext cx="2270125" cy="31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22" b="1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Arial" charset="0"/>
                </a:rPr>
                <a:t>Long Term Follow-up </a:t>
              </a:r>
            </a:p>
          </p:txBody>
        </p:sp>
        <p:sp>
          <p:nvSpPr>
            <p:cNvPr id="17" name="Text Box 51"/>
            <p:cNvSpPr txBox="1">
              <a:spLocks noChangeArrowheads="1"/>
            </p:cNvSpPr>
            <p:nvPr/>
          </p:nvSpPr>
          <p:spPr bwMode="auto">
            <a:xfrm>
              <a:off x="2474913" y="5623279"/>
              <a:ext cx="1485900" cy="31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22" b="1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Arial" charset="0"/>
                </a:rPr>
                <a:t>Initial Trial </a:t>
              </a:r>
            </a:p>
          </p:txBody>
        </p:sp>
        <p:sp>
          <p:nvSpPr>
            <p:cNvPr id="62528" name="Rectangle 9"/>
            <p:cNvSpPr>
              <a:spLocks noChangeArrowheads="1"/>
            </p:cNvSpPr>
            <p:nvPr/>
          </p:nvSpPr>
          <p:spPr bwMode="auto">
            <a:xfrm>
              <a:off x="2138363" y="5651501"/>
              <a:ext cx="285750" cy="242711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78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4195763" y="5651501"/>
              <a:ext cx="284162" cy="242711"/>
            </a:xfrm>
            <a:prstGeom prst="rect">
              <a:avLst/>
            </a:prstGeom>
            <a:pattFill prst="pct75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 algn="ctr">
              <a:solidFill>
                <a:srgbClr val="0000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78">
                <a:solidFill>
                  <a:srgbClr val="FFFFFF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</p:grp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387928" y="6352528"/>
            <a:ext cx="8356600" cy="28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44" b="1" dirty="0"/>
              <a:t>Adapted from </a:t>
            </a:r>
            <a:r>
              <a:rPr lang="en-US" sz="1244" b="1" dirty="0" err="1"/>
              <a:t>Bergenstal</a:t>
            </a:r>
            <a:r>
              <a:rPr lang="en-US" sz="1244" b="1" dirty="0"/>
              <a:t> et al. </a:t>
            </a:r>
            <a:r>
              <a:rPr lang="en-US" sz="1244" b="1" i="1" dirty="0"/>
              <a:t>Am J Med 2010;</a:t>
            </a:r>
            <a:r>
              <a:rPr lang="en-US" sz="1244" b="1" dirty="0"/>
              <a:t>123:374e9-e18; updated 2015.</a:t>
            </a:r>
          </a:p>
        </p:txBody>
      </p:sp>
    </p:spTree>
    <p:extLst>
      <p:ext uri="{BB962C8B-B14F-4D97-AF65-F5344CB8AC3E}">
        <p14:creationId xmlns:p14="http://schemas.microsoft.com/office/powerpoint/2010/main" val="324619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761" name="Rectangle 17"/>
          <p:cNvSpPr>
            <a:spLocks noChangeArrowheads="1"/>
          </p:cNvSpPr>
          <p:nvPr/>
        </p:nvSpPr>
        <p:spPr bwMode="auto">
          <a:xfrm>
            <a:off x="886693" y="1295400"/>
            <a:ext cx="361141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Myocardial infarction</a:t>
            </a:r>
            <a:endParaRPr lang="en-US" sz="28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pitchFamily="18" charset="0"/>
            </a:endParaRPr>
          </a:p>
        </p:txBody>
      </p:sp>
      <p:sp>
        <p:nvSpPr>
          <p:cNvPr id="2006020" name="Rectangle 23"/>
          <p:cNvSpPr>
            <a:spLocks noChangeArrowheads="1"/>
          </p:cNvSpPr>
          <p:nvPr/>
        </p:nvSpPr>
        <p:spPr bwMode="auto">
          <a:xfrm rot="-5400000">
            <a:off x="-910533" y="3502254"/>
            <a:ext cx="281166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F8F8F8"/>
                </a:solidFill>
              </a:rPr>
              <a:t>Incidence per 1,000 patient-years</a:t>
            </a:r>
          </a:p>
        </p:txBody>
      </p:sp>
      <p:sp>
        <p:nvSpPr>
          <p:cNvPr id="1951780" name="Rectangle 36"/>
          <p:cNvSpPr>
            <a:spLocks noChangeArrowheads="1"/>
          </p:cNvSpPr>
          <p:nvPr/>
        </p:nvSpPr>
        <p:spPr bwMode="auto">
          <a:xfrm>
            <a:off x="5562600" y="1295400"/>
            <a:ext cx="285329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Coronary deaths</a:t>
            </a:r>
            <a:endParaRPr lang="en-US" sz="28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pitchFamily="18" charset="0"/>
            </a:endParaRPr>
          </a:p>
        </p:txBody>
      </p:sp>
      <p:grpSp>
        <p:nvGrpSpPr>
          <p:cNvPr id="2" name="Group 93"/>
          <p:cNvGrpSpPr>
            <a:grpSpLocks/>
          </p:cNvGrpSpPr>
          <p:nvPr/>
        </p:nvGrpSpPr>
        <p:grpSpPr bwMode="auto">
          <a:xfrm>
            <a:off x="6272213" y="1962150"/>
            <a:ext cx="1289050" cy="215900"/>
            <a:chOff x="3807" y="1074"/>
            <a:chExt cx="1118" cy="154"/>
          </a:xfrm>
        </p:grpSpPr>
        <p:sp>
          <p:nvSpPr>
            <p:cNvPr id="2006023" name="Line 55"/>
            <p:cNvSpPr>
              <a:spLocks noChangeShapeType="1"/>
            </p:cNvSpPr>
            <p:nvPr/>
          </p:nvSpPr>
          <p:spPr bwMode="auto">
            <a:xfrm flipV="1">
              <a:off x="3807" y="1074"/>
              <a:ext cx="1" cy="15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006024" name="Line 56"/>
            <p:cNvSpPr>
              <a:spLocks noChangeShapeType="1"/>
            </p:cNvSpPr>
            <p:nvPr/>
          </p:nvSpPr>
          <p:spPr bwMode="auto">
            <a:xfrm>
              <a:off x="3807" y="1074"/>
              <a:ext cx="1115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006025" name="Line 57"/>
            <p:cNvSpPr>
              <a:spLocks noChangeShapeType="1"/>
            </p:cNvSpPr>
            <p:nvPr/>
          </p:nvSpPr>
          <p:spPr bwMode="auto">
            <a:xfrm flipV="1">
              <a:off x="4924" y="1074"/>
              <a:ext cx="1" cy="15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sp>
        <p:nvSpPr>
          <p:cNvPr id="2006026" name="Rectangle 5"/>
          <p:cNvSpPr>
            <a:spLocks noChangeArrowheads="1"/>
          </p:cNvSpPr>
          <p:nvPr/>
        </p:nvSpPr>
        <p:spPr bwMode="auto">
          <a:xfrm>
            <a:off x="1328738" y="2338388"/>
            <a:ext cx="588962" cy="2873375"/>
          </a:xfrm>
          <a:prstGeom prst="rect">
            <a:avLst/>
          </a:prstGeom>
          <a:solidFill>
            <a:schemeClr val="accent1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006027" name="Rectangle 6"/>
          <p:cNvSpPr>
            <a:spLocks noChangeArrowheads="1"/>
          </p:cNvSpPr>
          <p:nvPr/>
        </p:nvSpPr>
        <p:spPr bwMode="auto">
          <a:xfrm>
            <a:off x="2295525" y="2911475"/>
            <a:ext cx="585788" cy="2300288"/>
          </a:xfrm>
          <a:prstGeom prst="rect">
            <a:avLst/>
          </a:prstGeom>
          <a:solidFill>
            <a:srgbClr val="FF99CC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006028" name="Rectangle 7"/>
          <p:cNvSpPr>
            <a:spLocks noChangeArrowheads="1"/>
          </p:cNvSpPr>
          <p:nvPr/>
        </p:nvSpPr>
        <p:spPr bwMode="auto">
          <a:xfrm>
            <a:off x="3260725" y="3455988"/>
            <a:ext cx="587375" cy="1755775"/>
          </a:xfrm>
          <a:prstGeom prst="rect">
            <a:avLst/>
          </a:prstGeom>
          <a:solidFill>
            <a:schemeClr val="hlink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006029" name="Line 8"/>
          <p:cNvSpPr>
            <a:spLocks noChangeShapeType="1"/>
          </p:cNvSpPr>
          <p:nvPr/>
        </p:nvSpPr>
        <p:spPr bwMode="auto">
          <a:xfrm>
            <a:off x="1035050" y="2019300"/>
            <a:ext cx="1588" cy="319246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006030" name="Line 9"/>
          <p:cNvSpPr>
            <a:spLocks noChangeShapeType="1"/>
          </p:cNvSpPr>
          <p:nvPr/>
        </p:nvSpPr>
        <p:spPr bwMode="auto">
          <a:xfrm>
            <a:off x="1011238" y="5211763"/>
            <a:ext cx="23812" cy="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006031" name="Line 10"/>
          <p:cNvSpPr>
            <a:spLocks noChangeShapeType="1"/>
          </p:cNvSpPr>
          <p:nvPr/>
        </p:nvSpPr>
        <p:spPr bwMode="auto">
          <a:xfrm>
            <a:off x="1011238" y="4414838"/>
            <a:ext cx="23812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006032" name="Line 11"/>
          <p:cNvSpPr>
            <a:spLocks noChangeShapeType="1"/>
          </p:cNvSpPr>
          <p:nvPr/>
        </p:nvSpPr>
        <p:spPr bwMode="auto">
          <a:xfrm>
            <a:off x="1011238" y="3614738"/>
            <a:ext cx="23812" cy="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006033" name="Line 12"/>
          <p:cNvSpPr>
            <a:spLocks noChangeShapeType="1"/>
          </p:cNvSpPr>
          <p:nvPr/>
        </p:nvSpPr>
        <p:spPr bwMode="auto">
          <a:xfrm>
            <a:off x="1011238" y="2819400"/>
            <a:ext cx="23812" cy="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006034" name="Line 13"/>
          <p:cNvSpPr>
            <a:spLocks noChangeShapeType="1"/>
          </p:cNvSpPr>
          <p:nvPr/>
        </p:nvSpPr>
        <p:spPr bwMode="auto">
          <a:xfrm>
            <a:off x="1011238" y="2019300"/>
            <a:ext cx="23812" cy="15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006035" name="Line 14"/>
          <p:cNvSpPr>
            <a:spLocks noChangeShapeType="1"/>
          </p:cNvSpPr>
          <p:nvPr/>
        </p:nvSpPr>
        <p:spPr bwMode="auto">
          <a:xfrm>
            <a:off x="1035050" y="5211763"/>
            <a:ext cx="2938463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006036" name="Line 15"/>
          <p:cNvSpPr>
            <a:spLocks noChangeShapeType="1"/>
          </p:cNvSpPr>
          <p:nvPr/>
        </p:nvSpPr>
        <p:spPr bwMode="auto">
          <a:xfrm flipV="1">
            <a:off x="1035050" y="5211763"/>
            <a:ext cx="1588" cy="23812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006037" name="Line 16"/>
          <p:cNvSpPr>
            <a:spLocks noChangeShapeType="1"/>
          </p:cNvSpPr>
          <p:nvPr/>
        </p:nvSpPr>
        <p:spPr bwMode="auto">
          <a:xfrm flipV="1">
            <a:off x="3973513" y="5211763"/>
            <a:ext cx="1587" cy="23812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006038" name="Rectangle 18"/>
          <p:cNvSpPr>
            <a:spLocks noChangeArrowheads="1"/>
          </p:cNvSpPr>
          <p:nvPr/>
        </p:nvSpPr>
        <p:spPr bwMode="auto">
          <a:xfrm>
            <a:off x="860425" y="5154613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0</a:t>
            </a:r>
            <a:endParaRPr lang="en-US" sz="1400" b="1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006039" name="Rectangle 19"/>
          <p:cNvSpPr>
            <a:spLocks noChangeArrowheads="1"/>
          </p:cNvSpPr>
          <p:nvPr/>
        </p:nvSpPr>
        <p:spPr bwMode="auto">
          <a:xfrm>
            <a:off x="860425" y="4357688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5</a:t>
            </a:r>
            <a:endParaRPr lang="en-US" sz="1400" b="1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006040" name="Rectangle 20"/>
          <p:cNvSpPr>
            <a:spLocks noChangeArrowheads="1"/>
          </p:cNvSpPr>
          <p:nvPr/>
        </p:nvSpPr>
        <p:spPr bwMode="auto">
          <a:xfrm>
            <a:off x="790575" y="3557588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10</a:t>
            </a:r>
            <a:endParaRPr lang="en-US" sz="1400" b="1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006041" name="Rectangle 21"/>
          <p:cNvSpPr>
            <a:spLocks noChangeArrowheads="1"/>
          </p:cNvSpPr>
          <p:nvPr/>
        </p:nvSpPr>
        <p:spPr bwMode="auto">
          <a:xfrm>
            <a:off x="790575" y="2760663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15</a:t>
            </a:r>
            <a:endParaRPr lang="en-US" sz="1400" b="1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006042" name="Rectangle 22"/>
          <p:cNvSpPr>
            <a:spLocks noChangeArrowheads="1"/>
          </p:cNvSpPr>
          <p:nvPr/>
        </p:nvSpPr>
        <p:spPr bwMode="auto">
          <a:xfrm>
            <a:off x="790575" y="1962150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20</a:t>
            </a:r>
            <a:endParaRPr lang="en-US" sz="1400" b="1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006043" name="Rectangle 43"/>
          <p:cNvSpPr>
            <a:spLocks noChangeArrowheads="1"/>
          </p:cNvSpPr>
          <p:nvPr/>
        </p:nvSpPr>
        <p:spPr bwMode="auto">
          <a:xfrm>
            <a:off x="1247775" y="5305425"/>
            <a:ext cx="8143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006044" name="Rectangle 45"/>
          <p:cNvSpPr>
            <a:spLocks noChangeArrowheads="1"/>
          </p:cNvSpPr>
          <p:nvPr/>
        </p:nvSpPr>
        <p:spPr bwMode="auto">
          <a:xfrm>
            <a:off x="2060575" y="5268913"/>
            <a:ext cx="9636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006045" name="Rectangle 47"/>
          <p:cNvSpPr>
            <a:spLocks noChangeArrowheads="1"/>
          </p:cNvSpPr>
          <p:nvPr/>
        </p:nvSpPr>
        <p:spPr bwMode="auto">
          <a:xfrm>
            <a:off x="2049463" y="5292725"/>
            <a:ext cx="47609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FFFFFF"/>
                </a:solidFill>
              </a:rPr>
              <a:t>           </a:t>
            </a:r>
            <a:endParaRPr lang="en-US" sz="2000" b="1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006046" name="Rectangle 48"/>
          <p:cNvSpPr>
            <a:spLocks noChangeArrowheads="1"/>
          </p:cNvSpPr>
          <p:nvPr/>
        </p:nvSpPr>
        <p:spPr bwMode="auto">
          <a:xfrm>
            <a:off x="3094038" y="5338763"/>
            <a:ext cx="6667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006047" name="Rectangle 49"/>
          <p:cNvSpPr>
            <a:spLocks noChangeArrowheads="1"/>
          </p:cNvSpPr>
          <p:nvPr/>
        </p:nvSpPr>
        <p:spPr bwMode="auto">
          <a:xfrm>
            <a:off x="3127375" y="5351463"/>
            <a:ext cx="4328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FFFFFF"/>
                </a:solidFill>
              </a:rPr>
              <a:t> </a:t>
            </a:r>
            <a:endParaRPr lang="en-US" sz="2000" b="1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006048" name="Rectangle 51"/>
          <p:cNvSpPr>
            <a:spLocks noChangeArrowheads="1"/>
          </p:cNvSpPr>
          <p:nvPr/>
        </p:nvSpPr>
        <p:spPr bwMode="auto">
          <a:xfrm>
            <a:off x="2208213" y="2071688"/>
            <a:ext cx="5191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006049" name="Rectangle 52"/>
          <p:cNvSpPr>
            <a:spLocks noChangeArrowheads="1"/>
          </p:cNvSpPr>
          <p:nvPr/>
        </p:nvSpPr>
        <p:spPr bwMode="auto">
          <a:xfrm>
            <a:off x="3930650" y="2781300"/>
            <a:ext cx="8890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006050" name="Rectangle 68"/>
          <p:cNvSpPr>
            <a:spLocks noChangeArrowheads="1"/>
          </p:cNvSpPr>
          <p:nvPr/>
        </p:nvSpPr>
        <p:spPr bwMode="auto">
          <a:xfrm>
            <a:off x="1987550" y="2300288"/>
            <a:ext cx="2968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006051" name="Rectangle 69"/>
          <p:cNvSpPr>
            <a:spLocks noChangeArrowheads="1"/>
          </p:cNvSpPr>
          <p:nvPr/>
        </p:nvSpPr>
        <p:spPr bwMode="auto">
          <a:xfrm>
            <a:off x="2295525" y="2020888"/>
            <a:ext cx="5770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i="1" dirty="0">
                <a:solidFill>
                  <a:srgbClr val="FFFFFF"/>
                </a:solidFill>
              </a:rPr>
              <a:t>P</a:t>
            </a:r>
            <a:r>
              <a:rPr lang="en-US" sz="1200" b="1" dirty="0">
                <a:solidFill>
                  <a:srgbClr val="FFFFFF"/>
                </a:solidFill>
              </a:rPr>
              <a:t> = 0.01</a:t>
            </a:r>
            <a:endParaRPr lang="en-US" sz="2000" b="1" dirty="0">
              <a:solidFill>
                <a:schemeClr val="tx1"/>
              </a:solidFill>
              <a:latin typeface="Times" pitchFamily="18" charset="0"/>
            </a:endParaRPr>
          </a:p>
        </p:txBody>
      </p:sp>
      <p:grpSp>
        <p:nvGrpSpPr>
          <p:cNvPr id="3" name="Group 90"/>
          <p:cNvGrpSpPr>
            <a:grpSpLocks/>
          </p:cNvGrpSpPr>
          <p:nvPr/>
        </p:nvGrpSpPr>
        <p:grpSpPr bwMode="auto">
          <a:xfrm>
            <a:off x="3614738" y="2370138"/>
            <a:ext cx="373062" cy="992187"/>
            <a:chOff x="2115" y="1362"/>
            <a:chExt cx="235" cy="718"/>
          </a:xfrm>
        </p:grpSpPr>
        <p:sp>
          <p:nvSpPr>
            <p:cNvPr id="2006053" name="Line 70"/>
            <p:cNvSpPr>
              <a:spLocks noChangeShapeType="1"/>
            </p:cNvSpPr>
            <p:nvPr/>
          </p:nvSpPr>
          <p:spPr bwMode="auto">
            <a:xfrm>
              <a:off x="2115" y="1366"/>
              <a:ext cx="141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006054" name="Line 71"/>
            <p:cNvSpPr>
              <a:spLocks noChangeShapeType="1"/>
            </p:cNvSpPr>
            <p:nvPr/>
          </p:nvSpPr>
          <p:spPr bwMode="auto">
            <a:xfrm>
              <a:off x="2255" y="1362"/>
              <a:ext cx="1" cy="717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006055" name="Line 72"/>
            <p:cNvSpPr>
              <a:spLocks noChangeShapeType="1"/>
            </p:cNvSpPr>
            <p:nvPr/>
          </p:nvSpPr>
          <p:spPr bwMode="auto">
            <a:xfrm>
              <a:off x="2115" y="2079"/>
              <a:ext cx="141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006056" name="Line 73"/>
            <p:cNvSpPr>
              <a:spLocks noChangeShapeType="1"/>
            </p:cNvSpPr>
            <p:nvPr/>
          </p:nvSpPr>
          <p:spPr bwMode="auto">
            <a:xfrm>
              <a:off x="2255" y="1720"/>
              <a:ext cx="95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sp>
        <p:nvSpPr>
          <p:cNvPr id="2006057" name="Rectangle 74"/>
          <p:cNvSpPr>
            <a:spLocks noChangeArrowheads="1"/>
          </p:cNvSpPr>
          <p:nvPr/>
        </p:nvSpPr>
        <p:spPr bwMode="auto">
          <a:xfrm>
            <a:off x="2001838" y="2257425"/>
            <a:ext cx="2132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FFFFFF"/>
                </a:solidFill>
              </a:rPr>
              <a:t>NS</a:t>
            </a:r>
            <a:endParaRPr lang="en-US" sz="2000" b="1">
              <a:solidFill>
                <a:schemeClr val="tx1"/>
              </a:solidFill>
              <a:latin typeface="Times" pitchFamily="18" charset="0"/>
            </a:endParaRPr>
          </a:p>
        </p:txBody>
      </p:sp>
      <p:grpSp>
        <p:nvGrpSpPr>
          <p:cNvPr id="4" name="Group 88"/>
          <p:cNvGrpSpPr>
            <a:grpSpLocks/>
          </p:cNvGrpSpPr>
          <p:nvPr/>
        </p:nvGrpSpPr>
        <p:grpSpPr bwMode="auto">
          <a:xfrm>
            <a:off x="1617663" y="1962150"/>
            <a:ext cx="1936750" cy="142875"/>
            <a:chOff x="1019" y="1067"/>
            <a:chExt cx="1115" cy="94"/>
          </a:xfrm>
        </p:grpSpPr>
        <p:sp>
          <p:nvSpPr>
            <p:cNvPr id="2006059" name="Line 75"/>
            <p:cNvSpPr>
              <a:spLocks noChangeShapeType="1"/>
            </p:cNvSpPr>
            <p:nvPr/>
          </p:nvSpPr>
          <p:spPr bwMode="auto">
            <a:xfrm flipV="1">
              <a:off x="1019" y="1067"/>
              <a:ext cx="1" cy="9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006060" name="Line 76"/>
            <p:cNvSpPr>
              <a:spLocks noChangeShapeType="1"/>
            </p:cNvSpPr>
            <p:nvPr/>
          </p:nvSpPr>
          <p:spPr bwMode="auto">
            <a:xfrm>
              <a:off x="1019" y="1067"/>
              <a:ext cx="1115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006061" name="Line 77"/>
            <p:cNvSpPr>
              <a:spLocks noChangeShapeType="1"/>
            </p:cNvSpPr>
            <p:nvPr/>
          </p:nvSpPr>
          <p:spPr bwMode="auto">
            <a:xfrm flipV="1">
              <a:off x="2131" y="1067"/>
              <a:ext cx="1" cy="9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1617663" y="2198688"/>
            <a:ext cx="992187" cy="69850"/>
            <a:chOff x="1019" y="1238"/>
            <a:chExt cx="555" cy="45"/>
          </a:xfrm>
        </p:grpSpPr>
        <p:sp>
          <p:nvSpPr>
            <p:cNvPr id="2006063" name="Line 78"/>
            <p:cNvSpPr>
              <a:spLocks noChangeShapeType="1"/>
            </p:cNvSpPr>
            <p:nvPr/>
          </p:nvSpPr>
          <p:spPr bwMode="auto">
            <a:xfrm flipV="1">
              <a:off x="1019" y="1238"/>
              <a:ext cx="1" cy="45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006064" name="Line 79"/>
            <p:cNvSpPr>
              <a:spLocks noChangeShapeType="1"/>
            </p:cNvSpPr>
            <p:nvPr/>
          </p:nvSpPr>
          <p:spPr bwMode="auto">
            <a:xfrm>
              <a:off x="1019" y="1238"/>
              <a:ext cx="547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006065" name="Line 80"/>
            <p:cNvSpPr>
              <a:spLocks noChangeShapeType="1"/>
            </p:cNvSpPr>
            <p:nvPr/>
          </p:nvSpPr>
          <p:spPr bwMode="auto">
            <a:xfrm flipV="1">
              <a:off x="1573" y="1238"/>
              <a:ext cx="1" cy="45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sp>
        <p:nvSpPr>
          <p:cNvPr id="1951768" name="Rectangle 24"/>
          <p:cNvSpPr>
            <a:spLocks noChangeArrowheads="1"/>
          </p:cNvSpPr>
          <p:nvPr/>
        </p:nvSpPr>
        <p:spPr bwMode="auto">
          <a:xfrm>
            <a:off x="5972175" y="2573338"/>
            <a:ext cx="588963" cy="2647950"/>
          </a:xfrm>
          <a:prstGeom prst="rect">
            <a:avLst/>
          </a:prstGeom>
          <a:solidFill>
            <a:schemeClr val="accent1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endParaRPr lang="en-US" sz="2400" b="1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sp>
        <p:nvSpPr>
          <p:cNvPr id="1951769" name="Rectangle 25"/>
          <p:cNvSpPr>
            <a:spLocks noChangeArrowheads="1"/>
          </p:cNvSpPr>
          <p:nvPr/>
        </p:nvSpPr>
        <p:spPr bwMode="auto">
          <a:xfrm>
            <a:off x="7231063" y="3848100"/>
            <a:ext cx="587375" cy="1373188"/>
          </a:xfrm>
          <a:prstGeom prst="rect">
            <a:avLst/>
          </a:prstGeom>
          <a:solidFill>
            <a:schemeClr val="hlink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endParaRPr lang="en-US" sz="24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sp>
        <p:nvSpPr>
          <p:cNvPr id="2006069" name="Line 26"/>
          <p:cNvSpPr>
            <a:spLocks noChangeShapeType="1"/>
          </p:cNvSpPr>
          <p:nvPr/>
        </p:nvSpPr>
        <p:spPr bwMode="auto">
          <a:xfrm>
            <a:off x="5556250" y="2028825"/>
            <a:ext cx="1588" cy="319246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006070" name="Line 27"/>
          <p:cNvSpPr>
            <a:spLocks noChangeShapeType="1"/>
          </p:cNvSpPr>
          <p:nvPr/>
        </p:nvSpPr>
        <p:spPr bwMode="auto">
          <a:xfrm>
            <a:off x="5529263" y="5221288"/>
            <a:ext cx="26987" cy="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006071" name="Line 28"/>
          <p:cNvSpPr>
            <a:spLocks noChangeShapeType="1"/>
          </p:cNvSpPr>
          <p:nvPr/>
        </p:nvSpPr>
        <p:spPr bwMode="auto">
          <a:xfrm>
            <a:off x="5529263" y="4581525"/>
            <a:ext cx="26987" cy="15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006072" name="Line 29"/>
          <p:cNvSpPr>
            <a:spLocks noChangeShapeType="1"/>
          </p:cNvSpPr>
          <p:nvPr/>
        </p:nvSpPr>
        <p:spPr bwMode="auto">
          <a:xfrm>
            <a:off x="5529263" y="3943350"/>
            <a:ext cx="26987" cy="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006073" name="Line 30"/>
          <p:cNvSpPr>
            <a:spLocks noChangeShapeType="1"/>
          </p:cNvSpPr>
          <p:nvPr/>
        </p:nvSpPr>
        <p:spPr bwMode="auto">
          <a:xfrm>
            <a:off x="5529263" y="3305175"/>
            <a:ext cx="26987" cy="15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006074" name="Line 31"/>
          <p:cNvSpPr>
            <a:spLocks noChangeShapeType="1"/>
          </p:cNvSpPr>
          <p:nvPr/>
        </p:nvSpPr>
        <p:spPr bwMode="auto">
          <a:xfrm>
            <a:off x="5529263" y="2667000"/>
            <a:ext cx="26987" cy="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006075" name="Line 32"/>
          <p:cNvSpPr>
            <a:spLocks noChangeShapeType="1"/>
          </p:cNvSpPr>
          <p:nvPr/>
        </p:nvSpPr>
        <p:spPr bwMode="auto">
          <a:xfrm>
            <a:off x="5529263" y="2028825"/>
            <a:ext cx="26987" cy="15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006076" name="Line 33"/>
          <p:cNvSpPr>
            <a:spLocks noChangeShapeType="1"/>
          </p:cNvSpPr>
          <p:nvPr/>
        </p:nvSpPr>
        <p:spPr bwMode="auto">
          <a:xfrm>
            <a:off x="5556250" y="5221288"/>
            <a:ext cx="29337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006077" name="Line 34"/>
          <p:cNvSpPr>
            <a:spLocks noChangeShapeType="1"/>
          </p:cNvSpPr>
          <p:nvPr/>
        </p:nvSpPr>
        <p:spPr bwMode="auto">
          <a:xfrm flipV="1">
            <a:off x="5556250" y="5221288"/>
            <a:ext cx="1588" cy="23812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006078" name="Line 35"/>
          <p:cNvSpPr>
            <a:spLocks noChangeShapeType="1"/>
          </p:cNvSpPr>
          <p:nvPr/>
        </p:nvSpPr>
        <p:spPr bwMode="auto">
          <a:xfrm flipV="1">
            <a:off x="8489950" y="5221288"/>
            <a:ext cx="1588" cy="23812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006079" name="Rectangle 37"/>
          <p:cNvSpPr>
            <a:spLocks noChangeArrowheads="1"/>
          </p:cNvSpPr>
          <p:nvPr/>
        </p:nvSpPr>
        <p:spPr bwMode="auto">
          <a:xfrm>
            <a:off x="5383213" y="5162550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0</a:t>
            </a:r>
            <a:endParaRPr lang="en-US" sz="1400" b="1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006080" name="Rectangle 38"/>
          <p:cNvSpPr>
            <a:spLocks noChangeArrowheads="1"/>
          </p:cNvSpPr>
          <p:nvPr/>
        </p:nvSpPr>
        <p:spPr bwMode="auto">
          <a:xfrm>
            <a:off x="5383213" y="4524375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2</a:t>
            </a:r>
            <a:endParaRPr lang="en-US" sz="1400" b="1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006081" name="Rectangle 39"/>
          <p:cNvSpPr>
            <a:spLocks noChangeArrowheads="1"/>
          </p:cNvSpPr>
          <p:nvPr/>
        </p:nvSpPr>
        <p:spPr bwMode="auto">
          <a:xfrm>
            <a:off x="5383213" y="3886200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4</a:t>
            </a:r>
            <a:endParaRPr lang="en-US" sz="2000" b="1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006082" name="Rectangle 40"/>
          <p:cNvSpPr>
            <a:spLocks noChangeArrowheads="1"/>
          </p:cNvSpPr>
          <p:nvPr/>
        </p:nvSpPr>
        <p:spPr bwMode="auto">
          <a:xfrm>
            <a:off x="5383213" y="3248025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6</a:t>
            </a:r>
            <a:endParaRPr lang="en-US" sz="1400" b="1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006083" name="Rectangle 41"/>
          <p:cNvSpPr>
            <a:spLocks noChangeArrowheads="1"/>
          </p:cNvSpPr>
          <p:nvPr/>
        </p:nvSpPr>
        <p:spPr bwMode="auto">
          <a:xfrm>
            <a:off x="5383213" y="2609850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8</a:t>
            </a:r>
            <a:endParaRPr lang="en-US" sz="1400" b="1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006084" name="Rectangle 42"/>
          <p:cNvSpPr>
            <a:spLocks noChangeArrowheads="1"/>
          </p:cNvSpPr>
          <p:nvPr/>
        </p:nvSpPr>
        <p:spPr bwMode="auto">
          <a:xfrm>
            <a:off x="5311775" y="1971675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10</a:t>
            </a:r>
            <a:endParaRPr lang="en-US" sz="1400" b="1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006085" name="Rectangle 53"/>
          <p:cNvSpPr>
            <a:spLocks noChangeArrowheads="1"/>
          </p:cNvSpPr>
          <p:nvPr/>
        </p:nvSpPr>
        <p:spPr bwMode="auto">
          <a:xfrm>
            <a:off x="6700838" y="2030413"/>
            <a:ext cx="5770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i="1">
                <a:solidFill>
                  <a:srgbClr val="FFFFFF"/>
                </a:solidFill>
              </a:rPr>
              <a:t>P</a:t>
            </a:r>
            <a:r>
              <a:rPr lang="en-US" sz="1200" b="1">
                <a:solidFill>
                  <a:srgbClr val="FFFFFF"/>
                </a:solidFill>
              </a:rPr>
              <a:t> = 0.02</a:t>
            </a:r>
            <a:endParaRPr lang="en-US" sz="2000" b="1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006086" name="Rectangle 54"/>
          <p:cNvSpPr>
            <a:spLocks noChangeArrowheads="1"/>
          </p:cNvSpPr>
          <p:nvPr/>
        </p:nvSpPr>
        <p:spPr bwMode="auto">
          <a:xfrm>
            <a:off x="8089900" y="2819400"/>
            <a:ext cx="7493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sz="2800" b="1" dirty="0">
              <a:solidFill>
                <a:srgbClr val="FFFF00"/>
              </a:solidFill>
              <a:sym typeface="Wingdings"/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50%</a:t>
            </a:r>
          </a:p>
        </p:txBody>
      </p:sp>
      <p:sp>
        <p:nvSpPr>
          <p:cNvPr id="2006087" name="Rectangle 58"/>
          <p:cNvSpPr>
            <a:spLocks noChangeArrowheads="1"/>
          </p:cNvSpPr>
          <p:nvPr/>
        </p:nvSpPr>
        <p:spPr bwMode="auto">
          <a:xfrm>
            <a:off x="6792913" y="2030413"/>
            <a:ext cx="5207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006088" name="Line 59"/>
          <p:cNvSpPr>
            <a:spLocks noChangeShapeType="1"/>
          </p:cNvSpPr>
          <p:nvPr/>
        </p:nvSpPr>
        <p:spPr bwMode="auto">
          <a:xfrm>
            <a:off x="7573963" y="2608263"/>
            <a:ext cx="22225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006089" name="Line 60"/>
          <p:cNvSpPr>
            <a:spLocks noChangeShapeType="1"/>
          </p:cNvSpPr>
          <p:nvPr/>
        </p:nvSpPr>
        <p:spPr bwMode="auto">
          <a:xfrm>
            <a:off x="7788275" y="2605088"/>
            <a:ext cx="1588" cy="113665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006090" name="Line 61"/>
          <p:cNvSpPr>
            <a:spLocks noChangeShapeType="1"/>
          </p:cNvSpPr>
          <p:nvPr/>
        </p:nvSpPr>
        <p:spPr bwMode="auto">
          <a:xfrm>
            <a:off x="7573963" y="3741738"/>
            <a:ext cx="220662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006091" name="Line 62"/>
          <p:cNvSpPr>
            <a:spLocks noChangeShapeType="1"/>
          </p:cNvSpPr>
          <p:nvPr/>
        </p:nvSpPr>
        <p:spPr bwMode="auto">
          <a:xfrm>
            <a:off x="7797800" y="3206750"/>
            <a:ext cx="14922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006092" name="Rectangle 64"/>
          <p:cNvSpPr>
            <a:spLocks noChangeArrowheads="1"/>
          </p:cNvSpPr>
          <p:nvPr/>
        </p:nvSpPr>
        <p:spPr bwMode="auto">
          <a:xfrm>
            <a:off x="5913438" y="5313363"/>
            <a:ext cx="8143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006093" name="Rectangle 65"/>
          <p:cNvSpPr>
            <a:spLocks noChangeArrowheads="1"/>
          </p:cNvSpPr>
          <p:nvPr/>
        </p:nvSpPr>
        <p:spPr bwMode="auto">
          <a:xfrm>
            <a:off x="7342188" y="5313363"/>
            <a:ext cx="6683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006094" name="Rectangle 66"/>
          <p:cNvSpPr>
            <a:spLocks noChangeArrowheads="1"/>
          </p:cNvSpPr>
          <p:nvPr/>
        </p:nvSpPr>
        <p:spPr bwMode="auto">
          <a:xfrm>
            <a:off x="7375525" y="5326063"/>
            <a:ext cx="4328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 </a:t>
            </a:r>
            <a:endParaRPr lang="en-US" sz="2000" b="1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006095" name="Text Box 84"/>
          <p:cNvSpPr txBox="1">
            <a:spLocks noChangeArrowheads="1"/>
          </p:cNvSpPr>
          <p:nvPr/>
        </p:nvSpPr>
        <p:spPr bwMode="auto">
          <a:xfrm>
            <a:off x="357188" y="5246688"/>
            <a:ext cx="8153400" cy="89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tabLst>
                <a:tab pos="1260475" algn="ctr"/>
                <a:tab pos="2230438" algn="ctr"/>
                <a:tab pos="3200400" algn="ctr"/>
                <a:tab pos="5888038" algn="ctr"/>
                <a:tab pos="7148513" algn="ctr"/>
              </a:tabLst>
            </a:pPr>
            <a:r>
              <a:rPr lang="en-US" sz="1400" b="1" dirty="0">
                <a:solidFill>
                  <a:schemeClr val="tx1"/>
                </a:solidFill>
              </a:rPr>
              <a:t>	Conventional	Insulin	</a:t>
            </a:r>
            <a:r>
              <a:rPr lang="en-US" sz="1400" b="1" dirty="0">
                <a:solidFill>
                  <a:srgbClr val="FFFF00"/>
                </a:solidFill>
              </a:rPr>
              <a:t>Metformin</a:t>
            </a:r>
            <a:r>
              <a:rPr lang="en-US" sz="1400" b="1" dirty="0">
                <a:solidFill>
                  <a:schemeClr val="tx1"/>
                </a:solidFill>
              </a:rPr>
              <a:t>	Conventional	</a:t>
            </a:r>
            <a:r>
              <a:rPr lang="en-US" sz="1400" b="1" dirty="0">
                <a:solidFill>
                  <a:srgbClr val="FFFF00"/>
                </a:solidFill>
              </a:rPr>
              <a:t>Metformin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1400" b="1" dirty="0">
                <a:solidFill>
                  <a:schemeClr val="tx1"/>
                </a:solidFill>
              </a:rPr>
              <a:t>	diet	SU’s		diet</a:t>
            </a:r>
          </a:p>
          <a:p>
            <a:pPr algn="l">
              <a:spcBef>
                <a:spcPct val="15000"/>
              </a:spcBef>
              <a:tabLst>
                <a:tab pos="1260475" algn="ctr"/>
                <a:tab pos="2230438" algn="ctr"/>
                <a:tab pos="3200400" algn="ctr"/>
                <a:tab pos="5888038" algn="ctr"/>
                <a:tab pos="7148513" algn="ctr"/>
              </a:tabLst>
            </a:pPr>
            <a:r>
              <a:rPr lang="en-US" sz="1400" b="1" dirty="0">
                <a:solidFill>
                  <a:schemeClr val="tx1"/>
                </a:solidFill>
              </a:rPr>
              <a:t>N =	411	951	342	411	342</a:t>
            </a:r>
          </a:p>
          <a:p>
            <a:pPr algn="l">
              <a:tabLst>
                <a:tab pos="1260475" algn="ctr"/>
                <a:tab pos="2230438" algn="ctr"/>
                <a:tab pos="3200400" algn="ctr"/>
                <a:tab pos="5888038" algn="ctr"/>
                <a:tab pos="7148513" algn="ctr"/>
              </a:tabLst>
            </a:pPr>
            <a:r>
              <a:rPr lang="en-US" sz="1400" b="1" dirty="0">
                <a:solidFill>
                  <a:schemeClr val="tx1"/>
                </a:solidFill>
              </a:rPr>
              <a:t>Events (n)	73	139	39	36	16</a:t>
            </a:r>
          </a:p>
        </p:txBody>
      </p:sp>
      <p:sp>
        <p:nvSpPr>
          <p:cNvPr id="2006096" name="Text Box 88"/>
          <p:cNvSpPr txBox="1">
            <a:spLocks noChangeArrowheads="1"/>
          </p:cNvSpPr>
          <p:nvPr/>
        </p:nvSpPr>
        <p:spPr bwMode="auto">
          <a:xfrm>
            <a:off x="0" y="6550481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b">
            <a:spAutoFit/>
          </a:bodyPr>
          <a:lstStyle/>
          <a:p>
            <a:pPr algn="r"/>
            <a:r>
              <a:rPr lang="fr-FR" sz="1400" b="1" dirty="0">
                <a:solidFill>
                  <a:schemeClr val="tx1"/>
                </a:solidFill>
              </a:rPr>
              <a:t>UKPDS Group.</a:t>
            </a:r>
            <a:r>
              <a:rPr lang="fr-FR" sz="1400" b="1" i="1" dirty="0">
                <a:solidFill>
                  <a:schemeClr val="tx1"/>
                </a:solidFill>
              </a:rPr>
              <a:t> Lancet</a:t>
            </a:r>
            <a:r>
              <a:rPr lang="fr-FR" sz="1400" b="1" dirty="0">
                <a:solidFill>
                  <a:schemeClr val="tx1"/>
                </a:solidFill>
              </a:rPr>
              <a:t>. 1998;352:854-865.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1" name="Rectangle 54"/>
          <p:cNvSpPr>
            <a:spLocks noChangeArrowheads="1"/>
          </p:cNvSpPr>
          <p:nvPr/>
        </p:nvSpPr>
        <p:spPr bwMode="auto">
          <a:xfrm>
            <a:off x="4038600" y="2438400"/>
            <a:ext cx="7493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sz="2800" b="1" dirty="0">
              <a:solidFill>
                <a:srgbClr val="FFFF00"/>
              </a:solidFill>
              <a:sym typeface="Wingdings"/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39%</a:t>
            </a:r>
          </a:p>
        </p:txBody>
      </p:sp>
      <p:sp>
        <p:nvSpPr>
          <p:cNvPr id="8" name="Rectangle 7"/>
          <p:cNvSpPr/>
          <p:nvPr/>
        </p:nvSpPr>
        <p:spPr>
          <a:xfrm>
            <a:off x="3124200" y="5608560"/>
            <a:ext cx="838200" cy="609600"/>
          </a:xfrm>
          <a:prstGeom prst="rect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601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79525" y="46038"/>
            <a:ext cx="6584950" cy="1044575"/>
          </a:xfrm>
        </p:spPr>
        <p:txBody>
          <a:bodyPr/>
          <a:lstStyle/>
          <a:p>
            <a:r>
              <a:rPr lang="en-US" sz="3200" dirty="0"/>
              <a:t>Cardiovascular Benefits:</a:t>
            </a:r>
            <a:br>
              <a:rPr lang="en-US" sz="3200" dirty="0"/>
            </a:br>
            <a:r>
              <a:rPr lang="en-US" sz="3200" i="1" dirty="0">
                <a:solidFill>
                  <a:schemeClr val="tx1"/>
                </a:solidFill>
              </a:rPr>
              <a:t>UKPDS Metformin Sub-Study </a:t>
            </a:r>
          </a:p>
        </p:txBody>
      </p:sp>
    </p:spTree>
    <p:extLst>
      <p:ext uri="{BB962C8B-B14F-4D97-AF65-F5344CB8AC3E}">
        <p14:creationId xmlns:p14="http://schemas.microsoft.com/office/powerpoint/2010/main" val="2228553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t="12323" b="-1951"/>
          <a:stretch/>
        </p:blipFill>
        <p:spPr>
          <a:xfrm>
            <a:off x="0" y="-1"/>
            <a:ext cx="4572000" cy="26754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b="9211"/>
          <a:stretch/>
        </p:blipFill>
        <p:spPr>
          <a:xfrm>
            <a:off x="1676400" y="1981200"/>
            <a:ext cx="4572000" cy="2454380"/>
          </a:xfrm>
          <a:prstGeom prst="rect">
            <a:avLst/>
          </a:prstGeom>
        </p:spPr>
      </p:pic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962400"/>
            <a:ext cx="4572000" cy="277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24400" y="98425"/>
            <a:ext cx="4216400" cy="1044575"/>
          </a:xfrm>
        </p:spPr>
        <p:txBody>
          <a:bodyPr/>
          <a:lstStyle/>
          <a:p>
            <a:r>
              <a:rPr lang="en-US" dirty="0">
                <a:solidFill>
                  <a:srgbClr val="FFFF66"/>
                </a:solidFill>
              </a:rPr>
              <a:t>The DPP4i</a:t>
            </a:r>
            <a:br>
              <a:rPr lang="en-US" dirty="0">
                <a:solidFill>
                  <a:srgbClr val="FFFF66"/>
                </a:solidFill>
              </a:rPr>
            </a:br>
            <a:r>
              <a:rPr lang="en-US" dirty="0">
                <a:solidFill>
                  <a:srgbClr val="FFFF66"/>
                </a:solidFill>
              </a:rPr>
              <a:t>Studies</a:t>
            </a:r>
          </a:p>
        </p:txBody>
      </p:sp>
    </p:spTree>
    <p:extLst>
      <p:ext uri="{BB962C8B-B14F-4D97-AF65-F5344CB8AC3E}">
        <p14:creationId xmlns:p14="http://schemas.microsoft.com/office/powerpoint/2010/main" val="2495370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Comparison of Primary Endpoint Rates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44651" t="20927" r="20536" b="43242"/>
          <a:stretch>
            <a:fillRect/>
          </a:stretch>
        </p:blipFill>
        <p:spPr bwMode="auto">
          <a:xfrm>
            <a:off x="6477000" y="1295400"/>
            <a:ext cx="2667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60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742" y="3276600"/>
            <a:ext cx="2362200" cy="2726911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9853" y="1309160"/>
            <a:ext cx="2414147" cy="86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1219200"/>
            <a:ext cx="2336800" cy="10414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0" y="6558340"/>
            <a:ext cx="9144000" cy="246221"/>
            <a:chOff x="0" y="6558340"/>
            <a:chExt cx="9144000" cy="246221"/>
          </a:xfrm>
        </p:grpSpPr>
        <p:sp>
          <p:nvSpPr>
            <p:cNvPr id="28" name="TextBox 27"/>
            <p:cNvSpPr txBox="1"/>
            <p:nvPr/>
          </p:nvSpPr>
          <p:spPr>
            <a:xfrm>
              <a:off x="0" y="6558340"/>
              <a:ext cx="4114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prstClr val="black"/>
                  </a:solidFill>
                  <a:latin typeface="Arial"/>
                  <a:cs typeface="Arial"/>
                </a:rPr>
                <a:t>Scirica BM, et al. </a:t>
              </a:r>
              <a:r>
                <a:rPr lang="en-US" sz="1000" b="1" i="1" dirty="0">
                  <a:solidFill>
                    <a:prstClr val="black"/>
                  </a:solidFill>
                  <a:latin typeface="Arial"/>
                  <a:cs typeface="Arial"/>
                </a:rPr>
                <a:t>NEJM</a:t>
              </a:r>
              <a:r>
                <a:rPr lang="en-US" sz="1000" b="1" dirty="0">
                  <a:solidFill>
                    <a:prstClr val="black"/>
                  </a:solidFill>
                  <a:latin typeface="Arial"/>
                  <a:cs typeface="Arial"/>
                </a:rPr>
                <a:t> 2013; 369:1317-1326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10200" y="6558340"/>
              <a:ext cx="3733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solidFill>
                    <a:srgbClr val="000000"/>
                  </a:solidFill>
                  <a:latin typeface="Arial"/>
                  <a:cs typeface="Arial"/>
                </a:rPr>
                <a:t>White WB et al, </a:t>
              </a:r>
              <a:r>
                <a:rPr lang="en-US" sz="1000" b="1" i="1" dirty="0">
                  <a:solidFill>
                    <a:srgbClr val="000000"/>
                  </a:solidFill>
                  <a:latin typeface="Arial"/>
                  <a:cs typeface="Arial"/>
                </a:rPr>
                <a:t>NEJM</a:t>
              </a:r>
              <a:r>
                <a:rPr lang="en-US" sz="1000" b="1" dirty="0">
                  <a:solidFill>
                    <a:srgbClr val="000000"/>
                  </a:solidFill>
                  <a:latin typeface="Arial"/>
                  <a:cs typeface="Arial"/>
                </a:rPr>
                <a:t> 2013; 369:1327-35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26475" y="6558340"/>
              <a:ext cx="3272050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Monotype Sorts" pitchFamily="1" charset="2"/>
                <a:buNone/>
                <a:defRPr/>
              </a:pPr>
              <a:r>
                <a:rPr lang="en-US" sz="1000" b="1" dirty="0">
                  <a:solidFill>
                    <a:schemeClr val="tx1"/>
                  </a:solidFill>
                  <a:latin typeface="+mn-lt"/>
                  <a:ea typeface="+mn-ea"/>
                </a:rPr>
                <a:t>Green JB et al. NEJM 2015; DOI: 10.1056/NEJMoa1501352</a:t>
              </a:r>
            </a:p>
          </p:txBody>
        </p:sp>
      </p:grpSp>
      <p:pic>
        <p:nvPicPr>
          <p:cNvPr id="31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1384102"/>
            <a:ext cx="1676400" cy="71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/>
          </p:cNvPicPr>
          <p:nvPr/>
        </p:nvPicPr>
        <p:blipFill>
          <a:blip r:embed="rId7" cstate="print"/>
          <a:srcRect l="31667" t="20486" r="11667" b="37504"/>
          <a:stretch>
            <a:fillRect/>
          </a:stretch>
        </p:blipFill>
        <p:spPr bwMode="auto">
          <a:xfrm>
            <a:off x="2667000" y="3173628"/>
            <a:ext cx="3810000" cy="280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7713944" y="3048000"/>
            <a:ext cx="896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Arial"/>
                <a:cs typeface="Arial"/>
              </a:rPr>
              <a:t>11.6%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8114271" y="3746157"/>
            <a:ext cx="0" cy="1828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05400" y="3124200"/>
            <a:ext cx="896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Arial"/>
                <a:cs typeface="Arial"/>
              </a:rPr>
              <a:t>11.5%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5550243" y="3810000"/>
            <a:ext cx="0" cy="18352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66800" y="2450068"/>
            <a:ext cx="5231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Arial" charset="0"/>
                <a:ea typeface="Arial" charset="0"/>
                <a:cs typeface="Arial" charset="0"/>
              </a:rPr>
              <a:t>All Trials met </a:t>
            </a:r>
            <a:r>
              <a:rPr lang="en-US" b="1" i="1">
                <a:latin typeface="Arial" charset="0"/>
                <a:ea typeface="Arial" charset="0"/>
                <a:cs typeface="Arial" charset="0"/>
              </a:rPr>
              <a:t>non-inferiority boundary of &lt;1.3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24400" y="98425"/>
            <a:ext cx="4216400" cy="1044575"/>
          </a:xfrm>
        </p:spPr>
        <p:txBody>
          <a:bodyPr/>
          <a:lstStyle/>
          <a:p>
            <a:r>
              <a:rPr lang="en-US" dirty="0">
                <a:solidFill>
                  <a:srgbClr val="FFFF66"/>
                </a:solidFill>
              </a:rPr>
              <a:t>The </a:t>
            </a:r>
            <a:r>
              <a:rPr lang="en-US" dirty="0" err="1">
                <a:solidFill>
                  <a:srgbClr val="FFFF66"/>
                </a:solidFill>
              </a:rPr>
              <a:t>SGLTi</a:t>
            </a:r>
            <a:br>
              <a:rPr lang="en-US" dirty="0">
                <a:solidFill>
                  <a:srgbClr val="FFFF66"/>
                </a:solidFill>
              </a:rPr>
            </a:br>
            <a:r>
              <a:rPr lang="en-US" dirty="0">
                <a:solidFill>
                  <a:srgbClr val="FFFF66"/>
                </a:solidFill>
              </a:rPr>
              <a:t>Studies</a:t>
            </a:r>
          </a:p>
        </p:txBody>
      </p:sp>
      <p:pic>
        <p:nvPicPr>
          <p:cNvPr id="260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57800" cy="304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6427" y="2133600"/>
            <a:ext cx="587594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217" y="4095043"/>
            <a:ext cx="5647110" cy="275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70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9" b="16787"/>
          <a:stretch/>
        </p:blipFill>
        <p:spPr>
          <a:xfrm>
            <a:off x="0" y="1382232"/>
            <a:ext cx="9144000" cy="4104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EMPA-REG OUTCOME Primary outcome:</a:t>
            </a:r>
            <a:br>
              <a:rPr lang="en-US" dirty="0"/>
            </a:br>
            <a:r>
              <a:rPr lang="en-US" dirty="0"/>
              <a:t>3-point MACE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7"/>
          <p:cNvGrpSpPr/>
          <p:nvPr/>
        </p:nvGrpSpPr>
        <p:grpSpPr>
          <a:xfrm>
            <a:off x="0" y="1446028"/>
            <a:ext cx="9144000" cy="4040371"/>
            <a:chOff x="0" y="1446028"/>
            <a:chExt cx="9144000" cy="40403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89" b="16787"/>
            <a:stretch/>
          </p:blipFill>
          <p:spPr>
            <a:xfrm>
              <a:off x="0" y="1446028"/>
              <a:ext cx="9144000" cy="404037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38667" y="1777585"/>
              <a:ext cx="253406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sz="1600" dirty="0">
                <a:solidFill>
                  <a:srgbClr val="5A5A5A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803901" y="2193084"/>
            <a:ext cx="1613010" cy="659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7575" y="1654474"/>
            <a:ext cx="30339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5A5A5A"/>
                </a:solidFill>
              </a:rPr>
              <a:t>HR 0.86</a:t>
            </a:r>
          </a:p>
          <a:p>
            <a:pPr algn="ctr"/>
            <a:r>
              <a:rPr lang="en-GB" sz="1400" dirty="0">
                <a:solidFill>
                  <a:srgbClr val="5A5A5A"/>
                </a:solidFill>
              </a:rPr>
              <a:t>(95.02% CI 0.74, 0.99)</a:t>
            </a:r>
          </a:p>
          <a:p>
            <a:pPr algn="ctr"/>
            <a:r>
              <a:rPr lang="en-GB" sz="1400" i="1" dirty="0">
                <a:solidFill>
                  <a:srgbClr val="5A5A5A"/>
                </a:solidFill>
              </a:rPr>
              <a:t>p</a:t>
            </a:r>
            <a:r>
              <a:rPr lang="en-GB" sz="1400" dirty="0">
                <a:solidFill>
                  <a:srgbClr val="5A5A5A"/>
                </a:solidFill>
              </a:rPr>
              <a:t>=0.0382*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13" b="8720"/>
          <a:stretch/>
        </p:blipFill>
        <p:spPr>
          <a:xfrm>
            <a:off x="0" y="5486398"/>
            <a:ext cx="9144000" cy="4997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4823" y="6451629"/>
            <a:ext cx="4190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Arial" charset="0"/>
              </a:rPr>
              <a:t>Zinman B et al. N </a:t>
            </a:r>
            <a:r>
              <a:rPr lang="en-US" sz="1400" dirty="0" err="1">
                <a:solidFill>
                  <a:prstClr val="black"/>
                </a:solidFill>
                <a:latin typeface="Arial" charset="0"/>
              </a:rPr>
              <a:t>Engl</a:t>
            </a:r>
            <a:r>
              <a:rPr lang="en-US" sz="1400" dirty="0">
                <a:solidFill>
                  <a:prstClr val="black"/>
                </a:solidFill>
                <a:latin typeface="Arial" charset="0"/>
              </a:rPr>
              <a:t> J Med 2015; 373: 2117-28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5000" y="2667000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772 Events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25" y="1284170"/>
            <a:ext cx="8936362" cy="470195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4568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21357"/>
            <a:ext cx="7753527" cy="38840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79" y="1231296"/>
            <a:ext cx="8896826" cy="4911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198826" cy="1167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8579" y="6550223"/>
            <a:ext cx="5435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latin typeface="Arial" charset="0"/>
                <a:ea typeface="ＭＳ Ｐゴシック" pitchFamily="34" charset="-128"/>
              </a:rPr>
              <a:t>Neal B et al. N </a:t>
            </a:r>
            <a:r>
              <a:rPr lang="en-US" sz="1400" b="1" dirty="0" err="1">
                <a:latin typeface="Arial" charset="0"/>
                <a:ea typeface="ＭＳ Ｐゴシック" pitchFamily="34" charset="-128"/>
              </a:rPr>
              <a:t>Engl</a:t>
            </a:r>
            <a:r>
              <a:rPr lang="en-US" sz="1400" b="1" dirty="0">
                <a:latin typeface="Arial" charset="0"/>
                <a:ea typeface="ＭＳ Ｐゴシック" pitchFamily="34" charset="-128"/>
              </a:rPr>
              <a:t> J Med 2017. DOI: 10.1056/NEJMoa1611925</a:t>
            </a:r>
          </a:p>
        </p:txBody>
      </p:sp>
    </p:spTree>
    <p:extLst>
      <p:ext uri="{BB962C8B-B14F-4D97-AF65-F5344CB8AC3E}">
        <p14:creationId xmlns:p14="http://schemas.microsoft.com/office/powerpoint/2010/main" val="332388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4">
      <a:dk1>
        <a:srgbClr val="003366"/>
      </a:dk1>
      <a:lt1>
        <a:srgbClr val="FFFFFF"/>
      </a:lt1>
      <a:dk2>
        <a:srgbClr val="011C8D"/>
      </a:dk2>
      <a:lt2>
        <a:srgbClr val="CCFFFF"/>
      </a:lt2>
      <a:accent1>
        <a:srgbClr val="3366CC"/>
      </a:accent1>
      <a:accent2>
        <a:srgbClr val="00B000"/>
      </a:accent2>
      <a:accent3>
        <a:srgbClr val="AAABC5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3366"/>
        </a:dk1>
        <a:lt1>
          <a:srgbClr val="FFFFFF"/>
        </a:lt1>
        <a:dk2>
          <a:srgbClr val="001D58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BB4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3366"/>
        </a:dk1>
        <a:lt1>
          <a:srgbClr val="FFFFFF"/>
        </a:lt1>
        <a:dk2>
          <a:srgbClr val="011C8D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BC5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Default Design">
  <a:themeElements>
    <a:clrScheme name="1_Default Design 14">
      <a:dk1>
        <a:srgbClr val="003366"/>
      </a:dk1>
      <a:lt1>
        <a:srgbClr val="FFFFFF"/>
      </a:lt1>
      <a:dk2>
        <a:srgbClr val="011C8D"/>
      </a:dk2>
      <a:lt2>
        <a:srgbClr val="CCFFFF"/>
      </a:lt2>
      <a:accent1>
        <a:srgbClr val="3366CC"/>
      </a:accent1>
      <a:accent2>
        <a:srgbClr val="00B000"/>
      </a:accent2>
      <a:accent3>
        <a:srgbClr val="AAABC5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3366"/>
        </a:dk1>
        <a:lt1>
          <a:srgbClr val="FFFFFF"/>
        </a:lt1>
        <a:dk2>
          <a:srgbClr val="001D58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BB4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3366"/>
        </a:dk1>
        <a:lt1>
          <a:srgbClr val="FFFFFF"/>
        </a:lt1>
        <a:dk2>
          <a:srgbClr val="011C8D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BC5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Default Design">
  <a:themeElements>
    <a:clrScheme name="1_Default Design 14">
      <a:dk1>
        <a:srgbClr val="003366"/>
      </a:dk1>
      <a:lt1>
        <a:srgbClr val="FFFFFF"/>
      </a:lt1>
      <a:dk2>
        <a:srgbClr val="011C8D"/>
      </a:dk2>
      <a:lt2>
        <a:srgbClr val="CCFFFF"/>
      </a:lt2>
      <a:accent1>
        <a:srgbClr val="3366CC"/>
      </a:accent1>
      <a:accent2>
        <a:srgbClr val="00B000"/>
      </a:accent2>
      <a:accent3>
        <a:srgbClr val="AAABC5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3366"/>
        </a:dk1>
        <a:lt1>
          <a:srgbClr val="FFFFFF"/>
        </a:lt1>
        <a:dk2>
          <a:srgbClr val="001D58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BB4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3366"/>
        </a:dk1>
        <a:lt1>
          <a:srgbClr val="FFFFFF"/>
        </a:lt1>
        <a:dk2>
          <a:srgbClr val="011C8D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BC5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Default Design">
  <a:themeElements>
    <a:clrScheme name="1_Default Design 14">
      <a:dk1>
        <a:srgbClr val="003366"/>
      </a:dk1>
      <a:lt1>
        <a:srgbClr val="FFFFFF"/>
      </a:lt1>
      <a:dk2>
        <a:srgbClr val="011C8D"/>
      </a:dk2>
      <a:lt2>
        <a:srgbClr val="CCFFFF"/>
      </a:lt2>
      <a:accent1>
        <a:srgbClr val="3366CC"/>
      </a:accent1>
      <a:accent2>
        <a:srgbClr val="00B000"/>
      </a:accent2>
      <a:accent3>
        <a:srgbClr val="AAABC5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3366"/>
        </a:dk1>
        <a:lt1>
          <a:srgbClr val="FFFFFF"/>
        </a:lt1>
        <a:dk2>
          <a:srgbClr val="001D58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BB4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3366"/>
        </a:dk1>
        <a:lt1>
          <a:srgbClr val="FFFFFF"/>
        </a:lt1>
        <a:dk2>
          <a:srgbClr val="011C8D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BC5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1_Default Design 14">
      <a:dk1>
        <a:srgbClr val="003366"/>
      </a:dk1>
      <a:lt1>
        <a:srgbClr val="FFFFFF"/>
      </a:lt1>
      <a:dk2>
        <a:srgbClr val="011C8D"/>
      </a:dk2>
      <a:lt2>
        <a:srgbClr val="CCFFFF"/>
      </a:lt2>
      <a:accent1>
        <a:srgbClr val="3366CC"/>
      </a:accent1>
      <a:accent2>
        <a:srgbClr val="00B000"/>
      </a:accent2>
      <a:accent3>
        <a:srgbClr val="AAABC5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3366"/>
        </a:dk1>
        <a:lt1>
          <a:srgbClr val="FFFFFF"/>
        </a:lt1>
        <a:dk2>
          <a:srgbClr val="001D58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BB4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3366"/>
        </a:dk1>
        <a:lt1>
          <a:srgbClr val="FFFFFF"/>
        </a:lt1>
        <a:dk2>
          <a:srgbClr val="011C8D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BC5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1_Default Design 14">
      <a:dk1>
        <a:srgbClr val="003366"/>
      </a:dk1>
      <a:lt1>
        <a:srgbClr val="FFFFFF"/>
      </a:lt1>
      <a:dk2>
        <a:srgbClr val="011C8D"/>
      </a:dk2>
      <a:lt2>
        <a:srgbClr val="CCFFFF"/>
      </a:lt2>
      <a:accent1>
        <a:srgbClr val="3366CC"/>
      </a:accent1>
      <a:accent2>
        <a:srgbClr val="00B000"/>
      </a:accent2>
      <a:accent3>
        <a:srgbClr val="AAABC5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3366"/>
        </a:dk1>
        <a:lt1>
          <a:srgbClr val="FFFFFF"/>
        </a:lt1>
        <a:dk2>
          <a:srgbClr val="001D58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BB4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3366"/>
        </a:dk1>
        <a:lt1>
          <a:srgbClr val="FFFFFF"/>
        </a:lt1>
        <a:dk2>
          <a:srgbClr val="011C8D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BC5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1_Default Design 14">
      <a:dk1>
        <a:srgbClr val="003366"/>
      </a:dk1>
      <a:lt1>
        <a:srgbClr val="FFFFFF"/>
      </a:lt1>
      <a:dk2>
        <a:srgbClr val="011C8D"/>
      </a:dk2>
      <a:lt2>
        <a:srgbClr val="CCFFFF"/>
      </a:lt2>
      <a:accent1>
        <a:srgbClr val="3366CC"/>
      </a:accent1>
      <a:accent2>
        <a:srgbClr val="00B000"/>
      </a:accent2>
      <a:accent3>
        <a:srgbClr val="AAABC5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3366"/>
        </a:dk1>
        <a:lt1>
          <a:srgbClr val="FFFFFF"/>
        </a:lt1>
        <a:dk2>
          <a:srgbClr val="001D58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BB4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3366"/>
        </a:dk1>
        <a:lt1>
          <a:srgbClr val="FFFFFF"/>
        </a:lt1>
        <a:dk2>
          <a:srgbClr val="011C8D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BC5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1_Default Design 14">
      <a:dk1>
        <a:srgbClr val="003366"/>
      </a:dk1>
      <a:lt1>
        <a:srgbClr val="FFFFFF"/>
      </a:lt1>
      <a:dk2>
        <a:srgbClr val="011C8D"/>
      </a:dk2>
      <a:lt2>
        <a:srgbClr val="CCFFFF"/>
      </a:lt2>
      <a:accent1>
        <a:srgbClr val="3366CC"/>
      </a:accent1>
      <a:accent2>
        <a:srgbClr val="00B000"/>
      </a:accent2>
      <a:accent3>
        <a:srgbClr val="AAABC5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3366"/>
        </a:dk1>
        <a:lt1>
          <a:srgbClr val="FFFFFF"/>
        </a:lt1>
        <a:dk2>
          <a:srgbClr val="001D58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BB4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3366"/>
        </a:dk1>
        <a:lt1>
          <a:srgbClr val="FFFFFF"/>
        </a:lt1>
        <a:dk2>
          <a:srgbClr val="011C8D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BC5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Default Design">
  <a:themeElements>
    <a:clrScheme name="1_Default Design 14">
      <a:dk1>
        <a:srgbClr val="003366"/>
      </a:dk1>
      <a:lt1>
        <a:srgbClr val="FFFFFF"/>
      </a:lt1>
      <a:dk2>
        <a:srgbClr val="011C8D"/>
      </a:dk2>
      <a:lt2>
        <a:srgbClr val="CCFFFF"/>
      </a:lt2>
      <a:accent1>
        <a:srgbClr val="3366CC"/>
      </a:accent1>
      <a:accent2>
        <a:srgbClr val="00B000"/>
      </a:accent2>
      <a:accent3>
        <a:srgbClr val="AAABC5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3366"/>
        </a:dk1>
        <a:lt1>
          <a:srgbClr val="FFFFFF"/>
        </a:lt1>
        <a:dk2>
          <a:srgbClr val="001D58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BB4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3366"/>
        </a:dk1>
        <a:lt1>
          <a:srgbClr val="FFFFFF"/>
        </a:lt1>
        <a:dk2>
          <a:srgbClr val="011C8D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BC5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Default Design">
  <a:themeElements>
    <a:clrScheme name="1_Default Design 14">
      <a:dk1>
        <a:srgbClr val="003366"/>
      </a:dk1>
      <a:lt1>
        <a:srgbClr val="FFFFFF"/>
      </a:lt1>
      <a:dk2>
        <a:srgbClr val="011C8D"/>
      </a:dk2>
      <a:lt2>
        <a:srgbClr val="CCFFFF"/>
      </a:lt2>
      <a:accent1>
        <a:srgbClr val="3366CC"/>
      </a:accent1>
      <a:accent2>
        <a:srgbClr val="00B000"/>
      </a:accent2>
      <a:accent3>
        <a:srgbClr val="AAABC5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3366"/>
        </a:dk1>
        <a:lt1>
          <a:srgbClr val="FFFFFF"/>
        </a:lt1>
        <a:dk2>
          <a:srgbClr val="001D58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BB4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3366"/>
        </a:dk1>
        <a:lt1>
          <a:srgbClr val="FFFFFF"/>
        </a:lt1>
        <a:dk2>
          <a:srgbClr val="011C8D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BC5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5_Office Theme">
  <a:themeElements>
    <a:clrScheme name="Custom 9">
      <a:dk1>
        <a:sysClr val="windowText" lastClr="000000"/>
      </a:dk1>
      <a:lt1>
        <a:sysClr val="window" lastClr="FFFFFF"/>
      </a:lt1>
      <a:dk2>
        <a:srgbClr val="5A5A5A"/>
      </a:dk2>
      <a:lt2>
        <a:srgbClr val="D7D7D7"/>
      </a:lt2>
      <a:accent1>
        <a:srgbClr val="F0414B"/>
      </a:accent1>
      <a:accent2>
        <a:srgbClr val="6482C3"/>
      </a:accent2>
      <a:accent3>
        <a:srgbClr val="5A5A5A"/>
      </a:accent3>
      <a:accent4>
        <a:srgbClr val="962891"/>
      </a:accent4>
      <a:accent5>
        <a:srgbClr val="009999"/>
      </a:accent5>
      <a:accent6>
        <a:srgbClr val="FF9933"/>
      </a:accent6>
      <a:hlink>
        <a:srgbClr val="5A5A5A"/>
      </a:hlink>
      <a:folHlink>
        <a:srgbClr val="5A5A5A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0F0"/>
        </a:solidFill>
        <a:ln>
          <a:noFill/>
        </a:ln>
      </a:spPr>
      <a:bodyPr rtlCol="0" anchor="ctr"/>
      <a:lstStyle>
        <a:defPPr algn="ctr">
          <a:defRPr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13272</TotalTime>
  <Words>624</Words>
  <Application>Microsoft Office PowerPoint</Application>
  <PresentationFormat>On-screen Show (4:3)</PresentationFormat>
  <Paragraphs>149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19</vt:i4>
      </vt:variant>
    </vt:vector>
  </HeadingPairs>
  <TitlesOfParts>
    <vt:vector size="42" baseType="lpstr">
      <vt:lpstr>MS PGothic</vt:lpstr>
      <vt:lpstr>MS PGothic</vt:lpstr>
      <vt:lpstr>Arial</vt:lpstr>
      <vt:lpstr>Calibri</vt:lpstr>
      <vt:lpstr>Century Gothic</vt:lpstr>
      <vt:lpstr>Helvetica</vt:lpstr>
      <vt:lpstr>Lucida Sans</vt:lpstr>
      <vt:lpstr>Monotype Sorts</vt:lpstr>
      <vt:lpstr>Times</vt:lpstr>
      <vt:lpstr>Times New Roman</vt:lpstr>
      <vt:lpstr>Wingdings</vt:lpstr>
      <vt:lpstr>1_Default Design</vt:lpstr>
      <vt:lpstr>2_Default Design</vt:lpstr>
      <vt:lpstr>4_Default Design</vt:lpstr>
      <vt:lpstr>5_Default Design</vt:lpstr>
      <vt:lpstr>6_Default Design</vt:lpstr>
      <vt:lpstr>9_Default Design</vt:lpstr>
      <vt:lpstr>10_Default Design</vt:lpstr>
      <vt:lpstr>1_Office Theme</vt:lpstr>
      <vt:lpstr>5_Office Theme</vt:lpstr>
      <vt:lpstr>11_Default Design</vt:lpstr>
      <vt:lpstr>12_Default Design</vt:lpstr>
      <vt:lpstr>13_Default Design</vt:lpstr>
      <vt:lpstr>Recent Breakthroughs in  Cardiovascular Outcomes Trials  in T2DM</vt:lpstr>
      <vt:lpstr>PowerPoint Presentation</vt:lpstr>
      <vt:lpstr>Glycemic Control Improves  Microvascular Endpoints</vt:lpstr>
      <vt:lpstr>Cardiovascular Benefits: UKPDS Metformin Sub-Study </vt:lpstr>
      <vt:lpstr>The DPP4i Studies</vt:lpstr>
      <vt:lpstr>Comparison of Primary Endpoint Rates</vt:lpstr>
      <vt:lpstr>The SGLTi Studies</vt:lpstr>
      <vt:lpstr>EMPA-REG OUTCOME Primary outcome: 3-point MACE</vt:lpstr>
      <vt:lpstr>PowerPoint Presentation</vt:lpstr>
      <vt:lpstr>EMPA-REG OUTCOME and CANVAS:  Renal Outcomes</vt:lpstr>
      <vt:lpstr>PowerPoint Presentation</vt:lpstr>
      <vt:lpstr>The GLP1 Studies</vt:lpstr>
      <vt:lpstr>GLP -1: ELIXA TRIAL</vt:lpstr>
      <vt:lpstr>LEADER Trial</vt:lpstr>
      <vt:lpstr>SUSTAIN 6 Trial</vt:lpstr>
      <vt:lpstr>The TZD Studies</vt:lpstr>
      <vt:lpstr>PROACTIVE Study</vt:lpstr>
      <vt:lpstr>IRIS Study</vt:lpstr>
      <vt:lpstr>Conclusions</vt:lpstr>
    </vt:vector>
  </TitlesOfParts>
  <Company>TIMI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Saxagliptin Assessment of Vascular Outcomes Recorded in Patients with Diabetes Mellitus (SAVOR) – TIMI 53</dc:title>
  <dc:creator>Scirica, Benjamin Morgan,M.D.</dc:creator>
  <cp:lastModifiedBy>Scirica, Benjamin Morgan,M.D.</cp:lastModifiedBy>
  <cp:revision>878</cp:revision>
  <cp:lastPrinted>2013-08-13T14:13:34Z</cp:lastPrinted>
  <dcterms:created xsi:type="dcterms:W3CDTF">2013-08-09T14:53:01Z</dcterms:created>
  <dcterms:modified xsi:type="dcterms:W3CDTF">2017-06-19T13:04:17Z</dcterms:modified>
</cp:coreProperties>
</file>