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75" r:id="rId5"/>
    <p:sldId id="353" r:id="rId6"/>
    <p:sldId id="352" r:id="rId7"/>
    <p:sldId id="356" r:id="rId8"/>
    <p:sldId id="371" r:id="rId9"/>
    <p:sldId id="372" r:id="rId10"/>
    <p:sldId id="370" r:id="rId11"/>
    <p:sldId id="357" r:id="rId12"/>
    <p:sldId id="324" r:id="rId13"/>
    <p:sldId id="361" r:id="rId14"/>
    <p:sldId id="363" r:id="rId15"/>
    <p:sldId id="364" r:id="rId16"/>
    <p:sldId id="365" r:id="rId17"/>
    <p:sldId id="369" r:id="rId18"/>
    <p:sldId id="376" r:id="rId19"/>
    <p:sldId id="327" r:id="rId20"/>
    <p:sldId id="335" r:id="rId21"/>
    <p:sldId id="379" r:id="rId22"/>
    <p:sldId id="330" r:id="rId23"/>
    <p:sldId id="362" r:id="rId24"/>
    <p:sldId id="347" r:id="rId25"/>
    <p:sldId id="354" r:id="rId26"/>
    <p:sldId id="351" r:id="rId27"/>
    <p:sldId id="377" r:id="rId28"/>
    <p:sldId id="3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Wong" initials="NW" lastIdx="0" clrIdx="0">
    <p:extLst>
      <p:ext uri="{19B8F6BF-5375-455C-9EA6-DF929625EA0E}">
        <p15:presenceInfo xmlns:p15="http://schemas.microsoft.com/office/powerpoint/2012/main" userId="bbc33d757d8c7c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9" autoAdjust="0"/>
    <p:restoredTop sz="94660"/>
  </p:normalViewPr>
  <p:slideViewPr>
    <p:cSldViewPr>
      <p:cViewPr varScale="1">
        <p:scale>
          <a:sx n="79" d="100"/>
          <a:sy n="79" d="100"/>
        </p:scale>
        <p:origin x="768" y="114"/>
      </p:cViewPr>
      <p:guideLst>
        <p:guide orient="horz" pos="2160"/>
        <p:guide pos="2880"/>
      </p:guideLst>
    </p:cSldViewPr>
  </p:slideViewPr>
  <p:notesTextViewPr>
    <p:cViewPr>
      <p:scale>
        <a:sx n="1" d="1"/>
        <a:sy n="1" d="1"/>
      </p:scale>
      <p:origin x="0" y="0"/>
    </p:cViewPr>
  </p:notesTextViewPr>
  <p:sorterViewPr>
    <p:cViewPr>
      <p:scale>
        <a:sx n="126" d="100"/>
        <a:sy n="126"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Nathan%20Wong%20research%20topic\20140422%20Rohini%20DM%20in%20ARIC,%20MESA%20and%20Jackson\event%20rate%20%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43279448473799"/>
          <c:y val="0.112678199052648"/>
          <c:w val="0.80040620564938003"/>
          <c:h val="0.79697434844159798"/>
        </c:manualLayout>
      </c:layout>
      <c:barChart>
        <c:barDir val="col"/>
        <c:grouping val="clustered"/>
        <c:varyColors val="0"/>
        <c:ser>
          <c:idx val="0"/>
          <c:order val="0"/>
          <c:tx>
            <c:strRef>
              <c:f>'number of risk factors'!$I$3</c:f>
              <c:strCache>
                <c:ptCount val="1"/>
                <c:pt idx="0">
                  <c:v>No Risk Factor Controlled</c:v>
                </c:pt>
              </c:strCache>
            </c:strRef>
          </c:tx>
          <c:spPr>
            <a:solidFill>
              <a:srgbClr val="C00000"/>
            </a:solidFill>
            <a:ln>
              <a:noFill/>
            </a:ln>
            <a:effectLst/>
          </c:spPr>
          <c:invertIfNegative val="0"/>
          <c:dLbls>
            <c:dLbl>
              <c:idx val="0"/>
              <c:layout>
                <c:manualLayout>
                  <c:x val="-1.9255066248712799E-17"/>
                  <c:y val="6.1660420435978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C9-42FD-8677-C2343B873D3B}"/>
                </c:ext>
              </c:extLst>
            </c:dLbl>
            <c:spPr>
              <a:noFill/>
              <a:ln>
                <a:noFill/>
              </a:ln>
              <a:effectLst/>
            </c:spPr>
            <c:txPr>
              <a:bodyPr rot="0" vert="horz"/>
              <a:lstStyle/>
              <a:p>
                <a:pPr>
                  <a:defRPr sz="2000">
                    <a:solidFill>
                      <a:srgbClr val="FFFF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'number of risk factors'!$J$2:$K$2</c:f>
              <c:strCache>
                <c:ptCount val="2"/>
                <c:pt idx="0">
                  <c:v>CVD Events</c:v>
                </c:pt>
                <c:pt idx="1">
                  <c:v>CHD Events</c:v>
                </c:pt>
              </c:strCache>
            </c:strRef>
          </c:cat>
          <c:val>
            <c:numRef>
              <c:f>'number of risk factors'!$J$3:$K$3</c:f>
              <c:numCache>
                <c:formatCode>0.0</c:formatCode>
                <c:ptCount val="2"/>
                <c:pt idx="0">
                  <c:v>51.069262687519952</c:v>
                </c:pt>
                <c:pt idx="1">
                  <c:v>29.618951157728169</c:v>
                </c:pt>
              </c:numCache>
            </c:numRef>
          </c:val>
          <c:extLst>
            <c:ext xmlns:c16="http://schemas.microsoft.com/office/drawing/2014/chart" uri="{C3380CC4-5D6E-409C-BE32-E72D297353CC}">
              <c16:uniqueId val="{00000001-EEC9-42FD-8677-C2343B873D3B}"/>
            </c:ext>
          </c:extLst>
        </c:ser>
        <c:ser>
          <c:idx val="1"/>
          <c:order val="1"/>
          <c:tx>
            <c:strRef>
              <c:f>'number of risk factors'!$I$4</c:f>
              <c:strCache>
                <c:ptCount val="1"/>
                <c:pt idx="0">
                  <c:v>Any One Risk Factor Controlled</c:v>
                </c:pt>
              </c:strCache>
            </c:strRef>
          </c:tx>
          <c:spPr>
            <a:solidFill>
              <a:schemeClr val="accent2"/>
            </a:solidFill>
            <a:ln>
              <a:noFill/>
            </a:ln>
            <a:effectLst/>
          </c:spPr>
          <c:invertIfNegative val="0"/>
          <c:dLbls>
            <c:spPr>
              <a:noFill/>
              <a:ln>
                <a:noFill/>
              </a:ln>
              <a:effectLst/>
            </c:spPr>
            <c:txPr>
              <a:bodyPr rot="0" vert="horz"/>
              <a:lstStyle/>
              <a:p>
                <a:pPr>
                  <a:defRPr sz="2000">
                    <a:solidFill>
                      <a:srgbClr val="FFFF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'number of risk factors'!$J$2:$K$2</c:f>
              <c:strCache>
                <c:ptCount val="2"/>
                <c:pt idx="0">
                  <c:v>CVD Events</c:v>
                </c:pt>
                <c:pt idx="1">
                  <c:v>CHD Events</c:v>
                </c:pt>
              </c:strCache>
            </c:strRef>
          </c:cat>
          <c:val>
            <c:numRef>
              <c:f>'number of risk factors'!$J$4:$K$4</c:f>
              <c:numCache>
                <c:formatCode>0.0</c:formatCode>
                <c:ptCount val="2"/>
                <c:pt idx="0">
                  <c:v>34.278301580242328</c:v>
                </c:pt>
                <c:pt idx="1">
                  <c:v>19.327406262079631</c:v>
                </c:pt>
              </c:numCache>
            </c:numRef>
          </c:val>
          <c:extLst>
            <c:ext xmlns:c16="http://schemas.microsoft.com/office/drawing/2014/chart" uri="{C3380CC4-5D6E-409C-BE32-E72D297353CC}">
              <c16:uniqueId val="{00000002-EEC9-42FD-8677-C2343B873D3B}"/>
            </c:ext>
          </c:extLst>
        </c:ser>
        <c:ser>
          <c:idx val="2"/>
          <c:order val="2"/>
          <c:tx>
            <c:strRef>
              <c:f>'number of risk factors'!$I$5</c:f>
              <c:strCache>
                <c:ptCount val="1"/>
                <c:pt idx="0">
                  <c:v>Any Two Risk Factors Controlled</c:v>
                </c:pt>
              </c:strCache>
            </c:strRef>
          </c:tx>
          <c:spPr>
            <a:solidFill>
              <a:schemeClr val="bg1">
                <a:lumMod val="65000"/>
              </a:schemeClr>
            </a:solidFill>
            <a:ln>
              <a:noFill/>
            </a:ln>
            <a:effectLst/>
          </c:spPr>
          <c:invertIfNegative val="0"/>
          <c:dLbls>
            <c:spPr>
              <a:noFill/>
              <a:ln>
                <a:noFill/>
              </a:ln>
              <a:effectLst/>
            </c:spPr>
            <c:txPr>
              <a:bodyPr rot="0" vert="horz"/>
              <a:lstStyle/>
              <a:p>
                <a:pPr>
                  <a:defRPr sz="2000">
                    <a:solidFill>
                      <a:srgbClr val="FFFF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'number of risk factors'!$J$2:$K$2</c:f>
              <c:strCache>
                <c:ptCount val="2"/>
                <c:pt idx="0">
                  <c:v>CVD Events</c:v>
                </c:pt>
                <c:pt idx="1">
                  <c:v>CHD Events</c:v>
                </c:pt>
              </c:strCache>
            </c:strRef>
          </c:cat>
          <c:val>
            <c:numRef>
              <c:f>'number of risk factors'!$J$5:$K$5</c:f>
              <c:numCache>
                <c:formatCode>0.0</c:formatCode>
                <c:ptCount val="2"/>
                <c:pt idx="0">
                  <c:v>26.736416242476491</c:v>
                </c:pt>
                <c:pt idx="1">
                  <c:v>14.736511180099811</c:v>
                </c:pt>
              </c:numCache>
            </c:numRef>
          </c:val>
          <c:extLst>
            <c:ext xmlns:c16="http://schemas.microsoft.com/office/drawing/2014/chart" uri="{C3380CC4-5D6E-409C-BE32-E72D297353CC}">
              <c16:uniqueId val="{00000003-EEC9-42FD-8677-C2343B873D3B}"/>
            </c:ext>
          </c:extLst>
        </c:ser>
        <c:ser>
          <c:idx val="3"/>
          <c:order val="3"/>
          <c:tx>
            <c:strRef>
              <c:f>'number of risk factors'!$I$6</c:f>
              <c:strCache>
                <c:ptCount val="1"/>
                <c:pt idx="0">
                  <c:v>All Three Risk Factors Controlled</c:v>
                </c:pt>
              </c:strCache>
            </c:strRef>
          </c:tx>
          <c:spPr>
            <a:solidFill>
              <a:srgbClr val="548DD4"/>
            </a:solidFill>
            <a:ln>
              <a:noFill/>
            </a:ln>
            <a:effectLst/>
          </c:spPr>
          <c:invertIfNegative val="0"/>
          <c:dLbls>
            <c:spPr>
              <a:noFill/>
              <a:ln>
                <a:noFill/>
              </a:ln>
              <a:effectLst/>
            </c:spPr>
            <c:txPr>
              <a:bodyPr rot="0" vert="horz"/>
              <a:lstStyle/>
              <a:p>
                <a:pPr>
                  <a:defRPr sz="2000">
                    <a:solidFill>
                      <a:srgbClr val="FFFF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'number of risk factors'!$J$2:$K$2</c:f>
              <c:strCache>
                <c:ptCount val="2"/>
                <c:pt idx="0">
                  <c:v>CVD Events</c:v>
                </c:pt>
                <c:pt idx="1">
                  <c:v>CHD Events</c:v>
                </c:pt>
              </c:strCache>
            </c:strRef>
          </c:cat>
          <c:val>
            <c:numRef>
              <c:f>'number of risk factors'!$J$6:$K$6</c:f>
              <c:numCache>
                <c:formatCode>0.0</c:formatCode>
                <c:ptCount val="2"/>
                <c:pt idx="0">
                  <c:v>20.601905264198841</c:v>
                </c:pt>
                <c:pt idx="1">
                  <c:v>13.72395475938678</c:v>
                </c:pt>
              </c:numCache>
            </c:numRef>
          </c:val>
          <c:extLst>
            <c:ext xmlns:c16="http://schemas.microsoft.com/office/drawing/2014/chart" uri="{C3380CC4-5D6E-409C-BE32-E72D297353CC}">
              <c16:uniqueId val="{00000004-EEC9-42FD-8677-C2343B873D3B}"/>
            </c:ext>
          </c:extLst>
        </c:ser>
        <c:dLbls>
          <c:dLblPos val="outEnd"/>
          <c:showLegendKey val="0"/>
          <c:showVal val="1"/>
          <c:showCatName val="0"/>
          <c:showSerName val="0"/>
          <c:showPercent val="0"/>
          <c:showBubbleSize val="0"/>
        </c:dLbls>
        <c:gapWidth val="166"/>
        <c:overlap val="-24"/>
        <c:axId val="211177248"/>
        <c:axId val="211177640"/>
      </c:barChart>
      <c:catAx>
        <c:axId val="211177248"/>
        <c:scaling>
          <c:orientation val="minMax"/>
        </c:scaling>
        <c:delete val="1"/>
        <c:axPos val="b"/>
        <c:numFmt formatCode="General" sourceLinked="0"/>
        <c:majorTickMark val="none"/>
        <c:minorTickMark val="none"/>
        <c:tickLblPos val="nextTo"/>
        <c:crossAx val="211177640"/>
        <c:crosses val="autoZero"/>
        <c:auto val="1"/>
        <c:lblAlgn val="ctr"/>
        <c:lblOffset val="100"/>
        <c:noMultiLvlLbl val="0"/>
      </c:catAx>
      <c:valAx>
        <c:axId val="2111776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sz="1800"/>
                </a:pPr>
                <a:r>
                  <a:rPr lang="en-US" sz="1400" dirty="0"/>
                  <a:t>Event Rates (per 1000 Person-Years)</a:t>
                </a:r>
                <a:endParaRPr lang="zh-CN" sz="1400" dirty="0"/>
              </a:p>
            </c:rich>
          </c:tx>
          <c:layout>
            <c:manualLayout>
              <c:xMode val="edge"/>
              <c:yMode val="edge"/>
              <c:x val="0"/>
              <c:y val="0.10818588852863981"/>
            </c:manualLayout>
          </c:layout>
          <c:overlay val="0"/>
          <c:spPr>
            <a:solidFill>
              <a:srgbClr val="FFFFFF"/>
            </a:solidFill>
            <a:ln>
              <a:noFill/>
            </a:ln>
            <a:effectLst/>
          </c:spPr>
        </c:title>
        <c:numFmt formatCode="0" sourceLinked="0"/>
        <c:majorTickMark val="none"/>
        <c:minorTickMark val="none"/>
        <c:tickLblPos val="nextTo"/>
        <c:spPr>
          <a:solidFill>
            <a:srgbClr val="FFFFFF"/>
          </a:solidFill>
          <a:ln>
            <a:solidFill>
              <a:srgbClr val="FFFF00"/>
            </a:solidFill>
          </a:ln>
          <a:effectLst/>
        </c:spPr>
        <c:txPr>
          <a:bodyPr rot="-60000000" vert="horz"/>
          <a:lstStyle/>
          <a:p>
            <a:pPr>
              <a:defRPr sz="1800"/>
            </a:pPr>
            <a:endParaRPr lang="en-US"/>
          </a:p>
        </c:txPr>
        <c:crossAx val="211177248"/>
        <c:crosses val="autoZero"/>
        <c:crossBetween val="between"/>
      </c:valAx>
      <c:spPr>
        <a:noFill/>
        <a:ln>
          <a:noFill/>
        </a:ln>
        <a:effectLst/>
      </c:spPr>
    </c:plotArea>
    <c:legend>
      <c:legendPos val="b"/>
      <c:legendEntry>
        <c:idx val="0"/>
        <c:txPr>
          <a:bodyPr rot="0" vert="horz"/>
          <a:lstStyle/>
          <a:p>
            <a:pPr>
              <a:defRPr sz="1400" baseline="0"/>
            </a:pPr>
            <a:endParaRPr lang="en-US"/>
          </a:p>
        </c:txPr>
      </c:legendEntry>
      <c:legendEntry>
        <c:idx val="1"/>
        <c:txPr>
          <a:bodyPr rot="0" vert="horz"/>
          <a:lstStyle/>
          <a:p>
            <a:pPr>
              <a:defRPr sz="1400" baseline="0"/>
            </a:pPr>
            <a:endParaRPr lang="en-US"/>
          </a:p>
        </c:txPr>
      </c:legendEntry>
      <c:legendEntry>
        <c:idx val="2"/>
        <c:txPr>
          <a:bodyPr rot="0" vert="horz"/>
          <a:lstStyle/>
          <a:p>
            <a:pPr>
              <a:defRPr sz="1400" baseline="0"/>
            </a:pPr>
            <a:endParaRPr lang="en-US"/>
          </a:p>
        </c:txPr>
      </c:legendEntry>
      <c:layout>
        <c:manualLayout>
          <c:xMode val="edge"/>
          <c:yMode val="edge"/>
          <c:x val="0.51088852812638696"/>
          <c:y val="0.136677883213316"/>
          <c:w val="0.47282906824146997"/>
          <c:h val="0.28108337193145"/>
        </c:manualLayout>
      </c:layout>
      <c:overlay val="0"/>
      <c:spPr>
        <a:solidFill>
          <a:schemeClr val="bg1"/>
        </a:solidFill>
        <a:ln>
          <a:solidFill>
            <a:schemeClr val="tx1"/>
          </a:solidFill>
        </a:ln>
        <a:effectLst/>
      </c:spPr>
      <c:txPr>
        <a:bodyPr rot="0" vert="horz"/>
        <a:lstStyle/>
        <a:p>
          <a:pPr>
            <a:defRPr sz="1400" baseline="0"/>
          </a:pPr>
          <a:endParaRPr lang="en-US"/>
        </a:p>
      </c:txPr>
    </c:legend>
    <c:plotVisOnly val="1"/>
    <c:dispBlanksAs val="gap"/>
    <c:showDLblsOverMax val="0"/>
  </c:chart>
  <c:spPr>
    <a:noFill/>
    <a:ln>
      <a:noFill/>
    </a:ln>
    <a:effectLst/>
  </c:spPr>
  <c:txPr>
    <a:bodyPr/>
    <a:lstStyle/>
    <a:p>
      <a:pPr>
        <a:defRPr sz="2400">
          <a:solidFill>
            <a:srgbClr val="00386B"/>
          </a:solidFill>
          <a:latin typeface="+mn-lt"/>
          <a:cs typeface="Times New Roman" panose="02020603050405020304" pitchFamily="18" charset="0"/>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0.18318</cdr:x>
      <cdr:y>0.92308</cdr:y>
    </cdr:from>
    <cdr:to>
      <cdr:x>0.47626</cdr:x>
      <cdr:y>1</cdr:y>
    </cdr:to>
    <cdr:sp macro="" textlink="">
      <cdr:nvSpPr>
        <cdr:cNvPr id="2" name="TextBox 1"/>
        <cdr:cNvSpPr txBox="1"/>
      </cdr:nvSpPr>
      <cdr:spPr>
        <a:xfrm xmlns:a="http://schemas.openxmlformats.org/drawingml/2006/main">
          <a:off x="1143000" y="4114800"/>
          <a:ext cx="18288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rgbClr val="FFFF00"/>
              </a:solidFill>
              <a:latin typeface="Franklin Gothic Medium" charset="0"/>
              <a:ea typeface="Franklin Gothic Medium" charset="0"/>
              <a:cs typeface="Franklin Gothic Medium" charset="0"/>
            </a:rPr>
            <a:t>CVD Events</a:t>
          </a:r>
        </a:p>
      </cdr:txBody>
    </cdr:sp>
  </cdr:relSizeAnchor>
  <cdr:relSizeAnchor xmlns:cdr="http://schemas.openxmlformats.org/drawingml/2006/chartDrawing">
    <cdr:from>
      <cdr:x>0.58617</cdr:x>
      <cdr:y>0.92308</cdr:y>
    </cdr:from>
    <cdr:to>
      <cdr:x>0.87925</cdr:x>
      <cdr:y>1</cdr:y>
    </cdr:to>
    <cdr:sp macro="" textlink="">
      <cdr:nvSpPr>
        <cdr:cNvPr id="3" name="TextBox 2"/>
        <cdr:cNvSpPr txBox="1"/>
      </cdr:nvSpPr>
      <cdr:spPr>
        <a:xfrm xmlns:a="http://schemas.openxmlformats.org/drawingml/2006/main">
          <a:off x="3657600" y="4114800"/>
          <a:ext cx="18288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0.58617</cdr:x>
      <cdr:y>0.92308</cdr:y>
    </cdr:from>
    <cdr:to>
      <cdr:x>0.87925</cdr:x>
      <cdr:y>1</cdr:y>
    </cdr:to>
    <cdr:sp macro="" textlink="">
      <cdr:nvSpPr>
        <cdr:cNvPr id="4" name="TextBox 3"/>
        <cdr:cNvSpPr txBox="1"/>
      </cdr:nvSpPr>
      <cdr:spPr>
        <a:xfrm xmlns:a="http://schemas.openxmlformats.org/drawingml/2006/main">
          <a:off x="3657600" y="4114800"/>
          <a:ext cx="18288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rgbClr val="FFFF00"/>
              </a:solidFill>
              <a:latin typeface="Franklin Gothic Medium" charset="0"/>
              <a:ea typeface="Franklin Gothic Medium" charset="0"/>
              <a:cs typeface="Franklin Gothic Medium" charset="0"/>
            </a:rPr>
            <a:t>CHD Events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32A0A-B8C4-4E3D-9798-798C6A645498}" type="datetimeFigureOut">
              <a:rPr lang="en-US" smtClean="0"/>
              <a:t>06/20/17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1C378-8ECE-44EF-9283-5B60FE440421}" type="slidenum">
              <a:rPr lang="en-US" smtClean="0"/>
              <a:t>‹#›</a:t>
            </a:fld>
            <a:endParaRPr lang="en-US"/>
          </a:p>
        </p:txBody>
      </p:sp>
    </p:spTree>
    <p:extLst>
      <p:ext uri="{BB962C8B-B14F-4D97-AF65-F5344CB8AC3E}">
        <p14:creationId xmlns:p14="http://schemas.microsoft.com/office/powerpoint/2010/main" val="311834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691AB52-90BA-4593-9183-F526FD1AF9D6}"/>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5B95DF4A-28EB-47C6-B053-BA8848F0B8E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F2D4AA45-E52C-483B-AE5A-D9FC13BC11E2}"/>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D7BA44A-CDBC-43A6-AED7-6AECA675AAFE}" type="slidenum">
              <a:rPr lang="en-US" altLang="en-US">
                <a:latin typeface="Arial" panose="020B0604020202020204" pitchFamily="34" charset="0"/>
              </a:rPr>
              <a:pPr algn="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287129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1B38F5B-17AE-4B9C-B77B-22036A37E1C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EF9EBA2-983F-40CC-B868-B3C916A2E6BF}" type="slidenum">
              <a:rPr lang="en-US" altLang="en-US" smtClean="0"/>
              <a:pPr>
                <a:spcBef>
                  <a:spcPct val="0"/>
                </a:spcBef>
              </a:pPr>
              <a:t>9</a:t>
            </a:fld>
            <a:endParaRPr lang="en-US" altLang="en-US"/>
          </a:p>
        </p:txBody>
      </p:sp>
      <p:sp>
        <p:nvSpPr>
          <p:cNvPr id="35843" name="Rectangle 2">
            <a:extLst>
              <a:ext uri="{FF2B5EF4-FFF2-40B4-BE49-F238E27FC236}">
                <a16:creationId xmlns:a16="http://schemas.microsoft.com/office/drawing/2014/main" id="{E50568FE-01F3-437C-B504-511F75D30380}"/>
              </a:ext>
            </a:extLst>
          </p:cNvPr>
          <p:cNvSpPr>
            <a:spLocks noGrp="1" noRot="1" noChangeAspect="1" noChangeArrowheads="1" noTextEdit="1"/>
          </p:cNvSpPr>
          <p:nvPr>
            <p:ph type="sldImg"/>
          </p:nvPr>
        </p:nvSpPr>
        <p:spPr>
          <a:xfrm>
            <a:off x="998538" y="469900"/>
            <a:ext cx="4859337" cy="3644900"/>
          </a:xfrm>
          <a:ln/>
        </p:spPr>
      </p:sp>
      <p:sp>
        <p:nvSpPr>
          <p:cNvPr id="35844" name="Rectangle 3">
            <a:extLst>
              <a:ext uri="{FF2B5EF4-FFF2-40B4-BE49-F238E27FC236}">
                <a16:creationId xmlns:a16="http://schemas.microsoft.com/office/drawing/2014/main" id="{370FB78D-9E84-480E-A644-CE0895A4C454}"/>
              </a:ext>
            </a:extLst>
          </p:cNvPr>
          <p:cNvSpPr>
            <a:spLocks noGrp="1" noChangeArrowheads="1"/>
          </p:cNvSpPr>
          <p:nvPr>
            <p:ph type="body" idx="1"/>
          </p:nvPr>
        </p:nvSpPr>
        <p:spPr>
          <a:xfrm>
            <a:off x="693738" y="4343400"/>
            <a:ext cx="5478462" cy="4114800"/>
          </a:xfrm>
          <a:noFill/>
        </p:spPr>
        <p:txBody>
          <a:bodyPr/>
          <a:lstStyle/>
          <a:p>
            <a:pPr marL="120650" indent="-120650" eaLnBrk="1" hangingPunct="1"/>
            <a:r>
              <a:rPr lang="en-US" altLang="en-US"/>
              <a:t>Cardiovascular disease is the most common cause of death among patients with diabetes, according to data from death certificates. Heart disease accounts for approximately 55% of all deaths and cerebrovascular disease is responsible for another 10% of deaths. </a:t>
            </a:r>
          </a:p>
          <a:p>
            <a:pPr marL="120650" indent="-120650" eaLnBrk="1" hangingPunct="1"/>
            <a:r>
              <a:rPr lang="en-US" altLang="en-US"/>
              <a:t>Acute diabetes-related complications are the next most common cause of death, accounting for 13% of deaths. Pneumonia/influenza, malignant neoplasms, and other causes account for the remaining deaths. </a:t>
            </a:r>
          </a:p>
          <a:p>
            <a:pPr marL="120650" indent="-120650" eaLnBrk="1" hangingPunct="1"/>
            <a:r>
              <a:rPr lang="en-US" altLang="en-US"/>
              <a:t>Renal disease is not listed as a separate category, because dialysis and transplantation have made renal failure an uncommon immediate cause of death. However, cardiovascular disease is a common cause of death in patients on long-term dialysis.</a:t>
            </a:r>
          </a:p>
          <a:p>
            <a:pPr marL="120650" indent="-120650" eaLnBrk="1" hangingPunct="1"/>
            <a:r>
              <a:rPr lang="en-US" altLang="en-US"/>
              <a:t>In patients with type 2 diabetes, the relative contribution of cardiovascular disease as a cause of death is greater in younger-age and younger-age-at-onset patients than in older-age and older-age-at-onset patients.</a:t>
            </a:r>
          </a:p>
          <a:p>
            <a:pPr marL="120650" indent="-120650" eaLnBrk="1" hangingPunct="1"/>
            <a:endParaRPr lang="en-US" altLang="en-US" sz="1000"/>
          </a:p>
          <a:p>
            <a:pPr marL="120650" indent="-120650" eaLnBrk="1" hangingPunct="1"/>
            <a:r>
              <a:rPr lang="en-US" altLang="en-US" sz="1000"/>
              <a:t>	Geiss LS, et al. Mortality in non-insulin-dependent diabetes. In: </a:t>
            </a:r>
            <a:r>
              <a:rPr lang="en-US" altLang="en-US" sz="1000" i="1"/>
              <a:t>Diabetes in America</a:t>
            </a:r>
            <a:r>
              <a:rPr lang="en-US" altLang="en-US" sz="1000"/>
              <a:t>. 2nd ed. Bethesda, Md: National Institute of Diabetes and Digestive and Kidney Diseases, National Institutes of Health; 1995:233-257. NIH Publication No. 95-1468.</a:t>
            </a:r>
          </a:p>
        </p:txBody>
      </p:sp>
    </p:spTree>
    <p:extLst>
      <p:ext uri="{BB962C8B-B14F-4D97-AF65-F5344CB8AC3E}">
        <p14:creationId xmlns:p14="http://schemas.microsoft.com/office/powerpoint/2010/main" val="183407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DDF681AC-B8A6-4733-972E-CF358BAFC1DD}"/>
              </a:ext>
            </a:extLst>
          </p:cNvPr>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6" tIns="46554" rIns="93106" bIns="46554"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9C2B2C6-1A5C-489C-85E8-92232FA9C305}" type="slidenum">
              <a:rPr lang="en-US" altLang="en-US">
                <a:latin typeface="Arial" panose="020B0604020202020204" pitchFamily="34" charset="0"/>
              </a:rPr>
              <a:pPr algn="r" eaLnBrk="1" hangingPunct="1">
                <a:spcBef>
                  <a:spcPct val="0"/>
                </a:spcBef>
              </a:pPr>
              <a:t>10</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9E80AFDB-FC78-4321-97AF-538B4EF34F00}"/>
              </a:ext>
            </a:extLst>
          </p:cNvPr>
          <p:cNvSpPr>
            <a:spLocks noGrp="1" noRot="1" noChangeAspect="1" noChangeArrowheads="1" noTextEdit="1"/>
          </p:cNvSpPr>
          <p:nvPr>
            <p:ph type="sldImg"/>
          </p:nvPr>
        </p:nvSpPr>
        <p:spPr>
          <a:xfrm>
            <a:off x="1144588" y="685800"/>
            <a:ext cx="4572000" cy="3429000"/>
          </a:xfrm>
          <a:ln/>
        </p:spPr>
      </p:sp>
      <p:sp>
        <p:nvSpPr>
          <p:cNvPr id="48132" name="Rectangle 3">
            <a:extLst>
              <a:ext uri="{FF2B5EF4-FFF2-40B4-BE49-F238E27FC236}">
                <a16:creationId xmlns:a16="http://schemas.microsoft.com/office/drawing/2014/main" id="{3A05C6A5-518E-48BE-B2A6-531C90F494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6" tIns="46554" rIns="93106" bIns="46554"/>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52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79F966D-2F71-49F4-AA87-B506D3D4C34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3FDDFF2-452A-41B1-B16D-141940AB9C6F}"/>
              </a:ext>
            </a:extLst>
          </p:cNvPr>
          <p:cNvSpPr>
            <a:spLocks noGrp="1"/>
          </p:cNvSpPr>
          <p:nvPr>
            <p:ph type="body" idx="1"/>
          </p:nvPr>
        </p:nvSpPr>
        <p:spPr/>
        <p:txBody>
          <a:bodyPr>
            <a:normAutofit/>
          </a:bodyPr>
          <a:lstStyle/>
          <a:p>
            <a:pPr>
              <a:defRPr/>
            </a:pPr>
            <a:r>
              <a:rPr lang="en-US" b="1" dirty="0"/>
              <a:t>Notes</a:t>
            </a:r>
          </a:p>
          <a:p>
            <a:pPr>
              <a:defRPr/>
            </a:pPr>
            <a:r>
              <a:rPr lang="en-US" dirty="0">
                <a:latin typeface="+mn-lt"/>
              </a:rPr>
              <a:t>Diabetes as a predictor rather than CHD risk equivalent. </a:t>
            </a:r>
          </a:p>
          <a:p>
            <a:pPr>
              <a:defRPr/>
            </a:pPr>
            <a:endParaRPr lang="en-US" dirty="0">
              <a:latin typeface="+mn-lt"/>
            </a:endParaRPr>
          </a:p>
          <a:p>
            <a:pPr>
              <a:defRPr/>
            </a:pPr>
            <a:r>
              <a:rPr lang="en-US" dirty="0">
                <a:latin typeface="+mn-lt"/>
              </a:rPr>
              <a:t>How best to identify those at risk of CVD and most likely to benefit from therapy?</a:t>
            </a:r>
          </a:p>
          <a:p>
            <a:pPr>
              <a:defRPr/>
            </a:pPr>
            <a:endParaRPr lang="en-US" dirty="0">
              <a:latin typeface="+mn-lt"/>
            </a:endParaRPr>
          </a:p>
          <a:p>
            <a:pPr>
              <a:defRPr/>
            </a:pPr>
            <a:r>
              <a:rPr lang="en-US" dirty="0">
                <a:latin typeface="+mn-lt"/>
              </a:rPr>
              <a:t>Global risk assessment (e.g., with the Pooled Cohort Risk Calculator) can help discriminate those with DM who are at higher versus lower risk. The Pooled Cohort Equations were developed and validated among Caucasian and African American men and women who did not have clinical </a:t>
            </a:r>
            <a:r>
              <a:rPr lang="en-US" dirty="0"/>
              <a:t>ASCVD</a:t>
            </a:r>
            <a:r>
              <a:rPr lang="en-US" dirty="0">
                <a:latin typeface="+mn-lt"/>
              </a:rPr>
              <a:t>. There are inadequate data in other racial groups, such as Hispanics, Asians, and American-Indian populations. Given the lack of data, current guidelines suggest to use the "Caucasian" race to estimate 10-year </a:t>
            </a:r>
            <a:r>
              <a:rPr lang="en-US" dirty="0"/>
              <a:t>ASCVD</a:t>
            </a:r>
            <a:r>
              <a:rPr lang="en-US" dirty="0">
                <a:latin typeface="+mn-lt"/>
              </a:rPr>
              <a:t> risk with the knowledge that further research is needed to stratify these patients' risk. Compared to Caucasians, the risk of </a:t>
            </a:r>
            <a:r>
              <a:rPr lang="en-US" dirty="0"/>
              <a:t>ASCVD</a:t>
            </a:r>
            <a:r>
              <a:rPr lang="en-US" dirty="0">
                <a:latin typeface="+mn-lt"/>
              </a:rPr>
              <a:t> is generally lower among Hispanic and Asian populations and generally higher among American-Indian populations.</a:t>
            </a:r>
          </a:p>
          <a:p>
            <a:pPr>
              <a:defRPr/>
            </a:pPr>
            <a:endParaRPr lang="en-US" dirty="0">
              <a:latin typeface="+mn-lt"/>
            </a:endParaRPr>
          </a:p>
          <a:p>
            <a:pPr>
              <a:defRPr/>
            </a:pPr>
            <a:r>
              <a:rPr lang="en-US" altLang="en-US" dirty="0">
                <a:solidFill>
                  <a:srgbClr val="FFFF00"/>
                </a:solidFill>
              </a:rPr>
              <a:t>Other risk calculators include UKPDS Risk Engine. </a:t>
            </a:r>
          </a:p>
          <a:p>
            <a:pPr>
              <a:defRPr/>
            </a:pPr>
            <a:endParaRPr lang="en-US" altLang="en-US" dirty="0">
              <a:solidFill>
                <a:srgbClr val="FFFF00"/>
              </a:solidFill>
            </a:endParaRPr>
          </a:p>
          <a:p>
            <a:pPr>
              <a:defRPr/>
            </a:pPr>
            <a:r>
              <a:rPr lang="en-US" altLang="en-US" b="1" dirty="0">
                <a:solidFill>
                  <a:srgbClr val="FFFF00"/>
                </a:solidFill>
              </a:rPr>
              <a:t>Source</a:t>
            </a:r>
          </a:p>
          <a:p>
            <a:pPr>
              <a:defRPr/>
            </a:pPr>
            <a:r>
              <a:rPr lang="en-US" dirty="0">
                <a:latin typeface="+mn-lt"/>
              </a:rPr>
              <a:t>Goff DC Jr, Lloyd-Jones DM, Bennett G, et al. ACC/AHA guideline on the assessment of cardiovascular risk: a report of the American college of cardiology/ American heart association task force on practice guidelines. </a:t>
            </a:r>
            <a:r>
              <a:rPr lang="en-US" i="1" dirty="0">
                <a:latin typeface="+mn-lt"/>
              </a:rPr>
              <a:t>J Am </a:t>
            </a:r>
            <a:r>
              <a:rPr lang="en-US" i="1" dirty="0" err="1">
                <a:latin typeface="+mn-lt"/>
              </a:rPr>
              <a:t>Coll</a:t>
            </a:r>
            <a:r>
              <a:rPr lang="en-US" i="1" dirty="0">
                <a:latin typeface="+mn-lt"/>
              </a:rPr>
              <a:t> </a:t>
            </a:r>
            <a:r>
              <a:rPr lang="en-US" i="1" dirty="0" err="1">
                <a:latin typeface="+mn-lt"/>
              </a:rPr>
              <a:t>Cardiol</a:t>
            </a:r>
            <a:r>
              <a:rPr lang="en-US" dirty="0">
                <a:latin typeface="+mn-lt"/>
              </a:rPr>
              <a:t> 2014;63:2935-59. </a:t>
            </a:r>
            <a:endParaRPr lang="en-US" b="1" dirty="0"/>
          </a:p>
        </p:txBody>
      </p:sp>
      <p:sp>
        <p:nvSpPr>
          <p:cNvPr id="77828" name="Slide Number Placeholder 3">
            <a:extLst>
              <a:ext uri="{FF2B5EF4-FFF2-40B4-BE49-F238E27FC236}">
                <a16:creationId xmlns:a16="http://schemas.microsoft.com/office/drawing/2014/main" id="{3DD714C2-0931-4C6C-B2CA-31CF669D9D31}"/>
              </a:ext>
            </a:extLst>
          </p:cNvPr>
          <p:cNvSpPr>
            <a:spLocks noGrp="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946012B-E0E2-484A-87DD-45B980A1FC0D}" type="slidenum">
              <a:rPr lang="en-US" altLang="en-US" sz="1200" smtClean="0"/>
              <a:pPr/>
              <a:t>12</a:t>
            </a:fld>
            <a:endParaRPr lang="en-US" altLang="en-US" sz="1200"/>
          </a:p>
        </p:txBody>
      </p:sp>
    </p:spTree>
    <p:extLst>
      <p:ext uri="{BB962C8B-B14F-4D97-AF65-F5344CB8AC3E}">
        <p14:creationId xmlns:p14="http://schemas.microsoft.com/office/powerpoint/2010/main" val="199309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1F982F8-27AB-42D3-811B-4A88C9E9665C}"/>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E1B06480-51B3-4D23-B544-F9649F45EEC2}"/>
              </a:ext>
            </a:extLst>
          </p:cNvPr>
          <p:cNvSpPr>
            <a:spLocks noGrp="1"/>
          </p:cNvSpPr>
          <p:nvPr>
            <p:ph type="body" idx="1"/>
          </p:nvPr>
        </p:nvSpPr>
        <p:spPr/>
        <p:txBody>
          <a:bodyPr/>
          <a:lstStyle/>
          <a:p>
            <a:pPr>
              <a:lnSpc>
                <a:spcPct val="80000"/>
              </a:lnSpc>
              <a:defRPr/>
            </a:pPr>
            <a:r>
              <a:rPr lang="en-US" sz="1100" b="1" dirty="0"/>
              <a:t>Notes</a:t>
            </a:r>
          </a:p>
          <a:p>
            <a:pPr>
              <a:lnSpc>
                <a:spcPct val="80000"/>
              </a:lnSpc>
              <a:defRPr/>
            </a:pPr>
            <a:r>
              <a:rPr lang="en-US" dirty="0">
                <a:latin typeface="+mn-lt"/>
              </a:rPr>
              <a:t>The burden of ASCVD can be reduced by preventing or reducing the onset of modifiable risk factors. For instance, in the INTERHEART (A Study Of Risk Factors For First Myocardial Infarction In 52 Countries And Over 27 000 Subjects) study, for example, 9 modifiable risk factors—smoking, dyslipidemia, diabetes mellitus (DM), hypertension, abdominal obesity, stress, poor diet, physical inactivity, and excess alcohol consumption—were responsible for &gt;90% of the risk for a first MI.[Yusuf 2004]</a:t>
            </a:r>
          </a:p>
          <a:p>
            <a:pPr>
              <a:lnSpc>
                <a:spcPct val="80000"/>
              </a:lnSpc>
              <a:defRPr/>
            </a:pPr>
            <a:endParaRPr lang="en-US" dirty="0">
              <a:latin typeface="+mn-lt"/>
            </a:endParaRPr>
          </a:p>
          <a:p>
            <a:pPr>
              <a:lnSpc>
                <a:spcPct val="80000"/>
              </a:lnSpc>
              <a:defRPr/>
            </a:pPr>
            <a:endParaRPr lang="en-US" dirty="0">
              <a:latin typeface="+mn-lt"/>
            </a:endParaRPr>
          </a:p>
          <a:p>
            <a:pPr>
              <a:lnSpc>
                <a:spcPct val="80000"/>
              </a:lnSpc>
              <a:defRPr/>
            </a:pPr>
            <a:endParaRPr lang="en-US" dirty="0">
              <a:latin typeface="+mn-lt"/>
            </a:endParaRPr>
          </a:p>
          <a:p>
            <a:pPr>
              <a:lnSpc>
                <a:spcPct val="80000"/>
              </a:lnSpc>
              <a:defRPr/>
            </a:pPr>
            <a:r>
              <a:rPr lang="en-US" b="1" dirty="0">
                <a:latin typeface="+mn-lt"/>
              </a:rPr>
              <a:t>Sources</a:t>
            </a:r>
          </a:p>
          <a:p>
            <a:pPr>
              <a:defRPr/>
            </a:pPr>
            <a:r>
              <a:rPr lang="en-US" dirty="0">
                <a:latin typeface="+mn-lt"/>
              </a:rPr>
              <a:t>Yusuf S, Hawken S, </a:t>
            </a:r>
            <a:r>
              <a:rPr lang="en-US" dirty="0" err="1">
                <a:latin typeface="+mn-lt"/>
              </a:rPr>
              <a:t>Ounpuu</a:t>
            </a:r>
            <a:r>
              <a:rPr lang="en-US" dirty="0">
                <a:latin typeface="+mn-lt"/>
              </a:rPr>
              <a:t> S, et al. Effect of potentially modifiable risk factors associated with myocardial infarction in 52 countries (the INTERHEART study): case-control study. </a:t>
            </a:r>
            <a:r>
              <a:rPr lang="en-US" i="1" dirty="0">
                <a:latin typeface="+mn-lt"/>
              </a:rPr>
              <a:t>Lancet</a:t>
            </a:r>
            <a:r>
              <a:rPr lang="en-US" dirty="0">
                <a:latin typeface="+mn-lt"/>
              </a:rPr>
              <a:t>. 2004; 364:937-952.</a:t>
            </a:r>
          </a:p>
          <a:p>
            <a:pPr>
              <a:defRPr/>
            </a:pPr>
            <a:r>
              <a:rPr lang="en-US" dirty="0">
                <a:latin typeface="+mn-lt"/>
              </a:rPr>
              <a:t> </a:t>
            </a:r>
            <a:endParaRPr lang="en-US" sz="1100" b="1" dirty="0"/>
          </a:p>
        </p:txBody>
      </p:sp>
      <p:sp>
        <p:nvSpPr>
          <p:cNvPr id="84996" name="Slide Number Placeholder 3">
            <a:extLst>
              <a:ext uri="{FF2B5EF4-FFF2-40B4-BE49-F238E27FC236}">
                <a16:creationId xmlns:a16="http://schemas.microsoft.com/office/drawing/2014/main" id="{82B5883E-8BCA-41C6-8BA3-DD330A2D060F}"/>
              </a:ext>
            </a:extLst>
          </p:cNvPr>
          <p:cNvSpPr>
            <a:spLocks noGrp="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E9E16D4-A1A6-45F0-97D0-7D34322D3B32}" type="slidenum">
              <a:rPr lang="en-US" altLang="en-US" sz="1200" smtClean="0"/>
              <a:pPr/>
              <a:t>16</a:t>
            </a:fld>
            <a:endParaRPr lang="en-US" altLang="en-US" sz="1200"/>
          </a:p>
        </p:txBody>
      </p:sp>
    </p:spTree>
    <p:extLst>
      <p:ext uri="{BB962C8B-B14F-4D97-AF65-F5344CB8AC3E}">
        <p14:creationId xmlns:p14="http://schemas.microsoft.com/office/powerpoint/2010/main" val="109346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0108948-8075-40C7-ADC6-2478EE9E3812}"/>
              </a:ext>
            </a:extLst>
          </p:cNvPr>
          <p:cNvSpPr>
            <a:spLocks noGrp="1" noRot="1" noChangeAspect="1" noChangeArrowheads="1" noTextEdit="1"/>
          </p:cNvSpPr>
          <p:nvPr>
            <p:ph type="sldImg"/>
          </p:nvPr>
        </p:nvSpPr>
        <p:spPr>
          <a:xfrm>
            <a:off x="2020888" y="217488"/>
            <a:ext cx="3173412" cy="2379662"/>
          </a:xfrm>
          <a:ln/>
        </p:spPr>
      </p:sp>
      <p:sp>
        <p:nvSpPr>
          <p:cNvPr id="470018" name="Line 3">
            <a:extLst>
              <a:ext uri="{FF2B5EF4-FFF2-40B4-BE49-F238E27FC236}">
                <a16:creationId xmlns:a16="http://schemas.microsoft.com/office/drawing/2014/main" id="{8AEE2E0F-0B3B-4B75-9E90-C803AC3EB83B}"/>
              </a:ext>
            </a:extLst>
          </p:cNvPr>
          <p:cNvSpPr>
            <a:spLocks noChangeShapeType="1"/>
          </p:cNvSpPr>
          <p:nvPr/>
        </p:nvSpPr>
        <p:spPr bwMode="auto">
          <a:xfrm>
            <a:off x="544513" y="8589963"/>
            <a:ext cx="5988050" cy="0"/>
          </a:xfrm>
          <a:prstGeom prst="line">
            <a:avLst/>
          </a:prstGeom>
          <a:noFill/>
          <a:ln w="12700">
            <a:solidFill>
              <a:schemeClr val="tx1"/>
            </a:solidFill>
            <a:round/>
            <a:headEnd/>
            <a:tailEnd/>
          </a:ln>
        </p:spPr>
        <p:txBody>
          <a:bodyPr wrap="none" anchor="ctr"/>
          <a:lstStyle/>
          <a:p>
            <a:pPr eaLnBrk="1" fontAlgn="auto" hangingPunct="1">
              <a:spcBef>
                <a:spcPts val="0"/>
              </a:spcBef>
              <a:spcAft>
                <a:spcPts val="0"/>
              </a:spcAft>
              <a:defRPr/>
            </a:pPr>
            <a:endParaRPr lang="en-US" kern="0">
              <a:solidFill>
                <a:sysClr val="windowText" lastClr="000000"/>
              </a:solidFill>
            </a:endParaRPr>
          </a:p>
        </p:txBody>
      </p:sp>
      <p:sp>
        <p:nvSpPr>
          <p:cNvPr id="470019" name="Text Box 4">
            <a:extLst>
              <a:ext uri="{FF2B5EF4-FFF2-40B4-BE49-F238E27FC236}">
                <a16:creationId xmlns:a16="http://schemas.microsoft.com/office/drawing/2014/main" id="{E86A5B60-52C2-40CB-9156-A2A22365DD81}"/>
              </a:ext>
            </a:extLst>
          </p:cNvPr>
          <p:cNvSpPr txBox="1">
            <a:spLocks noChangeArrowheads="1"/>
          </p:cNvSpPr>
          <p:nvPr/>
        </p:nvSpPr>
        <p:spPr bwMode="auto">
          <a:xfrm>
            <a:off x="423863" y="2719388"/>
            <a:ext cx="6284912" cy="2938462"/>
          </a:xfrm>
          <a:prstGeom prst="rect">
            <a:avLst/>
          </a:prstGeom>
          <a:noFill/>
          <a:ln w="25400">
            <a:noFill/>
            <a:miter lim="800000"/>
            <a:headEnd/>
            <a:tailEnd/>
          </a:ln>
        </p:spPr>
        <p:txBody>
          <a:bodyPr>
            <a:spAutoFit/>
          </a:bodyPr>
          <a:lstStyle/>
          <a:p>
            <a:pPr marL="111125" indent="-111125" fontAlgn="auto">
              <a:spcBef>
                <a:spcPct val="30000"/>
              </a:spcBef>
              <a:spcAft>
                <a:spcPts val="0"/>
              </a:spcAft>
              <a:tabLst>
                <a:tab pos="284163" algn="l"/>
              </a:tabLst>
              <a:defRPr/>
            </a:pPr>
            <a:r>
              <a:rPr lang="en-US" sz="1400" kern="0">
                <a:solidFill>
                  <a:sysClr val="windowText" lastClr="000000"/>
                </a:solidFill>
                <a:cs typeface="Arial" charset="0"/>
              </a:rPr>
              <a:t>•</a:t>
            </a:r>
            <a:r>
              <a:rPr lang="en-US" sz="1300" kern="0">
                <a:solidFill>
                  <a:sysClr val="windowText" lastClr="000000"/>
                </a:solidFill>
                <a:latin typeface="Times" pitchFamily="18" charset="0"/>
                <a:cs typeface="Arial" charset="0"/>
              </a:rPr>
              <a:t> The Behavioral Risk Factor Surveillance System (BRFSS) is an annual, </a:t>
            </a:r>
            <a:br>
              <a:rPr lang="en-US" sz="1300" kern="0">
                <a:solidFill>
                  <a:sysClr val="windowText" lastClr="000000"/>
                </a:solidFill>
                <a:latin typeface="Times" pitchFamily="18" charset="0"/>
                <a:cs typeface="Arial" charset="0"/>
              </a:rPr>
            </a:br>
            <a:r>
              <a:rPr lang="en-US" sz="1300" kern="0">
                <a:solidFill>
                  <a:sysClr val="windowText" lastClr="000000"/>
                </a:solidFill>
                <a:latin typeface="Times" pitchFamily="18" charset="0"/>
                <a:cs typeface="Arial" charset="0"/>
              </a:rPr>
              <a:t>state-wide telephone survey of randomly selected households. Reeves et al used BRFSS data from 153,805 respondents, ages 18 to 74 years, surveyed in 2000.</a:t>
            </a:r>
            <a:r>
              <a:rPr lang="en-US" sz="1300" kern="0" baseline="30000">
                <a:solidFill>
                  <a:sysClr val="windowText" lastClr="000000"/>
                </a:solidFill>
                <a:latin typeface="Times" pitchFamily="18" charset="0"/>
                <a:cs typeface="Arial" charset="0"/>
              </a:rPr>
              <a:t>1</a:t>
            </a:r>
            <a:r>
              <a:rPr lang="en-US" sz="1300" kern="0">
                <a:solidFill>
                  <a:sysClr val="windowText" lastClr="000000"/>
                </a:solidFill>
                <a:latin typeface="Times" pitchFamily="18" charset="0"/>
                <a:cs typeface="Arial" charset="0"/>
              </a:rPr>
              <a:t> </a:t>
            </a:r>
          </a:p>
          <a:p>
            <a:pPr marL="111125" indent="-111125" fontAlgn="auto">
              <a:spcBef>
                <a:spcPct val="30000"/>
              </a:spcBef>
              <a:spcAft>
                <a:spcPts val="0"/>
              </a:spcAft>
              <a:tabLst>
                <a:tab pos="284163" algn="l"/>
              </a:tabLst>
              <a:defRPr/>
            </a:pPr>
            <a:r>
              <a:rPr lang="en-US" sz="1300" kern="0">
                <a:solidFill>
                  <a:sysClr val="windowText" lastClr="000000"/>
                </a:solidFill>
                <a:latin typeface="Times" pitchFamily="18" charset="0"/>
                <a:cs typeface="Arial" charset="0"/>
              </a:rPr>
              <a:t>• In all, 24% to 78% of respondents smoked, had a body mass index (BMI) ≥25 kg/m</a:t>
            </a:r>
            <a:r>
              <a:rPr lang="en-US" sz="1300" kern="0" baseline="30000">
                <a:solidFill>
                  <a:sysClr val="windowText" lastClr="000000"/>
                </a:solidFill>
                <a:latin typeface="Times" pitchFamily="18" charset="0"/>
                <a:cs typeface="Arial" charset="0"/>
              </a:rPr>
              <a:t>2</a:t>
            </a:r>
            <a:r>
              <a:rPr lang="en-US" sz="1300" kern="0">
                <a:solidFill>
                  <a:sysClr val="windowText" lastClr="000000"/>
                </a:solidFill>
                <a:latin typeface="Times" pitchFamily="18" charset="0"/>
                <a:cs typeface="Arial" charset="0"/>
              </a:rPr>
              <a:t>, did not consume fruits and vegetables regularly, or did not engage in physical activity of moderate intensity on a regular basis.</a:t>
            </a:r>
          </a:p>
          <a:p>
            <a:pPr marL="111125" indent="-111125" fontAlgn="auto">
              <a:spcBef>
                <a:spcPct val="30000"/>
              </a:spcBef>
              <a:spcAft>
                <a:spcPts val="0"/>
              </a:spcAft>
              <a:tabLst>
                <a:tab pos="284163" algn="l"/>
              </a:tabLst>
              <a:defRPr/>
            </a:pPr>
            <a:r>
              <a:rPr lang="en-US" sz="1300" kern="0">
                <a:solidFill>
                  <a:sysClr val="windowText" lastClr="000000"/>
                </a:solidFill>
                <a:latin typeface="Times" pitchFamily="18" charset="0"/>
                <a:cs typeface="Arial" charset="0"/>
              </a:rPr>
              <a:t>• The data illustrate that the majority of Americans do not follow a healthy lifestyle. In contrast, only 16.8% of respondents (data not shown) included all four healthy lifestyle characteristics in their lifestyles: </a:t>
            </a:r>
          </a:p>
          <a:p>
            <a:pPr marL="111125" indent="-111125" fontAlgn="auto">
              <a:spcBef>
                <a:spcPct val="10000"/>
              </a:spcBef>
              <a:spcAft>
                <a:spcPts val="0"/>
              </a:spcAft>
              <a:tabLst>
                <a:tab pos="284163" algn="l"/>
              </a:tabLst>
              <a:defRPr/>
            </a:pPr>
            <a:r>
              <a:rPr lang="en-US" sz="1300" kern="0">
                <a:solidFill>
                  <a:sysClr val="windowText" lastClr="000000"/>
                </a:solidFill>
                <a:latin typeface="Times" pitchFamily="18" charset="0"/>
                <a:cs typeface="Arial" charset="0"/>
              </a:rPr>
              <a:t>		o Nonsmoking</a:t>
            </a:r>
          </a:p>
          <a:p>
            <a:pPr marL="111125" indent="-111125" fontAlgn="auto">
              <a:spcBef>
                <a:spcPct val="10000"/>
              </a:spcBef>
              <a:spcAft>
                <a:spcPts val="0"/>
              </a:spcAft>
              <a:tabLst>
                <a:tab pos="284163" algn="l"/>
              </a:tabLst>
              <a:defRPr/>
            </a:pPr>
            <a:r>
              <a:rPr lang="en-US" sz="1300" kern="0">
                <a:solidFill>
                  <a:sysClr val="windowText" lastClr="000000"/>
                </a:solidFill>
                <a:latin typeface="Times" pitchFamily="18" charset="0"/>
                <a:cs typeface="Arial" charset="0"/>
              </a:rPr>
              <a:t>		o Healthy weight (BMI ≤25 kg/m</a:t>
            </a:r>
            <a:r>
              <a:rPr lang="en-US" sz="1300" kern="0" baseline="30000">
                <a:solidFill>
                  <a:sysClr val="windowText" lastClr="000000"/>
                </a:solidFill>
                <a:latin typeface="Times" pitchFamily="18" charset="0"/>
                <a:cs typeface="Arial" charset="0"/>
              </a:rPr>
              <a:t>2</a:t>
            </a:r>
            <a:r>
              <a:rPr lang="en-US" sz="1300" kern="0">
                <a:solidFill>
                  <a:sysClr val="windowText" lastClr="000000"/>
                </a:solidFill>
                <a:latin typeface="Times" pitchFamily="18" charset="0"/>
                <a:cs typeface="Arial" charset="0"/>
              </a:rPr>
              <a:t>)</a:t>
            </a:r>
          </a:p>
          <a:p>
            <a:pPr marL="111125" indent="-111125" fontAlgn="auto">
              <a:spcBef>
                <a:spcPct val="10000"/>
              </a:spcBef>
              <a:spcAft>
                <a:spcPts val="0"/>
              </a:spcAft>
              <a:tabLst>
                <a:tab pos="284163" algn="l"/>
              </a:tabLst>
              <a:defRPr/>
            </a:pPr>
            <a:r>
              <a:rPr lang="en-US" sz="1300" kern="0">
                <a:solidFill>
                  <a:sysClr val="windowText" lastClr="000000"/>
                </a:solidFill>
                <a:latin typeface="Times" pitchFamily="18" charset="0"/>
                <a:cs typeface="Arial" charset="0"/>
              </a:rPr>
              <a:t>		o Regular consumption of fruits and vegetables (≥5 times daily)</a:t>
            </a:r>
          </a:p>
          <a:p>
            <a:pPr marL="111125" indent="-111125" fontAlgn="auto">
              <a:spcBef>
                <a:spcPct val="10000"/>
              </a:spcBef>
              <a:spcAft>
                <a:spcPts val="0"/>
              </a:spcAft>
              <a:tabLst>
                <a:tab pos="284163" algn="l"/>
              </a:tabLst>
              <a:defRPr/>
            </a:pPr>
            <a:r>
              <a:rPr lang="en-US" sz="1300" kern="0">
                <a:solidFill>
                  <a:sysClr val="windowText" lastClr="000000"/>
                </a:solidFill>
                <a:latin typeface="Times" pitchFamily="18" charset="0"/>
                <a:cs typeface="Arial" charset="0"/>
              </a:rPr>
              <a:t>		o Regular exercise (≥5 times weekly) </a:t>
            </a:r>
          </a:p>
        </p:txBody>
      </p:sp>
      <p:sp>
        <p:nvSpPr>
          <p:cNvPr id="470020" name="Rectangle 5">
            <a:extLst>
              <a:ext uri="{FF2B5EF4-FFF2-40B4-BE49-F238E27FC236}">
                <a16:creationId xmlns:a16="http://schemas.microsoft.com/office/drawing/2014/main" id="{4AD92838-1A5C-496A-8F07-8674A5607AEE}"/>
              </a:ext>
            </a:extLst>
          </p:cNvPr>
          <p:cNvSpPr>
            <a:spLocks noChangeArrowheads="1"/>
          </p:cNvSpPr>
          <p:nvPr/>
        </p:nvSpPr>
        <p:spPr bwMode="auto">
          <a:xfrm>
            <a:off x="839788" y="8423275"/>
            <a:ext cx="5476875" cy="696913"/>
          </a:xfrm>
          <a:prstGeom prst="rect">
            <a:avLst/>
          </a:prstGeom>
          <a:noFill/>
          <a:ln w="25400">
            <a:noFill/>
            <a:miter lim="800000"/>
            <a:headEnd/>
            <a:tailEnd/>
          </a:ln>
        </p:spPr>
        <p:txBody>
          <a:bodyPr>
            <a:spAutoFit/>
          </a:bodyPr>
          <a:lstStyle/>
          <a:p>
            <a:pPr fontAlgn="auto">
              <a:spcBef>
                <a:spcPts val="0"/>
              </a:spcBef>
              <a:spcAft>
                <a:spcPts val="0"/>
              </a:spcAft>
              <a:defRPr/>
            </a:pPr>
            <a:endParaRPr lang="en-US" sz="1300" kern="0">
              <a:solidFill>
                <a:sysClr val="windowText" lastClr="000000"/>
              </a:solidFill>
              <a:cs typeface="Arial" charset="0"/>
            </a:endParaRPr>
          </a:p>
          <a:p>
            <a:pPr fontAlgn="auto">
              <a:spcBef>
                <a:spcPts val="0"/>
              </a:spcBef>
              <a:spcAft>
                <a:spcPts val="0"/>
              </a:spcAft>
              <a:defRPr/>
            </a:pPr>
            <a:r>
              <a:rPr lang="en-US" sz="1300" kern="0">
                <a:solidFill>
                  <a:sysClr val="windowText" lastClr="000000"/>
                </a:solidFill>
                <a:latin typeface="Times" pitchFamily="18" charset="0"/>
                <a:cs typeface="Arial" charset="0"/>
              </a:rPr>
              <a:t>1. Reeves MJ, Rafferty AP. Healthy lifestyle characteristics among adults in the United States, 2000. </a:t>
            </a:r>
            <a:r>
              <a:rPr lang="en-US" sz="1300" i="1" kern="0">
                <a:solidFill>
                  <a:sysClr val="windowText" lastClr="000000"/>
                </a:solidFill>
                <a:latin typeface="Times" pitchFamily="18" charset="0"/>
                <a:cs typeface="Arial" charset="0"/>
              </a:rPr>
              <a:t>Arch Intern Med</a:t>
            </a:r>
            <a:r>
              <a:rPr lang="en-US" sz="1300" kern="0">
                <a:solidFill>
                  <a:sysClr val="windowText" lastClr="000000"/>
                </a:solidFill>
                <a:latin typeface="Times" pitchFamily="18" charset="0"/>
                <a:cs typeface="Arial" charset="0"/>
              </a:rPr>
              <a:t>. 2005;165:854-857.</a:t>
            </a:r>
          </a:p>
        </p:txBody>
      </p:sp>
    </p:spTree>
    <p:extLst>
      <p:ext uri="{BB962C8B-B14F-4D97-AF65-F5344CB8AC3E}">
        <p14:creationId xmlns:p14="http://schemas.microsoft.com/office/powerpoint/2010/main" val="363999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710290E-26E9-40E3-AB45-AC3CB658DAEE}"/>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B600FD06-DFA0-4275-8923-BFEE21ACF198}"/>
              </a:ext>
            </a:extLst>
          </p:cNvPr>
          <p:cNvSpPr>
            <a:spLocks noGrp="1"/>
          </p:cNvSpPr>
          <p:nvPr>
            <p:ph type="body" idx="1"/>
          </p:nvPr>
        </p:nvSpPr>
        <p:spPr>
          <a:noFill/>
        </p:spPr>
        <p:txBody>
          <a:bodyPr/>
          <a:lstStyle/>
          <a:p>
            <a:endParaRPr lang="en-US" altLang="en-US"/>
          </a:p>
        </p:txBody>
      </p:sp>
      <p:sp>
        <p:nvSpPr>
          <p:cNvPr id="95236" name="Slide Number Placeholder 3">
            <a:extLst>
              <a:ext uri="{FF2B5EF4-FFF2-40B4-BE49-F238E27FC236}">
                <a16:creationId xmlns:a16="http://schemas.microsoft.com/office/drawing/2014/main" id="{D91154F0-FFF1-4F86-B239-F02D4E097CBD}"/>
              </a:ext>
            </a:extLst>
          </p:cNvPr>
          <p:cNvSpPr>
            <a:spLocks noGrp="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8A4B4DF1-DE9E-49AF-8C9F-6B5E4B0DA5B8}" type="slidenum">
              <a:rPr lang="en-US" altLang="en-US" sz="1200" smtClean="0"/>
              <a:pPr/>
              <a:t>20</a:t>
            </a:fld>
            <a:endParaRPr lang="en-US" altLang="en-US" sz="1200"/>
          </a:p>
        </p:txBody>
      </p:sp>
    </p:spTree>
    <p:extLst>
      <p:ext uri="{BB962C8B-B14F-4D97-AF65-F5344CB8AC3E}">
        <p14:creationId xmlns:p14="http://schemas.microsoft.com/office/powerpoint/2010/main" val="427686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6C61BF-D9FE-401A-9947-59E1505CE3C1}" type="datetimeFigureOut">
              <a:rPr lang="en-US" smtClean="0"/>
              <a:t>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61DE3-ED66-4763-AAF5-0B2DFAD4FD77}" type="slidenum">
              <a:rPr lang="en-US" smtClean="0"/>
              <a:t>‹#›</a:t>
            </a:fld>
            <a:endParaRPr lang="en-US"/>
          </a:p>
        </p:txBody>
      </p:sp>
    </p:spTree>
    <p:extLst>
      <p:ext uri="{BB962C8B-B14F-4D97-AF65-F5344CB8AC3E}">
        <p14:creationId xmlns:p14="http://schemas.microsoft.com/office/powerpoint/2010/main" val="312502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F4DBB4-C6C0-4AB6-AC05-8F9AA406E571}"/>
              </a:ext>
            </a:extLst>
          </p:cNvPr>
          <p:cNvSpPr>
            <a:spLocks noGrp="1" noChangeArrowheads="1"/>
          </p:cNvSpPr>
          <p:nvPr>
            <p:ph type="dt" sz="half" idx="10"/>
          </p:nvPr>
        </p:nvSpPr>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1A9A42C-05C9-4BE9-A716-D054B70400B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2E5DB62-5101-4808-B256-3644A4CDDAFC}"/>
              </a:ext>
            </a:extLst>
          </p:cNvPr>
          <p:cNvSpPr>
            <a:spLocks noGrp="1" noChangeArrowheads="1"/>
          </p:cNvSpPr>
          <p:nvPr>
            <p:ph type="sldNum" sz="quarter" idx="12"/>
          </p:nvPr>
        </p:nvSpPr>
        <p:spPr/>
        <p:txBody>
          <a:bodyPr/>
          <a:lstStyle>
            <a:lvl1pPr>
              <a:defRPr/>
            </a:lvl1pPr>
          </a:lstStyle>
          <a:p>
            <a:pPr>
              <a:defRPr/>
            </a:pPr>
            <a:fld id="{24616903-8587-4011-907B-BC97EA2C77F6}" type="slidenum">
              <a:rPr lang="en-US" altLang="en-US"/>
              <a:pPr>
                <a:defRPr/>
              </a:pPr>
              <a:t>‹#›</a:t>
            </a:fld>
            <a:endParaRPr lang="en-US" altLang="en-US"/>
          </a:p>
        </p:txBody>
      </p:sp>
    </p:spTree>
    <p:extLst>
      <p:ext uri="{BB962C8B-B14F-4D97-AF65-F5344CB8AC3E}">
        <p14:creationId xmlns:p14="http://schemas.microsoft.com/office/powerpoint/2010/main" val="15042988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0A19A0-E3CE-4236-81B9-6B24CF8E4DE4}"/>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3D7D57D-BFC1-4326-9685-7D333E7252D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3F25303-333A-4794-81D5-0315D1413D35}"/>
              </a:ext>
            </a:extLst>
          </p:cNvPr>
          <p:cNvSpPr>
            <a:spLocks noGrp="1" noChangeArrowheads="1"/>
          </p:cNvSpPr>
          <p:nvPr>
            <p:ph type="sldNum" sz="quarter" idx="12"/>
          </p:nvPr>
        </p:nvSpPr>
        <p:spPr/>
        <p:txBody>
          <a:bodyPr/>
          <a:lstStyle>
            <a:lvl1pPr>
              <a:defRPr/>
            </a:lvl1pPr>
          </a:lstStyle>
          <a:p>
            <a:pPr>
              <a:defRPr/>
            </a:pPr>
            <a:fld id="{61E5899D-79FB-41FE-94B6-2ACDC4F440CF}" type="slidenum">
              <a:rPr lang="en-US" altLang="en-US"/>
              <a:pPr>
                <a:defRPr/>
              </a:pPr>
              <a:t>‹#›</a:t>
            </a:fld>
            <a:endParaRPr lang="en-US" altLang="en-US"/>
          </a:p>
        </p:txBody>
      </p:sp>
    </p:spTree>
    <p:extLst>
      <p:ext uri="{BB962C8B-B14F-4D97-AF65-F5344CB8AC3E}">
        <p14:creationId xmlns:p14="http://schemas.microsoft.com/office/powerpoint/2010/main" val="34457866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C87D8C-9A8F-434A-93C0-98FE8B625952}"/>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8DC0AEA-0D9A-4719-904E-166D27D16D8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DAF0F9-21EC-48CC-8604-5F54C197D890}"/>
              </a:ext>
            </a:extLst>
          </p:cNvPr>
          <p:cNvSpPr>
            <a:spLocks noGrp="1" noChangeArrowheads="1"/>
          </p:cNvSpPr>
          <p:nvPr>
            <p:ph type="sldNum" sz="quarter" idx="12"/>
          </p:nvPr>
        </p:nvSpPr>
        <p:spPr/>
        <p:txBody>
          <a:bodyPr/>
          <a:lstStyle>
            <a:lvl1pPr>
              <a:defRPr/>
            </a:lvl1pPr>
          </a:lstStyle>
          <a:p>
            <a:pPr>
              <a:defRPr/>
            </a:pPr>
            <a:fld id="{9FC491A4-359B-40D1-98C5-68DFE29B2C1C}" type="slidenum">
              <a:rPr lang="en-US" altLang="en-US"/>
              <a:pPr>
                <a:defRPr/>
              </a:pPr>
              <a:t>‹#›</a:t>
            </a:fld>
            <a:endParaRPr lang="en-US" altLang="en-US"/>
          </a:p>
        </p:txBody>
      </p:sp>
    </p:spTree>
    <p:extLst>
      <p:ext uri="{BB962C8B-B14F-4D97-AF65-F5344CB8AC3E}">
        <p14:creationId xmlns:p14="http://schemas.microsoft.com/office/powerpoint/2010/main" val="36156795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blue layout 2">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63E5379-CAD9-4912-B85B-23BA412913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4168" y="436103"/>
            <a:ext cx="8261520" cy="1336713"/>
          </a:xfrm>
          <a:prstGeom prst="rect">
            <a:avLst/>
          </a:prstGeom>
        </p:spPr>
        <p:txBody>
          <a:bodyPr>
            <a:noAutofit/>
          </a:bodyPr>
          <a:lstStyle>
            <a:lvl1pPr>
              <a:lnSpc>
                <a:spcPts val="5000"/>
              </a:lnSpc>
              <a:defRPr sz="4800" b="1" spc="-50" baseline="0">
                <a:solidFill>
                  <a:schemeClr val="accent6"/>
                </a:solidFill>
              </a:defRPr>
            </a:lvl1pPr>
          </a:lstStyle>
          <a:p>
            <a:r>
              <a:rPr lang="en-US"/>
              <a:t>Click to edit Master title style</a:t>
            </a:r>
            <a:endParaRPr lang="en-CA" dirty="0"/>
          </a:p>
        </p:txBody>
      </p:sp>
      <p:sp>
        <p:nvSpPr>
          <p:cNvPr id="9" name="Text Placeholder 8"/>
          <p:cNvSpPr>
            <a:spLocks noGrp="1"/>
          </p:cNvSpPr>
          <p:nvPr>
            <p:ph type="body" sz="quarter" idx="10"/>
          </p:nvPr>
        </p:nvSpPr>
        <p:spPr>
          <a:xfrm>
            <a:off x="457200" y="2678654"/>
            <a:ext cx="8218488" cy="430306"/>
          </a:xfrm>
          <a:prstGeom prst="rect">
            <a:avLst/>
          </a:prstGeom>
        </p:spPr>
        <p:txBody>
          <a:bodyPr>
            <a:noAutofit/>
          </a:bodyPr>
          <a:lstStyle>
            <a:lvl1pPr marL="0" indent="0">
              <a:lnSpc>
                <a:spcPct val="100000"/>
              </a:lnSpc>
              <a:spcBef>
                <a:spcPts val="0"/>
              </a:spcBef>
              <a:spcAft>
                <a:spcPts val="0"/>
              </a:spcAft>
              <a:buNone/>
              <a:defRPr sz="2400" b="1" baseline="0">
                <a:solidFill>
                  <a:schemeClr val="accent6"/>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a:t>Click to edit Master text styles</a:t>
            </a:r>
          </a:p>
        </p:txBody>
      </p:sp>
      <p:sp>
        <p:nvSpPr>
          <p:cNvPr id="8" name="Text Placeholder 7"/>
          <p:cNvSpPr>
            <a:spLocks noGrp="1"/>
          </p:cNvSpPr>
          <p:nvPr>
            <p:ph type="body" sz="quarter" idx="11"/>
          </p:nvPr>
        </p:nvSpPr>
        <p:spPr>
          <a:xfrm>
            <a:off x="414523" y="1773238"/>
            <a:ext cx="8261165" cy="894658"/>
          </a:xfrm>
          <a:prstGeom prst="rect">
            <a:avLst/>
          </a:prstGeom>
        </p:spPr>
        <p:txBody>
          <a:bodyPr>
            <a:noAutofit/>
          </a:bodyPr>
          <a:lstStyle>
            <a:lvl1pPr>
              <a:lnSpc>
                <a:spcPts val="5000"/>
              </a:lnSpc>
              <a:spcBef>
                <a:spcPts val="0"/>
              </a:spcBef>
              <a:defRPr sz="4800" spc="-80" baseline="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632965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61BF-D9FE-401A-9947-59E1505CE3C1}" type="datetimeFigureOut">
              <a:rPr lang="en-US" smtClean="0"/>
              <a:t>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61DE3-ED66-4763-AAF5-0B2DFAD4FD77}" type="slidenum">
              <a:rPr lang="en-US" smtClean="0"/>
              <a:t>‹#›</a:t>
            </a:fld>
            <a:endParaRPr lang="en-US"/>
          </a:p>
        </p:txBody>
      </p:sp>
    </p:spTree>
    <p:extLst>
      <p:ext uri="{BB962C8B-B14F-4D97-AF65-F5344CB8AC3E}">
        <p14:creationId xmlns:p14="http://schemas.microsoft.com/office/powerpoint/2010/main" val="2298960763"/>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3F2205B-524F-4E0A-BA5C-C45060893C2B}"/>
              </a:ext>
            </a:extLst>
          </p:cNvPr>
          <p:cNvSpPr>
            <a:spLocks noGrp="1"/>
          </p:cNvSpPr>
          <p:nvPr>
            <p:ph type="body" sz="quarter" idx="11"/>
          </p:nvPr>
        </p:nvSpPr>
        <p:spPr>
          <a:xfrm>
            <a:off x="33528" y="30480"/>
            <a:ext cx="8991600" cy="1350963"/>
          </a:xfrm>
        </p:spPr>
        <p:txBody>
          <a:bodyPr/>
          <a:lstStyle/>
          <a:p>
            <a:pPr marL="0" indent="0" algn="ctr">
              <a:buNone/>
              <a:defRPr/>
            </a:pPr>
            <a:r>
              <a:rPr lang="en-US" sz="4000" b="1" dirty="0">
                <a:solidFill>
                  <a:srgbClr val="FFFF00"/>
                </a:solidFill>
              </a:rPr>
              <a:t>Evolving Role of the CV Clinician in Managing CV Risk in Type 2 Diabetes: Rationale and Opportunities</a:t>
            </a:r>
            <a:endParaRPr lang="en-US" sz="4000" b="1" dirty="0">
              <a:solidFill>
                <a:schemeClr val="accent2"/>
              </a:solidFill>
            </a:endParaRPr>
          </a:p>
        </p:txBody>
      </p:sp>
      <p:sp>
        <p:nvSpPr>
          <p:cNvPr id="7" name="Text Placeholder 2">
            <a:extLst>
              <a:ext uri="{FF2B5EF4-FFF2-40B4-BE49-F238E27FC236}">
                <a16:creationId xmlns:a16="http://schemas.microsoft.com/office/drawing/2014/main" id="{F079C791-1B59-4124-9565-C1675598C7F4}"/>
              </a:ext>
            </a:extLst>
          </p:cNvPr>
          <p:cNvSpPr>
            <a:spLocks noGrp="1"/>
          </p:cNvSpPr>
          <p:nvPr>
            <p:ph type="body" sz="quarter" idx="10"/>
          </p:nvPr>
        </p:nvSpPr>
        <p:spPr>
          <a:xfrm>
            <a:off x="33529" y="2209800"/>
            <a:ext cx="8955024" cy="430213"/>
          </a:xfrm>
        </p:spPr>
        <p:txBody>
          <a:bodyPr vert="horz" wrap="square" lIns="91440" tIns="45720" rIns="91440" bIns="45720" numCol="1" anchor="t" anchorCtr="0" compatLnSpc="1">
            <a:prstTxWarp prst="textNoShape">
              <a:avLst/>
            </a:prstTxWarp>
          </a:bodyPr>
          <a:lstStyle/>
          <a:p>
            <a:pPr algn="ctr">
              <a:spcBef>
                <a:spcPct val="0"/>
              </a:spcBef>
              <a:spcAft>
                <a:spcPct val="0"/>
              </a:spcAft>
              <a:buClr>
                <a:srgbClr val="DADADA"/>
              </a:buClr>
              <a:defRPr/>
            </a:pPr>
            <a:r>
              <a:rPr lang="en-US" dirty="0">
                <a:solidFill>
                  <a:srgbClr val="FFFF00"/>
                </a:solidFill>
              </a:rPr>
              <a:t>Nathan D. Wong, PhD, FACC, FAHA, FNLA, FASPC</a:t>
            </a:r>
            <a:br>
              <a:rPr lang="en-US" dirty="0">
                <a:solidFill>
                  <a:srgbClr val="FFFF00"/>
                </a:solidFill>
              </a:rPr>
            </a:br>
            <a:r>
              <a:rPr lang="en-US" dirty="0">
                <a:solidFill>
                  <a:srgbClr val="FFFF00"/>
                </a:solidFill>
              </a:rPr>
              <a:t>Professor and Director</a:t>
            </a:r>
            <a:br>
              <a:rPr lang="en-US" dirty="0">
                <a:solidFill>
                  <a:srgbClr val="FFFF00"/>
                </a:solidFill>
              </a:rPr>
            </a:br>
            <a:r>
              <a:rPr lang="en-US" dirty="0">
                <a:solidFill>
                  <a:srgbClr val="FFFF00"/>
                </a:solidFill>
              </a:rPr>
              <a:t>Heart Disease Prevention Program</a:t>
            </a:r>
            <a:br>
              <a:rPr lang="en-US" dirty="0">
                <a:solidFill>
                  <a:srgbClr val="FFFF00"/>
                </a:solidFill>
              </a:rPr>
            </a:br>
            <a:r>
              <a:rPr lang="en-US" dirty="0">
                <a:solidFill>
                  <a:srgbClr val="FFFF00"/>
                </a:solidFill>
              </a:rPr>
              <a:t>Division of Cardiology</a:t>
            </a:r>
            <a:br>
              <a:rPr lang="en-US" dirty="0">
                <a:solidFill>
                  <a:srgbClr val="FFFF00"/>
                </a:solidFill>
              </a:rPr>
            </a:br>
            <a:r>
              <a:rPr lang="en-US" dirty="0">
                <a:solidFill>
                  <a:srgbClr val="FFFF00"/>
                </a:solidFill>
              </a:rPr>
              <a:t>University of California, Irvine</a:t>
            </a:r>
            <a:br>
              <a:rPr lang="en-US" dirty="0">
                <a:solidFill>
                  <a:srgbClr val="FFFF00"/>
                </a:solidFill>
              </a:rPr>
            </a:br>
            <a:br>
              <a:rPr lang="en-US" dirty="0">
                <a:solidFill>
                  <a:srgbClr val="FFFF00"/>
                </a:solidFill>
              </a:rPr>
            </a:br>
            <a:r>
              <a:rPr lang="en-US" dirty="0">
                <a:solidFill>
                  <a:srgbClr val="FFFF00"/>
                </a:solidFill>
              </a:rPr>
              <a:t>Editorial Lead, ACC Diabetes and Cardiometabolic Clinical Topic Collection</a:t>
            </a:r>
            <a:br>
              <a:rPr lang="en-US" dirty="0">
                <a:solidFill>
                  <a:srgbClr val="FFFF00"/>
                </a:solidFill>
              </a:rPr>
            </a:br>
            <a:r>
              <a:rPr lang="en-US" dirty="0">
                <a:solidFill>
                  <a:srgbClr val="FFFF00"/>
                </a:solidFill>
              </a:rPr>
              <a:t>Past President, American Society for Preventive Cardiology</a:t>
            </a:r>
            <a:br>
              <a:rPr lang="en-US" dirty="0">
                <a:solidFill>
                  <a:srgbClr val="FFFF00"/>
                </a:solidFill>
              </a:rPr>
            </a:br>
            <a:r>
              <a:rPr lang="en-US" dirty="0">
                <a:solidFill>
                  <a:srgbClr val="FFFF00"/>
                </a:solidFill>
              </a:rPr>
              <a:t>President-Elect, Pacific Lipid Association</a:t>
            </a:r>
            <a:br>
              <a:rPr lang="en-US" dirty="0">
                <a:solidFill>
                  <a:srgbClr val="FFFF00"/>
                </a:solidFill>
              </a:rPr>
            </a:br>
            <a:endParaRPr lang="en-CA" altLang="en-US" dirty="0">
              <a:solidFill>
                <a:srgbClr val="FFFF00"/>
              </a:solidFill>
              <a:effectLst>
                <a:outerShdw blurRad="38100" dist="38100" dir="2700000" algn="tl">
                  <a:srgbClr val="FFFFFF"/>
                </a:outerShdw>
              </a:effectLst>
            </a:endParaRPr>
          </a:p>
        </p:txBody>
      </p:sp>
    </p:spTree>
    <p:extLst>
      <p:ext uri="{BB962C8B-B14F-4D97-AF65-F5344CB8AC3E}">
        <p14:creationId xmlns:p14="http://schemas.microsoft.com/office/powerpoint/2010/main" val="142172718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3">
            <a:extLst>
              <a:ext uri="{FF2B5EF4-FFF2-40B4-BE49-F238E27FC236}">
                <a16:creationId xmlns:a16="http://schemas.microsoft.com/office/drawing/2014/main" id="{5D4257F6-F8BD-44D5-B7C3-4424A529005D}"/>
              </a:ext>
            </a:extLst>
          </p:cNvPr>
          <p:cNvGraphicFramePr>
            <a:graphicFrameLocks noGrp="1" noChangeAspect="1"/>
          </p:cNvGraphicFramePr>
          <p:nvPr>
            <p:ph type="chart" idx="4294967295"/>
          </p:nvPr>
        </p:nvGraphicFramePr>
        <p:xfrm>
          <a:off x="152400" y="1447800"/>
          <a:ext cx="8839200" cy="4938713"/>
        </p:xfrm>
        <a:graphic>
          <a:graphicData uri="http://schemas.openxmlformats.org/presentationml/2006/ole">
            <mc:AlternateContent xmlns:mc="http://schemas.openxmlformats.org/markup-compatibility/2006">
              <mc:Choice xmlns:v="urn:schemas-microsoft-com:vml" Requires="v">
                <p:oleObj spid="_x0000_s6195" name="Chart" r:id="rId4" imgW="8629516" imgH="4924330" progId="Excel.Chart.8">
                  <p:embed/>
                </p:oleObj>
              </mc:Choice>
              <mc:Fallback>
                <p:oleObj name="Chart" r:id="rId4" imgW="8629516" imgH="4924330" progId="Excel.Chart.8">
                  <p:embed/>
                  <p:pic>
                    <p:nvPicPr>
                      <p:cNvPr id="47106" name="Object 3">
                        <a:extLst>
                          <a:ext uri="{FF2B5EF4-FFF2-40B4-BE49-F238E27FC236}">
                            <a16:creationId xmlns:a16="http://schemas.microsoft.com/office/drawing/2014/main" id="{5D4257F6-F8BD-44D5-B7C3-4424A529005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t="3085" r="3137"/>
                      <a:stretch>
                        <a:fillRect/>
                      </a:stretch>
                    </p:blipFill>
                    <p:spPr bwMode="auto">
                      <a:xfrm>
                        <a:off x="152400" y="1447800"/>
                        <a:ext cx="8839200" cy="493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05891" name="Rectangle 2">
            <a:extLst>
              <a:ext uri="{FF2B5EF4-FFF2-40B4-BE49-F238E27FC236}">
                <a16:creationId xmlns:a16="http://schemas.microsoft.com/office/drawing/2014/main" id="{0B788A52-F5F0-44A7-AE68-99E2607775B4}"/>
              </a:ext>
            </a:extLst>
          </p:cNvPr>
          <p:cNvSpPr>
            <a:spLocks noGrp="1" noChangeArrowheads="1"/>
          </p:cNvSpPr>
          <p:nvPr>
            <p:ph type="title" idx="4294967295"/>
          </p:nvPr>
        </p:nvSpPr>
        <p:spPr>
          <a:xfrm>
            <a:off x="-304800" y="304800"/>
            <a:ext cx="9448800" cy="1020763"/>
          </a:xfrm>
        </p:spPr>
        <p:txBody>
          <a:bodyPr lIns="45720" rIns="45720">
            <a:normAutofit fontScale="90000"/>
          </a:bodyPr>
          <a:lstStyle/>
          <a:p>
            <a:pPr marL="838200" indent="-838200" eaLnBrk="1" hangingPunct="1">
              <a:defRPr/>
            </a:pPr>
            <a:r>
              <a:rPr lang="en-US" sz="3800">
                <a:solidFill>
                  <a:srgbClr val="FFC000"/>
                </a:solidFill>
                <a:latin typeface="Calibri" pitchFamily="34" charset="0"/>
              </a:rPr>
              <a:t>     </a:t>
            </a:r>
            <a:r>
              <a:rPr lang="en-US" sz="2800">
                <a:solidFill>
                  <a:srgbClr val="FFC000"/>
                </a:solidFill>
                <a:latin typeface="Calibri" pitchFamily="34" charset="0"/>
              </a:rPr>
              <a:t>Metabolic Syndrome and Diabetes in Relation to CHD, CVD, and Total Mortality: U.S. Men and Women Ages 30-74</a:t>
            </a:r>
            <a:br>
              <a:rPr lang="en-US" sz="2800">
                <a:solidFill>
                  <a:srgbClr val="FFC000"/>
                </a:solidFill>
                <a:latin typeface="Calibri" pitchFamily="34" charset="0"/>
              </a:rPr>
            </a:br>
            <a:endParaRPr lang="en-US" sz="2800">
              <a:solidFill>
                <a:srgbClr val="FFC000"/>
              </a:solidFill>
              <a:latin typeface="Calibri" pitchFamily="34" charset="0"/>
            </a:endParaRPr>
          </a:p>
        </p:txBody>
      </p:sp>
      <p:sp>
        <p:nvSpPr>
          <p:cNvPr id="47108" name="Text Box 4">
            <a:extLst>
              <a:ext uri="{FF2B5EF4-FFF2-40B4-BE49-F238E27FC236}">
                <a16:creationId xmlns:a16="http://schemas.microsoft.com/office/drawing/2014/main" id="{ED060D48-AFB0-4711-9B82-C43EB414FC22}"/>
              </a:ext>
            </a:extLst>
          </p:cNvPr>
          <p:cNvSpPr txBox="1">
            <a:spLocks noChangeArrowheads="1"/>
          </p:cNvSpPr>
          <p:nvPr/>
        </p:nvSpPr>
        <p:spPr bwMode="auto">
          <a:xfrm>
            <a:off x="4876800" y="6473825"/>
            <a:ext cx="594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1400">
                <a:solidFill>
                  <a:schemeClr val="bg1"/>
                </a:solidFill>
              </a:rPr>
              <a:t>* p&lt;.05, ** p&lt;.01, **** p&lt;.0001 compared to none</a:t>
            </a:r>
          </a:p>
        </p:txBody>
      </p:sp>
      <p:sp>
        <p:nvSpPr>
          <p:cNvPr id="47109" name="Text Box 5">
            <a:extLst>
              <a:ext uri="{FF2B5EF4-FFF2-40B4-BE49-F238E27FC236}">
                <a16:creationId xmlns:a16="http://schemas.microsoft.com/office/drawing/2014/main" id="{8CB220E0-FA2D-4B1E-877A-F43F79D7C528}"/>
              </a:ext>
            </a:extLst>
          </p:cNvPr>
          <p:cNvSpPr txBox="1">
            <a:spLocks noChangeArrowheads="1"/>
          </p:cNvSpPr>
          <p:nvPr/>
        </p:nvSpPr>
        <p:spPr bwMode="auto">
          <a:xfrm>
            <a:off x="1524000" y="43434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0" name="Text Box 6">
            <a:extLst>
              <a:ext uri="{FF2B5EF4-FFF2-40B4-BE49-F238E27FC236}">
                <a16:creationId xmlns:a16="http://schemas.microsoft.com/office/drawing/2014/main" id="{775F8F82-7EB1-4D23-8810-F64277D729CE}"/>
              </a:ext>
            </a:extLst>
          </p:cNvPr>
          <p:cNvSpPr txBox="1">
            <a:spLocks noChangeArrowheads="1"/>
          </p:cNvSpPr>
          <p:nvPr/>
        </p:nvSpPr>
        <p:spPr bwMode="auto">
          <a:xfrm>
            <a:off x="1905000" y="3810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1" name="Text Box 7">
            <a:extLst>
              <a:ext uri="{FF2B5EF4-FFF2-40B4-BE49-F238E27FC236}">
                <a16:creationId xmlns:a16="http://schemas.microsoft.com/office/drawing/2014/main" id="{9BDBA3ED-0A06-4E97-A35A-A85B51F40F91}"/>
              </a:ext>
            </a:extLst>
          </p:cNvPr>
          <p:cNvSpPr txBox="1">
            <a:spLocks noChangeArrowheads="1"/>
          </p:cNvSpPr>
          <p:nvPr/>
        </p:nvSpPr>
        <p:spPr bwMode="auto">
          <a:xfrm>
            <a:off x="2286000" y="3352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2" name="Text Box 8">
            <a:extLst>
              <a:ext uri="{FF2B5EF4-FFF2-40B4-BE49-F238E27FC236}">
                <a16:creationId xmlns:a16="http://schemas.microsoft.com/office/drawing/2014/main" id="{452BFA5F-E9A6-4675-A32B-0A1F742C3140}"/>
              </a:ext>
            </a:extLst>
          </p:cNvPr>
          <p:cNvSpPr txBox="1">
            <a:spLocks noChangeArrowheads="1"/>
          </p:cNvSpPr>
          <p:nvPr/>
        </p:nvSpPr>
        <p:spPr bwMode="auto">
          <a:xfrm>
            <a:off x="2971800" y="1752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3" name="Text Box 9">
            <a:extLst>
              <a:ext uri="{FF2B5EF4-FFF2-40B4-BE49-F238E27FC236}">
                <a16:creationId xmlns:a16="http://schemas.microsoft.com/office/drawing/2014/main" id="{2912EB28-C1CE-4EA3-A31B-C6D7CDC57C84}"/>
              </a:ext>
            </a:extLst>
          </p:cNvPr>
          <p:cNvSpPr txBox="1">
            <a:spLocks noChangeArrowheads="1"/>
          </p:cNvSpPr>
          <p:nvPr/>
        </p:nvSpPr>
        <p:spPr bwMode="auto">
          <a:xfrm>
            <a:off x="4724400" y="3657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4" name="Text Box 10">
            <a:extLst>
              <a:ext uri="{FF2B5EF4-FFF2-40B4-BE49-F238E27FC236}">
                <a16:creationId xmlns:a16="http://schemas.microsoft.com/office/drawing/2014/main" id="{29289A0D-EA34-4E13-955D-53C4EA591C23}"/>
              </a:ext>
            </a:extLst>
          </p:cNvPr>
          <p:cNvSpPr txBox="1">
            <a:spLocks noChangeArrowheads="1"/>
          </p:cNvSpPr>
          <p:nvPr/>
        </p:nvSpPr>
        <p:spPr bwMode="auto">
          <a:xfrm>
            <a:off x="5181600" y="4038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5" name="Text Box 11">
            <a:extLst>
              <a:ext uri="{FF2B5EF4-FFF2-40B4-BE49-F238E27FC236}">
                <a16:creationId xmlns:a16="http://schemas.microsoft.com/office/drawing/2014/main" id="{AAE7ACD6-04B5-4605-BD68-267EF01F08CE}"/>
              </a:ext>
            </a:extLst>
          </p:cNvPr>
          <p:cNvSpPr txBox="1">
            <a:spLocks noChangeArrowheads="1"/>
          </p:cNvSpPr>
          <p:nvPr/>
        </p:nvSpPr>
        <p:spPr bwMode="auto">
          <a:xfrm>
            <a:off x="5638800" y="3352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6" name="Text Box 12">
            <a:extLst>
              <a:ext uri="{FF2B5EF4-FFF2-40B4-BE49-F238E27FC236}">
                <a16:creationId xmlns:a16="http://schemas.microsoft.com/office/drawing/2014/main" id="{7E436464-9E33-4A29-9B79-8806007326D7}"/>
              </a:ext>
            </a:extLst>
          </p:cNvPr>
          <p:cNvSpPr txBox="1">
            <a:spLocks noChangeArrowheads="1"/>
          </p:cNvSpPr>
          <p:nvPr/>
        </p:nvSpPr>
        <p:spPr bwMode="auto">
          <a:xfrm>
            <a:off x="4419600" y="4495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sz="2400"/>
              <a:t> </a:t>
            </a:r>
          </a:p>
        </p:txBody>
      </p:sp>
      <p:sp>
        <p:nvSpPr>
          <p:cNvPr id="47117" name="Text Box 13">
            <a:extLst>
              <a:ext uri="{FF2B5EF4-FFF2-40B4-BE49-F238E27FC236}">
                <a16:creationId xmlns:a16="http://schemas.microsoft.com/office/drawing/2014/main" id="{62EEA7DB-F4EA-4734-BA48-5F53FC2665AB}"/>
              </a:ext>
            </a:extLst>
          </p:cNvPr>
          <p:cNvSpPr txBox="1">
            <a:spLocks noChangeArrowheads="1"/>
          </p:cNvSpPr>
          <p:nvPr/>
        </p:nvSpPr>
        <p:spPr bwMode="auto">
          <a:xfrm>
            <a:off x="1600200" y="44958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18" name="Text Box 14">
            <a:extLst>
              <a:ext uri="{FF2B5EF4-FFF2-40B4-BE49-F238E27FC236}">
                <a16:creationId xmlns:a16="http://schemas.microsoft.com/office/drawing/2014/main" id="{8FFBF227-C395-4AB9-AE32-E6FDB4499957}"/>
              </a:ext>
            </a:extLst>
          </p:cNvPr>
          <p:cNvSpPr txBox="1">
            <a:spLocks noChangeArrowheads="1"/>
          </p:cNvSpPr>
          <p:nvPr/>
        </p:nvSpPr>
        <p:spPr bwMode="auto">
          <a:xfrm>
            <a:off x="1752600" y="38100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19" name="Text Box 15">
            <a:extLst>
              <a:ext uri="{FF2B5EF4-FFF2-40B4-BE49-F238E27FC236}">
                <a16:creationId xmlns:a16="http://schemas.microsoft.com/office/drawing/2014/main" id="{EE03FF3C-8BB0-4BF1-A4BD-4B872EC6A817}"/>
              </a:ext>
            </a:extLst>
          </p:cNvPr>
          <p:cNvSpPr txBox="1">
            <a:spLocks noChangeArrowheads="1"/>
          </p:cNvSpPr>
          <p:nvPr/>
        </p:nvSpPr>
        <p:spPr bwMode="auto">
          <a:xfrm>
            <a:off x="2057400" y="3048000"/>
            <a:ext cx="473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0" name="Text Box 16">
            <a:extLst>
              <a:ext uri="{FF2B5EF4-FFF2-40B4-BE49-F238E27FC236}">
                <a16:creationId xmlns:a16="http://schemas.microsoft.com/office/drawing/2014/main" id="{B5BB110A-2504-4287-B2FE-39CFDCE61435}"/>
              </a:ext>
            </a:extLst>
          </p:cNvPr>
          <p:cNvSpPr txBox="1">
            <a:spLocks noChangeArrowheads="1"/>
          </p:cNvSpPr>
          <p:nvPr/>
        </p:nvSpPr>
        <p:spPr bwMode="auto">
          <a:xfrm>
            <a:off x="2362200" y="182880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1" name="Text Box 17">
            <a:extLst>
              <a:ext uri="{FF2B5EF4-FFF2-40B4-BE49-F238E27FC236}">
                <a16:creationId xmlns:a16="http://schemas.microsoft.com/office/drawing/2014/main" id="{DE420D16-8DA0-4F19-8164-45FB8167FCE4}"/>
              </a:ext>
            </a:extLst>
          </p:cNvPr>
          <p:cNvSpPr txBox="1">
            <a:spLocks noChangeArrowheads="1"/>
          </p:cNvSpPr>
          <p:nvPr/>
        </p:nvSpPr>
        <p:spPr bwMode="auto">
          <a:xfrm>
            <a:off x="3429000" y="4495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2" name="Text Box 18">
            <a:extLst>
              <a:ext uri="{FF2B5EF4-FFF2-40B4-BE49-F238E27FC236}">
                <a16:creationId xmlns:a16="http://schemas.microsoft.com/office/drawing/2014/main" id="{94311AE4-6D3C-483F-A361-5A5780A3EC35}"/>
              </a:ext>
            </a:extLst>
          </p:cNvPr>
          <p:cNvSpPr txBox="1">
            <a:spLocks noChangeArrowheads="1"/>
          </p:cNvSpPr>
          <p:nvPr/>
        </p:nvSpPr>
        <p:spPr bwMode="auto">
          <a:xfrm>
            <a:off x="3657600" y="41148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3" name="Text Box 19">
            <a:extLst>
              <a:ext uri="{FF2B5EF4-FFF2-40B4-BE49-F238E27FC236}">
                <a16:creationId xmlns:a16="http://schemas.microsoft.com/office/drawing/2014/main" id="{CD876D8A-F5AE-43A5-8179-2A8AE4A42938}"/>
              </a:ext>
            </a:extLst>
          </p:cNvPr>
          <p:cNvSpPr txBox="1">
            <a:spLocks noChangeArrowheads="1"/>
          </p:cNvSpPr>
          <p:nvPr/>
        </p:nvSpPr>
        <p:spPr bwMode="auto">
          <a:xfrm>
            <a:off x="3886200" y="36576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4" name="Text Box 20">
            <a:extLst>
              <a:ext uri="{FF2B5EF4-FFF2-40B4-BE49-F238E27FC236}">
                <a16:creationId xmlns:a16="http://schemas.microsoft.com/office/drawing/2014/main" id="{50F89E62-71EC-45DA-940C-0044DCDEF940}"/>
              </a:ext>
            </a:extLst>
          </p:cNvPr>
          <p:cNvSpPr txBox="1">
            <a:spLocks noChangeArrowheads="1"/>
          </p:cNvSpPr>
          <p:nvPr/>
        </p:nvSpPr>
        <p:spPr bwMode="auto">
          <a:xfrm>
            <a:off x="4267200" y="24384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5" name="Text Box 21">
            <a:extLst>
              <a:ext uri="{FF2B5EF4-FFF2-40B4-BE49-F238E27FC236}">
                <a16:creationId xmlns:a16="http://schemas.microsoft.com/office/drawing/2014/main" id="{A3FA893F-A715-4317-8891-D0299C2A3986}"/>
              </a:ext>
            </a:extLst>
          </p:cNvPr>
          <p:cNvSpPr txBox="1">
            <a:spLocks noChangeArrowheads="1"/>
          </p:cNvSpPr>
          <p:nvPr/>
        </p:nvSpPr>
        <p:spPr bwMode="auto">
          <a:xfrm>
            <a:off x="6019800" y="43434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6" name="Text Box 22">
            <a:extLst>
              <a:ext uri="{FF2B5EF4-FFF2-40B4-BE49-F238E27FC236}">
                <a16:creationId xmlns:a16="http://schemas.microsoft.com/office/drawing/2014/main" id="{4F9D268A-FCDA-4AB1-937F-C0D537808C43}"/>
              </a:ext>
            </a:extLst>
          </p:cNvPr>
          <p:cNvSpPr txBox="1">
            <a:spLocks noChangeArrowheads="1"/>
          </p:cNvSpPr>
          <p:nvPr/>
        </p:nvSpPr>
        <p:spPr bwMode="auto">
          <a:xfrm>
            <a:off x="5334000" y="47244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7" name="Text Box 23">
            <a:extLst>
              <a:ext uri="{FF2B5EF4-FFF2-40B4-BE49-F238E27FC236}">
                <a16:creationId xmlns:a16="http://schemas.microsoft.com/office/drawing/2014/main" id="{281B6908-748B-4742-BAA6-CD1A6587C3E9}"/>
              </a:ext>
            </a:extLst>
          </p:cNvPr>
          <p:cNvSpPr txBox="1">
            <a:spLocks noChangeArrowheads="1"/>
          </p:cNvSpPr>
          <p:nvPr/>
        </p:nvSpPr>
        <p:spPr bwMode="auto">
          <a:xfrm>
            <a:off x="6324600" y="38862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
        <p:nvSpPr>
          <p:cNvPr id="47128" name="Rectangle 25">
            <a:extLst>
              <a:ext uri="{FF2B5EF4-FFF2-40B4-BE49-F238E27FC236}">
                <a16:creationId xmlns:a16="http://schemas.microsoft.com/office/drawing/2014/main" id="{F35C5803-FE1D-4DB5-8E16-3A5B3136ADB7}"/>
              </a:ext>
            </a:extLst>
          </p:cNvPr>
          <p:cNvSpPr>
            <a:spLocks noChangeArrowheads="1"/>
          </p:cNvSpPr>
          <p:nvPr/>
        </p:nvSpPr>
        <p:spPr bwMode="auto">
          <a:xfrm>
            <a:off x="0" y="6400800"/>
            <a:ext cx="487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solidFill>
                  <a:srgbClr val="FFFF00"/>
                </a:solidFill>
              </a:rPr>
              <a:t>Malik and Wong, et al., Circulation 2004.</a:t>
            </a:r>
          </a:p>
        </p:txBody>
      </p:sp>
      <p:sp>
        <p:nvSpPr>
          <p:cNvPr id="47129" name="Rectangle 26">
            <a:extLst>
              <a:ext uri="{FF2B5EF4-FFF2-40B4-BE49-F238E27FC236}">
                <a16:creationId xmlns:a16="http://schemas.microsoft.com/office/drawing/2014/main" id="{9DA5DCB0-5CD4-445B-911C-C9406A6D5BB4}"/>
              </a:ext>
            </a:extLst>
          </p:cNvPr>
          <p:cNvSpPr>
            <a:spLocks noChangeArrowheads="1"/>
          </p:cNvSpPr>
          <p:nvPr/>
        </p:nvSpPr>
        <p:spPr bwMode="auto">
          <a:xfrm>
            <a:off x="952500" y="998538"/>
            <a:ext cx="754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400">
                <a:solidFill>
                  <a:srgbClr val="FFFF00"/>
                </a:solidFill>
              </a:rPr>
              <a:t>(Risk-factor Adjusted Cox Regression) NHANES II </a:t>
            </a:r>
          </a:p>
          <a:p>
            <a:pPr eaLnBrk="1" hangingPunct="1">
              <a:lnSpc>
                <a:spcPct val="100000"/>
              </a:lnSpc>
              <a:spcBef>
                <a:spcPct val="0"/>
              </a:spcBef>
              <a:buClrTx/>
              <a:buFontTx/>
              <a:buNone/>
            </a:pPr>
            <a:r>
              <a:rPr lang="en-US" altLang="en-US" sz="2400">
                <a:solidFill>
                  <a:srgbClr val="FFFF00"/>
                </a:solidFill>
              </a:rPr>
              <a:t>Follow-up (n=6255)</a:t>
            </a:r>
          </a:p>
        </p:txBody>
      </p:sp>
      <p:sp>
        <p:nvSpPr>
          <p:cNvPr id="47130" name="Text Box 23">
            <a:extLst>
              <a:ext uri="{FF2B5EF4-FFF2-40B4-BE49-F238E27FC236}">
                <a16:creationId xmlns:a16="http://schemas.microsoft.com/office/drawing/2014/main" id="{C2A532AA-99D6-4D4B-9198-F22A43B0AC9E}"/>
              </a:ext>
            </a:extLst>
          </p:cNvPr>
          <p:cNvSpPr txBox="1">
            <a:spLocks noChangeArrowheads="1"/>
          </p:cNvSpPr>
          <p:nvPr/>
        </p:nvSpPr>
        <p:spPr bwMode="auto">
          <a:xfrm>
            <a:off x="5029200" y="48768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50000"/>
              </a:spcBef>
              <a:buClrTx/>
              <a:buFontTx/>
              <a:buNone/>
            </a:pPr>
            <a:r>
              <a:rPr lang="en-US" altLang="en-US" sz="120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38449125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97C37C-8E64-47A5-B887-B914D27EEBE8}"/>
              </a:ext>
            </a:extLst>
          </p:cNvPr>
          <p:cNvSpPr>
            <a:spLocks noGrp="1"/>
          </p:cNvSpPr>
          <p:nvPr>
            <p:ph type="title"/>
          </p:nvPr>
        </p:nvSpPr>
        <p:spPr>
          <a:xfrm>
            <a:off x="503238" y="15875"/>
            <a:ext cx="8215312" cy="1098550"/>
          </a:xfrm>
        </p:spPr>
        <p:txBody>
          <a:bodyPr>
            <a:normAutofit fontScale="90000"/>
          </a:bodyPr>
          <a:lstStyle/>
          <a:p>
            <a:pPr>
              <a:defRPr/>
            </a:pPr>
            <a:r>
              <a:rPr lang="en-US" sz="2800" dirty="0">
                <a:solidFill>
                  <a:srgbClr val="FFFF00"/>
                </a:solidFill>
              </a:rPr>
              <a:t>Global Risk Assessment in DM: </a:t>
            </a:r>
            <a:br>
              <a:rPr lang="en-US" sz="2800" dirty="0">
                <a:solidFill>
                  <a:srgbClr val="FFFF00"/>
                </a:solidFill>
              </a:rPr>
            </a:br>
            <a:r>
              <a:rPr lang="en-US" sz="2800" dirty="0">
                <a:solidFill>
                  <a:srgbClr val="FFFF00"/>
                </a:solidFill>
              </a:rPr>
              <a:t>10-year Total CVD Risk by Gender</a:t>
            </a:r>
            <a:br>
              <a:rPr lang="en-US" sz="2800" dirty="0">
                <a:solidFill>
                  <a:srgbClr val="FFFF00"/>
                </a:solidFill>
              </a:rPr>
            </a:br>
            <a:r>
              <a:rPr lang="en-US" sz="2800" dirty="0">
                <a:solidFill>
                  <a:srgbClr val="FFFF00"/>
                </a:solidFill>
              </a:rPr>
              <a:t>(Wong ND et al., </a:t>
            </a:r>
            <a:r>
              <a:rPr lang="en-US" sz="2800" dirty="0" err="1">
                <a:solidFill>
                  <a:srgbClr val="FFFF00"/>
                </a:solidFill>
              </a:rPr>
              <a:t>Diab</a:t>
            </a:r>
            <a:r>
              <a:rPr lang="en-US" sz="2800" dirty="0">
                <a:solidFill>
                  <a:srgbClr val="FFFF00"/>
                </a:solidFill>
              </a:rPr>
              <a:t> Vas Dis Res 2012)</a:t>
            </a:r>
          </a:p>
        </p:txBody>
      </p:sp>
      <p:pic>
        <p:nvPicPr>
          <p:cNvPr id="74755" name="Picture 2">
            <a:extLst>
              <a:ext uri="{FF2B5EF4-FFF2-40B4-BE49-F238E27FC236}">
                <a16:creationId xmlns:a16="http://schemas.microsoft.com/office/drawing/2014/main" id="{7ED76122-6E3D-4C7A-831A-0DE88F7F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4272"/>
            <a:ext cx="8229600" cy="520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peech Bubble: Rectangle 1">
            <a:extLst>
              <a:ext uri="{FF2B5EF4-FFF2-40B4-BE49-F238E27FC236}">
                <a16:creationId xmlns:a16="http://schemas.microsoft.com/office/drawing/2014/main" id="{89583731-35D5-4699-BF2C-E85B8FC48EC6}"/>
              </a:ext>
            </a:extLst>
          </p:cNvPr>
          <p:cNvSpPr/>
          <p:nvPr/>
        </p:nvSpPr>
        <p:spPr>
          <a:xfrm>
            <a:off x="2819400" y="1135761"/>
            <a:ext cx="2057400" cy="11430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highlight>
                  <a:srgbClr val="FFFF00"/>
                </a:highlight>
              </a:rPr>
              <a:t>Nearly half of women and a third of men are not at a “CVD Risk Equivalent”</a:t>
            </a:r>
          </a:p>
        </p:txBody>
      </p:sp>
    </p:spTree>
    <p:extLst>
      <p:ext uri="{BB962C8B-B14F-4D97-AF65-F5344CB8AC3E}">
        <p14:creationId xmlns:p14="http://schemas.microsoft.com/office/powerpoint/2010/main" val="2660256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A681B47-BB77-4DC1-A15C-D21D48000620}"/>
              </a:ext>
            </a:extLst>
          </p:cNvPr>
          <p:cNvSpPr>
            <a:spLocks noGrp="1"/>
          </p:cNvSpPr>
          <p:nvPr>
            <p:ph type="ctrTitle"/>
          </p:nvPr>
        </p:nvSpPr>
        <p:spPr>
          <a:xfrm>
            <a:off x="228600" y="278229"/>
            <a:ext cx="8534400" cy="628650"/>
          </a:xfrm>
        </p:spPr>
        <p:txBody>
          <a:bodyPr>
            <a:normAutofit fontScale="90000"/>
          </a:bodyPr>
          <a:lstStyle/>
          <a:p>
            <a:pPr>
              <a:defRPr/>
            </a:pPr>
            <a:r>
              <a:rPr lang="en-US" altLang="en-US" sz="4000" dirty="0">
                <a:solidFill>
                  <a:srgbClr val="FFFF00"/>
                </a:solidFill>
              </a:rPr>
              <a:t>ACC / AHA 2014 Guidelines: ASCVD Risk Estimator and Statin Treatment</a:t>
            </a:r>
          </a:p>
        </p:txBody>
      </p:sp>
      <p:sp>
        <p:nvSpPr>
          <p:cNvPr id="25603" name="Subtitle 2">
            <a:extLst>
              <a:ext uri="{FF2B5EF4-FFF2-40B4-BE49-F238E27FC236}">
                <a16:creationId xmlns:a16="http://schemas.microsoft.com/office/drawing/2014/main" id="{BDA6CE02-D36F-42E8-9618-641F5F6B6851}"/>
              </a:ext>
            </a:extLst>
          </p:cNvPr>
          <p:cNvSpPr>
            <a:spLocks noGrp="1"/>
          </p:cNvSpPr>
          <p:nvPr>
            <p:ph type="subTitle" idx="1"/>
          </p:nvPr>
        </p:nvSpPr>
        <p:spPr>
          <a:xfrm>
            <a:off x="4114800" y="1266825"/>
            <a:ext cx="4876800" cy="5362575"/>
          </a:xfrm>
        </p:spPr>
        <p:txBody>
          <a:bodyPr>
            <a:normAutofit/>
          </a:bodyPr>
          <a:lstStyle/>
          <a:p>
            <a:pPr marL="342900" indent="-342900" algn="l">
              <a:buFontTx/>
              <a:buChar char="•"/>
              <a:defRPr/>
            </a:pPr>
            <a:r>
              <a:rPr lang="en-US" altLang="en-US" sz="2400" dirty="0">
                <a:solidFill>
                  <a:srgbClr val="FFFF00"/>
                </a:solidFill>
              </a:rPr>
              <a:t>Provides 10-year ASCVD risk for persons aged 40-79 years and lifetime risk for people aged 20-59 years without known ASCVD</a:t>
            </a:r>
          </a:p>
          <a:p>
            <a:pPr marL="342900" indent="-342900" algn="l">
              <a:buFont typeface="Arial" panose="020B0604020202020204" pitchFamily="34" charset="0"/>
              <a:buChar char="•"/>
              <a:defRPr/>
            </a:pPr>
            <a:r>
              <a:rPr lang="en-US" altLang="en-US" sz="2400" dirty="0">
                <a:solidFill>
                  <a:srgbClr val="FFFF00"/>
                </a:solidFill>
              </a:rPr>
              <a:t>Those with diabetes with &gt;=7.5% 10-year risk may be considered for a high intensity statin, otherwise moderate intensity statin</a:t>
            </a:r>
          </a:p>
          <a:p>
            <a:pPr marL="342900" indent="-342900" algn="l">
              <a:buFont typeface="Arial" panose="020B0604020202020204" pitchFamily="34" charset="0"/>
              <a:buChar char="•"/>
              <a:defRPr/>
            </a:pPr>
            <a:r>
              <a:rPr lang="en-US" altLang="en-US" sz="2400" b="1" dirty="0">
                <a:solidFill>
                  <a:srgbClr val="FFFF00"/>
                </a:solidFill>
              </a:rPr>
              <a:t>Most importantly, intended to drive a “risk discussion” with the patient encouraging a greater adherence to heart-healthy lifestyle</a:t>
            </a:r>
          </a:p>
          <a:p>
            <a:pPr marL="342900" indent="-342900" algn="l">
              <a:buFont typeface="Arial" panose="020B0604020202020204" pitchFamily="34" charset="0"/>
              <a:buChar char="•"/>
              <a:defRPr/>
            </a:pPr>
            <a:endParaRPr lang="en-US" altLang="en-US" sz="2400" b="1" dirty="0">
              <a:solidFill>
                <a:srgbClr val="FFFF00"/>
              </a:solidFill>
            </a:endParaRPr>
          </a:p>
          <a:p>
            <a:pPr marL="342900" indent="-342900" algn="l">
              <a:buFont typeface="Arial" panose="020B0604020202020204" pitchFamily="34" charset="0"/>
              <a:buChar char="•"/>
              <a:defRPr/>
            </a:pPr>
            <a:endParaRPr lang="en-US" altLang="en-US" sz="1800" dirty="0">
              <a:solidFill>
                <a:schemeClr val="tx2"/>
              </a:solidFill>
            </a:endParaRPr>
          </a:p>
        </p:txBody>
      </p:sp>
      <p:pic>
        <p:nvPicPr>
          <p:cNvPr id="76804" name="Picture 3">
            <a:extLst>
              <a:ext uri="{FF2B5EF4-FFF2-40B4-BE49-F238E27FC236}">
                <a16:creationId xmlns:a16="http://schemas.microsoft.com/office/drawing/2014/main" id="{3DFCDE1C-8E82-4E5A-A2F3-3A46C6160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72293"/>
            <a:ext cx="3886200" cy="426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Box 1">
            <a:extLst>
              <a:ext uri="{FF2B5EF4-FFF2-40B4-BE49-F238E27FC236}">
                <a16:creationId xmlns:a16="http://schemas.microsoft.com/office/drawing/2014/main" id="{91BAB59E-B1F4-4611-B29B-9F30D0C7E91F}"/>
              </a:ext>
            </a:extLst>
          </p:cNvPr>
          <p:cNvSpPr txBox="1">
            <a:spLocks noChangeArrowheads="1"/>
          </p:cNvSpPr>
          <p:nvPr/>
        </p:nvSpPr>
        <p:spPr bwMode="auto">
          <a:xfrm>
            <a:off x="609600" y="5927725"/>
            <a:ext cx="3276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r>
              <a:rPr lang="en-US" altLang="en-US" sz="1100" dirty="0">
                <a:solidFill>
                  <a:srgbClr val="FFFF00"/>
                </a:solidFill>
                <a:latin typeface="Times New Roman" panose="02020603050405020304" pitchFamily="18" charset="0"/>
              </a:rPr>
              <a:t>Goff DC, et al. </a:t>
            </a:r>
            <a:r>
              <a:rPr lang="en-US" altLang="en-US" sz="1100" i="1" dirty="0">
                <a:solidFill>
                  <a:srgbClr val="FFFF00"/>
                </a:solidFill>
                <a:latin typeface="Times New Roman" panose="02020603050405020304" pitchFamily="18" charset="0"/>
              </a:rPr>
              <a:t>J Am Coll </a:t>
            </a:r>
            <a:r>
              <a:rPr lang="en-US" altLang="en-US" sz="1100" i="1" dirty="0" err="1">
                <a:solidFill>
                  <a:srgbClr val="FFFF00"/>
                </a:solidFill>
                <a:latin typeface="Times New Roman" panose="02020603050405020304" pitchFamily="18" charset="0"/>
              </a:rPr>
              <a:t>Cardiol</a:t>
            </a:r>
            <a:r>
              <a:rPr lang="en-US" altLang="en-US" sz="1100" dirty="0">
                <a:solidFill>
                  <a:srgbClr val="FFFF00"/>
                </a:solidFill>
                <a:latin typeface="Times New Roman" panose="02020603050405020304" pitchFamily="18" charset="0"/>
              </a:rPr>
              <a:t> 2014;63:2935-59 </a:t>
            </a:r>
          </a:p>
        </p:txBody>
      </p:sp>
      <p:sp>
        <p:nvSpPr>
          <p:cNvPr id="2" name="TextBox 1">
            <a:extLst>
              <a:ext uri="{FF2B5EF4-FFF2-40B4-BE49-F238E27FC236}">
                <a16:creationId xmlns:a16="http://schemas.microsoft.com/office/drawing/2014/main" id="{D6447BCA-D7C2-4CC8-A1A6-2F1F9F29EE59}"/>
              </a:ext>
            </a:extLst>
          </p:cNvPr>
          <p:cNvSpPr txBox="1"/>
          <p:nvPr/>
        </p:nvSpPr>
        <p:spPr>
          <a:xfrm>
            <a:off x="609600" y="6324600"/>
            <a:ext cx="8229600" cy="461665"/>
          </a:xfrm>
          <a:prstGeom prst="rect">
            <a:avLst/>
          </a:prstGeom>
          <a:noFill/>
        </p:spPr>
        <p:txBody>
          <a:bodyPr wrap="square" rtlCol="0">
            <a:spAutoFit/>
          </a:bodyPr>
          <a:lstStyle/>
          <a:p>
            <a:r>
              <a:rPr lang="en-US" sz="2400" b="1" dirty="0">
                <a:solidFill>
                  <a:srgbClr val="FFFF00"/>
                </a:solidFill>
              </a:rPr>
              <a:t>Newer US population-based diabetes risk scores are needed</a:t>
            </a:r>
          </a:p>
        </p:txBody>
      </p:sp>
    </p:spTree>
    <p:extLst>
      <p:ext uri="{BB962C8B-B14F-4D97-AF65-F5344CB8AC3E}">
        <p14:creationId xmlns:p14="http://schemas.microsoft.com/office/powerpoint/2010/main" val="3835788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7FA359B5-F6D8-45D8-9E7F-641DC22BFCA5}"/>
              </a:ext>
            </a:extLst>
          </p:cNvPr>
          <p:cNvSpPr>
            <a:spLocks noGrp="1"/>
          </p:cNvSpPr>
          <p:nvPr>
            <p:ph type="title" idx="4294967295"/>
          </p:nvPr>
        </p:nvSpPr>
        <p:spPr>
          <a:xfrm>
            <a:off x="271975" y="468541"/>
            <a:ext cx="8839200" cy="411162"/>
          </a:xfrm>
        </p:spPr>
        <p:txBody>
          <a:bodyPr>
            <a:normAutofit fontScale="90000"/>
          </a:bodyPr>
          <a:lstStyle/>
          <a:p>
            <a:pPr defTabSz="457200" eaLnBrk="1" hangingPunct="1">
              <a:defRPr/>
            </a:pPr>
            <a:r>
              <a:rPr lang="en-US" sz="2400" dirty="0">
                <a:solidFill>
                  <a:srgbClr val="FFFF00"/>
                </a:solidFill>
              </a:rPr>
              <a:t>Annual CHD Event Rates (in %) by Calcium Score Events by CAC Categories in Subjects with DM, </a:t>
            </a:r>
            <a:r>
              <a:rPr lang="en-US" sz="2400" dirty="0" err="1">
                <a:solidFill>
                  <a:srgbClr val="FFFF00"/>
                </a:solidFill>
              </a:rPr>
              <a:t>MetS</a:t>
            </a:r>
            <a:r>
              <a:rPr lang="en-US" sz="2400" dirty="0">
                <a:solidFill>
                  <a:srgbClr val="FFFF00"/>
                </a:solidFill>
              </a:rPr>
              <a:t>, or Neither Disease</a:t>
            </a:r>
            <a:br>
              <a:rPr lang="en-US" sz="2400" dirty="0">
                <a:solidFill>
                  <a:srgbClr val="FFFF00"/>
                </a:solidFill>
              </a:rPr>
            </a:br>
            <a:r>
              <a:rPr lang="en-US" sz="2400" dirty="0">
                <a:solidFill>
                  <a:srgbClr val="FFFF00"/>
                </a:solidFill>
              </a:rPr>
              <a:t>(Malik and Wong et al., Diabetes Care 2011)</a:t>
            </a:r>
          </a:p>
        </p:txBody>
      </p:sp>
      <p:sp>
        <p:nvSpPr>
          <p:cNvPr id="80899" name="TextBox 5">
            <a:extLst>
              <a:ext uri="{FF2B5EF4-FFF2-40B4-BE49-F238E27FC236}">
                <a16:creationId xmlns:a16="http://schemas.microsoft.com/office/drawing/2014/main" id="{2CBC1705-27C0-41D3-82DD-2C70352C3B1B}"/>
              </a:ext>
            </a:extLst>
          </p:cNvPr>
          <p:cNvSpPr txBox="1">
            <a:spLocks noChangeArrowheads="1"/>
          </p:cNvSpPr>
          <p:nvPr/>
        </p:nvSpPr>
        <p:spPr bwMode="auto">
          <a:xfrm>
            <a:off x="869632" y="1248568"/>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defTabSz="45720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defTabSz="4572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defTabSz="457200">
              <a:lnSpc>
                <a:spcPct val="90000"/>
              </a:lnSpc>
              <a:spcBef>
                <a:spcPct val="20000"/>
              </a:spcBef>
              <a:buClr>
                <a:schemeClr val="tx1"/>
              </a:buClr>
              <a:defRPr sz="2000" b="1">
                <a:solidFill>
                  <a:schemeClr val="tx1"/>
                </a:solidFill>
                <a:latin typeface="Arial" panose="020B0604020202020204" pitchFamily="34" charset="0"/>
              </a:defRPr>
            </a:lvl4pPr>
            <a:lvl5pPr marL="2057400" indent="-228600" defTabSz="457200">
              <a:lnSpc>
                <a:spcPct val="90000"/>
              </a:lnSpc>
              <a:spcBef>
                <a:spcPct val="20000"/>
              </a:spcBef>
              <a:buClr>
                <a:schemeClr val="tx1"/>
              </a:buClr>
              <a:defRPr sz="2000" b="1">
                <a:solidFill>
                  <a:schemeClr val="tx1"/>
                </a:solidFill>
                <a:latin typeface="Arial" panose="020B0604020202020204" pitchFamily="34" charset="0"/>
              </a:defRPr>
            </a:lvl5pPr>
            <a:lvl6pPr marL="25146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400" dirty="0">
                <a:solidFill>
                  <a:srgbClr val="FFFF00"/>
                </a:solidFill>
                <a:latin typeface="Times New Roman" panose="02020603050405020304" pitchFamily="18" charset="0"/>
                <a:ea typeface="MS PGothic" panose="020B0600070205080204" pitchFamily="34" charset="-128"/>
              </a:rPr>
              <a:t>Coronary Heart Disease</a:t>
            </a:r>
          </a:p>
        </p:txBody>
      </p:sp>
      <p:sp>
        <p:nvSpPr>
          <p:cNvPr id="80900" name="TextBox 10">
            <a:extLst>
              <a:ext uri="{FF2B5EF4-FFF2-40B4-BE49-F238E27FC236}">
                <a16:creationId xmlns:a16="http://schemas.microsoft.com/office/drawing/2014/main" id="{54510D58-5C60-448F-AA5B-E4BAD4AC0A87}"/>
              </a:ext>
            </a:extLst>
          </p:cNvPr>
          <p:cNvSpPr txBox="1">
            <a:spLocks noChangeArrowheads="1"/>
          </p:cNvSpPr>
          <p:nvPr/>
        </p:nvSpPr>
        <p:spPr bwMode="auto">
          <a:xfrm>
            <a:off x="693419" y="5096634"/>
            <a:ext cx="4238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defTabSz="45720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defTabSz="4572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defTabSz="457200">
              <a:lnSpc>
                <a:spcPct val="90000"/>
              </a:lnSpc>
              <a:spcBef>
                <a:spcPct val="20000"/>
              </a:spcBef>
              <a:buClr>
                <a:schemeClr val="tx1"/>
              </a:buClr>
              <a:defRPr sz="2000" b="1">
                <a:solidFill>
                  <a:schemeClr val="tx1"/>
                </a:solidFill>
                <a:latin typeface="Arial" panose="020B0604020202020204" pitchFamily="34" charset="0"/>
              </a:defRPr>
            </a:lvl4pPr>
            <a:lvl5pPr marL="2057400" indent="-228600" defTabSz="457200">
              <a:lnSpc>
                <a:spcPct val="90000"/>
              </a:lnSpc>
              <a:spcBef>
                <a:spcPct val="20000"/>
              </a:spcBef>
              <a:buClr>
                <a:schemeClr val="tx1"/>
              </a:buClr>
              <a:defRPr sz="2000" b="1">
                <a:solidFill>
                  <a:schemeClr val="tx1"/>
                </a:solidFill>
                <a:latin typeface="Arial" panose="020B0604020202020204" pitchFamily="34" charset="0"/>
              </a:defRPr>
            </a:lvl5pPr>
            <a:lvl6pPr marL="25146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defTabSz="4572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000" dirty="0">
                <a:solidFill>
                  <a:srgbClr val="FFFF00"/>
                </a:solidFill>
                <a:latin typeface="Times New Roman" panose="02020603050405020304" pitchFamily="18" charset="0"/>
                <a:ea typeface="MS PGothic" panose="020B0600070205080204" pitchFamily="34" charset="-128"/>
              </a:rPr>
              <a:t>Coronary Artery Calcium Score</a:t>
            </a:r>
          </a:p>
        </p:txBody>
      </p:sp>
      <p:sp>
        <p:nvSpPr>
          <p:cNvPr id="802825" name="Text Box 9">
            <a:extLst>
              <a:ext uri="{FF2B5EF4-FFF2-40B4-BE49-F238E27FC236}">
                <a16:creationId xmlns:a16="http://schemas.microsoft.com/office/drawing/2014/main" id="{2400852D-226D-42C7-B0E6-A0BABB5BE3F9}"/>
              </a:ext>
            </a:extLst>
          </p:cNvPr>
          <p:cNvSpPr txBox="1">
            <a:spLocks noChangeArrowheads="1"/>
          </p:cNvSpPr>
          <p:nvPr/>
        </p:nvSpPr>
        <p:spPr bwMode="auto">
          <a:xfrm>
            <a:off x="41396" y="5493509"/>
            <a:ext cx="91440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solidFill>
                  <a:srgbClr val="FFCC00"/>
                </a:solidFill>
                <a:effectLst>
                  <a:outerShdw blurRad="38100" dist="38100" dir="2700000" algn="tl">
                    <a:srgbClr val="000000"/>
                  </a:outerShdw>
                </a:effectLst>
                <a:latin typeface="Arial" pitchFamily="34" charset="0"/>
              </a:rPr>
              <a:t>ACCF/AHA 2010 Guideline:   CAC Scoring for CV risk assessment in asymptomatic adults aged 40 and over with diabetes (Class </a:t>
            </a:r>
            <a:r>
              <a:rPr lang="en-US" dirty="0" err="1">
                <a:solidFill>
                  <a:srgbClr val="FFCC00"/>
                </a:solidFill>
                <a:effectLst>
                  <a:outerShdw blurRad="38100" dist="38100" dir="2700000" algn="tl">
                    <a:srgbClr val="000000"/>
                  </a:outerShdw>
                </a:effectLst>
                <a:latin typeface="Arial" pitchFamily="34" charset="0"/>
              </a:rPr>
              <a:t>IIa</a:t>
            </a:r>
            <a:r>
              <a:rPr lang="en-US" dirty="0">
                <a:solidFill>
                  <a:srgbClr val="FFCC00"/>
                </a:solidFill>
                <a:effectLst>
                  <a:outerShdw blurRad="38100" dist="38100" dir="2700000" algn="tl">
                    <a:srgbClr val="000000"/>
                  </a:outerShdw>
                </a:effectLst>
                <a:latin typeface="Arial" pitchFamily="34" charset="0"/>
              </a:rPr>
              <a:t>-B)</a:t>
            </a:r>
          </a:p>
          <a:p>
            <a:pPr>
              <a:spcBef>
                <a:spcPct val="50000"/>
              </a:spcBef>
              <a:defRPr/>
            </a:pPr>
            <a:r>
              <a:rPr lang="en-US" dirty="0">
                <a:solidFill>
                  <a:srgbClr val="FFCC00"/>
                </a:solidFill>
                <a:effectLst>
                  <a:outerShdw blurRad="38100" dist="38100" dir="2700000" algn="tl">
                    <a:srgbClr val="000000"/>
                  </a:outerShdw>
                </a:effectLst>
                <a:latin typeface="Arial" pitchFamily="34" charset="0"/>
              </a:rPr>
              <a:t>ACC/AHA 2014 Guideline:  If treatment decision uncertain from global risk assessment, consider evaluation of premature family history, </a:t>
            </a:r>
            <a:r>
              <a:rPr lang="en-US" dirty="0" err="1">
                <a:solidFill>
                  <a:srgbClr val="FFCC00"/>
                </a:solidFill>
                <a:effectLst>
                  <a:outerShdw blurRad="38100" dist="38100" dir="2700000" algn="tl">
                    <a:srgbClr val="000000"/>
                  </a:outerShdw>
                </a:effectLst>
                <a:latin typeface="Arial" pitchFamily="34" charset="0"/>
              </a:rPr>
              <a:t>hs</a:t>
            </a:r>
            <a:r>
              <a:rPr lang="en-US" dirty="0">
                <a:solidFill>
                  <a:srgbClr val="FFCC00"/>
                </a:solidFill>
                <a:effectLst>
                  <a:outerShdw blurRad="38100" dist="38100" dir="2700000" algn="tl">
                    <a:srgbClr val="000000"/>
                  </a:outerShdw>
                </a:effectLst>
                <a:latin typeface="Arial" pitchFamily="34" charset="0"/>
              </a:rPr>
              <a:t>-CRP, ABI, or CAC scoring.</a:t>
            </a:r>
          </a:p>
        </p:txBody>
      </p:sp>
      <p:pic>
        <p:nvPicPr>
          <p:cNvPr id="80902" name="Picture 10" descr="EBT3">
            <a:extLst>
              <a:ext uri="{FF2B5EF4-FFF2-40B4-BE49-F238E27FC236}">
                <a16:creationId xmlns:a16="http://schemas.microsoft.com/office/drawing/2014/main" id="{E62C27F1-8EE3-4AF3-BB91-2FC58627A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836738"/>
            <a:ext cx="37560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0903" name="Chart 1">
            <a:extLst>
              <a:ext uri="{FF2B5EF4-FFF2-40B4-BE49-F238E27FC236}">
                <a16:creationId xmlns:a16="http://schemas.microsoft.com/office/drawing/2014/main" id="{241C6BD3-1708-4BAD-A44E-937615DCA39D}"/>
              </a:ext>
            </a:extLst>
          </p:cNvPr>
          <p:cNvGraphicFramePr>
            <a:graphicFrameLocks/>
          </p:cNvGraphicFramePr>
          <p:nvPr>
            <p:extLst/>
          </p:nvPr>
        </p:nvGraphicFramePr>
        <p:xfrm>
          <a:off x="-11674" y="1760538"/>
          <a:ext cx="5410200" cy="3352800"/>
        </p:xfrm>
        <a:graphic>
          <a:graphicData uri="http://schemas.openxmlformats.org/presentationml/2006/ole">
            <mc:AlternateContent xmlns:mc="http://schemas.openxmlformats.org/markup-compatibility/2006">
              <mc:Choice xmlns:v="urn:schemas-microsoft-com:vml" Requires="v">
                <p:oleObj spid="_x0000_s7219" name="Chart" r:id="rId4" imgW="4867333" imgH="2676550" progId="Excel.Chart.8">
                  <p:embed/>
                </p:oleObj>
              </mc:Choice>
              <mc:Fallback>
                <p:oleObj name="Chart" r:id="rId4" imgW="4867333" imgH="2676550" progId="Excel.Chart.8">
                  <p:embed/>
                  <p:pic>
                    <p:nvPicPr>
                      <p:cNvPr id="80903" name="Chart 1">
                        <a:extLst>
                          <a:ext uri="{FF2B5EF4-FFF2-40B4-BE49-F238E27FC236}">
                            <a16:creationId xmlns:a16="http://schemas.microsoft.com/office/drawing/2014/main" id="{241C6BD3-1708-4BAD-A44E-937615DCA39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4" y="1760538"/>
                        <a:ext cx="5410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Oval 2">
            <a:extLst>
              <a:ext uri="{FF2B5EF4-FFF2-40B4-BE49-F238E27FC236}">
                <a16:creationId xmlns:a16="http://schemas.microsoft.com/office/drawing/2014/main" id="{B6D0E41B-98FA-445C-8CF6-ECBB1E4A5715}"/>
              </a:ext>
            </a:extLst>
          </p:cNvPr>
          <p:cNvSpPr/>
          <p:nvPr/>
        </p:nvSpPr>
        <p:spPr>
          <a:xfrm>
            <a:off x="869632" y="1760538"/>
            <a:ext cx="2787968" cy="1135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CHD event risk varies 10X depending on the level of CAC</a:t>
            </a:r>
          </a:p>
        </p:txBody>
      </p:sp>
    </p:spTree>
    <p:extLst>
      <p:ext uri="{BB962C8B-B14F-4D97-AF65-F5344CB8AC3E}">
        <p14:creationId xmlns:p14="http://schemas.microsoft.com/office/powerpoint/2010/main" val="22979758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8FEF-0725-4BA4-9853-C138DD5E0796}"/>
              </a:ext>
            </a:extLst>
          </p:cNvPr>
          <p:cNvSpPr>
            <a:spLocks noGrp="1"/>
          </p:cNvSpPr>
          <p:nvPr>
            <p:ph type="title"/>
          </p:nvPr>
        </p:nvSpPr>
        <p:spPr>
          <a:xfrm>
            <a:off x="457200" y="76200"/>
            <a:ext cx="8229600" cy="1143000"/>
          </a:xfrm>
        </p:spPr>
        <p:txBody>
          <a:bodyPr>
            <a:normAutofit fontScale="90000"/>
          </a:bodyPr>
          <a:lstStyle/>
          <a:p>
            <a:r>
              <a:rPr lang="en-US" dirty="0">
                <a:solidFill>
                  <a:srgbClr val="FFFF00"/>
                </a:solidFill>
              </a:rPr>
              <a:t>Roles / Opportunities of the CV Clinician in Diabetes</a:t>
            </a:r>
          </a:p>
        </p:txBody>
      </p:sp>
      <p:sp>
        <p:nvSpPr>
          <p:cNvPr id="3" name="Content Placeholder 2">
            <a:extLst>
              <a:ext uri="{FF2B5EF4-FFF2-40B4-BE49-F238E27FC236}">
                <a16:creationId xmlns:a16="http://schemas.microsoft.com/office/drawing/2014/main" id="{8A9FB32E-FB74-4032-9529-CD59FB4EF4B1}"/>
              </a:ext>
            </a:extLst>
          </p:cNvPr>
          <p:cNvSpPr>
            <a:spLocks noGrp="1"/>
          </p:cNvSpPr>
          <p:nvPr>
            <p:ph idx="1"/>
          </p:nvPr>
        </p:nvSpPr>
        <p:spPr>
          <a:xfrm>
            <a:off x="457200" y="1394192"/>
            <a:ext cx="8229600" cy="5463808"/>
          </a:xfrm>
        </p:spPr>
        <p:txBody>
          <a:bodyPr>
            <a:normAutofit fontScale="85000" lnSpcReduction="20000"/>
          </a:bodyPr>
          <a:lstStyle/>
          <a:p>
            <a:r>
              <a:rPr lang="en-US" dirty="0">
                <a:solidFill>
                  <a:srgbClr val="FFFF66"/>
                </a:solidFill>
              </a:rPr>
              <a:t>Should collaborate closely with a multispecialty team caring for the patient’s CVD and DM concerns together.</a:t>
            </a:r>
          </a:p>
          <a:p>
            <a:r>
              <a:rPr lang="en-US" dirty="0">
                <a:solidFill>
                  <a:srgbClr val="FFFF66"/>
                </a:solidFill>
              </a:rPr>
              <a:t>Should make sure all patients with CVD are routinely screened for diabetes and its accompanying CV risks, doing a proper CV risk assessment</a:t>
            </a:r>
          </a:p>
          <a:p>
            <a:r>
              <a:rPr lang="en-US" dirty="0">
                <a:solidFill>
                  <a:srgbClr val="FFFF66"/>
                </a:solidFill>
              </a:rPr>
              <a:t>Help educate those with diabetes that CVD is their leading concern and hence diabetes is a major CVD-related condition</a:t>
            </a:r>
          </a:p>
          <a:p>
            <a:r>
              <a:rPr lang="en-US" dirty="0">
                <a:solidFill>
                  <a:srgbClr val="FFFF00"/>
                </a:solidFill>
              </a:rPr>
              <a:t>Help identify those needing further CV diagnostic testing and/or procedures</a:t>
            </a:r>
          </a:p>
          <a:p>
            <a:r>
              <a:rPr lang="en-US" dirty="0">
                <a:solidFill>
                  <a:srgbClr val="FFFF00"/>
                </a:solidFill>
              </a:rPr>
              <a:t>Should provide comprehensive management, including but extending beyond glucose control to include lipid and BP management, lifestyle counselling, and antiplatelet therapy</a:t>
            </a:r>
          </a:p>
        </p:txBody>
      </p:sp>
    </p:spTree>
    <p:extLst>
      <p:ext uri="{BB962C8B-B14F-4D97-AF65-F5344CB8AC3E}">
        <p14:creationId xmlns:p14="http://schemas.microsoft.com/office/powerpoint/2010/main" val="2135579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903895-498D-49AB-98E7-1AF07A0BA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828800"/>
            <a:ext cx="3581399" cy="3581399"/>
          </a:xfrm>
          <a:prstGeom prst="rect">
            <a:avLst/>
          </a:prstGeom>
        </p:spPr>
      </p:pic>
      <p:sp>
        <p:nvSpPr>
          <p:cNvPr id="2" name="TextBox 1">
            <a:extLst>
              <a:ext uri="{FF2B5EF4-FFF2-40B4-BE49-F238E27FC236}">
                <a16:creationId xmlns:a16="http://schemas.microsoft.com/office/drawing/2014/main" id="{3AA8157C-BD90-41E6-AC96-11B4E7AF93AA}"/>
              </a:ext>
            </a:extLst>
          </p:cNvPr>
          <p:cNvSpPr txBox="1"/>
          <p:nvPr/>
        </p:nvSpPr>
        <p:spPr>
          <a:xfrm>
            <a:off x="3889247" y="1066800"/>
            <a:ext cx="2514600" cy="523220"/>
          </a:xfrm>
          <a:prstGeom prst="rect">
            <a:avLst/>
          </a:prstGeom>
          <a:noFill/>
        </p:spPr>
        <p:txBody>
          <a:bodyPr wrap="square" rtlCol="0">
            <a:spAutoFit/>
          </a:bodyPr>
          <a:lstStyle/>
          <a:p>
            <a:r>
              <a:rPr lang="en-US" sz="2800" dirty="0">
                <a:solidFill>
                  <a:srgbClr val="FFFF00"/>
                </a:solidFill>
              </a:rPr>
              <a:t>LIPIDS</a:t>
            </a:r>
          </a:p>
        </p:txBody>
      </p:sp>
      <p:sp>
        <p:nvSpPr>
          <p:cNvPr id="3" name="TextBox 2">
            <a:extLst>
              <a:ext uri="{FF2B5EF4-FFF2-40B4-BE49-F238E27FC236}">
                <a16:creationId xmlns:a16="http://schemas.microsoft.com/office/drawing/2014/main" id="{F90D44CA-1CAB-4194-8CC8-79CF7A588181}"/>
              </a:ext>
            </a:extLst>
          </p:cNvPr>
          <p:cNvSpPr txBox="1"/>
          <p:nvPr/>
        </p:nvSpPr>
        <p:spPr>
          <a:xfrm>
            <a:off x="6553200" y="3048000"/>
            <a:ext cx="1524000" cy="830997"/>
          </a:xfrm>
          <a:prstGeom prst="rect">
            <a:avLst/>
          </a:prstGeom>
          <a:noFill/>
        </p:spPr>
        <p:txBody>
          <a:bodyPr wrap="square" rtlCol="0">
            <a:spAutoFit/>
          </a:bodyPr>
          <a:lstStyle/>
          <a:p>
            <a:r>
              <a:rPr lang="en-US" sz="2400" dirty="0">
                <a:solidFill>
                  <a:srgbClr val="FFFF00"/>
                </a:solidFill>
              </a:rPr>
              <a:t>BLOOD PRESSURE</a:t>
            </a:r>
          </a:p>
        </p:txBody>
      </p:sp>
      <p:sp>
        <p:nvSpPr>
          <p:cNvPr id="4" name="TextBox 3">
            <a:extLst>
              <a:ext uri="{FF2B5EF4-FFF2-40B4-BE49-F238E27FC236}">
                <a16:creationId xmlns:a16="http://schemas.microsoft.com/office/drawing/2014/main" id="{9857605B-C442-461B-B5ED-EB1DE2DE7147}"/>
              </a:ext>
            </a:extLst>
          </p:cNvPr>
          <p:cNvSpPr txBox="1"/>
          <p:nvPr/>
        </p:nvSpPr>
        <p:spPr>
          <a:xfrm>
            <a:off x="533400" y="3276600"/>
            <a:ext cx="2057400" cy="830997"/>
          </a:xfrm>
          <a:prstGeom prst="rect">
            <a:avLst/>
          </a:prstGeom>
          <a:noFill/>
        </p:spPr>
        <p:txBody>
          <a:bodyPr wrap="square" rtlCol="0">
            <a:spAutoFit/>
          </a:bodyPr>
          <a:lstStyle/>
          <a:p>
            <a:r>
              <a:rPr lang="en-US" sz="2400" dirty="0">
                <a:solidFill>
                  <a:srgbClr val="FFFF00"/>
                </a:solidFill>
              </a:rPr>
              <a:t>ANTIPLATELET THERAPY</a:t>
            </a:r>
          </a:p>
        </p:txBody>
      </p:sp>
      <p:sp>
        <p:nvSpPr>
          <p:cNvPr id="6" name="TextBox 5">
            <a:extLst>
              <a:ext uri="{FF2B5EF4-FFF2-40B4-BE49-F238E27FC236}">
                <a16:creationId xmlns:a16="http://schemas.microsoft.com/office/drawing/2014/main" id="{B55C99B7-C9C7-48F9-B600-2B2E6881AA0E}"/>
              </a:ext>
            </a:extLst>
          </p:cNvPr>
          <p:cNvSpPr txBox="1"/>
          <p:nvPr/>
        </p:nvSpPr>
        <p:spPr>
          <a:xfrm>
            <a:off x="2819400" y="5410199"/>
            <a:ext cx="4038600" cy="523220"/>
          </a:xfrm>
          <a:prstGeom prst="rect">
            <a:avLst/>
          </a:prstGeom>
          <a:noFill/>
        </p:spPr>
        <p:txBody>
          <a:bodyPr wrap="square" rtlCol="0">
            <a:spAutoFit/>
          </a:bodyPr>
          <a:lstStyle/>
          <a:p>
            <a:r>
              <a:rPr lang="en-US" sz="2800" dirty="0">
                <a:solidFill>
                  <a:srgbClr val="FFFF00"/>
                </a:solidFill>
              </a:rPr>
              <a:t>DIABETES / HbA1C ??</a:t>
            </a:r>
          </a:p>
        </p:txBody>
      </p:sp>
    </p:spTree>
    <p:extLst>
      <p:ext uri="{BB962C8B-B14F-4D97-AF65-F5344CB8AC3E}">
        <p14:creationId xmlns:p14="http://schemas.microsoft.com/office/powerpoint/2010/main" val="3235663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E3B5D7E-DDC5-4113-8A4C-881EC643526E}"/>
              </a:ext>
            </a:extLst>
          </p:cNvPr>
          <p:cNvSpPr>
            <a:spLocks noGrp="1"/>
          </p:cNvSpPr>
          <p:nvPr>
            <p:ph type="title"/>
          </p:nvPr>
        </p:nvSpPr>
        <p:spPr>
          <a:xfrm>
            <a:off x="228600" y="606425"/>
            <a:ext cx="8610600" cy="857250"/>
          </a:xfrm>
        </p:spPr>
        <p:txBody>
          <a:bodyPr/>
          <a:lstStyle/>
          <a:p>
            <a:pPr>
              <a:defRPr/>
            </a:pPr>
            <a:r>
              <a:rPr lang="en-US" altLang="en-US" sz="3200" dirty="0">
                <a:solidFill>
                  <a:srgbClr val="FFFF00"/>
                </a:solidFill>
              </a:rPr>
              <a:t>Treating ABCs Reduces Diabetes Complications</a:t>
            </a:r>
          </a:p>
        </p:txBody>
      </p:sp>
      <p:graphicFrame>
        <p:nvGraphicFramePr>
          <p:cNvPr id="5" name="Content Placeholder 4">
            <a:extLst>
              <a:ext uri="{FF2B5EF4-FFF2-40B4-BE49-F238E27FC236}">
                <a16:creationId xmlns:a16="http://schemas.microsoft.com/office/drawing/2014/main" id="{276F5263-7742-4E02-B9E7-C7CD9DC25AB7}"/>
              </a:ext>
            </a:extLst>
          </p:cNvPr>
          <p:cNvGraphicFramePr>
            <a:graphicFrameLocks noGrp="1"/>
          </p:cNvGraphicFramePr>
          <p:nvPr>
            <p:ph idx="1"/>
          </p:nvPr>
        </p:nvGraphicFramePr>
        <p:xfrm>
          <a:off x="2743200" y="1828800"/>
          <a:ext cx="6096001" cy="3783014"/>
        </p:xfrm>
        <a:graphic>
          <a:graphicData uri="http://schemas.openxmlformats.org/drawingml/2006/table">
            <a:tbl>
              <a:tblPr firstRow="1" bandRow="1">
                <a:tableStyleId>{073A0DAA-6AF3-43AB-8588-CEC1D06C72B9}</a:tableStyleId>
              </a:tblPr>
              <a:tblGrid>
                <a:gridCol w="1699645">
                  <a:extLst>
                    <a:ext uri="{9D8B030D-6E8A-4147-A177-3AD203B41FA5}">
                      <a16:colId xmlns:a16="http://schemas.microsoft.com/office/drawing/2014/main" val="20000"/>
                    </a:ext>
                  </a:extLst>
                </a:gridCol>
                <a:gridCol w="2535472">
                  <a:extLst>
                    <a:ext uri="{9D8B030D-6E8A-4147-A177-3AD203B41FA5}">
                      <a16:colId xmlns:a16="http://schemas.microsoft.com/office/drawing/2014/main" val="20001"/>
                    </a:ext>
                  </a:extLst>
                </a:gridCol>
                <a:gridCol w="1860884">
                  <a:extLst>
                    <a:ext uri="{9D8B030D-6E8A-4147-A177-3AD203B41FA5}">
                      <a16:colId xmlns:a16="http://schemas.microsoft.com/office/drawing/2014/main" val="20002"/>
                    </a:ext>
                  </a:extLst>
                </a:gridCol>
              </a:tblGrid>
              <a:tr h="713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t>Strategy</a:t>
                      </a:r>
                      <a:endParaRPr lang="en-US" sz="1800" dirty="0"/>
                    </a:p>
                  </a:txBody>
                  <a:tcPr marT="45731" marB="45731"/>
                </a:tc>
                <a:tc>
                  <a:txBody>
                    <a:bodyPr/>
                    <a:lstStyle/>
                    <a:p>
                      <a:r>
                        <a:rPr lang="en-US" sz="1800" dirty="0"/>
                        <a:t>Complication</a:t>
                      </a:r>
                    </a:p>
                  </a:txBody>
                  <a:tcPr marT="45731" marB="45731"/>
                </a:tc>
                <a:tc>
                  <a:txBody>
                    <a:bodyPr/>
                    <a:lstStyle/>
                    <a:p>
                      <a:r>
                        <a:rPr lang="en-US" sz="1800" dirty="0"/>
                        <a:t>Reduction of Complication </a:t>
                      </a:r>
                    </a:p>
                  </a:txBody>
                  <a:tcPr marT="45731" marB="45731"/>
                </a:tc>
                <a:extLst>
                  <a:ext uri="{0D108BD9-81ED-4DB2-BD59-A6C34878D82A}">
                    <a16:rowId xmlns:a16="http://schemas.microsoft.com/office/drawing/2014/main" val="10000"/>
                  </a:ext>
                </a:extLst>
              </a:tr>
              <a:tr h="518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dirty="0">
                          <a:ln>
                            <a:noFill/>
                          </a:ln>
                          <a:solidFill>
                            <a:srgbClr val="00386B"/>
                          </a:solidFill>
                          <a:effectLst/>
                          <a:latin typeface="Arial" charset="0"/>
                          <a:ea typeface="ＭＳ Ｐゴシック" charset="0"/>
                          <a:cs typeface="ＭＳ Ｐゴシック" charset="0"/>
                        </a:rPr>
                        <a:t>Blood glucose control</a:t>
                      </a:r>
                      <a:endParaRPr kumimoji="0" lang="en-US" sz="1400" b="1" i="0" u="none" strike="noStrike" cap="none" normalizeH="0" baseline="0" dirty="0">
                        <a:ln>
                          <a:noFill/>
                        </a:ln>
                        <a:solidFill>
                          <a:srgbClr val="00386B"/>
                        </a:solidFill>
                        <a:effectLst/>
                        <a:latin typeface="Arial" charset="0"/>
                        <a:ea typeface="ＭＳ Ｐゴシック" charset="0"/>
                        <a:cs typeface="ＭＳ Ｐゴシック" charset="0"/>
                      </a:endParaRPr>
                    </a:p>
                  </a:txBody>
                  <a:tcPr marT="45731" marB="45731"/>
                </a:tc>
                <a:tc>
                  <a:txBody>
                    <a:bodyPr/>
                    <a:lstStyle/>
                    <a:p>
                      <a:pPr>
                        <a:spcBef>
                          <a:spcPts val="0"/>
                        </a:spcBef>
                        <a:spcAft>
                          <a:spcPts val="0"/>
                        </a:spcAft>
                      </a:pPr>
                      <a:r>
                        <a:rPr lang="en-US" sz="1400" dirty="0">
                          <a:solidFill>
                            <a:srgbClr val="00386B"/>
                          </a:solidFill>
                        </a:rPr>
                        <a:t>Heart attack</a:t>
                      </a:r>
                    </a:p>
                  </a:txBody>
                  <a:tcPr marT="45731" marB="45731"/>
                </a:tc>
                <a:tc>
                  <a:txBody>
                    <a:bodyPr/>
                    <a:lstStyle/>
                    <a:p>
                      <a:pPr marL="295275" marR="0" lvl="0" indent="-179388" algn="ctr" defTabSz="914400" rtl="0" eaLnBrk="0" fontAlgn="base" latinLnBrk="0" hangingPunct="0">
                        <a:lnSpc>
                          <a:spcPct val="90000"/>
                        </a:lnSpc>
                        <a:spcBef>
                          <a:spcPct val="20000"/>
                        </a:spcBef>
                        <a:spcAft>
                          <a:spcPct val="20000"/>
                        </a:spcAft>
                        <a:buClr>
                          <a:schemeClr val="tx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 37%</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1</a:t>
                      </a:r>
                      <a:endParaRPr kumimoji="0" lang="en-US" sz="1400" b="0" i="0" u="none" strike="noStrike" cap="none" normalizeH="0" baseline="30000" dirty="0">
                        <a:ln>
                          <a:noFill/>
                        </a:ln>
                        <a:solidFill>
                          <a:srgbClr val="00386B"/>
                        </a:solidFill>
                        <a:effectLst/>
                        <a:latin typeface="+mn-lt"/>
                        <a:ea typeface="ＭＳ Ｐゴシック" charset="0"/>
                        <a:cs typeface="ＭＳ Ｐゴシック" charset="0"/>
                      </a:endParaRPr>
                    </a:p>
                  </a:txBody>
                  <a:tcPr marL="0" marR="0" marT="0" marB="0" anchor="ctr" horzOverflow="overflow"/>
                </a:tc>
                <a:extLst>
                  <a:ext uri="{0D108BD9-81ED-4DB2-BD59-A6C34878D82A}">
                    <a16:rowId xmlns:a16="http://schemas.microsoft.com/office/drawing/2014/main" val="10001"/>
                  </a:ext>
                </a:extLst>
              </a:tr>
              <a:tr h="1115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dirty="0">
                          <a:ln>
                            <a:noFill/>
                          </a:ln>
                          <a:solidFill>
                            <a:srgbClr val="00386B"/>
                          </a:solidFill>
                          <a:effectLst/>
                          <a:latin typeface="Arial" charset="0"/>
                          <a:ea typeface="ＭＳ Ｐゴシック" charset="0"/>
                          <a:cs typeface="ＭＳ Ｐゴシック" charset="0"/>
                        </a:rPr>
                        <a:t>Blood pressure control</a:t>
                      </a:r>
                      <a:endParaRPr kumimoji="0" lang="en-US" sz="1400" b="1" i="0" u="none" strike="noStrike" cap="none" normalizeH="0" baseline="0" dirty="0">
                        <a:ln>
                          <a:noFill/>
                        </a:ln>
                        <a:solidFill>
                          <a:srgbClr val="00386B"/>
                        </a:solidFill>
                        <a:effectLst/>
                        <a:latin typeface="Arial" charset="0"/>
                        <a:ea typeface="ＭＳ Ｐゴシック" charset="0"/>
                        <a:cs typeface="ＭＳ Ｐゴシック" charset="0"/>
                      </a:endParaRPr>
                    </a:p>
                  </a:txBody>
                  <a:tcPr marT="45731" marB="45731"/>
                </a:tc>
                <a:tc>
                  <a:txBody>
                    <a:bodyPr/>
                    <a:lstStyle/>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altLang="ja-JP" sz="1400" b="0" i="0" u="none" strike="noStrike" cap="none" normalizeH="0" baseline="0" dirty="0">
                          <a:ln>
                            <a:noFill/>
                          </a:ln>
                          <a:solidFill>
                            <a:srgbClr val="00386B"/>
                          </a:solidFill>
                          <a:effectLst/>
                          <a:latin typeface="+mn-lt"/>
                          <a:ea typeface="ＭＳ Ｐゴシック" charset="0"/>
                          <a:cs typeface="ＭＳ Ｐゴシック" charset="0"/>
                        </a:rPr>
                        <a:t>Cardiovascular disease</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altLang="ja-JP" sz="1400" b="0" i="0" u="none" strike="noStrike" cap="none" normalizeH="0" baseline="0" dirty="0">
                          <a:ln>
                            <a:noFill/>
                          </a:ln>
                          <a:solidFill>
                            <a:srgbClr val="00386B"/>
                          </a:solidFill>
                          <a:effectLst/>
                          <a:latin typeface="+mn-lt"/>
                          <a:ea typeface="ＭＳ Ｐゴシック" charset="0"/>
                          <a:cs typeface="ＭＳ Ｐゴシック" charset="0"/>
                        </a:rPr>
                        <a:t>Heart failure</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altLang="ja-JP" sz="1400" b="0" i="0" u="none" strike="noStrike" cap="none" normalizeH="0" baseline="0" dirty="0">
                          <a:ln>
                            <a:noFill/>
                          </a:ln>
                          <a:solidFill>
                            <a:srgbClr val="00386B"/>
                          </a:solidFill>
                          <a:effectLst/>
                          <a:latin typeface="+mn-lt"/>
                          <a:ea typeface="ＭＳ Ｐゴシック" charset="0"/>
                          <a:cs typeface="ＭＳ Ｐゴシック" charset="0"/>
                        </a:rPr>
                        <a:t>Stroke</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altLang="ja-JP" sz="1400" b="0" i="0" u="none" strike="noStrike" cap="none" normalizeH="0" baseline="0" dirty="0">
                          <a:ln>
                            <a:noFill/>
                          </a:ln>
                          <a:solidFill>
                            <a:srgbClr val="00386B"/>
                          </a:solidFill>
                          <a:effectLst/>
                          <a:latin typeface="+mn-lt"/>
                          <a:ea typeface="ＭＳ Ｐゴシック" charset="0"/>
                          <a:cs typeface="ＭＳ Ｐゴシック" charset="0"/>
                        </a:rPr>
                        <a:t>Diabetes-related deaths</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txBody>
                  <a:tcPr marT="45731" marB="45731"/>
                </a:tc>
                <a:tc>
                  <a:txBody>
                    <a:bodyPr/>
                    <a:lstStyle/>
                    <a:p>
                      <a:pPr marL="295275" marR="0" lvl="0" indent="-179388" algn="ctr" defTabSz="914400" rtl="0" eaLnBrk="0" fontAlgn="base" latinLnBrk="0" hangingPunct="0">
                        <a:lnSpc>
                          <a:spcPct val="90000"/>
                        </a:lnSpc>
                        <a:spcBef>
                          <a:spcPct val="20000"/>
                        </a:spcBef>
                        <a:spcAft>
                          <a:spcPct val="20000"/>
                        </a:spcAft>
                        <a:buClr>
                          <a:schemeClr val="tx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 51%</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2</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tx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 56%</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3</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tx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 44%</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3</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tx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 32%</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3</a:t>
                      </a:r>
                      <a:endParaRPr kumimoji="0" lang="en-US" sz="1400" b="0" i="0" u="none" strike="noStrike" cap="none" normalizeH="0" baseline="30000" dirty="0">
                        <a:ln>
                          <a:noFill/>
                        </a:ln>
                        <a:solidFill>
                          <a:srgbClr val="00386B"/>
                        </a:solidFill>
                        <a:effectLst/>
                        <a:latin typeface="+mn-lt"/>
                        <a:ea typeface="ＭＳ Ｐゴシック" charset="0"/>
                        <a:cs typeface="ＭＳ Ｐゴシック" charset="0"/>
                      </a:endParaRPr>
                    </a:p>
                  </a:txBody>
                  <a:tcPr marL="40637" marR="40637" marT="45721" marB="45721" horzOverflow="overflow"/>
                </a:tc>
                <a:extLst>
                  <a:ext uri="{0D108BD9-81ED-4DB2-BD59-A6C34878D82A}">
                    <a16:rowId xmlns:a16="http://schemas.microsoft.com/office/drawing/2014/main" val="10002"/>
                  </a:ext>
                </a:extLst>
              </a:tr>
              <a:tr h="1435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cap="none" normalizeH="0" baseline="0" dirty="0">
                          <a:ln>
                            <a:noFill/>
                          </a:ln>
                          <a:solidFill>
                            <a:srgbClr val="00386B"/>
                          </a:solidFill>
                          <a:effectLst/>
                          <a:latin typeface="Arial" charset="0"/>
                          <a:ea typeface="ＭＳ Ｐゴシック" charset="0"/>
                          <a:cs typeface="ＭＳ Ｐゴシック" charset="0"/>
                        </a:rPr>
                        <a:t>Lipid control</a:t>
                      </a:r>
                      <a:endParaRPr kumimoji="0" lang="en-US" sz="1400" b="1" i="0" u="none" strike="noStrike" cap="none" normalizeH="0" baseline="0" dirty="0">
                        <a:ln>
                          <a:noFill/>
                        </a:ln>
                        <a:solidFill>
                          <a:srgbClr val="00386B"/>
                        </a:solidFill>
                        <a:effectLst/>
                        <a:latin typeface="Arial" charset="0"/>
                        <a:ea typeface="ＭＳ Ｐゴシック" charset="0"/>
                        <a:cs typeface="ＭＳ Ｐゴシック" charset="0"/>
                      </a:endParaRPr>
                    </a:p>
                  </a:txBody>
                  <a:tcPr marT="45731" marB="45731"/>
                </a:tc>
                <a:tc>
                  <a:txBody>
                    <a:bodyPr/>
                    <a:lstStyle/>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sz="1400" b="0" i="0" u="none" strike="noStrike" cap="none" normalizeH="0" baseline="0" dirty="0">
                          <a:ln>
                            <a:noFill/>
                          </a:ln>
                          <a:solidFill>
                            <a:srgbClr val="00386B"/>
                          </a:solidFill>
                          <a:effectLst/>
                          <a:latin typeface="+mn-lt"/>
                          <a:ea typeface="ＭＳ Ｐゴシック" charset="0"/>
                          <a:cs typeface="ＭＳ Ｐゴシック" charset="0"/>
                        </a:rPr>
                        <a:t>Coronary heart disease mortality</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sz="1400" b="0" i="0" u="none" strike="noStrike" cap="none" normalizeH="0" baseline="0" dirty="0">
                          <a:ln>
                            <a:noFill/>
                          </a:ln>
                          <a:solidFill>
                            <a:srgbClr val="00386B"/>
                          </a:solidFill>
                          <a:effectLst/>
                          <a:latin typeface="+mn-lt"/>
                          <a:ea typeface="ＭＳ Ｐゴシック" charset="0"/>
                          <a:cs typeface="ＭＳ Ｐゴシック" charset="0"/>
                        </a:rPr>
                        <a:t>Major coronary heart disease event</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sz="1400" b="0" i="0" u="none" strike="noStrike" cap="none" normalizeH="0" baseline="0" dirty="0">
                          <a:ln>
                            <a:noFill/>
                          </a:ln>
                          <a:solidFill>
                            <a:srgbClr val="00386B"/>
                          </a:solidFill>
                          <a:effectLst/>
                          <a:latin typeface="+mn-lt"/>
                          <a:ea typeface="ＭＳ Ｐゴシック" charset="0"/>
                          <a:cs typeface="ＭＳ Ｐゴシック" charset="0"/>
                        </a:rPr>
                        <a:t>Any atherosclerotic event</a:t>
                      </a:r>
                    </a:p>
                    <a:p>
                      <a:pPr marL="352425" marR="0" lvl="0" indent="-179388" algn="l" defTabSz="914400" rtl="0" eaLnBrk="0" fontAlgn="base" latinLnBrk="0" hangingPunct="0">
                        <a:lnSpc>
                          <a:spcPct val="90000"/>
                        </a:lnSpc>
                        <a:spcBef>
                          <a:spcPts val="0"/>
                        </a:spcBef>
                        <a:spcAft>
                          <a:spcPts val="0"/>
                        </a:spcAft>
                        <a:buClr>
                          <a:srgbClr val="00007E"/>
                        </a:buClr>
                        <a:buSzTx/>
                        <a:buFont typeface="Arial" charset="0"/>
                        <a:buChar char="▪"/>
                        <a:tabLst/>
                      </a:pPr>
                      <a:r>
                        <a:rPr kumimoji="0" lang="en-GB" altLang="ja-JP" sz="1400" b="0" i="0" u="none" strike="noStrike" cap="none" normalizeH="0" baseline="0" dirty="0">
                          <a:ln>
                            <a:noFill/>
                          </a:ln>
                          <a:solidFill>
                            <a:srgbClr val="00386B"/>
                          </a:solidFill>
                          <a:effectLst/>
                          <a:latin typeface="+mn-lt"/>
                          <a:ea typeface="ＭＳ Ｐゴシック" charset="0"/>
                          <a:cs typeface="ＭＳ Ｐゴシック" charset="0"/>
                        </a:rPr>
                        <a:t>Cerebrovascular disease event</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txBody>
                  <a:tcPr marT="45731" marB="45731"/>
                </a:tc>
                <a:tc>
                  <a:txBody>
                    <a:bodyPr/>
                    <a:lstStyle/>
                    <a:p>
                      <a:pPr marL="295275" marR="0" lvl="0" indent="-179388" algn="ctr" defTabSz="914400" rtl="0" eaLnBrk="0" fontAlgn="base" latinLnBrk="0" hangingPunct="0">
                        <a:lnSpc>
                          <a:spcPct val="90000"/>
                        </a:lnSpc>
                        <a:spcBef>
                          <a:spcPct val="20000"/>
                        </a:spcBef>
                        <a:spcAft>
                          <a:spcPct val="20000"/>
                        </a:spcAft>
                        <a:buClr>
                          <a:schemeClr val="bg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35%</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4</a:t>
                      </a:r>
                      <a:endParaRPr kumimoji="0" lang="en-US"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bg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55%</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5</a:t>
                      </a:r>
                      <a:endParaRPr kumimoji="0" lang="en-GB"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bg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37%</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5</a:t>
                      </a:r>
                      <a:endParaRPr kumimoji="0" lang="en-GB" sz="1400" b="0" i="0" u="none" strike="noStrike" cap="none" normalizeH="0" baseline="0" dirty="0">
                        <a:ln>
                          <a:noFill/>
                        </a:ln>
                        <a:solidFill>
                          <a:srgbClr val="00386B"/>
                        </a:solidFill>
                        <a:effectLst/>
                        <a:latin typeface="+mn-lt"/>
                        <a:ea typeface="ＭＳ Ｐゴシック" charset="0"/>
                        <a:cs typeface="ＭＳ Ｐゴシック" charset="0"/>
                      </a:endParaRPr>
                    </a:p>
                    <a:p>
                      <a:pPr marL="295275" marR="0" lvl="0" indent="-179388" algn="ctr" defTabSz="914400" rtl="0" eaLnBrk="0" fontAlgn="base" latinLnBrk="0" hangingPunct="0">
                        <a:lnSpc>
                          <a:spcPct val="90000"/>
                        </a:lnSpc>
                        <a:spcBef>
                          <a:spcPct val="20000"/>
                        </a:spcBef>
                        <a:spcAft>
                          <a:spcPct val="20000"/>
                        </a:spcAft>
                        <a:buClr>
                          <a:schemeClr val="bg1"/>
                        </a:buClr>
                        <a:buSzPct val="120000"/>
                        <a:buFont typeface="Arial Unicode MS" charset="0"/>
                        <a:buNone/>
                        <a:tabLst/>
                      </a:pPr>
                      <a:r>
                        <a:rPr kumimoji="0" lang="en-GB" sz="1400" b="1" i="0" u="none" strike="noStrike" cap="none" normalizeH="0" baseline="0" dirty="0">
                          <a:ln>
                            <a:noFill/>
                          </a:ln>
                          <a:solidFill>
                            <a:srgbClr val="00386B"/>
                          </a:solidFill>
                          <a:effectLst/>
                          <a:latin typeface="+mn-lt"/>
                          <a:ea typeface="ＭＳ Ｐゴシック" charset="0"/>
                          <a:cs typeface="ＭＳ Ｐゴシック" charset="0"/>
                          <a:sym typeface="Symbol" charset="0"/>
                        </a:rPr>
                        <a:t></a:t>
                      </a:r>
                      <a:r>
                        <a:rPr kumimoji="0" lang="en-GB" sz="1400" b="1" i="0" u="none" strike="noStrike" cap="none" normalizeH="0" baseline="0" dirty="0">
                          <a:ln>
                            <a:noFill/>
                          </a:ln>
                          <a:solidFill>
                            <a:srgbClr val="00386B"/>
                          </a:solidFill>
                          <a:effectLst/>
                          <a:latin typeface="+mn-lt"/>
                          <a:ea typeface="ＭＳ Ｐゴシック" charset="0"/>
                          <a:cs typeface="ＭＳ Ｐゴシック" charset="0"/>
                        </a:rPr>
                        <a:t>53%</a:t>
                      </a:r>
                      <a:r>
                        <a:rPr kumimoji="0" lang="en-GB" sz="1400" b="0" i="0" u="none" strike="noStrike" cap="none" normalizeH="0" baseline="30000" dirty="0">
                          <a:ln>
                            <a:noFill/>
                          </a:ln>
                          <a:solidFill>
                            <a:srgbClr val="00386B"/>
                          </a:solidFill>
                          <a:effectLst/>
                          <a:latin typeface="+mn-lt"/>
                          <a:ea typeface="ＭＳ Ｐゴシック" charset="0"/>
                          <a:cs typeface="ＭＳ Ｐゴシック" charset="0"/>
                        </a:rPr>
                        <a:t>4</a:t>
                      </a:r>
                      <a:endParaRPr kumimoji="0" lang="en-US" sz="1400" b="0" i="0" u="none" strike="noStrike" cap="none" normalizeH="0" baseline="30000" dirty="0">
                        <a:ln>
                          <a:noFill/>
                        </a:ln>
                        <a:solidFill>
                          <a:srgbClr val="00386B"/>
                        </a:solidFill>
                        <a:effectLst/>
                        <a:latin typeface="+mn-lt"/>
                        <a:ea typeface="ＭＳ Ｐゴシック" charset="0"/>
                        <a:cs typeface="ＭＳ Ｐゴシック" charset="0"/>
                      </a:endParaRPr>
                    </a:p>
                  </a:txBody>
                  <a:tcPr marL="0" marR="0" marT="0" marB="0" anchor="ctr" horzOverflow="overflow"/>
                </a:tc>
                <a:extLst>
                  <a:ext uri="{0D108BD9-81ED-4DB2-BD59-A6C34878D82A}">
                    <a16:rowId xmlns:a16="http://schemas.microsoft.com/office/drawing/2014/main" val="10003"/>
                  </a:ext>
                </a:extLst>
              </a:tr>
            </a:tbl>
          </a:graphicData>
        </a:graphic>
      </p:graphicFrame>
      <p:sp>
        <p:nvSpPr>
          <p:cNvPr id="83993" name="Slide Number Placeholder 3">
            <a:extLst>
              <a:ext uri="{FF2B5EF4-FFF2-40B4-BE49-F238E27FC236}">
                <a16:creationId xmlns:a16="http://schemas.microsoft.com/office/drawing/2014/main" id="{1CD77EBD-2C05-4DA3-8E1B-E26B0995FE87}"/>
              </a:ext>
            </a:extLst>
          </p:cNvPr>
          <p:cNvSpPr>
            <a:spLocks noGrp="1"/>
          </p:cNvSpPr>
          <p:nvPr>
            <p:ph type="sldNum" sz="quarter" idx="12"/>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669169C-954F-49AF-B065-7977F53E648B}" type="slidenum">
              <a:rPr lang="en-US" altLang="en-US" sz="1400" b="0" smtClean="0">
                <a:solidFill>
                  <a:schemeClr val="bg2"/>
                </a:solidFill>
              </a:rPr>
              <a:pPr/>
              <a:t>16</a:t>
            </a:fld>
            <a:endParaRPr lang="en-US" altLang="en-US" sz="1400" b="0">
              <a:solidFill>
                <a:schemeClr val="bg2"/>
              </a:solidFill>
            </a:endParaRPr>
          </a:p>
        </p:txBody>
      </p:sp>
      <p:sp>
        <p:nvSpPr>
          <p:cNvPr id="6" name="Text Box 33">
            <a:extLst>
              <a:ext uri="{FF2B5EF4-FFF2-40B4-BE49-F238E27FC236}">
                <a16:creationId xmlns:a16="http://schemas.microsoft.com/office/drawing/2014/main" id="{37536752-4824-4C2B-A641-D24DAFF3E2B5}"/>
              </a:ext>
            </a:extLst>
          </p:cNvPr>
          <p:cNvSpPr txBox="1">
            <a:spLocks noChangeArrowheads="1"/>
          </p:cNvSpPr>
          <p:nvPr/>
        </p:nvSpPr>
        <p:spPr bwMode="auto">
          <a:xfrm>
            <a:off x="0" y="5584825"/>
            <a:ext cx="9144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eaLnBrk="1" hangingPunct="1">
              <a:lnSpc>
                <a:spcPct val="100000"/>
              </a:lnSpc>
              <a:spcBef>
                <a:spcPct val="0"/>
              </a:spcBef>
              <a:buClrTx/>
              <a:buFontTx/>
              <a:buNone/>
              <a:defRPr/>
            </a:pPr>
            <a:r>
              <a:rPr lang="en-US" altLang="en-US" sz="1050" b="0" baseline="30000" dirty="0">
                <a:solidFill>
                  <a:srgbClr val="FFFF00"/>
                </a:solidFill>
                <a:latin typeface="+mn-lt"/>
                <a:ea typeface="MS PGothic" panose="020B0600070205080204" pitchFamily="34" charset="-128"/>
              </a:rPr>
              <a:t>1 </a:t>
            </a:r>
            <a:r>
              <a:rPr lang="en-US" altLang="en-US" sz="1050" b="0" dirty="0">
                <a:solidFill>
                  <a:srgbClr val="FFFF00"/>
                </a:solidFill>
                <a:latin typeface="+mn-lt"/>
                <a:ea typeface="MS PGothic" panose="020B0600070205080204" pitchFamily="34" charset="-128"/>
              </a:rPr>
              <a:t>UKPDS Study Group (UKPDS 33). </a:t>
            </a:r>
            <a:r>
              <a:rPr lang="en-US" altLang="en-US" sz="1050" b="0" i="1" dirty="0">
                <a:solidFill>
                  <a:srgbClr val="FFFF00"/>
                </a:solidFill>
                <a:latin typeface="+mn-lt"/>
                <a:ea typeface="MS PGothic" panose="020B0600070205080204" pitchFamily="34" charset="-128"/>
              </a:rPr>
              <a:t>Lancet</a:t>
            </a:r>
            <a:r>
              <a:rPr lang="en-US" altLang="en-US" sz="1050" b="0" dirty="0">
                <a:solidFill>
                  <a:srgbClr val="FFFF00"/>
                </a:solidFill>
                <a:latin typeface="+mn-lt"/>
                <a:ea typeface="MS PGothic" panose="020B0600070205080204" pitchFamily="34" charset="-128"/>
              </a:rPr>
              <a:t>. 1998;352:837-853. </a:t>
            </a:r>
            <a:r>
              <a:rPr lang="en-GB" altLang="en-US" sz="1050" b="0" baseline="30000" dirty="0">
                <a:solidFill>
                  <a:srgbClr val="FFFF00"/>
                </a:solidFill>
                <a:latin typeface="+mn-lt"/>
                <a:ea typeface="MS PGothic" panose="020B0600070205080204" pitchFamily="34" charset="-128"/>
              </a:rPr>
              <a:t>2 </a:t>
            </a:r>
            <a:r>
              <a:rPr lang="en-GB" altLang="en-US" sz="1050" b="0" dirty="0">
                <a:solidFill>
                  <a:srgbClr val="FFFF00"/>
                </a:solidFill>
                <a:latin typeface="+mn-lt"/>
                <a:ea typeface="MS PGothic" panose="020B0600070205080204" pitchFamily="34" charset="-128"/>
              </a:rPr>
              <a:t>Hansson L, et al. </a:t>
            </a:r>
            <a:r>
              <a:rPr lang="en-GB" altLang="en-US" sz="1050" b="0" i="1" dirty="0">
                <a:solidFill>
                  <a:srgbClr val="FFFF00"/>
                </a:solidFill>
                <a:latin typeface="+mn-lt"/>
                <a:ea typeface="MS PGothic" panose="020B0600070205080204" pitchFamily="34" charset="-128"/>
              </a:rPr>
              <a:t>Lancet</a:t>
            </a:r>
            <a:r>
              <a:rPr lang="en-GB" altLang="en-US" sz="1050" b="0" dirty="0">
                <a:solidFill>
                  <a:srgbClr val="FFFF00"/>
                </a:solidFill>
                <a:latin typeface="+mn-lt"/>
                <a:ea typeface="MS PGothic" panose="020B0600070205080204" pitchFamily="34" charset="-128"/>
              </a:rPr>
              <a:t>. 1998;351:1755-1762.</a:t>
            </a:r>
            <a:r>
              <a:rPr lang="en-US" altLang="en-US" sz="1050" b="0" dirty="0">
                <a:solidFill>
                  <a:srgbClr val="FFFF00"/>
                </a:solidFill>
                <a:latin typeface="+mn-lt"/>
                <a:ea typeface="MS PGothic" panose="020B0600070205080204" pitchFamily="34" charset="-128"/>
              </a:rPr>
              <a:t>  </a:t>
            </a:r>
            <a:r>
              <a:rPr lang="en-GB" altLang="ja-JP" sz="1050" b="0" baseline="30000" dirty="0">
                <a:solidFill>
                  <a:srgbClr val="FFFF00"/>
                </a:solidFill>
                <a:latin typeface="+mn-lt"/>
                <a:ea typeface="MS PGothic" panose="020B0600070205080204" pitchFamily="34" charset="-128"/>
              </a:rPr>
              <a:t>3 </a:t>
            </a:r>
            <a:r>
              <a:rPr lang="en-GB" altLang="ja-JP" sz="1050" b="0" dirty="0">
                <a:solidFill>
                  <a:srgbClr val="FFFF00"/>
                </a:solidFill>
                <a:latin typeface="+mn-lt"/>
                <a:ea typeface="MS PGothic" panose="020B0600070205080204" pitchFamily="34" charset="-128"/>
              </a:rPr>
              <a:t>UKPDS Study Group (UKPDS 38). </a:t>
            </a:r>
            <a:r>
              <a:rPr lang="en-GB" altLang="ja-JP" sz="1050" b="0" i="1" dirty="0">
                <a:solidFill>
                  <a:srgbClr val="FFFF00"/>
                </a:solidFill>
                <a:latin typeface="+mn-lt"/>
                <a:ea typeface="MS PGothic" panose="020B0600070205080204" pitchFamily="34" charset="-128"/>
              </a:rPr>
              <a:t>BMJ</a:t>
            </a:r>
            <a:r>
              <a:rPr lang="en-GB" altLang="ja-JP" sz="1050" b="0" dirty="0">
                <a:solidFill>
                  <a:srgbClr val="FFFF00"/>
                </a:solidFill>
                <a:latin typeface="+mn-lt"/>
                <a:ea typeface="MS PGothic" panose="020B0600070205080204" pitchFamily="34" charset="-128"/>
              </a:rPr>
              <a:t>. 1998;317:703-713. </a:t>
            </a:r>
            <a:r>
              <a:rPr lang="en-GB" altLang="en-US" sz="1050" b="0" baseline="30000" dirty="0">
                <a:solidFill>
                  <a:srgbClr val="FFFF00"/>
                </a:solidFill>
                <a:latin typeface="+mn-lt"/>
                <a:ea typeface="MS PGothic" panose="020B0600070205080204" pitchFamily="34" charset="-128"/>
              </a:rPr>
              <a:t>4 </a:t>
            </a:r>
            <a:r>
              <a:rPr lang="en-GB" altLang="en-US" sz="1050" b="0" dirty="0">
                <a:solidFill>
                  <a:srgbClr val="FFFF00"/>
                </a:solidFill>
                <a:latin typeface="+mn-lt"/>
                <a:ea typeface="MS PGothic" panose="020B0600070205080204" pitchFamily="34" charset="-128"/>
              </a:rPr>
              <a:t>Grover SA, et al. </a:t>
            </a:r>
            <a:r>
              <a:rPr lang="en-US" altLang="en-US" sz="1050" b="0" i="1" dirty="0">
                <a:solidFill>
                  <a:srgbClr val="FFFF00"/>
                </a:solidFill>
                <a:latin typeface="+mn-lt"/>
                <a:ea typeface="MS PGothic" panose="020B0600070205080204" pitchFamily="34" charset="-128"/>
              </a:rPr>
              <a:t>Circulation</a:t>
            </a:r>
            <a:r>
              <a:rPr lang="en-US" altLang="en-US" sz="1050" b="0" dirty="0">
                <a:solidFill>
                  <a:srgbClr val="FFFF00"/>
                </a:solidFill>
                <a:latin typeface="+mn-lt"/>
                <a:ea typeface="MS PGothic" panose="020B0600070205080204" pitchFamily="34" charset="-128"/>
              </a:rPr>
              <a:t>. 2000;102:722-727. </a:t>
            </a:r>
            <a:r>
              <a:rPr lang="en-US" altLang="en-US" sz="1050" b="0" baseline="30000" dirty="0">
                <a:solidFill>
                  <a:srgbClr val="FFFF00"/>
                </a:solidFill>
                <a:latin typeface="+mn-lt"/>
                <a:ea typeface="MS PGothic" panose="020B0600070205080204" pitchFamily="34" charset="-128"/>
              </a:rPr>
              <a:t>5 </a:t>
            </a:r>
            <a:r>
              <a:rPr lang="en-US" altLang="en-US" sz="1050" b="0" dirty="0" err="1">
                <a:solidFill>
                  <a:srgbClr val="FFFF00"/>
                </a:solidFill>
                <a:latin typeface="+mn-lt"/>
                <a:ea typeface="MS PGothic" panose="020B0600070205080204" pitchFamily="34" charset="-128"/>
              </a:rPr>
              <a:t>Pyŏrälä</a:t>
            </a:r>
            <a:r>
              <a:rPr lang="en-US" altLang="en-US" sz="1050" b="0" dirty="0">
                <a:solidFill>
                  <a:srgbClr val="FFFF00"/>
                </a:solidFill>
                <a:latin typeface="+mn-lt"/>
                <a:ea typeface="MS PGothic" panose="020B0600070205080204" pitchFamily="34" charset="-128"/>
              </a:rPr>
              <a:t> K, et al. </a:t>
            </a:r>
            <a:r>
              <a:rPr lang="en-US" altLang="en-US" sz="1050" b="0" i="1" dirty="0">
                <a:solidFill>
                  <a:srgbClr val="FFFF00"/>
                </a:solidFill>
                <a:latin typeface="+mn-lt"/>
                <a:ea typeface="MS PGothic" panose="020B0600070205080204" pitchFamily="34" charset="-128"/>
              </a:rPr>
              <a:t>Diabetes Care</a:t>
            </a:r>
            <a:r>
              <a:rPr lang="en-US" altLang="en-US" sz="1050" b="0" dirty="0">
                <a:solidFill>
                  <a:srgbClr val="FFFF00"/>
                </a:solidFill>
                <a:latin typeface="+mn-lt"/>
                <a:ea typeface="MS PGothic" panose="020B0600070205080204" pitchFamily="34" charset="-128"/>
              </a:rPr>
              <a:t>. 1997;20:614-620.</a:t>
            </a:r>
            <a:endParaRPr lang="en-GB" altLang="en-US" sz="1050" b="0" dirty="0">
              <a:solidFill>
                <a:srgbClr val="FFFF00"/>
              </a:solidFill>
              <a:latin typeface="+mn-lt"/>
              <a:ea typeface="MS PGothic" panose="020B0600070205080204" pitchFamily="34" charset="-128"/>
            </a:endParaRPr>
          </a:p>
        </p:txBody>
      </p:sp>
      <p:sp>
        <p:nvSpPr>
          <p:cNvPr id="2" name="Rectangle 1">
            <a:extLst>
              <a:ext uri="{FF2B5EF4-FFF2-40B4-BE49-F238E27FC236}">
                <a16:creationId xmlns:a16="http://schemas.microsoft.com/office/drawing/2014/main" id="{F16DC674-A2C9-4646-8A42-752524C49A91}"/>
              </a:ext>
            </a:extLst>
          </p:cNvPr>
          <p:cNvSpPr/>
          <p:nvPr/>
        </p:nvSpPr>
        <p:spPr>
          <a:xfrm>
            <a:off x="228600" y="1828800"/>
            <a:ext cx="2514600" cy="3757613"/>
          </a:xfrm>
          <a:prstGeom prst="rect">
            <a:avLst/>
          </a:prstGeom>
          <a:solidFill>
            <a:schemeClr val="accent5">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dirty="0">
              <a:solidFill>
                <a:schemeClr val="bg1"/>
              </a:solidFill>
            </a:endParaRPr>
          </a:p>
          <a:p>
            <a:pPr>
              <a:defRPr/>
            </a:pPr>
            <a:endParaRPr lang="en-US" sz="1400" dirty="0">
              <a:solidFill>
                <a:schemeClr val="bg1"/>
              </a:solidFill>
            </a:endParaRPr>
          </a:p>
          <a:p>
            <a:pPr>
              <a:defRPr/>
            </a:pPr>
            <a:r>
              <a:rPr lang="en-US" sz="1400" dirty="0">
                <a:solidFill>
                  <a:schemeClr val="tx1"/>
                </a:solidFill>
              </a:rPr>
              <a:t>A = Assess risk</a:t>
            </a:r>
          </a:p>
          <a:p>
            <a:pPr>
              <a:defRPr/>
            </a:pPr>
            <a:r>
              <a:rPr lang="en-US" sz="1400" dirty="0">
                <a:solidFill>
                  <a:schemeClr val="tx1"/>
                </a:solidFill>
              </a:rPr>
              <a:t>Antiplatelet therapy</a:t>
            </a:r>
          </a:p>
          <a:p>
            <a:pPr>
              <a:defRPr/>
            </a:pPr>
            <a:r>
              <a:rPr lang="en-US" sz="1400" dirty="0">
                <a:solidFill>
                  <a:schemeClr val="tx1"/>
                </a:solidFill>
              </a:rPr>
              <a:t>Atrial fibrillation</a:t>
            </a:r>
          </a:p>
          <a:p>
            <a:pPr>
              <a:defRPr/>
            </a:pPr>
            <a:endParaRPr lang="en-US" sz="1400" dirty="0">
              <a:solidFill>
                <a:schemeClr val="tx1"/>
              </a:solidFill>
            </a:endParaRPr>
          </a:p>
          <a:p>
            <a:pPr>
              <a:defRPr/>
            </a:pPr>
            <a:r>
              <a:rPr lang="en-US" sz="1400" dirty="0">
                <a:solidFill>
                  <a:schemeClr val="tx1"/>
                </a:solidFill>
              </a:rPr>
              <a:t>B = BP</a:t>
            </a:r>
          </a:p>
          <a:p>
            <a:pPr>
              <a:defRPr/>
            </a:pPr>
            <a:endParaRPr lang="en-US" sz="1400" dirty="0">
              <a:solidFill>
                <a:schemeClr val="tx1"/>
              </a:solidFill>
            </a:endParaRPr>
          </a:p>
          <a:p>
            <a:pPr>
              <a:defRPr/>
            </a:pPr>
            <a:r>
              <a:rPr lang="en-US" sz="1400" dirty="0">
                <a:solidFill>
                  <a:schemeClr val="tx1"/>
                </a:solidFill>
              </a:rPr>
              <a:t>C = Cholesterol</a:t>
            </a:r>
          </a:p>
          <a:p>
            <a:pPr>
              <a:defRPr/>
            </a:pPr>
            <a:r>
              <a:rPr lang="en-US" sz="1400" dirty="0">
                <a:solidFill>
                  <a:schemeClr val="tx1"/>
                </a:solidFill>
              </a:rPr>
              <a:t>Cigarette cessation</a:t>
            </a:r>
          </a:p>
          <a:p>
            <a:pPr>
              <a:defRPr/>
            </a:pPr>
            <a:endParaRPr lang="en-US" sz="1400" dirty="0">
              <a:solidFill>
                <a:schemeClr val="tx1"/>
              </a:solidFill>
            </a:endParaRPr>
          </a:p>
          <a:p>
            <a:pPr>
              <a:defRPr/>
            </a:pPr>
            <a:r>
              <a:rPr lang="en-US" sz="1400" dirty="0">
                <a:solidFill>
                  <a:schemeClr val="tx1"/>
                </a:solidFill>
              </a:rPr>
              <a:t>D = Diet + weight management</a:t>
            </a:r>
          </a:p>
          <a:p>
            <a:pPr>
              <a:defRPr/>
            </a:pPr>
            <a:r>
              <a:rPr lang="en-US" sz="1400" dirty="0">
                <a:solidFill>
                  <a:schemeClr val="tx1"/>
                </a:solidFill>
              </a:rPr>
              <a:t>Diabetes prevention + treatment</a:t>
            </a:r>
          </a:p>
          <a:p>
            <a:pPr>
              <a:defRPr/>
            </a:pPr>
            <a:endParaRPr lang="en-US" sz="1400" dirty="0">
              <a:solidFill>
                <a:schemeClr val="tx1"/>
              </a:solidFill>
            </a:endParaRPr>
          </a:p>
          <a:p>
            <a:pPr>
              <a:defRPr/>
            </a:pPr>
            <a:r>
              <a:rPr lang="en-US" sz="1400" dirty="0">
                <a:solidFill>
                  <a:schemeClr val="tx1"/>
                </a:solidFill>
              </a:rPr>
              <a:t>E = Exercise</a:t>
            </a:r>
          </a:p>
          <a:p>
            <a:pPr>
              <a:defRPr/>
            </a:pPr>
            <a:endParaRPr lang="en-US" sz="1400" dirty="0">
              <a:solidFill>
                <a:schemeClr val="tx1"/>
              </a:solidFill>
            </a:endParaRPr>
          </a:p>
          <a:p>
            <a:pPr>
              <a:defRPr/>
            </a:pPr>
            <a:r>
              <a:rPr lang="en-US" sz="1400" dirty="0">
                <a:solidFill>
                  <a:schemeClr val="tx1"/>
                </a:solidFill>
              </a:rPr>
              <a:t>F = Heart failure</a:t>
            </a:r>
          </a:p>
          <a:p>
            <a:pPr>
              <a:defRPr/>
            </a:pPr>
            <a:endParaRPr lang="en-US" sz="1400" dirty="0">
              <a:solidFill>
                <a:schemeClr val="tx1"/>
              </a:solidFill>
            </a:endParaRPr>
          </a:p>
          <a:p>
            <a:pPr>
              <a:defRPr/>
            </a:pPr>
            <a:endParaRPr lang="en-US" sz="1400" dirty="0">
              <a:solidFill>
                <a:schemeClr val="bg1"/>
              </a:solidFill>
            </a:endParaRPr>
          </a:p>
        </p:txBody>
      </p:sp>
      <p:sp>
        <p:nvSpPr>
          <p:cNvPr id="3" name="TextBox 2">
            <a:extLst>
              <a:ext uri="{FF2B5EF4-FFF2-40B4-BE49-F238E27FC236}">
                <a16:creationId xmlns:a16="http://schemas.microsoft.com/office/drawing/2014/main" id="{0B39D8F3-99A0-454F-AEA6-E42782D681B8}"/>
              </a:ext>
            </a:extLst>
          </p:cNvPr>
          <p:cNvSpPr txBox="1"/>
          <p:nvPr/>
        </p:nvSpPr>
        <p:spPr>
          <a:xfrm>
            <a:off x="228600" y="6000750"/>
            <a:ext cx="8763000" cy="707886"/>
          </a:xfrm>
          <a:prstGeom prst="rect">
            <a:avLst/>
          </a:prstGeom>
          <a:noFill/>
        </p:spPr>
        <p:txBody>
          <a:bodyPr wrap="square" rtlCol="0">
            <a:spAutoFit/>
          </a:bodyPr>
          <a:lstStyle/>
          <a:p>
            <a:r>
              <a:rPr lang="en-US" sz="2000" b="1" dirty="0">
                <a:solidFill>
                  <a:srgbClr val="FFFF00"/>
                </a:solidFill>
              </a:rPr>
              <a:t>Newer antidiabetic medications showing benefits on cardiovascular outcomes and  mortality provide further evidence</a:t>
            </a:r>
          </a:p>
        </p:txBody>
      </p:sp>
    </p:spTree>
    <p:extLst>
      <p:ext uri="{BB962C8B-B14F-4D97-AF65-F5344CB8AC3E}">
        <p14:creationId xmlns:p14="http://schemas.microsoft.com/office/powerpoint/2010/main" val="1806704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defRPr/>
            </a:pPr>
            <a:r>
              <a:rPr lang="en-US" altLang="en-US" sz="3200">
                <a:ea typeface="MS PGothic" pitchFamily="34" charset="-128"/>
              </a:rPr>
              <a:t>Comorbid Conditions in Type 2 Diabetics</a:t>
            </a:r>
            <a:endParaRPr lang="en-US" altLang="en-US" sz="3200" dirty="0">
              <a:ea typeface="MS PGothic"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0470897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3200"/>
              <a:t>Gap for Multiple Targets in US Cohort</a:t>
            </a:r>
          </a:p>
        </p:txBody>
      </p:sp>
      <p:pic>
        <p:nvPicPr>
          <p:cNvPr id="3" name="Picture 2"/>
          <p:cNvPicPr/>
          <p:nvPr/>
        </p:nvPicPr>
        <p:blipFill>
          <a:blip r:embed="rId2"/>
          <a:stretch>
            <a:fillRect/>
          </a:stretch>
        </p:blipFill>
        <p:spPr>
          <a:xfrm>
            <a:off x="0" y="0"/>
            <a:ext cx="9144000" cy="6858000"/>
          </a:xfrm>
          <a:prstGeom prst="rect">
            <a:avLst/>
          </a:prstGeom>
        </p:spPr>
      </p:pic>
      <p:sp>
        <p:nvSpPr>
          <p:cNvPr id="4" name="Oval 3">
            <a:extLst>
              <a:ext uri="{FF2B5EF4-FFF2-40B4-BE49-F238E27FC236}">
                <a16:creationId xmlns:a16="http://schemas.microsoft.com/office/drawing/2014/main" id="{4BB062FE-08C3-4118-BB99-D1927F861B66}"/>
              </a:ext>
            </a:extLst>
          </p:cNvPr>
          <p:cNvSpPr/>
          <p:nvPr/>
        </p:nvSpPr>
        <p:spPr>
          <a:xfrm>
            <a:off x="2781300" y="3200400"/>
            <a:ext cx="40767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Blacks and Hispanics have lower proportions at composite risk factor control than Whites</a:t>
            </a:r>
          </a:p>
        </p:txBody>
      </p:sp>
    </p:spTree>
    <p:extLst>
      <p:ext uri="{BB962C8B-B14F-4D97-AF65-F5344CB8AC3E}">
        <p14:creationId xmlns:p14="http://schemas.microsoft.com/office/powerpoint/2010/main" val="28850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49F0BE16-3938-47F8-9554-41C3A0151124}"/>
              </a:ext>
            </a:extLst>
          </p:cNvPr>
          <p:cNvSpPr>
            <a:spLocks noGrp="1" noChangeArrowheads="1"/>
          </p:cNvSpPr>
          <p:nvPr>
            <p:ph type="title"/>
          </p:nvPr>
        </p:nvSpPr>
        <p:spPr>
          <a:xfrm>
            <a:off x="812800" y="530225"/>
            <a:ext cx="8526463" cy="1016000"/>
          </a:xfrm>
        </p:spPr>
        <p:txBody>
          <a:bodyPr>
            <a:normAutofit fontScale="90000"/>
          </a:bodyPr>
          <a:lstStyle/>
          <a:p>
            <a:pPr eaLnBrk="1" hangingPunct="1">
              <a:defRPr/>
            </a:pPr>
            <a:r>
              <a:rPr lang="en-US" altLang="en-US" sz="3200" dirty="0">
                <a:solidFill>
                  <a:srgbClr val="FFFF00"/>
                </a:solidFill>
                <a:latin typeface="Verdana" panose="020B0604030504040204" pitchFamily="34" charset="0"/>
              </a:rPr>
              <a:t>Steno-2: Effects of Multifactorial Intervention on CV Outcomes</a:t>
            </a:r>
            <a:endParaRPr lang="en-US" altLang="en-US" sz="3200" dirty="0">
              <a:solidFill>
                <a:srgbClr val="FFFF00"/>
              </a:solidFill>
              <a:latin typeface="Verdana" panose="020B0604030504040204" pitchFamily="34" charset="0"/>
              <a:sym typeface="Symbol" panose="05050102010706020507" pitchFamily="18" charset="2"/>
            </a:endParaRPr>
          </a:p>
        </p:txBody>
      </p:sp>
      <p:sp>
        <p:nvSpPr>
          <p:cNvPr id="468994" name="Text Box 3">
            <a:extLst>
              <a:ext uri="{FF2B5EF4-FFF2-40B4-BE49-F238E27FC236}">
                <a16:creationId xmlns:a16="http://schemas.microsoft.com/office/drawing/2014/main" id="{87441C13-CEA0-4BC2-8BDC-F026805F3CB2}"/>
              </a:ext>
            </a:extLst>
          </p:cNvPr>
          <p:cNvSpPr txBox="1">
            <a:spLocks noChangeArrowheads="1"/>
          </p:cNvSpPr>
          <p:nvPr/>
        </p:nvSpPr>
        <p:spPr bwMode="auto">
          <a:xfrm>
            <a:off x="969963" y="1460887"/>
            <a:ext cx="5400837" cy="393313"/>
          </a:xfrm>
          <a:prstGeom prst="rect">
            <a:avLst/>
          </a:prstGeom>
          <a:noFill/>
          <a:ln w="9525">
            <a:noFill/>
            <a:miter lim="800000"/>
            <a:headEnd/>
            <a:tailEnd/>
          </a:ln>
        </p:spPr>
        <p:txBody>
          <a:bodyPr wrap="none" anchor="b">
            <a:spAutoFit/>
          </a:bodyPr>
          <a:lstStyle/>
          <a:p>
            <a:pPr defTabSz="812810" eaLnBrk="1" fontAlgn="auto" hangingPunct="1">
              <a:spcBef>
                <a:spcPts val="0"/>
              </a:spcBef>
              <a:spcAft>
                <a:spcPts val="0"/>
              </a:spcAft>
              <a:defRPr/>
            </a:pPr>
            <a:r>
              <a:rPr lang="en-US" sz="1956" kern="0" dirty="0">
                <a:solidFill>
                  <a:srgbClr val="FFFF00"/>
                </a:solidFill>
              </a:rPr>
              <a:t>N = 160 with type 2 diabetes and microalbuminuria</a:t>
            </a:r>
          </a:p>
        </p:txBody>
      </p:sp>
      <p:sp>
        <p:nvSpPr>
          <p:cNvPr id="468995" name="Rectangle 4">
            <a:extLst>
              <a:ext uri="{FF2B5EF4-FFF2-40B4-BE49-F238E27FC236}">
                <a16:creationId xmlns:a16="http://schemas.microsoft.com/office/drawing/2014/main" id="{9FAA5B77-826D-46AB-A056-7B2E500237E9}"/>
              </a:ext>
            </a:extLst>
          </p:cNvPr>
          <p:cNvSpPr>
            <a:spLocks noChangeArrowheads="1"/>
          </p:cNvSpPr>
          <p:nvPr/>
        </p:nvSpPr>
        <p:spPr bwMode="auto">
          <a:xfrm>
            <a:off x="6163080" y="5867400"/>
            <a:ext cx="2715808" cy="256545"/>
          </a:xfrm>
          <a:prstGeom prst="rect">
            <a:avLst/>
          </a:prstGeom>
          <a:noFill/>
          <a:ln w="9525">
            <a:noFill/>
            <a:miter lim="800000"/>
            <a:headEnd/>
            <a:tailEnd/>
          </a:ln>
        </p:spPr>
        <p:txBody>
          <a:bodyPr wrap="none">
            <a:spAutoFit/>
          </a:bodyPr>
          <a:lstStyle/>
          <a:p>
            <a:pPr algn="r" defTabSz="812810" fontAlgn="auto">
              <a:spcBef>
                <a:spcPct val="20000"/>
              </a:spcBef>
              <a:spcAft>
                <a:spcPts val="0"/>
              </a:spcAft>
              <a:defRPr/>
            </a:pPr>
            <a:r>
              <a:rPr lang="en-US" sz="1067" kern="0">
                <a:solidFill>
                  <a:srgbClr val="FFFF00"/>
                </a:solidFill>
              </a:rPr>
              <a:t>Gæde P et al. </a:t>
            </a:r>
            <a:r>
              <a:rPr lang="en-US" sz="1067" i="1" kern="0">
                <a:solidFill>
                  <a:srgbClr val="FFFF00"/>
                </a:solidFill>
              </a:rPr>
              <a:t>N Engl J Med</a:t>
            </a:r>
            <a:r>
              <a:rPr lang="en-US" sz="1067" kern="0">
                <a:solidFill>
                  <a:srgbClr val="FFFF00"/>
                </a:solidFill>
              </a:rPr>
              <a:t>. 2003;348:383-93.</a:t>
            </a:r>
          </a:p>
        </p:txBody>
      </p:sp>
      <p:grpSp>
        <p:nvGrpSpPr>
          <p:cNvPr id="88069" name="Group 5">
            <a:extLst>
              <a:ext uri="{FF2B5EF4-FFF2-40B4-BE49-F238E27FC236}">
                <a16:creationId xmlns:a16="http://schemas.microsoft.com/office/drawing/2014/main" id="{B5FB22E8-BE86-40FD-B452-7F1C18D85BC9}"/>
              </a:ext>
            </a:extLst>
          </p:cNvPr>
          <p:cNvGrpSpPr>
            <a:grpSpLocks/>
          </p:cNvGrpSpPr>
          <p:nvPr/>
        </p:nvGrpSpPr>
        <p:grpSpPr bwMode="auto">
          <a:xfrm>
            <a:off x="7962900" y="2600325"/>
            <a:ext cx="187325" cy="1160463"/>
            <a:chOff x="4437" y="2500"/>
            <a:chExt cx="192" cy="822"/>
          </a:xfrm>
        </p:grpSpPr>
        <p:sp>
          <p:nvSpPr>
            <p:cNvPr id="469043" name="Line 6">
              <a:extLst>
                <a:ext uri="{FF2B5EF4-FFF2-40B4-BE49-F238E27FC236}">
                  <a16:creationId xmlns:a16="http://schemas.microsoft.com/office/drawing/2014/main" id="{FCAE44F4-05FE-41A0-86CC-54CD446FFF48}"/>
                </a:ext>
              </a:extLst>
            </p:cNvPr>
            <p:cNvSpPr>
              <a:spLocks noChangeShapeType="1"/>
            </p:cNvSpPr>
            <p:nvPr/>
          </p:nvSpPr>
          <p:spPr bwMode="auto">
            <a:xfrm>
              <a:off x="4437" y="2500"/>
              <a:ext cx="192" cy="0"/>
            </a:xfrm>
            <a:prstGeom prst="line">
              <a:avLst/>
            </a:prstGeom>
            <a:noFill/>
            <a:ln w="25400">
              <a:solidFill>
                <a:schemeClr val="bg1"/>
              </a:solidFill>
              <a:round/>
              <a:headEnd/>
              <a:tailEnd/>
            </a:ln>
          </p:spPr>
          <p:txBody>
            <a:bodyPr/>
            <a:lstStyle/>
            <a:p>
              <a:pPr defTabSz="812810" eaLnBrk="1" fontAlgn="auto" hangingPunct="1">
                <a:spcBef>
                  <a:spcPts val="0"/>
                </a:spcBef>
                <a:spcAft>
                  <a:spcPts val="0"/>
                </a:spcAft>
                <a:defRPr/>
              </a:pPr>
              <a:endParaRPr lang="en-US" sz="1600" kern="0">
                <a:solidFill>
                  <a:srgbClr val="FFFF00"/>
                </a:solidFill>
              </a:endParaRPr>
            </a:p>
          </p:txBody>
        </p:sp>
        <p:sp>
          <p:nvSpPr>
            <p:cNvPr id="469044" name="Line 7">
              <a:extLst>
                <a:ext uri="{FF2B5EF4-FFF2-40B4-BE49-F238E27FC236}">
                  <a16:creationId xmlns:a16="http://schemas.microsoft.com/office/drawing/2014/main" id="{8E93B1F3-69B9-4BA3-BC28-61AC2798D02B}"/>
                </a:ext>
              </a:extLst>
            </p:cNvPr>
            <p:cNvSpPr>
              <a:spLocks noChangeShapeType="1"/>
            </p:cNvSpPr>
            <p:nvPr/>
          </p:nvSpPr>
          <p:spPr bwMode="auto">
            <a:xfrm>
              <a:off x="4437" y="3322"/>
              <a:ext cx="192" cy="0"/>
            </a:xfrm>
            <a:prstGeom prst="line">
              <a:avLst/>
            </a:prstGeom>
            <a:noFill/>
            <a:ln w="25400">
              <a:solidFill>
                <a:schemeClr val="bg1"/>
              </a:solidFill>
              <a:round/>
              <a:headEnd/>
              <a:tailEnd/>
            </a:ln>
          </p:spPr>
          <p:txBody>
            <a:bodyPr/>
            <a:lstStyle/>
            <a:p>
              <a:pPr defTabSz="812810" eaLnBrk="1" fontAlgn="auto" hangingPunct="1">
                <a:spcBef>
                  <a:spcPts val="0"/>
                </a:spcBef>
                <a:spcAft>
                  <a:spcPts val="0"/>
                </a:spcAft>
                <a:defRPr/>
              </a:pPr>
              <a:endParaRPr lang="en-US" sz="1600" kern="0">
                <a:solidFill>
                  <a:srgbClr val="FFFF00"/>
                </a:solidFill>
              </a:endParaRPr>
            </a:p>
          </p:txBody>
        </p:sp>
      </p:grpSp>
      <p:sp>
        <p:nvSpPr>
          <p:cNvPr id="468997" name="Line 8">
            <a:extLst>
              <a:ext uri="{FF2B5EF4-FFF2-40B4-BE49-F238E27FC236}">
                <a16:creationId xmlns:a16="http://schemas.microsoft.com/office/drawing/2014/main" id="{F7C11013-5564-4319-9B5A-E26C36524CD0}"/>
              </a:ext>
            </a:extLst>
          </p:cNvPr>
          <p:cNvSpPr>
            <a:spLocks noChangeShapeType="1"/>
          </p:cNvSpPr>
          <p:nvPr/>
        </p:nvSpPr>
        <p:spPr bwMode="auto">
          <a:xfrm flipV="1">
            <a:off x="8150225" y="2600325"/>
            <a:ext cx="0" cy="1160463"/>
          </a:xfrm>
          <a:prstGeom prst="line">
            <a:avLst/>
          </a:prstGeom>
          <a:noFill/>
          <a:ln w="25400">
            <a:solidFill>
              <a:schemeClr val="bg1"/>
            </a:solidFill>
            <a:round/>
            <a:headEnd/>
            <a:tailEnd/>
          </a:ln>
        </p:spPr>
        <p:txBody>
          <a:bodyPr/>
          <a:lstStyle/>
          <a:p>
            <a:pPr defTabSz="812810" eaLnBrk="1" fontAlgn="auto" hangingPunct="1">
              <a:spcBef>
                <a:spcPts val="0"/>
              </a:spcBef>
              <a:spcAft>
                <a:spcPts val="0"/>
              </a:spcAft>
              <a:defRPr/>
            </a:pPr>
            <a:endParaRPr lang="en-US" sz="1600" kern="0">
              <a:solidFill>
                <a:srgbClr val="FFFF00"/>
              </a:solidFill>
            </a:endParaRPr>
          </a:p>
        </p:txBody>
      </p:sp>
      <p:sp>
        <p:nvSpPr>
          <p:cNvPr id="468998" name="Line 9">
            <a:extLst>
              <a:ext uri="{FF2B5EF4-FFF2-40B4-BE49-F238E27FC236}">
                <a16:creationId xmlns:a16="http://schemas.microsoft.com/office/drawing/2014/main" id="{08D80EC1-69BF-4A28-8042-70D20F86991D}"/>
              </a:ext>
            </a:extLst>
          </p:cNvPr>
          <p:cNvSpPr>
            <a:spLocks noChangeShapeType="1"/>
          </p:cNvSpPr>
          <p:nvPr/>
        </p:nvSpPr>
        <p:spPr bwMode="auto">
          <a:xfrm>
            <a:off x="5492750" y="3170238"/>
            <a:ext cx="2581275" cy="0"/>
          </a:xfrm>
          <a:prstGeom prst="line">
            <a:avLst/>
          </a:prstGeom>
          <a:noFill/>
          <a:ln w="25400">
            <a:solidFill>
              <a:schemeClr val="bg1"/>
            </a:solidFill>
            <a:round/>
            <a:headEnd/>
            <a:tailEnd type="triangle" w="med" len="med"/>
          </a:ln>
        </p:spPr>
        <p:txBody>
          <a:bodyPr/>
          <a:lstStyle/>
          <a:p>
            <a:pPr defTabSz="812810" eaLnBrk="1" fontAlgn="auto" hangingPunct="1">
              <a:spcBef>
                <a:spcPts val="0"/>
              </a:spcBef>
              <a:spcAft>
                <a:spcPts val="0"/>
              </a:spcAft>
              <a:defRPr/>
            </a:pPr>
            <a:endParaRPr lang="en-US" sz="1600" kern="0">
              <a:solidFill>
                <a:srgbClr val="FFFF00"/>
              </a:solidFill>
            </a:endParaRPr>
          </a:p>
        </p:txBody>
      </p:sp>
      <p:grpSp>
        <p:nvGrpSpPr>
          <p:cNvPr id="88072" name="Group 10">
            <a:extLst>
              <a:ext uri="{FF2B5EF4-FFF2-40B4-BE49-F238E27FC236}">
                <a16:creationId xmlns:a16="http://schemas.microsoft.com/office/drawing/2014/main" id="{8F045707-DFDD-488A-9D0B-67D49214C486}"/>
              </a:ext>
            </a:extLst>
          </p:cNvPr>
          <p:cNvGrpSpPr>
            <a:grpSpLocks/>
          </p:cNvGrpSpPr>
          <p:nvPr/>
        </p:nvGrpSpPr>
        <p:grpSpPr bwMode="auto">
          <a:xfrm>
            <a:off x="3159125" y="2873375"/>
            <a:ext cx="2419350" cy="631825"/>
            <a:chOff x="5938" y="2594"/>
            <a:chExt cx="1524" cy="448"/>
          </a:xfrm>
        </p:grpSpPr>
        <p:sp>
          <p:nvSpPr>
            <p:cNvPr id="469041" name="Rectangle 11">
              <a:extLst>
                <a:ext uri="{FF2B5EF4-FFF2-40B4-BE49-F238E27FC236}">
                  <a16:creationId xmlns:a16="http://schemas.microsoft.com/office/drawing/2014/main" id="{F4F5B14B-4B39-4246-BC63-C6D30C69C028}"/>
                </a:ext>
              </a:extLst>
            </p:cNvPr>
            <p:cNvSpPr>
              <a:spLocks noChangeArrowheads="1"/>
            </p:cNvSpPr>
            <p:nvPr/>
          </p:nvSpPr>
          <p:spPr bwMode="invGray">
            <a:xfrm>
              <a:off x="6023" y="2594"/>
              <a:ext cx="1371" cy="413"/>
            </a:xfrm>
            <a:prstGeom prst="rect">
              <a:avLst/>
            </a:prstGeom>
            <a:solidFill>
              <a:srgbClr val="C3001B"/>
            </a:solidFill>
            <a:ln w="25400">
              <a:noFill/>
              <a:miter lim="800000"/>
              <a:headEnd/>
              <a:tailEnd/>
            </a:ln>
          </p:spPr>
          <p:txBody>
            <a:bodyPr wrap="none" anchor="ctr"/>
            <a:lstStyle/>
            <a:p>
              <a:pPr defTabSz="812810" fontAlgn="auto">
                <a:lnSpc>
                  <a:spcPct val="90000"/>
                </a:lnSpc>
                <a:spcBef>
                  <a:spcPct val="10000"/>
                </a:spcBef>
                <a:spcAft>
                  <a:spcPct val="50000"/>
                </a:spcAft>
                <a:buClr>
                  <a:srgbClr val="00FF00"/>
                </a:buClr>
                <a:buSzPct val="78000"/>
                <a:defRPr/>
              </a:pPr>
              <a:endParaRPr lang="en-US" sz="1600" kern="0">
                <a:solidFill>
                  <a:srgbClr val="FFFF00"/>
                </a:solidFill>
              </a:endParaRPr>
            </a:p>
          </p:txBody>
        </p:sp>
        <p:sp>
          <p:nvSpPr>
            <p:cNvPr id="469042" name="Rectangle 12">
              <a:extLst>
                <a:ext uri="{FF2B5EF4-FFF2-40B4-BE49-F238E27FC236}">
                  <a16:creationId xmlns:a16="http://schemas.microsoft.com/office/drawing/2014/main" id="{38295AC0-EAA5-4A36-AD33-058C0BB94120}"/>
                </a:ext>
              </a:extLst>
            </p:cNvPr>
            <p:cNvSpPr>
              <a:spLocks noChangeArrowheads="1"/>
            </p:cNvSpPr>
            <p:nvPr/>
          </p:nvSpPr>
          <p:spPr bwMode="invGray">
            <a:xfrm>
              <a:off x="5938" y="2628"/>
              <a:ext cx="1524" cy="414"/>
            </a:xfrm>
            <a:prstGeom prst="rect">
              <a:avLst/>
            </a:prstGeom>
            <a:noFill/>
            <a:ln w="9525">
              <a:noFill/>
              <a:miter lim="800000"/>
              <a:headEnd/>
              <a:tailEnd/>
            </a:ln>
          </p:spPr>
          <p:txBody>
            <a:bodyPr lIns="0" tIns="0" rIns="0" bIns="0">
              <a:spAutoFit/>
            </a:bodyPr>
            <a:lstStyle/>
            <a:p>
              <a:pPr algn="ctr" defTabSz="812810" fontAlgn="auto">
                <a:spcBef>
                  <a:spcPts val="0"/>
                </a:spcBef>
                <a:spcAft>
                  <a:spcPts val="0"/>
                </a:spcAft>
                <a:defRPr/>
              </a:pPr>
              <a:r>
                <a:rPr lang="en-US" sz="1422" kern="0">
                  <a:solidFill>
                    <a:srgbClr val="FFFF00"/>
                  </a:solidFill>
                </a:rPr>
                <a:t>53% risk reduction</a:t>
              </a:r>
              <a:br>
                <a:rPr lang="en-US" sz="1422" kern="0">
                  <a:solidFill>
                    <a:srgbClr val="FFFF00"/>
                  </a:solidFill>
                </a:rPr>
              </a:br>
              <a:r>
                <a:rPr lang="en-US" sz="1422" kern="0">
                  <a:solidFill>
                    <a:srgbClr val="FFFF00"/>
                  </a:solidFill>
                </a:rPr>
                <a:t>P = 0.01</a:t>
              </a:r>
              <a:br>
                <a:rPr lang="en-US" sz="1422" kern="0">
                  <a:solidFill>
                    <a:srgbClr val="FFFF00"/>
                  </a:solidFill>
                </a:rPr>
              </a:br>
              <a:endParaRPr lang="en-US" sz="1422" kern="0" baseline="-25000">
                <a:solidFill>
                  <a:srgbClr val="FFFF00"/>
                </a:solidFill>
                <a:latin typeface="Times" pitchFamily="18" charset="0"/>
              </a:endParaRPr>
            </a:p>
          </p:txBody>
        </p:sp>
      </p:grpSp>
      <p:sp>
        <p:nvSpPr>
          <p:cNvPr id="469000" name="Rectangle 13">
            <a:extLst>
              <a:ext uri="{FF2B5EF4-FFF2-40B4-BE49-F238E27FC236}">
                <a16:creationId xmlns:a16="http://schemas.microsoft.com/office/drawing/2014/main" id="{88E94BAF-3019-470B-B7B1-06A0C8884733}"/>
              </a:ext>
            </a:extLst>
          </p:cNvPr>
          <p:cNvSpPr>
            <a:spLocks noChangeArrowheads="1"/>
          </p:cNvSpPr>
          <p:nvPr/>
        </p:nvSpPr>
        <p:spPr bwMode="auto">
          <a:xfrm flipH="1">
            <a:off x="4352835" y="5416550"/>
            <a:ext cx="1824217" cy="273601"/>
          </a:xfrm>
          <a:prstGeom prst="rect">
            <a:avLst/>
          </a:prstGeom>
          <a:noFill/>
          <a:ln w="9525">
            <a:noFill/>
            <a:miter lim="800000"/>
            <a:headEnd/>
            <a:tailEnd/>
          </a:ln>
        </p:spPr>
        <p:txBody>
          <a:bodyPr wrap="none" lIns="0" tIns="0" rIns="0" bIns="0">
            <a:spAutoFit/>
          </a:bodyPr>
          <a:lstStyle/>
          <a:p>
            <a:pPr algn="ctr" defTabSz="812810" fontAlgn="auto">
              <a:spcBef>
                <a:spcPts val="0"/>
              </a:spcBef>
              <a:spcAft>
                <a:spcPts val="0"/>
              </a:spcAft>
              <a:defRPr/>
            </a:pPr>
            <a:r>
              <a:rPr lang="en-GB" sz="1778" kern="0">
                <a:solidFill>
                  <a:srgbClr val="FFFF00"/>
                </a:solidFill>
              </a:rPr>
              <a:t>Follow-up (months)</a:t>
            </a:r>
          </a:p>
        </p:txBody>
      </p:sp>
      <p:sp>
        <p:nvSpPr>
          <p:cNvPr id="469001" name="Line 14">
            <a:extLst>
              <a:ext uri="{FF2B5EF4-FFF2-40B4-BE49-F238E27FC236}">
                <a16:creationId xmlns:a16="http://schemas.microsoft.com/office/drawing/2014/main" id="{B8E98CF3-68CB-4A50-944C-474C0B3D3292}"/>
              </a:ext>
            </a:extLst>
          </p:cNvPr>
          <p:cNvSpPr>
            <a:spLocks noChangeShapeType="1"/>
          </p:cNvSpPr>
          <p:nvPr/>
        </p:nvSpPr>
        <p:spPr bwMode="auto">
          <a:xfrm>
            <a:off x="2878138" y="4872038"/>
            <a:ext cx="4927600"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2" name="Line 15">
            <a:extLst>
              <a:ext uri="{FF2B5EF4-FFF2-40B4-BE49-F238E27FC236}">
                <a16:creationId xmlns:a16="http://schemas.microsoft.com/office/drawing/2014/main" id="{0D5C38E4-8D29-4256-93F8-17E83544673F}"/>
              </a:ext>
            </a:extLst>
          </p:cNvPr>
          <p:cNvSpPr>
            <a:spLocks noChangeShapeType="1"/>
          </p:cNvSpPr>
          <p:nvPr/>
        </p:nvSpPr>
        <p:spPr bwMode="auto">
          <a:xfrm>
            <a:off x="3041650" y="2105025"/>
            <a:ext cx="0" cy="2954338"/>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3" name="Line 16">
            <a:extLst>
              <a:ext uri="{FF2B5EF4-FFF2-40B4-BE49-F238E27FC236}">
                <a16:creationId xmlns:a16="http://schemas.microsoft.com/office/drawing/2014/main" id="{9A2DF7A4-5973-44F9-9571-2D1FE622C5FD}"/>
              </a:ext>
            </a:extLst>
          </p:cNvPr>
          <p:cNvSpPr>
            <a:spLocks noChangeShapeType="1"/>
          </p:cNvSpPr>
          <p:nvPr/>
        </p:nvSpPr>
        <p:spPr bwMode="auto">
          <a:xfrm>
            <a:off x="2871788" y="2111375"/>
            <a:ext cx="173037"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4" name="Line 17">
            <a:extLst>
              <a:ext uri="{FF2B5EF4-FFF2-40B4-BE49-F238E27FC236}">
                <a16:creationId xmlns:a16="http://schemas.microsoft.com/office/drawing/2014/main" id="{A72DC767-0B57-4DBA-A24C-7B2EB3639C1B}"/>
              </a:ext>
            </a:extLst>
          </p:cNvPr>
          <p:cNvSpPr>
            <a:spLocks noChangeShapeType="1"/>
          </p:cNvSpPr>
          <p:nvPr/>
        </p:nvSpPr>
        <p:spPr bwMode="auto">
          <a:xfrm>
            <a:off x="3641725" y="4878388"/>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5" name="Text Box 18">
            <a:extLst>
              <a:ext uri="{FF2B5EF4-FFF2-40B4-BE49-F238E27FC236}">
                <a16:creationId xmlns:a16="http://schemas.microsoft.com/office/drawing/2014/main" id="{D978A7C4-30D0-4599-B3FF-B13BA9F485C1}"/>
              </a:ext>
            </a:extLst>
          </p:cNvPr>
          <p:cNvSpPr txBox="1">
            <a:spLocks noChangeArrowheads="1"/>
          </p:cNvSpPr>
          <p:nvPr/>
        </p:nvSpPr>
        <p:spPr bwMode="auto">
          <a:xfrm>
            <a:off x="785813" y="2838450"/>
            <a:ext cx="1214437" cy="1187450"/>
          </a:xfrm>
          <a:prstGeom prst="rect">
            <a:avLst/>
          </a:prstGeom>
          <a:noFill/>
          <a:ln w="9525">
            <a:noFill/>
            <a:miter lim="800000"/>
            <a:headEnd/>
            <a:tailEnd/>
          </a:ln>
        </p:spPr>
        <p:txBody>
          <a:bodyPr wrap="none">
            <a:spAutoFit/>
          </a:bodyPr>
          <a:lstStyle/>
          <a:p>
            <a:pPr algn="ctr" defTabSz="812810" fontAlgn="auto">
              <a:spcBef>
                <a:spcPts val="0"/>
              </a:spcBef>
              <a:spcAft>
                <a:spcPts val="0"/>
              </a:spcAft>
              <a:defRPr/>
            </a:pPr>
            <a:r>
              <a:rPr lang="en-US" sz="1778" kern="0">
                <a:solidFill>
                  <a:srgbClr val="FFFF00"/>
                </a:solidFill>
              </a:rPr>
              <a:t>Primary </a:t>
            </a:r>
            <a:br>
              <a:rPr lang="en-US" sz="1778" kern="0">
                <a:solidFill>
                  <a:srgbClr val="FFFF00"/>
                </a:solidFill>
              </a:rPr>
            </a:br>
            <a:r>
              <a:rPr lang="en-US" sz="1778" kern="0">
                <a:solidFill>
                  <a:srgbClr val="FFFF00"/>
                </a:solidFill>
              </a:rPr>
              <a:t>composite </a:t>
            </a:r>
            <a:br>
              <a:rPr lang="en-US" sz="1778" kern="0">
                <a:solidFill>
                  <a:srgbClr val="FFFF00"/>
                </a:solidFill>
              </a:rPr>
            </a:br>
            <a:r>
              <a:rPr lang="en-US" sz="1778" kern="0">
                <a:solidFill>
                  <a:srgbClr val="FFFF00"/>
                </a:solidFill>
              </a:rPr>
              <a:t>outcome</a:t>
            </a:r>
            <a:r>
              <a:rPr lang="en-US" sz="1511" kern="0">
                <a:solidFill>
                  <a:srgbClr val="FFFF00"/>
                </a:solidFill>
              </a:rPr>
              <a:t>* </a:t>
            </a:r>
            <a:br>
              <a:rPr lang="en-US" sz="1511" kern="0">
                <a:solidFill>
                  <a:srgbClr val="FFFF00"/>
                </a:solidFill>
              </a:rPr>
            </a:br>
            <a:r>
              <a:rPr lang="en-US" sz="1778" kern="0">
                <a:solidFill>
                  <a:srgbClr val="FFFF00"/>
                </a:solidFill>
              </a:rPr>
              <a:t>(%)</a:t>
            </a:r>
            <a:endParaRPr lang="en-US" sz="1511" kern="0">
              <a:solidFill>
                <a:srgbClr val="FFFF00"/>
              </a:solidFill>
              <a:latin typeface="Times" pitchFamily="18" charset="0"/>
            </a:endParaRPr>
          </a:p>
        </p:txBody>
      </p:sp>
      <p:sp>
        <p:nvSpPr>
          <p:cNvPr id="469006" name="Rectangle 19">
            <a:extLst>
              <a:ext uri="{FF2B5EF4-FFF2-40B4-BE49-F238E27FC236}">
                <a16:creationId xmlns:a16="http://schemas.microsoft.com/office/drawing/2014/main" id="{2EE752BC-99B5-4BAA-9C8B-FF6EF055B23D}"/>
              </a:ext>
            </a:extLst>
          </p:cNvPr>
          <p:cNvSpPr>
            <a:spLocks noChangeArrowheads="1"/>
          </p:cNvSpPr>
          <p:nvPr/>
        </p:nvSpPr>
        <p:spPr bwMode="auto">
          <a:xfrm>
            <a:off x="-109538" y="3362325"/>
            <a:ext cx="184731" cy="276999"/>
          </a:xfrm>
          <a:prstGeom prst="rect">
            <a:avLst/>
          </a:prstGeom>
          <a:noFill/>
          <a:ln w="25400">
            <a:noFill/>
            <a:miter lim="800000"/>
            <a:headEnd/>
            <a:tailEnd/>
          </a:ln>
        </p:spPr>
        <p:txBody>
          <a:bodyPr wrap="none">
            <a:spAutoFit/>
          </a:bodyPr>
          <a:lstStyle/>
          <a:p>
            <a:pPr defTabSz="812810" fontAlgn="auto">
              <a:spcBef>
                <a:spcPts val="0"/>
              </a:spcBef>
              <a:spcAft>
                <a:spcPts val="0"/>
              </a:spcAft>
              <a:defRPr/>
            </a:pPr>
            <a:endParaRPr lang="en-US" kern="0" baseline="-25000">
              <a:solidFill>
                <a:srgbClr val="FFFF00"/>
              </a:solidFill>
              <a:latin typeface="Times" pitchFamily="18" charset="0"/>
            </a:endParaRPr>
          </a:p>
        </p:txBody>
      </p:sp>
      <p:sp>
        <p:nvSpPr>
          <p:cNvPr id="469007" name="Line 20">
            <a:extLst>
              <a:ext uri="{FF2B5EF4-FFF2-40B4-BE49-F238E27FC236}">
                <a16:creationId xmlns:a16="http://schemas.microsoft.com/office/drawing/2014/main" id="{F044956B-27BE-4DBD-93F5-ACFFA6FFFB5A}"/>
              </a:ext>
            </a:extLst>
          </p:cNvPr>
          <p:cNvSpPr>
            <a:spLocks noChangeShapeType="1"/>
          </p:cNvSpPr>
          <p:nvPr/>
        </p:nvSpPr>
        <p:spPr bwMode="auto">
          <a:xfrm>
            <a:off x="2860675" y="2590800"/>
            <a:ext cx="173038"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8" name="Line 21">
            <a:extLst>
              <a:ext uri="{FF2B5EF4-FFF2-40B4-BE49-F238E27FC236}">
                <a16:creationId xmlns:a16="http://schemas.microsoft.com/office/drawing/2014/main" id="{237A3FBE-8A85-492E-8773-1689000D226B}"/>
              </a:ext>
            </a:extLst>
          </p:cNvPr>
          <p:cNvSpPr>
            <a:spLocks noChangeShapeType="1"/>
          </p:cNvSpPr>
          <p:nvPr/>
        </p:nvSpPr>
        <p:spPr bwMode="auto">
          <a:xfrm>
            <a:off x="2849563" y="3054350"/>
            <a:ext cx="173037"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09" name="Line 22">
            <a:extLst>
              <a:ext uri="{FF2B5EF4-FFF2-40B4-BE49-F238E27FC236}">
                <a16:creationId xmlns:a16="http://schemas.microsoft.com/office/drawing/2014/main" id="{63EE2D39-B0C3-48DA-808A-951D05FE63CC}"/>
              </a:ext>
            </a:extLst>
          </p:cNvPr>
          <p:cNvSpPr>
            <a:spLocks noChangeShapeType="1"/>
          </p:cNvSpPr>
          <p:nvPr/>
        </p:nvSpPr>
        <p:spPr bwMode="auto">
          <a:xfrm>
            <a:off x="2865438" y="3473450"/>
            <a:ext cx="173037"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0" name="Line 23">
            <a:extLst>
              <a:ext uri="{FF2B5EF4-FFF2-40B4-BE49-F238E27FC236}">
                <a16:creationId xmlns:a16="http://schemas.microsoft.com/office/drawing/2014/main" id="{C56EBFAB-120B-41CF-BF0B-F140D05AB549}"/>
              </a:ext>
            </a:extLst>
          </p:cNvPr>
          <p:cNvSpPr>
            <a:spLocks noChangeShapeType="1"/>
          </p:cNvSpPr>
          <p:nvPr/>
        </p:nvSpPr>
        <p:spPr bwMode="auto">
          <a:xfrm>
            <a:off x="2863850" y="3952875"/>
            <a:ext cx="173038"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1" name="Line 24">
            <a:extLst>
              <a:ext uri="{FF2B5EF4-FFF2-40B4-BE49-F238E27FC236}">
                <a16:creationId xmlns:a16="http://schemas.microsoft.com/office/drawing/2014/main" id="{5B361C7E-972D-4E17-A35F-74E274BD362E}"/>
              </a:ext>
            </a:extLst>
          </p:cNvPr>
          <p:cNvSpPr>
            <a:spLocks noChangeShapeType="1"/>
          </p:cNvSpPr>
          <p:nvPr/>
        </p:nvSpPr>
        <p:spPr bwMode="auto">
          <a:xfrm>
            <a:off x="2862263" y="4392613"/>
            <a:ext cx="173037" cy="0"/>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2" name="Line 25">
            <a:extLst>
              <a:ext uri="{FF2B5EF4-FFF2-40B4-BE49-F238E27FC236}">
                <a16:creationId xmlns:a16="http://schemas.microsoft.com/office/drawing/2014/main" id="{21B78C53-AEBE-44AE-8ED4-E0BC119F173A}"/>
              </a:ext>
            </a:extLst>
          </p:cNvPr>
          <p:cNvSpPr>
            <a:spLocks noChangeShapeType="1"/>
          </p:cNvSpPr>
          <p:nvPr/>
        </p:nvSpPr>
        <p:spPr bwMode="auto">
          <a:xfrm>
            <a:off x="4229100" y="4875213"/>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3" name="Line 26">
            <a:extLst>
              <a:ext uri="{FF2B5EF4-FFF2-40B4-BE49-F238E27FC236}">
                <a16:creationId xmlns:a16="http://schemas.microsoft.com/office/drawing/2014/main" id="{228405A1-444C-438B-838D-DE2269B790CD}"/>
              </a:ext>
            </a:extLst>
          </p:cNvPr>
          <p:cNvSpPr>
            <a:spLocks noChangeShapeType="1"/>
          </p:cNvSpPr>
          <p:nvPr/>
        </p:nvSpPr>
        <p:spPr bwMode="auto">
          <a:xfrm>
            <a:off x="4837113" y="4881563"/>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4" name="Line 27">
            <a:extLst>
              <a:ext uri="{FF2B5EF4-FFF2-40B4-BE49-F238E27FC236}">
                <a16:creationId xmlns:a16="http://schemas.microsoft.com/office/drawing/2014/main" id="{EE74E035-004F-4721-93C5-8998FE8F07F5}"/>
              </a:ext>
            </a:extLst>
          </p:cNvPr>
          <p:cNvSpPr>
            <a:spLocks noChangeShapeType="1"/>
          </p:cNvSpPr>
          <p:nvPr/>
        </p:nvSpPr>
        <p:spPr bwMode="auto">
          <a:xfrm>
            <a:off x="5435600" y="4878388"/>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5" name="Line 28">
            <a:extLst>
              <a:ext uri="{FF2B5EF4-FFF2-40B4-BE49-F238E27FC236}">
                <a16:creationId xmlns:a16="http://schemas.microsoft.com/office/drawing/2014/main" id="{CF62B2DB-E519-41BC-A298-E6A916CA4EA1}"/>
              </a:ext>
            </a:extLst>
          </p:cNvPr>
          <p:cNvSpPr>
            <a:spLocks noChangeShapeType="1"/>
          </p:cNvSpPr>
          <p:nvPr/>
        </p:nvSpPr>
        <p:spPr bwMode="auto">
          <a:xfrm>
            <a:off x="6053138" y="4875213"/>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6" name="Line 29">
            <a:extLst>
              <a:ext uri="{FF2B5EF4-FFF2-40B4-BE49-F238E27FC236}">
                <a16:creationId xmlns:a16="http://schemas.microsoft.com/office/drawing/2014/main" id="{1E3C5BF7-1FF9-4E4E-AF12-63924B6C33CD}"/>
              </a:ext>
            </a:extLst>
          </p:cNvPr>
          <p:cNvSpPr>
            <a:spLocks noChangeShapeType="1"/>
          </p:cNvSpPr>
          <p:nvPr/>
        </p:nvSpPr>
        <p:spPr bwMode="auto">
          <a:xfrm>
            <a:off x="6642100" y="4881563"/>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7" name="Line 30">
            <a:extLst>
              <a:ext uri="{FF2B5EF4-FFF2-40B4-BE49-F238E27FC236}">
                <a16:creationId xmlns:a16="http://schemas.microsoft.com/office/drawing/2014/main" id="{F7D5C7E1-BAD7-4BBE-9E12-7D9DB2D08785}"/>
              </a:ext>
            </a:extLst>
          </p:cNvPr>
          <p:cNvSpPr>
            <a:spLocks noChangeShapeType="1"/>
          </p:cNvSpPr>
          <p:nvPr/>
        </p:nvSpPr>
        <p:spPr bwMode="auto">
          <a:xfrm>
            <a:off x="7221538" y="4878388"/>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8" name="Line 31">
            <a:extLst>
              <a:ext uri="{FF2B5EF4-FFF2-40B4-BE49-F238E27FC236}">
                <a16:creationId xmlns:a16="http://schemas.microsoft.com/office/drawing/2014/main" id="{90D05761-0B6B-4A57-9E03-96A4838B0C1E}"/>
              </a:ext>
            </a:extLst>
          </p:cNvPr>
          <p:cNvSpPr>
            <a:spLocks noChangeShapeType="1"/>
          </p:cNvSpPr>
          <p:nvPr/>
        </p:nvSpPr>
        <p:spPr bwMode="auto">
          <a:xfrm>
            <a:off x="7794625" y="4867275"/>
            <a:ext cx="0" cy="174625"/>
          </a:xfrm>
          <a:prstGeom prst="line">
            <a:avLst/>
          </a:prstGeom>
          <a:noFill/>
          <a:ln w="25400">
            <a:solidFill>
              <a:schemeClr val="bg1"/>
            </a:solidFill>
            <a:round/>
            <a:headEnd/>
            <a:tailEn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19" name="Freeform 32">
            <a:extLst>
              <a:ext uri="{FF2B5EF4-FFF2-40B4-BE49-F238E27FC236}">
                <a16:creationId xmlns:a16="http://schemas.microsoft.com/office/drawing/2014/main" id="{DFECEDFA-6AE5-4EE4-A19F-7D49774D0EFA}"/>
              </a:ext>
            </a:extLst>
          </p:cNvPr>
          <p:cNvSpPr>
            <a:spLocks/>
          </p:cNvSpPr>
          <p:nvPr/>
        </p:nvSpPr>
        <p:spPr bwMode="auto">
          <a:xfrm>
            <a:off x="3067050" y="2587625"/>
            <a:ext cx="4756150" cy="2293938"/>
          </a:xfrm>
          <a:custGeom>
            <a:avLst/>
            <a:gdLst>
              <a:gd name="T0" fmla="*/ 0 w 2996"/>
              <a:gd name="T1" fmla="*/ 2147483647 h 1625"/>
              <a:gd name="T2" fmla="*/ 242335442 w 2996"/>
              <a:gd name="T3" fmla="*/ 2147483647 h 1625"/>
              <a:gd name="T4" fmla="*/ 497425939 w 2996"/>
              <a:gd name="T5" fmla="*/ 2147483647 h 1625"/>
              <a:gd name="T6" fmla="*/ 867306462 w 2996"/>
              <a:gd name="T7" fmla="*/ 2147483647 h 1625"/>
              <a:gd name="T8" fmla="*/ 943833443 w 2996"/>
              <a:gd name="T9" fmla="*/ 2147483647 h 1625"/>
              <a:gd name="T10" fmla="*/ 969343553 w 2996"/>
              <a:gd name="T11" fmla="*/ 2147483647 h 1625"/>
              <a:gd name="T12" fmla="*/ 1186168773 w 2996"/>
              <a:gd name="T13" fmla="*/ 2147483647 h 1625"/>
              <a:gd name="T14" fmla="*/ 1709104599 w 2996"/>
              <a:gd name="T15" fmla="*/ 2147483647 h 1625"/>
              <a:gd name="T16" fmla="*/ 1989703755 w 2996"/>
              <a:gd name="T17" fmla="*/ 2147483647 h 1625"/>
              <a:gd name="T18" fmla="*/ 2147483647 w 2996"/>
              <a:gd name="T19" fmla="*/ 2147483647 h 1625"/>
              <a:gd name="T20" fmla="*/ 2147483647 w 2996"/>
              <a:gd name="T21" fmla="*/ 2147483647 h 1625"/>
              <a:gd name="T22" fmla="*/ 2147483647 w 2996"/>
              <a:gd name="T23" fmla="*/ 2147483647 h 1625"/>
              <a:gd name="T24" fmla="*/ 2147483647 w 2996"/>
              <a:gd name="T25" fmla="*/ 2147483647 h 1625"/>
              <a:gd name="T26" fmla="*/ 2147483647 w 2996"/>
              <a:gd name="T27" fmla="*/ 2147483647 h 1625"/>
              <a:gd name="T28" fmla="*/ 2147483647 w 2996"/>
              <a:gd name="T29" fmla="*/ 2147483647 h 1625"/>
              <a:gd name="T30" fmla="*/ 2147483647 w 2996"/>
              <a:gd name="T31" fmla="*/ 2147483647 h 1625"/>
              <a:gd name="T32" fmla="*/ 2147483647 w 2996"/>
              <a:gd name="T33" fmla="*/ 2147483647 h 1625"/>
              <a:gd name="T34" fmla="*/ 2147483647 w 2996"/>
              <a:gd name="T35" fmla="*/ 2147483647 h 1625"/>
              <a:gd name="T36" fmla="*/ 2147483647 w 2996"/>
              <a:gd name="T37" fmla="*/ 2147483647 h 1625"/>
              <a:gd name="T38" fmla="*/ 2147483647 w 2996"/>
              <a:gd name="T39" fmla="*/ 2056448074 h 1625"/>
              <a:gd name="T40" fmla="*/ 2147483647 w 2996"/>
              <a:gd name="T41" fmla="*/ 2036286827 h 1625"/>
              <a:gd name="T42" fmla="*/ 2147483647 w 2996"/>
              <a:gd name="T43" fmla="*/ 1965722459 h 1625"/>
              <a:gd name="T44" fmla="*/ 2147483647 w 2996"/>
              <a:gd name="T45" fmla="*/ 1935480587 h 1625"/>
              <a:gd name="T46" fmla="*/ 2147483647 w 2996"/>
              <a:gd name="T47" fmla="*/ 1915319339 h 1625"/>
              <a:gd name="T48" fmla="*/ 2147483647 w 2996"/>
              <a:gd name="T49" fmla="*/ 1885077468 h 1625"/>
              <a:gd name="T50" fmla="*/ 2147483647 w 2996"/>
              <a:gd name="T51" fmla="*/ 1824593724 h 1625"/>
              <a:gd name="T52" fmla="*/ 2147483647 w 2996"/>
              <a:gd name="T53" fmla="*/ 1764109981 h 1625"/>
              <a:gd name="T54" fmla="*/ 2147483647 w 2996"/>
              <a:gd name="T55" fmla="*/ 1491932738 h 1625"/>
              <a:gd name="T56" fmla="*/ 2147483647 w 2996"/>
              <a:gd name="T57" fmla="*/ 1481852114 h 1625"/>
              <a:gd name="T58" fmla="*/ 2147483647 w 2996"/>
              <a:gd name="T59" fmla="*/ 1441529618 h 1625"/>
              <a:gd name="T60" fmla="*/ 2147483647 w 2996"/>
              <a:gd name="T61" fmla="*/ 1370965251 h 1625"/>
              <a:gd name="T62" fmla="*/ 2147483647 w 2996"/>
              <a:gd name="T63" fmla="*/ 1330642755 h 1625"/>
              <a:gd name="T64" fmla="*/ 2147483647 w 2996"/>
              <a:gd name="T65" fmla="*/ 1300400883 h 1625"/>
              <a:gd name="T66" fmla="*/ 2147483647 w 2996"/>
              <a:gd name="T67" fmla="*/ 1280239635 h 1625"/>
              <a:gd name="T68" fmla="*/ 2147483647 w 2996"/>
              <a:gd name="T69" fmla="*/ 1249997764 h 1625"/>
              <a:gd name="T70" fmla="*/ 2147483647 w 2996"/>
              <a:gd name="T71" fmla="*/ 1229836516 h 1625"/>
              <a:gd name="T72" fmla="*/ 2147483647 w 2996"/>
              <a:gd name="T73" fmla="*/ 1129030276 h 1625"/>
              <a:gd name="T74" fmla="*/ 2147483647 w 2996"/>
              <a:gd name="T75" fmla="*/ 1028224037 h 1625"/>
              <a:gd name="T76" fmla="*/ 2147483647 w 2996"/>
              <a:gd name="T77" fmla="*/ 1038304661 h 1625"/>
              <a:gd name="T78" fmla="*/ 2147483647 w 2996"/>
              <a:gd name="T79" fmla="*/ 1028224037 h 1625"/>
              <a:gd name="T80" fmla="*/ 2147483647 w 2996"/>
              <a:gd name="T81" fmla="*/ 836692183 h 1625"/>
              <a:gd name="T82" fmla="*/ 2147483647 w 2996"/>
              <a:gd name="T83" fmla="*/ 786288865 h 1625"/>
              <a:gd name="T84" fmla="*/ 2147483647 w 2996"/>
              <a:gd name="T85" fmla="*/ 695563249 h 1625"/>
              <a:gd name="T86" fmla="*/ 2147483647 w 2996"/>
              <a:gd name="T87" fmla="*/ 665321377 h 1625"/>
              <a:gd name="T88" fmla="*/ 2147483647 w 2996"/>
              <a:gd name="T89" fmla="*/ 584676386 h 1625"/>
              <a:gd name="T90" fmla="*/ 2147483647 w 2996"/>
              <a:gd name="T91" fmla="*/ 524192643 h 1625"/>
              <a:gd name="T92" fmla="*/ 2147483647 w 2996"/>
              <a:gd name="T93" fmla="*/ 312499441 h 1625"/>
              <a:gd name="T94" fmla="*/ 2147483647 w 2996"/>
              <a:gd name="T95" fmla="*/ 0 h 16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96"/>
              <a:gd name="T145" fmla="*/ 0 h 1625"/>
              <a:gd name="T146" fmla="*/ 2996 w 2996"/>
              <a:gd name="T147" fmla="*/ 1625 h 16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96" h="1625">
                <a:moveTo>
                  <a:pt x="0" y="1608"/>
                </a:moveTo>
                <a:cubicBezTo>
                  <a:pt x="25" y="1605"/>
                  <a:pt x="71" y="1625"/>
                  <a:pt x="76" y="1600"/>
                </a:cubicBezTo>
                <a:cubicBezTo>
                  <a:pt x="83" y="1554"/>
                  <a:pt x="114" y="1561"/>
                  <a:pt x="156" y="1556"/>
                </a:cubicBezTo>
                <a:cubicBezTo>
                  <a:pt x="193" y="1543"/>
                  <a:pt x="232" y="1540"/>
                  <a:pt x="272" y="1536"/>
                </a:cubicBezTo>
                <a:cubicBezTo>
                  <a:pt x="278" y="1533"/>
                  <a:pt x="291" y="1530"/>
                  <a:pt x="296" y="1524"/>
                </a:cubicBezTo>
                <a:cubicBezTo>
                  <a:pt x="300" y="1516"/>
                  <a:pt x="304" y="1500"/>
                  <a:pt x="304" y="1500"/>
                </a:cubicBezTo>
                <a:cubicBezTo>
                  <a:pt x="311" y="1448"/>
                  <a:pt x="324" y="1375"/>
                  <a:pt x="372" y="1344"/>
                </a:cubicBezTo>
                <a:cubicBezTo>
                  <a:pt x="411" y="1285"/>
                  <a:pt x="471" y="1298"/>
                  <a:pt x="536" y="1296"/>
                </a:cubicBezTo>
                <a:cubicBezTo>
                  <a:pt x="568" y="1285"/>
                  <a:pt x="588" y="1275"/>
                  <a:pt x="624" y="1272"/>
                </a:cubicBezTo>
                <a:cubicBezTo>
                  <a:pt x="654" y="1264"/>
                  <a:pt x="685" y="1262"/>
                  <a:pt x="716" y="1260"/>
                </a:cubicBezTo>
                <a:cubicBezTo>
                  <a:pt x="731" y="1256"/>
                  <a:pt x="741" y="1248"/>
                  <a:pt x="756" y="1244"/>
                </a:cubicBezTo>
                <a:cubicBezTo>
                  <a:pt x="792" y="1207"/>
                  <a:pt x="786" y="1097"/>
                  <a:pt x="840" y="1080"/>
                </a:cubicBezTo>
                <a:cubicBezTo>
                  <a:pt x="861" y="1058"/>
                  <a:pt x="870" y="1063"/>
                  <a:pt x="904" y="1060"/>
                </a:cubicBezTo>
                <a:cubicBezTo>
                  <a:pt x="944" y="1046"/>
                  <a:pt x="989" y="1040"/>
                  <a:pt x="1032" y="1036"/>
                </a:cubicBezTo>
                <a:cubicBezTo>
                  <a:pt x="1050" y="1022"/>
                  <a:pt x="1052" y="1004"/>
                  <a:pt x="1072" y="992"/>
                </a:cubicBezTo>
                <a:cubicBezTo>
                  <a:pt x="1095" y="921"/>
                  <a:pt x="1132" y="958"/>
                  <a:pt x="1236" y="956"/>
                </a:cubicBezTo>
                <a:cubicBezTo>
                  <a:pt x="1262" y="938"/>
                  <a:pt x="1293" y="933"/>
                  <a:pt x="1320" y="916"/>
                </a:cubicBezTo>
                <a:cubicBezTo>
                  <a:pt x="1327" y="892"/>
                  <a:pt x="1351" y="886"/>
                  <a:pt x="1372" y="876"/>
                </a:cubicBezTo>
                <a:cubicBezTo>
                  <a:pt x="1398" y="862"/>
                  <a:pt x="1369" y="873"/>
                  <a:pt x="1396" y="856"/>
                </a:cubicBezTo>
                <a:cubicBezTo>
                  <a:pt x="1435" y="829"/>
                  <a:pt x="1480" y="819"/>
                  <a:pt x="1528" y="816"/>
                </a:cubicBezTo>
                <a:cubicBezTo>
                  <a:pt x="1575" y="812"/>
                  <a:pt x="1672" y="808"/>
                  <a:pt x="1672" y="808"/>
                </a:cubicBezTo>
                <a:cubicBezTo>
                  <a:pt x="1696" y="799"/>
                  <a:pt x="1726" y="794"/>
                  <a:pt x="1748" y="780"/>
                </a:cubicBezTo>
                <a:cubicBezTo>
                  <a:pt x="1750" y="776"/>
                  <a:pt x="1752" y="771"/>
                  <a:pt x="1756" y="768"/>
                </a:cubicBezTo>
                <a:cubicBezTo>
                  <a:pt x="1759" y="764"/>
                  <a:pt x="1764" y="763"/>
                  <a:pt x="1768" y="760"/>
                </a:cubicBezTo>
                <a:cubicBezTo>
                  <a:pt x="1770" y="756"/>
                  <a:pt x="1769" y="751"/>
                  <a:pt x="1772" y="748"/>
                </a:cubicBezTo>
                <a:cubicBezTo>
                  <a:pt x="1776" y="739"/>
                  <a:pt x="1781" y="730"/>
                  <a:pt x="1788" y="724"/>
                </a:cubicBezTo>
                <a:cubicBezTo>
                  <a:pt x="1795" y="716"/>
                  <a:pt x="1803" y="710"/>
                  <a:pt x="1808" y="700"/>
                </a:cubicBezTo>
                <a:cubicBezTo>
                  <a:pt x="1825" y="660"/>
                  <a:pt x="1827" y="604"/>
                  <a:pt x="1876" y="592"/>
                </a:cubicBezTo>
                <a:cubicBezTo>
                  <a:pt x="1932" y="595"/>
                  <a:pt x="1983" y="591"/>
                  <a:pt x="2040" y="588"/>
                </a:cubicBezTo>
                <a:cubicBezTo>
                  <a:pt x="2060" y="581"/>
                  <a:pt x="2081" y="584"/>
                  <a:pt x="2100" y="572"/>
                </a:cubicBezTo>
                <a:cubicBezTo>
                  <a:pt x="2107" y="560"/>
                  <a:pt x="2132" y="544"/>
                  <a:pt x="2132" y="544"/>
                </a:cubicBezTo>
                <a:cubicBezTo>
                  <a:pt x="2142" y="512"/>
                  <a:pt x="2126" y="549"/>
                  <a:pt x="2148" y="528"/>
                </a:cubicBezTo>
                <a:cubicBezTo>
                  <a:pt x="2150" y="525"/>
                  <a:pt x="2149" y="519"/>
                  <a:pt x="2152" y="516"/>
                </a:cubicBezTo>
                <a:cubicBezTo>
                  <a:pt x="2155" y="512"/>
                  <a:pt x="2160" y="510"/>
                  <a:pt x="2164" y="508"/>
                </a:cubicBezTo>
                <a:cubicBezTo>
                  <a:pt x="2165" y="504"/>
                  <a:pt x="2164" y="498"/>
                  <a:pt x="2168" y="496"/>
                </a:cubicBezTo>
                <a:cubicBezTo>
                  <a:pt x="2174" y="491"/>
                  <a:pt x="2192" y="488"/>
                  <a:pt x="2192" y="488"/>
                </a:cubicBezTo>
                <a:cubicBezTo>
                  <a:pt x="2201" y="473"/>
                  <a:pt x="2217" y="457"/>
                  <a:pt x="2232" y="448"/>
                </a:cubicBezTo>
                <a:cubicBezTo>
                  <a:pt x="2268" y="393"/>
                  <a:pt x="2235" y="412"/>
                  <a:pt x="2344" y="408"/>
                </a:cubicBezTo>
                <a:cubicBezTo>
                  <a:pt x="2369" y="399"/>
                  <a:pt x="2398" y="408"/>
                  <a:pt x="2424" y="412"/>
                </a:cubicBezTo>
                <a:cubicBezTo>
                  <a:pt x="2436" y="410"/>
                  <a:pt x="2448" y="412"/>
                  <a:pt x="2460" y="408"/>
                </a:cubicBezTo>
                <a:cubicBezTo>
                  <a:pt x="2475" y="402"/>
                  <a:pt x="2480" y="334"/>
                  <a:pt x="2488" y="332"/>
                </a:cubicBezTo>
                <a:cubicBezTo>
                  <a:pt x="2567" y="305"/>
                  <a:pt x="2666" y="314"/>
                  <a:pt x="2748" y="312"/>
                </a:cubicBezTo>
                <a:cubicBezTo>
                  <a:pt x="2754" y="302"/>
                  <a:pt x="2751" y="277"/>
                  <a:pt x="2760" y="276"/>
                </a:cubicBezTo>
                <a:cubicBezTo>
                  <a:pt x="2791" y="268"/>
                  <a:pt x="2824" y="270"/>
                  <a:pt x="2856" y="264"/>
                </a:cubicBezTo>
                <a:cubicBezTo>
                  <a:pt x="2849" y="254"/>
                  <a:pt x="2839" y="244"/>
                  <a:pt x="2852" y="232"/>
                </a:cubicBezTo>
                <a:cubicBezTo>
                  <a:pt x="2862" y="221"/>
                  <a:pt x="2936" y="210"/>
                  <a:pt x="2948" y="208"/>
                </a:cubicBezTo>
                <a:cubicBezTo>
                  <a:pt x="2971" y="173"/>
                  <a:pt x="2942" y="139"/>
                  <a:pt x="2988" y="124"/>
                </a:cubicBezTo>
                <a:cubicBezTo>
                  <a:pt x="2991" y="82"/>
                  <a:pt x="2996" y="42"/>
                  <a:pt x="2996" y="0"/>
                </a:cubicBezTo>
              </a:path>
            </a:pathLst>
          </a:custGeom>
          <a:noFill/>
          <a:ln w="25400" cap="flat" cmpd="sng">
            <a:solidFill>
              <a:schemeClr val="accent1"/>
            </a:solidFill>
            <a:prstDash val="solid"/>
            <a:round/>
            <a:headEnd type="none" w="med" len="med"/>
            <a:tailEnd type="none" w="med" len="me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20" name="Freeform 33">
            <a:extLst>
              <a:ext uri="{FF2B5EF4-FFF2-40B4-BE49-F238E27FC236}">
                <a16:creationId xmlns:a16="http://schemas.microsoft.com/office/drawing/2014/main" id="{8E8ECACA-867D-4238-870A-6327B7E75CA3}"/>
              </a:ext>
            </a:extLst>
          </p:cNvPr>
          <p:cNvSpPr>
            <a:spLocks/>
          </p:cNvSpPr>
          <p:nvPr/>
        </p:nvSpPr>
        <p:spPr bwMode="auto">
          <a:xfrm>
            <a:off x="3352800" y="3767138"/>
            <a:ext cx="4491038" cy="1079500"/>
          </a:xfrm>
          <a:custGeom>
            <a:avLst/>
            <a:gdLst>
              <a:gd name="T0" fmla="*/ 0 w 2829"/>
              <a:gd name="T1" fmla="*/ 1927921297 h 765"/>
              <a:gd name="T2" fmla="*/ 0 w 2829"/>
              <a:gd name="T3" fmla="*/ 1854835965 h 765"/>
              <a:gd name="T4" fmla="*/ 338174989 w 2829"/>
              <a:gd name="T5" fmla="*/ 1847276290 h 765"/>
              <a:gd name="T6" fmla="*/ 338174989 w 2829"/>
              <a:gd name="T7" fmla="*/ 1726308779 h 765"/>
              <a:gd name="T8" fmla="*/ 1346316263 w 2829"/>
              <a:gd name="T9" fmla="*/ 1726308779 h 765"/>
              <a:gd name="T10" fmla="*/ 1359078287 w 2829"/>
              <a:gd name="T11" fmla="*/ 1557457104 h 765"/>
              <a:gd name="T12" fmla="*/ 1591972273 w 2829"/>
              <a:gd name="T13" fmla="*/ 1557457104 h 765"/>
              <a:gd name="T14" fmla="*/ 1591972273 w 2829"/>
              <a:gd name="T15" fmla="*/ 1459171794 h 765"/>
              <a:gd name="T16" fmla="*/ 1652588760 w 2829"/>
              <a:gd name="T17" fmla="*/ 1459171794 h 765"/>
              <a:gd name="T18" fmla="*/ 1652588760 w 2829"/>
              <a:gd name="T19" fmla="*/ 1338204283 h 765"/>
              <a:gd name="T20" fmla="*/ 1735537450 w 2829"/>
              <a:gd name="T21" fmla="*/ 1338204283 h 765"/>
              <a:gd name="T22" fmla="*/ 1735537450 w 2829"/>
              <a:gd name="T23" fmla="*/ 1242438337 h 765"/>
              <a:gd name="T24" fmla="*/ 2147483647 w 2829"/>
              <a:gd name="T25" fmla="*/ 1242438337 h 765"/>
              <a:gd name="T26" fmla="*/ 2147483647 w 2829"/>
              <a:gd name="T27" fmla="*/ 1154232066 h 765"/>
              <a:gd name="T28" fmla="*/ 2147483647 w 2829"/>
              <a:gd name="T29" fmla="*/ 1154232066 h 765"/>
              <a:gd name="T30" fmla="*/ 2147483647 w 2829"/>
              <a:gd name="T31" fmla="*/ 1055946757 h 765"/>
              <a:gd name="T32" fmla="*/ 2147483647 w 2829"/>
              <a:gd name="T33" fmla="*/ 1048385494 h 765"/>
              <a:gd name="T34" fmla="*/ 2147483647 w 2829"/>
              <a:gd name="T35" fmla="*/ 934979246 h 765"/>
              <a:gd name="T36" fmla="*/ 2147483647 w 2829"/>
              <a:gd name="T37" fmla="*/ 934979246 h 765"/>
              <a:gd name="T38" fmla="*/ 2147483647 w 2829"/>
              <a:gd name="T39" fmla="*/ 854334238 h 765"/>
              <a:gd name="T40" fmla="*/ 2147483647 w 2829"/>
              <a:gd name="T41" fmla="*/ 854334238 h 765"/>
              <a:gd name="T42" fmla="*/ 2147483647 w 2829"/>
              <a:gd name="T43" fmla="*/ 751006830 h 765"/>
              <a:gd name="T44" fmla="*/ 2147483647 w 2829"/>
              <a:gd name="T45" fmla="*/ 733366529 h 765"/>
              <a:gd name="T46" fmla="*/ 2147483647 w 2829"/>
              <a:gd name="T47" fmla="*/ 637600582 h 765"/>
              <a:gd name="T48" fmla="*/ 2147483647 w 2829"/>
              <a:gd name="T49" fmla="*/ 630039319 h 765"/>
              <a:gd name="T50" fmla="*/ 2147483647 w 2829"/>
              <a:gd name="T51" fmla="*/ 549394312 h 765"/>
              <a:gd name="T52" fmla="*/ 2147483647 w 2829"/>
              <a:gd name="T53" fmla="*/ 549394312 h 765"/>
              <a:gd name="T54" fmla="*/ 2147483647 w 2829"/>
              <a:gd name="T55" fmla="*/ 403225137 h 765"/>
              <a:gd name="T56" fmla="*/ 2147483647 w 2829"/>
              <a:gd name="T57" fmla="*/ 395665461 h 765"/>
              <a:gd name="T58" fmla="*/ 2147483647 w 2829"/>
              <a:gd name="T59" fmla="*/ 297378564 h 765"/>
              <a:gd name="T60" fmla="*/ 2147483647 w 2829"/>
              <a:gd name="T61" fmla="*/ 289818889 h 765"/>
              <a:gd name="T62" fmla="*/ 2147483647 w 2829"/>
              <a:gd name="T63" fmla="*/ 201612568 h 765"/>
              <a:gd name="T64" fmla="*/ 2147483647 w 2829"/>
              <a:gd name="T65" fmla="*/ 194052893 h 765"/>
              <a:gd name="T66" fmla="*/ 2147483647 w 2829"/>
              <a:gd name="T67" fmla="*/ 113407885 h 765"/>
              <a:gd name="T68" fmla="*/ 2147483647 w 2829"/>
              <a:gd name="T69" fmla="*/ 105846622 h 765"/>
              <a:gd name="T70" fmla="*/ 2147483647 w 2829"/>
              <a:gd name="T71" fmla="*/ 7561266 h 765"/>
              <a:gd name="T72" fmla="*/ 2147483647 w 2829"/>
              <a:gd name="T73" fmla="*/ 0 h 7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29"/>
              <a:gd name="T112" fmla="*/ 0 h 765"/>
              <a:gd name="T113" fmla="*/ 2829 w 2829"/>
              <a:gd name="T114" fmla="*/ 765 h 7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29" h="765">
                <a:moveTo>
                  <a:pt x="0" y="765"/>
                </a:moveTo>
                <a:cubicBezTo>
                  <a:pt x="0" y="755"/>
                  <a:pt x="0" y="745"/>
                  <a:pt x="0" y="736"/>
                </a:cubicBezTo>
                <a:lnTo>
                  <a:pt x="106" y="733"/>
                </a:lnTo>
                <a:lnTo>
                  <a:pt x="106" y="685"/>
                </a:lnTo>
                <a:lnTo>
                  <a:pt x="422" y="685"/>
                </a:lnTo>
                <a:lnTo>
                  <a:pt x="426" y="618"/>
                </a:lnTo>
                <a:lnTo>
                  <a:pt x="499" y="618"/>
                </a:lnTo>
                <a:lnTo>
                  <a:pt x="499" y="579"/>
                </a:lnTo>
                <a:lnTo>
                  <a:pt x="518" y="579"/>
                </a:lnTo>
                <a:lnTo>
                  <a:pt x="518" y="531"/>
                </a:lnTo>
                <a:lnTo>
                  <a:pt x="544" y="531"/>
                </a:lnTo>
                <a:lnTo>
                  <a:pt x="544" y="493"/>
                </a:lnTo>
                <a:lnTo>
                  <a:pt x="698" y="493"/>
                </a:lnTo>
                <a:lnTo>
                  <a:pt x="698" y="458"/>
                </a:lnTo>
                <a:lnTo>
                  <a:pt x="842" y="458"/>
                </a:lnTo>
                <a:lnTo>
                  <a:pt x="842" y="419"/>
                </a:lnTo>
                <a:lnTo>
                  <a:pt x="931" y="416"/>
                </a:lnTo>
                <a:lnTo>
                  <a:pt x="934" y="371"/>
                </a:lnTo>
                <a:lnTo>
                  <a:pt x="1216" y="371"/>
                </a:lnTo>
                <a:lnTo>
                  <a:pt x="1213" y="339"/>
                </a:lnTo>
                <a:lnTo>
                  <a:pt x="1238" y="339"/>
                </a:lnTo>
                <a:lnTo>
                  <a:pt x="1238" y="298"/>
                </a:lnTo>
                <a:cubicBezTo>
                  <a:pt x="1302" y="293"/>
                  <a:pt x="1302" y="315"/>
                  <a:pt x="1302" y="291"/>
                </a:cubicBezTo>
                <a:lnTo>
                  <a:pt x="1309" y="253"/>
                </a:lnTo>
                <a:lnTo>
                  <a:pt x="1411" y="250"/>
                </a:lnTo>
                <a:lnTo>
                  <a:pt x="1411" y="218"/>
                </a:lnTo>
                <a:lnTo>
                  <a:pt x="1443" y="218"/>
                </a:lnTo>
                <a:lnTo>
                  <a:pt x="1453" y="160"/>
                </a:lnTo>
                <a:lnTo>
                  <a:pt x="1776" y="157"/>
                </a:lnTo>
                <a:lnTo>
                  <a:pt x="1779" y="118"/>
                </a:lnTo>
                <a:lnTo>
                  <a:pt x="1853" y="115"/>
                </a:lnTo>
                <a:lnTo>
                  <a:pt x="1853" y="80"/>
                </a:lnTo>
                <a:lnTo>
                  <a:pt x="2349" y="77"/>
                </a:lnTo>
                <a:lnTo>
                  <a:pt x="2352" y="45"/>
                </a:lnTo>
                <a:lnTo>
                  <a:pt x="2451" y="42"/>
                </a:lnTo>
                <a:lnTo>
                  <a:pt x="2451" y="3"/>
                </a:lnTo>
                <a:lnTo>
                  <a:pt x="2829" y="0"/>
                </a:lnTo>
              </a:path>
            </a:pathLst>
          </a:custGeom>
          <a:noFill/>
          <a:ln w="25400" cap="flat" cmpd="sng">
            <a:solidFill>
              <a:srgbClr val="FF9900"/>
            </a:solidFill>
            <a:prstDash val="solid"/>
            <a:round/>
            <a:headEnd type="none" w="med" len="med"/>
            <a:tailEnd type="none" w="med" len="med"/>
          </a:ln>
        </p:spPr>
        <p:txBody>
          <a:bodyPr wrap="none" anchor="ctr"/>
          <a:lstStyle/>
          <a:p>
            <a:pPr defTabSz="812810" eaLnBrk="1" fontAlgn="auto" hangingPunct="1">
              <a:spcBef>
                <a:spcPts val="0"/>
              </a:spcBef>
              <a:spcAft>
                <a:spcPts val="0"/>
              </a:spcAft>
              <a:defRPr/>
            </a:pPr>
            <a:endParaRPr lang="en-US" sz="1600" kern="0">
              <a:solidFill>
                <a:srgbClr val="FFFF00"/>
              </a:solidFill>
            </a:endParaRPr>
          </a:p>
        </p:txBody>
      </p:sp>
      <p:sp>
        <p:nvSpPr>
          <p:cNvPr id="469021" name="Rectangle 34">
            <a:extLst>
              <a:ext uri="{FF2B5EF4-FFF2-40B4-BE49-F238E27FC236}">
                <a16:creationId xmlns:a16="http://schemas.microsoft.com/office/drawing/2014/main" id="{FA1B56CE-EC37-481F-9456-FB9E2ECE6DF3}"/>
              </a:ext>
            </a:extLst>
          </p:cNvPr>
          <p:cNvSpPr>
            <a:spLocks noChangeArrowheads="1"/>
          </p:cNvSpPr>
          <p:nvPr/>
        </p:nvSpPr>
        <p:spPr bwMode="auto">
          <a:xfrm>
            <a:off x="847572" y="5991225"/>
            <a:ext cx="3594253" cy="283796"/>
          </a:xfrm>
          <a:prstGeom prst="rect">
            <a:avLst/>
          </a:prstGeom>
          <a:noFill/>
          <a:ln w="9525">
            <a:noFill/>
            <a:miter lim="800000"/>
            <a:headEnd/>
            <a:tailEnd/>
          </a:ln>
        </p:spPr>
        <p:txBody>
          <a:bodyPr wrap="none">
            <a:spAutoFit/>
          </a:bodyPr>
          <a:lstStyle/>
          <a:p>
            <a:pPr algn="r" defTabSz="812810" fontAlgn="auto">
              <a:spcBef>
                <a:spcPct val="20000"/>
              </a:spcBef>
              <a:spcAft>
                <a:spcPts val="0"/>
              </a:spcAft>
              <a:defRPr/>
            </a:pPr>
            <a:r>
              <a:rPr lang="en-US" sz="1244" kern="0">
                <a:solidFill>
                  <a:srgbClr val="FFFF00"/>
                </a:solidFill>
              </a:rPr>
              <a:t>*CV death, MI, stroke, revascularization, amputation</a:t>
            </a:r>
          </a:p>
        </p:txBody>
      </p:sp>
      <p:sp>
        <p:nvSpPr>
          <p:cNvPr id="469022" name="Rectangle 35">
            <a:extLst>
              <a:ext uri="{FF2B5EF4-FFF2-40B4-BE49-F238E27FC236}">
                <a16:creationId xmlns:a16="http://schemas.microsoft.com/office/drawing/2014/main" id="{39208CDF-F83D-4383-A2F4-5A2802488EBA}"/>
              </a:ext>
            </a:extLst>
          </p:cNvPr>
          <p:cNvSpPr>
            <a:spLocks noChangeArrowheads="1"/>
          </p:cNvSpPr>
          <p:nvPr/>
        </p:nvSpPr>
        <p:spPr bwMode="auto">
          <a:xfrm flipH="1">
            <a:off x="6262291" y="2425700"/>
            <a:ext cx="1231106" cy="273601"/>
          </a:xfrm>
          <a:prstGeom prst="rect">
            <a:avLst/>
          </a:prstGeom>
          <a:noFill/>
          <a:ln w="9525">
            <a:noFill/>
            <a:miter lim="800000"/>
            <a:headEnd/>
            <a:tailEnd/>
          </a:ln>
        </p:spPr>
        <p:txBody>
          <a:bodyPr wrap="none" lIns="0" tIns="0" rIns="0" bIns="0">
            <a:spAutoFit/>
          </a:bodyPr>
          <a:lstStyle/>
          <a:p>
            <a:pPr algn="ctr" defTabSz="812810" fontAlgn="auto">
              <a:spcBef>
                <a:spcPts val="0"/>
              </a:spcBef>
              <a:spcAft>
                <a:spcPts val="0"/>
              </a:spcAft>
              <a:defRPr/>
            </a:pPr>
            <a:r>
              <a:rPr lang="en-GB" sz="1778" kern="0">
                <a:solidFill>
                  <a:srgbClr val="FFFF00"/>
                </a:solidFill>
              </a:rPr>
              <a:t>Conventional</a:t>
            </a:r>
          </a:p>
        </p:txBody>
      </p:sp>
      <p:sp>
        <p:nvSpPr>
          <p:cNvPr id="469023" name="Rectangle 36">
            <a:extLst>
              <a:ext uri="{FF2B5EF4-FFF2-40B4-BE49-F238E27FC236}">
                <a16:creationId xmlns:a16="http://schemas.microsoft.com/office/drawing/2014/main" id="{FF24A152-F251-4897-8048-E3A3A1A781E2}"/>
              </a:ext>
            </a:extLst>
          </p:cNvPr>
          <p:cNvSpPr>
            <a:spLocks noChangeArrowheads="1"/>
          </p:cNvSpPr>
          <p:nvPr/>
        </p:nvSpPr>
        <p:spPr bwMode="auto">
          <a:xfrm flipH="1">
            <a:off x="6607837" y="4040188"/>
            <a:ext cx="847988" cy="273601"/>
          </a:xfrm>
          <a:prstGeom prst="rect">
            <a:avLst/>
          </a:prstGeom>
          <a:noFill/>
          <a:ln w="9525">
            <a:noFill/>
            <a:miter lim="800000"/>
            <a:headEnd/>
            <a:tailEnd/>
          </a:ln>
        </p:spPr>
        <p:txBody>
          <a:bodyPr wrap="none" lIns="0" tIns="0" rIns="0" bIns="0">
            <a:spAutoFit/>
          </a:bodyPr>
          <a:lstStyle/>
          <a:p>
            <a:pPr algn="ctr" defTabSz="812810" fontAlgn="auto">
              <a:spcBef>
                <a:spcPts val="0"/>
              </a:spcBef>
              <a:spcAft>
                <a:spcPts val="0"/>
              </a:spcAft>
              <a:defRPr/>
            </a:pPr>
            <a:r>
              <a:rPr lang="en-GB" sz="1778" kern="0">
                <a:solidFill>
                  <a:srgbClr val="FFFF00"/>
                </a:solidFill>
              </a:rPr>
              <a:t>Intensive</a:t>
            </a:r>
          </a:p>
        </p:txBody>
      </p:sp>
      <p:sp>
        <p:nvSpPr>
          <p:cNvPr id="469024" name="Text Box 37">
            <a:extLst>
              <a:ext uri="{FF2B5EF4-FFF2-40B4-BE49-F238E27FC236}">
                <a16:creationId xmlns:a16="http://schemas.microsoft.com/office/drawing/2014/main" id="{84D3D795-B7ED-4825-BE54-FC5E87DD06DE}"/>
              </a:ext>
            </a:extLst>
          </p:cNvPr>
          <p:cNvSpPr txBox="1">
            <a:spLocks noChangeArrowheads="1"/>
          </p:cNvSpPr>
          <p:nvPr/>
        </p:nvSpPr>
        <p:spPr bwMode="auto">
          <a:xfrm>
            <a:off x="2454275" y="1909763"/>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60</a:t>
            </a:r>
          </a:p>
        </p:txBody>
      </p:sp>
      <p:sp>
        <p:nvSpPr>
          <p:cNvPr id="469025" name="Text Box 38">
            <a:extLst>
              <a:ext uri="{FF2B5EF4-FFF2-40B4-BE49-F238E27FC236}">
                <a16:creationId xmlns:a16="http://schemas.microsoft.com/office/drawing/2014/main" id="{B626E68D-AA98-40A6-95E9-BE0E5097D16A}"/>
              </a:ext>
            </a:extLst>
          </p:cNvPr>
          <p:cNvSpPr txBox="1">
            <a:spLocks noChangeArrowheads="1"/>
          </p:cNvSpPr>
          <p:nvPr/>
        </p:nvSpPr>
        <p:spPr bwMode="auto">
          <a:xfrm>
            <a:off x="2454275" y="2390775"/>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50</a:t>
            </a:r>
          </a:p>
        </p:txBody>
      </p:sp>
      <p:sp>
        <p:nvSpPr>
          <p:cNvPr id="469026" name="Text Box 39">
            <a:extLst>
              <a:ext uri="{FF2B5EF4-FFF2-40B4-BE49-F238E27FC236}">
                <a16:creationId xmlns:a16="http://schemas.microsoft.com/office/drawing/2014/main" id="{DF111A7E-0BD6-4F76-B9B1-6F0BF7DB61F4}"/>
              </a:ext>
            </a:extLst>
          </p:cNvPr>
          <p:cNvSpPr txBox="1">
            <a:spLocks noChangeArrowheads="1"/>
          </p:cNvSpPr>
          <p:nvPr/>
        </p:nvSpPr>
        <p:spPr bwMode="auto">
          <a:xfrm>
            <a:off x="2454275" y="2843213"/>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40</a:t>
            </a:r>
          </a:p>
        </p:txBody>
      </p:sp>
      <p:sp>
        <p:nvSpPr>
          <p:cNvPr id="469027" name="Text Box 40">
            <a:extLst>
              <a:ext uri="{FF2B5EF4-FFF2-40B4-BE49-F238E27FC236}">
                <a16:creationId xmlns:a16="http://schemas.microsoft.com/office/drawing/2014/main" id="{52125845-7C73-4BEE-A98A-AAFAC1383C8B}"/>
              </a:ext>
            </a:extLst>
          </p:cNvPr>
          <p:cNvSpPr txBox="1">
            <a:spLocks noChangeArrowheads="1"/>
          </p:cNvSpPr>
          <p:nvPr/>
        </p:nvSpPr>
        <p:spPr bwMode="auto">
          <a:xfrm>
            <a:off x="2454275" y="3268663"/>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30</a:t>
            </a:r>
          </a:p>
        </p:txBody>
      </p:sp>
      <p:sp>
        <p:nvSpPr>
          <p:cNvPr id="469028" name="Text Box 41">
            <a:extLst>
              <a:ext uri="{FF2B5EF4-FFF2-40B4-BE49-F238E27FC236}">
                <a16:creationId xmlns:a16="http://schemas.microsoft.com/office/drawing/2014/main" id="{813FADE1-44CF-4DAD-959B-1D480927A3DC}"/>
              </a:ext>
            </a:extLst>
          </p:cNvPr>
          <p:cNvSpPr txBox="1">
            <a:spLocks noChangeArrowheads="1"/>
          </p:cNvSpPr>
          <p:nvPr/>
        </p:nvSpPr>
        <p:spPr bwMode="auto">
          <a:xfrm>
            <a:off x="2454275" y="375443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20</a:t>
            </a:r>
          </a:p>
        </p:txBody>
      </p:sp>
      <p:sp>
        <p:nvSpPr>
          <p:cNvPr id="469029" name="Text Box 42">
            <a:extLst>
              <a:ext uri="{FF2B5EF4-FFF2-40B4-BE49-F238E27FC236}">
                <a16:creationId xmlns:a16="http://schemas.microsoft.com/office/drawing/2014/main" id="{A6AB2C35-1EE9-4F5F-863D-C690F99E58C2}"/>
              </a:ext>
            </a:extLst>
          </p:cNvPr>
          <p:cNvSpPr txBox="1">
            <a:spLocks noChangeArrowheads="1"/>
          </p:cNvSpPr>
          <p:nvPr/>
        </p:nvSpPr>
        <p:spPr bwMode="auto">
          <a:xfrm>
            <a:off x="2454275" y="418623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10</a:t>
            </a:r>
          </a:p>
        </p:txBody>
      </p:sp>
      <p:sp>
        <p:nvSpPr>
          <p:cNvPr id="469030" name="Text Box 43">
            <a:extLst>
              <a:ext uri="{FF2B5EF4-FFF2-40B4-BE49-F238E27FC236}">
                <a16:creationId xmlns:a16="http://schemas.microsoft.com/office/drawing/2014/main" id="{B01DEA03-DE3C-427D-A7CE-51A6F2DD6B0B}"/>
              </a:ext>
            </a:extLst>
          </p:cNvPr>
          <p:cNvSpPr txBox="1">
            <a:spLocks noChangeArrowheads="1"/>
          </p:cNvSpPr>
          <p:nvPr/>
        </p:nvSpPr>
        <p:spPr bwMode="auto">
          <a:xfrm>
            <a:off x="2579688" y="4667250"/>
            <a:ext cx="309562"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0</a:t>
            </a:r>
          </a:p>
        </p:txBody>
      </p:sp>
      <p:sp>
        <p:nvSpPr>
          <p:cNvPr id="469031" name="Text Box 44">
            <a:extLst>
              <a:ext uri="{FF2B5EF4-FFF2-40B4-BE49-F238E27FC236}">
                <a16:creationId xmlns:a16="http://schemas.microsoft.com/office/drawing/2014/main" id="{A1FC7919-9045-48E9-BE82-A1FC4FDED9C9}"/>
              </a:ext>
            </a:extLst>
          </p:cNvPr>
          <p:cNvSpPr txBox="1">
            <a:spLocks noChangeArrowheads="1"/>
          </p:cNvSpPr>
          <p:nvPr/>
        </p:nvSpPr>
        <p:spPr bwMode="auto">
          <a:xfrm>
            <a:off x="2906713" y="5005388"/>
            <a:ext cx="309562"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0</a:t>
            </a:r>
          </a:p>
        </p:txBody>
      </p:sp>
      <p:sp>
        <p:nvSpPr>
          <p:cNvPr id="469032" name="Text Box 45">
            <a:extLst>
              <a:ext uri="{FF2B5EF4-FFF2-40B4-BE49-F238E27FC236}">
                <a16:creationId xmlns:a16="http://schemas.microsoft.com/office/drawing/2014/main" id="{3F300717-B943-4849-972A-E7D48B281402}"/>
              </a:ext>
            </a:extLst>
          </p:cNvPr>
          <p:cNvSpPr txBox="1">
            <a:spLocks noChangeArrowheads="1"/>
          </p:cNvSpPr>
          <p:nvPr/>
        </p:nvSpPr>
        <p:spPr bwMode="auto">
          <a:xfrm>
            <a:off x="3452813"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12</a:t>
            </a:r>
          </a:p>
        </p:txBody>
      </p:sp>
      <p:sp>
        <p:nvSpPr>
          <p:cNvPr id="469033" name="Text Box 46">
            <a:extLst>
              <a:ext uri="{FF2B5EF4-FFF2-40B4-BE49-F238E27FC236}">
                <a16:creationId xmlns:a16="http://schemas.microsoft.com/office/drawing/2014/main" id="{185E3EA7-EF6F-4AD9-B2DF-B421516B20F8}"/>
              </a:ext>
            </a:extLst>
          </p:cNvPr>
          <p:cNvSpPr txBox="1">
            <a:spLocks noChangeArrowheads="1"/>
          </p:cNvSpPr>
          <p:nvPr/>
        </p:nvSpPr>
        <p:spPr bwMode="auto">
          <a:xfrm>
            <a:off x="4041775"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24</a:t>
            </a:r>
          </a:p>
        </p:txBody>
      </p:sp>
      <p:sp>
        <p:nvSpPr>
          <p:cNvPr id="469034" name="Text Box 47">
            <a:extLst>
              <a:ext uri="{FF2B5EF4-FFF2-40B4-BE49-F238E27FC236}">
                <a16:creationId xmlns:a16="http://schemas.microsoft.com/office/drawing/2014/main" id="{5C3A46F2-8630-4186-82D4-930BEA529D5A}"/>
              </a:ext>
            </a:extLst>
          </p:cNvPr>
          <p:cNvSpPr txBox="1">
            <a:spLocks noChangeArrowheads="1"/>
          </p:cNvSpPr>
          <p:nvPr/>
        </p:nvSpPr>
        <p:spPr bwMode="auto">
          <a:xfrm>
            <a:off x="4641850"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36</a:t>
            </a:r>
          </a:p>
        </p:txBody>
      </p:sp>
      <p:sp>
        <p:nvSpPr>
          <p:cNvPr id="469035" name="Text Box 48">
            <a:extLst>
              <a:ext uri="{FF2B5EF4-FFF2-40B4-BE49-F238E27FC236}">
                <a16:creationId xmlns:a16="http://schemas.microsoft.com/office/drawing/2014/main" id="{18358CAB-2D01-431A-B5A5-E08A657C661E}"/>
              </a:ext>
            </a:extLst>
          </p:cNvPr>
          <p:cNvSpPr txBox="1">
            <a:spLocks noChangeArrowheads="1"/>
          </p:cNvSpPr>
          <p:nvPr/>
        </p:nvSpPr>
        <p:spPr bwMode="auto">
          <a:xfrm>
            <a:off x="5233988"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48</a:t>
            </a:r>
          </a:p>
        </p:txBody>
      </p:sp>
      <p:sp>
        <p:nvSpPr>
          <p:cNvPr id="469036" name="Text Box 49">
            <a:extLst>
              <a:ext uri="{FF2B5EF4-FFF2-40B4-BE49-F238E27FC236}">
                <a16:creationId xmlns:a16="http://schemas.microsoft.com/office/drawing/2014/main" id="{1408F817-04BB-40BF-AA1C-0985AFE61FF6}"/>
              </a:ext>
            </a:extLst>
          </p:cNvPr>
          <p:cNvSpPr txBox="1">
            <a:spLocks noChangeArrowheads="1"/>
          </p:cNvSpPr>
          <p:nvPr/>
        </p:nvSpPr>
        <p:spPr bwMode="auto">
          <a:xfrm>
            <a:off x="5859463"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60</a:t>
            </a:r>
          </a:p>
        </p:txBody>
      </p:sp>
      <p:sp>
        <p:nvSpPr>
          <p:cNvPr id="469037" name="Text Box 50">
            <a:extLst>
              <a:ext uri="{FF2B5EF4-FFF2-40B4-BE49-F238E27FC236}">
                <a16:creationId xmlns:a16="http://schemas.microsoft.com/office/drawing/2014/main" id="{14FC2747-E825-43DB-B263-A36C6F09DC7E}"/>
              </a:ext>
            </a:extLst>
          </p:cNvPr>
          <p:cNvSpPr txBox="1">
            <a:spLocks noChangeArrowheads="1"/>
          </p:cNvSpPr>
          <p:nvPr/>
        </p:nvSpPr>
        <p:spPr bwMode="auto">
          <a:xfrm>
            <a:off x="6453188"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72</a:t>
            </a:r>
          </a:p>
        </p:txBody>
      </p:sp>
      <p:sp>
        <p:nvSpPr>
          <p:cNvPr id="469038" name="Text Box 51">
            <a:extLst>
              <a:ext uri="{FF2B5EF4-FFF2-40B4-BE49-F238E27FC236}">
                <a16:creationId xmlns:a16="http://schemas.microsoft.com/office/drawing/2014/main" id="{FE844467-F11A-41FB-B3B4-517B2AF2D5C9}"/>
              </a:ext>
            </a:extLst>
          </p:cNvPr>
          <p:cNvSpPr txBox="1">
            <a:spLocks noChangeArrowheads="1"/>
          </p:cNvSpPr>
          <p:nvPr/>
        </p:nvSpPr>
        <p:spPr bwMode="auto">
          <a:xfrm>
            <a:off x="7032625"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84</a:t>
            </a:r>
          </a:p>
        </p:txBody>
      </p:sp>
      <p:sp>
        <p:nvSpPr>
          <p:cNvPr id="469039" name="Text Box 52">
            <a:extLst>
              <a:ext uri="{FF2B5EF4-FFF2-40B4-BE49-F238E27FC236}">
                <a16:creationId xmlns:a16="http://schemas.microsoft.com/office/drawing/2014/main" id="{21EF7BE1-EB45-4AF6-B174-AF34933CD036}"/>
              </a:ext>
            </a:extLst>
          </p:cNvPr>
          <p:cNvSpPr txBox="1">
            <a:spLocks noChangeArrowheads="1"/>
          </p:cNvSpPr>
          <p:nvPr/>
        </p:nvSpPr>
        <p:spPr bwMode="auto">
          <a:xfrm>
            <a:off x="7616825" y="5005388"/>
            <a:ext cx="434975" cy="393700"/>
          </a:xfrm>
          <a:prstGeom prst="rect">
            <a:avLst/>
          </a:prstGeom>
          <a:noFill/>
          <a:ln w="9525">
            <a:noFill/>
            <a:miter lim="800000"/>
            <a:headEnd/>
            <a:tailEnd/>
          </a:ln>
        </p:spPr>
        <p:txBody>
          <a:bodyPr wrap="none" anchor="b">
            <a:spAutoFit/>
          </a:bodyPr>
          <a:lstStyle/>
          <a:p>
            <a:pPr algn="r" defTabSz="812810" eaLnBrk="1" fontAlgn="auto" hangingPunct="1">
              <a:spcBef>
                <a:spcPts val="0"/>
              </a:spcBef>
              <a:spcAft>
                <a:spcPts val="0"/>
              </a:spcAft>
              <a:defRPr/>
            </a:pPr>
            <a:r>
              <a:rPr lang="en-US" sz="1956" kern="0">
                <a:solidFill>
                  <a:srgbClr val="FFFF00"/>
                </a:solidFill>
              </a:rPr>
              <a:t>96</a:t>
            </a:r>
          </a:p>
        </p:txBody>
      </p:sp>
      <p:sp>
        <p:nvSpPr>
          <p:cNvPr id="469040" name="Text Box 53">
            <a:extLst>
              <a:ext uri="{FF2B5EF4-FFF2-40B4-BE49-F238E27FC236}">
                <a16:creationId xmlns:a16="http://schemas.microsoft.com/office/drawing/2014/main" id="{51FA8198-3EEC-488F-8481-D95C74FDE5C8}"/>
              </a:ext>
            </a:extLst>
          </p:cNvPr>
          <p:cNvSpPr txBox="1">
            <a:spLocks noChangeArrowheads="1"/>
          </p:cNvSpPr>
          <p:nvPr/>
        </p:nvSpPr>
        <p:spPr bwMode="auto">
          <a:xfrm>
            <a:off x="5384800" y="6138863"/>
            <a:ext cx="3589338" cy="204787"/>
          </a:xfrm>
          <a:prstGeom prst="rect">
            <a:avLst/>
          </a:prstGeom>
          <a:noFill/>
          <a:ln w="12700">
            <a:noFill/>
            <a:miter lim="800000"/>
            <a:headEnd/>
            <a:tailEnd/>
          </a:ln>
        </p:spPr>
        <p:txBody>
          <a:bodyPr lIns="55033" tIns="22578" rIns="55033" bIns="22578">
            <a:spAutoFit/>
          </a:bodyPr>
          <a:lstStyle/>
          <a:p>
            <a:pPr algn="r" defTabSz="812810" eaLnBrk="1" fontAlgn="auto">
              <a:lnSpc>
                <a:spcPct val="97000"/>
              </a:lnSpc>
              <a:spcBef>
                <a:spcPts val="0"/>
              </a:spcBef>
              <a:spcAft>
                <a:spcPts val="0"/>
              </a:spcAft>
              <a:buClr>
                <a:srgbClr val="FFFFFF"/>
              </a:buClr>
              <a:buSzPct val="45000"/>
              <a:defRPr/>
            </a:pPr>
            <a:r>
              <a:rPr lang="en-GB" sz="1067" kern="0">
                <a:solidFill>
                  <a:srgbClr val="FFFF00"/>
                </a:solidFill>
              </a:rPr>
              <a:t>Gaede P et al. N Engl J Med 2008;358:580-591</a:t>
            </a:r>
            <a:endParaRPr lang="en-US" sz="1067" kern="0">
              <a:solidFill>
                <a:srgbClr val="FFFF00"/>
              </a:solidFill>
            </a:endParaRPr>
          </a:p>
        </p:txBody>
      </p:sp>
    </p:spTree>
    <p:extLst>
      <p:ext uri="{BB962C8B-B14F-4D97-AF65-F5344CB8AC3E}">
        <p14:creationId xmlns:p14="http://schemas.microsoft.com/office/powerpoint/2010/main" val="22300345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1FCD-189F-4B61-96F8-EF10D1EA5340}"/>
              </a:ext>
            </a:extLst>
          </p:cNvPr>
          <p:cNvSpPr>
            <a:spLocks noGrp="1"/>
          </p:cNvSpPr>
          <p:nvPr>
            <p:ph type="title"/>
          </p:nvPr>
        </p:nvSpPr>
        <p:spPr>
          <a:xfrm>
            <a:off x="685800" y="144002"/>
            <a:ext cx="8229600" cy="1143000"/>
          </a:xfrm>
        </p:spPr>
        <p:txBody>
          <a:bodyPr/>
          <a:lstStyle/>
          <a:p>
            <a:r>
              <a:rPr lang="en-US" dirty="0">
                <a:solidFill>
                  <a:srgbClr val="FFFF00"/>
                </a:solidFill>
              </a:rPr>
              <a:t>Is it time for a change?</a:t>
            </a:r>
          </a:p>
        </p:txBody>
      </p:sp>
      <p:pic>
        <p:nvPicPr>
          <p:cNvPr id="5" name="Picture 4">
            <a:extLst>
              <a:ext uri="{FF2B5EF4-FFF2-40B4-BE49-F238E27FC236}">
                <a16:creationId xmlns:a16="http://schemas.microsoft.com/office/drawing/2014/main" id="{49D23E81-4A16-4430-B051-C90C1923B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58" y="1600200"/>
            <a:ext cx="3530941" cy="2644797"/>
          </a:xfrm>
          <a:prstGeom prst="rect">
            <a:avLst/>
          </a:prstGeom>
        </p:spPr>
      </p:pic>
      <p:pic>
        <p:nvPicPr>
          <p:cNvPr id="7" name="Picture 6">
            <a:extLst>
              <a:ext uri="{FF2B5EF4-FFF2-40B4-BE49-F238E27FC236}">
                <a16:creationId xmlns:a16="http://schemas.microsoft.com/office/drawing/2014/main" id="{C7F7EC32-CA46-4053-8CB2-5138FCED0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297" y="1634517"/>
            <a:ext cx="3049743" cy="2610480"/>
          </a:xfrm>
          <a:prstGeom prst="rect">
            <a:avLst/>
          </a:prstGeom>
        </p:spPr>
      </p:pic>
      <p:sp>
        <p:nvSpPr>
          <p:cNvPr id="8" name="Arrow: Right 7">
            <a:extLst>
              <a:ext uri="{FF2B5EF4-FFF2-40B4-BE49-F238E27FC236}">
                <a16:creationId xmlns:a16="http://schemas.microsoft.com/office/drawing/2014/main" id="{A5C72FFD-21EA-46EA-A094-1DE16FD3164B}"/>
              </a:ext>
            </a:extLst>
          </p:cNvPr>
          <p:cNvSpPr/>
          <p:nvPr/>
        </p:nvSpPr>
        <p:spPr>
          <a:xfrm>
            <a:off x="4160701" y="28205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D59D5FA-7ED9-411C-8FA4-64BCDE44C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876800"/>
            <a:ext cx="5286952" cy="12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E455DC0-63CE-4970-8B5B-EFAA58736B67}"/>
              </a:ext>
            </a:extLst>
          </p:cNvPr>
          <p:cNvSpPr txBox="1"/>
          <p:nvPr/>
        </p:nvSpPr>
        <p:spPr>
          <a:xfrm>
            <a:off x="2224376" y="6214236"/>
            <a:ext cx="4495800" cy="523220"/>
          </a:xfrm>
          <a:prstGeom prst="rect">
            <a:avLst/>
          </a:prstGeom>
          <a:noFill/>
        </p:spPr>
        <p:txBody>
          <a:bodyPr wrap="square" rtlCol="0">
            <a:spAutoFit/>
          </a:bodyPr>
          <a:lstStyle/>
          <a:p>
            <a:r>
              <a:rPr lang="en-US" sz="2800" dirty="0">
                <a:solidFill>
                  <a:srgbClr val="FFFF00"/>
                </a:solidFill>
              </a:rPr>
              <a:t>ACC CME Program 2007-2009</a:t>
            </a:r>
          </a:p>
        </p:txBody>
      </p:sp>
    </p:spTree>
    <p:extLst>
      <p:ext uri="{BB962C8B-B14F-4D97-AF65-F5344CB8AC3E}">
        <p14:creationId xmlns:p14="http://schemas.microsoft.com/office/powerpoint/2010/main" val="40998244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DEAAE58-73E1-4A91-9DDE-A17FF97CF858}"/>
              </a:ext>
            </a:extLst>
          </p:cNvPr>
          <p:cNvGraphicFramePr>
            <a:graphicFrameLocks/>
          </p:cNvGraphicFramePr>
          <p:nvPr/>
        </p:nvGraphicFramePr>
        <p:xfrm>
          <a:off x="1752600" y="1295400"/>
          <a:ext cx="5562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94211" name="TextBox 4">
            <a:extLst>
              <a:ext uri="{FF2B5EF4-FFF2-40B4-BE49-F238E27FC236}">
                <a16:creationId xmlns:a16="http://schemas.microsoft.com/office/drawing/2014/main" id="{97BCBC07-9C5B-4FAB-8584-995994CDDA37}"/>
              </a:ext>
            </a:extLst>
          </p:cNvPr>
          <p:cNvSpPr txBox="1">
            <a:spLocks noChangeArrowheads="1"/>
          </p:cNvSpPr>
          <p:nvPr/>
        </p:nvSpPr>
        <p:spPr bwMode="auto">
          <a:xfrm>
            <a:off x="304800" y="6459538"/>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a:solidFill>
                  <a:srgbClr val="FFFF00"/>
                </a:solidFill>
              </a:rPr>
              <a:t>Wong ND, et al. </a:t>
            </a:r>
            <a:r>
              <a:rPr lang="en-US" altLang="en-US" sz="2000" i="1">
                <a:solidFill>
                  <a:srgbClr val="FFFF00"/>
                </a:solidFill>
              </a:rPr>
              <a:t>Diabetes Care. </a:t>
            </a:r>
            <a:r>
              <a:rPr lang="en-US" altLang="en-US" sz="2000">
                <a:solidFill>
                  <a:srgbClr val="FFFF00"/>
                </a:solidFill>
              </a:rPr>
              <a:t>2016;39:668-676</a:t>
            </a:r>
          </a:p>
        </p:txBody>
      </p:sp>
      <p:sp>
        <p:nvSpPr>
          <p:cNvPr id="94212" name="Title 1">
            <a:extLst>
              <a:ext uri="{FF2B5EF4-FFF2-40B4-BE49-F238E27FC236}">
                <a16:creationId xmlns:a16="http://schemas.microsoft.com/office/drawing/2014/main" id="{D6D92154-191C-4547-8DB4-B3F0F2CDDFE8}"/>
              </a:ext>
            </a:extLst>
          </p:cNvPr>
          <p:cNvSpPr txBox="1">
            <a:spLocks/>
          </p:cNvSpPr>
          <p:nvPr/>
        </p:nvSpPr>
        <p:spPr bwMode="auto">
          <a:xfrm>
            <a:off x="304800" y="152400"/>
            <a:ext cx="8724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2800" dirty="0">
                <a:solidFill>
                  <a:srgbClr val="FFFF00"/>
                </a:solidFill>
                <a:latin typeface="Times New Roman" panose="02020603050405020304" pitchFamily="18" charset="0"/>
                <a:ea typeface="MS PGothic" panose="020B0600070205080204" pitchFamily="34" charset="-128"/>
              </a:rPr>
              <a:t>CVD and CHD Event Rates by Number of  Risk Factors (HbA1c, BP, LDL-C) At Target:</a:t>
            </a:r>
          </a:p>
          <a:p>
            <a:pPr algn="ctr">
              <a:lnSpc>
                <a:spcPct val="100000"/>
              </a:lnSpc>
              <a:spcBef>
                <a:spcPct val="0"/>
              </a:spcBef>
              <a:buClrTx/>
              <a:buFontTx/>
              <a:buNone/>
            </a:pPr>
            <a:r>
              <a:rPr lang="en-US" altLang="en-US" sz="2800" dirty="0">
                <a:solidFill>
                  <a:srgbClr val="FFFF00"/>
                </a:solidFill>
                <a:latin typeface="Times New Roman" panose="02020603050405020304" pitchFamily="18" charset="0"/>
                <a:ea typeface="MS PGothic" panose="020B0600070205080204" pitchFamily="34" charset="-128"/>
              </a:rPr>
              <a:t>Pooling of ARIC, MESA, and JACKSON Heart Studies</a:t>
            </a:r>
          </a:p>
        </p:txBody>
      </p:sp>
      <p:sp>
        <p:nvSpPr>
          <p:cNvPr id="94213" name="TextBox 2">
            <a:extLst>
              <a:ext uri="{FF2B5EF4-FFF2-40B4-BE49-F238E27FC236}">
                <a16:creationId xmlns:a16="http://schemas.microsoft.com/office/drawing/2014/main" id="{1EE5B010-B4A8-4E43-A574-7DB43D62CFA2}"/>
              </a:ext>
            </a:extLst>
          </p:cNvPr>
          <p:cNvSpPr txBox="1">
            <a:spLocks noChangeArrowheads="1"/>
          </p:cNvSpPr>
          <p:nvPr/>
        </p:nvSpPr>
        <p:spPr bwMode="auto">
          <a:xfrm>
            <a:off x="114300" y="5265738"/>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solidFill>
                  <a:srgbClr val="FFFF00"/>
                </a:solidFill>
              </a:rPr>
              <a:t>Multivariable adjusted risks of CVD events 62% lower and CHD events 60% lower with all 3 risk factors controlled (versus none at control)</a:t>
            </a:r>
          </a:p>
        </p:txBody>
      </p:sp>
    </p:spTree>
    <p:extLst>
      <p:ext uri="{BB962C8B-B14F-4D97-AF65-F5344CB8AC3E}">
        <p14:creationId xmlns:p14="http://schemas.microsoft.com/office/powerpoint/2010/main" val="459354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fade">
                                      <p:cBhvr>
                                        <p:cTn id="7" dur="1000"/>
                                        <p:tgtEl>
                                          <p:spTgt spid="94213">
                                            <p:txEl>
                                              <p:pRg st="0" end="0"/>
                                            </p:txEl>
                                          </p:spTgt>
                                        </p:tgtEl>
                                      </p:cBhvr>
                                    </p:animEffect>
                                    <p:anim calcmode="lin" valueType="num">
                                      <p:cBhvr>
                                        <p:cTn id="8" dur="1000" fill="hold"/>
                                        <p:tgtEl>
                                          <p:spTgt spid="942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42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7A66-E509-4079-913F-4972128F67A7}"/>
              </a:ext>
            </a:extLst>
          </p:cNvPr>
          <p:cNvSpPr>
            <a:spLocks noGrp="1"/>
          </p:cNvSpPr>
          <p:nvPr>
            <p:ph type="title"/>
          </p:nvPr>
        </p:nvSpPr>
        <p:spPr>
          <a:xfrm>
            <a:off x="457200" y="100584"/>
            <a:ext cx="8229600" cy="1143000"/>
          </a:xfrm>
        </p:spPr>
        <p:txBody>
          <a:bodyPr/>
          <a:lstStyle/>
          <a:p>
            <a:r>
              <a:rPr lang="en-US" dirty="0">
                <a:solidFill>
                  <a:schemeClr val="bg1"/>
                </a:solidFill>
              </a:rPr>
              <a:t>Conclusions</a:t>
            </a:r>
          </a:p>
        </p:txBody>
      </p:sp>
      <p:sp>
        <p:nvSpPr>
          <p:cNvPr id="3" name="Content Placeholder 2">
            <a:extLst>
              <a:ext uri="{FF2B5EF4-FFF2-40B4-BE49-F238E27FC236}">
                <a16:creationId xmlns:a16="http://schemas.microsoft.com/office/drawing/2014/main" id="{8A9488CA-21FF-4703-B3BC-6C30EAF57FA4}"/>
              </a:ext>
            </a:extLst>
          </p:cNvPr>
          <p:cNvSpPr>
            <a:spLocks noGrp="1"/>
          </p:cNvSpPr>
          <p:nvPr>
            <p:ph idx="1"/>
          </p:nvPr>
        </p:nvSpPr>
        <p:spPr>
          <a:xfrm>
            <a:off x="228600" y="1219200"/>
            <a:ext cx="8686800" cy="5215279"/>
          </a:xfrm>
        </p:spPr>
        <p:txBody>
          <a:bodyPr>
            <a:noAutofit/>
          </a:bodyPr>
          <a:lstStyle/>
          <a:p>
            <a:r>
              <a:rPr lang="en-US" sz="2400" dirty="0">
                <a:solidFill>
                  <a:srgbClr val="FFFF00"/>
                </a:solidFill>
              </a:rPr>
              <a:t>Many cardiovascular patients have diabetes and do not fully appreciate the cardiovascular risks associated with this condition.</a:t>
            </a:r>
          </a:p>
          <a:p>
            <a:r>
              <a:rPr lang="en-US" sz="2400" dirty="0">
                <a:solidFill>
                  <a:srgbClr val="FFFF00"/>
                </a:solidFill>
              </a:rPr>
              <a:t>Optimal care of CV patients with diabetes requires collaboration between the cardiologist and with other members of the healthcare team for ensuring comprehensive management and prevention of CV complications.</a:t>
            </a:r>
          </a:p>
          <a:p>
            <a:r>
              <a:rPr lang="en-US" sz="2400" dirty="0">
                <a:solidFill>
                  <a:srgbClr val="FFFF00"/>
                </a:solidFill>
              </a:rPr>
              <a:t>The cardiologist should ensure proper risk assessment of the patient with diabetes, identify those needing further testing or intervention, and ensure adequate treatment plans to optimize CV risk reduction.</a:t>
            </a:r>
          </a:p>
          <a:p>
            <a:r>
              <a:rPr lang="en-US" sz="2400" dirty="0">
                <a:solidFill>
                  <a:srgbClr val="FFFF00"/>
                </a:solidFill>
              </a:rPr>
              <a:t>The cardiologist working with other members of the healthcare team has the potential to make a dramatic impact on reducing  the significant CV complications in those with diabetes.</a:t>
            </a:r>
          </a:p>
        </p:txBody>
      </p:sp>
    </p:spTree>
    <p:extLst>
      <p:ext uri="{BB962C8B-B14F-4D97-AF65-F5344CB8AC3E}">
        <p14:creationId xmlns:p14="http://schemas.microsoft.com/office/powerpoint/2010/main" val="22982947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60B7-9E08-460E-8682-C39BFE557A10}"/>
              </a:ext>
            </a:extLst>
          </p:cNvPr>
          <p:cNvSpPr>
            <a:spLocks noGrp="1"/>
          </p:cNvSpPr>
          <p:nvPr>
            <p:ph type="title"/>
          </p:nvPr>
        </p:nvSpPr>
        <p:spPr>
          <a:xfrm>
            <a:off x="490728" y="46482"/>
            <a:ext cx="8229600" cy="1143000"/>
          </a:xfrm>
        </p:spPr>
        <p:txBody>
          <a:bodyPr>
            <a:normAutofit fontScale="90000"/>
          </a:bodyPr>
          <a:lstStyle/>
          <a:p>
            <a:r>
              <a:rPr lang="en-US" dirty="0">
                <a:solidFill>
                  <a:srgbClr val="FFFF00"/>
                </a:solidFill>
              </a:rPr>
              <a:t>Connecting DM and CVD: </a:t>
            </a:r>
            <a:br>
              <a:rPr lang="en-US" dirty="0">
                <a:solidFill>
                  <a:srgbClr val="FFFF00"/>
                </a:solidFill>
              </a:rPr>
            </a:br>
            <a:r>
              <a:rPr lang="en-US" dirty="0">
                <a:solidFill>
                  <a:srgbClr val="FFFF00"/>
                </a:solidFill>
              </a:rPr>
              <a:t>The Future is Now</a:t>
            </a:r>
          </a:p>
        </p:txBody>
      </p:sp>
      <p:pic>
        <p:nvPicPr>
          <p:cNvPr id="5" name="Picture 4">
            <a:extLst>
              <a:ext uri="{FF2B5EF4-FFF2-40B4-BE49-F238E27FC236}">
                <a16:creationId xmlns:a16="http://schemas.microsoft.com/office/drawing/2014/main" id="{C109CAD4-8A0C-452B-A312-28009A8C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19" y="1442022"/>
            <a:ext cx="3220162" cy="1758378"/>
          </a:xfrm>
          <a:prstGeom prst="rect">
            <a:avLst/>
          </a:prstGeom>
        </p:spPr>
      </p:pic>
      <p:pic>
        <p:nvPicPr>
          <p:cNvPr id="9" name="Picture 8">
            <a:extLst>
              <a:ext uri="{FF2B5EF4-FFF2-40B4-BE49-F238E27FC236}">
                <a16:creationId xmlns:a16="http://schemas.microsoft.com/office/drawing/2014/main" id="{45A8CE9C-85EF-4E06-9774-3E09B846D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339755"/>
            <a:ext cx="3505200" cy="1962912"/>
          </a:xfrm>
          <a:prstGeom prst="rect">
            <a:avLst/>
          </a:prstGeom>
        </p:spPr>
      </p:pic>
      <p:pic>
        <p:nvPicPr>
          <p:cNvPr id="8" name="Picture 7">
            <a:extLst>
              <a:ext uri="{FF2B5EF4-FFF2-40B4-BE49-F238E27FC236}">
                <a16:creationId xmlns:a16="http://schemas.microsoft.com/office/drawing/2014/main" id="{78583424-C84B-4835-B636-A0A6FA829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36195"/>
            <a:ext cx="2667000" cy="3377749"/>
          </a:xfrm>
          <a:prstGeom prst="rect">
            <a:avLst/>
          </a:prstGeom>
        </p:spPr>
      </p:pic>
      <p:pic>
        <p:nvPicPr>
          <p:cNvPr id="10" name="Picture 9">
            <a:extLst>
              <a:ext uri="{FF2B5EF4-FFF2-40B4-BE49-F238E27FC236}">
                <a16:creationId xmlns:a16="http://schemas.microsoft.com/office/drawing/2014/main" id="{616656BB-7BB4-4A50-8698-9605D9CA3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437344"/>
            <a:ext cx="2247747" cy="3276600"/>
          </a:xfrm>
          <a:prstGeom prst="rect">
            <a:avLst/>
          </a:prstGeom>
        </p:spPr>
      </p:pic>
      <p:pic>
        <p:nvPicPr>
          <p:cNvPr id="11" name="Picture 10">
            <a:extLst>
              <a:ext uri="{FF2B5EF4-FFF2-40B4-BE49-F238E27FC236}">
                <a16:creationId xmlns:a16="http://schemas.microsoft.com/office/drawing/2014/main" id="{520931E1-29B4-4FE5-8780-4DE89211F6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5808" y="1196051"/>
            <a:ext cx="3048000" cy="1381125"/>
          </a:xfrm>
          <a:prstGeom prst="rect">
            <a:avLst/>
          </a:prstGeom>
        </p:spPr>
      </p:pic>
      <p:pic>
        <p:nvPicPr>
          <p:cNvPr id="12" name="Picture 11">
            <a:extLst>
              <a:ext uri="{FF2B5EF4-FFF2-40B4-BE49-F238E27FC236}">
                <a16:creationId xmlns:a16="http://schemas.microsoft.com/office/drawing/2014/main" id="{F25A1041-7D61-4C3A-8BE0-AFF220410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8374" y="3914010"/>
            <a:ext cx="2714202" cy="2323268"/>
          </a:xfrm>
          <a:prstGeom prst="rect">
            <a:avLst/>
          </a:prstGeom>
        </p:spPr>
      </p:pic>
    </p:spTree>
    <p:extLst>
      <p:ext uri="{BB962C8B-B14F-4D97-AF65-F5344CB8AC3E}">
        <p14:creationId xmlns:p14="http://schemas.microsoft.com/office/powerpoint/2010/main" val="19640653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7501-37FB-4DC6-90D8-08E2E0671421}"/>
              </a:ext>
            </a:extLst>
          </p:cNvPr>
          <p:cNvSpPr>
            <a:spLocks noGrp="1"/>
          </p:cNvSpPr>
          <p:nvPr>
            <p:ph type="title"/>
          </p:nvPr>
        </p:nvSpPr>
        <p:spPr/>
        <p:txBody>
          <a:bodyPr/>
          <a:lstStyle/>
          <a:p>
            <a:r>
              <a:rPr lang="en-US" dirty="0">
                <a:solidFill>
                  <a:srgbClr val="FFFF00"/>
                </a:solidFill>
              </a:rPr>
              <a:t>Discussion Questions</a:t>
            </a:r>
          </a:p>
        </p:txBody>
      </p:sp>
      <p:sp>
        <p:nvSpPr>
          <p:cNvPr id="3" name="Content Placeholder 2">
            <a:extLst>
              <a:ext uri="{FF2B5EF4-FFF2-40B4-BE49-F238E27FC236}">
                <a16:creationId xmlns:a16="http://schemas.microsoft.com/office/drawing/2014/main" id="{C7448F34-1CAC-4B02-B3EF-C4BAD0A3C161}"/>
              </a:ext>
            </a:extLst>
          </p:cNvPr>
          <p:cNvSpPr>
            <a:spLocks noGrp="1"/>
          </p:cNvSpPr>
          <p:nvPr>
            <p:ph idx="1"/>
          </p:nvPr>
        </p:nvSpPr>
        <p:spPr/>
        <p:txBody>
          <a:bodyPr>
            <a:normAutofit fontScale="92500"/>
          </a:bodyPr>
          <a:lstStyle/>
          <a:p>
            <a:pPr marL="514350" indent="-514350">
              <a:buAutoNum type="arabicParenR"/>
            </a:pPr>
            <a:r>
              <a:rPr lang="en-US" dirty="0">
                <a:solidFill>
                  <a:srgbClr val="FFFF00"/>
                </a:solidFill>
              </a:rPr>
              <a:t>In your practice, what is the current approach for a CV clinician in managing blood glucose and CV disease risk associated with T2DM?</a:t>
            </a:r>
          </a:p>
          <a:p>
            <a:pPr marL="514350" indent="-514350">
              <a:buAutoNum type="arabicParenR"/>
            </a:pPr>
            <a:r>
              <a:rPr lang="en-US" dirty="0">
                <a:solidFill>
                  <a:srgbClr val="FFFF00"/>
                </a:solidFill>
              </a:rPr>
              <a:t>What should be best practices for the CV clinician in the management of blood glucose and CV disease risk associated with T2DM (i.e. lifestyle modifications, checking HbA1c levels, prescribing medications, patient instructions on medications)</a:t>
            </a:r>
          </a:p>
        </p:txBody>
      </p:sp>
    </p:spTree>
    <p:extLst>
      <p:ext uri="{BB962C8B-B14F-4D97-AF65-F5344CB8AC3E}">
        <p14:creationId xmlns:p14="http://schemas.microsoft.com/office/powerpoint/2010/main" val="362742465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2400"/>
              <a:t>Underutilization of Statins in Diabetes &amp; Lack of Goal Attainment on Therapy: NHANES </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3599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0A7BF-1F8F-42B8-A879-CC93F71519D2}"/>
              </a:ext>
            </a:extLst>
          </p:cNvPr>
          <p:cNvSpPr/>
          <p:nvPr/>
        </p:nvSpPr>
        <p:spPr>
          <a:xfrm>
            <a:off x="304800" y="152400"/>
            <a:ext cx="8458200" cy="6771084"/>
          </a:xfrm>
          <a:prstGeom prst="rect">
            <a:avLst/>
          </a:prstGeom>
        </p:spPr>
        <p:txBody>
          <a:bodyPr wrap="square">
            <a:spAutoFit/>
          </a:bodyPr>
          <a:lstStyle/>
          <a:p>
            <a:r>
              <a:rPr lang="en-US" sz="3600" dirty="0">
                <a:solidFill>
                  <a:srgbClr val="FFFF00"/>
                </a:solidFill>
              </a:rPr>
              <a:t>Necessity of a Multidisciplinary Approach</a:t>
            </a:r>
          </a:p>
          <a:p>
            <a:endParaRPr lang="en-US" sz="3600" dirty="0">
              <a:solidFill>
                <a:srgbClr val="FFFF00"/>
              </a:solidFill>
            </a:endParaRPr>
          </a:p>
          <a:p>
            <a:pPr marL="457200" indent="-457200">
              <a:buFont typeface="Arial" panose="020B0604020202020204" pitchFamily="34" charset="0"/>
              <a:buChar char="•"/>
            </a:pPr>
            <a:r>
              <a:rPr lang="en-US" sz="2800" dirty="0">
                <a:solidFill>
                  <a:srgbClr val="FFFF00"/>
                </a:solidFill>
              </a:rPr>
              <a:t>Especially important in the secondary prevention setting when the cardiologist is most often initially involved in patient care.</a:t>
            </a:r>
          </a:p>
          <a:p>
            <a:pPr marL="457200" indent="-457200">
              <a:buFont typeface="Arial" panose="020B0604020202020204" pitchFamily="34" charset="0"/>
              <a:buChar char="•"/>
            </a:pPr>
            <a:r>
              <a:rPr lang="en-US" sz="2800" dirty="0">
                <a:solidFill>
                  <a:srgbClr val="FFFF00"/>
                </a:solidFill>
              </a:rPr>
              <a:t>Few patients with T2DM, even in the US, despite its sophisticated healthcare systems, attain guideline directed goals for the conventional cardiovascular risk factors including lipids, blood pressure, blood glucose, and weight</a:t>
            </a:r>
          </a:p>
          <a:p>
            <a:pPr marL="457200" indent="-457200">
              <a:buFont typeface="Arial" panose="020B0604020202020204" pitchFamily="34" charset="0"/>
              <a:buChar char="•"/>
            </a:pPr>
            <a:r>
              <a:rPr lang="en-US" sz="2800" dirty="0">
                <a:solidFill>
                  <a:srgbClr val="FFFF00"/>
                </a:solidFill>
              </a:rPr>
              <a:t>These multiple risk factors when inadequately controlled, lead to significant residual risk for cardiovascular complications</a:t>
            </a:r>
          </a:p>
          <a:p>
            <a:endParaRPr lang="en-US" dirty="0">
              <a:solidFill>
                <a:srgbClr val="FFFF00"/>
              </a:solidFill>
            </a:endParaRPr>
          </a:p>
          <a:p>
            <a:r>
              <a:rPr lang="en-US" dirty="0">
                <a:solidFill>
                  <a:srgbClr val="FFFF00"/>
                </a:solidFill>
              </a:rPr>
              <a:t>From Wong ND, </a:t>
            </a:r>
            <a:r>
              <a:rPr lang="en-US" dirty="0" err="1">
                <a:solidFill>
                  <a:srgbClr val="FFFF00"/>
                </a:solidFill>
              </a:rPr>
              <a:t>Rosenblit</a:t>
            </a:r>
            <a:r>
              <a:rPr lang="en-US" dirty="0">
                <a:solidFill>
                  <a:srgbClr val="FFFF00"/>
                </a:solidFill>
              </a:rPr>
              <a:t> PD, </a:t>
            </a:r>
            <a:r>
              <a:rPr lang="en-US" dirty="0" err="1">
                <a:solidFill>
                  <a:srgbClr val="FFFF00"/>
                </a:solidFill>
              </a:rPr>
              <a:t>Lepor</a:t>
            </a:r>
            <a:r>
              <a:rPr lang="en-US" dirty="0">
                <a:solidFill>
                  <a:srgbClr val="FFFF00"/>
                </a:solidFill>
              </a:rPr>
              <a:t> N, ACC.ORG 12/16</a:t>
            </a:r>
          </a:p>
          <a:p>
            <a:r>
              <a:rPr lang="en-US" dirty="0">
                <a:solidFill>
                  <a:srgbClr val="FFFF00"/>
                </a:solidFill>
              </a:rPr>
              <a:t>and Cardiovasc </a:t>
            </a:r>
            <a:r>
              <a:rPr lang="en-US" dirty="0" err="1">
                <a:solidFill>
                  <a:srgbClr val="FFFF00"/>
                </a:solidFill>
              </a:rPr>
              <a:t>Endocrinol</a:t>
            </a:r>
            <a:r>
              <a:rPr lang="en-US" dirty="0">
                <a:solidFill>
                  <a:srgbClr val="FFFF00"/>
                </a:solidFill>
              </a:rPr>
              <a:t> 2016 </a:t>
            </a:r>
          </a:p>
        </p:txBody>
      </p:sp>
    </p:spTree>
    <p:extLst>
      <p:ext uri="{BB962C8B-B14F-4D97-AF65-F5344CB8AC3E}">
        <p14:creationId xmlns:p14="http://schemas.microsoft.com/office/powerpoint/2010/main" val="2679502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6CB4-7D9D-4162-9178-073823966DF7}"/>
              </a:ext>
            </a:extLst>
          </p:cNvPr>
          <p:cNvSpPr>
            <a:spLocks noGrp="1"/>
          </p:cNvSpPr>
          <p:nvPr>
            <p:ph type="title"/>
          </p:nvPr>
        </p:nvSpPr>
        <p:spPr/>
        <p:txBody>
          <a:bodyPr>
            <a:normAutofit/>
          </a:bodyPr>
          <a:lstStyle/>
          <a:p>
            <a:r>
              <a:rPr lang="en-US" dirty="0">
                <a:solidFill>
                  <a:srgbClr val="FFFF00"/>
                </a:solidFill>
              </a:rPr>
              <a:t>Parallels with the Lipid Story</a:t>
            </a:r>
          </a:p>
        </p:txBody>
      </p:sp>
      <p:sp>
        <p:nvSpPr>
          <p:cNvPr id="3" name="Content Placeholder 2">
            <a:extLst>
              <a:ext uri="{FF2B5EF4-FFF2-40B4-BE49-F238E27FC236}">
                <a16:creationId xmlns:a16="http://schemas.microsoft.com/office/drawing/2014/main" id="{8C0944A5-A28A-4FDF-995C-C367EA4EA4CE}"/>
              </a:ext>
            </a:extLst>
          </p:cNvPr>
          <p:cNvSpPr>
            <a:spLocks noGrp="1"/>
          </p:cNvSpPr>
          <p:nvPr>
            <p:ph idx="1"/>
          </p:nvPr>
        </p:nvSpPr>
        <p:spPr>
          <a:xfrm>
            <a:off x="228600" y="1398881"/>
            <a:ext cx="8686800" cy="5181600"/>
          </a:xfrm>
        </p:spPr>
        <p:txBody>
          <a:bodyPr>
            <a:normAutofit fontScale="92500" lnSpcReduction="20000"/>
          </a:bodyPr>
          <a:lstStyle/>
          <a:p>
            <a:r>
              <a:rPr lang="en-US" dirty="0">
                <a:solidFill>
                  <a:srgbClr val="FFFF00"/>
                </a:solidFill>
              </a:rPr>
              <a:t>Lipids were originally the domain of the endocrinologists until randomized trials demonstrated treating those with CVD benefitted.</a:t>
            </a:r>
          </a:p>
          <a:p>
            <a:r>
              <a:rPr lang="en-US" dirty="0">
                <a:solidFill>
                  <a:srgbClr val="FFFF00"/>
                </a:solidFill>
              </a:rPr>
              <a:t>Now it is a standard for CV clinicians to prescribe lipid-lowering agents for their CV patients. </a:t>
            </a:r>
          </a:p>
          <a:p>
            <a:r>
              <a:rPr lang="en-US" dirty="0">
                <a:solidFill>
                  <a:srgbClr val="FFFF00"/>
                </a:solidFill>
              </a:rPr>
              <a:t>Now as we see certain diabetes drugs showing CV benefits, the CV clinician should understand where it may be appropriate for them to consider these to reduce CV risk.</a:t>
            </a:r>
          </a:p>
          <a:p>
            <a:r>
              <a:rPr lang="en-US" dirty="0">
                <a:solidFill>
                  <a:srgbClr val="FFFF00"/>
                </a:solidFill>
              </a:rPr>
              <a:t>Also, like with lipid-lowering medications, certain diabetic medications shown to have CV benefit should be addressed in future CV treatment guidelines.</a:t>
            </a:r>
          </a:p>
        </p:txBody>
      </p:sp>
    </p:spTree>
    <p:extLst>
      <p:ext uri="{BB962C8B-B14F-4D97-AF65-F5344CB8AC3E}">
        <p14:creationId xmlns:p14="http://schemas.microsoft.com/office/powerpoint/2010/main" val="574414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8FEF-0725-4BA4-9853-C138DD5E0796}"/>
              </a:ext>
            </a:extLst>
          </p:cNvPr>
          <p:cNvSpPr>
            <a:spLocks noGrp="1"/>
          </p:cNvSpPr>
          <p:nvPr>
            <p:ph type="title"/>
          </p:nvPr>
        </p:nvSpPr>
        <p:spPr>
          <a:xfrm>
            <a:off x="463296" y="223760"/>
            <a:ext cx="8229600" cy="1143000"/>
          </a:xfrm>
        </p:spPr>
        <p:txBody>
          <a:bodyPr>
            <a:normAutofit fontScale="90000"/>
          </a:bodyPr>
          <a:lstStyle/>
          <a:p>
            <a:r>
              <a:rPr lang="en-US" dirty="0">
                <a:solidFill>
                  <a:srgbClr val="FFFF00"/>
                </a:solidFill>
              </a:rPr>
              <a:t>Roles / Opportunities of the CV Clinician in Diabetes</a:t>
            </a:r>
          </a:p>
        </p:txBody>
      </p:sp>
      <p:sp>
        <p:nvSpPr>
          <p:cNvPr id="3" name="Content Placeholder 2">
            <a:extLst>
              <a:ext uri="{FF2B5EF4-FFF2-40B4-BE49-F238E27FC236}">
                <a16:creationId xmlns:a16="http://schemas.microsoft.com/office/drawing/2014/main" id="{8A9FB32E-FB74-4032-9529-CD59FB4EF4B1}"/>
              </a:ext>
            </a:extLst>
          </p:cNvPr>
          <p:cNvSpPr>
            <a:spLocks noGrp="1"/>
          </p:cNvSpPr>
          <p:nvPr>
            <p:ph idx="1"/>
          </p:nvPr>
        </p:nvSpPr>
        <p:spPr>
          <a:xfrm>
            <a:off x="432816" y="1600200"/>
            <a:ext cx="8229600" cy="5463808"/>
          </a:xfrm>
        </p:spPr>
        <p:txBody>
          <a:bodyPr>
            <a:normAutofit/>
          </a:bodyPr>
          <a:lstStyle/>
          <a:p>
            <a:r>
              <a:rPr lang="en-US" dirty="0">
                <a:solidFill>
                  <a:srgbClr val="FFFF00"/>
                </a:solidFill>
              </a:rPr>
              <a:t>Should collaborate closely with a multispecialty team caring for the patient’s CVD and DM concerns together</a:t>
            </a:r>
          </a:p>
        </p:txBody>
      </p:sp>
    </p:spTree>
    <p:extLst>
      <p:ext uri="{BB962C8B-B14F-4D97-AF65-F5344CB8AC3E}">
        <p14:creationId xmlns:p14="http://schemas.microsoft.com/office/powerpoint/2010/main" val="37745856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0A7BF-1F8F-42B8-A879-CC93F71519D2}"/>
              </a:ext>
            </a:extLst>
          </p:cNvPr>
          <p:cNvSpPr/>
          <p:nvPr/>
        </p:nvSpPr>
        <p:spPr>
          <a:xfrm>
            <a:off x="381000" y="228600"/>
            <a:ext cx="6096000" cy="7048083"/>
          </a:xfrm>
          <a:prstGeom prst="rect">
            <a:avLst/>
          </a:prstGeom>
        </p:spPr>
        <p:txBody>
          <a:bodyPr wrap="square">
            <a:spAutoFit/>
          </a:bodyPr>
          <a:lstStyle/>
          <a:p>
            <a:r>
              <a:rPr lang="en-US" sz="3600" dirty="0">
                <a:solidFill>
                  <a:srgbClr val="FFFF00"/>
                </a:solidFill>
              </a:rPr>
              <a:t>Better Collaboration of the Cardiologist with Others Needed</a:t>
            </a:r>
          </a:p>
          <a:p>
            <a:endParaRPr lang="en-US" sz="2800" dirty="0">
              <a:solidFill>
                <a:srgbClr val="FFFF00"/>
              </a:solidFill>
            </a:endParaRPr>
          </a:p>
          <a:p>
            <a:r>
              <a:rPr lang="en-US" sz="2800" dirty="0">
                <a:solidFill>
                  <a:srgbClr val="FFFF00"/>
                </a:solidFill>
              </a:rPr>
              <a:t>With atherosclerotic cardiovascular disease (ASCVD) and its complications (i.e. heart attacks, strokes, chronic kidney disease and heart failure) among the principal causes of death in persons with type 2 diabetes mellitus (T2DM), a</a:t>
            </a:r>
            <a:r>
              <a:rPr lang="en-US" sz="2800" b="1" dirty="0">
                <a:solidFill>
                  <a:srgbClr val="FFFF00"/>
                </a:solidFill>
              </a:rPr>
              <a:t> close collaboration between the practicing endocrinologist and cardiologist is essential</a:t>
            </a:r>
            <a:endParaRPr lang="en-US" sz="2800" dirty="0">
              <a:solidFill>
                <a:srgbClr val="FFFF00"/>
              </a:solidFill>
            </a:endParaRPr>
          </a:p>
          <a:p>
            <a:r>
              <a:rPr lang="en-US" dirty="0">
                <a:solidFill>
                  <a:srgbClr val="FFFF00"/>
                </a:solidFill>
              </a:rPr>
              <a:t>Wong ND, </a:t>
            </a:r>
            <a:r>
              <a:rPr lang="en-US" dirty="0" err="1">
                <a:solidFill>
                  <a:srgbClr val="FFFF00"/>
                </a:solidFill>
              </a:rPr>
              <a:t>Rosenblit</a:t>
            </a:r>
            <a:r>
              <a:rPr lang="en-US" dirty="0">
                <a:solidFill>
                  <a:srgbClr val="FFFF00"/>
                </a:solidFill>
              </a:rPr>
              <a:t> PD, </a:t>
            </a:r>
            <a:r>
              <a:rPr lang="en-US" dirty="0" err="1">
                <a:solidFill>
                  <a:srgbClr val="FFFF00"/>
                </a:solidFill>
              </a:rPr>
              <a:t>Lepor</a:t>
            </a:r>
            <a:r>
              <a:rPr lang="en-US" dirty="0">
                <a:solidFill>
                  <a:srgbClr val="FFFF00"/>
                </a:solidFill>
              </a:rPr>
              <a:t> N, ACC.ORG 12/16 and Cardiovasc </a:t>
            </a:r>
            <a:r>
              <a:rPr lang="en-US" dirty="0" err="1">
                <a:solidFill>
                  <a:srgbClr val="FFFF00"/>
                </a:solidFill>
              </a:rPr>
              <a:t>Endocrinol</a:t>
            </a:r>
            <a:r>
              <a:rPr lang="en-US" dirty="0">
                <a:solidFill>
                  <a:srgbClr val="FFFF00"/>
                </a:solidFill>
              </a:rPr>
              <a:t> 2016</a:t>
            </a:r>
          </a:p>
          <a:p>
            <a:endParaRPr lang="en-US" sz="2800" dirty="0">
              <a:solidFill>
                <a:srgbClr val="FFFF00"/>
              </a:solidFill>
            </a:endParaRPr>
          </a:p>
        </p:txBody>
      </p:sp>
      <p:pic>
        <p:nvPicPr>
          <p:cNvPr id="4" name="Picture 3">
            <a:extLst>
              <a:ext uri="{FF2B5EF4-FFF2-40B4-BE49-F238E27FC236}">
                <a16:creationId xmlns:a16="http://schemas.microsoft.com/office/drawing/2014/main" id="{6C7BDA16-79D0-4135-A199-F3734574D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25083"/>
            <a:ext cx="2085975" cy="2190750"/>
          </a:xfrm>
          <a:prstGeom prst="rect">
            <a:avLst/>
          </a:prstGeom>
        </p:spPr>
      </p:pic>
    </p:spTree>
    <p:extLst>
      <p:ext uri="{BB962C8B-B14F-4D97-AF65-F5344CB8AC3E}">
        <p14:creationId xmlns:p14="http://schemas.microsoft.com/office/powerpoint/2010/main" val="30272675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0A7BF-1F8F-42B8-A879-CC93F71519D2}"/>
              </a:ext>
            </a:extLst>
          </p:cNvPr>
          <p:cNvSpPr/>
          <p:nvPr/>
        </p:nvSpPr>
        <p:spPr>
          <a:xfrm>
            <a:off x="228600" y="228600"/>
            <a:ext cx="8915400" cy="6678751"/>
          </a:xfrm>
          <a:prstGeom prst="rect">
            <a:avLst/>
          </a:prstGeom>
        </p:spPr>
        <p:txBody>
          <a:bodyPr wrap="square">
            <a:spAutoFit/>
          </a:bodyPr>
          <a:lstStyle/>
          <a:p>
            <a:r>
              <a:rPr lang="en-US" sz="2800" dirty="0">
                <a:solidFill>
                  <a:srgbClr val="FFFF00"/>
                </a:solidFill>
              </a:rPr>
              <a:t>In addition, it is important to have other diabetes treatment experts, including:</a:t>
            </a:r>
          </a:p>
          <a:p>
            <a:pPr marL="457200" indent="-457200">
              <a:buFont typeface="Arial" panose="020B0604020202020204" pitchFamily="34" charset="0"/>
              <a:buChar char="•"/>
            </a:pPr>
            <a:r>
              <a:rPr lang="en-US" sz="2800" dirty="0">
                <a:solidFill>
                  <a:schemeClr val="bg1"/>
                </a:solidFill>
              </a:rPr>
              <a:t>nephrologists</a:t>
            </a:r>
          </a:p>
          <a:p>
            <a:pPr marL="457200" indent="-457200">
              <a:buFont typeface="Arial" panose="020B0604020202020204" pitchFamily="34" charset="0"/>
              <a:buChar char="•"/>
            </a:pPr>
            <a:r>
              <a:rPr lang="en-US" sz="2800" dirty="0">
                <a:solidFill>
                  <a:schemeClr val="bg1"/>
                </a:solidFill>
              </a:rPr>
              <a:t>exercise physiologists</a:t>
            </a:r>
          </a:p>
          <a:p>
            <a:pPr marL="457200" indent="-457200">
              <a:buFont typeface="Arial" panose="020B0604020202020204" pitchFamily="34" charset="0"/>
              <a:buChar char="•"/>
            </a:pPr>
            <a:r>
              <a:rPr lang="en-US" sz="2800" dirty="0">
                <a:solidFill>
                  <a:schemeClr val="bg1"/>
                </a:solidFill>
              </a:rPr>
              <a:t>nutrition experts (i.e. registered dieticians)</a:t>
            </a:r>
          </a:p>
          <a:p>
            <a:pPr marL="457200" indent="-457200">
              <a:buFont typeface="Arial" panose="020B0604020202020204" pitchFamily="34" charset="0"/>
              <a:buChar char="•"/>
            </a:pPr>
            <a:r>
              <a:rPr lang="en-US" sz="2800" dirty="0">
                <a:solidFill>
                  <a:schemeClr val="bg1"/>
                </a:solidFill>
              </a:rPr>
              <a:t>podiatrists</a:t>
            </a:r>
          </a:p>
          <a:p>
            <a:pPr marL="457200" indent="-457200">
              <a:buFont typeface="Arial" panose="020B0604020202020204" pitchFamily="34" charset="0"/>
              <a:buChar char="•"/>
            </a:pPr>
            <a:r>
              <a:rPr lang="en-US" sz="2800" dirty="0">
                <a:solidFill>
                  <a:schemeClr val="bg1"/>
                </a:solidFill>
              </a:rPr>
              <a:t>cardio-thoracic and other vascular surgeons</a:t>
            </a:r>
          </a:p>
          <a:p>
            <a:pPr marL="457200" indent="-457200">
              <a:buFont typeface="Arial" panose="020B0604020202020204" pitchFamily="34" charset="0"/>
              <a:buChar char="•"/>
            </a:pPr>
            <a:endParaRPr lang="en-US" sz="2800" dirty="0">
              <a:solidFill>
                <a:schemeClr val="bg1"/>
              </a:solidFill>
            </a:endParaRPr>
          </a:p>
          <a:p>
            <a:r>
              <a:rPr lang="en-US" sz="2800" dirty="0">
                <a:solidFill>
                  <a:schemeClr val="bg1"/>
                </a:solidFill>
              </a:rPr>
              <a:t>along with </a:t>
            </a:r>
            <a:r>
              <a:rPr lang="en-US" sz="2800" dirty="0">
                <a:solidFill>
                  <a:srgbClr val="FFFF00"/>
                </a:solidFill>
              </a:rPr>
              <a:t>primary care physicians and nurse practitioners</a:t>
            </a:r>
            <a:r>
              <a:rPr lang="en-US" sz="2800" dirty="0">
                <a:solidFill>
                  <a:schemeClr val="bg1"/>
                </a:solidFill>
              </a:rPr>
              <a:t>, to be part of the team aimed to improve patient outcomes, longevity and quality of care</a:t>
            </a:r>
          </a:p>
          <a:p>
            <a:endParaRPr lang="en-US" sz="2800" dirty="0">
              <a:solidFill>
                <a:schemeClr val="bg1"/>
              </a:solidFill>
            </a:endParaRPr>
          </a:p>
          <a:p>
            <a:endParaRPr lang="en-US" sz="2800" dirty="0">
              <a:solidFill>
                <a:schemeClr val="bg1"/>
              </a:solidFill>
            </a:endParaRPr>
          </a:p>
          <a:p>
            <a:endParaRPr lang="en-US" sz="2800" dirty="0">
              <a:solidFill>
                <a:srgbClr val="FFFF00"/>
              </a:solidFill>
            </a:endParaRPr>
          </a:p>
          <a:p>
            <a:r>
              <a:rPr lang="en-US" dirty="0">
                <a:solidFill>
                  <a:srgbClr val="FFFF00"/>
                </a:solidFill>
              </a:rPr>
              <a:t>Wong ND, </a:t>
            </a:r>
            <a:r>
              <a:rPr lang="en-US" dirty="0" err="1">
                <a:solidFill>
                  <a:srgbClr val="FFFF00"/>
                </a:solidFill>
              </a:rPr>
              <a:t>Rosenblit</a:t>
            </a:r>
            <a:r>
              <a:rPr lang="en-US" dirty="0">
                <a:solidFill>
                  <a:srgbClr val="FFFF00"/>
                </a:solidFill>
              </a:rPr>
              <a:t> PD, </a:t>
            </a:r>
            <a:r>
              <a:rPr lang="en-US" dirty="0" err="1">
                <a:solidFill>
                  <a:srgbClr val="FFFF00"/>
                </a:solidFill>
              </a:rPr>
              <a:t>Lepor</a:t>
            </a:r>
            <a:r>
              <a:rPr lang="en-US" dirty="0">
                <a:solidFill>
                  <a:srgbClr val="FFFF00"/>
                </a:solidFill>
              </a:rPr>
              <a:t> N, Acc.org  12/16</a:t>
            </a:r>
          </a:p>
          <a:p>
            <a:r>
              <a:rPr lang="en-US" dirty="0">
                <a:solidFill>
                  <a:srgbClr val="FFFF00"/>
                </a:solidFill>
              </a:rPr>
              <a:t>and Cardiovasc </a:t>
            </a:r>
            <a:r>
              <a:rPr lang="en-US" dirty="0" err="1">
                <a:solidFill>
                  <a:srgbClr val="FFFF00"/>
                </a:solidFill>
              </a:rPr>
              <a:t>Endocrinol</a:t>
            </a:r>
            <a:r>
              <a:rPr lang="en-US" dirty="0">
                <a:solidFill>
                  <a:srgbClr val="FFFF00"/>
                </a:solidFill>
              </a:rPr>
              <a:t> 2016</a:t>
            </a:r>
          </a:p>
        </p:txBody>
      </p:sp>
      <p:pic>
        <p:nvPicPr>
          <p:cNvPr id="4" name="Picture 3">
            <a:extLst>
              <a:ext uri="{FF2B5EF4-FFF2-40B4-BE49-F238E27FC236}">
                <a16:creationId xmlns:a16="http://schemas.microsoft.com/office/drawing/2014/main" id="{473AADD8-BB87-4A9C-B795-0D47B0921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800600"/>
            <a:ext cx="2800350" cy="1638300"/>
          </a:xfrm>
          <a:prstGeom prst="rect">
            <a:avLst/>
          </a:prstGeom>
        </p:spPr>
      </p:pic>
    </p:spTree>
    <p:extLst>
      <p:ext uri="{BB962C8B-B14F-4D97-AF65-F5344CB8AC3E}">
        <p14:creationId xmlns:p14="http://schemas.microsoft.com/office/powerpoint/2010/main" val="38817546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8FEF-0725-4BA4-9853-C138DD5E0796}"/>
              </a:ext>
            </a:extLst>
          </p:cNvPr>
          <p:cNvSpPr>
            <a:spLocks noGrp="1"/>
          </p:cNvSpPr>
          <p:nvPr>
            <p:ph type="title"/>
          </p:nvPr>
        </p:nvSpPr>
        <p:spPr/>
        <p:txBody>
          <a:bodyPr>
            <a:normAutofit fontScale="90000"/>
          </a:bodyPr>
          <a:lstStyle/>
          <a:p>
            <a:r>
              <a:rPr lang="en-US" dirty="0">
                <a:solidFill>
                  <a:srgbClr val="FFFF00"/>
                </a:solidFill>
              </a:rPr>
              <a:t>Roles / Opportunities of the CV Clinician in Diabetes</a:t>
            </a:r>
          </a:p>
        </p:txBody>
      </p:sp>
      <p:sp>
        <p:nvSpPr>
          <p:cNvPr id="3" name="Content Placeholder 2">
            <a:extLst>
              <a:ext uri="{FF2B5EF4-FFF2-40B4-BE49-F238E27FC236}">
                <a16:creationId xmlns:a16="http://schemas.microsoft.com/office/drawing/2014/main" id="{8A9FB32E-FB74-4032-9529-CD59FB4EF4B1}"/>
              </a:ext>
            </a:extLst>
          </p:cNvPr>
          <p:cNvSpPr>
            <a:spLocks noGrp="1"/>
          </p:cNvSpPr>
          <p:nvPr>
            <p:ph idx="1"/>
          </p:nvPr>
        </p:nvSpPr>
        <p:spPr>
          <a:xfrm>
            <a:off x="457200" y="1394192"/>
            <a:ext cx="8229600" cy="5463808"/>
          </a:xfrm>
        </p:spPr>
        <p:txBody>
          <a:bodyPr>
            <a:normAutofit/>
          </a:bodyPr>
          <a:lstStyle/>
          <a:p>
            <a:r>
              <a:rPr lang="en-US" dirty="0">
                <a:solidFill>
                  <a:srgbClr val="FFFF66"/>
                </a:solidFill>
              </a:rPr>
              <a:t>Should collaborate closely with a multispecialty team caring for the patient’s CVD and DM concerns together.</a:t>
            </a:r>
          </a:p>
          <a:p>
            <a:r>
              <a:rPr lang="en-US" dirty="0">
                <a:solidFill>
                  <a:srgbClr val="FFFF00"/>
                </a:solidFill>
              </a:rPr>
              <a:t>Should make sure all patients with CVD are routinely screened for diabetes and its accompanying CV risks, doing a proper CV risk assessment</a:t>
            </a:r>
          </a:p>
          <a:p>
            <a:r>
              <a:rPr lang="en-US" dirty="0">
                <a:solidFill>
                  <a:srgbClr val="FFFF00"/>
                </a:solidFill>
              </a:rPr>
              <a:t>Help educate those with diabetes that CVD is their leading concern and hence diabetes is a major CVD-related condition</a:t>
            </a:r>
          </a:p>
        </p:txBody>
      </p:sp>
    </p:spTree>
    <p:extLst>
      <p:ext uri="{BB962C8B-B14F-4D97-AF65-F5344CB8AC3E}">
        <p14:creationId xmlns:p14="http://schemas.microsoft.com/office/powerpoint/2010/main" val="174572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3">
            <a:extLst>
              <a:ext uri="{FF2B5EF4-FFF2-40B4-BE49-F238E27FC236}">
                <a16:creationId xmlns:a16="http://schemas.microsoft.com/office/drawing/2014/main" id="{16A73331-9B1D-43B1-9304-6BDCFF1F1DCB}"/>
              </a:ext>
            </a:extLst>
          </p:cNvPr>
          <p:cNvSpPr>
            <a:spLocks noGrp="1"/>
          </p:cNvSpPr>
          <p:nvPr>
            <p:ph type="title" idx="4294967295"/>
          </p:nvPr>
        </p:nvSpPr>
        <p:spPr>
          <a:xfrm>
            <a:off x="457200" y="271463"/>
            <a:ext cx="8229600" cy="1146175"/>
          </a:xfrm>
        </p:spPr>
        <p:txBody>
          <a:bodyPr lIns="45720" rIns="45720">
            <a:noAutofit/>
          </a:bodyPr>
          <a:lstStyle/>
          <a:p>
            <a:pPr eaLnBrk="1" hangingPunct="1">
              <a:defRPr/>
            </a:pPr>
            <a:r>
              <a:rPr lang="en-US" sz="3800">
                <a:solidFill>
                  <a:srgbClr val="FFFF00"/>
                </a:solidFill>
                <a:cs typeface="Arial" pitchFamily="34" charset="0"/>
              </a:rPr>
              <a:t>Most Cardiovascular Patients Have Abnormal Glucose Metabolism</a:t>
            </a:r>
          </a:p>
        </p:txBody>
      </p:sp>
      <p:graphicFrame>
        <p:nvGraphicFramePr>
          <p:cNvPr id="45059" name="Chart 5">
            <a:extLst>
              <a:ext uri="{FF2B5EF4-FFF2-40B4-BE49-F238E27FC236}">
                <a16:creationId xmlns:a16="http://schemas.microsoft.com/office/drawing/2014/main" id="{8B68F7FC-9E8A-4E17-8890-76A7FA132F96}"/>
              </a:ext>
            </a:extLst>
          </p:cNvPr>
          <p:cNvGraphicFramePr>
            <a:graphicFrameLocks/>
          </p:cNvGraphicFramePr>
          <p:nvPr/>
        </p:nvGraphicFramePr>
        <p:xfrm>
          <a:off x="304800" y="2667000"/>
          <a:ext cx="2690813" cy="1828800"/>
        </p:xfrm>
        <a:graphic>
          <a:graphicData uri="http://schemas.openxmlformats.org/presentationml/2006/ole">
            <mc:AlternateContent xmlns:mc="http://schemas.openxmlformats.org/markup-compatibility/2006">
              <mc:Choice xmlns:v="urn:schemas-microsoft-com:vml" Requires="v">
                <p:oleObj spid="_x0000_s5275" name="Chart" r:id="rId4" imgW="2952614" imgH="2886075" progId="Excel.Chart.8">
                  <p:embed/>
                </p:oleObj>
              </mc:Choice>
              <mc:Fallback>
                <p:oleObj name="Chart" r:id="rId4" imgW="2952614" imgH="2886075" progId="Excel.Chart.8">
                  <p:embed/>
                  <p:pic>
                    <p:nvPicPr>
                      <p:cNvPr id="45059" name="Chart 5">
                        <a:extLst>
                          <a:ext uri="{FF2B5EF4-FFF2-40B4-BE49-F238E27FC236}">
                            <a16:creationId xmlns:a16="http://schemas.microsoft.com/office/drawing/2014/main" id="{8B68F7FC-9E8A-4E17-8890-76A7FA132F96}"/>
                          </a:ext>
                        </a:extLst>
                      </p:cNvPr>
                      <p:cNvPicPr>
                        <a:picLocks noChangeArrowheads="1"/>
                      </p:cNvPicPr>
                      <p:nvPr/>
                    </p:nvPicPr>
                    <p:blipFill>
                      <a:blip r:embed="rId5">
                        <a:extLst>
                          <a:ext uri="{28A0092B-C50C-407E-A947-70E740481C1C}">
                            <a14:useLocalDpi xmlns:a14="http://schemas.microsoft.com/office/drawing/2010/main" val="0"/>
                          </a:ext>
                        </a:extLst>
                      </a:blip>
                      <a:srcRect t="20187" r="8870" b="16446"/>
                      <a:stretch>
                        <a:fillRect/>
                      </a:stretch>
                    </p:blipFill>
                    <p:spPr bwMode="auto">
                      <a:xfrm>
                        <a:off x="304800" y="2667000"/>
                        <a:ext cx="2690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TextBox 6">
            <a:extLst>
              <a:ext uri="{FF2B5EF4-FFF2-40B4-BE49-F238E27FC236}">
                <a16:creationId xmlns:a16="http://schemas.microsoft.com/office/drawing/2014/main" id="{344479DC-E04C-4CC2-81F6-683E690AC486}"/>
              </a:ext>
            </a:extLst>
          </p:cNvPr>
          <p:cNvSpPr txBox="1">
            <a:spLocks noChangeArrowheads="1"/>
          </p:cNvSpPr>
          <p:nvPr/>
        </p:nvSpPr>
        <p:spPr bwMode="auto">
          <a:xfrm>
            <a:off x="576263" y="30813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35%</a:t>
            </a:r>
          </a:p>
        </p:txBody>
      </p:sp>
      <p:sp>
        <p:nvSpPr>
          <p:cNvPr id="45061" name="TextBox 7">
            <a:extLst>
              <a:ext uri="{FF2B5EF4-FFF2-40B4-BE49-F238E27FC236}">
                <a16:creationId xmlns:a16="http://schemas.microsoft.com/office/drawing/2014/main" id="{8BA24906-7353-42F3-BFD4-0924EA74CACF}"/>
              </a:ext>
            </a:extLst>
          </p:cNvPr>
          <p:cNvSpPr txBox="1">
            <a:spLocks noChangeArrowheads="1"/>
          </p:cNvSpPr>
          <p:nvPr/>
        </p:nvSpPr>
        <p:spPr bwMode="auto">
          <a:xfrm>
            <a:off x="1662113" y="303847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31%</a:t>
            </a:r>
          </a:p>
        </p:txBody>
      </p:sp>
      <p:sp>
        <p:nvSpPr>
          <p:cNvPr id="45062" name="TextBox 8">
            <a:extLst>
              <a:ext uri="{FF2B5EF4-FFF2-40B4-BE49-F238E27FC236}">
                <a16:creationId xmlns:a16="http://schemas.microsoft.com/office/drawing/2014/main" id="{74F63C87-6BCC-4F17-AF39-A0FEA21531C3}"/>
              </a:ext>
            </a:extLst>
          </p:cNvPr>
          <p:cNvSpPr txBox="1">
            <a:spLocks noChangeArrowheads="1"/>
          </p:cNvSpPr>
          <p:nvPr/>
        </p:nvSpPr>
        <p:spPr bwMode="auto">
          <a:xfrm>
            <a:off x="1160463" y="36401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34%</a:t>
            </a:r>
          </a:p>
        </p:txBody>
      </p:sp>
      <p:graphicFrame>
        <p:nvGraphicFramePr>
          <p:cNvPr id="45063" name="Chart 9">
            <a:extLst>
              <a:ext uri="{FF2B5EF4-FFF2-40B4-BE49-F238E27FC236}">
                <a16:creationId xmlns:a16="http://schemas.microsoft.com/office/drawing/2014/main" id="{17732A79-BEEF-4CFF-A514-08A7B76CB6F6}"/>
              </a:ext>
            </a:extLst>
          </p:cNvPr>
          <p:cNvGraphicFramePr>
            <a:graphicFrameLocks/>
          </p:cNvGraphicFramePr>
          <p:nvPr/>
        </p:nvGraphicFramePr>
        <p:xfrm>
          <a:off x="3352800" y="2590800"/>
          <a:ext cx="2514600" cy="1905000"/>
        </p:xfrm>
        <a:graphic>
          <a:graphicData uri="http://schemas.openxmlformats.org/presentationml/2006/ole">
            <mc:AlternateContent xmlns:mc="http://schemas.openxmlformats.org/markup-compatibility/2006">
              <mc:Choice xmlns:v="urn:schemas-microsoft-com:vml" Requires="v">
                <p:oleObj spid="_x0000_s5276" name="Chart" r:id="rId6" imgW="3028967" imgH="2448020" progId="Excel.Chart.8">
                  <p:embed/>
                </p:oleObj>
              </mc:Choice>
              <mc:Fallback>
                <p:oleObj name="Chart" r:id="rId6" imgW="3028967" imgH="2448020" progId="Excel.Chart.8">
                  <p:embed/>
                  <p:pic>
                    <p:nvPicPr>
                      <p:cNvPr id="45063" name="Chart 9">
                        <a:extLst>
                          <a:ext uri="{FF2B5EF4-FFF2-40B4-BE49-F238E27FC236}">
                            <a16:creationId xmlns:a16="http://schemas.microsoft.com/office/drawing/2014/main" id="{17732A79-BEEF-4CFF-A514-08A7B76CB6F6}"/>
                          </a:ext>
                        </a:extLst>
                      </p:cNvPr>
                      <p:cNvPicPr>
                        <a:picLocks noChangeArrowheads="1"/>
                      </p:cNvPicPr>
                      <p:nvPr/>
                    </p:nvPicPr>
                    <p:blipFill>
                      <a:blip r:embed="rId7">
                        <a:extLst>
                          <a:ext uri="{28A0092B-C50C-407E-A947-70E740481C1C}">
                            <a14:useLocalDpi xmlns:a14="http://schemas.microsoft.com/office/drawing/2010/main" val="0"/>
                          </a:ext>
                        </a:extLst>
                      </a:blip>
                      <a:srcRect t="11046" r="9024" b="11433"/>
                      <a:stretch>
                        <a:fillRect/>
                      </a:stretch>
                    </p:blipFill>
                    <p:spPr bwMode="auto">
                      <a:xfrm>
                        <a:off x="3352800" y="25908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4" name="TextBox 10">
            <a:extLst>
              <a:ext uri="{FF2B5EF4-FFF2-40B4-BE49-F238E27FC236}">
                <a16:creationId xmlns:a16="http://schemas.microsoft.com/office/drawing/2014/main" id="{4F70DC96-ECD2-477C-B0CA-51BD436DF3B4}"/>
              </a:ext>
            </a:extLst>
          </p:cNvPr>
          <p:cNvSpPr txBox="1">
            <a:spLocks noChangeArrowheads="1"/>
          </p:cNvSpPr>
          <p:nvPr/>
        </p:nvSpPr>
        <p:spPr bwMode="auto">
          <a:xfrm>
            <a:off x="3548063" y="30813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37%</a:t>
            </a:r>
          </a:p>
        </p:txBody>
      </p:sp>
      <p:sp>
        <p:nvSpPr>
          <p:cNvPr id="45065" name="TextBox 11">
            <a:extLst>
              <a:ext uri="{FF2B5EF4-FFF2-40B4-BE49-F238E27FC236}">
                <a16:creationId xmlns:a16="http://schemas.microsoft.com/office/drawing/2014/main" id="{5FECE44B-C815-4D54-B8F3-BF81F5677B70}"/>
              </a:ext>
            </a:extLst>
          </p:cNvPr>
          <p:cNvSpPr txBox="1">
            <a:spLocks noChangeArrowheads="1"/>
          </p:cNvSpPr>
          <p:nvPr/>
        </p:nvSpPr>
        <p:spPr bwMode="auto">
          <a:xfrm>
            <a:off x="4492625" y="289718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18%</a:t>
            </a:r>
          </a:p>
        </p:txBody>
      </p:sp>
      <p:sp>
        <p:nvSpPr>
          <p:cNvPr id="45066" name="TextBox 12">
            <a:extLst>
              <a:ext uri="{FF2B5EF4-FFF2-40B4-BE49-F238E27FC236}">
                <a16:creationId xmlns:a16="http://schemas.microsoft.com/office/drawing/2014/main" id="{2C17EBCD-3819-4F9B-BE44-DB3DF82980B8}"/>
              </a:ext>
            </a:extLst>
          </p:cNvPr>
          <p:cNvSpPr txBox="1">
            <a:spLocks noChangeArrowheads="1"/>
          </p:cNvSpPr>
          <p:nvPr/>
        </p:nvSpPr>
        <p:spPr bwMode="auto">
          <a:xfrm>
            <a:off x="4386263" y="35512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45%</a:t>
            </a:r>
          </a:p>
        </p:txBody>
      </p:sp>
      <p:graphicFrame>
        <p:nvGraphicFramePr>
          <p:cNvPr id="45067" name="Chart 13">
            <a:extLst>
              <a:ext uri="{FF2B5EF4-FFF2-40B4-BE49-F238E27FC236}">
                <a16:creationId xmlns:a16="http://schemas.microsoft.com/office/drawing/2014/main" id="{C8AEEE0D-5681-4AF8-A049-0BE56BEAFF51}"/>
              </a:ext>
            </a:extLst>
          </p:cNvPr>
          <p:cNvGraphicFramePr>
            <a:graphicFrameLocks/>
          </p:cNvGraphicFramePr>
          <p:nvPr/>
        </p:nvGraphicFramePr>
        <p:xfrm>
          <a:off x="6248400" y="2590800"/>
          <a:ext cx="2590800" cy="1905000"/>
        </p:xfrm>
        <a:graphic>
          <a:graphicData uri="http://schemas.openxmlformats.org/presentationml/2006/ole">
            <mc:AlternateContent xmlns:mc="http://schemas.openxmlformats.org/markup-compatibility/2006">
              <mc:Choice xmlns:v="urn:schemas-microsoft-com:vml" Requires="v">
                <p:oleObj spid="_x0000_s5277" name="Chart" r:id="rId8" imgW="2952614" imgH="1990820" progId="Excel.Chart.8">
                  <p:embed/>
                </p:oleObj>
              </mc:Choice>
              <mc:Fallback>
                <p:oleObj name="Chart" r:id="rId8" imgW="2952614" imgH="1990820" progId="Excel.Chart.8">
                  <p:embed/>
                  <p:pic>
                    <p:nvPicPr>
                      <p:cNvPr id="45067" name="Chart 13">
                        <a:extLst>
                          <a:ext uri="{FF2B5EF4-FFF2-40B4-BE49-F238E27FC236}">
                            <a16:creationId xmlns:a16="http://schemas.microsoft.com/office/drawing/2014/main" id="{C8AEEE0D-5681-4AF8-A049-0BE56BEAFF51}"/>
                          </a:ext>
                        </a:extLst>
                      </p:cNvPr>
                      <p:cNvPicPr>
                        <a:picLocks noChangeArrowheads="1"/>
                      </p:cNvPicPr>
                      <p:nvPr/>
                    </p:nvPicPr>
                    <p:blipFill>
                      <a:blip r:embed="rId9">
                        <a:extLst>
                          <a:ext uri="{28A0092B-C50C-407E-A947-70E740481C1C}">
                            <a14:useLocalDpi xmlns:a14="http://schemas.microsoft.com/office/drawing/2010/main" val="0"/>
                          </a:ext>
                        </a:extLst>
                      </a:blip>
                      <a:srcRect l="11130" t="22444" r="21774" b="17305"/>
                      <a:stretch>
                        <a:fillRect/>
                      </a:stretch>
                    </p:blipFill>
                    <p:spPr bwMode="auto">
                      <a:xfrm>
                        <a:off x="6248400" y="259080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8" name="TextBox 14">
            <a:extLst>
              <a:ext uri="{FF2B5EF4-FFF2-40B4-BE49-F238E27FC236}">
                <a16:creationId xmlns:a16="http://schemas.microsoft.com/office/drawing/2014/main" id="{28D29FBD-D28D-42D3-A103-B12933A8DBD5}"/>
              </a:ext>
            </a:extLst>
          </p:cNvPr>
          <p:cNvSpPr txBox="1">
            <a:spLocks noChangeArrowheads="1"/>
          </p:cNvSpPr>
          <p:nvPr/>
        </p:nvSpPr>
        <p:spPr bwMode="auto">
          <a:xfrm>
            <a:off x="6519863" y="30813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37%</a:t>
            </a:r>
          </a:p>
        </p:txBody>
      </p:sp>
      <p:sp>
        <p:nvSpPr>
          <p:cNvPr id="45069" name="TextBox 15">
            <a:extLst>
              <a:ext uri="{FF2B5EF4-FFF2-40B4-BE49-F238E27FC236}">
                <a16:creationId xmlns:a16="http://schemas.microsoft.com/office/drawing/2014/main" id="{94B09200-CFCE-427D-8899-7956CDA8AEC0}"/>
              </a:ext>
            </a:extLst>
          </p:cNvPr>
          <p:cNvSpPr txBox="1">
            <a:spLocks noChangeArrowheads="1"/>
          </p:cNvSpPr>
          <p:nvPr/>
        </p:nvSpPr>
        <p:spPr bwMode="auto">
          <a:xfrm>
            <a:off x="7539038" y="298291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27%</a:t>
            </a:r>
          </a:p>
        </p:txBody>
      </p:sp>
      <p:sp>
        <p:nvSpPr>
          <p:cNvPr id="45070" name="TextBox 16">
            <a:extLst>
              <a:ext uri="{FF2B5EF4-FFF2-40B4-BE49-F238E27FC236}">
                <a16:creationId xmlns:a16="http://schemas.microsoft.com/office/drawing/2014/main" id="{4F60DC1B-8AF3-4A85-8153-B77307213543}"/>
              </a:ext>
            </a:extLst>
          </p:cNvPr>
          <p:cNvSpPr txBox="1">
            <a:spLocks noChangeArrowheads="1"/>
          </p:cNvSpPr>
          <p:nvPr/>
        </p:nvSpPr>
        <p:spPr bwMode="auto">
          <a:xfrm>
            <a:off x="7319963" y="35131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1600">
                <a:solidFill>
                  <a:srgbClr val="000000"/>
                </a:solidFill>
              </a:rPr>
              <a:t>36%</a:t>
            </a:r>
          </a:p>
        </p:txBody>
      </p:sp>
      <p:sp>
        <p:nvSpPr>
          <p:cNvPr id="45071" name="TextBox 17">
            <a:extLst>
              <a:ext uri="{FF2B5EF4-FFF2-40B4-BE49-F238E27FC236}">
                <a16:creationId xmlns:a16="http://schemas.microsoft.com/office/drawing/2014/main" id="{3452D13C-4717-4AF8-BA9F-A68625BC65B6}"/>
              </a:ext>
            </a:extLst>
          </p:cNvPr>
          <p:cNvSpPr txBox="1">
            <a:spLocks noChangeArrowheads="1"/>
          </p:cNvSpPr>
          <p:nvPr/>
        </p:nvSpPr>
        <p:spPr bwMode="auto">
          <a:xfrm>
            <a:off x="481013" y="1655763"/>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2400">
                <a:solidFill>
                  <a:srgbClr val="FFFFFF"/>
                </a:solidFill>
              </a:rPr>
              <a:t>GAMI</a:t>
            </a:r>
          </a:p>
          <a:p>
            <a:pPr algn="ctr">
              <a:lnSpc>
                <a:spcPct val="100000"/>
              </a:lnSpc>
              <a:spcBef>
                <a:spcPct val="0"/>
              </a:spcBef>
              <a:buClrTx/>
              <a:buFontTx/>
              <a:buNone/>
            </a:pPr>
            <a:r>
              <a:rPr lang="en-US" altLang="en-US" sz="2400">
                <a:solidFill>
                  <a:srgbClr val="FFFFFF"/>
                </a:solidFill>
              </a:rPr>
              <a:t>n = 164</a:t>
            </a:r>
          </a:p>
        </p:txBody>
      </p:sp>
      <p:sp>
        <p:nvSpPr>
          <p:cNvPr id="45072" name="TextBox 18">
            <a:extLst>
              <a:ext uri="{FF2B5EF4-FFF2-40B4-BE49-F238E27FC236}">
                <a16:creationId xmlns:a16="http://schemas.microsoft.com/office/drawing/2014/main" id="{5C63FFE0-903E-4CB1-A3A4-C467E1589C74}"/>
              </a:ext>
            </a:extLst>
          </p:cNvPr>
          <p:cNvSpPr txBox="1">
            <a:spLocks noChangeArrowheads="1"/>
          </p:cNvSpPr>
          <p:nvPr/>
        </p:nvSpPr>
        <p:spPr bwMode="auto">
          <a:xfrm>
            <a:off x="3529013" y="1655763"/>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2400">
                <a:solidFill>
                  <a:srgbClr val="FFFFFF"/>
                </a:solidFill>
              </a:rPr>
              <a:t>EHS</a:t>
            </a:r>
          </a:p>
          <a:p>
            <a:pPr algn="ctr">
              <a:lnSpc>
                <a:spcPct val="100000"/>
              </a:lnSpc>
              <a:spcBef>
                <a:spcPct val="0"/>
              </a:spcBef>
              <a:buClrTx/>
              <a:buFontTx/>
              <a:buNone/>
            </a:pPr>
            <a:r>
              <a:rPr lang="en-US" altLang="en-US" sz="2400">
                <a:solidFill>
                  <a:srgbClr val="FFFFFF"/>
                </a:solidFill>
              </a:rPr>
              <a:t>n = 1920</a:t>
            </a:r>
          </a:p>
        </p:txBody>
      </p:sp>
      <p:sp>
        <p:nvSpPr>
          <p:cNvPr id="45073" name="TextBox 19">
            <a:extLst>
              <a:ext uri="{FF2B5EF4-FFF2-40B4-BE49-F238E27FC236}">
                <a16:creationId xmlns:a16="http://schemas.microsoft.com/office/drawing/2014/main" id="{D20CE283-0998-4794-918C-A7F546B0441F}"/>
              </a:ext>
            </a:extLst>
          </p:cNvPr>
          <p:cNvSpPr txBox="1">
            <a:spLocks noChangeArrowheads="1"/>
          </p:cNvSpPr>
          <p:nvPr/>
        </p:nvSpPr>
        <p:spPr bwMode="auto">
          <a:xfrm>
            <a:off x="6653213" y="1655763"/>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ctr">
              <a:lnSpc>
                <a:spcPct val="100000"/>
              </a:lnSpc>
              <a:spcBef>
                <a:spcPct val="0"/>
              </a:spcBef>
              <a:buClrTx/>
              <a:buFontTx/>
              <a:buNone/>
            </a:pPr>
            <a:r>
              <a:rPr lang="en-US" altLang="en-US" sz="2400">
                <a:solidFill>
                  <a:srgbClr val="FFFFFF"/>
                </a:solidFill>
              </a:rPr>
              <a:t>CHS</a:t>
            </a:r>
          </a:p>
          <a:p>
            <a:pPr algn="ctr">
              <a:lnSpc>
                <a:spcPct val="100000"/>
              </a:lnSpc>
              <a:spcBef>
                <a:spcPct val="0"/>
              </a:spcBef>
              <a:buClrTx/>
              <a:buFontTx/>
              <a:buNone/>
            </a:pPr>
            <a:r>
              <a:rPr lang="en-US" altLang="en-US" sz="2400">
                <a:solidFill>
                  <a:srgbClr val="FFFFFF"/>
                </a:solidFill>
              </a:rPr>
              <a:t>n = 2263</a:t>
            </a:r>
          </a:p>
        </p:txBody>
      </p:sp>
      <p:sp>
        <p:nvSpPr>
          <p:cNvPr id="45074" name="TextBox 20">
            <a:extLst>
              <a:ext uri="{FF2B5EF4-FFF2-40B4-BE49-F238E27FC236}">
                <a16:creationId xmlns:a16="http://schemas.microsoft.com/office/drawing/2014/main" id="{2DB5EACE-F796-413D-A655-940AE8AC5107}"/>
              </a:ext>
            </a:extLst>
          </p:cNvPr>
          <p:cNvSpPr txBox="1">
            <a:spLocks noChangeArrowheads="1"/>
          </p:cNvSpPr>
          <p:nvPr/>
        </p:nvSpPr>
        <p:spPr bwMode="auto">
          <a:xfrm>
            <a:off x="152400" y="5638800"/>
            <a:ext cx="8991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r>
              <a:rPr lang="en-US" altLang="en-US" sz="1800" dirty="0">
                <a:solidFill>
                  <a:srgbClr val="FFFFFF"/>
                </a:solidFill>
              </a:rPr>
              <a:t>GAMI = Glucose Tolerance in Patients with Acute Myocardial Infarction study; EHS = Euro Heart Survey; CHS = China Heart Survey</a:t>
            </a:r>
          </a:p>
          <a:p>
            <a:pPr>
              <a:lnSpc>
                <a:spcPct val="100000"/>
              </a:lnSpc>
              <a:spcBef>
                <a:spcPct val="0"/>
              </a:spcBef>
              <a:buClrTx/>
              <a:buFontTx/>
              <a:buNone/>
            </a:pPr>
            <a:endParaRPr lang="en-US" altLang="en-US" sz="1000" dirty="0">
              <a:solidFill>
                <a:srgbClr val="FFFFFF"/>
              </a:solidFill>
            </a:endParaRPr>
          </a:p>
        </p:txBody>
      </p:sp>
      <p:sp>
        <p:nvSpPr>
          <p:cNvPr id="22" name="TextBox 21">
            <a:extLst>
              <a:ext uri="{FF2B5EF4-FFF2-40B4-BE49-F238E27FC236}">
                <a16:creationId xmlns:a16="http://schemas.microsoft.com/office/drawing/2014/main" id="{A5A972AD-2596-4A49-85CE-E76BE258D020}"/>
              </a:ext>
            </a:extLst>
          </p:cNvPr>
          <p:cNvSpPr txBox="1">
            <a:spLocks noChangeArrowheads="1"/>
          </p:cNvSpPr>
          <p:nvPr/>
        </p:nvSpPr>
        <p:spPr bwMode="auto">
          <a:xfrm>
            <a:off x="3657600" y="5089317"/>
            <a:ext cx="269875" cy="2446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400" dirty="0">
              <a:ln>
                <a:solidFill>
                  <a:srgbClr val="000000"/>
                </a:solidFill>
              </a:ln>
              <a:solidFill>
                <a:srgbClr val="666699"/>
              </a:solidFill>
              <a:cs typeface="Arial" charset="0"/>
            </a:endParaRPr>
          </a:p>
        </p:txBody>
      </p:sp>
      <p:sp>
        <p:nvSpPr>
          <p:cNvPr id="45076" name="TextBox 22">
            <a:extLst>
              <a:ext uri="{FF2B5EF4-FFF2-40B4-BE49-F238E27FC236}">
                <a16:creationId xmlns:a16="http://schemas.microsoft.com/office/drawing/2014/main" id="{FEE200E8-5439-4BF5-9A57-CA9DC80428D5}"/>
              </a:ext>
            </a:extLst>
          </p:cNvPr>
          <p:cNvSpPr txBox="1">
            <a:spLocks noChangeArrowheads="1"/>
          </p:cNvSpPr>
          <p:nvPr/>
        </p:nvSpPr>
        <p:spPr bwMode="auto">
          <a:xfrm>
            <a:off x="4038600" y="50292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r>
              <a:rPr lang="en-US" altLang="en-US" sz="1600" dirty="0">
                <a:solidFill>
                  <a:srgbClr val="FFFFFF"/>
                </a:solidFill>
              </a:rPr>
              <a:t>Prediabetes</a:t>
            </a:r>
          </a:p>
        </p:txBody>
      </p:sp>
      <p:sp>
        <p:nvSpPr>
          <p:cNvPr id="45077" name="TextBox 23">
            <a:extLst>
              <a:ext uri="{FF2B5EF4-FFF2-40B4-BE49-F238E27FC236}">
                <a16:creationId xmlns:a16="http://schemas.microsoft.com/office/drawing/2014/main" id="{65CA17AA-4277-4514-832C-70AB8E9E4F71}"/>
              </a:ext>
            </a:extLst>
          </p:cNvPr>
          <p:cNvSpPr txBox="1">
            <a:spLocks noChangeArrowheads="1"/>
          </p:cNvSpPr>
          <p:nvPr/>
        </p:nvSpPr>
        <p:spPr bwMode="auto">
          <a:xfrm>
            <a:off x="936625" y="5089317"/>
            <a:ext cx="193675" cy="152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endParaRPr lang="en-US" altLang="en-US" sz="400">
              <a:solidFill>
                <a:srgbClr val="F3700D"/>
              </a:solidFill>
            </a:endParaRPr>
          </a:p>
        </p:txBody>
      </p:sp>
      <p:sp>
        <p:nvSpPr>
          <p:cNvPr id="45078" name="TextBox 24">
            <a:extLst>
              <a:ext uri="{FF2B5EF4-FFF2-40B4-BE49-F238E27FC236}">
                <a16:creationId xmlns:a16="http://schemas.microsoft.com/office/drawing/2014/main" id="{4F88BAF5-4874-4382-B77E-143AE48737E1}"/>
              </a:ext>
            </a:extLst>
          </p:cNvPr>
          <p:cNvSpPr txBox="1">
            <a:spLocks noChangeArrowheads="1"/>
          </p:cNvSpPr>
          <p:nvPr/>
        </p:nvSpPr>
        <p:spPr bwMode="auto">
          <a:xfrm>
            <a:off x="1358900" y="5003968"/>
            <a:ext cx="1908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r>
              <a:rPr lang="en-US" altLang="en-US" sz="1600" dirty="0">
                <a:solidFill>
                  <a:srgbClr val="FFFFFF"/>
                </a:solidFill>
              </a:rPr>
              <a:t>Normoglycemia</a:t>
            </a:r>
          </a:p>
        </p:txBody>
      </p:sp>
      <p:sp>
        <p:nvSpPr>
          <p:cNvPr id="45079" name="TextBox 25">
            <a:extLst>
              <a:ext uri="{FF2B5EF4-FFF2-40B4-BE49-F238E27FC236}">
                <a16:creationId xmlns:a16="http://schemas.microsoft.com/office/drawing/2014/main" id="{3EAD2EF8-D959-4809-8B2F-FE34FD1927DD}"/>
              </a:ext>
            </a:extLst>
          </p:cNvPr>
          <p:cNvSpPr txBox="1">
            <a:spLocks noChangeArrowheads="1"/>
          </p:cNvSpPr>
          <p:nvPr/>
        </p:nvSpPr>
        <p:spPr bwMode="auto">
          <a:xfrm>
            <a:off x="5638800" y="5181600"/>
            <a:ext cx="193675" cy="15240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endParaRPr lang="en-US" altLang="en-US" sz="400">
              <a:solidFill>
                <a:srgbClr val="FF0000"/>
              </a:solidFill>
            </a:endParaRPr>
          </a:p>
        </p:txBody>
      </p:sp>
      <p:sp>
        <p:nvSpPr>
          <p:cNvPr id="45080" name="TextBox 26">
            <a:extLst>
              <a:ext uri="{FF2B5EF4-FFF2-40B4-BE49-F238E27FC236}">
                <a16:creationId xmlns:a16="http://schemas.microsoft.com/office/drawing/2014/main" id="{D926CCC7-13EC-4F65-9DC6-F59F4C2E3C0E}"/>
              </a:ext>
            </a:extLst>
          </p:cNvPr>
          <p:cNvSpPr txBox="1">
            <a:spLocks noChangeArrowheads="1"/>
          </p:cNvSpPr>
          <p:nvPr/>
        </p:nvSpPr>
        <p:spPr bwMode="auto">
          <a:xfrm>
            <a:off x="5986316" y="501512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nSpc>
                <a:spcPct val="100000"/>
              </a:lnSpc>
              <a:spcBef>
                <a:spcPct val="0"/>
              </a:spcBef>
              <a:buClrTx/>
              <a:buFontTx/>
              <a:buNone/>
            </a:pPr>
            <a:r>
              <a:rPr lang="en-US" altLang="en-US" sz="1800" dirty="0">
                <a:solidFill>
                  <a:srgbClr val="FFFFFF"/>
                </a:solidFill>
              </a:rPr>
              <a:t>Type 2 Diabetes</a:t>
            </a:r>
          </a:p>
        </p:txBody>
      </p:sp>
      <p:sp>
        <p:nvSpPr>
          <p:cNvPr id="45081" name="Rectangle 25">
            <a:extLst>
              <a:ext uri="{FF2B5EF4-FFF2-40B4-BE49-F238E27FC236}">
                <a16:creationId xmlns:a16="http://schemas.microsoft.com/office/drawing/2014/main" id="{AC5022A1-DA8B-4CB2-BF55-177348C2137F}"/>
              </a:ext>
            </a:extLst>
          </p:cNvPr>
          <p:cNvSpPr>
            <a:spLocks noChangeArrowheads="1"/>
          </p:cNvSpPr>
          <p:nvPr/>
        </p:nvSpPr>
        <p:spPr bwMode="auto">
          <a:xfrm>
            <a:off x="3124200" y="6429375"/>
            <a:ext cx="581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1"/>
              </a:buClr>
              <a:buChar char="•"/>
              <a:defRPr sz="3200" b="1">
                <a:solidFill>
                  <a:schemeClr val="tx1"/>
                </a:solidFill>
                <a:latin typeface="Arial" panose="020B0604020202020204" pitchFamily="34" charset="0"/>
              </a:defRPr>
            </a:lvl1pPr>
            <a:lvl2pPr marL="742950" indent="-285750">
              <a:lnSpc>
                <a:spcPct val="90000"/>
              </a:lnSpc>
              <a:spcBef>
                <a:spcPct val="20000"/>
              </a:spcBef>
              <a:buClr>
                <a:schemeClr val="tx1"/>
              </a:buClr>
              <a:buChar char="–"/>
              <a:defRPr sz="2800" b="1">
                <a:solidFill>
                  <a:schemeClr val="tx1"/>
                </a:solidFill>
                <a:latin typeface="Arial" panose="020B0604020202020204" pitchFamily="34" charset="0"/>
              </a:defRPr>
            </a:lvl2pPr>
            <a:lvl3pPr marL="1143000" indent="-228600">
              <a:lnSpc>
                <a:spcPct val="90000"/>
              </a:lnSpc>
              <a:spcBef>
                <a:spcPct val="20000"/>
              </a:spcBef>
              <a:buClr>
                <a:schemeClr val="tx1"/>
              </a:buClr>
              <a:buSzPct val="55000"/>
              <a:buFont typeface="Monotype Sorts" pitchFamily="2" charset="2"/>
              <a:buChar char="u"/>
              <a:defRPr sz="2400" b="1">
                <a:solidFill>
                  <a:schemeClr val="tx1"/>
                </a:solidFill>
                <a:latin typeface="Arial" panose="020B0604020202020204" pitchFamily="34" charset="0"/>
              </a:defRPr>
            </a:lvl3pPr>
            <a:lvl4pPr marL="1600200" indent="-228600">
              <a:lnSpc>
                <a:spcPct val="90000"/>
              </a:lnSpc>
              <a:spcBef>
                <a:spcPct val="20000"/>
              </a:spcBef>
              <a:buClr>
                <a:schemeClr val="tx1"/>
              </a:buClr>
              <a:defRPr sz="2000" b="1">
                <a:solidFill>
                  <a:schemeClr val="tx1"/>
                </a:solidFill>
                <a:latin typeface="Arial" panose="020B0604020202020204" pitchFamily="34" charset="0"/>
              </a:defRPr>
            </a:lvl4pPr>
            <a:lvl5pPr marL="2057400" indent="-228600">
              <a:lnSpc>
                <a:spcPct val="90000"/>
              </a:lnSpc>
              <a:spcBef>
                <a:spcPct val="20000"/>
              </a:spcBef>
              <a:buClr>
                <a:schemeClr val="tx1"/>
              </a:buClr>
              <a:defRPr sz="20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tx1"/>
              </a:buClr>
              <a:defRPr sz="2000" b="1">
                <a:solidFill>
                  <a:schemeClr val="tx1"/>
                </a:solidFill>
                <a:latin typeface="Arial" panose="020B0604020202020204" pitchFamily="34" charset="0"/>
              </a:defRPr>
            </a:lvl9pPr>
          </a:lstStyle>
          <a:p>
            <a:pPr algn="r" eaLnBrk="1" hangingPunct="1">
              <a:lnSpc>
                <a:spcPct val="100000"/>
              </a:lnSpc>
              <a:spcBef>
                <a:spcPct val="0"/>
              </a:spcBef>
              <a:buClrTx/>
              <a:buFontTx/>
              <a:buNone/>
            </a:pPr>
            <a:r>
              <a:rPr lang="en-US" altLang="en-US" sz="1400">
                <a:solidFill>
                  <a:srgbClr val="FFFFFF"/>
                </a:solidFill>
                <a:latin typeface="Times New Roman" panose="02020603050405020304" pitchFamily="18" charset="0"/>
                <a:cs typeface="Arial" panose="020B0604020202020204" pitchFamily="34" charset="0"/>
              </a:rPr>
              <a:t>Anselmino M, et al. </a:t>
            </a:r>
            <a:r>
              <a:rPr lang="en-US" altLang="en-US" sz="1400" i="1">
                <a:solidFill>
                  <a:srgbClr val="FFFFFF"/>
                </a:solidFill>
                <a:latin typeface="Times New Roman" panose="02020603050405020304" pitchFamily="18" charset="0"/>
                <a:cs typeface="Arial" panose="020B0604020202020204" pitchFamily="34" charset="0"/>
              </a:rPr>
              <a:t>Rev Cardiovasc Med</a:t>
            </a:r>
            <a:r>
              <a:rPr lang="en-US" altLang="en-US" sz="1400">
                <a:solidFill>
                  <a:srgbClr val="FFFFFF"/>
                </a:solidFill>
                <a:latin typeface="Times New Roman" panose="02020603050405020304" pitchFamily="18" charset="0"/>
                <a:cs typeface="Arial" panose="020B0604020202020204" pitchFamily="34" charset="0"/>
              </a:rPr>
              <a:t>. 2008;9:29-38</a:t>
            </a:r>
            <a:r>
              <a:rPr lang="en-US" altLang="en-US" sz="1000">
                <a:solidFill>
                  <a:srgbClr val="FFFFFF"/>
                </a:solidFill>
                <a:latin typeface="Times" panose="02020603050405020304" pitchFamily="18" charset="0"/>
                <a:cs typeface="Arial" panose="020B0604020202020204" pitchFamily="34" charset="0"/>
              </a:rPr>
              <a:t>.</a:t>
            </a:r>
          </a:p>
        </p:txBody>
      </p:sp>
    </p:spTree>
    <p:extLst>
      <p:ext uri="{BB962C8B-B14F-4D97-AF65-F5344CB8AC3E}">
        <p14:creationId xmlns:p14="http://schemas.microsoft.com/office/powerpoint/2010/main" val="18813612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3C7FFEF-8BFF-4973-B49B-9322ACC9142C}"/>
              </a:ext>
            </a:extLst>
          </p:cNvPr>
          <p:cNvSpPr>
            <a:spLocks noGrp="1" noChangeArrowheads="1"/>
          </p:cNvSpPr>
          <p:nvPr>
            <p:ph type="title"/>
          </p:nvPr>
        </p:nvSpPr>
        <p:spPr/>
        <p:txBody>
          <a:bodyPr>
            <a:normAutofit fontScale="90000"/>
          </a:bodyPr>
          <a:lstStyle/>
          <a:p>
            <a:pPr>
              <a:defRPr/>
            </a:pPr>
            <a:r>
              <a:rPr lang="en-US"/>
              <a:t>Causes of Mortality in Patients With Diabetes </a:t>
            </a:r>
          </a:p>
        </p:txBody>
      </p:sp>
      <p:pic>
        <p:nvPicPr>
          <p:cNvPr id="34819" name="Picture 3" descr="0012">
            <a:extLst>
              <a:ext uri="{FF2B5EF4-FFF2-40B4-BE49-F238E27FC236}">
                <a16:creationId xmlns:a16="http://schemas.microsoft.com/office/drawing/2014/main" id="{1B9D0605-37FC-4A7E-8DB2-F69A13981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787"/>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12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D41FDE71DBE347B01DBA79D162B2D5" ma:contentTypeVersion="1" ma:contentTypeDescription="Create a new document." ma:contentTypeScope="" ma:versionID="73eb4b80b6e1cc64f394579d8dd94263">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FBD31D80-FCE6-4F6F-ABD5-E7B2AA986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5A2883-B410-4273-9934-1DBCD027D776}">
  <ds:schemaRefs>
    <ds:schemaRef ds:uri="http://schemas.microsoft.com/sharepoint/v3/contenttype/forms"/>
  </ds:schemaRefs>
</ds:datastoreItem>
</file>

<file path=customXml/itemProps3.xml><?xml version="1.0" encoding="utf-8"?>
<ds:datastoreItem xmlns:ds="http://schemas.openxmlformats.org/officeDocument/2006/customXml" ds:itemID="{8D701167-2ACC-4F23-A3A9-0D44422D3A8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20279</TotalTime>
  <Words>1902</Words>
  <Application>Microsoft Office PowerPoint</Application>
  <PresentationFormat>On-screen Show (4:3)</PresentationFormat>
  <Paragraphs>243</Paragraphs>
  <Slides>25</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7" baseType="lpstr">
      <vt:lpstr>Arial Unicode MS</vt:lpstr>
      <vt:lpstr>MS PGothic</vt:lpstr>
      <vt:lpstr>MS PGothic</vt:lpstr>
      <vt:lpstr>Arial</vt:lpstr>
      <vt:lpstr>Calibri</vt:lpstr>
      <vt:lpstr>Franklin Gothic Medium</vt:lpstr>
      <vt:lpstr>Symbol</vt:lpstr>
      <vt:lpstr>Times</vt:lpstr>
      <vt:lpstr>Times New Roman</vt:lpstr>
      <vt:lpstr>Verdana</vt:lpstr>
      <vt:lpstr>Office Theme</vt:lpstr>
      <vt:lpstr>Chart</vt:lpstr>
      <vt:lpstr>PowerPoint Presentation</vt:lpstr>
      <vt:lpstr>Is it time for a change?</vt:lpstr>
      <vt:lpstr>Parallels with the Lipid Story</vt:lpstr>
      <vt:lpstr>Roles / Opportunities of the CV Clinician in Diabetes</vt:lpstr>
      <vt:lpstr>PowerPoint Presentation</vt:lpstr>
      <vt:lpstr>PowerPoint Presentation</vt:lpstr>
      <vt:lpstr>Roles / Opportunities of the CV Clinician in Diabetes</vt:lpstr>
      <vt:lpstr>Most Cardiovascular Patients Have Abnormal Glucose Metabolism</vt:lpstr>
      <vt:lpstr>Causes of Mortality in Patients With Diabetes </vt:lpstr>
      <vt:lpstr>     Metabolic Syndrome and Diabetes in Relation to CHD, CVD, and Total Mortality: U.S. Men and Women Ages 30-74 </vt:lpstr>
      <vt:lpstr>Global Risk Assessment in DM:  10-year Total CVD Risk by Gender (Wong ND et al., Diab Vas Dis Res 2012)</vt:lpstr>
      <vt:lpstr>ACC / AHA 2014 Guidelines: ASCVD Risk Estimator and Statin Treatment</vt:lpstr>
      <vt:lpstr>Annual CHD Event Rates (in %) by Calcium Score Events by CAC Categories in Subjects with DM, MetS, or Neither Disease (Malik and Wong et al., Diabetes Care 2011)</vt:lpstr>
      <vt:lpstr>Roles / Opportunities of the CV Clinician in Diabetes</vt:lpstr>
      <vt:lpstr>PowerPoint Presentation</vt:lpstr>
      <vt:lpstr>Treating ABCs Reduces Diabetes Complications</vt:lpstr>
      <vt:lpstr>Comorbid Conditions in Type 2 Diabetics</vt:lpstr>
      <vt:lpstr>Gap for Multiple Targets in US Cohort</vt:lpstr>
      <vt:lpstr>Steno-2: Effects of Multifactorial Intervention on CV Outcomes</vt:lpstr>
      <vt:lpstr>PowerPoint Presentation</vt:lpstr>
      <vt:lpstr>Conclusions</vt:lpstr>
      <vt:lpstr>Connecting DM and CVD:  The Future is Now</vt:lpstr>
      <vt:lpstr>Discussion Questions</vt:lpstr>
      <vt:lpstr>Underutilization of Statins in Diabetes &amp; Lack of Goal Attainment on Therapy: NHANES </vt:lpstr>
      <vt:lpstr>PowerPoint Presentation</vt:lpstr>
    </vt:vector>
  </TitlesOfParts>
  <Company>sanofi-aventis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ASCVD and Comorbidities: Diabetes and Mixed Dyslipidemia</dc:title>
  <dc:creator>Harper, Dave  PH/US</dc:creator>
  <cp:lastModifiedBy>Nathan Wong</cp:lastModifiedBy>
  <cp:revision>68</cp:revision>
  <dcterms:created xsi:type="dcterms:W3CDTF">2017-03-24T17:40:21Z</dcterms:created>
  <dcterms:modified xsi:type="dcterms:W3CDTF">2017-06-20T13:45:04Z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0x010100AFD41FDE71DBE347B01DBA79D162B2D5</vt:lpwstr>
  </property>
</Properties>
</file>