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2"/>
  </p:notesMasterIdLst>
  <p:sldIdLst>
    <p:sldId id="256" r:id="rId2"/>
    <p:sldId id="269" r:id="rId3"/>
    <p:sldId id="257" r:id="rId4"/>
    <p:sldId id="258" r:id="rId5"/>
    <p:sldId id="262" r:id="rId6"/>
    <p:sldId id="265" r:id="rId7"/>
    <p:sldId id="267" r:id="rId8"/>
    <p:sldId id="259" r:id="rId9"/>
    <p:sldId id="260"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89" d="100"/>
          <a:sy n="89" d="100"/>
        </p:scale>
        <p:origin x="96"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D2DCA9-6B7B-4165-B41A-7F2D66614EBA}" type="datetimeFigureOut">
              <a:rPr lang="en-US" smtClean="0"/>
              <a:t>6/16/2017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E6A9E-BCD5-4605-8B3F-6E86FF5EC328}" type="slidenum">
              <a:rPr lang="en-US" smtClean="0"/>
              <a:t>‹#›</a:t>
            </a:fld>
            <a:endParaRPr lang="en-US"/>
          </a:p>
        </p:txBody>
      </p:sp>
    </p:spTree>
    <p:extLst>
      <p:ext uri="{BB962C8B-B14F-4D97-AF65-F5344CB8AC3E}">
        <p14:creationId xmlns:p14="http://schemas.microsoft.com/office/powerpoint/2010/main" val="791852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Slide Image Placeholder 1"/>
          <p:cNvSpPr>
            <a:spLocks noGrp="1" noRot="1" noChangeAspect="1" noTextEdit="1"/>
          </p:cNvSpPr>
          <p:nvPr>
            <p:ph type="sldImg"/>
          </p:nvPr>
        </p:nvSpPr>
        <p:spPr>
          <a:ln/>
        </p:spPr>
      </p:sp>
      <p:sp>
        <p:nvSpPr>
          <p:cNvPr id="372739" name="Notes Placeholder 2"/>
          <p:cNvSpPr>
            <a:spLocks noGrp="1"/>
          </p:cNvSpPr>
          <p:nvPr>
            <p:ph type="body" idx="1"/>
          </p:nvPr>
        </p:nvSpPr>
        <p:spPr/>
        <p:txBody>
          <a:bodyPr/>
          <a:lstStyle/>
          <a:p>
            <a:r>
              <a:rPr lang="en-US" dirty="0"/>
              <a:t>People with diabetes and hypertension should be treated to a systolic blood pressure goal of &lt;140 mmHg. There is strong evidence that systolic BP greater than 140 is harmful, and suggests clinicians should promptly initiate and titrate therapy in an ongoing fashion to achieve and maintain SBP &lt;140 mmHg in most patients; We’ll talk about your older adult patients shortly; </a:t>
            </a:r>
          </a:p>
          <a:p>
            <a:pPr>
              <a:buFont typeface="Arial" pitchFamily="34" charset="0"/>
              <a:buNone/>
            </a:pPr>
            <a:endParaRPr lang="en-US" dirty="0"/>
          </a:p>
          <a:p>
            <a:r>
              <a:rPr lang="en-US" dirty="0"/>
              <a:t>Lower systolic targets, such as &lt;130 mmHg, may be appropriate for certain individuals</a:t>
            </a:r>
            <a:r>
              <a:rPr lang="en-US" baseline="0" dirty="0"/>
              <a:t> at high risk of cardiovascular disease</a:t>
            </a:r>
            <a:r>
              <a:rPr lang="en-US" dirty="0"/>
              <a:t> if they</a:t>
            </a:r>
            <a:r>
              <a:rPr lang="en-US" baseline="0" dirty="0"/>
              <a:t> </a:t>
            </a:r>
            <a:r>
              <a:rPr lang="en-US" dirty="0"/>
              <a:t>can be achieved without undue treatment burden.</a:t>
            </a:r>
          </a:p>
          <a:p>
            <a:pPr>
              <a:buFont typeface="Arial" pitchFamily="34" charset="0"/>
              <a:buNone/>
            </a:pPr>
            <a:endParaRPr lang="en-US" dirty="0"/>
          </a:p>
          <a:p>
            <a:pPr>
              <a:buFont typeface="Arial" pitchFamily="34" charset="0"/>
              <a:buNone/>
            </a:pPr>
            <a:r>
              <a:rPr lang="en-US" b="1" dirty="0"/>
              <a:t>[SLIDE]</a:t>
            </a:r>
          </a:p>
        </p:txBody>
      </p:sp>
      <p:sp>
        <p:nvSpPr>
          <p:cNvPr id="372740" name="Slide Number Placeholder 3"/>
          <p:cNvSpPr txBox="1">
            <a:spLocks noGrp="1"/>
          </p:cNvSpPr>
          <p:nvPr/>
        </p:nvSpPr>
        <p:spPr bwMode="auto">
          <a:xfrm>
            <a:off x="3884027" y="8684926"/>
            <a:ext cx="2972421"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nchor="b"/>
          <a:lstStyle>
            <a:lvl1pPr>
              <a:defRPr sz="1100">
                <a:solidFill>
                  <a:schemeClr val="tx1"/>
                </a:solidFill>
                <a:latin typeface="Calibri" pitchFamily="34" charset="0"/>
              </a:defRPr>
            </a:lvl1pPr>
            <a:lvl2pPr marL="742950" indent="-285750">
              <a:defRPr sz="1100">
                <a:solidFill>
                  <a:schemeClr val="tx1"/>
                </a:solidFill>
                <a:latin typeface="Calibri" pitchFamily="34" charset="0"/>
              </a:defRPr>
            </a:lvl2pPr>
            <a:lvl3pPr marL="1143000" indent="-228600">
              <a:defRPr sz="1100">
                <a:solidFill>
                  <a:schemeClr val="tx1"/>
                </a:solidFill>
                <a:latin typeface="Calibri" pitchFamily="34" charset="0"/>
              </a:defRPr>
            </a:lvl3pPr>
            <a:lvl4pPr marL="1600200" indent="-228600">
              <a:defRPr sz="1100">
                <a:solidFill>
                  <a:schemeClr val="tx1"/>
                </a:solidFill>
                <a:latin typeface="Calibri" pitchFamily="34" charset="0"/>
              </a:defRPr>
            </a:lvl4pPr>
            <a:lvl5pPr marL="2057400" indent="-228600">
              <a:defRPr sz="1100">
                <a:solidFill>
                  <a:schemeClr val="tx1"/>
                </a:solidFill>
                <a:latin typeface="Calibri" pitchFamily="34" charset="0"/>
              </a:defRPr>
            </a:lvl5pPr>
            <a:lvl6pPr marL="2514600" indent="-228600" eaLnBrk="0" fontAlgn="base" hangingPunct="0">
              <a:spcBef>
                <a:spcPts val="400"/>
              </a:spcBef>
              <a:spcAft>
                <a:spcPct val="0"/>
              </a:spcAft>
              <a:defRPr sz="1100">
                <a:solidFill>
                  <a:schemeClr val="tx1"/>
                </a:solidFill>
                <a:latin typeface="Calibri" pitchFamily="34" charset="0"/>
              </a:defRPr>
            </a:lvl6pPr>
            <a:lvl7pPr marL="2971800" indent="-228600" eaLnBrk="0" fontAlgn="base" hangingPunct="0">
              <a:spcBef>
                <a:spcPts val="400"/>
              </a:spcBef>
              <a:spcAft>
                <a:spcPct val="0"/>
              </a:spcAft>
              <a:defRPr sz="1100">
                <a:solidFill>
                  <a:schemeClr val="tx1"/>
                </a:solidFill>
                <a:latin typeface="Calibri" pitchFamily="34" charset="0"/>
              </a:defRPr>
            </a:lvl7pPr>
            <a:lvl8pPr marL="3429000" indent="-228600" eaLnBrk="0" fontAlgn="base" hangingPunct="0">
              <a:spcBef>
                <a:spcPts val="400"/>
              </a:spcBef>
              <a:spcAft>
                <a:spcPct val="0"/>
              </a:spcAft>
              <a:defRPr sz="1100">
                <a:solidFill>
                  <a:schemeClr val="tx1"/>
                </a:solidFill>
                <a:latin typeface="Calibri" pitchFamily="34" charset="0"/>
              </a:defRPr>
            </a:lvl8pPr>
            <a:lvl9pPr marL="3886200" indent="-228600" eaLnBrk="0" fontAlgn="base" hangingPunct="0">
              <a:spcBef>
                <a:spcPts val="400"/>
              </a:spcBef>
              <a:spcAft>
                <a:spcPct val="0"/>
              </a:spcAft>
              <a:defRPr sz="1100">
                <a:solidFill>
                  <a:schemeClr val="tx1"/>
                </a:solidFill>
                <a:latin typeface="Calibri" pitchFamily="34" charset="0"/>
              </a:defRPr>
            </a:lvl9pPr>
          </a:lstStyle>
          <a:p>
            <a:pPr algn="r"/>
            <a:fld id="{B3C9175B-ED17-4079-803D-6776DF6DD7D3}" type="slidenum">
              <a:rPr lang="en-US" sz="900"/>
              <a:pPr algn="r"/>
              <a:t>6</a:t>
            </a:fld>
            <a:endParaRPr lang="en-US" sz="900"/>
          </a:p>
        </p:txBody>
      </p:sp>
      <p:sp>
        <p:nvSpPr>
          <p:cNvPr id="372741" name="TextBox 5"/>
          <p:cNvSpPr txBox="1">
            <a:spLocks noChangeArrowheads="1"/>
          </p:cNvSpPr>
          <p:nvPr/>
        </p:nvSpPr>
        <p:spPr bwMode="auto">
          <a:xfrm>
            <a:off x="686421" y="8630276"/>
            <a:ext cx="5485158" cy="367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spAutoFit/>
          </a:bodyPr>
          <a:lstStyle>
            <a:lvl1pPr marL="111125" indent="-111125">
              <a:defRPr sz="1100">
                <a:solidFill>
                  <a:schemeClr val="tx1"/>
                </a:solidFill>
                <a:latin typeface="Calibri" pitchFamily="34" charset="0"/>
              </a:defRPr>
            </a:lvl1pPr>
            <a:lvl2pPr marL="742950" indent="-285750">
              <a:defRPr sz="1100">
                <a:solidFill>
                  <a:schemeClr val="tx1"/>
                </a:solidFill>
                <a:latin typeface="Calibri" pitchFamily="34" charset="0"/>
              </a:defRPr>
            </a:lvl2pPr>
            <a:lvl3pPr marL="1143000" indent="-228600">
              <a:defRPr sz="1100">
                <a:solidFill>
                  <a:schemeClr val="tx1"/>
                </a:solidFill>
                <a:latin typeface="Calibri" pitchFamily="34" charset="0"/>
              </a:defRPr>
            </a:lvl3pPr>
            <a:lvl4pPr marL="1600200" indent="-228600">
              <a:defRPr sz="1100">
                <a:solidFill>
                  <a:schemeClr val="tx1"/>
                </a:solidFill>
                <a:latin typeface="Calibri" pitchFamily="34" charset="0"/>
              </a:defRPr>
            </a:lvl4pPr>
            <a:lvl5pPr marL="2057400" indent="-228600">
              <a:defRPr sz="1100">
                <a:solidFill>
                  <a:schemeClr val="tx1"/>
                </a:solidFill>
                <a:latin typeface="Calibri" pitchFamily="34" charset="0"/>
              </a:defRPr>
            </a:lvl5pPr>
            <a:lvl6pPr marL="2514600" indent="-228600" eaLnBrk="0" fontAlgn="base" hangingPunct="0">
              <a:spcBef>
                <a:spcPts val="400"/>
              </a:spcBef>
              <a:spcAft>
                <a:spcPct val="0"/>
              </a:spcAft>
              <a:defRPr sz="1100">
                <a:solidFill>
                  <a:schemeClr val="tx1"/>
                </a:solidFill>
                <a:latin typeface="Calibri" pitchFamily="34" charset="0"/>
              </a:defRPr>
            </a:lvl6pPr>
            <a:lvl7pPr marL="2971800" indent="-228600" eaLnBrk="0" fontAlgn="base" hangingPunct="0">
              <a:spcBef>
                <a:spcPts val="400"/>
              </a:spcBef>
              <a:spcAft>
                <a:spcPct val="0"/>
              </a:spcAft>
              <a:defRPr sz="1100">
                <a:solidFill>
                  <a:schemeClr val="tx1"/>
                </a:solidFill>
                <a:latin typeface="Calibri" pitchFamily="34" charset="0"/>
              </a:defRPr>
            </a:lvl7pPr>
            <a:lvl8pPr marL="3429000" indent="-228600" eaLnBrk="0" fontAlgn="base" hangingPunct="0">
              <a:spcBef>
                <a:spcPts val="400"/>
              </a:spcBef>
              <a:spcAft>
                <a:spcPct val="0"/>
              </a:spcAft>
              <a:defRPr sz="1100">
                <a:solidFill>
                  <a:schemeClr val="tx1"/>
                </a:solidFill>
                <a:latin typeface="Calibri" pitchFamily="34" charset="0"/>
              </a:defRPr>
            </a:lvl8pPr>
            <a:lvl9pPr marL="3886200" indent="-228600" eaLnBrk="0" fontAlgn="base" hangingPunct="0">
              <a:spcBef>
                <a:spcPts val="400"/>
              </a:spcBef>
              <a:spcAft>
                <a:spcPct val="0"/>
              </a:spcAft>
              <a:defRPr sz="1100">
                <a:solidFill>
                  <a:schemeClr val="tx1"/>
                </a:solidFill>
                <a:latin typeface="Calibri" pitchFamily="34" charset="0"/>
              </a:defRPr>
            </a:lvl9pPr>
          </a:lstStyle>
          <a:p>
            <a:pPr>
              <a:spcBef>
                <a:spcPts val="589"/>
              </a:spcBef>
            </a:pPr>
            <a:r>
              <a:rPr lang="en-US" sz="900" b="1"/>
              <a:t>Reference</a:t>
            </a:r>
          </a:p>
          <a:p>
            <a:r>
              <a:rPr lang="en-US" sz="900"/>
              <a:t>American Diabetes Association. Standards of medical care in diabetes—2014. Diabetes Care 2014;37(suppl 1):S36</a:t>
            </a:r>
          </a:p>
        </p:txBody>
      </p:sp>
    </p:spTree>
    <p:extLst>
      <p:ext uri="{BB962C8B-B14F-4D97-AF65-F5344CB8AC3E}">
        <p14:creationId xmlns:p14="http://schemas.microsoft.com/office/powerpoint/2010/main" val="155662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Slide Image Placeholder 1"/>
          <p:cNvSpPr>
            <a:spLocks noGrp="1" noRot="1" noChangeAspect="1" noTextEdit="1"/>
          </p:cNvSpPr>
          <p:nvPr>
            <p:ph type="sldImg"/>
          </p:nvPr>
        </p:nvSpPr>
        <p:spPr>
          <a:ln/>
        </p:spPr>
      </p:sp>
      <p:sp>
        <p:nvSpPr>
          <p:cNvPr id="381955" name="Notes Placeholder 2"/>
          <p:cNvSpPr>
            <a:spLocks noGrp="1"/>
          </p:cNvSpPr>
          <p:nvPr>
            <p:ph type="body" idx="1"/>
          </p:nvPr>
        </p:nvSpPr>
        <p:spPr>
          <a:xfrm>
            <a:off x="686421" y="4422099"/>
            <a:ext cx="5485158" cy="4114488"/>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Here is a summary of recommendations for statin treatment in people with diabetes. All of these recommendations are in addition to lifestyle therapy, as indicated by the asterisk by Recommended Statin Intensity. </a:t>
            </a:r>
            <a:r>
              <a:rPr lang="en-US" sz="1200" dirty="0">
                <a:solidFill>
                  <a:schemeClr val="bg1"/>
                </a:solidFill>
                <a:latin typeface="Helvetica" pitchFamily="34" charset="0"/>
              </a:rPr>
              <a:t>ASCVD risk factors include LDL cholesterol ≥100 mg/</a:t>
            </a:r>
            <a:r>
              <a:rPr lang="en-US" sz="1200" dirty="0" err="1">
                <a:solidFill>
                  <a:schemeClr val="bg1"/>
                </a:solidFill>
                <a:latin typeface="Helvetica" pitchFamily="34" charset="0"/>
              </a:rPr>
              <a:t>dL</a:t>
            </a:r>
            <a:r>
              <a:rPr lang="en-US" sz="1200" dirty="0">
                <a:solidFill>
                  <a:schemeClr val="bg1"/>
                </a:solidFill>
                <a:latin typeface="Helvetica" pitchFamily="34" charset="0"/>
              </a:rPr>
              <a:t> (2.6 </a:t>
            </a:r>
            <a:r>
              <a:rPr lang="en-US" sz="1200" dirty="0" err="1">
                <a:solidFill>
                  <a:schemeClr val="bg1"/>
                </a:solidFill>
                <a:latin typeface="Helvetica" pitchFamily="34" charset="0"/>
              </a:rPr>
              <a:t>mmol</a:t>
            </a:r>
            <a:r>
              <a:rPr lang="en-US" sz="1200" dirty="0">
                <a:solidFill>
                  <a:schemeClr val="bg1"/>
                </a:solidFill>
                <a:latin typeface="Helvetica" pitchFamily="34" charset="0"/>
              </a:rPr>
              <a:t>/L), high blood pressure, smoking, chronic kidney disease, albuminuria, and family history of premature ASCVD. </a:t>
            </a:r>
          </a:p>
          <a:p>
            <a:endParaRPr lang="en-US" dirty="0"/>
          </a:p>
          <a:p>
            <a:endParaRPr lang="en-US" dirty="0"/>
          </a:p>
          <a:p>
            <a:r>
              <a:rPr lang="en-US" dirty="0"/>
              <a:t>For your patients less than 40 years old without ASCVD risk factors, no statins are recommended. If they do have risk factors</a:t>
            </a:r>
            <a:r>
              <a:rPr lang="en-US" baseline="0" dirty="0"/>
              <a:t>, moderate </a:t>
            </a:r>
            <a:r>
              <a:rPr lang="en-US" dirty="0"/>
              <a:t>or high dose statin therapy is recommended.  For patients with overt ASCVD, a high dose is recommended.</a:t>
            </a:r>
          </a:p>
          <a:p>
            <a:endParaRPr lang="en-US" dirty="0"/>
          </a:p>
          <a:p>
            <a:r>
              <a:rPr lang="en-US" dirty="0"/>
              <a:t>For your patients aged 40-75 with no risk factors, moderate dose statin therapy is recommended in addition to lifestyle. For patients in this age group with ASCVD risk factors, a high dose is recommended, and for your patients with acute coronary syndrome and LDL greater than or equal</a:t>
            </a:r>
            <a:r>
              <a:rPr lang="en-US" baseline="0" dirty="0"/>
              <a:t> to </a:t>
            </a:r>
            <a:r>
              <a:rPr lang="en-US" dirty="0"/>
              <a:t>50, a moderate dose plus </a:t>
            </a:r>
            <a:r>
              <a:rPr lang="en-US" dirty="0" err="1"/>
              <a:t>ezetimibe</a:t>
            </a:r>
            <a:r>
              <a:rPr lang="en-US" dirty="0"/>
              <a:t> is recommended (along with lifestyle intervention). This treatment is also recommended for patients with a history of ASCVD who can’t tolerate high dose statin.</a:t>
            </a:r>
          </a:p>
          <a:p>
            <a:endParaRPr lang="en-US" dirty="0"/>
          </a:p>
          <a:p>
            <a:r>
              <a:rPr lang="en-US" dirty="0"/>
              <a:t>And finally, for your patients over 75 years old with no risk factors, a moderate dose is recommended. With ASCVD risk factors, a moderate or high dose, and with overt ASCVD, a high dose along with that lifestyle therapy.  And again for your patients in this age group with acute coronary syndrome and LDL greater</a:t>
            </a:r>
            <a:r>
              <a:rPr lang="en-US" baseline="0" dirty="0"/>
              <a:t> than or equal to </a:t>
            </a:r>
            <a:r>
              <a:rPr lang="en-US" dirty="0"/>
              <a:t>50 or who can’t tolerate high dose statin therapy, moderate dose plus ezetimibe is recommended.</a:t>
            </a:r>
          </a:p>
          <a:p>
            <a:endParaRPr lang="en-US" dirty="0"/>
          </a:p>
          <a:p>
            <a:r>
              <a:rPr lang="en-US" b="1" dirty="0"/>
              <a:t>[SLIDE]</a:t>
            </a:r>
          </a:p>
          <a:p>
            <a:endParaRPr lang="en-US" dirty="0"/>
          </a:p>
          <a:p>
            <a:r>
              <a:rPr lang="en-US" dirty="0"/>
              <a:t>*In addition to lifestyle therapy.</a:t>
            </a:r>
          </a:p>
          <a:p>
            <a:r>
              <a:rPr lang="en-US" dirty="0"/>
              <a:t>**ASCVD risk factors include LDL cholesterol ≥100 mg/</a:t>
            </a:r>
            <a:r>
              <a:rPr lang="en-US" dirty="0" err="1"/>
              <a:t>dL</a:t>
            </a:r>
            <a:r>
              <a:rPr lang="en-US" dirty="0"/>
              <a:t> (2.6 </a:t>
            </a:r>
            <a:r>
              <a:rPr lang="en-US" dirty="0" err="1"/>
              <a:t>mmol</a:t>
            </a:r>
            <a:r>
              <a:rPr lang="en-US" dirty="0"/>
              <a:t>/L), high blood pressure, smoking, overweight and obesity, and family history of premature ASCVD. </a:t>
            </a:r>
          </a:p>
          <a:p>
            <a:endParaRPr lang="en-US" dirty="0"/>
          </a:p>
        </p:txBody>
      </p:sp>
      <p:sp>
        <p:nvSpPr>
          <p:cNvPr id="381956" name="Slide Number Placeholder 3"/>
          <p:cNvSpPr txBox="1">
            <a:spLocks noGrp="1"/>
          </p:cNvSpPr>
          <p:nvPr/>
        </p:nvSpPr>
        <p:spPr bwMode="auto">
          <a:xfrm>
            <a:off x="3884027" y="8684926"/>
            <a:ext cx="2972421" cy="4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nchor="b"/>
          <a:lstStyle>
            <a:lvl1pPr>
              <a:defRPr sz="1100">
                <a:solidFill>
                  <a:schemeClr val="tx1"/>
                </a:solidFill>
                <a:latin typeface="Calibri" pitchFamily="34" charset="0"/>
              </a:defRPr>
            </a:lvl1pPr>
            <a:lvl2pPr marL="742950" indent="-285750">
              <a:defRPr sz="1100">
                <a:solidFill>
                  <a:schemeClr val="tx1"/>
                </a:solidFill>
                <a:latin typeface="Calibri" pitchFamily="34" charset="0"/>
              </a:defRPr>
            </a:lvl2pPr>
            <a:lvl3pPr marL="1143000" indent="-228600">
              <a:defRPr sz="1100">
                <a:solidFill>
                  <a:schemeClr val="tx1"/>
                </a:solidFill>
                <a:latin typeface="Calibri" pitchFamily="34" charset="0"/>
              </a:defRPr>
            </a:lvl3pPr>
            <a:lvl4pPr marL="1600200" indent="-228600">
              <a:defRPr sz="1100">
                <a:solidFill>
                  <a:schemeClr val="tx1"/>
                </a:solidFill>
                <a:latin typeface="Calibri" pitchFamily="34" charset="0"/>
              </a:defRPr>
            </a:lvl4pPr>
            <a:lvl5pPr marL="2057400" indent="-228600">
              <a:defRPr sz="1100">
                <a:solidFill>
                  <a:schemeClr val="tx1"/>
                </a:solidFill>
                <a:latin typeface="Calibri" pitchFamily="34" charset="0"/>
              </a:defRPr>
            </a:lvl5pPr>
            <a:lvl6pPr marL="2514600" indent="-228600" eaLnBrk="0" fontAlgn="base" hangingPunct="0">
              <a:spcBef>
                <a:spcPts val="400"/>
              </a:spcBef>
              <a:spcAft>
                <a:spcPct val="0"/>
              </a:spcAft>
              <a:defRPr sz="1100">
                <a:solidFill>
                  <a:schemeClr val="tx1"/>
                </a:solidFill>
                <a:latin typeface="Calibri" pitchFamily="34" charset="0"/>
              </a:defRPr>
            </a:lvl6pPr>
            <a:lvl7pPr marL="2971800" indent="-228600" eaLnBrk="0" fontAlgn="base" hangingPunct="0">
              <a:spcBef>
                <a:spcPts val="400"/>
              </a:spcBef>
              <a:spcAft>
                <a:spcPct val="0"/>
              </a:spcAft>
              <a:defRPr sz="1100">
                <a:solidFill>
                  <a:schemeClr val="tx1"/>
                </a:solidFill>
                <a:latin typeface="Calibri" pitchFamily="34" charset="0"/>
              </a:defRPr>
            </a:lvl7pPr>
            <a:lvl8pPr marL="3429000" indent="-228600" eaLnBrk="0" fontAlgn="base" hangingPunct="0">
              <a:spcBef>
                <a:spcPts val="400"/>
              </a:spcBef>
              <a:spcAft>
                <a:spcPct val="0"/>
              </a:spcAft>
              <a:defRPr sz="1100">
                <a:solidFill>
                  <a:schemeClr val="tx1"/>
                </a:solidFill>
                <a:latin typeface="Calibri" pitchFamily="34" charset="0"/>
              </a:defRPr>
            </a:lvl8pPr>
            <a:lvl9pPr marL="3886200" indent="-228600" eaLnBrk="0" fontAlgn="base" hangingPunct="0">
              <a:spcBef>
                <a:spcPts val="400"/>
              </a:spcBef>
              <a:spcAft>
                <a:spcPct val="0"/>
              </a:spcAft>
              <a:defRPr sz="1100">
                <a:solidFill>
                  <a:schemeClr val="tx1"/>
                </a:solidFill>
                <a:latin typeface="Calibri" pitchFamily="34" charset="0"/>
              </a:defRPr>
            </a:lvl9pPr>
          </a:lstStyle>
          <a:p>
            <a:pPr algn="r"/>
            <a:fld id="{6591332C-9FC3-408B-8CBC-DFE4C49196EE}" type="slidenum">
              <a:rPr lang="en-US" sz="900"/>
              <a:pPr algn="r"/>
              <a:t>7</a:t>
            </a:fld>
            <a:endParaRPr lang="en-US" sz="900"/>
          </a:p>
        </p:txBody>
      </p:sp>
      <p:sp>
        <p:nvSpPr>
          <p:cNvPr id="381957" name="TextBox 5"/>
          <p:cNvSpPr txBox="1">
            <a:spLocks noChangeArrowheads="1"/>
          </p:cNvSpPr>
          <p:nvPr/>
        </p:nvSpPr>
        <p:spPr bwMode="auto">
          <a:xfrm>
            <a:off x="686421" y="8630276"/>
            <a:ext cx="5485158" cy="367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spAutoFit/>
          </a:bodyPr>
          <a:lstStyle>
            <a:lvl1pPr marL="111125" indent="-111125">
              <a:defRPr sz="1100">
                <a:solidFill>
                  <a:schemeClr val="tx1"/>
                </a:solidFill>
                <a:latin typeface="Calibri" pitchFamily="34" charset="0"/>
              </a:defRPr>
            </a:lvl1pPr>
            <a:lvl2pPr marL="742950" indent="-285750">
              <a:defRPr sz="1100">
                <a:solidFill>
                  <a:schemeClr val="tx1"/>
                </a:solidFill>
                <a:latin typeface="Calibri" pitchFamily="34" charset="0"/>
              </a:defRPr>
            </a:lvl2pPr>
            <a:lvl3pPr marL="1143000" indent="-228600">
              <a:defRPr sz="1100">
                <a:solidFill>
                  <a:schemeClr val="tx1"/>
                </a:solidFill>
                <a:latin typeface="Calibri" pitchFamily="34" charset="0"/>
              </a:defRPr>
            </a:lvl3pPr>
            <a:lvl4pPr marL="1600200" indent="-228600">
              <a:defRPr sz="1100">
                <a:solidFill>
                  <a:schemeClr val="tx1"/>
                </a:solidFill>
                <a:latin typeface="Calibri" pitchFamily="34" charset="0"/>
              </a:defRPr>
            </a:lvl4pPr>
            <a:lvl5pPr marL="2057400" indent="-228600">
              <a:defRPr sz="1100">
                <a:solidFill>
                  <a:schemeClr val="tx1"/>
                </a:solidFill>
                <a:latin typeface="Calibri" pitchFamily="34" charset="0"/>
              </a:defRPr>
            </a:lvl5pPr>
            <a:lvl6pPr marL="2514600" indent="-228600" eaLnBrk="0" fontAlgn="base" hangingPunct="0">
              <a:spcBef>
                <a:spcPts val="400"/>
              </a:spcBef>
              <a:spcAft>
                <a:spcPct val="0"/>
              </a:spcAft>
              <a:defRPr sz="1100">
                <a:solidFill>
                  <a:schemeClr val="tx1"/>
                </a:solidFill>
                <a:latin typeface="Calibri" pitchFamily="34" charset="0"/>
              </a:defRPr>
            </a:lvl6pPr>
            <a:lvl7pPr marL="2971800" indent="-228600" eaLnBrk="0" fontAlgn="base" hangingPunct="0">
              <a:spcBef>
                <a:spcPts val="400"/>
              </a:spcBef>
              <a:spcAft>
                <a:spcPct val="0"/>
              </a:spcAft>
              <a:defRPr sz="1100">
                <a:solidFill>
                  <a:schemeClr val="tx1"/>
                </a:solidFill>
                <a:latin typeface="Calibri" pitchFamily="34" charset="0"/>
              </a:defRPr>
            </a:lvl7pPr>
            <a:lvl8pPr marL="3429000" indent="-228600" eaLnBrk="0" fontAlgn="base" hangingPunct="0">
              <a:spcBef>
                <a:spcPts val="400"/>
              </a:spcBef>
              <a:spcAft>
                <a:spcPct val="0"/>
              </a:spcAft>
              <a:defRPr sz="1100">
                <a:solidFill>
                  <a:schemeClr val="tx1"/>
                </a:solidFill>
                <a:latin typeface="Calibri" pitchFamily="34" charset="0"/>
              </a:defRPr>
            </a:lvl8pPr>
            <a:lvl9pPr marL="3886200" indent="-228600" eaLnBrk="0" fontAlgn="base" hangingPunct="0">
              <a:spcBef>
                <a:spcPts val="400"/>
              </a:spcBef>
              <a:spcAft>
                <a:spcPct val="0"/>
              </a:spcAft>
              <a:defRPr sz="1100">
                <a:solidFill>
                  <a:schemeClr val="tx1"/>
                </a:solidFill>
                <a:latin typeface="Calibri" pitchFamily="34" charset="0"/>
              </a:defRPr>
            </a:lvl9pPr>
          </a:lstStyle>
          <a:p>
            <a:pPr>
              <a:spcBef>
                <a:spcPts val="589"/>
              </a:spcBef>
            </a:pPr>
            <a:r>
              <a:rPr lang="en-US" sz="900" b="1"/>
              <a:t>Reference</a:t>
            </a:r>
          </a:p>
          <a:p>
            <a:r>
              <a:rPr lang="en-US" sz="900"/>
              <a:t>American Diabetes Association. Standards of medical care in diabetes—2014. Diabetes Care 2014;37(suppl 1):S38</a:t>
            </a:r>
          </a:p>
        </p:txBody>
      </p:sp>
    </p:spTree>
    <p:extLst>
      <p:ext uri="{BB962C8B-B14F-4D97-AF65-F5344CB8AC3E}">
        <p14:creationId xmlns:p14="http://schemas.microsoft.com/office/powerpoint/2010/main" val="4090911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69D60D1-7F49-47FF-BB53-82E1BB194FA3}" type="datetimeFigureOut">
              <a:rPr lang="en-US" smtClean="0"/>
              <a:t>6/16/2017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3214007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9D60D1-7F49-47FF-BB53-82E1BB194FA3}" type="datetimeFigureOut">
              <a:rPr lang="en-US" smtClean="0"/>
              <a:t>6/16/2017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3033495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9D60D1-7F49-47FF-BB53-82E1BB194FA3}" type="datetimeFigureOut">
              <a:rPr lang="en-US" smtClean="0"/>
              <a:t>6/16/2017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1921369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9D60D1-7F49-47FF-BB53-82E1BB194FA3}" type="datetimeFigureOut">
              <a:rPr lang="en-US" smtClean="0"/>
              <a:t>6/16/2017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827401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9D60D1-7F49-47FF-BB53-82E1BB194FA3}" type="datetimeFigureOut">
              <a:rPr lang="en-US" smtClean="0"/>
              <a:t>6/16/2017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4025345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9D60D1-7F49-47FF-BB53-82E1BB194FA3}" type="datetimeFigureOut">
              <a:rPr lang="en-US" smtClean="0"/>
              <a:t>6/16/2017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118386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9D60D1-7F49-47FF-BB53-82E1BB194FA3}" type="datetimeFigureOut">
              <a:rPr lang="en-US" smtClean="0"/>
              <a:t>6/16/2017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1874016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9D60D1-7F49-47FF-BB53-82E1BB194FA3}" type="datetimeFigureOut">
              <a:rPr lang="en-US" smtClean="0"/>
              <a:t>6/16/2017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2963127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D60D1-7F49-47FF-BB53-82E1BB194FA3}" type="datetimeFigureOut">
              <a:rPr lang="en-US" smtClean="0"/>
              <a:t>6/16/2017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236317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Edit Master text styles</a:t>
            </a:r>
          </a:p>
        </p:txBody>
      </p:sp>
      <p:sp>
        <p:nvSpPr>
          <p:cNvPr id="5" name="Date Placeholder 4"/>
          <p:cNvSpPr>
            <a:spLocks noGrp="1"/>
          </p:cNvSpPr>
          <p:nvPr>
            <p:ph type="dt" sz="half" idx="10"/>
          </p:nvPr>
        </p:nvSpPr>
        <p:spPr/>
        <p:txBody>
          <a:bodyPr/>
          <a:lstStyle/>
          <a:p>
            <a:fld id="{269D60D1-7F49-47FF-BB53-82E1BB194FA3}" type="datetimeFigureOut">
              <a:rPr lang="en-US" smtClean="0"/>
              <a:t>6/16/2017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76BEABC-F6B8-4764-9852-371012E44D5F}" type="slidenum">
              <a:rPr lang="en-US" smtClean="0"/>
              <a:t>‹#›</a:t>
            </a:fld>
            <a:endParaRPr lang="en-US"/>
          </a:p>
        </p:txBody>
      </p:sp>
    </p:spTree>
    <p:extLst>
      <p:ext uri="{BB962C8B-B14F-4D97-AF65-F5344CB8AC3E}">
        <p14:creationId xmlns:p14="http://schemas.microsoft.com/office/powerpoint/2010/main" val="212419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8"/>
          <p:cNvSpPr>
            <a:spLocks noGrp="1"/>
          </p:cNvSpPr>
          <p:nvPr>
            <p:ph type="dt" sz="half" idx="10"/>
          </p:nvPr>
        </p:nvSpPr>
        <p:spPr/>
        <p:txBody>
          <a:bodyPr/>
          <a:lstStyle/>
          <a:p>
            <a:fld id="{269D60D1-7F49-47FF-BB53-82E1BB194FA3}" type="datetimeFigureOut">
              <a:rPr lang="en-US" smtClean="0"/>
              <a:t>6/16/2017</a:t>
            </a:fld>
            <a:endParaRPr lang="en-US"/>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776BEABC-F6B8-4764-9852-371012E44D5F}" type="slidenum">
              <a:rPr lang="en-US" smtClean="0"/>
              <a:t>‹#›</a:t>
            </a:fld>
            <a:endParaRPr lang="en-US"/>
          </a:p>
        </p:txBody>
      </p:sp>
    </p:spTree>
    <p:extLst>
      <p:ext uri="{BB962C8B-B14F-4D97-AF65-F5344CB8AC3E}">
        <p14:creationId xmlns:p14="http://schemas.microsoft.com/office/powerpoint/2010/main" val="340677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269D60D1-7F49-47FF-BB53-82E1BB194FA3}" type="datetimeFigureOut">
              <a:rPr lang="en-US" smtClean="0"/>
              <a:t>6/16/2017</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tx1">
                    <a:alpha val="20000"/>
                  </a:schemeClr>
                </a:solidFill>
                <a:latin typeface="+mj-lt"/>
              </a:defRPr>
            </a:lvl1pPr>
          </a:lstStyle>
          <a:p>
            <a:fld id="{776BEABC-F6B8-4764-9852-371012E44D5F}" type="slidenum">
              <a:rPr lang="en-US" smtClean="0"/>
              <a:t>‹#›</a:t>
            </a:fld>
            <a:endParaRPr lang="en-US"/>
          </a:p>
        </p:txBody>
      </p:sp>
    </p:spTree>
    <p:extLst>
      <p:ext uri="{BB962C8B-B14F-4D97-AF65-F5344CB8AC3E}">
        <p14:creationId xmlns:p14="http://schemas.microsoft.com/office/powerpoint/2010/main" val="46782343"/>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5000"/>
        </a:lnSpc>
        <a:spcBef>
          <a:spcPct val="0"/>
        </a:spcBef>
        <a:buNone/>
        <a:defRPr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accent1"/>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75000"/>
              <a:lumOff val="2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65000"/>
              <a:lumOff val="3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dirty="0">
                <a:solidFill>
                  <a:srgbClr val="FFFF00"/>
                </a:solidFill>
              </a:rPr>
              <a:t>Redefining Quality Care in T2DM Patients with CV Disease</a:t>
            </a:r>
          </a:p>
        </p:txBody>
      </p:sp>
      <p:sp>
        <p:nvSpPr>
          <p:cNvPr id="3" name="Subtitle 2"/>
          <p:cNvSpPr>
            <a:spLocks noGrp="1"/>
          </p:cNvSpPr>
          <p:nvPr>
            <p:ph type="subTitle" idx="1"/>
          </p:nvPr>
        </p:nvSpPr>
        <p:spPr>
          <a:xfrm>
            <a:off x="667512" y="4572000"/>
            <a:ext cx="9228201" cy="1280796"/>
          </a:xfrm>
        </p:spPr>
        <p:txBody>
          <a:bodyPr>
            <a:normAutofit fontScale="85000" lnSpcReduction="20000"/>
          </a:bodyPr>
          <a:lstStyle/>
          <a:p>
            <a:r>
              <a:rPr lang="en-US" dirty="0">
                <a:solidFill>
                  <a:srgbClr val="FFFF00"/>
                </a:solidFill>
              </a:rPr>
              <a:t>Melissa L. Magwire RN CDE</a:t>
            </a:r>
          </a:p>
          <a:p>
            <a:r>
              <a:rPr lang="en-US" dirty="0">
                <a:solidFill>
                  <a:srgbClr val="FFFF00"/>
                </a:solidFill>
              </a:rPr>
              <a:t>Heart House Round Table</a:t>
            </a:r>
          </a:p>
          <a:p>
            <a:r>
              <a:rPr lang="en-US" dirty="0">
                <a:solidFill>
                  <a:srgbClr val="FFFF00"/>
                </a:solidFill>
              </a:rPr>
              <a:t>June 20, 2017</a:t>
            </a:r>
          </a:p>
        </p:txBody>
      </p:sp>
    </p:spTree>
    <p:extLst>
      <p:ext uri="{BB962C8B-B14F-4D97-AF65-F5344CB8AC3E}">
        <p14:creationId xmlns:p14="http://schemas.microsoft.com/office/powerpoint/2010/main" val="2139855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00"/>
                </a:solidFill>
              </a:rPr>
              <a:t>What’s Missing in Relationship of CVD in the Setting of T2DM?  New Measures and Standards needed ?</a:t>
            </a:r>
          </a:p>
        </p:txBody>
      </p:sp>
      <p:sp>
        <p:nvSpPr>
          <p:cNvPr id="3" name="Content Placeholder 2"/>
          <p:cNvSpPr>
            <a:spLocks noGrp="1"/>
          </p:cNvSpPr>
          <p:nvPr>
            <p:ph idx="1"/>
          </p:nvPr>
        </p:nvSpPr>
        <p:spPr>
          <a:xfrm>
            <a:off x="676656" y="2157731"/>
            <a:ext cx="10753725" cy="3620134"/>
          </a:xfrm>
        </p:spPr>
        <p:txBody>
          <a:bodyPr>
            <a:normAutofit fontScale="25000" lnSpcReduction="20000"/>
          </a:bodyPr>
          <a:lstStyle/>
          <a:p>
            <a:endParaRPr lang="en-US" dirty="0"/>
          </a:p>
          <a:p>
            <a:r>
              <a:rPr lang="en-US" sz="11200" dirty="0">
                <a:solidFill>
                  <a:srgbClr val="FFFF00"/>
                </a:solidFill>
              </a:rPr>
              <a:t>  * Association of diabetes with heart failure independent of :</a:t>
            </a:r>
          </a:p>
          <a:p>
            <a:pPr lvl="3"/>
            <a:r>
              <a:rPr lang="en-US" sz="11200" dirty="0">
                <a:solidFill>
                  <a:srgbClr val="FFFF00"/>
                </a:solidFill>
              </a:rPr>
              <a:t>Hypertension</a:t>
            </a:r>
          </a:p>
          <a:p>
            <a:pPr marL="0" lvl="4" indent="0">
              <a:buNone/>
            </a:pPr>
            <a:r>
              <a:rPr lang="en-US" sz="11200" dirty="0">
                <a:solidFill>
                  <a:srgbClr val="FFFF00"/>
                </a:solidFill>
              </a:rPr>
              <a:t>          Atherosclerosis</a:t>
            </a:r>
          </a:p>
          <a:p>
            <a:pPr marL="0" lvl="4" indent="0">
              <a:buNone/>
            </a:pPr>
            <a:r>
              <a:rPr lang="en-US" sz="11200" dirty="0">
                <a:solidFill>
                  <a:srgbClr val="FFFF00"/>
                </a:solidFill>
              </a:rPr>
              <a:t>          Coronary Artery Disease</a:t>
            </a:r>
          </a:p>
          <a:p>
            <a:pPr marL="0" lvl="4" indent="0">
              <a:buNone/>
            </a:pPr>
            <a:r>
              <a:rPr lang="en-US" sz="11200" dirty="0">
                <a:solidFill>
                  <a:srgbClr val="FFFF00"/>
                </a:solidFill>
              </a:rPr>
              <a:t>          </a:t>
            </a:r>
            <a:r>
              <a:rPr lang="en-US" sz="11200" dirty="0" err="1">
                <a:solidFill>
                  <a:srgbClr val="FFFF00"/>
                </a:solidFill>
              </a:rPr>
              <a:t>Valvular</a:t>
            </a:r>
            <a:r>
              <a:rPr lang="en-US" sz="11200" dirty="0">
                <a:solidFill>
                  <a:srgbClr val="FFFF00"/>
                </a:solidFill>
              </a:rPr>
              <a:t> Heart Disease</a:t>
            </a:r>
          </a:p>
          <a:p>
            <a:pPr marL="0" lvl="4" indent="0">
              <a:buNone/>
            </a:pPr>
            <a:endParaRPr lang="en-US" sz="11200" dirty="0">
              <a:solidFill>
                <a:srgbClr val="FFFF00"/>
              </a:solidFill>
            </a:endParaRPr>
          </a:p>
          <a:p>
            <a:pPr marL="0" lvl="4" indent="0">
              <a:buNone/>
            </a:pPr>
            <a:r>
              <a:rPr lang="en-US" sz="11200" dirty="0">
                <a:solidFill>
                  <a:srgbClr val="FFFF00"/>
                </a:solidFill>
              </a:rPr>
              <a:t>    * Dilated Cardiomyopathy and DM </a:t>
            </a:r>
          </a:p>
          <a:p>
            <a:pPr marL="0" lvl="4" indent="0">
              <a:buNone/>
            </a:pPr>
            <a:endParaRPr lang="en-US" sz="11200" dirty="0">
              <a:solidFill>
                <a:srgbClr val="FFFF00"/>
              </a:solidFill>
            </a:endParaRPr>
          </a:p>
          <a:p>
            <a:pPr marL="0" lvl="4" indent="0">
              <a:buNone/>
            </a:pPr>
            <a:r>
              <a:rPr lang="en-US" sz="11200" dirty="0">
                <a:solidFill>
                  <a:srgbClr val="FFFF00"/>
                </a:solidFill>
              </a:rPr>
              <a:t>    * What else should be considered as Standard of Care in this setting? </a:t>
            </a:r>
          </a:p>
          <a:p>
            <a:pPr marL="0" lvl="4" indent="0">
              <a:buNone/>
            </a:pPr>
            <a:endParaRPr lang="en-US" sz="11200" dirty="0">
              <a:solidFill>
                <a:srgbClr val="FFFF00"/>
              </a:solidFill>
            </a:endParaRPr>
          </a:p>
          <a:p>
            <a:pPr marL="0" lvl="4" indent="0">
              <a:buNone/>
            </a:pPr>
            <a:endParaRPr lang="en-US" sz="11200" dirty="0">
              <a:solidFill>
                <a:srgbClr val="FFFF00"/>
              </a:solidFill>
            </a:endParaRPr>
          </a:p>
          <a:p>
            <a:pPr marL="0" lvl="4" indent="0">
              <a:buNone/>
            </a:pPr>
            <a:endParaRPr lang="en-US" sz="11200" b="1" dirty="0">
              <a:solidFill>
                <a:srgbClr val="FFFF00"/>
              </a:solidFill>
            </a:endParaRPr>
          </a:p>
          <a:p>
            <a:pPr marL="0" lvl="4" indent="0">
              <a:buNone/>
            </a:pPr>
            <a:endParaRPr lang="en-US" b="1" dirty="0">
              <a:solidFill>
                <a:srgbClr val="FFFF00"/>
              </a:solidFill>
            </a:endParaRPr>
          </a:p>
          <a:p>
            <a:pPr marL="0" lvl="4" indent="0">
              <a:buNone/>
            </a:pPr>
            <a:r>
              <a:rPr lang="en-US" dirty="0"/>
              <a:t>	</a:t>
            </a:r>
          </a:p>
        </p:txBody>
      </p:sp>
    </p:spTree>
    <p:extLst>
      <p:ext uri="{BB962C8B-B14F-4D97-AF65-F5344CB8AC3E}">
        <p14:creationId xmlns:p14="http://schemas.microsoft.com/office/powerpoint/2010/main" val="2397911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800" dirty="0">
                <a:solidFill>
                  <a:srgbClr val="FFFF00"/>
                </a:solidFill>
              </a:rPr>
              <a:t>Potential Conflict of Interest and Position</a:t>
            </a:r>
            <a:br>
              <a:rPr lang="en-US" dirty="0"/>
            </a:br>
            <a:endParaRPr lang="en-US" dirty="0"/>
          </a:p>
        </p:txBody>
      </p:sp>
      <p:sp>
        <p:nvSpPr>
          <p:cNvPr id="5" name="Content Placeholder 4"/>
          <p:cNvSpPr>
            <a:spLocks noGrp="1"/>
          </p:cNvSpPr>
          <p:nvPr>
            <p:ph idx="1"/>
          </p:nvPr>
        </p:nvSpPr>
        <p:spPr/>
        <p:txBody>
          <a:bodyPr/>
          <a:lstStyle/>
          <a:p>
            <a:endParaRPr lang="en-US" dirty="0"/>
          </a:p>
          <a:p>
            <a:r>
              <a:rPr lang="en-US" b="1" dirty="0">
                <a:solidFill>
                  <a:srgbClr val="FFFF00"/>
                </a:solidFill>
              </a:rPr>
              <a:t>* No potential conflicts of interest with this program</a:t>
            </a:r>
          </a:p>
          <a:p>
            <a:endParaRPr lang="en-US" b="1" dirty="0">
              <a:solidFill>
                <a:srgbClr val="FFFF00"/>
              </a:solidFill>
            </a:endParaRPr>
          </a:p>
          <a:p>
            <a:r>
              <a:rPr lang="en-US" b="1" dirty="0">
                <a:solidFill>
                  <a:srgbClr val="FFFF00"/>
                </a:solidFill>
              </a:rPr>
              <a:t>* Endocrine Clinic Coordinator,  Registered Nurse, Diabetes Educator- </a:t>
            </a:r>
          </a:p>
          <a:p>
            <a:pPr lvl="1"/>
            <a:r>
              <a:rPr lang="en-US" b="1" dirty="0">
                <a:solidFill>
                  <a:srgbClr val="FFFF00"/>
                </a:solidFill>
              </a:rPr>
              <a:t>Shawnee Mission Endocrinology &amp; Diabetes</a:t>
            </a:r>
          </a:p>
          <a:p>
            <a:pPr lvl="1"/>
            <a:r>
              <a:rPr lang="en-US" b="1" dirty="0">
                <a:solidFill>
                  <a:srgbClr val="FFFF00"/>
                </a:solidFill>
              </a:rPr>
              <a:t>Shawnee Mission Health- Overland Park, KS</a:t>
            </a:r>
          </a:p>
        </p:txBody>
      </p:sp>
    </p:spTree>
    <p:extLst>
      <p:ext uri="{BB962C8B-B14F-4D97-AF65-F5344CB8AC3E}">
        <p14:creationId xmlns:p14="http://schemas.microsoft.com/office/powerpoint/2010/main" val="578973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Diabetes Standards of Care for Practice and Payment</a:t>
            </a:r>
          </a:p>
        </p:txBody>
      </p:sp>
      <p:sp>
        <p:nvSpPr>
          <p:cNvPr id="3" name="Content Placeholder 2"/>
          <p:cNvSpPr>
            <a:spLocks noGrp="1"/>
          </p:cNvSpPr>
          <p:nvPr>
            <p:ph idx="1"/>
          </p:nvPr>
        </p:nvSpPr>
        <p:spPr>
          <a:xfrm>
            <a:off x="676656" y="2651760"/>
            <a:ext cx="11131716" cy="3126105"/>
          </a:xfrm>
        </p:spPr>
        <p:txBody>
          <a:bodyPr>
            <a:normAutofit/>
          </a:bodyPr>
          <a:lstStyle/>
          <a:p>
            <a:pPr>
              <a:buFont typeface="Arial" panose="020B0604020202020204" pitchFamily="34" charset="0"/>
              <a:buChar char="•"/>
            </a:pPr>
            <a:r>
              <a:rPr lang="en-US" dirty="0">
                <a:solidFill>
                  <a:srgbClr val="FFFF00"/>
                </a:solidFill>
                <a:latin typeface="Times New Roman" panose="02020603050405020304" pitchFamily="18" charset="0"/>
                <a:cs typeface="Times New Roman" panose="02020603050405020304" pitchFamily="18" charset="0"/>
              </a:rPr>
              <a:t>Main Influence on Practice Standards:</a:t>
            </a:r>
          </a:p>
          <a:p>
            <a:pPr marL="0" indent="0">
              <a:buNone/>
            </a:pPr>
            <a:r>
              <a:rPr lang="en-US" dirty="0">
                <a:solidFill>
                  <a:srgbClr val="FFFF00"/>
                </a:solidFill>
                <a:latin typeface="Times New Roman" panose="02020603050405020304" pitchFamily="18" charset="0"/>
                <a:cs typeface="Times New Roman" panose="02020603050405020304" pitchFamily="18" charset="0"/>
              </a:rPr>
              <a:t>	American Diabetes Association ( ADA)</a:t>
            </a:r>
          </a:p>
          <a:p>
            <a:pPr marL="0" lvl="2" indent="0">
              <a:buNone/>
            </a:pPr>
            <a:r>
              <a:rPr lang="en-US" sz="2400" dirty="0">
                <a:solidFill>
                  <a:srgbClr val="FFFF00"/>
                </a:solidFill>
                <a:latin typeface="Times New Roman" panose="02020603050405020304" pitchFamily="18" charset="0"/>
                <a:cs typeface="Times New Roman" panose="02020603050405020304" pitchFamily="18" charset="0"/>
              </a:rPr>
              <a:t>            </a:t>
            </a:r>
            <a:r>
              <a:rPr lang="en-US" sz="2400" i="0" dirty="0">
                <a:solidFill>
                  <a:srgbClr val="FFFF00"/>
                </a:solidFill>
                <a:latin typeface="Times New Roman" panose="02020603050405020304" pitchFamily="18" charset="0"/>
                <a:cs typeface="Times New Roman" panose="02020603050405020304" pitchFamily="18" charset="0"/>
              </a:rPr>
              <a:t>American Academy of Clinical Endocrinologist (AACE)</a:t>
            </a:r>
          </a:p>
          <a:p>
            <a:pPr marL="0" lvl="2" indent="0">
              <a:buNone/>
            </a:pPr>
            <a:endParaRPr lang="en-US" sz="2400" i="0" dirty="0">
              <a:solidFill>
                <a:srgbClr val="FFFF00"/>
              </a:solidFill>
              <a:latin typeface="Times New Roman" panose="02020603050405020304" pitchFamily="18" charset="0"/>
              <a:cs typeface="Times New Roman" panose="02020603050405020304" pitchFamily="18" charset="0"/>
            </a:endParaRPr>
          </a:p>
          <a:p>
            <a:pPr marL="0" lvl="2" indent="0">
              <a:buNone/>
            </a:pPr>
            <a:r>
              <a:rPr lang="en-US" sz="2400" i="0" dirty="0">
                <a:solidFill>
                  <a:srgbClr val="FFFF00"/>
                </a:solidFill>
                <a:latin typeface="Times New Roman" panose="02020603050405020304" pitchFamily="18" charset="0"/>
                <a:cs typeface="Times New Roman" panose="02020603050405020304" pitchFamily="18" charset="0"/>
              </a:rPr>
              <a:t>* Payor Influences:    CMS,  NCQA, ACO (Primary Care) </a:t>
            </a:r>
          </a:p>
        </p:txBody>
      </p:sp>
    </p:spTree>
    <p:extLst>
      <p:ext uri="{BB962C8B-B14F-4D97-AF65-F5344CB8AC3E}">
        <p14:creationId xmlns:p14="http://schemas.microsoft.com/office/powerpoint/2010/main" val="156900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2"/>
            <a:ext cx="10772775" cy="2191417"/>
          </a:xfrm>
          <a:solidFill>
            <a:srgbClr val="002060"/>
          </a:solidFill>
        </p:spPr>
        <p:txBody>
          <a:bodyPr/>
          <a:lstStyle/>
          <a:p>
            <a:r>
              <a:rPr lang="en-US" dirty="0">
                <a:solidFill>
                  <a:srgbClr val="FFFF00"/>
                </a:solidFill>
              </a:rPr>
              <a:t>Differences in Opinion of DM Standard of Care…..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5496283"/>
              </p:ext>
            </p:extLst>
          </p:nvPr>
        </p:nvGraphicFramePr>
        <p:xfrm>
          <a:off x="757645" y="2899954"/>
          <a:ext cx="10672356" cy="2194560"/>
        </p:xfrm>
        <a:graphic>
          <a:graphicData uri="http://schemas.openxmlformats.org/drawingml/2006/table">
            <a:tbl>
              <a:tblPr firstRow="1" bandRow="1">
                <a:tableStyleId>{5C22544A-7EE6-4342-B048-85BDC9FD1C3A}</a:tableStyleId>
              </a:tblPr>
              <a:tblGrid>
                <a:gridCol w="5336178">
                  <a:extLst>
                    <a:ext uri="{9D8B030D-6E8A-4147-A177-3AD203B41FA5}">
                      <a16:colId xmlns:a16="http://schemas.microsoft.com/office/drawing/2014/main" val="312386664"/>
                    </a:ext>
                  </a:extLst>
                </a:gridCol>
                <a:gridCol w="5336178">
                  <a:extLst>
                    <a:ext uri="{9D8B030D-6E8A-4147-A177-3AD203B41FA5}">
                      <a16:colId xmlns:a16="http://schemas.microsoft.com/office/drawing/2014/main" val="2326409890"/>
                    </a:ext>
                  </a:extLst>
                </a:gridCol>
              </a:tblGrid>
              <a:tr h="418012">
                <a:tc>
                  <a:txBody>
                    <a:bodyPr/>
                    <a:lstStyle/>
                    <a:p>
                      <a:pPr algn="ctr"/>
                      <a:r>
                        <a:rPr lang="en-US" sz="3600" dirty="0">
                          <a:solidFill>
                            <a:srgbClr val="FFFF00"/>
                          </a:solidFill>
                        </a:rPr>
                        <a:t>ADA</a:t>
                      </a:r>
                    </a:p>
                  </a:txBody>
                  <a:tcPr/>
                </a:tc>
                <a:tc>
                  <a:txBody>
                    <a:bodyPr/>
                    <a:lstStyle/>
                    <a:p>
                      <a:pPr algn="ctr"/>
                      <a:r>
                        <a:rPr lang="en-US" sz="3600" dirty="0">
                          <a:solidFill>
                            <a:srgbClr val="FFFF00"/>
                          </a:solidFill>
                        </a:rPr>
                        <a:t>AACE</a:t>
                      </a:r>
                    </a:p>
                  </a:txBody>
                  <a:tcPr/>
                </a:tc>
                <a:extLst>
                  <a:ext uri="{0D108BD9-81ED-4DB2-BD59-A6C34878D82A}">
                    <a16:rowId xmlns:a16="http://schemas.microsoft.com/office/drawing/2014/main" val="2423449234"/>
                  </a:ext>
                </a:extLst>
              </a:tr>
              <a:tr h="473615">
                <a:tc>
                  <a:txBody>
                    <a:bodyPr/>
                    <a:lstStyle/>
                    <a:p>
                      <a:pPr algn="ctr"/>
                      <a:r>
                        <a:rPr kumimoji="0" lang="en-US" sz="1800" b="1" i="0" u="none" strike="noStrike" cap="none" normalizeH="0" baseline="0" dirty="0">
                          <a:ln>
                            <a:noFill/>
                          </a:ln>
                          <a:solidFill>
                            <a:schemeClr val="bg1"/>
                          </a:solidFill>
                          <a:effectLst/>
                          <a:latin typeface="Helvetica" pitchFamily="34" charset="0"/>
                          <a:cs typeface="Arial" pitchFamily="34" charset="0"/>
                        </a:rPr>
                        <a:t>&lt;7.0%* </a:t>
                      </a:r>
                      <a:br>
                        <a:rPr kumimoji="0" lang="en-US" sz="1800" b="1" i="0" u="none" strike="noStrike" cap="none" normalizeH="0" baseline="0" dirty="0">
                          <a:ln>
                            <a:noFill/>
                          </a:ln>
                          <a:solidFill>
                            <a:schemeClr val="bg1"/>
                          </a:solidFill>
                          <a:effectLst/>
                          <a:latin typeface="Helvetica" pitchFamily="34" charset="0"/>
                          <a:cs typeface="Arial" pitchFamily="34" charset="0"/>
                        </a:rPr>
                      </a:br>
                      <a:r>
                        <a:rPr kumimoji="0" lang="en-US" sz="1800" b="1" i="0" u="none" strike="noStrike" cap="none" normalizeH="0" baseline="0" dirty="0">
                          <a:ln>
                            <a:noFill/>
                          </a:ln>
                          <a:solidFill>
                            <a:schemeClr val="bg1"/>
                          </a:solidFill>
                          <a:effectLst/>
                          <a:latin typeface="Helvetica" pitchFamily="34" charset="0"/>
                          <a:cs typeface="Arial" pitchFamily="34" charset="0"/>
                        </a:rPr>
                        <a:t>(&lt;53 </a:t>
                      </a:r>
                      <a:r>
                        <a:rPr kumimoji="0" lang="en-US" sz="1800" b="1" i="0" u="none" strike="noStrike" cap="none" normalizeH="0" baseline="0" dirty="0" err="1">
                          <a:ln>
                            <a:noFill/>
                          </a:ln>
                          <a:solidFill>
                            <a:schemeClr val="bg1"/>
                          </a:solidFill>
                          <a:effectLst/>
                          <a:latin typeface="Helvetica" pitchFamily="34" charset="0"/>
                          <a:cs typeface="Arial" pitchFamily="34" charset="0"/>
                        </a:rPr>
                        <a:t>mmol</a:t>
                      </a:r>
                      <a:r>
                        <a:rPr kumimoji="0" lang="en-US" sz="1800" b="1" i="0" u="none" strike="noStrike" cap="none" normalizeH="0" baseline="0" dirty="0">
                          <a:ln>
                            <a:noFill/>
                          </a:ln>
                          <a:solidFill>
                            <a:schemeClr val="bg1"/>
                          </a:solidFill>
                          <a:effectLst/>
                          <a:latin typeface="Helvetica" pitchFamily="34" charset="0"/>
                          <a:cs typeface="Arial" pitchFamily="34" charset="0"/>
                        </a:rPr>
                        <a:t>/</a:t>
                      </a:r>
                      <a:r>
                        <a:rPr kumimoji="0" lang="en-US" sz="1800" b="1" i="0" u="none" strike="noStrike" cap="none" normalizeH="0" baseline="0" dirty="0" err="1">
                          <a:ln>
                            <a:noFill/>
                          </a:ln>
                          <a:solidFill>
                            <a:schemeClr val="bg1"/>
                          </a:solidFill>
                          <a:effectLst/>
                          <a:latin typeface="Helvetica" pitchFamily="34" charset="0"/>
                          <a:cs typeface="Arial" pitchFamily="34" charset="0"/>
                        </a:rPr>
                        <a:t>mol</a:t>
                      </a:r>
                      <a:r>
                        <a:rPr kumimoji="0" lang="en-US" sz="1800" b="1" i="0" u="none" strike="noStrike" cap="none" normalizeH="0" baseline="0" dirty="0">
                          <a:ln>
                            <a:noFill/>
                          </a:ln>
                          <a:solidFill>
                            <a:schemeClr val="bg1"/>
                          </a:solidFill>
                          <a:effectLst/>
                          <a:latin typeface="Helvetica" pitchFamily="34" charset="0"/>
                          <a:cs typeface="Arial" pitchFamily="34" charset="0"/>
                        </a:rPr>
                        <a:t>)</a:t>
                      </a:r>
                      <a:endParaRPr lang="en-US" dirty="0"/>
                    </a:p>
                  </a:txBody>
                  <a:tcPr/>
                </a:tc>
                <a:tc>
                  <a:txBody>
                    <a:bodyPr/>
                    <a:lstStyle/>
                    <a:p>
                      <a:pPr algn="ctr"/>
                      <a:r>
                        <a:rPr lang="en-US" b="1" dirty="0"/>
                        <a:t>≤  6.5</a:t>
                      </a:r>
                      <a:r>
                        <a:rPr lang="en-US" b="1" baseline="0" dirty="0"/>
                        <a:t> % </a:t>
                      </a:r>
                    </a:p>
                    <a:p>
                      <a:pPr algn="ctr"/>
                      <a:r>
                        <a:rPr lang="en-US" b="1" baseline="0" dirty="0"/>
                        <a:t>For those without concurrent serious illness and at low risk of hypoglycemia</a:t>
                      </a:r>
                      <a:endParaRPr lang="en-US" b="1" dirty="0"/>
                    </a:p>
                  </a:txBody>
                  <a:tcPr/>
                </a:tc>
                <a:extLst>
                  <a:ext uri="{0D108BD9-81ED-4DB2-BD59-A6C34878D82A}">
                    <a16:rowId xmlns:a16="http://schemas.microsoft.com/office/drawing/2014/main" val="3369143442"/>
                  </a:ext>
                </a:extLst>
              </a:tr>
              <a:tr h="333858">
                <a:tc>
                  <a:txBody>
                    <a:bodyPr/>
                    <a:lstStyle/>
                    <a:p>
                      <a:endParaRPr lang="en-US" dirty="0"/>
                    </a:p>
                  </a:txBody>
                  <a:tcPr/>
                </a:tc>
                <a:tc>
                  <a:txBody>
                    <a:bodyPr/>
                    <a:lstStyle/>
                    <a:p>
                      <a:pPr algn="ctr"/>
                      <a:r>
                        <a:rPr lang="en-US" b="1" dirty="0"/>
                        <a:t>≥   6.5%  with concurrent serious illness and </a:t>
                      </a:r>
                      <a:r>
                        <a:rPr lang="en-US" b="1" baseline="0" dirty="0"/>
                        <a:t>at high risk of hypoglycemia</a:t>
                      </a:r>
                      <a:endParaRPr lang="en-US" b="1" dirty="0"/>
                    </a:p>
                  </a:txBody>
                  <a:tcPr/>
                </a:tc>
                <a:extLst>
                  <a:ext uri="{0D108BD9-81ED-4DB2-BD59-A6C34878D82A}">
                    <a16:rowId xmlns:a16="http://schemas.microsoft.com/office/drawing/2014/main" val="1957095159"/>
                  </a:ext>
                </a:extLst>
              </a:tr>
            </a:tbl>
          </a:graphicData>
        </a:graphic>
      </p:graphicFrame>
    </p:spTree>
    <p:extLst>
      <p:ext uri="{BB962C8B-B14F-4D97-AF65-F5344CB8AC3E}">
        <p14:creationId xmlns:p14="http://schemas.microsoft.com/office/powerpoint/2010/main" val="3674066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997866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36196" name="Title 3"/>
          <p:cNvSpPr>
            <a:spLocks noGrp="1"/>
          </p:cNvSpPr>
          <p:nvPr>
            <p:ph type="title"/>
          </p:nvPr>
        </p:nvSpPr>
        <p:spPr>
          <a:xfrm>
            <a:off x="-88136" y="-152400"/>
            <a:ext cx="12395200" cy="1143000"/>
          </a:xfrm>
        </p:spPr>
        <p:txBody>
          <a:bodyPr>
            <a:noAutofit/>
          </a:bodyPr>
          <a:lstStyle/>
          <a:p>
            <a:pPr>
              <a:lnSpc>
                <a:spcPts val="4267"/>
              </a:lnSpc>
            </a:pPr>
            <a:r>
              <a:rPr lang="en-US" sz="3467" b="1" dirty="0">
                <a:solidFill>
                  <a:srgbClr val="FFFF00"/>
                </a:solidFill>
              </a:rPr>
              <a:t>Recommendations: Hypertension/ Blood Pressure Control (2) </a:t>
            </a:r>
          </a:p>
        </p:txBody>
      </p:sp>
      <p:sp>
        <p:nvSpPr>
          <p:cNvPr id="136194" name="Content Placeholder 5"/>
          <p:cNvSpPr>
            <a:spLocks noGrp="1"/>
          </p:cNvSpPr>
          <p:nvPr>
            <p:ph idx="1"/>
          </p:nvPr>
        </p:nvSpPr>
        <p:spPr>
          <a:xfrm>
            <a:off x="566570" y="1007973"/>
            <a:ext cx="10972800" cy="5105400"/>
          </a:xfrm>
          <a:solidFill>
            <a:srgbClr val="002060"/>
          </a:solidFill>
        </p:spPr>
        <p:txBody>
          <a:bodyPr>
            <a:normAutofit lnSpcReduction="10000"/>
          </a:bodyPr>
          <a:lstStyle/>
          <a:p>
            <a:pPr marL="0" indent="0">
              <a:spcBef>
                <a:spcPts val="1600"/>
              </a:spcBef>
              <a:buNone/>
            </a:pPr>
            <a:r>
              <a:rPr lang="en-US" dirty="0">
                <a:solidFill>
                  <a:srgbClr val="FFFF00"/>
                </a:solidFill>
              </a:rPr>
              <a:t>Systolic Targets:</a:t>
            </a:r>
          </a:p>
          <a:p>
            <a:pPr marL="0">
              <a:spcBef>
                <a:spcPts val="1600"/>
              </a:spcBef>
            </a:pPr>
            <a:r>
              <a:rPr lang="en-US" dirty="0">
                <a:solidFill>
                  <a:srgbClr val="FFFF00"/>
                </a:solidFill>
              </a:rPr>
              <a:t>People with diabetes and hypertension should be</a:t>
            </a:r>
            <a:br>
              <a:rPr lang="en-US" dirty="0">
                <a:solidFill>
                  <a:srgbClr val="FFFF00"/>
                </a:solidFill>
              </a:rPr>
            </a:br>
            <a:r>
              <a:rPr lang="en-US" dirty="0">
                <a:solidFill>
                  <a:srgbClr val="FFFF00"/>
                </a:solidFill>
              </a:rPr>
              <a:t>   treated to a systolic blood pressure goal of &lt;140 </a:t>
            </a:r>
            <a:br>
              <a:rPr lang="en-US" dirty="0">
                <a:solidFill>
                  <a:srgbClr val="FFFF00"/>
                </a:solidFill>
              </a:rPr>
            </a:br>
            <a:r>
              <a:rPr lang="en-US" dirty="0">
                <a:solidFill>
                  <a:srgbClr val="FFFF00"/>
                </a:solidFill>
              </a:rPr>
              <a:t>   mmHg. A</a:t>
            </a:r>
          </a:p>
          <a:p>
            <a:pPr marL="609585" indent="-609585">
              <a:spcBef>
                <a:spcPts val="1600"/>
              </a:spcBef>
            </a:pPr>
            <a:r>
              <a:rPr lang="en-US" dirty="0">
                <a:solidFill>
                  <a:srgbClr val="FFFF00"/>
                </a:solidFill>
              </a:rPr>
              <a:t>Lower systolic targets, such as &lt;130 mmHg, may be appropriate for certain individuals at high risk of CVD, if they can be achieved without undue treatment burden. C</a:t>
            </a:r>
          </a:p>
          <a:p>
            <a:pPr marL="0" indent="0">
              <a:spcBef>
                <a:spcPts val="1600"/>
              </a:spcBef>
              <a:buNone/>
            </a:pPr>
            <a:r>
              <a:rPr lang="en-US" dirty="0">
                <a:solidFill>
                  <a:srgbClr val="FFFF00"/>
                </a:solidFill>
              </a:rPr>
              <a:t>Diastolic Targets:</a:t>
            </a:r>
          </a:p>
          <a:p>
            <a:pPr marL="0">
              <a:spcBef>
                <a:spcPts val="1600"/>
              </a:spcBef>
            </a:pPr>
            <a:r>
              <a:rPr lang="en-US" dirty="0">
                <a:solidFill>
                  <a:srgbClr val="FFFF00"/>
                </a:solidFill>
              </a:rPr>
              <a:t>Patients with diabetes should be treated to a</a:t>
            </a:r>
            <a:br>
              <a:rPr lang="en-US" dirty="0">
                <a:solidFill>
                  <a:srgbClr val="FFFF00"/>
                </a:solidFill>
              </a:rPr>
            </a:br>
            <a:r>
              <a:rPr lang="en-US" dirty="0">
                <a:solidFill>
                  <a:srgbClr val="FFFF00"/>
                </a:solidFill>
              </a:rPr>
              <a:t>   diastolic blood pressure &lt;90 mmHg. A</a:t>
            </a:r>
          </a:p>
          <a:p>
            <a:pPr marL="609585" indent="-609585">
              <a:spcBef>
                <a:spcPts val="1600"/>
              </a:spcBef>
            </a:pPr>
            <a:r>
              <a:rPr lang="en-US" dirty="0">
                <a:solidFill>
                  <a:srgbClr val="FFFF00"/>
                </a:solidFill>
              </a:rPr>
              <a:t>Lower diastolic targets, such as &lt;80 mmHg, may be appropriate for certain individuals at high risk for CVD if they can be achieved without undue treatment burden. C</a:t>
            </a:r>
          </a:p>
          <a:p>
            <a:pPr marL="609585" indent="-609585">
              <a:spcBef>
                <a:spcPts val="1600"/>
              </a:spcBef>
            </a:pPr>
            <a:endParaRPr lang="en-US" dirty="0">
              <a:solidFill>
                <a:srgbClr val="FFFF00"/>
              </a:solidFill>
            </a:endParaRPr>
          </a:p>
        </p:txBody>
      </p:sp>
      <p:sp>
        <p:nvSpPr>
          <p:cNvPr id="6" name="TextBox 5"/>
          <p:cNvSpPr txBox="1">
            <a:spLocks noChangeArrowheads="1"/>
          </p:cNvSpPr>
          <p:nvPr/>
        </p:nvSpPr>
        <p:spPr bwMode="auto">
          <a:xfrm>
            <a:off x="-8569" y="6242447"/>
            <a:ext cx="9652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r>
              <a:rPr lang="en-US" sz="1600" dirty="0">
                <a:solidFill>
                  <a:schemeClr val="bg1"/>
                </a:solidFill>
                <a:latin typeface="Helvetica" pitchFamily="34" charset="0"/>
              </a:rPr>
              <a:t>American Diabetes Association Standards of Medical Care in Diabetes. </a:t>
            </a:r>
            <a:br>
              <a:rPr lang="en-US" sz="1600" dirty="0">
                <a:solidFill>
                  <a:schemeClr val="bg1"/>
                </a:solidFill>
                <a:latin typeface="Helvetica" pitchFamily="34" charset="0"/>
              </a:rPr>
            </a:br>
            <a:r>
              <a:rPr lang="en-US" sz="1600" dirty="0">
                <a:solidFill>
                  <a:schemeClr val="bg1"/>
                </a:solidFill>
                <a:latin typeface="Helvetica" pitchFamily="34" charset="0"/>
              </a:rPr>
              <a:t>Cardiovascular disease and risk management. Diabetes Care 2017; 40 (Suppl. 1): S75-S87</a:t>
            </a:r>
          </a:p>
        </p:txBody>
      </p:sp>
    </p:spTree>
    <p:extLst>
      <p:ext uri="{BB962C8B-B14F-4D97-AF65-F5344CB8AC3E}">
        <p14:creationId xmlns:p14="http://schemas.microsoft.com/office/powerpoint/2010/main" val="2290023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graphicFrame>
        <p:nvGraphicFramePr>
          <p:cNvPr id="145410" name="Table 7"/>
          <p:cNvGraphicFramePr>
            <a:graphicFrameLocks noGrp="1"/>
          </p:cNvGraphicFramePr>
          <p:nvPr>
            <p:extLst>
              <p:ext uri="{D42A27DB-BD31-4B8C-83A1-F6EECF244321}">
                <p14:modId xmlns:p14="http://schemas.microsoft.com/office/powerpoint/2010/main" val="3576126288"/>
              </p:ext>
            </p:extLst>
          </p:nvPr>
        </p:nvGraphicFramePr>
        <p:xfrm>
          <a:off x="1193800" y="1134606"/>
          <a:ext cx="9804400" cy="4796272"/>
        </p:xfrm>
        <a:graphic>
          <a:graphicData uri="http://schemas.openxmlformats.org/drawingml/2006/table">
            <a:tbl>
              <a:tblPr/>
              <a:tblGrid>
                <a:gridCol w="1676400">
                  <a:extLst>
                    <a:ext uri="{9D8B030D-6E8A-4147-A177-3AD203B41FA5}">
                      <a16:colId xmlns:a16="http://schemas.microsoft.com/office/drawing/2014/main" val="20000"/>
                    </a:ext>
                  </a:extLst>
                </a:gridCol>
                <a:gridCol w="5588000">
                  <a:extLst>
                    <a:ext uri="{9D8B030D-6E8A-4147-A177-3AD203B41FA5}">
                      <a16:colId xmlns:a16="http://schemas.microsoft.com/office/drawing/2014/main" val="20001"/>
                    </a:ext>
                  </a:extLst>
                </a:gridCol>
                <a:gridCol w="2540000">
                  <a:extLst>
                    <a:ext uri="{9D8B030D-6E8A-4147-A177-3AD203B41FA5}">
                      <a16:colId xmlns:a16="http://schemas.microsoft.com/office/drawing/2014/main" val="20002"/>
                    </a:ext>
                  </a:extLst>
                </a:gridCol>
              </a:tblGrid>
              <a:tr h="4067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bg1"/>
                          </a:solidFill>
                          <a:effectLst/>
                          <a:latin typeface="Helvetica" pitchFamily="34" charset="0"/>
                          <a:cs typeface="Arial" pitchFamily="34" charset="0"/>
                        </a:rPr>
                        <a:t>Age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bg1"/>
                          </a:solidFill>
                          <a:effectLst/>
                          <a:latin typeface="Helvetica" pitchFamily="34" charset="0"/>
                          <a:cs typeface="Arial" pitchFamily="34" charset="0"/>
                        </a:rPr>
                        <a:t>Risk Factors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bg1"/>
                          </a:solidFill>
                          <a:effectLst/>
                          <a:latin typeface="Helvetica" pitchFamily="34" charset="0"/>
                          <a:cs typeface="Arial" pitchFamily="34" charset="0"/>
                        </a:rPr>
                        <a:t>Statin Intensity</a:t>
                      </a:r>
                      <a:r>
                        <a:rPr kumimoji="0" lang="en-US" sz="1900" b="1" i="0" u="none" strike="noStrike" cap="none" normalizeH="0" baseline="30000" dirty="0">
                          <a:ln>
                            <a:noFill/>
                          </a:ln>
                          <a:solidFill>
                            <a:schemeClr val="bg1"/>
                          </a:solidFill>
                          <a:effectLst/>
                          <a:latin typeface="Helvetica" pitchFamily="34" charset="0"/>
                          <a:cs typeface="Arial" pitchFamily="34" charset="0"/>
                        </a:rPr>
                        <a:t>*</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50000"/>
                      </a:schemeClr>
                    </a:solidFill>
                  </a:tcPr>
                </a:tc>
                <a:extLst>
                  <a:ext uri="{0D108BD9-81ED-4DB2-BD59-A6C34878D82A}">
                    <a16:rowId xmlns:a16="http://schemas.microsoft.com/office/drawing/2014/main" val="10000"/>
                  </a:ext>
                </a:extLst>
              </a:tr>
              <a:tr h="375957">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bg1"/>
                          </a:solidFill>
                          <a:effectLst/>
                          <a:latin typeface="Helvetica" pitchFamily="34" charset="0"/>
                          <a:cs typeface="Arial" pitchFamily="34" charset="0"/>
                        </a:rPr>
                        <a:t>&lt;40 years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None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None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1"/>
                  </a:ext>
                </a:extLst>
              </a:tr>
              <a:tr h="37595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ASCVD risk factor(s)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Moderate or high</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2"/>
                  </a:ext>
                </a:extLst>
              </a:tr>
              <a:tr h="37595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ASCVD</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High</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375957">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bg1"/>
                          </a:solidFill>
                          <a:effectLst/>
                          <a:latin typeface="Helvetica" pitchFamily="34" charset="0"/>
                          <a:cs typeface="Arial" pitchFamily="34" charset="0"/>
                        </a:rPr>
                        <a:t>40–75 years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None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Moderate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solidFill>
                      <a:schemeClr val="tx2">
                        <a:lumMod val="60000"/>
                        <a:lumOff val="40000"/>
                      </a:schemeClr>
                    </a:solidFill>
                  </a:tcPr>
                </a:tc>
                <a:extLst>
                  <a:ext uri="{0D108BD9-81ED-4DB2-BD59-A6C34878D82A}">
                    <a16:rowId xmlns:a16="http://schemas.microsoft.com/office/drawing/2014/main" val="10004"/>
                  </a:ext>
                </a:extLst>
              </a:tr>
              <a:tr h="37595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ASCVD risk factors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High</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solidFill>
                      <a:schemeClr val="tx2">
                        <a:lumMod val="60000"/>
                        <a:lumOff val="40000"/>
                      </a:schemeClr>
                    </a:solidFill>
                  </a:tcPr>
                </a:tc>
                <a:extLst>
                  <a:ext uri="{0D108BD9-81ED-4DB2-BD59-A6C34878D82A}">
                    <a16:rowId xmlns:a16="http://schemas.microsoft.com/office/drawing/2014/main" val="10005"/>
                  </a:ext>
                </a:extLst>
              </a:tr>
              <a:tr h="66043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ACS &amp; LDL ≥50 or in patients with history of ASCVD who can’t tolerate high dose statin</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Moderate + ezetimibe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solidFill>
                      <a:schemeClr val="tx2">
                        <a:lumMod val="60000"/>
                        <a:lumOff val="40000"/>
                      </a:schemeClr>
                    </a:solidFill>
                  </a:tcPr>
                </a:tc>
                <a:extLst>
                  <a:ext uri="{0D108BD9-81ED-4DB2-BD59-A6C34878D82A}">
                    <a16:rowId xmlns:a16="http://schemas.microsoft.com/office/drawing/2014/main" val="10006"/>
                  </a:ext>
                </a:extLst>
              </a:tr>
              <a:tr h="375957">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bg1"/>
                          </a:solidFill>
                          <a:effectLst/>
                          <a:latin typeface="Helvetica" pitchFamily="34" charset="0"/>
                          <a:cs typeface="Arial" pitchFamily="34" charset="0"/>
                        </a:rPr>
                        <a:t>&gt;75 years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None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Moderate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a:noFill/>
                    </a:lnTlToBr>
                    <a:lnBlToTr>
                      <a:noFill/>
                    </a:lnBlToTr>
                    <a:solidFill>
                      <a:schemeClr val="tx2">
                        <a:lumMod val="40000"/>
                        <a:lumOff val="60000"/>
                      </a:schemeClr>
                    </a:solidFill>
                  </a:tcPr>
                </a:tc>
                <a:extLst>
                  <a:ext uri="{0D108BD9-81ED-4DB2-BD59-A6C34878D82A}">
                    <a16:rowId xmlns:a16="http://schemas.microsoft.com/office/drawing/2014/main" val="10007"/>
                  </a:ext>
                </a:extLst>
              </a:tr>
              <a:tr h="37595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ASCVD risk factors</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Moderate or high</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solidFill>
                      <a:schemeClr val="tx2">
                        <a:lumMod val="40000"/>
                        <a:lumOff val="60000"/>
                      </a:schemeClr>
                    </a:solidFill>
                  </a:tcPr>
                </a:tc>
                <a:extLst>
                  <a:ext uri="{0D108BD9-81ED-4DB2-BD59-A6C34878D82A}">
                    <a16:rowId xmlns:a16="http://schemas.microsoft.com/office/drawing/2014/main" val="10008"/>
                  </a:ext>
                </a:extLst>
              </a:tr>
              <a:tr h="37595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ASCVD</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High</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a:noFill/>
                    </a:lnTlToBr>
                    <a:lnBlToTr>
                      <a:noFill/>
                    </a:lnBlToTr>
                    <a:solidFill>
                      <a:schemeClr val="tx2">
                        <a:lumMod val="40000"/>
                        <a:lumOff val="60000"/>
                      </a:schemeClr>
                    </a:solidFill>
                  </a:tcPr>
                </a:tc>
                <a:extLst>
                  <a:ext uri="{0D108BD9-81ED-4DB2-BD59-A6C34878D82A}">
                    <a16:rowId xmlns:a16="http://schemas.microsoft.com/office/drawing/2014/main" val="10009"/>
                  </a:ext>
                </a:extLst>
              </a:tr>
              <a:tr h="66043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ACS &amp; LDL ≥50 or in patients with history of ASCVD who can’t tolerate high dose statin</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b="0" i="0" u="none" strike="noStrike" cap="none" normalizeH="0" baseline="0" dirty="0">
                          <a:ln>
                            <a:noFill/>
                          </a:ln>
                          <a:solidFill>
                            <a:schemeClr val="bg1"/>
                          </a:solidFill>
                          <a:effectLst/>
                          <a:latin typeface="Helvetica" pitchFamily="34" charset="0"/>
                          <a:cs typeface="Arial" pitchFamily="34" charset="0"/>
                        </a:rPr>
                        <a:t>Moderate + ezetimibe</a:t>
                      </a:r>
                    </a:p>
                  </a:txBody>
                  <a:tcPr marL="121920" marR="121920" marT="45739" marB="4573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10"/>
                  </a:ext>
                </a:extLst>
              </a:tr>
            </a:tbl>
          </a:graphicData>
        </a:graphic>
      </p:graphicFrame>
      <p:sp>
        <p:nvSpPr>
          <p:cNvPr id="145443" name="Title 1"/>
          <p:cNvSpPr>
            <a:spLocks noGrp="1"/>
          </p:cNvSpPr>
          <p:nvPr>
            <p:ph type="title"/>
          </p:nvPr>
        </p:nvSpPr>
        <p:spPr>
          <a:xfrm>
            <a:off x="651163" y="-152400"/>
            <a:ext cx="11671815" cy="1143000"/>
          </a:xfrm>
        </p:spPr>
        <p:txBody>
          <a:bodyPr>
            <a:noAutofit/>
          </a:bodyPr>
          <a:lstStyle/>
          <a:p>
            <a:r>
              <a:rPr lang="en-US" sz="3333" dirty="0">
                <a:solidFill>
                  <a:srgbClr val="FFFF00"/>
                </a:solidFill>
              </a:rPr>
              <a:t> ADA Recommendations for Statin Treatment in People with Diabetes </a:t>
            </a:r>
          </a:p>
        </p:txBody>
      </p:sp>
      <p:sp>
        <p:nvSpPr>
          <p:cNvPr id="6" name="TextBox 5"/>
          <p:cNvSpPr txBox="1">
            <a:spLocks noChangeArrowheads="1"/>
          </p:cNvSpPr>
          <p:nvPr/>
        </p:nvSpPr>
        <p:spPr bwMode="auto">
          <a:xfrm>
            <a:off x="-8569" y="6242447"/>
            <a:ext cx="9652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r>
              <a:rPr lang="en-US" sz="1600" dirty="0">
                <a:solidFill>
                  <a:srgbClr val="FFFF00"/>
                </a:solidFill>
                <a:latin typeface="Helvetica" pitchFamily="34" charset="0"/>
              </a:rPr>
              <a:t>American Diabetes Association Standards of Medical Care in Diabetes. </a:t>
            </a:r>
            <a:br>
              <a:rPr lang="en-US" sz="1600" dirty="0">
                <a:solidFill>
                  <a:srgbClr val="FFFF00"/>
                </a:solidFill>
                <a:latin typeface="Helvetica" pitchFamily="34" charset="0"/>
              </a:rPr>
            </a:br>
            <a:r>
              <a:rPr lang="en-US" sz="1600" dirty="0">
                <a:solidFill>
                  <a:srgbClr val="FFFF00"/>
                </a:solidFill>
                <a:latin typeface="Helvetica" pitchFamily="34" charset="0"/>
              </a:rPr>
              <a:t>Cardiovascular disease and risk management. Diabetes Care 2017; 40 (Suppl. 1): S75-S87</a:t>
            </a:r>
          </a:p>
        </p:txBody>
      </p:sp>
    </p:spTree>
    <p:extLst>
      <p:ext uri="{BB962C8B-B14F-4D97-AF65-F5344CB8AC3E}">
        <p14:creationId xmlns:p14="http://schemas.microsoft.com/office/powerpoint/2010/main" val="4053826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3"/>
            <a:ext cx="10772775" cy="1234674"/>
          </a:xfrm>
        </p:spPr>
        <p:txBody>
          <a:bodyPr/>
          <a:lstStyle/>
          <a:p>
            <a:r>
              <a:rPr lang="en-US" dirty="0">
                <a:solidFill>
                  <a:srgbClr val="FFFF00"/>
                </a:solidFill>
              </a:rPr>
              <a:t>NCQA DM Recognition Program </a:t>
            </a:r>
            <a:r>
              <a:rPr lang="en-US" dirty="0" err="1">
                <a:solidFill>
                  <a:srgbClr val="FFFF00"/>
                </a:solidFill>
              </a:rPr>
              <a:t>eCQMs</a:t>
            </a:r>
            <a:endParaRPr lang="en-US"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1426140"/>
              </p:ext>
            </p:extLst>
          </p:nvPr>
        </p:nvGraphicFramePr>
        <p:xfrm>
          <a:off x="676275" y="1608084"/>
          <a:ext cx="10753725" cy="4389120"/>
        </p:xfrm>
        <a:graphic>
          <a:graphicData uri="http://schemas.openxmlformats.org/drawingml/2006/table">
            <a:tbl>
              <a:tblPr firstRow="1" bandRow="1">
                <a:tableStyleId>{5C22544A-7EE6-4342-B048-85BDC9FD1C3A}</a:tableStyleId>
              </a:tblPr>
              <a:tblGrid>
                <a:gridCol w="10753725">
                  <a:extLst>
                    <a:ext uri="{9D8B030D-6E8A-4147-A177-3AD203B41FA5}">
                      <a16:colId xmlns:a16="http://schemas.microsoft.com/office/drawing/2014/main" val="1691767127"/>
                    </a:ext>
                  </a:extLst>
                </a:gridCol>
              </a:tblGrid>
              <a:tr h="336331">
                <a:tc>
                  <a:txBody>
                    <a:bodyPr/>
                    <a:lstStyle/>
                    <a:p>
                      <a:pPr algn="ctr"/>
                      <a:r>
                        <a:rPr lang="en-US" dirty="0">
                          <a:solidFill>
                            <a:srgbClr val="FFFF00"/>
                          </a:solidFill>
                        </a:rPr>
                        <a:t>Clinical</a:t>
                      </a:r>
                      <a:r>
                        <a:rPr lang="en-US" baseline="0" dirty="0">
                          <a:solidFill>
                            <a:srgbClr val="FFFF00"/>
                          </a:solidFill>
                        </a:rPr>
                        <a:t> Measures</a:t>
                      </a:r>
                      <a:endParaRPr lang="en-US" dirty="0">
                        <a:solidFill>
                          <a:srgbClr val="FFFF00"/>
                        </a:solidFill>
                      </a:endParaRPr>
                    </a:p>
                  </a:txBody>
                  <a:tcPr/>
                </a:tc>
                <a:extLst>
                  <a:ext uri="{0D108BD9-81ED-4DB2-BD59-A6C34878D82A}">
                    <a16:rowId xmlns:a16="http://schemas.microsoft.com/office/drawing/2014/main" val="2737136994"/>
                  </a:ext>
                </a:extLst>
              </a:tr>
              <a:tr h="336331">
                <a:tc>
                  <a:txBody>
                    <a:bodyPr/>
                    <a:lstStyle/>
                    <a:p>
                      <a:r>
                        <a:rPr lang="en-US" dirty="0"/>
                        <a:t>HbA1c</a:t>
                      </a:r>
                      <a:r>
                        <a:rPr lang="en-US" baseline="0" dirty="0"/>
                        <a:t> Poor Control  -9%</a:t>
                      </a:r>
                    </a:p>
                  </a:txBody>
                  <a:tcPr/>
                </a:tc>
                <a:extLst>
                  <a:ext uri="{0D108BD9-81ED-4DB2-BD59-A6C34878D82A}">
                    <a16:rowId xmlns:a16="http://schemas.microsoft.com/office/drawing/2014/main" val="1520549182"/>
                  </a:ext>
                </a:extLst>
              </a:tr>
              <a:tr h="336331">
                <a:tc>
                  <a:txBody>
                    <a:bodyPr/>
                    <a:lstStyle/>
                    <a:p>
                      <a:r>
                        <a:rPr lang="en-US" dirty="0"/>
                        <a:t>HbA1c control – 8%</a:t>
                      </a:r>
                    </a:p>
                  </a:txBody>
                  <a:tcPr/>
                </a:tc>
                <a:extLst>
                  <a:ext uri="{0D108BD9-81ED-4DB2-BD59-A6C34878D82A}">
                    <a16:rowId xmlns:a16="http://schemas.microsoft.com/office/drawing/2014/main" val="3211257384"/>
                  </a:ext>
                </a:extLst>
              </a:tr>
              <a:tr h="336331">
                <a:tc>
                  <a:txBody>
                    <a:bodyPr/>
                    <a:lstStyle/>
                    <a:p>
                      <a:r>
                        <a:rPr lang="en-US" dirty="0"/>
                        <a:t>HbA1c control - &lt; 7 %</a:t>
                      </a:r>
                    </a:p>
                  </a:txBody>
                  <a:tcPr/>
                </a:tc>
                <a:extLst>
                  <a:ext uri="{0D108BD9-81ED-4DB2-BD59-A6C34878D82A}">
                    <a16:rowId xmlns:a16="http://schemas.microsoft.com/office/drawing/2014/main" val="3295329940"/>
                  </a:ext>
                </a:extLst>
              </a:tr>
              <a:tr h="336331">
                <a:tc>
                  <a:txBody>
                    <a:bodyPr/>
                    <a:lstStyle/>
                    <a:p>
                      <a:r>
                        <a:rPr lang="en-US" dirty="0"/>
                        <a:t>Blood Pressure</a:t>
                      </a:r>
                      <a:r>
                        <a:rPr lang="en-US" baseline="0" dirty="0"/>
                        <a:t> Control - ≥ 140/90 mm Hg</a:t>
                      </a:r>
                      <a:endParaRPr lang="en-US" dirty="0"/>
                    </a:p>
                  </a:txBody>
                  <a:tcPr/>
                </a:tc>
                <a:extLst>
                  <a:ext uri="{0D108BD9-81ED-4DB2-BD59-A6C34878D82A}">
                    <a16:rowId xmlns:a16="http://schemas.microsoft.com/office/drawing/2014/main" val="2740883929"/>
                  </a:ext>
                </a:extLst>
              </a:tr>
              <a:tr h="336331">
                <a:tc>
                  <a:txBody>
                    <a:bodyPr/>
                    <a:lstStyle/>
                    <a:p>
                      <a:r>
                        <a:rPr lang="en-US" dirty="0"/>
                        <a:t>Blood Pressure Control - ≥ 130/80 mm Hg</a:t>
                      </a:r>
                    </a:p>
                  </a:txBody>
                  <a:tcPr/>
                </a:tc>
                <a:extLst>
                  <a:ext uri="{0D108BD9-81ED-4DB2-BD59-A6C34878D82A}">
                    <a16:rowId xmlns:a16="http://schemas.microsoft.com/office/drawing/2014/main" val="3656611637"/>
                  </a:ext>
                </a:extLst>
              </a:tr>
              <a:tr h="336331">
                <a:tc>
                  <a:txBody>
                    <a:bodyPr/>
                    <a:lstStyle/>
                    <a:p>
                      <a:r>
                        <a:rPr lang="en-US" dirty="0"/>
                        <a:t>Eye Examination</a:t>
                      </a:r>
                    </a:p>
                  </a:txBody>
                  <a:tcPr/>
                </a:tc>
                <a:extLst>
                  <a:ext uri="{0D108BD9-81ED-4DB2-BD59-A6C34878D82A}">
                    <a16:rowId xmlns:a16="http://schemas.microsoft.com/office/drawing/2014/main" val="2245686259"/>
                  </a:ext>
                </a:extLst>
              </a:tr>
              <a:tr h="336331">
                <a:tc>
                  <a:txBody>
                    <a:bodyPr/>
                    <a:lstStyle/>
                    <a:p>
                      <a:r>
                        <a:rPr lang="en-US" dirty="0"/>
                        <a:t>Smoking</a:t>
                      </a:r>
                      <a:r>
                        <a:rPr lang="en-US" baseline="0" dirty="0"/>
                        <a:t> Status/Cessation of Smoking Advice or Treatment</a:t>
                      </a:r>
                      <a:endParaRPr lang="en-US" dirty="0"/>
                    </a:p>
                  </a:txBody>
                  <a:tcPr/>
                </a:tc>
                <a:extLst>
                  <a:ext uri="{0D108BD9-81ED-4DB2-BD59-A6C34878D82A}">
                    <a16:rowId xmlns:a16="http://schemas.microsoft.com/office/drawing/2014/main" val="825056176"/>
                  </a:ext>
                </a:extLst>
              </a:tr>
              <a:tr h="336331">
                <a:tc>
                  <a:txBody>
                    <a:bodyPr/>
                    <a:lstStyle/>
                    <a:p>
                      <a:r>
                        <a:rPr lang="en-US" dirty="0"/>
                        <a:t>LDL Control - ≥  130 mg/dl </a:t>
                      </a:r>
                    </a:p>
                  </a:txBody>
                  <a:tcPr/>
                </a:tc>
                <a:extLst>
                  <a:ext uri="{0D108BD9-81ED-4DB2-BD59-A6C34878D82A}">
                    <a16:rowId xmlns:a16="http://schemas.microsoft.com/office/drawing/2014/main" val="2637551045"/>
                  </a:ext>
                </a:extLst>
              </a:tr>
              <a:tr h="336331">
                <a:tc>
                  <a:txBody>
                    <a:bodyPr/>
                    <a:lstStyle/>
                    <a:p>
                      <a:r>
                        <a:rPr lang="en-US" dirty="0"/>
                        <a:t>LDL Control</a:t>
                      </a:r>
                      <a:r>
                        <a:rPr lang="en-US" baseline="0" dirty="0"/>
                        <a:t> - ≥  100 mg/dl</a:t>
                      </a:r>
                      <a:endParaRPr lang="en-US" dirty="0"/>
                    </a:p>
                  </a:txBody>
                  <a:tcPr/>
                </a:tc>
                <a:extLst>
                  <a:ext uri="{0D108BD9-81ED-4DB2-BD59-A6C34878D82A}">
                    <a16:rowId xmlns:a16="http://schemas.microsoft.com/office/drawing/2014/main" val="3083064723"/>
                  </a:ext>
                </a:extLst>
              </a:tr>
              <a:tr h="336331">
                <a:tc>
                  <a:txBody>
                    <a:bodyPr/>
                    <a:lstStyle/>
                    <a:p>
                      <a:r>
                        <a:rPr lang="en-US" dirty="0"/>
                        <a:t>Nephropathy</a:t>
                      </a:r>
                      <a:r>
                        <a:rPr lang="en-US" baseline="0" dirty="0"/>
                        <a:t> Assessment</a:t>
                      </a:r>
                      <a:endParaRPr lang="en-US" dirty="0"/>
                    </a:p>
                  </a:txBody>
                  <a:tcPr/>
                </a:tc>
                <a:extLst>
                  <a:ext uri="{0D108BD9-81ED-4DB2-BD59-A6C34878D82A}">
                    <a16:rowId xmlns:a16="http://schemas.microsoft.com/office/drawing/2014/main" val="2045681908"/>
                  </a:ext>
                </a:extLst>
              </a:tr>
              <a:tr h="336331">
                <a:tc>
                  <a:txBody>
                    <a:bodyPr/>
                    <a:lstStyle/>
                    <a:p>
                      <a:r>
                        <a:rPr lang="en-US" dirty="0"/>
                        <a:t>Foot</a:t>
                      </a:r>
                      <a:r>
                        <a:rPr lang="en-US" baseline="0" dirty="0"/>
                        <a:t> Examination </a:t>
                      </a:r>
                      <a:endParaRPr lang="en-US" dirty="0"/>
                    </a:p>
                  </a:txBody>
                  <a:tcPr/>
                </a:tc>
                <a:extLst>
                  <a:ext uri="{0D108BD9-81ED-4DB2-BD59-A6C34878D82A}">
                    <a16:rowId xmlns:a16="http://schemas.microsoft.com/office/drawing/2014/main" val="2092477339"/>
                  </a:ext>
                </a:extLst>
              </a:tr>
            </a:tbl>
          </a:graphicData>
        </a:graphic>
      </p:graphicFrame>
      <p:sp>
        <p:nvSpPr>
          <p:cNvPr id="5" name="Footer Placeholder 4"/>
          <p:cNvSpPr>
            <a:spLocks noGrp="1"/>
          </p:cNvSpPr>
          <p:nvPr>
            <p:ph type="ftr" sz="quarter" idx="11"/>
          </p:nvPr>
        </p:nvSpPr>
        <p:spPr>
          <a:xfrm>
            <a:off x="685799" y="6227379"/>
            <a:ext cx="10129345" cy="555918"/>
          </a:xfrm>
        </p:spPr>
        <p:txBody>
          <a:bodyPr/>
          <a:lstStyle/>
          <a:p>
            <a:r>
              <a:rPr lang="en-US" sz="1600" b="1" dirty="0">
                <a:solidFill>
                  <a:schemeClr val="bg1">
                    <a:alpha val="80000"/>
                  </a:schemeClr>
                </a:solidFill>
              </a:rPr>
              <a:t>http://www.ncqa.org/Programs/Recognition/Clinicians/Diabetes-Recognition-Program-DRP</a:t>
            </a:r>
          </a:p>
        </p:txBody>
      </p:sp>
    </p:spTree>
    <p:extLst>
      <p:ext uri="{BB962C8B-B14F-4D97-AF65-F5344CB8AC3E}">
        <p14:creationId xmlns:p14="http://schemas.microsoft.com/office/powerpoint/2010/main" val="516503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ACO Accreditation for Primary Care- </a:t>
            </a:r>
          </a:p>
        </p:txBody>
      </p:sp>
      <p:sp>
        <p:nvSpPr>
          <p:cNvPr id="3" name="Content Placeholder 2"/>
          <p:cNvSpPr>
            <a:spLocks noGrp="1"/>
          </p:cNvSpPr>
          <p:nvPr>
            <p:ph idx="1"/>
          </p:nvPr>
        </p:nvSpPr>
        <p:spPr/>
        <p:txBody>
          <a:bodyPr>
            <a:normAutofit lnSpcReduction="10000"/>
          </a:bodyPr>
          <a:lstStyle/>
          <a:p>
            <a:pPr marL="0" indent="0">
              <a:buNone/>
            </a:pPr>
            <a:r>
              <a:rPr lang="en-US" b="1" dirty="0">
                <a:solidFill>
                  <a:srgbClr val="FFFF00"/>
                </a:solidFill>
              </a:rPr>
              <a:t>Non-biometric measures assessed:</a:t>
            </a:r>
          </a:p>
          <a:p>
            <a:pPr marL="0" indent="0">
              <a:buNone/>
            </a:pPr>
            <a:r>
              <a:rPr lang="en-US" b="1" dirty="0">
                <a:solidFill>
                  <a:srgbClr val="FFFF00"/>
                </a:solidFill>
              </a:rPr>
              <a:t>	ACO Structure and Operations</a:t>
            </a:r>
          </a:p>
          <a:p>
            <a:pPr marL="0" indent="0">
              <a:buNone/>
            </a:pPr>
            <a:r>
              <a:rPr lang="en-US" b="1" dirty="0">
                <a:solidFill>
                  <a:srgbClr val="FFFF00"/>
                </a:solidFill>
              </a:rPr>
              <a:t>	Access to Needed Providers</a:t>
            </a:r>
          </a:p>
          <a:p>
            <a:pPr marL="0" indent="0">
              <a:buNone/>
            </a:pPr>
            <a:r>
              <a:rPr lang="en-US" b="1" dirty="0">
                <a:solidFill>
                  <a:srgbClr val="FFFF00"/>
                </a:solidFill>
              </a:rPr>
              <a:t>	Patient –Centered Primary Care</a:t>
            </a:r>
          </a:p>
          <a:p>
            <a:pPr marL="0" indent="0">
              <a:buNone/>
            </a:pPr>
            <a:r>
              <a:rPr lang="en-US" b="1" dirty="0">
                <a:solidFill>
                  <a:srgbClr val="FFFF00"/>
                </a:solidFill>
              </a:rPr>
              <a:t>	Care Management *</a:t>
            </a:r>
          </a:p>
          <a:p>
            <a:pPr marL="0" indent="0">
              <a:buNone/>
            </a:pPr>
            <a:r>
              <a:rPr lang="en-US" b="1" dirty="0">
                <a:solidFill>
                  <a:srgbClr val="FFFF00"/>
                </a:solidFill>
              </a:rPr>
              <a:t>	Care Coordination and Transitions- *</a:t>
            </a:r>
          </a:p>
          <a:p>
            <a:pPr marL="0" indent="0">
              <a:buNone/>
            </a:pPr>
            <a:r>
              <a:rPr lang="en-US" b="1" dirty="0">
                <a:solidFill>
                  <a:srgbClr val="FFFF00"/>
                </a:solidFill>
              </a:rPr>
              <a:t>	Patients Rights and Responsibility's</a:t>
            </a:r>
          </a:p>
          <a:p>
            <a:pPr marL="0" indent="0">
              <a:buNone/>
            </a:pPr>
            <a:r>
              <a:rPr lang="en-US" b="1" dirty="0">
                <a:solidFill>
                  <a:srgbClr val="FFFF00"/>
                </a:solidFill>
              </a:rPr>
              <a:t>	Performance Reporting and Quality Improvement(includes biometric 	measures)* </a:t>
            </a:r>
          </a:p>
          <a:p>
            <a:pPr lvl="1"/>
            <a:endParaRPr lang="en-US" dirty="0"/>
          </a:p>
        </p:txBody>
      </p:sp>
    </p:spTree>
    <p:extLst>
      <p:ext uri="{BB962C8B-B14F-4D97-AF65-F5344CB8AC3E}">
        <p14:creationId xmlns:p14="http://schemas.microsoft.com/office/powerpoint/2010/main" val="480649760"/>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44E3BB9A-3BF5-4BE4-90CF-48BFABC785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789</TotalTime>
  <Words>850</Words>
  <Application>Microsoft Office PowerPoint</Application>
  <PresentationFormat>Widescreen</PresentationFormat>
  <Paragraphs>123</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Helvetica</vt:lpstr>
      <vt:lpstr>Times New Roman</vt:lpstr>
      <vt:lpstr>Metropolitan</vt:lpstr>
      <vt:lpstr>Redefining Quality Care in T2DM Patients with CV Disease</vt:lpstr>
      <vt:lpstr>Potential Conflict of Interest and Position </vt:lpstr>
      <vt:lpstr>Diabetes Standards of Care for Practice and Payment</vt:lpstr>
      <vt:lpstr>Differences in Opinion of DM Standard of Care….. </vt:lpstr>
      <vt:lpstr>PowerPoint Presentation</vt:lpstr>
      <vt:lpstr>Recommendations: Hypertension/ Blood Pressure Control (2) </vt:lpstr>
      <vt:lpstr> ADA Recommendations for Statin Treatment in People with Diabetes </vt:lpstr>
      <vt:lpstr>NCQA DM Recognition Program eCQMs</vt:lpstr>
      <vt:lpstr>ACO Accreditation for Primary Care- </vt:lpstr>
      <vt:lpstr>What’s Missing in Relationship of CVD in the Setting of T2DM?  New Measures and Standards needed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Redefining Quality Care in T2DM Patients with CV Disease</dc:title>
  <dc:creator>Magwire, Melissa (SMMC)</dc:creator>
  <cp:lastModifiedBy>Magwire, Melissa (SMMC)</cp:lastModifiedBy>
  <cp:revision>15</cp:revision>
  <dcterms:created xsi:type="dcterms:W3CDTF">2017-06-15T17:10:27Z</dcterms:created>
  <dcterms:modified xsi:type="dcterms:W3CDTF">2017-06-16T21:40:39Z</dcterms:modified>
</cp:coreProperties>
</file>