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1"/>
  </p:notesMasterIdLst>
  <p:sldIdLst>
    <p:sldId id="256" r:id="rId3"/>
    <p:sldId id="274" r:id="rId4"/>
    <p:sldId id="276" r:id="rId5"/>
    <p:sldId id="291" r:id="rId6"/>
    <p:sldId id="290" r:id="rId7"/>
    <p:sldId id="279" r:id="rId8"/>
    <p:sldId id="281" r:id="rId9"/>
    <p:sldId id="282" r:id="rId10"/>
    <p:sldId id="283" r:id="rId11"/>
    <p:sldId id="285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  <p:sldId id="305" r:id="rId25"/>
    <p:sldId id="306" r:id="rId26"/>
    <p:sldId id="313" r:id="rId27"/>
    <p:sldId id="314" r:id="rId28"/>
    <p:sldId id="310" r:id="rId29"/>
    <p:sldId id="312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 Plaster" initials="CP" lastIdx="2" clrIdx="0">
    <p:extLst>
      <p:ext uri="{19B8F6BF-5375-455C-9EA6-DF929625EA0E}">
        <p15:presenceInfo xmlns:p15="http://schemas.microsoft.com/office/powerpoint/2012/main" userId="S::cplaster@acc.org::62d1333f-bf09-4a0d-97e6-da4f6c8c7b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955" autoAdjust="0"/>
  </p:normalViewPr>
  <p:slideViewPr>
    <p:cSldViewPr snapToGrid="0">
      <p:cViewPr varScale="1">
        <p:scale>
          <a:sx n="61" d="100"/>
          <a:sy n="61" d="100"/>
        </p:scale>
        <p:origin x="8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145D4-B18A-45A0-8D1A-770D1A8F4F1F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6307F-9B59-45BC-908E-A1C49E32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4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98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80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411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656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396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034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659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833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87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479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5576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65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250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421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50533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718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7573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64928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06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9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6307F-9B59-45BC-908E-A1C49E32316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087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23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23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99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201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13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16307F-9B59-45BC-908E-A1C49E32316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6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5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40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757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8EA3A-E99A-4443-A67A-B3591997A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37B626-76A6-9644-8D2F-66E6749492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B3A4B-8B4F-644B-A660-228CE46B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72C58-7A61-6044-8763-FF00EB062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9D0F8-73AE-2A4F-8927-F5BCD6C9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27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5778-FDEC-2342-8315-FB2C7B6D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C476D8-5648-CA4B-97D3-5D4F6BE9E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86222-3C92-1347-8E13-D3FBC1FD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F3D11-B98E-8D4A-A3C5-B9CD834E4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87BE7-4A02-2D49-9AF0-5E68DB84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38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136A-A74C-B043-90D7-29925DE7B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EDC60-74DA-E341-9408-491531871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816D4-8F1E-494E-90C0-A3C96E2E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8DC3D-4AC8-1A42-83AD-8BCE6B7C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391C-09D9-994D-ACAF-B19B39DB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F3058-016B-5745-B812-505E80AC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B328-1AF8-9D4F-924C-F2EED92D28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8E5DB7-E159-204A-AF63-E6E78E523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56C53-3E82-CA45-A8FC-869A2B8E9C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E4129-A185-6A42-9CB1-7896FD7D0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33188-A59B-584B-871C-AFA51D48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16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98EE9-4467-D647-BAFA-A4488BE15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8CBAF-9B8D-C24F-8CE9-B85214A70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9AF59-215D-124C-8C61-76C7CEBB0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157AA1-486F-2E4F-A497-B8F849DD80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117863-CF71-E44F-B3CB-04D598D4C1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EB9A2-A0F1-A94E-970E-3461CF2F02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18BDF8-935C-9249-A307-57374D864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16ECE3-A57D-4247-B576-DE1B66D65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46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5576D-865E-234C-AF24-09D11070F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FCCE9E-B4A5-1E49-955C-9E65C1C1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A9817-BE51-7245-91E9-4E36720B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5A52E-B59B-0947-A618-61A11DF52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676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14CED-E364-2E44-9ED1-C0DDC83EAC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B98C54-C8F9-E944-835E-DBB069F25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B1729-3235-334F-87B7-53685430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51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2745-6754-B441-9021-4530318E2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22BA4-E4B2-8447-A1B0-7E0EFD76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03893-0CC8-E541-8E41-A835EF8D4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1BA3F4-33EF-6147-BAB5-90742375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1B6DC-742B-0544-9D58-E1C30A2A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1553E-A52C-AE47-82B9-16AB6AAB1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81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3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8FF03-6D5E-F34A-862A-DA791D05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B16FDB-0826-D545-B4FA-EBE1B877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DC76E-095A-394D-96F7-50CC82BFBF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8B4EDC-1297-564B-9225-BCBCDE5C30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3FE002-8DC7-FA48-BC80-D45AB090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A4EC1-E84C-6A41-ACB5-B349A31B8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97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12A3D-DD51-7A47-BD23-BC60DDCC8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6B82E1-D0CD-C441-A58F-D21D39EDE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29398-B685-A444-B1CA-8D8547A563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5A793-68EE-D942-BE35-A68FB9B6C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9E193-4390-D543-B3F0-C7CAA99FE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10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A7C0E6-0956-F443-8327-39E89EF49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3AEB4A-1A47-494C-886F-16F5E4DD4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5A922-3E18-6F47-82D9-97AE8DC59E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41CC0949-DE8B-7D48-8F74-C3D0C44D36A8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32FC9-ABFA-FE47-B916-B6ABFC919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1810B-59A7-954A-BF0D-66ECEF54A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6C6C799D-1850-8445-BD52-7F0CBB49A9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719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ED2EF-1676-B74C-B483-2A6E50BC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84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72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2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22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56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90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3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16F31-2862-4E38-A49D-8340F3E23A9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3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16F31-2862-4E38-A49D-8340F3E23A96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DD88F-1582-45F7-AE34-1CD2C979BB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0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75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c.org/latest-in-cardiology/articles/2021/10/05/12/01/expert-opinion-the-value-placed-on-prevention" TargetMode="External"/><Relationship Id="rId4" Type="http://schemas.openxmlformats.org/officeDocument/2006/relationships/hyperlink" Target="https://www.acc.org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acc.org/latest-in-cardiology/articles/2021/06/21/13/05/new-guidance-on-bp-management-in-low-risk-adults-with-stage-1-ht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acc.org/latest-in-cardiology/articles/2021/06/21/13/05/the-ever-growing-role-of-cac-in-primary-preven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acc.org/latest-in-cardiology/articles/2021/07/15/19/32/the-myriad-cardiovascular-effects-of-obesity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www.acc.org/latest-in-cardiology/articles/2021/07/16/11/56/management-of-coronary-artery-disease-in-high-risk-occupation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acc.org/latest-in-cardiology/articles/2021/07/26/17/08/new-insights-into-the-complex-nature-of-ischemia-with-no-obstructive-ca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s://www.acc.org/Latest-in-Cardiology/Articles/2021/08/02/14/16/South-Asian-Cardiovascular-Health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acc.org/latest-in-cardiology/articles/2021/08/25/13/00/fact-or-fiction-statins-increase-the-risk-of-hemorrhagic-strok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acc.org/latest-in-cardiology/articles/2021/09/07/12/46/update-in-prevention-2021-canadian-cv-society-dyslipidemia-guidelin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acc.org/latest-in-cardiology/articles/2021/09/13/14/42/quantifying-and-understanding-the-higher-risk-of-ascvd-among-south-asian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c.org/latest-in-cardiology/articles/2021/03/19/11/59/one-pill-for-them-all" TargetMode="External"/><Relationship Id="rId4" Type="http://schemas.openxmlformats.org/officeDocument/2006/relationships/hyperlink" Target="https://www.acc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www.acc.org/latest-in-cardiology/articles/2021/09/20/13/19/statin-therapy-allocation-in-intermediate-risk-population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www.acc.org/latest-in-cardiology/articles/2021/10/12/12/46/new-evidence-supporting-selective-use-of-coronary-artery-calcium-scorin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s://www.acc.org/latest-in-cardiology/articles/2021/10/18/12/35/identifying-the-roadblocks-to-engagement-of-women-in-clinical-trial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s://www.acc.org/latest-in-cardiology/articles/2021/10/26/12/31/cardiovascular-health-in-early-lif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hyperlink" Target="https://www.acc.org/Latest-in-Cardiology/Articles/2021/11/10/19/50/The-Effect-of-Statin-Therapy-on-the-Progression-and-Composition-of-Coronary-Atherosclerotic-Plaqu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https://www.acc.org/Latest-in-Cardiology/Articles/2021/12/01/18/26/Social-Vulnerability-Index-Highlights-the-Most-Vulnerable-Among-US-to-CV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hyperlink" Target="https://www.acc.org/latest-in-cardiology/articles/2021/06/21/13/05/the-global-prevention-of-cvd-among-people-living-with-diabete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c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www.acc.org/Latest-in-Cardiology/Articles/2021/12/01/13/34/Duration-of-Diabetes-and-Risk-of-Incident-Heart-Failur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c.org/latest-in-cardiology/articles/2021/03/19/11/59/one-pill-for-them-all" TargetMode="External"/><Relationship Id="rId4" Type="http://schemas.openxmlformats.org/officeDocument/2006/relationships/hyperlink" Target="https://www.acc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c.org/latest-in-cardiology/articles/2021/03/19/11/59/one-pill-for-them-all" TargetMode="External"/><Relationship Id="rId4" Type="http://schemas.openxmlformats.org/officeDocument/2006/relationships/hyperlink" Target="https://www.acc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c.org/Latest-in-Cardiology/Articles/2021/05/04/11/57/Worshipping-at-the-Altar-of-Evidence-Based-Medicine" TargetMode="External"/><Relationship Id="rId4" Type="http://schemas.openxmlformats.org/officeDocument/2006/relationships/hyperlink" Target="https://acc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c.org/latest-in-cardiology/articles/2021/06/01/12/48/mitigating-ascvd-risk-among-those-previously-infected-with-covid-19" TargetMode="External"/><Relationship Id="rId4" Type="http://schemas.openxmlformats.org/officeDocument/2006/relationships/hyperlink" Target="https://acc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c.org/latest-in-cardiology/articles/2021/07/12/12/31/what-we-have-learned-from-young-patients-with-ascvd" TargetMode="External"/><Relationship Id="rId4" Type="http://schemas.openxmlformats.org/officeDocument/2006/relationships/hyperlink" Target="https://acc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uthor-www.acc.org/latest-in-cardiology/articles/2021/09/01/17/29/cardiac-ct" TargetMode="External"/><Relationship Id="rId4" Type="http://schemas.openxmlformats.org/officeDocument/2006/relationships/hyperlink" Target="https://acc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9C17F3BD-2F68-42D8-BE43-A3B3913D7125}"/>
              </a:ext>
            </a:extLst>
          </p:cNvPr>
          <p:cNvSpPr txBox="1">
            <a:spLocks/>
          </p:cNvSpPr>
          <p:nvPr/>
        </p:nvSpPr>
        <p:spPr bwMode="auto">
          <a:xfrm>
            <a:off x="914400" y="914400"/>
            <a:ext cx="10363200" cy="445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anose="020B0503020102020204" pitchFamily="34" charset="0"/>
                <a:ea typeface="MS PGothic" panose="020B0600070205080204" pitchFamily="34" charset="-128"/>
              </a:defRPr>
            </a:lvl9pPr>
          </a:lstStyle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6400" b="1" dirty="0">
                <a:solidFill>
                  <a:srgbClr val="00386B"/>
                </a:solidFill>
                <a:latin typeface="Gotham Medium" pitchFamily="2" charset="0"/>
                <a:ea typeface="MS PGothic"/>
                <a:cs typeface="Gotham Medium" pitchFamily="2" charset="0"/>
              </a:rPr>
              <a:t>2021 Clinical Topic Collection Key Graphics</a:t>
            </a:r>
          </a:p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dirty="0">
              <a:solidFill>
                <a:srgbClr val="00386B"/>
              </a:solidFill>
              <a:latin typeface="Gotham Medium" pitchFamily="2" charset="0"/>
              <a:ea typeface="MS PGothic"/>
              <a:cs typeface="Gotham Medium" pitchFamily="2" charset="0"/>
            </a:endParaRPr>
          </a:p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otham Medium" pitchFamily="2" charset="0"/>
              </a:rPr>
              <a:t>Prevention, Dyslipidemia and </a:t>
            </a:r>
          </a:p>
          <a:p>
            <a:pPr algn="ctr" defTabSz="121917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Gotham Medium" pitchFamily="2" charset="0"/>
              </a:rPr>
              <a:t>Diabetes &amp; Cardiometabolic Disease Collections</a:t>
            </a:r>
          </a:p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en-US" sz="7733" b="1" dirty="0">
              <a:solidFill>
                <a:srgbClr val="00386B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B50929B-9918-49F7-93B5-F97BA539C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65" y="188133"/>
            <a:ext cx="8959783" cy="4888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1450428" y="5391807"/>
            <a:ext cx="9333186" cy="1150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1600" dirty="0"/>
              <a:t>Kohli P. Expert Opinion: The Value Placed on Prevention versus the Impact of Prevention. </a:t>
            </a:r>
            <a:r>
              <a:rPr lang="en-US" sz="1600" i="1" dirty="0">
                <a:hlinkClick r:id="rId4"/>
              </a:rPr>
              <a:t>https://www.acc.org</a:t>
            </a:r>
            <a:r>
              <a:rPr lang="en-US" sz="1600" dirty="0"/>
              <a:t>. Oct 05, 2021. </a:t>
            </a:r>
            <a:r>
              <a:rPr lang="en-US" sz="1600" i="1" dirty="0">
                <a:hlinkClick r:id="rId5"/>
              </a:rPr>
              <a:t>https://www.acc.org/latest-in-cardiology/articles/2021/10/05/12/01/expert-opinion-the-value-placed-on-prevention</a:t>
            </a:r>
            <a:r>
              <a:rPr lang="en-US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5656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1450428" y="5391807"/>
            <a:ext cx="9333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Goetsch MR, Tumarkin E, Blumenthal RS, Whelton SP. New Guidance on Blood Pressure Management in Low-Risk Adults with Stage 1 Hypertension.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https://www.acc.org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Jun 21, 2021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https://www.acc.org/latest-in-cardiology/articles/2021/06/21/13/05/new-guidance-on-bp-management-in-low-risk-adults-with-stage-1-htn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5A5D9-6606-495A-8761-F58FD4CFAB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987" y="882869"/>
            <a:ext cx="1103437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23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1450428" y="5391807"/>
            <a:ext cx="9333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Gagel AC, Blumenthal RS, Cainzos-Achirica M. The Ever-Growing Role of Coronary Artery Calcium in Primary Prevention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https://www.acc.org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Jun 21, 2021.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https://www.acc.org/latest-in-cardiology/articles/2021/06/21/13/05/the-ever-growing-role-of-cac-in-primary-prevention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F9673A-5FF5-4910-A3E8-AFD2F56E42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7816" y="714702"/>
            <a:ext cx="9885798" cy="442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8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1313793" y="5391807"/>
            <a:ext cx="94698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Duvall C, Jha K, Blumenthal RS, Florido R. The Myriad Cardiovascular Effects of Obesity.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https://www.acc.org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Jul 16, 2021.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https://www.acc.org/latest-in-cardiology/articles/2021/07/15/19/32/the-myriad-cardiovascular-effects-of-obesity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8AD0BD-C596-4228-A89F-6F13B0E52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392" y="25937"/>
            <a:ext cx="8166210" cy="536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74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1450428" y="5391807"/>
            <a:ext cx="9333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Brown C, Blumenthal RS,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Razaq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Sutton N. Management of Coronary Artery Disease in High-Risk Occupations.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https://www.acc.org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Jul 19, 2021.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https://www.acc.org/latest-in-cardiology/articles/2021/07/16/11/56/management-of-coronary-artery-disease-in-high-risk-occupations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FDF2D4-211F-46AC-8257-A07E63F3B3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752" y="165244"/>
            <a:ext cx="6064470" cy="532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08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1450428" y="5391807"/>
            <a:ext cx="933318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Rao SJ, Wand A, Blumenthal RS, Sharma G. New Insights into the Complex Nature of Ischemia with No Obstructive Coronary Artery Disease.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https://www.acc.org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Jul 27, 2021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https://www.acc.org/latest-in-cardiology/articles/2021/07/26/17/08/new-insights-into-the-complex-nature-of-ischemia-with-no-obstructive-cad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68C05CD2-44CA-4FCF-A468-2DF5C3068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428" y="94593"/>
            <a:ext cx="9010431" cy="491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5B5DB34-1321-46B5-AEB9-86377E46042E}"/>
              </a:ext>
            </a:extLst>
          </p:cNvPr>
          <p:cNvSpPr txBox="1"/>
          <p:nvPr/>
        </p:nvSpPr>
        <p:spPr>
          <a:xfrm>
            <a:off x="1450429" y="5006922"/>
            <a:ext cx="90104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Figure 1.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Notable demographics and clinical history in INOCA participants in CIAO-ISCHEMIA, and in ISCHEMIA stress echocardiography participants with obstructive CAD on CCTA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86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1413641" y="5385002"/>
            <a:ext cx="9364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Agarwala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A, Mancini GBJ,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Deedwania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PC, Patel J. South Asian Cardiovascular Health: Lessons Learned from the National Lipid Association Scientific Statement.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https://www.acc.org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Aug 02, 2021.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https://www.acc.org/Latest-in-Cardiology/Articles/2021/08/02/14/16/South-Asian-Cardiovascular-Health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42F6D-E2C1-429B-B176-0C50457E87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775" y="395780"/>
            <a:ext cx="969645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81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1413641" y="5385002"/>
            <a:ext cx="9364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Rao SJ, Martin SS, Sharma G. Fact or Fiction: Statins Increase the Risk of Hemorrhagic Stroke.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https://www.acc.org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Aug 25, 2021.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https://www.acc.org/latest-in-cardiology/articles/2021/08/25/13/00/fact-or-fiction-statins-increase-the-risk-of-hemorrhagic-stroke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BF149-D631-4679-B7B1-2A51324D27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6759" y="134404"/>
            <a:ext cx="8173680" cy="46389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428EB1-9D62-4506-926E-164AA38824DD}"/>
              </a:ext>
            </a:extLst>
          </p:cNvPr>
          <p:cNvSpPr txBox="1"/>
          <p:nvPr/>
        </p:nvSpPr>
        <p:spPr>
          <a:xfrm>
            <a:off x="1954925" y="4773338"/>
            <a:ext cx="7872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Figure 1:</a:t>
            </a:r>
            <a:r>
              <a:rPr lang="en-US" sz="12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Relative risk of HS with statin or PCSK9i therapy in certain study groups. Error bars denote the 95% confidence interval. 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0004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1361089" y="5780689"/>
            <a:ext cx="93699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Gudenkauf BM, Jacobsen A, Blumenthal RS, Stone NJ, Martin SS. Update in Prevention: 2021 Canadian Cardiovascular Society Dyslipidemia Guidelines.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https://www.acc.org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Sep 07, 2021.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https://www.acc.org/latest-in-cardiology/articles/2021/09/07/12/46/update-in-prevention-2021-canadian-cv-society-dyslipidemia-guidelines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5E9E83-9609-4625-9849-0C44B1D1E7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552" y="170092"/>
            <a:ext cx="5570482" cy="546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650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1849820" y="5595209"/>
            <a:ext cx="9364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Franke J, Gagel AC, Jacobsen A, Blumenthal RB, Patel J. Quantifying and Understanding the Higher Risk of ASCVD Among South Asians.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https://www.acc.org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Sep 13, 2021.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https://www.acc.org/latest-in-cardiology/articles/2021/09/13/14/42/quantifying-and-understanding-the-higher-risk-of-ascvd-among-south-asians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ABEE05-2BF9-41C2-9B92-997B73431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820" y="-1"/>
            <a:ext cx="9152715" cy="537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54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42E1AF-F336-4582-AC95-4267182E2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8773" y="482652"/>
            <a:ext cx="8289854" cy="4583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BB14244-6A65-4333-83D8-D5BD1F3C90FC}"/>
              </a:ext>
            </a:extLst>
          </p:cNvPr>
          <p:cNvSpPr txBox="1"/>
          <p:nvPr/>
        </p:nvSpPr>
        <p:spPr>
          <a:xfrm>
            <a:off x="1408387" y="5423338"/>
            <a:ext cx="975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Bekele N, Szerlip N, </a:t>
            </a:r>
            <a:r>
              <a:rPr lang="en-US" sz="1600" dirty="0" err="1"/>
              <a:t>Agarwala</a:t>
            </a:r>
            <a:r>
              <a:rPr lang="en-US" sz="1600" dirty="0"/>
              <a:t> A. Elevated Lipoprotein(a) in Familial Hypercholesterolemia and its Role in the Progression of Calcific Aortic Stenosis. </a:t>
            </a:r>
            <a:r>
              <a:rPr lang="en-US" sz="1600" i="1" dirty="0">
                <a:hlinkClick r:id="rId4"/>
              </a:rPr>
              <a:t>https://www.acc.org</a:t>
            </a:r>
            <a:r>
              <a:rPr lang="en-US" sz="1600" dirty="0"/>
              <a:t>. Apr 05, 2021. </a:t>
            </a:r>
            <a:r>
              <a:rPr lang="en-US" sz="1600" i="1" dirty="0">
                <a:hlinkClick r:id="rId5"/>
              </a:rPr>
              <a:t>https://www.acc.org/latest-in-cardiology/articles/2021/03/19/11/59/one-pill-for-them-all</a:t>
            </a:r>
            <a:r>
              <a:rPr lang="en-US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35391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1849820" y="5595209"/>
            <a:ext cx="9364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Abovich A, Cardoso R, Blankstein R, Blumenthal RS. Statin Therapy Allocation in Intermediate Risk Population.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https://www.acc.org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Sep 20, 2021.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https://www.acc.org/latest-in-cardiology/articles/2021/09/20/13/19/statin-therapy-allocation-in-intermediate-risk-population</a:t>
            </a:r>
            <a:r>
              <a:rPr lang="en-US" sz="16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4CB8F-217B-4508-AA30-357B435E6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5545" y="185573"/>
            <a:ext cx="7037562" cy="502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524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1849820" y="5595209"/>
            <a:ext cx="9364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Rajan T, Blumenthal RS. New Evidence Supporting Selective Use of Coronary Artery Calcium Scoring for Adults at Borderline 10-Year ASCVD Risk.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https://www.acc.org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Oct 12, 2021.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https://www.acc.org/latest-in-cardiology/articles/2021/10/12/12/46/new-evidence-supporting-selective-use-of-coronary-artery-calcium-scoring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03CE0B-0F1C-4527-A71A-9F04AE105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164" y="788276"/>
            <a:ext cx="11339994" cy="33738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85F3A2-9B8A-4589-A15E-1F49A355F5EE}"/>
              </a:ext>
            </a:extLst>
          </p:cNvPr>
          <p:cNvSpPr txBox="1"/>
          <p:nvPr/>
        </p:nvSpPr>
        <p:spPr>
          <a:xfrm>
            <a:off x="1734206" y="4330262"/>
            <a:ext cx="93647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Figure 1: Absolute Event Rates for CVD and CHD mortality among adults with ASCVD risk.</a:t>
            </a:r>
          </a:p>
        </p:txBody>
      </p:sp>
    </p:spTree>
    <p:extLst>
      <p:ext uri="{BB962C8B-B14F-4D97-AF65-F5344CB8AC3E}">
        <p14:creationId xmlns:p14="http://schemas.microsoft.com/office/powerpoint/2010/main" val="1935299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1849820" y="5595209"/>
            <a:ext cx="9364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Thakkar A, Blumenthal RS, Sharma G. Identifying the Roadblocks to Engagement of Women in Clinical Trials.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https://www.acc.org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Oct 18, 2021.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https://www.acc.org/latest-in-cardiology/articles/2021/10/18/12/35/identifying-the-roadblocks-to-engagement-of-women-in-clinical-trials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8E5DF9E-453C-4F64-90C2-BA8D4BF1A2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654" y="714702"/>
            <a:ext cx="5880346" cy="41152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42720B-79B1-42D2-93D9-0E559F9DE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0363" y="714702"/>
            <a:ext cx="5881637" cy="411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1551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1849820" y="5595209"/>
            <a:ext cx="9364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Sweeney T, Vasquez N, Blumenthal RS. Cardiovascular Health in Early Life: Sign of What's to Come?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https://www.acc.org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Oct 26, 2021.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https://www.acc.org/latest-in-cardiology/articles/2021/10/26/12/31/cardiovascular-health-in-early-life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C0E463-10EC-472A-9329-B6B3FA482B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9075" y="0"/>
            <a:ext cx="7656101" cy="53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3807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1849820" y="5595209"/>
            <a:ext cx="9364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Kazzi B, Feldman DI, Blumenthal RS, Zadeh AA. The Effect of Statin Therapy on the Progression and Composition of Coronary Atherosclerotic Plaque Identified on Coronary CTA.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https://www.acc.org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Nov 12, 2021.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https://www.acc.org/Latest-in-Cardiology/Articles/2021/11/10/19/50/The-Effect-of-Statin-Therapy-on-the-Progression-and-Composition-of-Coronary-Atherosclerotic-Plaque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EEE726-5197-4018-AB55-2DE33E2E73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5012" y="189895"/>
            <a:ext cx="6907457" cy="520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8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1849820" y="5595209"/>
            <a:ext cx="93647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Patel K, Blumenthal RS, Sharma G. Social Vulnerability Index Highlights the Most Vulnerable Among US to Cardiovascular Disease.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https://www.acc.org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Dec 01, 2021. </a:t>
            </a:r>
            <a:r>
              <a:rPr lang="en-US" sz="16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https://www.acc.org/Latest-in-Cardiology/Articles/2021/12/01/18/26/Social-Vulnerability-Index-Highlights-the-Most-Vulnerable-Among-US-to-CVD</a:t>
            </a:r>
            <a:endParaRPr lang="en-US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Figure 1">
            <a:extLst>
              <a:ext uri="{FF2B5EF4-FFF2-40B4-BE49-F238E27FC236}">
                <a16:creationId xmlns:a16="http://schemas.microsoft.com/office/drawing/2014/main" id="{B4B4318D-3B7B-4AC9-824E-431D41E46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29" y="246287"/>
            <a:ext cx="8608541" cy="472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8C57A9-BC3F-438A-A39E-5FA922EBDEBE}"/>
              </a:ext>
            </a:extLst>
          </p:cNvPr>
          <p:cNvSpPr txBox="1"/>
          <p:nvPr/>
        </p:nvSpPr>
        <p:spPr>
          <a:xfrm>
            <a:off x="1791730" y="4803228"/>
            <a:ext cx="8340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 1: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Counties by social vulnerability index quartiles (A), by premature cardiovascular disease mortality quartiles (B), with access to primary care physicians (C), and access to broadband internet (D).</a:t>
            </a:r>
            <a:r>
              <a:rPr lang="en-US" sz="1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7,14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There is significant regional overlap between social vulnerability, access to healthcare and information infrastructure, and CVD mortality.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3298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528638" y="3429000"/>
            <a:ext cx="556736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Figure 1: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Individualizing Cardiovascular Risk Stratification Among SAUS Patients.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black"/>
              </a:solidFill>
              <a:effectLst/>
              <a:latin typeface="Calibri" panose="020F050202020403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uLnTx/>
              <a:uFillTx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Koneru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SC, Zachariah B, Gaine S, Patel J,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Agarwala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A. How Many South Asians Does It Take? Coronary Artery Calcium to Refine Statin Allocation in a High-Risk Ethnicity 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https://www.acc.org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Dec 06, 2021. </a:t>
            </a:r>
            <a:r>
              <a:rPr kumimoji="0" lang="en-US" sz="1600" b="0" i="1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https://www.acc.org/Latest-in-Cardiology/Articles/2021/12/06/13/32/How-Many-South-Asians-Does-It-Take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1C5689E1-6749-40BB-ADF7-B9EF181835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4" b="4783"/>
          <a:stretch/>
        </p:blipFill>
        <p:spPr bwMode="auto">
          <a:xfrm>
            <a:off x="7017953" y="147957"/>
            <a:ext cx="4314825" cy="65620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3361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1849820" y="5595209"/>
            <a:ext cx="9364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Thobani A, McLaughlin TJ, Sperling LS. The Global Prevention of Cardiovascular Disease Among People Living with Diabetes: Leading with Heart.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https://www.acc.org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Jun 21, 2021.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https://www.acc.org/latest-in-cardiology/articles/2021/06/21/13/05/the-global-prevention-of-cvd-among-people-living-with-diabetes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F6E7E9-58F0-47A9-8821-82932B964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2204" y="115613"/>
            <a:ext cx="6634276" cy="535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941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ABF9CD-2C90-4075-A310-480AD48DC50C}"/>
              </a:ext>
            </a:extLst>
          </p:cNvPr>
          <p:cNvSpPr txBox="1"/>
          <p:nvPr/>
        </p:nvSpPr>
        <p:spPr>
          <a:xfrm>
            <a:off x="1849820" y="5595209"/>
            <a:ext cx="93647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Siddiqi TJ, Khan MS, Pandey A, Greene S. Duration of Diabetes and Risk of Incident Heart Failure: Using the Past to Predict the Future . 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https://www.acc.org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Dec 01, 2021. </a:t>
            </a:r>
            <a:r>
              <a:rPr lang="en-US" sz="16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https://www.acc.org/Latest-in-Cardiology/Articles/2021/12/01/13/34/Duration-of-Diabetes-and-Risk-of-Incident-Heart-Failure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B18BE7D2-28EE-4BDD-BFFB-B1518F07B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0709"/>
            <a:ext cx="8763000" cy="552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646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116D21-A23E-4278-BCDB-DA6F1961B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536028"/>
            <a:ext cx="5943600" cy="50975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2880C2-4766-4DB7-930C-33B63DCC7478}"/>
              </a:ext>
            </a:extLst>
          </p:cNvPr>
          <p:cNvSpPr txBox="1"/>
          <p:nvPr/>
        </p:nvSpPr>
        <p:spPr>
          <a:xfrm>
            <a:off x="1061545" y="5633545"/>
            <a:ext cx="10331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Bekele N, Szerlip N, </a:t>
            </a:r>
            <a:r>
              <a:rPr lang="en-US" sz="1600" dirty="0" err="1"/>
              <a:t>Agarwala</a:t>
            </a:r>
            <a:r>
              <a:rPr lang="en-US" sz="1600" dirty="0"/>
              <a:t> A. Elevated Lipoprotein(a) in Familial Hypercholesterolemia and its Role in the Progression of Calcific Aortic Stenosis. </a:t>
            </a:r>
            <a:r>
              <a:rPr lang="en-US" sz="1600" i="1" dirty="0">
                <a:hlinkClick r:id="rId4"/>
              </a:rPr>
              <a:t>https://www.acc.org</a:t>
            </a:r>
            <a:r>
              <a:rPr lang="en-US" sz="1600" dirty="0"/>
              <a:t>. Apr 05, 2021. </a:t>
            </a:r>
            <a:r>
              <a:rPr lang="en-US" sz="1600" i="1" dirty="0">
                <a:hlinkClick r:id="rId5"/>
              </a:rPr>
              <a:t>https://www.acc.org/latest-in-cardiology/articles/2021/03/19/11/59/one-pill-for-them-all</a:t>
            </a:r>
            <a:r>
              <a:rPr lang="en-US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3283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E313F2-1E18-49CB-BA71-C50A554E56D3}"/>
              </a:ext>
            </a:extLst>
          </p:cNvPr>
          <p:cNvSpPr txBox="1"/>
          <p:nvPr/>
        </p:nvSpPr>
        <p:spPr>
          <a:xfrm>
            <a:off x="3048000" y="324696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073AC9-43B3-4CBB-A314-D2B89FF38F2B}"/>
              </a:ext>
            </a:extLst>
          </p:cNvPr>
          <p:cNvSpPr txBox="1"/>
          <p:nvPr/>
        </p:nvSpPr>
        <p:spPr>
          <a:xfrm>
            <a:off x="3048000" y="3108462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Figure 3">
            <a:extLst>
              <a:ext uri="{FF2B5EF4-FFF2-40B4-BE49-F238E27FC236}">
                <a16:creationId xmlns:a16="http://schemas.microsoft.com/office/drawing/2014/main" id="{053AA081-F207-4611-BAFA-685BC8C99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2524"/>
            <a:ext cx="5334000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873E2C-4952-47C0-A680-78AA3E14E122}"/>
              </a:ext>
            </a:extLst>
          </p:cNvPr>
          <p:cNvSpPr txBox="1"/>
          <p:nvPr/>
        </p:nvSpPr>
        <p:spPr>
          <a:xfrm>
            <a:off x="1671145" y="5654565"/>
            <a:ext cx="8776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Bekele N, Szerlip N, </a:t>
            </a:r>
            <a:r>
              <a:rPr lang="en-US" sz="1600" dirty="0" err="1"/>
              <a:t>Agarwala</a:t>
            </a:r>
            <a:r>
              <a:rPr lang="en-US" sz="1600" dirty="0"/>
              <a:t> A. Elevated Lipoprotein(a) in Familial Hypercholesterolemia and its Role in the Progression of Calcific Aortic Stenosis. </a:t>
            </a:r>
            <a:r>
              <a:rPr lang="en-US" sz="1600" dirty="0">
                <a:hlinkClick r:id="rId4"/>
              </a:rPr>
              <a:t>https://www.acc.org</a:t>
            </a:r>
            <a:r>
              <a:rPr lang="en-US" sz="1600" dirty="0"/>
              <a:t>. Apr 05, 2021. </a:t>
            </a:r>
            <a:r>
              <a:rPr lang="en-US" sz="1600" i="1" dirty="0">
                <a:hlinkClick r:id="rId5"/>
              </a:rPr>
              <a:t>https://www.acc.org/latest-in-cardiology/articles/2021/03/19/11/59/one-pill-for-them-all</a:t>
            </a:r>
            <a:r>
              <a:rPr lang="en-US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6542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DA02D4-41A1-4191-B65D-D87B065D3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17" y="5679618"/>
            <a:ext cx="9007365" cy="996035"/>
          </a:xfrm>
          <a:prstGeom prst="rect">
            <a:avLst/>
          </a:prstGeom>
        </p:spPr>
      </p:pic>
      <p:pic>
        <p:nvPicPr>
          <p:cNvPr id="2050" name="Picture 2" descr="Table 1">
            <a:extLst>
              <a:ext uri="{FF2B5EF4-FFF2-40B4-BE49-F238E27FC236}">
                <a16:creationId xmlns:a16="http://schemas.microsoft.com/office/drawing/2014/main" id="{44C9C760-7E88-4702-A290-43F271436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964" y="175868"/>
            <a:ext cx="6868839" cy="545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934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637329-3EDF-4A53-BF81-A607EA53C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937" y="304800"/>
            <a:ext cx="7824380" cy="4960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1AE508B-518C-4DDF-AEA1-954813601BD2}"/>
              </a:ext>
            </a:extLst>
          </p:cNvPr>
          <p:cNvSpPr txBox="1"/>
          <p:nvPr/>
        </p:nvSpPr>
        <p:spPr>
          <a:xfrm>
            <a:off x="1902372" y="5570483"/>
            <a:ext cx="81350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Kohli P. Worshipping at the Altar of Evidence-Based Medicine: Should Clinicians Wait for Outcomes Data Before Prescribing? </a:t>
            </a:r>
            <a:r>
              <a:rPr lang="en-US" sz="1600" i="1" dirty="0">
                <a:hlinkClick r:id="rId4"/>
              </a:rPr>
              <a:t>https://acc.org</a:t>
            </a:r>
            <a:r>
              <a:rPr lang="en-US" sz="1600" dirty="0"/>
              <a:t>. May 04. 2021. </a:t>
            </a:r>
            <a:r>
              <a:rPr lang="en-US" sz="1600" i="1" dirty="0">
                <a:hlinkClick r:id="rId5"/>
              </a:rPr>
              <a:t>https://www.acc.org/Latest-in-Cardiology/Articles/2021/05/04/11/57/Worshipping-at-the-Altar-of-Evidence-Based-Medicine</a:t>
            </a:r>
            <a:r>
              <a:rPr lang="en-US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32660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ure 1">
            <a:extLst>
              <a:ext uri="{FF2B5EF4-FFF2-40B4-BE49-F238E27FC236}">
                <a16:creationId xmlns:a16="http://schemas.microsoft.com/office/drawing/2014/main" id="{9BA27245-A61F-48CB-B0C2-086090BBA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67" y="227191"/>
            <a:ext cx="8240109" cy="556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F304CF-EFCD-4D80-9B84-37D4CA53A638}"/>
              </a:ext>
            </a:extLst>
          </p:cNvPr>
          <p:cNvSpPr txBox="1"/>
          <p:nvPr/>
        </p:nvSpPr>
        <p:spPr>
          <a:xfrm>
            <a:off x="1439918" y="5894405"/>
            <a:ext cx="931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Naz NA, Patel J, Al Rifai M, Turlington JS, Shapiro MD. Mitigating ASCVD Risk Among Those Previously Infected with COVID-19. </a:t>
            </a:r>
            <a:r>
              <a:rPr lang="en-US" sz="1600" i="1" dirty="0">
                <a:hlinkClick r:id="rId4"/>
              </a:rPr>
              <a:t>https://acc.org</a:t>
            </a:r>
            <a:r>
              <a:rPr lang="en-US" sz="1600" dirty="0"/>
              <a:t>. Jun 01, 2021. </a:t>
            </a:r>
            <a:r>
              <a:rPr lang="en-US" sz="1600" i="1" dirty="0">
                <a:hlinkClick r:id="rId5"/>
              </a:rPr>
              <a:t>https://www.acc.org/latest-in-cardiology/articles/2021/06/01/12/48/mitigating-ascvd-risk-among-those-previously-infected-with-covid-19</a:t>
            </a:r>
            <a:r>
              <a:rPr lang="en-US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153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gure 1">
            <a:extLst>
              <a:ext uri="{FF2B5EF4-FFF2-40B4-BE49-F238E27FC236}">
                <a16:creationId xmlns:a16="http://schemas.microsoft.com/office/drawing/2014/main" id="{549F34CF-9C5B-4443-AEB3-844E26014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428" y="243327"/>
            <a:ext cx="6506181" cy="46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00C094-4A70-4B26-9673-235AED875343}"/>
              </a:ext>
            </a:extLst>
          </p:cNvPr>
          <p:cNvSpPr txBox="1"/>
          <p:nvPr/>
        </p:nvSpPr>
        <p:spPr>
          <a:xfrm>
            <a:off x="1949669" y="5444360"/>
            <a:ext cx="82926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Weber B, </a:t>
            </a:r>
            <a:r>
              <a:rPr lang="en-US" sz="1600" dirty="0" err="1"/>
              <a:t>Blankenstein</a:t>
            </a:r>
            <a:r>
              <a:rPr lang="en-US" sz="1600" dirty="0"/>
              <a:t> R. What We Have Learned from Young Patients with ASCVD. </a:t>
            </a:r>
            <a:r>
              <a:rPr lang="en-US" sz="1600" i="1" dirty="0">
                <a:hlinkClick r:id="rId4"/>
              </a:rPr>
              <a:t>https://acc.org</a:t>
            </a:r>
            <a:r>
              <a:rPr lang="en-US" sz="1600" dirty="0"/>
              <a:t>. Jul 13, 2021. </a:t>
            </a:r>
            <a:r>
              <a:rPr lang="en-US" sz="1600" i="1" dirty="0">
                <a:hlinkClick r:id="rId5"/>
              </a:rPr>
              <a:t>https://www.acc.org/latest-in-cardiology/articles/2021/07/12/12/31/what-we-have-learned-from-young-patients-with-ascvd</a:t>
            </a:r>
            <a:r>
              <a:rPr lang="en-US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770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EA449D-0A9F-406D-B227-701DFE220A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380" y="246337"/>
            <a:ext cx="5925660" cy="48301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4D01BE-0D4C-40FA-A308-A63C20F410B3}"/>
              </a:ext>
            </a:extLst>
          </p:cNvPr>
          <p:cNvSpPr txBox="1"/>
          <p:nvPr/>
        </p:nvSpPr>
        <p:spPr>
          <a:xfrm>
            <a:off x="1839311" y="5559971"/>
            <a:ext cx="8313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Lakshmanan S, Hritani R, </a:t>
            </a:r>
            <a:r>
              <a:rPr lang="en-US" sz="1600" dirty="0" err="1"/>
              <a:t>Budoff</a:t>
            </a:r>
            <a:r>
              <a:rPr lang="en-US" sz="1600" dirty="0"/>
              <a:t> MJ, </a:t>
            </a:r>
            <a:r>
              <a:rPr lang="en-US" sz="1600" dirty="0" err="1"/>
              <a:t>Agarwala</a:t>
            </a:r>
            <a:r>
              <a:rPr lang="en-US" sz="1600" dirty="0"/>
              <a:t> A. Cardiac CT: A New Frontier in Advocating for Women's Cardiovascular Health. </a:t>
            </a:r>
            <a:r>
              <a:rPr lang="en-US" sz="1600" i="1" dirty="0">
                <a:hlinkClick r:id="rId4"/>
              </a:rPr>
              <a:t>https://acc.org</a:t>
            </a:r>
            <a:r>
              <a:rPr lang="en-US" sz="1600" dirty="0"/>
              <a:t>. Sep 01, 2021. </a:t>
            </a:r>
            <a:r>
              <a:rPr lang="en-US" sz="1600" i="1" dirty="0">
                <a:hlinkClick r:id="rId5"/>
              </a:rPr>
              <a:t>https://author-www.acc.org/latest-in-cardiology/articles/2021/09/01/17/29/cardiac-ct</a:t>
            </a:r>
            <a:r>
              <a:rPr lang="en-US" sz="16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0830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1924</TotalTime>
  <Words>1530</Words>
  <Application>Microsoft Office PowerPoint</Application>
  <PresentationFormat>Widescreen</PresentationFormat>
  <Paragraphs>72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Microsoft JhengHei</vt:lpstr>
      <vt:lpstr>Arial</vt:lpstr>
      <vt:lpstr>Calibri</vt:lpstr>
      <vt:lpstr>Calibri Light</vt:lpstr>
      <vt:lpstr>Garamond</vt:lpstr>
      <vt:lpstr>Gotham Medium</vt:lpstr>
      <vt:lpstr>Open Sans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 Plaster</dc:creator>
  <cp:lastModifiedBy>Christi Plaster</cp:lastModifiedBy>
  <cp:revision>60</cp:revision>
  <dcterms:created xsi:type="dcterms:W3CDTF">2020-09-30T01:33:13Z</dcterms:created>
  <dcterms:modified xsi:type="dcterms:W3CDTF">2021-12-06T23:17:26Z</dcterms:modified>
</cp:coreProperties>
</file>